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62" r:id="rId2"/>
    <p:sldId id="257" r:id="rId3"/>
    <p:sldId id="258" r:id="rId4"/>
    <p:sldId id="259" r:id="rId5"/>
    <p:sldId id="261" r:id="rId6"/>
    <p:sldId id="263" r:id="rId7"/>
    <p:sldId id="265" r:id="rId8"/>
    <p:sldId id="266" r:id="rId9"/>
    <p:sldId id="274" r:id="rId10"/>
    <p:sldId id="275" r:id="rId11"/>
    <p:sldId id="285" r:id="rId12"/>
    <p:sldId id="280" r:id="rId13"/>
    <p:sldId id="282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728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BE617-43AF-4FDC-8708-DFB4635007DD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1C929-D826-4B5C-B187-D297A1E7D0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92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E915-40BF-44D6-8D61-BBA43DE9BD7B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E815063-D252-49E9-B506-23EEBC106F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E915-40BF-44D6-8D61-BBA43DE9BD7B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5063-D252-49E9-B506-23EEBC106F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E915-40BF-44D6-8D61-BBA43DE9BD7B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5063-D252-49E9-B506-23EEBC106F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E915-40BF-44D6-8D61-BBA43DE9BD7B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E815063-D252-49E9-B506-23EEBC106F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E915-40BF-44D6-8D61-BBA43DE9BD7B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5063-D252-49E9-B506-23EEBC106FD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E915-40BF-44D6-8D61-BBA43DE9BD7B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5063-D252-49E9-B506-23EEBC106F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E915-40BF-44D6-8D61-BBA43DE9BD7B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E815063-D252-49E9-B506-23EEBC106FD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E915-40BF-44D6-8D61-BBA43DE9BD7B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5063-D252-49E9-B506-23EEBC106F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E915-40BF-44D6-8D61-BBA43DE9BD7B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5063-D252-49E9-B506-23EEBC106F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E915-40BF-44D6-8D61-BBA43DE9BD7B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5063-D252-49E9-B506-23EEBC106F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E915-40BF-44D6-8D61-BBA43DE9BD7B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5063-D252-49E9-B506-23EEBC106FD5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596E915-40BF-44D6-8D61-BBA43DE9BD7B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E815063-D252-49E9-B506-23EEBC106FD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Word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7800" y="1268760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Муниципальное общеобразовательное учреждение Пушновская средняя общеобразовательная школа муниципального образования Кольский район Мурманской области» (МОУ Пушновская СОШ)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7920" y="2915936"/>
            <a:ext cx="5544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доклада:</a:t>
            </a:r>
          </a:p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«Смысловое чтение и работа с текстом»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0032" y="4077072"/>
            <a:ext cx="352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 (-а): Пыркова Валентина Сергеевна,</a:t>
            </a:r>
          </a:p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учитель начальных классов,</a:t>
            </a:r>
          </a:p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МОУ Пушновская СОШ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6132" y="5853616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п. Пушной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 г.</a:t>
            </a:r>
          </a:p>
        </p:txBody>
      </p:sp>
    </p:spTree>
    <p:extLst>
      <p:ext uri="{BB962C8B-B14F-4D97-AF65-F5344CB8AC3E}">
        <p14:creationId xmlns:p14="http://schemas.microsoft.com/office/powerpoint/2010/main" val="326553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>
              <a:solidFill>
                <a:srgbClr val="002060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763875"/>
              </p:ext>
            </p:extLst>
          </p:nvPr>
        </p:nvGraphicFramePr>
        <p:xfrm>
          <a:off x="539551" y="2132856"/>
          <a:ext cx="9062139" cy="4176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Документ" r:id="rId3" imgW="6069141" imgH="2620653" progId="Word.Document.12">
                  <p:embed/>
                </p:oleObj>
              </mc:Choice>
              <mc:Fallback>
                <p:oleObj name="Документ" r:id="rId3" imgW="6069141" imgH="26206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1" y="2132856"/>
                        <a:ext cx="9062139" cy="4176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39752" y="1306128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Приём «Верю – не верю»</a:t>
            </a:r>
            <a:endParaRPr lang="ru-RU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11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>
              <a:solidFill>
                <a:srgbClr val="002060"/>
              </a:solidFill>
            </a:endParaRPr>
          </a:p>
        </p:txBody>
      </p:sp>
      <p:pic>
        <p:nvPicPr>
          <p:cNvPr id="2051" name="Picture 3" descr="C:\Users\User\Downloads\20201123_13103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352" y="1860072"/>
            <a:ext cx="6216691" cy="4662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864" y="1114196"/>
            <a:ext cx="4389437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01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002060"/>
                </a:solidFill>
              </a:rPr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9386372" cy="383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83768" y="1482144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Приём «Синквейн»</a:t>
            </a:r>
            <a:endParaRPr lang="ru-RU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87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002060"/>
                </a:solidFill>
              </a:rPr>
              <a:t> </a:t>
            </a:r>
          </a:p>
        </p:txBody>
      </p:sp>
      <p:pic>
        <p:nvPicPr>
          <p:cNvPr id="5122" name="Picture 2" descr="C:\Users\User\Downloads\20201123_14215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7500" y="2018843"/>
            <a:ext cx="4848539" cy="3636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52936"/>
            <a:ext cx="4248472" cy="749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57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204864"/>
            <a:ext cx="4320480" cy="424847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800" dirty="0" smtClean="0">
                <a:solidFill>
                  <a:srgbClr val="002060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научить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детей ориентироваться в содержании текста и понимать его целостный смысл; </a:t>
            </a:r>
          </a:p>
          <a:p>
            <a:pPr marL="0" indent="0" algn="just">
              <a:buNone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находить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тексте требуемую информацию; </a:t>
            </a:r>
          </a:p>
          <a:p>
            <a:pPr marL="0" indent="0" algn="just">
              <a:buNone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выделять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только главную, но и второстепенную информацию;  </a:t>
            </a:r>
          </a:p>
          <a:p>
            <a:pPr marL="0" indent="0" algn="just">
              <a:buNone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читать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внимательно и вдумчиво.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257360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этих и других приёмов </a:t>
            </a:r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помогает:</a:t>
            </a:r>
            <a:endParaRPr lang="ru-RU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C:\Users\User\Desktop\nelzya_govorit_detyam_chto_oni_umny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348880"/>
            <a:ext cx="3755496" cy="2504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91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556792"/>
            <a:ext cx="7643192" cy="47678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образом, </a:t>
            </a:r>
            <a:r>
              <a:rPr lang="ru-RU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продуманная и целенаправленная работа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текстом позволяет вычерпывать ребёнку из большого объема информации нужную и полезную, а также приобретать социально – нравственный опыт и заставляет думать,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познавая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окружающий мир.</a:t>
            </a:r>
          </a:p>
          <a:p>
            <a:pPr marL="0" indent="0">
              <a:buNone/>
            </a:pPr>
            <a:endParaRPr lang="ru-RU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61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15816" y="1484784"/>
            <a:ext cx="5878488" cy="2736304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ru-RU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Читать - это ещё ничего не </a:t>
            </a:r>
          </a:p>
          <a:p>
            <a:pPr marL="0" indent="0" algn="r">
              <a:buNone/>
            </a:pPr>
            <a:r>
              <a:rPr lang="ru-RU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значит</a:t>
            </a:r>
            <a:r>
              <a:rPr lang="ru-RU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ru-RU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</a:t>
            </a:r>
            <a:r>
              <a:rPr lang="ru-RU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читать и как </a:t>
            </a:r>
            <a:endParaRPr lang="ru-RU" sz="28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ru-RU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понимать </a:t>
            </a:r>
            <a:r>
              <a:rPr lang="ru-RU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прочитанное–вот </a:t>
            </a:r>
            <a:endParaRPr lang="ru-RU" sz="28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ru-RU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чём главное дело.  </a:t>
            </a:r>
            <a:r>
              <a:rPr lang="ru-RU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</a:t>
            </a:r>
            <a:endParaRPr lang="en-US" sz="28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ru-RU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Д. Ушинский</a:t>
            </a:r>
            <a:endParaRPr lang="ru-RU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59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340768"/>
            <a:ext cx="7992888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Чтение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истории развития человечества всегда играло важную роль. Это один из главных способов социализации человека, его развития, воспитания и образования. </a:t>
            </a:r>
          </a:p>
          <a:p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4098" name="Picture 2" descr="C:\Users\User\Desktop\b1bf4fc45f4002a8c5a1ec191bdf38f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356992"/>
            <a:ext cx="4367511" cy="2921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28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340768"/>
            <a:ext cx="8686800" cy="424847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Смысловое чтение</a:t>
            </a:r>
          </a:p>
          <a:p>
            <a:pPr marL="0" indent="0" algn="just">
              <a:buNone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вид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чтения, которое нацелено на понимание читающим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смыслового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содержания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текста. </a:t>
            </a: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</a:p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максимально  точно  и  полно  понять  содержание </a:t>
            </a:r>
          </a:p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текста, уловить все детали и практически осмыслить извлеченную информацию;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внимательное  вчитывание  и  проникновение  в  смысл  с  помощью  анализа  текста.</a:t>
            </a:r>
          </a:p>
          <a:p>
            <a:pPr marL="0" indent="0" algn="just">
              <a:buNone/>
            </a:pP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90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12776"/>
            <a:ext cx="5040560" cy="4525963"/>
          </a:xfrm>
        </p:spPr>
        <p:txBody>
          <a:bodyPr/>
          <a:lstStyle/>
          <a:p>
            <a:pPr marL="0" indent="0">
              <a:buNone/>
            </a:pPr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Виды смыслового чтения: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Ознакомительное 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Просмотровое 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Изучающее 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Рефлексивное 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122" name="Picture 2" descr="C:\Users\User\Desktop\b1bf4fc45f4002a8c5a1ec191bdf38f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276953"/>
            <a:ext cx="4151488" cy="2777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71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1196" y="1844824"/>
            <a:ext cx="8229600" cy="404772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sz="3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этап. </a:t>
            </a:r>
            <a:r>
              <a:rPr lang="ru-RU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текстом до чтения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33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Антиципация </a:t>
            </a:r>
            <a:r>
              <a:rPr lang="ru-RU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(прогнозирование,  предугадывание  предстоящего  чтения). </a:t>
            </a:r>
            <a:r>
              <a:rPr lang="ru-RU" sz="3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 </a:t>
            </a:r>
            <a:r>
              <a:rPr lang="ru-RU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смысловой,  тематической,  эмоциональной  направленности  текста, выделение его героев по названию произведения, имени автора, ключевым словам, предшествующей тексту иллюстрации с опорой на читательский опыт. 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1151166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работы с текстом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54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этап.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текстом во время чтения 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Первичное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чтение текста.  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Перечитывание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текста.  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Анализ 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текста 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Беседа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содержанию текста.  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Выразительное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чтение.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688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554162"/>
            <a:ext cx="844366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 этап.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текстом после чтения </a:t>
            </a:r>
          </a:p>
          <a:p>
            <a:pPr marL="0" indent="0" algn="just">
              <a:buNone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Смысловая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беседа по тексту.  </a:t>
            </a:r>
          </a:p>
          <a:p>
            <a:pPr marL="0" indent="0" algn="just">
              <a:buNone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Знакомство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писателем.  </a:t>
            </a:r>
          </a:p>
          <a:p>
            <a:pPr marL="0" indent="0" algn="just">
              <a:buNone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Работа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заглавием, иллюстрациями.  </a:t>
            </a:r>
          </a:p>
          <a:p>
            <a:pPr marL="0" indent="0" algn="just">
              <a:buNone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Творческие 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задания,  опирающиеся  на  какую-либо  сферу  читательской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 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учащихся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323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852936"/>
            <a:ext cx="4032448" cy="50405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Приём </a:t>
            </a:r>
            <a:r>
              <a:rPr lang="ru-RU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«Кластер</a:t>
            </a:r>
            <a:r>
              <a:rPr lang="ru-RU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endParaRPr lang="ru-RU" dirty="0" smtClean="0">
              <a:solidFill>
                <a:srgbClr val="002060"/>
              </a:solidFill>
            </a:endParaRPr>
          </a:p>
        </p:txBody>
      </p:sp>
      <p:pic>
        <p:nvPicPr>
          <p:cNvPr id="1026" name="Picture 2" descr="C:\Users\User\Downloads\20201123_12542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259965" y="1883677"/>
            <a:ext cx="5088565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11760" y="332656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Приёмы работы с текстом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55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380</TotalTime>
  <Words>382</Words>
  <Application>Microsoft Office PowerPoint</Application>
  <PresentationFormat>Экран (4:3)</PresentationFormat>
  <Paragraphs>50</Paragraphs>
  <Slides>15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7" baseType="lpstr">
      <vt:lpstr>Трек</vt:lpstr>
      <vt:lpstr>Документ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Смысловое чтение и работа с текстом</dc:title>
  <dc:creator>HP</dc:creator>
  <cp:lastModifiedBy>User</cp:lastModifiedBy>
  <cp:revision>57</cp:revision>
  <dcterms:created xsi:type="dcterms:W3CDTF">2020-11-22T15:34:46Z</dcterms:created>
  <dcterms:modified xsi:type="dcterms:W3CDTF">2020-11-23T19:00:41Z</dcterms:modified>
</cp:coreProperties>
</file>