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2" r:id="rId4"/>
  </p:sldMasterIdLst>
  <p:notesMasterIdLst>
    <p:notesMasterId r:id="rId22"/>
  </p:notesMasterIdLst>
  <p:sldIdLst>
    <p:sldId id="256" r:id="rId5"/>
    <p:sldId id="2146847063" r:id="rId6"/>
    <p:sldId id="2146847054" r:id="rId7"/>
    <p:sldId id="262" r:id="rId8"/>
    <p:sldId id="263" r:id="rId9"/>
    <p:sldId id="2146847058" r:id="rId10"/>
    <p:sldId id="265" r:id="rId11"/>
    <p:sldId id="2146847059" r:id="rId12"/>
    <p:sldId id="266" r:id="rId13"/>
    <p:sldId id="2146847060" r:id="rId14"/>
    <p:sldId id="267" r:id="rId15"/>
    <p:sldId id="2146847056"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88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78128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2436523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548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6/24/2024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5596787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6/24/2024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08952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6/24/2024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364502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1251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2884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6/24/2024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792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0828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8659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652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1288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2677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88290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4890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D291B17-9318-49DB-B28B-6E5994AE9581}" type="datetime1">
              <a:rPr lang="en-US" smtClean="0"/>
              <a:t>6/24/2024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0D1A2479-08F1-592D-886D-8D22D5FEEA98}"/>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42824297"/>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3.jpg" /><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hyperlink" Target="https://devopedia.org/sentiment-analysis" TargetMode="External"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62856" y="1372378"/>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59278" y="641031"/>
            <a:ext cx="12726648" cy="584775"/>
          </a:xfrm>
          <a:prstGeom prst="rect">
            <a:avLst/>
          </a:prstGeom>
          <a:noFill/>
        </p:spPr>
        <p:txBody>
          <a:bodyPr wrap="square" lIns="91440" tIns="45720" rIns="91440" bIns="45720" rtlCol="0" anchor="t">
            <a:spAutoFit/>
          </a:bodyPr>
          <a:lstStyle/>
          <a:p>
            <a:pPr algn="ctr"/>
            <a:r>
              <a:rPr lang="en-US" sz="3200" b="1" dirty="0">
                <a:solidFill>
                  <a:schemeClr val="accent1"/>
                </a:solidFill>
                <a:latin typeface="Arial"/>
                <a:cs typeface="Arial"/>
              </a:rPr>
              <a:t>PROJECT ON</a:t>
            </a:r>
          </a:p>
        </p:txBody>
      </p:sp>
      <p:pic>
        <p:nvPicPr>
          <p:cNvPr id="1026" name="Picture 2" descr="What is Sentiment Analysis? | Travel ...">
            <a:extLst>
              <a:ext uri="{FF2B5EF4-FFF2-40B4-BE49-F238E27FC236}">
                <a16:creationId xmlns:a16="http://schemas.microsoft.com/office/drawing/2014/main" id="{21C2DA8D-75B9-6B54-865A-B651308C5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37" y="2586038"/>
            <a:ext cx="6351638" cy="3630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29FF-68E9-3860-0A87-079D54917C5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37C6FA53-0207-48AC-469D-5E21300DCD36}"/>
              </a:ext>
            </a:extLst>
          </p:cNvPr>
          <p:cNvPicPr>
            <a:picLocks noGrp="1"/>
          </p:cNvPicPr>
          <p:nvPr>
            <p:ph idx="1"/>
          </p:nvPr>
        </p:nvPicPr>
        <p:blipFill>
          <a:blip r:embed="rId2"/>
          <a:srcRect l="3614" r="2609"/>
          <a:stretch>
            <a:fillRect/>
          </a:stretch>
        </p:blipFill>
        <p:spPr>
          <a:xfrm rot="21582112">
            <a:off x="17424" y="31768"/>
            <a:ext cx="12156817" cy="6857906"/>
          </a:xfrm>
          <a:prstGeom prst="rect">
            <a:avLst/>
          </a:prstGeom>
        </p:spPr>
      </p:pic>
    </p:spTree>
    <p:extLst>
      <p:ext uri="{BB962C8B-B14F-4D97-AF65-F5344CB8AC3E}">
        <p14:creationId xmlns:p14="http://schemas.microsoft.com/office/powerpoint/2010/main" val="168454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4531" y="206477"/>
            <a:ext cx="10353762" cy="970450"/>
          </a:xfrm>
        </p:spPr>
        <p:txBody>
          <a:bodyPr>
            <a:normAutofit/>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65760" y="1371600"/>
            <a:ext cx="11245047" cy="5029200"/>
          </a:xfrm>
        </p:spPr>
        <p:txBody>
          <a:bodyPr>
            <a:normAutofit/>
          </a:bodyPr>
          <a:lstStyle/>
          <a:p>
            <a:pPr marL="0" indent="0">
              <a:buNone/>
            </a:pPr>
            <a:r>
              <a:rPr lang="en-IN" sz="1400" dirty="0">
                <a:solidFill>
                  <a:schemeClr val="tx1"/>
                </a:solidFill>
                <a:latin typeface="Times New Roman" panose="02020603050405020304" pitchFamily="18" charset="0"/>
                <a:ea typeface="+mn-lt"/>
                <a:cs typeface="Times New Roman" panose="02020603050405020304" pitchFamily="18" charset="0"/>
              </a:rPr>
              <a:t>Present the results of the machine learning model in terms of its accuracy and effectiveness </a:t>
            </a:r>
            <a:r>
              <a:rPr lang="en-US" sz="1400" dirty="0">
                <a:latin typeface="Times New Roman" panose="02020603050405020304" pitchFamily="18" charset="0"/>
                <a:cs typeface="Times New Roman" panose="02020603050405020304" pitchFamily="18" charset="0"/>
              </a:rPr>
              <a:t>the result of sentiment analysis in the context of food reviews is a categorical label indicating the sentiment expressed in the review, helping restaurants understand customer feedback at a glance.</a:t>
            </a:r>
            <a:r>
              <a:rPr lang="en-IN" sz="1400" dirty="0">
                <a:solidFill>
                  <a:srgbClr val="0F0F0F"/>
                </a:solidFill>
                <a:latin typeface="Times New Roman" panose="02020603050405020304" pitchFamily="18" charset="0"/>
                <a:ea typeface="+mn-lt"/>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Given the text of a food review, a sentiment analysis model will process the text and output one of the sentiment categories</a:t>
            </a:r>
          </a:p>
          <a:p>
            <a:r>
              <a:rPr lang="en-US" sz="1400" b="1" dirty="0">
                <a:solidFill>
                  <a:srgbClr val="FF0000"/>
                </a:solidFill>
                <a:latin typeface="Times New Roman" panose="02020603050405020304" pitchFamily="18" charset="0"/>
                <a:cs typeface="Times New Roman" panose="02020603050405020304" pitchFamily="18" charset="0"/>
              </a:rPr>
              <a:t>Positive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amazing! The pasta was perfectly cooked and the sauce was rich and flavorful. Highly recommend this restaurant!"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Positive</a:t>
            </a:r>
          </a:p>
          <a:p>
            <a:r>
              <a:rPr lang="en-US" sz="1400" b="1" dirty="0">
                <a:solidFill>
                  <a:srgbClr val="FF0000"/>
                </a:solidFill>
                <a:latin typeface="Times New Roman" panose="02020603050405020304" pitchFamily="18" charset="0"/>
                <a:cs typeface="Times New Roman" panose="02020603050405020304" pitchFamily="18" charset="0"/>
              </a:rPr>
              <a:t>Negative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"I had a terrible experience. The service was slow, and the food was cold and bland. I won't be coming back."</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Negative</a:t>
            </a:r>
          </a:p>
          <a:p>
            <a:r>
              <a:rPr lang="en-US" sz="1400" b="1" dirty="0">
                <a:solidFill>
                  <a:srgbClr val="FF0000"/>
                </a:solidFill>
                <a:latin typeface="Times New Roman" panose="02020603050405020304" pitchFamily="18" charset="0"/>
                <a:cs typeface="Times New Roman" panose="02020603050405020304" pitchFamily="18" charset="0"/>
              </a:rPr>
              <a:t>Neutral Review</a:t>
            </a:r>
            <a:r>
              <a:rPr lang="en-US" sz="14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Review Text</a:t>
            </a:r>
            <a:r>
              <a:rPr lang="en-US" sz="1400" dirty="0">
                <a:latin typeface="Times New Roman" panose="02020603050405020304" pitchFamily="18" charset="0"/>
                <a:cs typeface="Times New Roman" panose="02020603050405020304" pitchFamily="18" charset="0"/>
              </a:rPr>
              <a:t>: "The food was okay, nothing special. The ambiance was nice, but I’ve had better dining experiences elsewhere."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Sentiment</a:t>
            </a:r>
            <a:r>
              <a:rPr lang="en-US" sz="1400" dirty="0">
                <a:latin typeface="Times New Roman" panose="02020603050405020304" pitchFamily="18" charset="0"/>
                <a:cs typeface="Times New Roman" panose="02020603050405020304" pitchFamily="18" charset="0"/>
              </a:rPr>
              <a:t>: Neutral</a:t>
            </a:r>
          </a:p>
          <a:p>
            <a:pPr>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a:p>
            <a:pPr marL="0" indent="0">
              <a:buNone/>
            </a:pPr>
            <a:endParaRPr lang="en-IN" sz="1200" dirty="0">
              <a:solidFill>
                <a:srgbClr val="0F0F0F"/>
              </a:solidFill>
              <a:latin typeface="Times New Roman" panose="02020603050405020304" pitchFamily="18" charset="0"/>
              <a:ea typeface="+mn-lt"/>
              <a:cs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C636-B39D-19C7-7AAA-BFEA6BD4E199}"/>
              </a:ext>
            </a:extLst>
          </p:cNvPr>
          <p:cNvSpPr>
            <a:spLocks noGrp="1"/>
          </p:cNvSpPr>
          <p:nvPr>
            <p:ph type="title"/>
          </p:nvPr>
        </p:nvSpPr>
        <p:spPr>
          <a:xfrm>
            <a:off x="903058" y="177968"/>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&amp;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754B84B0-C76B-1F40-2AC5-01BB58739DC8}"/>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CECB030F-2102-6E66-0B63-012260C59050}"/>
              </a:ext>
            </a:extLst>
          </p:cNvPr>
          <p:cNvPicPr>
            <a:picLocks noChangeAspect="1"/>
          </p:cNvPicPr>
          <p:nvPr/>
        </p:nvPicPr>
        <p:blipFill>
          <a:blip r:embed="rId2"/>
          <a:stretch>
            <a:fillRect/>
          </a:stretch>
        </p:blipFill>
        <p:spPr>
          <a:xfrm>
            <a:off x="924443" y="1732449"/>
            <a:ext cx="3581400" cy="3876675"/>
          </a:xfrm>
          <a:prstGeom prst="rect">
            <a:avLst/>
          </a:prstGeom>
        </p:spPr>
      </p:pic>
      <p:pic>
        <p:nvPicPr>
          <p:cNvPr id="11" name="Picture 10">
            <a:extLst>
              <a:ext uri="{FF2B5EF4-FFF2-40B4-BE49-F238E27FC236}">
                <a16:creationId xmlns:a16="http://schemas.microsoft.com/office/drawing/2014/main" id="{E9A0E98F-7FC9-4BE0-55A6-272CCFC67010}"/>
              </a:ext>
            </a:extLst>
          </p:cNvPr>
          <p:cNvPicPr>
            <a:picLocks noChangeAspect="1"/>
          </p:cNvPicPr>
          <p:nvPr/>
        </p:nvPicPr>
        <p:blipFill>
          <a:blip r:embed="rId3"/>
          <a:stretch>
            <a:fillRect/>
          </a:stretch>
        </p:blipFill>
        <p:spPr>
          <a:xfrm>
            <a:off x="5780463" y="1833646"/>
            <a:ext cx="5067517" cy="3876676"/>
          </a:xfrm>
          <a:prstGeom prst="rect">
            <a:avLst/>
          </a:prstGeom>
        </p:spPr>
      </p:pic>
    </p:spTree>
    <p:extLst>
      <p:ext uri="{BB962C8B-B14F-4D97-AF65-F5344CB8AC3E}">
        <p14:creationId xmlns:p14="http://schemas.microsoft.com/office/powerpoint/2010/main" val="8787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C636-B39D-19C7-7AAA-BFEA6BD4E199}"/>
              </a:ext>
            </a:extLst>
          </p:cNvPr>
          <p:cNvSpPr>
            <a:spLocks noGrp="1"/>
          </p:cNvSpPr>
          <p:nvPr>
            <p:ph type="title"/>
          </p:nvPr>
        </p:nvSpPr>
        <p:spPr>
          <a:xfrm>
            <a:off x="737552" y="176530"/>
            <a:ext cx="10353762" cy="970450"/>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Codes and outputs</a:t>
            </a:r>
            <a:endParaRPr lang="en-IN" sz="4000" b="1" dirty="0">
              <a:solidFill>
                <a:schemeClr val="accent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754B84B0-C76B-1F40-2AC5-01BB58739DC8}"/>
              </a:ext>
            </a:extLst>
          </p:cNvPr>
          <p:cNvSpPr>
            <a:spLocks noGrp="1"/>
          </p:cNvSpPr>
          <p:nvPr>
            <p:ph idx="1"/>
          </p:nvPr>
        </p:nvSpPr>
        <p:spPr>
          <a:xfrm>
            <a:off x="162560" y="1146980"/>
            <a:ext cx="11460480" cy="5233499"/>
          </a:xfrm>
        </p:spPr>
        <p:txBody>
          <a:bodyPr/>
          <a:lstStyle/>
          <a:p>
            <a:pPr lvl="1">
              <a:lnSpc>
                <a:spcPct val="150000"/>
              </a:lnSpc>
            </a:pPr>
            <a:r>
              <a:rPr lang="en-US" dirty="0">
                <a:solidFill>
                  <a:srgbClr val="FF0000"/>
                </a:solidFill>
              </a:rPr>
              <a:t>Test preprocessing                                                        Tokenization</a:t>
            </a:r>
            <a:endParaRPr lang="en-IN" dirty="0">
              <a:solidFill>
                <a:srgbClr val="FF0000"/>
              </a:solidFill>
            </a:endParaRPr>
          </a:p>
        </p:txBody>
      </p:sp>
      <p:pic>
        <p:nvPicPr>
          <p:cNvPr id="6" name="Picture 5">
            <a:extLst>
              <a:ext uri="{FF2B5EF4-FFF2-40B4-BE49-F238E27FC236}">
                <a16:creationId xmlns:a16="http://schemas.microsoft.com/office/drawing/2014/main" id="{E60C6079-B668-D98C-9123-400D9BBE5FFE}"/>
              </a:ext>
            </a:extLst>
          </p:cNvPr>
          <p:cNvPicPr>
            <a:picLocks noChangeAspect="1"/>
          </p:cNvPicPr>
          <p:nvPr/>
        </p:nvPicPr>
        <p:blipFill>
          <a:blip r:embed="rId2"/>
          <a:stretch>
            <a:fillRect/>
          </a:stretch>
        </p:blipFill>
        <p:spPr>
          <a:xfrm>
            <a:off x="402272" y="2005795"/>
            <a:ext cx="4905375" cy="37052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015ECC5F-12F0-35D2-47F3-7EBCDE28B055}"/>
              </a:ext>
            </a:extLst>
          </p:cNvPr>
          <p:cNvPicPr>
            <a:picLocks noChangeAspect="1"/>
          </p:cNvPicPr>
          <p:nvPr/>
        </p:nvPicPr>
        <p:blipFill>
          <a:blip r:embed="rId3"/>
          <a:stretch>
            <a:fillRect/>
          </a:stretch>
        </p:blipFill>
        <p:spPr>
          <a:xfrm>
            <a:off x="5987354" y="2005795"/>
            <a:ext cx="5706806" cy="36126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911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203200"/>
            <a:ext cx="10353762" cy="97045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216761"/>
          </a:xfrm>
        </p:spPr>
        <p:txBody>
          <a:bodyPr>
            <a:normAutofit lnSpcReduction="10000"/>
          </a:bodyPr>
          <a:lstStyle/>
          <a:p>
            <a:pPr algn="l"/>
            <a:r>
              <a:rPr lang="en-US" sz="1400" b="0" i="0" dirty="0">
                <a:solidFill>
                  <a:schemeClr val="tx1"/>
                </a:solidFill>
                <a:effectLst/>
                <a:latin typeface="Times New Roman" panose="02020603050405020304" pitchFamily="18" charset="0"/>
                <a:cs typeface="Times New Roman" panose="02020603050405020304" pitchFamily="18" charset="0"/>
              </a:rPr>
              <a:t>From the above study, an attempt has been made to classify sentiment analysis for restaurant reviews using machine learning techniques. Two algorithms namely Multinomial Naive Bayes and Bernoulli Naive Bayes are implemented.</a:t>
            </a:r>
          </a:p>
          <a:p>
            <a:pPr algn="l"/>
            <a:r>
              <a:rPr lang="en-US" sz="1400" b="0" i="0" dirty="0">
                <a:solidFill>
                  <a:schemeClr val="tx1"/>
                </a:solidFill>
                <a:effectLst/>
                <a:latin typeface="Times New Roman" panose="02020603050405020304" pitchFamily="18" charset="0"/>
                <a:cs typeface="Times New Roman" panose="02020603050405020304" pitchFamily="18" charset="0"/>
              </a:rPr>
              <a:t>Evaluation metrics used here are accuracy, precision and recall.</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Multinomial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0.77.</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Bernoulli Naive Bayes,</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77.0%.</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0.76.</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0.78.</a:t>
            </a:r>
          </a:p>
          <a:p>
            <a:pPr algn="l"/>
            <a:r>
              <a:rPr lang="en-US" sz="1400" b="1" i="0" dirty="0">
                <a:solidFill>
                  <a:srgbClr val="FF0000"/>
                </a:solidFill>
                <a:effectLst/>
                <a:latin typeface="Times New Roman" panose="02020603050405020304" pitchFamily="18" charset="0"/>
                <a:cs typeface="Times New Roman" panose="02020603050405020304" pitchFamily="18" charset="0"/>
              </a:rPr>
              <a:t>Using Logistic Regression,</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Accuracy of prediction is 76.67%.</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Precision of prediction is 0.8.</a:t>
            </a:r>
          </a:p>
          <a:p>
            <a:pPr lvl="1">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Recall of prediction is 0.71.</a:t>
            </a:r>
          </a:p>
          <a:p>
            <a:pPr algn="l">
              <a:buFont typeface="Arial" panose="020B0604020202020204" pitchFamily="34" charset="0"/>
              <a:buChar char="•"/>
            </a:pPr>
            <a:endParaRPr lang="en-US" sz="1400" b="0" i="0" dirty="0">
              <a:solidFill>
                <a:schemeClr val="tx1"/>
              </a:solidFill>
              <a:effectLst/>
              <a:latin typeface="Inter"/>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26714" y="1315453"/>
            <a:ext cx="11029616" cy="4475747"/>
          </a:xfrm>
        </p:spPr>
        <p:txBody>
          <a:bodyPr>
            <a:normAutofit fontScale="70000" lnSpcReduction="20000"/>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a:lnSpc>
                <a:spcPct val="150000"/>
              </a:lnSpc>
            </a:pPr>
            <a:r>
              <a:rPr lang="en-US" sz="2000" b="1" dirty="0">
                <a:solidFill>
                  <a:srgbClr val="92D04F"/>
                </a:solidFill>
                <a:effectLst>
                  <a:outerShdw blurRad="38100" dist="38100" dir="2700000" algn="br" rotWithShape="0">
                    <a:srgbClr val="000000"/>
                  </a:outerShdw>
                </a:effectLst>
              </a:rPr>
              <a:t>Enhanced Personalization: </a:t>
            </a:r>
            <a:r>
              <a:rPr lang="en-US" sz="2000" b="1" dirty="0">
                <a:solidFill>
                  <a:srgbClr val="FFFFFF"/>
                </a:solidFill>
                <a:effectLst>
                  <a:outerShdw blurRad="38100" dist="38100" dir="2700000" algn="br" rotWithShape="0">
                    <a:srgbClr val="000000"/>
                  </a:outerShdw>
                </a:effectLst>
              </a:rPr>
              <a:t>Utilize sentiment analysis to personalize customer interactions and delivery plans based on individual preferences and feedback.</a:t>
            </a:r>
          </a:p>
          <a:p>
            <a:pPr>
              <a:lnSpc>
                <a:spcPct val="150000"/>
              </a:lnSpc>
            </a:pPr>
            <a:r>
              <a:rPr lang="en-US" sz="2000" b="1" dirty="0">
                <a:solidFill>
                  <a:srgbClr val="92D04F"/>
                </a:solidFill>
                <a:effectLst>
                  <a:outerShdw blurRad="38100" dist="38100" dir="2700000" algn="br" rotWithShape="0">
                    <a:srgbClr val="000000"/>
                  </a:outerShdw>
                </a:effectLst>
              </a:rPr>
              <a:t>Real-Time Feedback Mechanisms</a:t>
            </a:r>
            <a:r>
              <a:rPr lang="en-US" sz="2000" b="1" dirty="0">
                <a:solidFill>
                  <a:srgbClr val="FFFFFF"/>
                </a:solidFill>
                <a:effectLst>
                  <a:outerShdw blurRad="38100" dist="38100" dir="2700000" algn="br" rotWithShape="0">
                    <a:srgbClr val="000000"/>
                  </a:outerShdw>
                </a:effectLst>
              </a:rPr>
              <a:t>: Implement real-time feedback systems to capture and analyze customer sentiments instantly, enabling immediate service improvements.</a:t>
            </a:r>
          </a:p>
          <a:p>
            <a:pPr>
              <a:lnSpc>
                <a:spcPct val="150000"/>
              </a:lnSpc>
            </a:pPr>
            <a:r>
              <a:rPr lang="en-US" sz="2000" b="1" dirty="0">
                <a:solidFill>
                  <a:srgbClr val="92D04F"/>
                </a:solidFill>
                <a:effectLst>
                  <a:outerShdw blurRad="38100" dist="38100" dir="2700000" algn="br" rotWithShape="0">
                    <a:srgbClr val="000000"/>
                  </a:outerShdw>
                </a:effectLst>
              </a:rPr>
              <a:t>Integration with AI and IoT</a:t>
            </a:r>
            <a:r>
              <a:rPr lang="en-US" sz="2000" b="1" dirty="0">
                <a:solidFill>
                  <a:srgbClr val="FFFFFF"/>
                </a:solidFill>
                <a:effectLst>
                  <a:outerShdw blurRad="38100" dist="38100" dir="2700000" algn="br" rotWithShape="0">
                    <a:srgbClr val="000000"/>
                  </a:outerShdw>
                </a:effectLst>
              </a:rPr>
              <a:t>: Integrate sentiment analysis with AI and IoT devices to monitor customer emotions and experiences in real-time, enhancing proactive restaurant delivery.</a:t>
            </a:r>
          </a:p>
          <a:p>
            <a:pPr>
              <a:lnSpc>
                <a:spcPct val="150000"/>
              </a:lnSpc>
            </a:pPr>
            <a:r>
              <a:rPr lang="en-US" sz="2000" b="1" dirty="0">
                <a:solidFill>
                  <a:srgbClr val="92D04F"/>
                </a:solidFill>
                <a:effectLst>
                  <a:outerShdw blurRad="38100" dist="38100" dir="2700000" algn="br" rotWithShape="0">
                    <a:srgbClr val="000000"/>
                  </a:outerShdw>
                </a:effectLst>
              </a:rPr>
              <a:t>Predictive Analytics: </a:t>
            </a:r>
            <a:r>
              <a:rPr lang="en-US" sz="2000" b="1" dirty="0">
                <a:solidFill>
                  <a:srgbClr val="FFFFFF"/>
                </a:solidFill>
                <a:effectLst>
                  <a:outerShdw blurRad="38100" dist="38100" dir="2700000" algn="br" rotWithShape="0">
                    <a:srgbClr val="000000"/>
                  </a:outerShdw>
                </a:effectLst>
              </a:rPr>
              <a:t>Develop predictive models using historical sentiment data to anticipate patient needs and optimize resource allocation and service planning</a:t>
            </a:r>
            <a:r>
              <a:rPr lang="en-US" sz="2000" b="1" dirty="0">
                <a:solidFill>
                  <a:srgbClr val="92D04F"/>
                </a:solidFill>
                <a:effectLst>
                  <a:outerShdw blurRad="38100" dist="38100" dir="2700000" algn="br" rotWithShape="0">
                    <a:srgbClr val="000000"/>
                  </a:outerShdw>
                </a:effectLst>
              </a:rPr>
              <a:t>.</a:t>
            </a:r>
          </a:p>
          <a:p>
            <a:pPr>
              <a:lnSpc>
                <a:spcPct val="150000"/>
              </a:lnSpc>
            </a:pPr>
            <a:r>
              <a:rPr lang="en-US" sz="2000" b="1" dirty="0">
                <a:solidFill>
                  <a:srgbClr val="92D04F"/>
                </a:solidFill>
                <a:effectLst>
                  <a:outerShdw blurRad="38100" dist="38100" dir="2700000" algn="br" rotWithShape="0">
                    <a:srgbClr val="000000"/>
                  </a:outerShdw>
                </a:effectLst>
              </a:rPr>
              <a:t>Cross-Institutional Benchmarking: </a:t>
            </a:r>
            <a:r>
              <a:rPr lang="en-US" sz="2000" b="1" dirty="0">
                <a:solidFill>
                  <a:srgbClr val="FFFFFF"/>
                </a:solidFill>
                <a:effectLst>
                  <a:outerShdw blurRad="38100" dist="38100" dir="2700000" algn="br" rotWithShape="0">
                    <a:srgbClr val="000000"/>
                  </a:outerShdw>
                </a:effectLst>
              </a:rPr>
              <a:t>Establish benchmarks for sentiment analysis across customer institutions to compare performance and identify best practices for continuous improvement.</a:t>
            </a:r>
          </a:p>
          <a:p>
            <a:pPr marL="305435" indent="-305435"/>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770253" y="379438"/>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62500" lnSpcReduction="20000"/>
          </a:bodyPr>
          <a:lstStyle/>
          <a:p>
            <a:pPr>
              <a:lnSpc>
                <a:spcPct val="150000"/>
              </a:lnSpc>
            </a:pPr>
            <a:r>
              <a:rPr lang="en-US" sz="2400" b="1" dirty="0">
                <a:solidFill>
                  <a:srgbClr val="FFFFFF"/>
                </a:solidFill>
                <a:effectLst>
                  <a:outerShdw blurRad="38100" dist="38100" dir="2700000" algn="br" rotWithShape="0">
                    <a:srgbClr val="000000"/>
                  </a:outerShdw>
                </a:effectLst>
              </a:rPr>
              <a:t>[1] M. Govindarajan, “Sentiment Analysis of Restaurant Reviews Using Hybrid Classification Model,” IRF International Conference, 2014. [ D. V. N. Devi, C.K. Kumar and S. </a:t>
            </a:r>
            <a:r>
              <a:rPr lang="en-US" sz="2400" b="1" dirty="0" err="1">
                <a:solidFill>
                  <a:srgbClr val="FFFFFF"/>
                </a:solidFill>
                <a:effectLst>
                  <a:outerShdw blurRad="38100" dist="38100" dir="2700000" algn="br" rotWithShape="0">
                    <a:srgbClr val="000000"/>
                  </a:outerShdw>
                </a:effectLst>
              </a:rPr>
              <a:t>Prasasd</a:t>
            </a:r>
            <a:r>
              <a:rPr lang="en-US" sz="2400" b="1" dirty="0">
                <a:solidFill>
                  <a:srgbClr val="FFFFFF"/>
                </a:solidFill>
                <a:effectLst>
                  <a:outerShdw blurRad="38100" dist="38100" dir="2700000" algn="br" rotWithShape="0">
                    <a:srgbClr val="000000"/>
                  </a:outerShdw>
                </a:effectLst>
              </a:rPr>
              <a:t> “A feature Based Approach for Sentiment Analysis by Using Support Vector Machine”.</a:t>
            </a:r>
          </a:p>
          <a:p>
            <a:pPr>
              <a:lnSpc>
                <a:spcPct val="150000"/>
              </a:lnSpc>
            </a:pPr>
            <a:r>
              <a:rPr lang="en-US" sz="2400" b="1" dirty="0">
                <a:solidFill>
                  <a:srgbClr val="FFFFFF"/>
                </a:solidFill>
                <a:effectLst>
                  <a:outerShdw blurRad="38100" dist="38100" dir="2700000" algn="br" rotWithShape="0">
                    <a:srgbClr val="000000"/>
                  </a:outerShdw>
                </a:effectLst>
              </a:rPr>
              <a:t>Y. </a:t>
            </a:r>
            <a:r>
              <a:rPr lang="en-US" sz="2400" b="1" dirty="0" err="1">
                <a:solidFill>
                  <a:srgbClr val="FFFFFF"/>
                </a:solidFill>
                <a:effectLst>
                  <a:outerShdw blurRad="38100" dist="38100" dir="2700000" algn="br" rotWithShape="0">
                    <a:srgbClr val="000000"/>
                  </a:outerShdw>
                </a:effectLst>
              </a:rPr>
              <a:t>Woldemariam</a:t>
            </a:r>
            <a:r>
              <a:rPr lang="en-US" sz="2400" b="1" dirty="0">
                <a:solidFill>
                  <a:srgbClr val="FFFFFF"/>
                </a:solidFill>
                <a:effectLst>
                  <a:outerShdw blurRad="38100" dist="38100" dir="2700000" algn="br" rotWithShape="0">
                    <a:srgbClr val="000000"/>
                  </a:outerShdw>
                </a:effectLst>
              </a:rPr>
              <a:t>, “Sentiment analysis in a cross-media analysis framework,” Hangzhou, 2016. [4] E. </a:t>
            </a:r>
            <a:r>
              <a:rPr lang="en-US" sz="2400" b="1" dirty="0" err="1">
                <a:solidFill>
                  <a:srgbClr val="FFFFFF"/>
                </a:solidFill>
                <a:effectLst>
                  <a:outerShdw blurRad="38100" dist="38100" dir="2700000" algn="br" rotWithShape="0">
                    <a:srgbClr val="000000"/>
                  </a:outerShdw>
                </a:effectLst>
              </a:rPr>
              <a:t>Boiv</a:t>
            </a:r>
            <a:r>
              <a:rPr lang="en-US" sz="2400" b="1" dirty="0">
                <a:solidFill>
                  <a:srgbClr val="FFFFFF"/>
                </a:solidFill>
                <a:effectLst>
                  <a:outerShdw blurRad="38100" dist="38100" dir="2700000" algn="br" rotWithShape="0">
                    <a:srgbClr val="000000"/>
                  </a:outerShdw>
                </a:effectLst>
              </a:rPr>
              <a:t> and M. F. </a:t>
            </a:r>
            <a:r>
              <a:rPr lang="en-US" sz="2400" b="1" dirty="0" err="1">
                <a:solidFill>
                  <a:srgbClr val="FFFFFF"/>
                </a:solidFill>
                <a:effectLst>
                  <a:outerShdw blurRad="38100" dist="38100" dir="2700000" algn="br" rotWithShape="0">
                    <a:srgbClr val="000000"/>
                  </a:outerShdw>
                </a:effectLst>
              </a:rPr>
              <a:t>Moens</a:t>
            </a:r>
            <a:r>
              <a:rPr lang="en-US" sz="2400" b="1" dirty="0">
                <a:solidFill>
                  <a:srgbClr val="FFFFFF"/>
                </a:solidFill>
                <a:effectLst>
                  <a:outerShdw blurRad="38100" dist="38100" dir="2700000" algn="br" rotWithShape="0">
                    <a:srgbClr val="000000"/>
                  </a:outerShdw>
                </a:effectLst>
              </a:rPr>
              <a:t>, “A machine learning approach to sentiment analysis in multilingual Web texts,” Belgium: Springer- Information Retrieval Journals, 2008.[5] A.B. Pawar, M.A. </a:t>
            </a:r>
            <a:r>
              <a:rPr lang="en-US" sz="2400" b="1" dirty="0" err="1">
                <a:solidFill>
                  <a:srgbClr val="FFFFFF"/>
                </a:solidFill>
                <a:effectLst>
                  <a:outerShdw blurRad="38100" dist="38100" dir="2700000" algn="br" rotWithShape="0">
                    <a:srgbClr val="000000"/>
                  </a:outerShdw>
                </a:effectLst>
              </a:rPr>
              <a:t>Jawale</a:t>
            </a:r>
            <a:r>
              <a:rPr lang="en-US" sz="2400" b="1" dirty="0">
                <a:solidFill>
                  <a:srgbClr val="FFFFFF"/>
                </a:solidFill>
                <a:effectLst>
                  <a:outerShdw blurRad="38100" dist="38100" dir="2700000" algn="br" rotWithShape="0">
                    <a:srgbClr val="000000"/>
                  </a:outerShdw>
                </a:effectLst>
              </a:rPr>
              <a:t> and D.N. </a:t>
            </a:r>
            <a:r>
              <a:rPr lang="en-US" sz="2400" b="1" dirty="0" err="1">
                <a:solidFill>
                  <a:srgbClr val="FFFFFF"/>
                </a:solidFill>
                <a:effectLst>
                  <a:outerShdw blurRad="38100" dist="38100" dir="2700000" algn="br" rotWithShape="0">
                    <a:srgbClr val="000000"/>
                  </a:outerShdw>
                </a:effectLst>
              </a:rPr>
              <a:t>Kyatanavar</a:t>
            </a:r>
            <a:r>
              <a:rPr lang="en-US" sz="2400" b="1" dirty="0">
                <a:solidFill>
                  <a:srgbClr val="FFFFFF"/>
                </a:solidFill>
                <a:effectLst>
                  <a:outerShdw blurRad="38100" dist="38100" dir="2700000" algn="br" rotWithShape="0">
                    <a:srgbClr val="000000"/>
                  </a:outerShdw>
                </a:effectLst>
              </a:rPr>
              <a:t>, “Fundamentals of Sentiment Analysis: Concepts and Methodology”, An Environment of Computation Intelligence, Springer International Publishing Switzerland 2016, pp. 25-35.[6] Peter </a:t>
            </a:r>
            <a:r>
              <a:rPr lang="en-US" sz="2400" b="1" dirty="0" err="1">
                <a:solidFill>
                  <a:srgbClr val="FFFFFF"/>
                </a:solidFill>
                <a:effectLst>
                  <a:outerShdw blurRad="38100" dist="38100" dir="2700000" algn="br" rotWithShape="0">
                    <a:srgbClr val="000000"/>
                  </a:outerShdw>
                </a:effectLst>
              </a:rPr>
              <a:t>Koncz</a:t>
            </a:r>
            <a:r>
              <a:rPr lang="en-US" sz="2400" b="1" dirty="0">
                <a:solidFill>
                  <a:srgbClr val="FFFFFF"/>
                </a:solidFill>
                <a:effectLst>
                  <a:outerShdw blurRad="38100" dist="38100" dir="2700000" algn="br" rotWithShape="0">
                    <a:srgbClr val="000000"/>
                  </a:outerShdw>
                </a:effectLst>
              </a:rPr>
              <a:t> and Jan Paralic, “An approach to feature selection for sentiment analysis”, 15th International Conference on Intelligent Engineering Systems, June 23 –25, 2011, </a:t>
            </a:r>
            <a:r>
              <a:rPr lang="en-US" sz="2400" b="1" dirty="0" err="1">
                <a:solidFill>
                  <a:srgbClr val="FFFFFF"/>
                </a:solidFill>
                <a:effectLst>
                  <a:outerShdw blurRad="38100" dist="38100" dir="2700000" algn="br" rotWithShape="0">
                    <a:srgbClr val="000000"/>
                  </a:outerShdw>
                </a:effectLst>
              </a:rPr>
              <a:t>Poprad</a:t>
            </a:r>
            <a:r>
              <a:rPr lang="en-US" sz="2400" b="1" dirty="0">
                <a:solidFill>
                  <a:srgbClr val="FFFFFF"/>
                </a:solidFill>
                <a:effectLst>
                  <a:outerShdw blurRad="38100" dist="38100" dir="2700000" algn="br" rotWithShape="0">
                    <a:srgbClr val="000000"/>
                  </a:outerShdw>
                </a:effectLst>
              </a:rPr>
              <a:t>, Slovakia.[7] </a:t>
            </a:r>
            <a:r>
              <a:rPr lang="en-US" sz="2400" b="1" dirty="0" err="1">
                <a:solidFill>
                  <a:srgbClr val="FFFFFF"/>
                </a:solidFill>
                <a:effectLst>
                  <a:outerShdw blurRad="38100" dist="38100" dir="2700000" algn="br" rotWithShape="0">
                    <a:srgbClr val="000000"/>
                  </a:outerShdw>
                </a:effectLst>
              </a:rPr>
              <a:t>S.Vidhya</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D.Asir</a:t>
            </a:r>
            <a:r>
              <a:rPr lang="en-US" sz="2400" b="1" dirty="0">
                <a:solidFill>
                  <a:srgbClr val="FFFFFF"/>
                </a:solidFill>
                <a:effectLst>
                  <a:outerShdw blurRad="38100" dist="38100" dir="2700000" algn="br" rotWithShape="0">
                    <a:srgbClr val="000000"/>
                  </a:outerShdw>
                </a:effectLst>
              </a:rPr>
              <a:t> Antony Gnana Singh and </a:t>
            </a:r>
            <a:r>
              <a:rPr lang="en-US" sz="2400" b="1" dirty="0" err="1">
                <a:solidFill>
                  <a:srgbClr val="FFFFFF"/>
                </a:solidFill>
                <a:effectLst>
                  <a:outerShdw blurRad="38100" dist="38100" dir="2700000" algn="br" rotWithShape="0">
                    <a:srgbClr val="000000"/>
                  </a:outerShdw>
                </a:effectLst>
              </a:rPr>
              <a:t>E.Jebamalar</a:t>
            </a:r>
            <a:r>
              <a:rPr lang="en-US" sz="2400" b="1" dirty="0">
                <a:solidFill>
                  <a:srgbClr val="FFFFFF"/>
                </a:solidFill>
                <a:effectLst>
                  <a:outerShdw blurRad="38100" dist="38100" dir="2700000" algn="br" rotWithShape="0">
                    <a:srgbClr val="000000"/>
                  </a:outerShdw>
                </a:effectLst>
              </a:rPr>
              <a:t> </a:t>
            </a:r>
            <a:r>
              <a:rPr lang="en-US" sz="2400" b="1" dirty="0" err="1">
                <a:solidFill>
                  <a:srgbClr val="FFFFFF"/>
                </a:solidFill>
                <a:effectLst>
                  <a:outerShdw blurRad="38100" dist="38100" dir="2700000" algn="br" rotWithShape="0">
                    <a:srgbClr val="000000"/>
                  </a:outerShdw>
                </a:effectLst>
              </a:rPr>
              <a:t>Leavline</a:t>
            </a:r>
            <a:r>
              <a:rPr lang="en-US" sz="2400" b="1" dirty="0">
                <a:solidFill>
                  <a:srgbClr val="FFFFFF"/>
                </a:solidFill>
                <a:effectLst>
                  <a:outerShdw blurRad="38100" dist="38100" dir="2700000" algn="br" rotWithShape="0">
                    <a:srgbClr val="000000"/>
                  </a:outerShdw>
                </a:effectLst>
              </a:rPr>
              <a:t>, “Feature Extraction for Document Classification”, International Journal of Innovative Research in Science, Engineering and Technology, Vol. 4, Special Issue 6[8] </a:t>
            </a:r>
            <a:r>
              <a:rPr lang="en-US" sz="2400" b="1" dirty="0" err="1">
                <a:solidFill>
                  <a:srgbClr val="FFFFFF"/>
                </a:solidFill>
                <a:effectLst>
                  <a:outerShdw blurRad="38100" dist="38100" dir="2700000" algn="br" rotWithShape="0">
                    <a:srgbClr val="000000"/>
                  </a:outerShdw>
                </a:effectLst>
              </a:rPr>
              <a:t>B.Pang</a:t>
            </a:r>
            <a:r>
              <a:rPr lang="en-US" sz="2400" b="1" dirty="0">
                <a:solidFill>
                  <a:srgbClr val="FFFFFF"/>
                </a:solidFill>
                <a:effectLst>
                  <a:outerShdw blurRad="38100" dist="38100" dir="2700000" algn="br" rotWithShape="0">
                    <a:srgbClr val="000000"/>
                  </a:outerShdw>
                </a:effectLst>
              </a:rPr>
              <a:t> and </a:t>
            </a:r>
            <a:r>
              <a:rPr lang="en-US" sz="2400" b="1" dirty="0" err="1">
                <a:solidFill>
                  <a:srgbClr val="FFFFFF"/>
                </a:solidFill>
                <a:effectLst>
                  <a:outerShdw blurRad="38100" dist="38100" dir="2700000" algn="br" rotWithShape="0">
                    <a:srgbClr val="000000"/>
                  </a:outerShdw>
                </a:effectLst>
              </a:rPr>
              <a:t>L.Lee</a:t>
            </a:r>
            <a:r>
              <a:rPr lang="en-US" sz="2400" b="1" dirty="0">
                <a:solidFill>
                  <a:srgbClr val="FFFFFF"/>
                </a:solidFill>
                <a:effectLst>
                  <a:outerShdw blurRad="38100" dist="38100" dir="2700000" algn="br" rotWithShape="0">
                    <a:srgbClr val="000000"/>
                  </a:outerShdw>
                </a:effectLst>
              </a:rPr>
              <a:t>, “Opinion mining and sentiment analysis,” vol. 3, no. 1-2, 2008.</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endParaRPr lang="en-US" b="1" dirty="0">
              <a:solidFill>
                <a:srgbClr val="00206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D97555E-0285-25CB-4A8D-DEA62A603092}"/>
              </a:ext>
            </a:extLst>
          </p:cNvPr>
          <p:cNvPicPr>
            <a:picLocks noChangeAspect="1"/>
          </p:cNvPicPr>
          <p:nvPr/>
        </p:nvPicPr>
        <p:blipFill>
          <a:blip r:embed="rId2"/>
          <a:stretch>
            <a:fillRect/>
          </a:stretch>
        </p:blipFill>
        <p:spPr>
          <a:xfrm>
            <a:off x="137653" y="68826"/>
            <a:ext cx="11887200" cy="6715432"/>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D7A6-2725-C916-9577-8C75732A1B16}"/>
              </a:ext>
            </a:extLst>
          </p:cNvPr>
          <p:cNvSpPr>
            <a:spLocks noGrp="1"/>
          </p:cNvSpPr>
          <p:nvPr>
            <p:ph type="title"/>
          </p:nvPr>
        </p:nvSpPr>
        <p:spPr>
          <a:xfrm>
            <a:off x="63910" y="-437536"/>
            <a:ext cx="12128090" cy="7379098"/>
          </a:xfrm>
        </p:spPr>
        <p:txBody>
          <a:bodyPr>
            <a:normAutofit/>
          </a:bodyPr>
          <a:lstStyle/>
          <a:p>
            <a:pPr algn="l"/>
            <a:r>
              <a:rPr lang="en-US" sz="2400" dirty="0"/>
              <a:t>      </a:t>
            </a:r>
            <a:r>
              <a:rPr lang="en-US" sz="2400" dirty="0">
                <a:solidFill>
                  <a:srgbClr val="FF0000"/>
                </a:solidFill>
              </a:rPr>
              <a:t>            PROJECT TITLE:</a:t>
            </a:r>
            <a:br>
              <a:rPr lang="en-US" sz="1600" dirty="0">
                <a:solidFill>
                  <a:srgbClr val="FF0000"/>
                </a:solidFill>
              </a:rPr>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r>
              <a:rPr lang="en-US" sz="1600" dirty="0"/>
              <a:t>   </a:t>
            </a:r>
            <a:br>
              <a:rPr lang="en-US" sz="1600" dirty="0"/>
            </a:br>
            <a:br>
              <a:rPr lang="en-US" sz="1600" dirty="0"/>
            </a:br>
            <a:r>
              <a:rPr lang="en-US" sz="2400" dirty="0">
                <a:solidFill>
                  <a:srgbClr val="FF0000"/>
                </a:solidFill>
              </a:rPr>
              <a:t>PRESENTED BY:</a:t>
            </a:r>
            <a:br>
              <a:rPr lang="en-US" sz="1600" dirty="0"/>
            </a:br>
            <a:r>
              <a:rPr lang="en-US" sz="1600" dirty="0"/>
              <a:t>                             </a:t>
            </a:r>
            <a:r>
              <a:rPr lang="en-US" sz="1600" dirty="0">
                <a:solidFill>
                  <a:srgbClr val="FF0000"/>
                </a:solidFill>
              </a:rPr>
              <a:t>NAME                                    : </a:t>
            </a:r>
            <a:r>
              <a:rPr lang="en-IN" sz="1600" dirty="0">
                <a:solidFill>
                  <a:srgbClr val="FFC000"/>
                </a:solidFill>
              </a:rPr>
              <a:t>GRANDHI SAI TANOOJ</a:t>
            </a:r>
            <a:br>
              <a:rPr lang="en-US" sz="1600" dirty="0"/>
            </a:br>
            <a:r>
              <a:rPr lang="en-US" sz="1600" dirty="0"/>
              <a:t>                             </a:t>
            </a:r>
            <a:r>
              <a:rPr lang="en-US" sz="1600" dirty="0">
                <a:solidFill>
                  <a:srgbClr val="FF0000"/>
                </a:solidFill>
              </a:rPr>
              <a:t>COLLEGE  NAME               : </a:t>
            </a:r>
            <a:r>
              <a:rPr lang="en-US" sz="1600" dirty="0">
                <a:solidFill>
                  <a:srgbClr val="FFC000"/>
                </a:solidFill>
              </a:rPr>
              <a:t>ADITYA COLLEGE OF ENGINEERING,SURAMPALEM,ANDHARA PRADESH.</a:t>
            </a:r>
            <a:br>
              <a:rPr lang="en-US" sz="1600" dirty="0">
                <a:solidFill>
                  <a:srgbClr val="FFC000"/>
                </a:solidFill>
              </a:rPr>
            </a:br>
            <a:r>
              <a:rPr lang="en-US" sz="1600" dirty="0"/>
              <a:t>                             </a:t>
            </a:r>
            <a:r>
              <a:rPr lang="en-US" sz="1600" dirty="0">
                <a:solidFill>
                  <a:srgbClr val="FF0000"/>
                </a:solidFill>
              </a:rPr>
              <a:t>INTERNSHIP DOMAIN     :</a:t>
            </a:r>
            <a:r>
              <a:rPr lang="en-US" sz="1600" dirty="0"/>
              <a:t> </a:t>
            </a:r>
            <a:r>
              <a:rPr lang="en-US" sz="1600" dirty="0">
                <a:solidFill>
                  <a:srgbClr val="FFC000"/>
                </a:solidFill>
              </a:rPr>
              <a:t>ARTIFICIAL INTELLIGENCE &amp; MACHINE LEARNING.</a:t>
            </a:r>
            <a:br>
              <a:rPr lang="en-US" sz="1600" dirty="0"/>
            </a:br>
            <a:r>
              <a:rPr lang="en-US" sz="1600" dirty="0">
                <a:solidFill>
                  <a:srgbClr val="FF0000"/>
                </a:solidFill>
              </a:rPr>
              <a:t>                        </a:t>
            </a:r>
            <a:br>
              <a:rPr lang="en-US" sz="1600" dirty="0"/>
            </a:br>
            <a:endParaRPr lang="en-IN" sz="1600" dirty="0"/>
          </a:p>
        </p:txBody>
      </p:sp>
      <p:sp>
        <p:nvSpPr>
          <p:cNvPr id="3" name="Rectangle 1">
            <a:extLst>
              <a:ext uri="{FF2B5EF4-FFF2-40B4-BE49-F238E27FC236}">
                <a16:creationId xmlns:a16="http://schemas.microsoft.com/office/drawing/2014/main" id="{7072985C-6E51-EB7C-4AD4-2EEF02AAC4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8">
            <a:extLst>
              <a:ext uri="{FF2B5EF4-FFF2-40B4-BE49-F238E27FC236}">
                <a16:creationId xmlns:a16="http://schemas.microsoft.com/office/drawing/2014/main" id="{8F3B6CB6-E2CD-2F8C-C73C-F8DBE57E9574}"/>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9">
            <a:extLst>
              <a:ext uri="{FF2B5EF4-FFF2-40B4-BE49-F238E27FC236}">
                <a16:creationId xmlns:a16="http://schemas.microsoft.com/office/drawing/2014/main" id="{E25D0737-8267-C97F-38BD-F280397929E2}"/>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0">
            <a:extLst>
              <a:ext uri="{FF2B5EF4-FFF2-40B4-BE49-F238E27FC236}">
                <a16:creationId xmlns:a16="http://schemas.microsoft.com/office/drawing/2014/main" id="{1AA09003-9AE1-761C-3A51-26CA5AFCCDFF}"/>
              </a:ext>
            </a:extLst>
          </p:cNvPr>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1">
            <a:extLst>
              <a:ext uri="{FF2B5EF4-FFF2-40B4-BE49-F238E27FC236}">
                <a16:creationId xmlns:a16="http://schemas.microsoft.com/office/drawing/2014/main" id="{C28B5511-7EDB-8637-70F5-91B9C21175D4}"/>
              </a:ext>
            </a:extLst>
          </p:cNvPr>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12">
            <a:extLst>
              <a:ext uri="{FF2B5EF4-FFF2-40B4-BE49-F238E27FC236}">
                <a16:creationId xmlns:a16="http://schemas.microsoft.com/office/drawing/2014/main" id="{62206504-BCF5-85FF-AA20-F98BC284E156}"/>
              </a:ext>
            </a:extLst>
          </p:cNvPr>
          <p:cNvSpPr>
            <a:spLocks noChangeArrowheads="1"/>
          </p:cNvSpPr>
          <p:nvPr/>
        </p:nvSpPr>
        <p:spPr bwMode="auto">
          <a:xfrm>
            <a:off x="762000" y="762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3">
            <a:extLst>
              <a:ext uri="{FF2B5EF4-FFF2-40B4-BE49-F238E27FC236}">
                <a16:creationId xmlns:a16="http://schemas.microsoft.com/office/drawing/2014/main" id="{F02C26F2-7BA0-F106-D888-4AA976233A62}"/>
              </a:ext>
            </a:extLst>
          </p:cNvPr>
          <p:cNvSpPr>
            <a:spLocks noChangeArrowheads="1"/>
          </p:cNvSpPr>
          <p:nvPr/>
        </p:nvSpPr>
        <p:spPr bwMode="auto">
          <a:xfrm>
            <a:off x="914400"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4">
            <a:extLst>
              <a:ext uri="{FF2B5EF4-FFF2-40B4-BE49-F238E27FC236}">
                <a16:creationId xmlns:a16="http://schemas.microsoft.com/office/drawing/2014/main" id="{E05890CE-6EDE-2A9D-26B0-3A624D6FD4A2}"/>
              </a:ext>
            </a:extLst>
          </p:cNvPr>
          <p:cNvSpPr>
            <a:spLocks noChangeArrowheads="1"/>
          </p:cNvSpPr>
          <p:nvPr/>
        </p:nvSpPr>
        <p:spPr bwMode="auto">
          <a:xfrm>
            <a:off x="10668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8" name="Picture 37">
            <a:extLst>
              <a:ext uri="{FF2B5EF4-FFF2-40B4-BE49-F238E27FC236}">
                <a16:creationId xmlns:a16="http://schemas.microsoft.com/office/drawing/2014/main" id="{0426178B-5285-05F4-AC55-6CFA3A769D5D}"/>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tretch>
            <a:fillRect/>
          </a:stretch>
        </p:blipFill>
        <p:spPr>
          <a:xfrm>
            <a:off x="0" y="231604"/>
            <a:ext cx="12152671" cy="3736803"/>
          </a:xfrm>
          <a:prstGeom prst="rect">
            <a:avLst/>
          </a:prstGeom>
        </p:spPr>
      </p:pic>
    </p:spTree>
    <p:extLst>
      <p:ext uri="{BB962C8B-B14F-4D97-AF65-F5344CB8AC3E}">
        <p14:creationId xmlns:p14="http://schemas.microsoft.com/office/powerpoint/2010/main" val="19592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66667" y="430648"/>
            <a:ext cx="9680752" cy="1325563"/>
          </a:xfrm>
        </p:spPr>
        <p:txBody>
          <a:bodyPr/>
          <a:lstStyle/>
          <a:p>
            <a:r>
              <a:rPr lang="en-US" b="1" dirty="0">
                <a:solidFill>
                  <a:srgbClr val="FF000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Codes and outputs</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46647" y="216310"/>
            <a:ext cx="10353762" cy="97045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869498" y="1299029"/>
            <a:ext cx="11322502" cy="4673324"/>
          </a:xfrm>
        </p:spPr>
        <p:txBody>
          <a:bodyPr>
            <a:normAutofit/>
          </a:bodyPr>
          <a:lstStyle/>
          <a:p>
            <a:pPr marL="0" indent="0">
              <a:buNone/>
            </a:pPr>
            <a:r>
              <a:rPr lang="en-IN" dirty="0">
                <a:solidFill>
                  <a:srgbClr val="FF0000"/>
                </a:solidFill>
                <a:latin typeface="Times New Roman" panose="02020603050405020304" pitchFamily="18" charset="0"/>
                <a:ea typeface="+mn-lt"/>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Restaurants face a significant challenge in manually sifting through vast amounts of online reviews to extract meaningful insights. This manual process is not only time-consuming but also prone to human error and subjectivity. There is a need for an automated solution that can efficiently analyze these reviews and categorize them into sentiments (positive, negative, or neutral). Such a solution would allow restaurant managers to quickly and accurately gauge customer satisfaction levels and address issues proactively.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FF0000"/>
                </a:solidFill>
                <a:latin typeface="Times New Roman" panose="02020603050405020304" pitchFamily="18" charset="0"/>
                <a:cs typeface="Times New Roman" panose="02020603050405020304" pitchFamily="18" charset="0"/>
              </a:rPr>
              <a:t>Objective:  </a:t>
            </a:r>
            <a:r>
              <a:rPr lang="en-US" dirty="0">
                <a:latin typeface="Times New Roman" panose="02020603050405020304" pitchFamily="18" charset="0"/>
                <a:cs typeface="Times New Roman" panose="02020603050405020304" pitchFamily="18" charset="0"/>
              </a:rPr>
              <a:t>This project aims to develop a sentiment analysis model to classify food reviews as positive, negative, or neutral. This will help restaurants gain actionable insights from customer feedback, enabling them to improve their services and address issues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88977" y="969264"/>
            <a:ext cx="11866180" cy="5682087"/>
          </a:xfrm>
        </p:spPr>
        <p:txBody>
          <a:bodyPr vert="horz" lIns="91440" tIns="45720" rIns="91440" bIns="45720" rtlCol="0" anchor="ctr">
            <a:noAutofit/>
          </a:bodyPr>
          <a:lstStyle/>
          <a:p>
            <a:pPr marL="305435" indent="-305435"/>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The proposed system aims to address the challenge of </a:t>
            </a:r>
            <a:r>
              <a:rPr lang="en-IN" sz="1400" b="1" dirty="0">
                <a:latin typeface="Times New Roman" panose="02020603050405020304" pitchFamily="18" charset="0"/>
                <a:cs typeface="Times New Roman" panose="02020603050405020304" pitchFamily="18" charset="0"/>
              </a:rPr>
              <a:t>Different food reviews that which are given by the customers </a:t>
            </a:r>
            <a:r>
              <a:rPr lang="en-US" sz="1400" b="1" dirty="0">
                <a:latin typeface="Times New Roman" panose="02020603050405020304" pitchFamily="18" charset="0"/>
                <a:cs typeface="Times New Roman" panose="02020603050405020304" pitchFamily="18" charset="0"/>
              </a:rPr>
              <a:t>so goal is to design and implement a machine learning-based sentiment analysis system that can analyze textual data from food reviews. The system should be capable of:</a:t>
            </a:r>
            <a:r>
              <a:rPr lang="en-IN" sz="1400" b="1" dirty="0">
                <a:latin typeface="Times New Roman" panose="02020603050405020304" pitchFamily="18" charset="0"/>
                <a:ea typeface="+mn-lt"/>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Collection:</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400" b="1" dirty="0">
                <a:latin typeface="Times New Roman" panose="02020603050405020304" pitchFamily="18" charset="0"/>
                <a:cs typeface="Times New Roman" panose="02020603050405020304" pitchFamily="18" charset="0"/>
              </a:rPr>
              <a:t>A dataset of food reviews from online platforms, containing the review text and corresponding sentiment labels (positive, negative, neutral).</a:t>
            </a:r>
          </a:p>
          <a:p>
            <a:pPr marL="629920" lvl="1" indent="-305435"/>
            <a:r>
              <a:rPr lang="en-US" sz="1400" b="1" dirty="0">
                <a:latin typeface="Times New Roman" panose="02020603050405020304" pitchFamily="18" charset="0"/>
                <a:cs typeface="Times New Roman" panose="02020603050405020304" pitchFamily="18" charset="0"/>
              </a:rPr>
              <a:t>gather additional metadata such as the date of the review, reviewer's username or profile information (if available), restaurant name, location, and rating given by the reviewer.</a:t>
            </a: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Data Preprocessing:</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r>
              <a:rPr lang="en-US" sz="1400" b="1" dirty="0">
                <a:latin typeface="Times New Roman" panose="02020603050405020304" pitchFamily="18" charset="0"/>
                <a:cs typeface="Times New Roman" panose="02020603050405020304" pitchFamily="18" charset="0"/>
              </a:rPr>
              <a:t> </a:t>
            </a:r>
          </a:p>
          <a:p>
            <a:pPr marL="629920" lvl="1" indent="-305435"/>
            <a:r>
              <a:rPr lang="en-US" sz="1400" b="1" dirty="0">
                <a:latin typeface="Times New Roman" panose="02020603050405020304" pitchFamily="18" charset="0"/>
                <a:cs typeface="Times New Roman" panose="02020603050405020304" pitchFamily="18" charset="0"/>
              </a:rPr>
              <a:t>Handling misspellings, slang, and diverse writing styles in review texts.</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a:solidFill>
                  <a:srgbClr val="FF0000"/>
                </a:solidFill>
                <a:latin typeface="Times New Roman" panose="02020603050405020304" pitchFamily="18" charset="0"/>
                <a:ea typeface="+mn-lt"/>
                <a:cs typeface="Times New Roman" panose="02020603050405020304" pitchFamily="18" charset="0"/>
              </a:rPr>
              <a:t>Machine Learning Algorithm:</a:t>
            </a:r>
            <a:endParaRPr lang="en-IN" sz="1400"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400" b="1" dirty="0">
                <a:latin typeface="Times New Roman" panose="02020603050405020304" pitchFamily="18" charset="0"/>
                <a:ea typeface="+mn-lt"/>
                <a:cs typeface="Times New Roman" panose="02020603050405020304" pitchFamily="18" charset="0"/>
              </a:rPr>
              <a:t>Implement a naïve bayes to </a:t>
            </a:r>
            <a:r>
              <a:rPr lang="en-US" sz="1400" b="1" dirty="0">
                <a:latin typeface="Times New Roman" panose="02020603050405020304" pitchFamily="18" charset="0"/>
                <a:cs typeface="Times New Roman" panose="02020603050405020304" pitchFamily="18" charset="0"/>
              </a:rPr>
              <a:t> food reviews to Improve Restaurant Customer Satisfaction</a:t>
            </a:r>
          </a:p>
          <a:p>
            <a:pPr marL="629920" lvl="1" indent="-305435"/>
            <a:r>
              <a:rPr lang="en-US" sz="1400" b="1" dirty="0">
                <a:latin typeface="Times New Roman" panose="02020603050405020304" pitchFamily="18" charset="0"/>
                <a:cs typeface="Times New Roman" panose="02020603050405020304" pitchFamily="18" charset="0"/>
              </a:rPr>
              <a:t>Use techniques like TF-IDF, word embeddings, or sentiment lexicons to extract features from the text.</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1938-ECBB-D4A6-A03C-7CF17C386B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D6521B-5B27-2FD5-4E4A-33E7FC9ACC5B}"/>
              </a:ext>
            </a:extLst>
          </p:cNvPr>
          <p:cNvSpPr>
            <a:spLocks noGrp="1"/>
          </p:cNvSpPr>
          <p:nvPr>
            <p:ph idx="1"/>
          </p:nvPr>
        </p:nvSpPr>
        <p:spPr>
          <a:xfrm>
            <a:off x="953729" y="1514168"/>
            <a:ext cx="10550883" cy="4876800"/>
          </a:xfrm>
        </p:spPr>
        <p:txBody>
          <a:bodyPr>
            <a:normAutofit/>
          </a:bodyPr>
          <a:lstStyle/>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Deployment:</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800" b="1" dirty="0">
                <a:latin typeface="Times New Roman" panose="02020603050405020304" pitchFamily="18" charset="0"/>
                <a:cs typeface="Times New Roman" panose="02020603050405020304" pitchFamily="18" charset="0"/>
              </a:rPr>
              <a:t>Develop a user-friendly interface for restaurant managers to input reviews and get sentiment analysis results.</a:t>
            </a:r>
          </a:p>
          <a:p>
            <a:pPr marL="629920" lvl="1" indent="-305435"/>
            <a:r>
              <a:rPr lang="en-US" sz="1800" b="1" dirty="0">
                <a:latin typeface="Times New Roman" panose="02020603050405020304" pitchFamily="18" charset="0"/>
                <a:cs typeface="Times New Roman" panose="02020603050405020304" pitchFamily="18" charset="0"/>
              </a:rPr>
              <a:t>Choose the best-performing model from your experiments, ensuring it balances accuracy, speed, and interpretability.</a:t>
            </a:r>
            <a:endParaRPr lang="en-IN" sz="1800" b="1" dirty="0">
              <a:latin typeface="Times New Roman" panose="02020603050405020304" pitchFamily="18" charset="0"/>
              <a:cs typeface="Times New Roman" panose="02020603050405020304" pitchFamily="18" charset="0"/>
            </a:endParaRPr>
          </a:p>
          <a:p>
            <a:pPr marL="305435" indent="-305435"/>
            <a:r>
              <a:rPr lang="en-IN" b="1" dirty="0">
                <a:solidFill>
                  <a:srgbClr val="FF0000"/>
                </a:solidFill>
                <a:latin typeface="Times New Roman" panose="02020603050405020304" pitchFamily="18" charset="0"/>
                <a:ea typeface="+mn-lt"/>
                <a:cs typeface="Times New Roman" panose="02020603050405020304" pitchFamily="18" charset="0"/>
              </a:rPr>
              <a:t>Evaluation:</a:t>
            </a:r>
            <a:endParaRPr lang="en-IN" b="1" dirty="0">
              <a:solidFill>
                <a:srgbClr val="FF0000"/>
              </a:solidFill>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Assess the model's performance using appropriate metrics such as </a:t>
            </a:r>
            <a:r>
              <a:rPr lang="en-IN" b="1" dirty="0">
                <a:latin typeface="Times New Roman" panose="02020603050405020304" pitchFamily="18" charset="0"/>
                <a:ea typeface="+mn-lt"/>
                <a:cs typeface="Times New Roman" panose="02020603050405020304" pitchFamily="18" charset="0"/>
              </a:rPr>
              <a:t> accuracy.</a:t>
            </a:r>
            <a:endParaRPr lang="en-IN" sz="1800" b="1" dirty="0">
              <a:latin typeface="Times New Roman" panose="02020603050405020304" pitchFamily="18" charset="0"/>
              <a:cs typeface="Times New Roman" panose="02020603050405020304" pitchFamily="18" charset="0"/>
            </a:endParaRPr>
          </a:p>
          <a:p>
            <a:pPr marL="629920" lvl="1" indent="-305435"/>
            <a:r>
              <a:rPr lang="en-IN" sz="1800" b="1" dirty="0">
                <a:latin typeface="Times New Roman" panose="02020603050405020304" pitchFamily="18" charset="0"/>
                <a:ea typeface="+mn-lt"/>
                <a:cs typeface="Times New Roman" panose="02020603050405020304" pitchFamily="18" charset="0"/>
              </a:rPr>
              <a:t>Result:</a:t>
            </a:r>
          </a:p>
          <a:p>
            <a:endParaRPr lang="en-IN" dirty="0"/>
          </a:p>
        </p:txBody>
      </p:sp>
    </p:spTree>
    <p:extLst>
      <p:ext uri="{BB962C8B-B14F-4D97-AF65-F5344CB8AC3E}">
        <p14:creationId xmlns:p14="http://schemas.microsoft.com/office/powerpoint/2010/main" val="192779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6080" y="35235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14632" y="983226"/>
            <a:ext cx="11296175" cy="4992124"/>
          </a:xfrm>
        </p:spPr>
        <p:txBody>
          <a:bodyPr>
            <a:noAutofit/>
          </a:bodyPr>
          <a:lstStyle/>
          <a:p>
            <a:pPr marL="0" indent="0">
              <a:buNone/>
            </a:pPr>
            <a:r>
              <a:rPr lang="en-IN" sz="1200" b="1" dirty="0">
                <a:solidFill>
                  <a:schemeClr val="tx1"/>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sentiment analysis on reviews as positive or negative. Here's a suggested structure for this section:</a:t>
            </a:r>
          </a:p>
          <a:p>
            <a:pPr>
              <a:lnSpc>
                <a:spcPct val="150000"/>
              </a:lnSpc>
            </a:pPr>
            <a:r>
              <a:rPr lang="en-US" sz="1200" b="1" dirty="0">
                <a:solidFill>
                  <a:srgbClr val="FFFFFF"/>
                </a:solidFill>
                <a:effectLst>
                  <a:outerShdw blurRad="38100" dist="38100" dir="2700000" algn="br" rotWithShape="0">
                    <a:srgbClr val="000000"/>
                  </a:outerShdw>
                </a:effectLst>
              </a:rPr>
              <a:t>In Restaurant, understanding customer sentiment is crucial for improving food delivery. A tech-powered approach unlocks valuable insights from various sources. Open-ended survey responses, online reviews, and social media discussions within customer support groups all offer a wealth of data.</a:t>
            </a:r>
          </a:p>
          <a:p>
            <a:pPr>
              <a:lnSpc>
                <a:spcPct val="150000"/>
              </a:lnSpc>
            </a:pPr>
            <a:r>
              <a:rPr lang="en-US" sz="1200" b="1" dirty="0">
                <a:solidFill>
                  <a:srgbClr val="FFFFFF"/>
                </a:solidFill>
                <a:effectLst>
                  <a:outerShdw blurRad="38100" dist="38100" dir="2700000" algn="br" rotWithShape="0">
                    <a:srgbClr val="000000"/>
                  </a:outerShdw>
                </a:effectLst>
              </a:rPr>
              <a:t>Natural Language Processing (NLP) plays a key role. This technology breaks down text, removes irrelevant information like typos, and identifies key phrases. Machine learning then takes center stage. By analyzing vast amounts of processed text, trained algorithms can classify sentiment – positive, negative, or neutral.</a:t>
            </a:r>
          </a:p>
          <a:p>
            <a:pPr>
              <a:lnSpc>
                <a:spcPct val="150000"/>
              </a:lnSpc>
            </a:pPr>
            <a:r>
              <a:rPr lang="en-US" sz="1200" b="1" dirty="0">
                <a:solidFill>
                  <a:srgbClr val="FFFFFF"/>
                </a:solidFill>
                <a:effectLst>
                  <a:outerShdw blurRad="38100" dist="38100" dir="2700000" algn="br" rotWithShape="0">
                    <a:srgbClr val="000000"/>
                  </a:outerShdw>
                </a:effectLst>
              </a:rPr>
              <a:t>This analysis provides Restaurant providers with a deeper understanding of customer satisfaction with care. It reveals areas for improvement, allowing them to address specific concerns and prioritize resources effectively. Ultimately, by harnessing technology to understand customer voices, restaurant institutions can foster better patient engagement and deliver a more positive experience.</a:t>
            </a:r>
          </a:p>
          <a:p>
            <a:pPr>
              <a:lnSpc>
                <a:spcPct val="150000"/>
              </a:lnSpc>
            </a:pPr>
            <a:r>
              <a:rPr lang="en-US" sz="1200" b="1" dirty="0">
                <a:solidFill>
                  <a:srgbClr val="FFFFFF"/>
                </a:solidFill>
                <a:effectLst>
                  <a:outerShdw blurRad="38100" dist="38100" dir="2700000" algn="br" rotWithShape="0">
                    <a:srgbClr val="000000"/>
                  </a:outerShdw>
                </a:effectLst>
              </a:rPr>
              <a:t>However, Restaurant sentiment analysis presents unique challenges. Food </a:t>
            </a:r>
            <a:r>
              <a:rPr lang="en-US" sz="1200" b="1" dirty="0" err="1">
                <a:solidFill>
                  <a:srgbClr val="FFFFFF"/>
                </a:solidFill>
                <a:effectLst>
                  <a:outerShdw blurRad="38100" dist="38100" dir="2700000" algn="br" rotWithShape="0">
                    <a:srgbClr val="000000"/>
                  </a:outerShdw>
                </a:effectLst>
              </a:rPr>
              <a:t>erminology</a:t>
            </a:r>
            <a:r>
              <a:rPr lang="en-US" sz="1200" b="1" dirty="0">
                <a:solidFill>
                  <a:srgbClr val="FFFFFF"/>
                </a:solidFill>
                <a:effectLst>
                  <a:outerShdw blurRad="38100" dist="38100" dir="2700000" algn="br" rotWithShape="0">
                    <a:srgbClr val="000000"/>
                  </a:outerShdw>
                </a:effectLst>
              </a:rPr>
              <a:t> and the sensitive nature of food experiences require specialized techniques. NLP algorithms must be trained on Restaurant-specific datasets to accurately understand the context and nuances of customer language. Additionally, ethical considerations are paramount. Data anonymization and customer privacy must be strictly adhered to throughout the entire process.</a:t>
            </a:r>
          </a:p>
          <a:p>
            <a:pPr>
              <a:lnSpc>
                <a:spcPct val="150000"/>
              </a:lnSpc>
            </a:pPr>
            <a:r>
              <a:rPr lang="en-US" sz="1200" b="1" dirty="0">
                <a:solidFill>
                  <a:srgbClr val="FFFFFF"/>
                </a:solidFill>
                <a:effectLst>
                  <a:outerShdw blurRad="38100" dist="38100" dir="2700000" algn="br" rotWithShape="0">
                    <a:srgbClr val="000000"/>
                  </a:outerShdw>
                </a:effectLst>
              </a:rPr>
              <a:t>Despite these challenges, the potential benefits of restaurant sentiment analysis are undeniable. By leveraging technology to understand customer voices, restaurant providers can build stronger relationships with their customers, improve the quality of care delivery, and ultimately contribute to a more positive experience for everyone involved.</a:t>
            </a:r>
          </a:p>
          <a:p>
            <a:pPr>
              <a:lnSpc>
                <a:spcPct val="150000"/>
              </a:lnSpc>
            </a:pPr>
            <a:endParaRPr lang="en-US" sz="1200" b="1" dirty="0">
              <a:solidFill>
                <a:srgbClr val="FFFFFF"/>
              </a:solidFill>
              <a:effectLst>
                <a:outerShdw blurRad="38100" dist="38100" dir="2700000" algn="br" rotWithShape="0">
                  <a:srgbClr val="000000"/>
                </a:outerShdw>
              </a:effectLst>
            </a:endParaRPr>
          </a:p>
          <a:p>
            <a:pPr>
              <a:lnSpc>
                <a:spcPct val="150000"/>
              </a:lnSpc>
            </a:pPr>
            <a:endParaRPr lang="zh-CN" altLang="en-US" sz="1200" b="1" dirty="0">
              <a:solidFill>
                <a:srgbClr val="FFFFFF"/>
              </a:solidFill>
            </a:endParaRP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a:p>
            <a:pPr marL="305435" indent="-305435"/>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0214A-B9AA-C69F-A736-866E6A76BA75}"/>
              </a:ext>
            </a:extLst>
          </p:cNvPr>
          <p:cNvSpPr txBox="1"/>
          <p:nvPr/>
        </p:nvSpPr>
        <p:spPr>
          <a:xfrm>
            <a:off x="639097" y="668593"/>
            <a:ext cx="10687664" cy="2800767"/>
          </a:xfrm>
          <a:prstGeom prst="rect">
            <a:avLst/>
          </a:prstGeom>
          <a:noFill/>
        </p:spPr>
        <p:txBody>
          <a:bodyPr wrap="square">
            <a:spAutoFit/>
          </a:bodyPr>
          <a:lstStyle/>
          <a:p>
            <a:pPr marL="305435" indent="-305435"/>
            <a:r>
              <a:rPr lang="en-IN" sz="1600" b="1" dirty="0">
                <a:solidFill>
                  <a:srgbClr val="FF0000"/>
                </a:solidFill>
                <a:latin typeface="Times New Roman" panose="02020603050405020304" pitchFamily="18" charset="0"/>
                <a:cs typeface="Times New Roman" panose="02020603050405020304" pitchFamily="18" charset="0"/>
              </a:rPr>
              <a:t>System requirements:</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899435" lvl="2" indent="-305435"/>
            <a:r>
              <a:rPr lang="en-IN" sz="1600" b="1" dirty="0">
                <a:solidFill>
                  <a:schemeClr val="tx1"/>
                </a:solidFill>
                <a:latin typeface="Times New Roman" panose="02020603050405020304" pitchFamily="18" charset="0"/>
                <a:cs typeface="Times New Roman" panose="02020603050405020304" pitchFamily="18" charset="0"/>
              </a:rPr>
              <a:t> Processor: 12th Gen Intel(R) Core(TM), i7</a:t>
            </a:r>
            <a:r>
              <a:rPr lang="en-IN" sz="1600" b="1" dirty="0">
                <a:latin typeface="Times New Roman" panose="02020603050405020304" pitchFamily="18" charset="0"/>
                <a:cs typeface="Times New Roman" panose="02020603050405020304" pitchFamily="18" charset="0"/>
              </a:rPr>
              <a:t> Generation.</a:t>
            </a:r>
            <a:endParaRPr lang="en-IN"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a:p>
            <a:pPr marL="305435" indent="-305435"/>
            <a:r>
              <a:rPr lang="en-IN" sz="1600" b="1" dirty="0">
                <a:solidFill>
                  <a:srgbClr val="FF0000"/>
                </a:solidFill>
                <a:latin typeface="Times New Roman" panose="02020603050405020304" pitchFamily="18" charset="0"/>
                <a:cs typeface="Times New Roman" panose="02020603050405020304" pitchFamily="18" charset="0"/>
              </a:rPr>
              <a:t>Library required to build the model:</a:t>
            </a:r>
          </a:p>
          <a:p>
            <a:pPr marL="305435" indent="-305435"/>
            <a:endParaRPr lang="en-IN" sz="1600" b="1" dirty="0">
              <a:solidFill>
                <a:srgbClr val="FF0000"/>
              </a:solidFill>
              <a:latin typeface="Times New Roman" panose="02020603050405020304" pitchFamily="18" charset="0"/>
              <a:cs typeface="Times New Roman" panose="02020603050405020304" pitchFamily="18" charset="0"/>
            </a:endParaRPr>
          </a:p>
          <a:p>
            <a:pPr marL="629435" lvl="1" indent="-305435"/>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word_tokenize</a:t>
            </a:r>
            <a:r>
              <a:rPr lang="en-IN" sz="1600" b="1" dirty="0">
                <a:solidFill>
                  <a:schemeClr val="tx1"/>
                </a:solidFill>
                <a:latin typeface="Times New Roman" panose="02020603050405020304" pitchFamily="18" charset="0"/>
                <a:cs typeface="Times New Roman" panose="02020603050405020304" pitchFamily="18" charset="0"/>
              </a:rPr>
              <a:t>, pandas ,matplotlib, seaborn, </a:t>
            </a:r>
            <a:r>
              <a:rPr lang="en-IN" sz="1600" b="1" dirty="0" err="1">
                <a:solidFill>
                  <a:schemeClr val="tx1"/>
                </a:solidFill>
                <a:latin typeface="Times New Roman" panose="02020603050405020304" pitchFamily="18" charset="0"/>
                <a:cs typeface="Times New Roman" panose="02020603050405020304" pitchFamily="18" charset="0"/>
              </a:rPr>
              <a:t>numpy</a:t>
            </a:r>
            <a:r>
              <a:rPr lang="en-IN" sz="1600" b="1" dirty="0">
                <a:solidFill>
                  <a:schemeClr val="tx1"/>
                </a:solidFill>
                <a:latin typeface="Times New Roman" panose="02020603050405020304" pitchFamily="18" charset="0"/>
                <a:cs typeface="Times New Roman" panose="02020603050405020304" pitchFamily="18" charset="0"/>
              </a:rPr>
              <a:t>, </a:t>
            </a:r>
            <a:r>
              <a:rPr lang="en-IN" sz="1600" b="1" dirty="0" err="1">
                <a:solidFill>
                  <a:schemeClr val="tx1"/>
                </a:solidFill>
                <a:latin typeface="Times New Roman" panose="02020603050405020304" pitchFamily="18" charset="0"/>
                <a:cs typeface="Times New Roman" panose="02020603050405020304" pitchFamily="18" charset="0"/>
              </a:rPr>
              <a:t>stopwords</a:t>
            </a:r>
            <a:r>
              <a:rPr lang="en-IN" sz="1600" b="1" dirty="0">
                <a:solidFill>
                  <a:schemeClr val="tx1"/>
                </a:solidFill>
                <a:latin typeface="Times New Roman" panose="02020603050405020304" pitchFamily="18" charset="0"/>
                <a:cs typeface="Times New Roman" panose="02020603050405020304" pitchFamily="18" charset="0"/>
              </a:rPr>
              <a:t> , </a:t>
            </a:r>
            <a:r>
              <a:rPr lang="en-IN" sz="1600" b="1" dirty="0" err="1">
                <a:solidFill>
                  <a:schemeClr val="tx1"/>
                </a:solidFill>
                <a:latin typeface="Times New Roman" panose="02020603050405020304" pitchFamily="18" charset="0"/>
                <a:cs typeface="Times New Roman" panose="02020603050405020304" pitchFamily="18" charset="0"/>
              </a:rPr>
              <a:t>WordNetLemmatizer</a:t>
            </a:r>
            <a:r>
              <a:rPr lang="en-IN" sz="1600" b="1" dirty="0">
                <a:solidFill>
                  <a:schemeClr val="tx1"/>
                </a:solidFill>
                <a:latin typeface="Times New Roman" panose="02020603050405020304" pitchFamily="18" charset="0"/>
                <a:cs typeface="Times New Roman" panose="02020603050405020304" pitchFamily="18" charset="0"/>
              </a:rPr>
              <a:t>, emoji such library functions are used in the sentiment analysis.</a:t>
            </a:r>
          </a:p>
          <a:p>
            <a:pPr marL="899435" lvl="2" indent="-305435"/>
            <a:endParaRPr lang="en-US" sz="16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91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86813"/>
            <a:ext cx="10353762" cy="97045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178508"/>
          </a:xfrm>
        </p:spPr>
        <p:txBody>
          <a:bodyPr>
            <a:normAutofit/>
          </a:bodyPr>
          <a:lstStyle/>
          <a:p>
            <a:pPr marL="305435" indent="-305435"/>
            <a:r>
              <a:rPr lang="en-IN" sz="1200" dirty="0">
                <a:latin typeface="Times New Roman" panose="02020603050405020304" pitchFamily="18" charset="0"/>
                <a:ea typeface="+mn-lt"/>
                <a:cs typeface="Times New Roman" panose="02020603050405020304" pitchFamily="18" charset="0"/>
              </a:rPr>
              <a:t>In the Algorithm section, describe the machine learning algorithm chosen for to </a:t>
            </a:r>
            <a:r>
              <a:rPr lang="en-US" sz="1200" dirty="0">
                <a:latin typeface="Times New Roman" panose="02020603050405020304" pitchFamily="18" charset="0"/>
                <a:cs typeface="Times New Roman" panose="02020603050405020304" pitchFamily="18" charset="0"/>
              </a:rPr>
              <a:t> food reviews to Improve Restaurant Customer Satisfaction</a:t>
            </a:r>
          </a:p>
          <a:p>
            <a:pPr marL="305435" indent="-305435"/>
            <a:r>
              <a:rPr lang="en-IN" sz="1200" dirty="0">
                <a:latin typeface="Times New Roman" panose="02020603050405020304" pitchFamily="18" charset="0"/>
                <a:ea typeface="+mn-lt"/>
                <a:cs typeface="Times New Roman" panose="02020603050405020304" pitchFamily="18" charset="0"/>
              </a:rPr>
              <a:t>  Here's an example structure for this section:</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Algorithm Selection</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The Naive Bayes algorithm can be highly useful for sentiment analysis of food reviews due to its simplicity, efficiency, and effectiveness in text classification tasks.</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Data Input:</a:t>
            </a:r>
            <a:endParaRPr lang="en-IN" sz="1200" b="1"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Use techniques such as TF-IDF (Term Frequency-Inverse Document Frequency) or bag-of-words to convert textual data into numerical features that can be fed into the Naive Bayes classifier.</a:t>
            </a:r>
            <a:r>
              <a:rPr lang="en-IN" sz="1200" dirty="0">
                <a:latin typeface="Times New Roman" panose="02020603050405020304" pitchFamily="18" charset="0"/>
                <a:ea typeface="+mn-lt"/>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Training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Training Data:</a:t>
            </a:r>
            <a:r>
              <a:rPr lang="en-US" sz="1200" dirty="0">
                <a:latin typeface="Times New Roman" panose="02020603050405020304" pitchFamily="18" charset="0"/>
                <a:cs typeface="Times New Roman" panose="02020603050405020304" pitchFamily="18" charset="0"/>
              </a:rPr>
              <a:t> Split the data into training and testing sets.</a:t>
            </a:r>
          </a:p>
          <a:p>
            <a:pPr marL="629920" lvl="1" indent="-305435"/>
            <a:r>
              <a:rPr lang="en-US" sz="1200" b="1" dirty="0">
                <a:latin typeface="Times New Roman" panose="02020603050405020304" pitchFamily="18" charset="0"/>
                <a:cs typeface="Times New Roman" panose="02020603050405020304" pitchFamily="18" charset="0"/>
              </a:rPr>
              <a:t>Model Selection:</a:t>
            </a:r>
            <a:r>
              <a:rPr lang="en-US" sz="1200" dirty="0">
                <a:latin typeface="Times New Roman" panose="02020603050405020304" pitchFamily="18" charset="0"/>
                <a:cs typeface="Times New Roman" panose="02020603050405020304" pitchFamily="18" charset="0"/>
              </a:rPr>
              <a:t> Use the Multinomial Naive Bayes classifier, which is well-suited for text data.</a:t>
            </a:r>
          </a:p>
          <a:p>
            <a:pPr marL="629920" lvl="1" indent="-305435"/>
            <a:r>
              <a:rPr lang="en-US" sz="1200" b="1" dirty="0">
                <a:latin typeface="Times New Roman" panose="02020603050405020304" pitchFamily="18" charset="0"/>
                <a:cs typeface="Times New Roman" panose="02020603050405020304" pitchFamily="18" charset="0"/>
              </a:rPr>
              <a:t>Training:</a:t>
            </a:r>
            <a:r>
              <a:rPr lang="en-US" sz="1200" dirty="0">
                <a:latin typeface="Times New Roman" panose="02020603050405020304" pitchFamily="18" charset="0"/>
                <a:cs typeface="Times New Roman" panose="02020603050405020304" pitchFamily="18" charset="0"/>
              </a:rPr>
              <a:t> Fit the Naive Bayes model on the training data.</a:t>
            </a:r>
            <a:endParaRPr lang="en-IN" sz="1200" dirty="0">
              <a:latin typeface="Times New Roman" panose="02020603050405020304" pitchFamily="18" charset="0"/>
              <a:cs typeface="Times New Roman" panose="02020603050405020304" pitchFamily="18" charset="0"/>
            </a:endParaRPr>
          </a:p>
          <a:p>
            <a:pPr marL="305435" indent="-305435"/>
            <a:r>
              <a:rPr lang="en-IN" sz="1200" b="1" dirty="0">
                <a:solidFill>
                  <a:srgbClr val="FF0000"/>
                </a:solidFill>
                <a:latin typeface="Times New Roman" panose="02020603050405020304" pitchFamily="18" charset="0"/>
                <a:ea typeface="+mn-lt"/>
                <a:cs typeface="Times New Roman" panose="02020603050405020304" pitchFamily="18" charset="0"/>
              </a:rPr>
              <a:t>Prediction Process:</a:t>
            </a:r>
            <a:endParaRPr lang="en-IN" sz="1200" dirty="0">
              <a:solidFill>
                <a:srgbClr val="FF0000"/>
              </a:solidFill>
              <a:latin typeface="Times New Roman" panose="02020603050405020304" pitchFamily="18" charset="0"/>
              <a:cs typeface="Times New Roman" panose="02020603050405020304" pitchFamily="18" charset="0"/>
            </a:endParaRPr>
          </a:p>
          <a:p>
            <a:pPr marL="629920" lvl="1" indent="-305435"/>
            <a:r>
              <a:rPr lang="en-US" sz="1200" dirty="0">
                <a:latin typeface="Times New Roman" panose="02020603050405020304" pitchFamily="18" charset="0"/>
                <a:cs typeface="Times New Roman" panose="02020603050405020304" pitchFamily="18" charset="0"/>
              </a:rPr>
              <a:t>Using Naive Bayes for sentiment analysis of food reviews is advantageous due to its simplicity, efficiency, and effectiveness with text data. It can quickly provide valuable insights into customer sentiments, helping restaurants to improve their services and enhance customer satisfaction.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254</TotalTime>
  <Words>1726</Words>
  <Application>Microsoft Office PowerPoint</Application>
  <PresentationFormat>Widescreen</PresentationFormat>
  <Paragraphs>111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Slate</vt:lpstr>
      <vt:lpstr>SENTIMENT ANALYSIS</vt:lpstr>
      <vt:lpstr>                  PROJECT TITLE:                  PRESENTED BY:                              NAME                                    : GRANDHI SAI TANOOJ                              COLLEGE  NAME               : ADITYA COLLEGE OF ENGINEERING,SURAMPALEM,ANDHARA PRADESH.                              INTERNSHIP DOMAIN     : ARTIFICIAL INTELLIGENCE &amp; MACHINE LEARNING.                          </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CODES &amp; OUTPUTS</vt:lpstr>
      <vt:lpstr>Codes and outputs</vt:lpstr>
      <vt:lpstr>CONCLUSION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22MH1A04H8</cp:lastModifiedBy>
  <cp:revision>32</cp:revision>
  <dcterms:created xsi:type="dcterms:W3CDTF">2021-05-26T16:50:10Z</dcterms:created>
  <dcterms:modified xsi:type="dcterms:W3CDTF">2024-06-24T16:39:37Z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