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0" r:id="rId2"/>
    <p:sldId id="257" r:id="rId3"/>
    <p:sldId id="258" r:id="rId4"/>
    <p:sldId id="274" r:id="rId5"/>
    <p:sldId id="273" r:id="rId6"/>
    <p:sldId id="265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mugilan Jayachandiran" initials="KJ" lastIdx="1" clrIdx="0">
    <p:extLst>
      <p:ext uri="{19B8F6BF-5375-455C-9EA6-DF929625EA0E}">
        <p15:presenceInfo xmlns:p15="http://schemas.microsoft.com/office/powerpoint/2012/main" userId="43c9f8d3a67e22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9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9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15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9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85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2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7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1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72911B-2F66-40CC-8A6F-165471D0F9A5}" type="datetimeFigureOut">
              <a:rPr lang="en-IN" smtClean="0"/>
              <a:t>03-11-2018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98B69E-90A5-4823-874B-C3BE854AF69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5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F38C-1532-4125-95E2-E966974F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43" y="2076386"/>
            <a:ext cx="9864267" cy="2270525"/>
          </a:xfrm>
        </p:spPr>
        <p:txBody>
          <a:bodyPr/>
          <a:lstStyle/>
          <a:p>
            <a:r>
              <a:rPr lang="en" sz="5400" dirty="0"/>
              <a:t>Fraud Detection in Auto Insurance Claim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AE8D-817D-4805-B9FD-AAD0ECD9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070" y="4213276"/>
            <a:ext cx="6375478" cy="893298"/>
          </a:xfrm>
        </p:spPr>
        <p:txBody>
          <a:bodyPr>
            <a:normAutofit/>
          </a:bodyPr>
          <a:lstStyle/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-  Gowtham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Jayachandiran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875FF-FC47-4854-9829-B17841930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77A4C-3A6C-483E-A140-3498D6D98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9142"/>
            <a:ext cx="12192000" cy="6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5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249F01-E50A-4F7C-9659-20922BAE8BCC}"/>
              </a:ext>
            </a:extLst>
          </p:cNvPr>
          <p:cNvSpPr/>
          <p:nvPr/>
        </p:nvSpPr>
        <p:spPr>
          <a:xfrm>
            <a:off x="295422" y="253218"/>
            <a:ext cx="11577710" cy="633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BAD76-AE55-43BF-816C-4B62BBB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24" y="922842"/>
            <a:ext cx="9720072" cy="1499616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C1FA-90BB-486B-9970-2568DF54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65830"/>
            <a:ext cx="9720073" cy="2046848"/>
          </a:xfrm>
        </p:spPr>
        <p:txBody>
          <a:bodyPr>
            <a:normAutofit/>
          </a:bodyPr>
          <a:lstStyle/>
          <a:p>
            <a:pPr marL="643462" indent="-4572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" sz="3200" dirty="0"/>
              <a:t>Proactive identification of fraudulent auto insurance claims.</a:t>
            </a:r>
          </a:p>
          <a:p>
            <a:pPr marL="643462" indent="-457200"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To classify Claims(Normal/</a:t>
            </a:r>
            <a:r>
              <a:rPr lang="en-US" sz="3200" dirty="0" err="1"/>
              <a:t>Fradualent</a:t>
            </a:r>
            <a:r>
              <a:rPr lang="en-US" sz="3200" dirty="0"/>
              <a:t>)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47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621745-7AC8-4A1B-BACE-26A2475DAA16}"/>
              </a:ext>
            </a:extLst>
          </p:cNvPr>
          <p:cNvSpPr/>
          <p:nvPr/>
        </p:nvSpPr>
        <p:spPr>
          <a:xfrm>
            <a:off x="295422" y="253218"/>
            <a:ext cx="11577710" cy="633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527C4-5858-4784-BE93-50CE33D9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59" y="571147"/>
            <a:ext cx="6670899" cy="976298"/>
          </a:xfrm>
        </p:spPr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8BC4-3169-412E-9591-AB94CBF3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82" y="1709226"/>
            <a:ext cx="3927700" cy="18400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– Missing Values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Imputation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en-IN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Policy Data - Premium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Claim Data - Amount of Total Claim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F8C5E-C98A-41B3-AFF3-203368F9BB0F}"/>
              </a:ext>
            </a:extLst>
          </p:cNvPr>
          <p:cNvSpPr txBox="1">
            <a:spLocks/>
          </p:cNvSpPr>
          <p:nvPr/>
        </p:nvSpPr>
        <p:spPr>
          <a:xfrm>
            <a:off x="940540" y="3917854"/>
            <a:ext cx="3927700" cy="1840053"/>
          </a:xfrm>
          <a:prstGeom prst="rect">
            <a:avLst/>
          </a:prstGeom>
        </p:spPr>
        <p:txBody>
          <a:bodyPr vert="horz" lIns="45720" tIns="45720" rIns="45720" bIns="45720" rtlCol="0">
            <a:normAutofit fontScale="4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- Missing Values</a:t>
            </a:r>
            <a:endParaRPr lang="en-I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IN" sz="4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Levels</a:t>
            </a:r>
            <a:r>
              <a:rPr lang="en-IN" sz="4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en-IN" sz="43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Insured Gender, Country, Type of Collision, Witness, Police Report, Property Damage, Vehicle Make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02CADA-2C13-46CD-A336-D119ADB7FFAD}"/>
              </a:ext>
            </a:extLst>
          </p:cNvPr>
          <p:cNvSpPr txBox="1">
            <a:spLocks/>
          </p:cNvSpPr>
          <p:nvPr/>
        </p:nvSpPr>
        <p:spPr>
          <a:xfrm>
            <a:off x="5693079" y="1735019"/>
            <a:ext cx="4210575" cy="2006987"/>
          </a:xfrm>
          <a:prstGeom prst="rect">
            <a:avLst/>
          </a:prstGeom>
        </p:spPr>
        <p:txBody>
          <a:bodyPr vert="horz" lIns="45720" tIns="45720" rIns="45720" bIns="45720" rtlCol="0">
            <a:normAutofit fontScale="4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Values </a:t>
            </a:r>
            <a:r>
              <a:rPr lang="en-I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Convertion</a:t>
            </a:r>
            <a:endParaRPr lang="en-I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IN" sz="4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Levels</a:t>
            </a:r>
            <a:r>
              <a:rPr lang="en-IN" sz="4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en-IN" sz="43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 converted to respective day, month, year, weekday for better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in policy &amp; incident.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0E2CB6-B2A9-4C16-8786-2EF2CD8D32F0}"/>
              </a:ext>
            </a:extLst>
          </p:cNvPr>
          <p:cNvSpPr txBox="1">
            <a:spLocks/>
          </p:cNvSpPr>
          <p:nvPr/>
        </p:nvSpPr>
        <p:spPr>
          <a:xfrm>
            <a:off x="5718867" y="3870962"/>
            <a:ext cx="4210575" cy="2006987"/>
          </a:xfrm>
          <a:prstGeom prst="rect">
            <a:avLst/>
          </a:prstGeom>
        </p:spPr>
        <p:txBody>
          <a:bodyPr vert="horz" lIns="45720" tIns="45720" rIns="45720" bIns="45720" rtlCol="0">
            <a:normAutofit fontScale="4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en-I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Convertion</a:t>
            </a:r>
            <a:endParaRPr lang="en-I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IN" sz="4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Levels</a:t>
            </a:r>
            <a:r>
              <a:rPr lang="en-IN" sz="4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  <a:endParaRPr lang="en-IN" sz="43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converted to respective latitude, longitude values for better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values post replacement kept 0.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94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621745-7AC8-4A1B-BACE-26A2475DAA16}"/>
              </a:ext>
            </a:extLst>
          </p:cNvPr>
          <p:cNvSpPr/>
          <p:nvPr/>
        </p:nvSpPr>
        <p:spPr>
          <a:xfrm>
            <a:off x="295422" y="253218"/>
            <a:ext cx="11577710" cy="633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527C4-5858-4784-BE93-50CE33D9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59" y="571147"/>
            <a:ext cx="6670899" cy="976298"/>
          </a:xfrm>
        </p:spPr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8BC4-3169-412E-9591-AB94CBF3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82" y="1709226"/>
            <a:ext cx="3927700" cy="18400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Binning:</a:t>
            </a:r>
            <a:endParaRPr lang="en-IN" sz="3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Umbrella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24 levels, with respect to range of 50000 for each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02CADA-2C13-46CD-A336-D119ADB7FFAD}"/>
              </a:ext>
            </a:extLst>
          </p:cNvPr>
          <p:cNvSpPr txBox="1">
            <a:spLocks/>
          </p:cNvSpPr>
          <p:nvPr/>
        </p:nvSpPr>
        <p:spPr>
          <a:xfrm>
            <a:off x="952266" y="3915511"/>
            <a:ext cx="10217482" cy="1840053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Data</a:t>
            </a:r>
            <a:endParaRPr lang="en-I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4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structure: 45 variables.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34 categorical variable.10 Numerical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 Target variable.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1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7EE871-2319-4845-AE04-835545EDEE9B}"/>
              </a:ext>
            </a:extLst>
          </p:cNvPr>
          <p:cNvSpPr/>
          <p:nvPr/>
        </p:nvSpPr>
        <p:spPr>
          <a:xfrm>
            <a:off x="295422" y="225082"/>
            <a:ext cx="11577710" cy="633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060C0-C2A6-410E-A602-AF04ED7B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and Comparison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0B6E-9D86-441E-99F5-CDC4A488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models performed: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08EFC8-0D56-4A84-A174-90FBD42E6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6188"/>
              </p:ext>
            </p:extLst>
          </p:nvPr>
        </p:nvGraphicFramePr>
        <p:xfrm>
          <a:off x="1258277" y="2814320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073578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328567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088899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50763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2603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1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60.74587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64.07137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84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DT – C50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95.24689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83.6983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ACCEPT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0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DT – Cart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95.24689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83.6983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ACCEPT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0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32.84672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69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GBM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87.93691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83.65775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ACCEPT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6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NaiveBayes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55.21558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64.39578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8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7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9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17688D-6909-433D-941B-09325B2D7818}"/>
              </a:ext>
            </a:extLst>
          </p:cNvPr>
          <p:cNvSpPr/>
          <p:nvPr/>
        </p:nvSpPr>
        <p:spPr>
          <a:xfrm>
            <a:off x="295422" y="253218"/>
            <a:ext cx="11577710" cy="633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5A19D-8F7B-4615-B4D3-AA96C238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FC9A-AB55-4A9D-B31A-B0787106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25154"/>
            <a:ext cx="9720073" cy="24871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C50 performs better with 89.10% F1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For given Business case &amp; problem statement, it’s clear to have those insights for Business betterment.</a:t>
            </a:r>
          </a:p>
        </p:txBody>
      </p:sp>
    </p:spTree>
    <p:extLst>
      <p:ext uri="{BB962C8B-B14F-4D97-AF65-F5344CB8AC3E}">
        <p14:creationId xmlns:p14="http://schemas.microsoft.com/office/powerpoint/2010/main" val="5203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17688D-6909-433D-941B-09325B2D7818}"/>
              </a:ext>
            </a:extLst>
          </p:cNvPr>
          <p:cNvSpPr/>
          <p:nvPr/>
        </p:nvSpPr>
        <p:spPr>
          <a:xfrm>
            <a:off x="295422" y="253218"/>
            <a:ext cx="11577710" cy="6330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5A19D-8F7B-4615-B4D3-AA96C238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FC9A-AB55-4A9D-B31A-B0787106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2529"/>
            <a:ext cx="10159687" cy="424844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If </a:t>
            </a:r>
            <a:r>
              <a:rPr lang="en-US" sz="3200" dirty="0" err="1"/>
              <a:t>TypeofIncident</a:t>
            </a:r>
            <a:r>
              <a:rPr lang="en-US" sz="3200" dirty="0"/>
              <a:t> is parked-car, it is less likely to be </a:t>
            </a:r>
            <a:r>
              <a:rPr lang="en-US" sz="3200" dirty="0" err="1"/>
              <a:t>fradualent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If </a:t>
            </a:r>
            <a:r>
              <a:rPr lang="en-US" sz="3200" dirty="0" err="1"/>
              <a:t>AuthoritiesContacted</a:t>
            </a:r>
            <a:r>
              <a:rPr lang="en-US" sz="3200" dirty="0"/>
              <a:t> is police, it is less likely to be </a:t>
            </a:r>
            <a:r>
              <a:rPr lang="en-US" sz="3200" dirty="0" err="1"/>
              <a:t>fradualent</a:t>
            </a:r>
            <a:r>
              <a:rPr lang="en-US" sz="3200" dirty="0"/>
              <a:t> claim &amp; if it is Ambulance, then more likely to be </a:t>
            </a:r>
            <a:r>
              <a:rPr lang="en-US" sz="3200" dirty="0" err="1"/>
              <a:t>fradualent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If Vehicle model is RAM, around 33% likely to be </a:t>
            </a:r>
            <a:r>
              <a:rPr lang="en-US" sz="3200" dirty="0" err="1"/>
              <a:t>fradualent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If </a:t>
            </a:r>
            <a:r>
              <a:rPr lang="en-US" sz="3200" dirty="0" err="1"/>
              <a:t>severityOfAccident</a:t>
            </a:r>
            <a:r>
              <a:rPr lang="en-US" sz="3200" dirty="0"/>
              <a:t> is major, its around 65% likely to be </a:t>
            </a:r>
            <a:r>
              <a:rPr lang="en-US" sz="3200" dirty="0" err="1"/>
              <a:t>fradualent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In state3, its around 50% claims are </a:t>
            </a:r>
            <a:r>
              <a:rPr lang="en-US" sz="3200" dirty="0" err="1"/>
              <a:t>fradualents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</a:t>
            </a:r>
            <a:r>
              <a:rPr lang="en-US" sz="3200" dirty="0" err="1"/>
              <a:t>Fradualent</a:t>
            </a:r>
            <a:r>
              <a:rPr lang="en-US" sz="3200" dirty="0"/>
              <a:t> claims are higher than the normal claims during first/last 50 customer </a:t>
            </a:r>
            <a:r>
              <a:rPr lang="en-US" sz="3200" dirty="0" err="1"/>
              <a:t>loyaltyperiod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 Claims during second week are increasing heavy compared to all other weeks. </a:t>
            </a:r>
          </a:p>
        </p:txBody>
      </p:sp>
    </p:spTree>
    <p:extLst>
      <p:ext uri="{BB962C8B-B14F-4D97-AF65-F5344CB8AC3E}">
        <p14:creationId xmlns:p14="http://schemas.microsoft.com/office/powerpoint/2010/main" val="2174528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6725</TotalTime>
  <Words>364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Times New Roman</vt:lpstr>
      <vt:lpstr>Tw Cen MT</vt:lpstr>
      <vt:lpstr>Tw Cen MT Condensed</vt:lpstr>
      <vt:lpstr>Wingdings</vt:lpstr>
      <vt:lpstr>Wingdings 3</vt:lpstr>
      <vt:lpstr>Integral</vt:lpstr>
      <vt:lpstr>Fraud Detection in Auto Insurance Claim</vt:lpstr>
      <vt:lpstr>Problem Statement</vt:lpstr>
      <vt:lpstr>Data Pre-Processing</vt:lpstr>
      <vt:lpstr>Data Pre-Processing</vt:lpstr>
      <vt:lpstr>Model Building and Comparison</vt:lpstr>
      <vt:lpstr>Conclusion</vt:lpstr>
      <vt:lpstr>Business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TNEB Presentation</dc:title>
  <dc:creator>Karmugilan Jayachandiran</dc:creator>
  <cp:lastModifiedBy>Gowtham Kumar J</cp:lastModifiedBy>
  <cp:revision>71</cp:revision>
  <dcterms:created xsi:type="dcterms:W3CDTF">2017-12-19T03:55:09Z</dcterms:created>
  <dcterms:modified xsi:type="dcterms:W3CDTF">2018-11-03T11:13:24Z</dcterms:modified>
</cp:coreProperties>
</file>