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3" r:id="rId5"/>
    <p:sldId id="275" r:id="rId6"/>
    <p:sldId id="284" r:id="rId7"/>
    <p:sldId id="277" r:id="rId8"/>
    <p:sldId id="280" r:id="rId9"/>
    <p:sldId id="281" r:id="rId10"/>
    <p:sldId id="282" r:id="rId11"/>
    <p:sldId id="279" r:id="rId12"/>
    <p:sldId id="283" r:id="rId13"/>
    <p:sldId id="286" r:id="rId14"/>
    <p:sldId id="276" r:id="rId15"/>
    <p:sldId id="278" r:id="rId16"/>
    <p:sldId id="287" r:id="rId17"/>
    <p:sldId id="274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86F"/>
    <a:srgbClr val="D8BEB2"/>
    <a:srgbClr val="753F2D"/>
    <a:srgbClr val="5E3324"/>
    <a:srgbClr val="8A4C34"/>
    <a:srgbClr val="815550"/>
    <a:srgbClr val="A3573E"/>
    <a:srgbClr val="E7E6E6"/>
    <a:srgbClr val="C28D6D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0.53410000000000002</c:v>
                </c:pt>
                <c:pt idx="1">
                  <c:v>0.28767860671936701</c:v>
                </c:pt>
                <c:pt idx="2">
                  <c:v>0.40514869077869697</c:v>
                </c:pt>
                <c:pt idx="3">
                  <c:v>0.48399456704871302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B423-48A7-AB79-3E4476F51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0.50900000000000001</c:v>
                </c:pt>
                <c:pt idx="1">
                  <c:v>0.24617856413830899</c:v>
                </c:pt>
                <c:pt idx="2">
                  <c:v>0.64863348841179203</c:v>
                </c:pt>
                <c:pt idx="3">
                  <c:v>0.431011384067369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B423-48A7-AB79-3E4476F51C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Fmeasure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0.50719999999999998</c:v>
                </c:pt>
                <c:pt idx="1">
                  <c:v>0.25106316563449399</c:v>
                </c:pt>
                <c:pt idx="2">
                  <c:v>0.52689108959524455</c:v>
                </c:pt>
                <c:pt idx="3">
                  <c:v>0.430278868928059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B423-48A7-AB79-3E4476F51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52272"/>
        <c:axId val="291352688"/>
        <c:axId val="0"/>
      </c:bar3DChart>
      <c:catAx>
        <c:axId val="2913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688"/>
        <c:crosses val="autoZero"/>
        <c:auto val="1"/>
        <c:lblAlgn val="ctr"/>
        <c:lblOffset val="100"/>
        <c:noMultiLvlLbl val="0"/>
      </c:catAx>
      <c:valAx>
        <c:axId val="2913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0.49830000000000002</c:v>
                </c:pt>
                <c:pt idx="1">
                  <c:v>0.41620000000000001</c:v>
                </c:pt>
                <c:pt idx="2">
                  <c:v>0.55959999999999999</c:v>
                </c:pt>
                <c:pt idx="3">
                  <c:v>0.45800000000000002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94FD-4B59-AAB1-C1A9AA11E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0.249</c:v>
                </c:pt>
                <c:pt idx="1">
                  <c:v>0.27339999999999998</c:v>
                </c:pt>
                <c:pt idx="2">
                  <c:v>0.65200000000000002</c:v>
                </c:pt>
                <c:pt idx="3">
                  <c:v>0.40279999999999999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94FD-4B59-AAB1-C1A9AA11E4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Fmeasure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0.37365000000000004</c:v>
                </c:pt>
                <c:pt idx="1">
                  <c:v>0.3448</c:v>
                </c:pt>
                <c:pt idx="2">
                  <c:v>0.60580000000000001</c:v>
                </c:pt>
                <c:pt idx="3">
                  <c:v>0.4304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94FD-4B59-AAB1-C1A9AA1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52272"/>
        <c:axId val="291352688"/>
        <c:axId val="0"/>
      </c:bar3DChart>
      <c:catAx>
        <c:axId val="2913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688"/>
        <c:crosses val="autoZero"/>
        <c:auto val="1"/>
        <c:lblAlgn val="ctr"/>
        <c:lblOffset val="100"/>
        <c:noMultiLvlLbl val="0"/>
      </c:catAx>
      <c:valAx>
        <c:axId val="2913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D536-8187-4156-ADFF-D7B68192B4E6}" type="doc">
      <dgm:prSet loTypeId="urn:microsoft.com/office/officeart/2005/8/layout/chevronAccent+Icon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F2182E2-9A24-4FE1-90AF-D5C9A85CBBD1}">
      <dgm:prSet/>
      <dgm:spPr/>
      <dgm:t>
        <a:bodyPr/>
        <a:lstStyle/>
        <a:p>
          <a:r>
            <a:rPr lang="en-US" dirty="0"/>
            <a:t>Bert</a:t>
          </a:r>
          <a:endParaRPr lang="en-IN" dirty="0"/>
        </a:p>
      </dgm:t>
    </dgm:pt>
    <dgm:pt modelId="{8A62A9BF-1BBC-49A0-A392-1D06A22D5327}" type="parTrans" cxnId="{7C4C9351-2176-4176-955A-47ACF951C0AF}">
      <dgm:prSet/>
      <dgm:spPr/>
      <dgm:t>
        <a:bodyPr/>
        <a:lstStyle/>
        <a:p>
          <a:endParaRPr lang="en-IN"/>
        </a:p>
      </dgm:t>
    </dgm:pt>
    <dgm:pt modelId="{BA7F5083-27EE-444F-A51B-049E0EACF844}" type="sibTrans" cxnId="{7C4C9351-2176-4176-955A-47ACF951C0AF}">
      <dgm:prSet/>
      <dgm:spPr/>
      <dgm:t>
        <a:bodyPr/>
        <a:lstStyle/>
        <a:p>
          <a:endParaRPr lang="en-IN"/>
        </a:p>
      </dgm:t>
    </dgm:pt>
    <dgm:pt modelId="{8927607A-ADAB-4B3F-84AD-09C65038B843}">
      <dgm:prSet/>
      <dgm:spPr/>
      <dgm:t>
        <a:bodyPr/>
        <a:lstStyle/>
        <a:p>
          <a:r>
            <a:rPr lang="en-US" dirty="0"/>
            <a:t>T5-small</a:t>
          </a:r>
          <a:endParaRPr lang="en-IN" dirty="0"/>
        </a:p>
      </dgm:t>
    </dgm:pt>
    <dgm:pt modelId="{C4CA89CD-784F-49B1-A7B1-3D3218F8C94E}" type="parTrans" cxnId="{69194A65-5038-4F4F-B6AA-676718F330A1}">
      <dgm:prSet/>
      <dgm:spPr/>
      <dgm:t>
        <a:bodyPr/>
        <a:lstStyle/>
        <a:p>
          <a:endParaRPr lang="en-IN"/>
        </a:p>
      </dgm:t>
    </dgm:pt>
    <dgm:pt modelId="{D534F665-DB27-48DB-A6AC-DD8C378951FB}" type="sibTrans" cxnId="{69194A65-5038-4F4F-B6AA-676718F330A1}">
      <dgm:prSet/>
      <dgm:spPr/>
      <dgm:t>
        <a:bodyPr/>
        <a:lstStyle/>
        <a:p>
          <a:endParaRPr lang="en-IN"/>
        </a:p>
      </dgm:t>
    </dgm:pt>
    <dgm:pt modelId="{2233C1F0-2BB8-45A0-AE37-AE7800BD134B}" type="pres">
      <dgm:prSet presAssocID="{2D4ED536-8187-4156-ADFF-D7B68192B4E6}" presName="Name0" presStyleCnt="0">
        <dgm:presLayoutVars>
          <dgm:dir/>
          <dgm:resizeHandles val="exact"/>
        </dgm:presLayoutVars>
      </dgm:prSet>
      <dgm:spPr/>
    </dgm:pt>
    <dgm:pt modelId="{95175C0B-1836-444A-AB0D-42E1B4F4E30C}" type="pres">
      <dgm:prSet presAssocID="{FF2182E2-9A24-4FE1-90AF-D5C9A85CBBD1}" presName="composite" presStyleCnt="0"/>
      <dgm:spPr/>
    </dgm:pt>
    <dgm:pt modelId="{E3F5616F-318D-4453-9A5C-D7260CAA360C}" type="pres">
      <dgm:prSet presAssocID="{FF2182E2-9A24-4FE1-90AF-D5C9A85CBBD1}" presName="bgChev" presStyleLbl="node1" presStyleIdx="0" presStyleCnt="2"/>
      <dgm:spPr/>
    </dgm:pt>
    <dgm:pt modelId="{6BE94A0A-4859-4B72-B080-77D5B467ADA3}" type="pres">
      <dgm:prSet presAssocID="{FF2182E2-9A24-4FE1-90AF-D5C9A85CBBD1}" presName="txNode" presStyleLbl="fgAcc1" presStyleIdx="0" presStyleCnt="2">
        <dgm:presLayoutVars>
          <dgm:bulletEnabled val="1"/>
        </dgm:presLayoutVars>
      </dgm:prSet>
      <dgm:spPr/>
    </dgm:pt>
    <dgm:pt modelId="{F03A3D6C-5F6A-41E1-BEA0-13D53A86A5C1}" type="pres">
      <dgm:prSet presAssocID="{BA7F5083-27EE-444F-A51B-049E0EACF844}" presName="compositeSpace" presStyleCnt="0"/>
      <dgm:spPr/>
    </dgm:pt>
    <dgm:pt modelId="{C4C7BA8F-21B2-4B5D-9885-6623ADE9822F}" type="pres">
      <dgm:prSet presAssocID="{8927607A-ADAB-4B3F-84AD-09C65038B843}" presName="composite" presStyleCnt="0"/>
      <dgm:spPr/>
    </dgm:pt>
    <dgm:pt modelId="{89CD3B91-0898-4F5B-9C7E-F38B4516A4AD}" type="pres">
      <dgm:prSet presAssocID="{8927607A-ADAB-4B3F-84AD-09C65038B843}" presName="bgChev" presStyleLbl="node1" presStyleIdx="1" presStyleCnt="2" custLinFactNeighborX="8327" custLinFactNeighborY="-16783"/>
      <dgm:spPr/>
    </dgm:pt>
    <dgm:pt modelId="{70C6E3DF-F10F-42E2-90C4-CE3AA6833553}" type="pres">
      <dgm:prSet presAssocID="{8927607A-ADAB-4B3F-84AD-09C65038B843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FB47D71C-3EAE-448E-BCAB-9B230B8B03B3}" type="presOf" srcId="{8927607A-ADAB-4B3F-84AD-09C65038B843}" destId="{70C6E3DF-F10F-42E2-90C4-CE3AA6833553}" srcOrd="0" destOrd="0" presId="urn:microsoft.com/office/officeart/2005/8/layout/chevronAccent+Icon"/>
    <dgm:cxn modelId="{99A4BE31-2338-415D-9891-9A6670B73B2C}" type="presOf" srcId="{FF2182E2-9A24-4FE1-90AF-D5C9A85CBBD1}" destId="{6BE94A0A-4859-4B72-B080-77D5B467ADA3}" srcOrd="0" destOrd="0" presId="urn:microsoft.com/office/officeart/2005/8/layout/chevronAccent+Icon"/>
    <dgm:cxn modelId="{59AEB13D-F696-4CCA-B719-DAEB7034E3D0}" type="presOf" srcId="{2D4ED536-8187-4156-ADFF-D7B68192B4E6}" destId="{2233C1F0-2BB8-45A0-AE37-AE7800BD134B}" srcOrd="0" destOrd="0" presId="urn:microsoft.com/office/officeart/2005/8/layout/chevronAccent+Icon"/>
    <dgm:cxn modelId="{69194A65-5038-4F4F-B6AA-676718F330A1}" srcId="{2D4ED536-8187-4156-ADFF-D7B68192B4E6}" destId="{8927607A-ADAB-4B3F-84AD-09C65038B843}" srcOrd="1" destOrd="0" parTransId="{C4CA89CD-784F-49B1-A7B1-3D3218F8C94E}" sibTransId="{D534F665-DB27-48DB-A6AC-DD8C378951FB}"/>
    <dgm:cxn modelId="{7C4C9351-2176-4176-955A-47ACF951C0AF}" srcId="{2D4ED536-8187-4156-ADFF-D7B68192B4E6}" destId="{FF2182E2-9A24-4FE1-90AF-D5C9A85CBBD1}" srcOrd="0" destOrd="0" parTransId="{8A62A9BF-1BBC-49A0-A392-1D06A22D5327}" sibTransId="{BA7F5083-27EE-444F-A51B-049E0EACF844}"/>
    <dgm:cxn modelId="{A72F1D61-9A25-450E-919A-F19D4F3C317F}" type="presParOf" srcId="{2233C1F0-2BB8-45A0-AE37-AE7800BD134B}" destId="{95175C0B-1836-444A-AB0D-42E1B4F4E30C}" srcOrd="0" destOrd="0" presId="urn:microsoft.com/office/officeart/2005/8/layout/chevronAccent+Icon"/>
    <dgm:cxn modelId="{0406B6E4-851A-475E-9D16-604124738525}" type="presParOf" srcId="{95175C0B-1836-444A-AB0D-42E1B4F4E30C}" destId="{E3F5616F-318D-4453-9A5C-D7260CAA360C}" srcOrd="0" destOrd="0" presId="urn:microsoft.com/office/officeart/2005/8/layout/chevronAccent+Icon"/>
    <dgm:cxn modelId="{BDF0BD38-6E5E-4ECA-9BD2-DF8FFDB9CD57}" type="presParOf" srcId="{95175C0B-1836-444A-AB0D-42E1B4F4E30C}" destId="{6BE94A0A-4859-4B72-B080-77D5B467ADA3}" srcOrd="1" destOrd="0" presId="urn:microsoft.com/office/officeart/2005/8/layout/chevronAccent+Icon"/>
    <dgm:cxn modelId="{3B6A318D-7BC3-42DB-BBF2-7CF677B89458}" type="presParOf" srcId="{2233C1F0-2BB8-45A0-AE37-AE7800BD134B}" destId="{F03A3D6C-5F6A-41E1-BEA0-13D53A86A5C1}" srcOrd="1" destOrd="0" presId="urn:microsoft.com/office/officeart/2005/8/layout/chevronAccent+Icon"/>
    <dgm:cxn modelId="{A310E88E-AEF6-4E79-A9C1-D606276818AE}" type="presParOf" srcId="{2233C1F0-2BB8-45A0-AE37-AE7800BD134B}" destId="{C4C7BA8F-21B2-4B5D-9885-6623ADE9822F}" srcOrd="2" destOrd="0" presId="urn:microsoft.com/office/officeart/2005/8/layout/chevronAccent+Icon"/>
    <dgm:cxn modelId="{AD03521E-CA35-42A5-AB48-7438B55DBB2E}" type="presParOf" srcId="{C4C7BA8F-21B2-4B5D-9885-6623ADE9822F}" destId="{89CD3B91-0898-4F5B-9C7E-F38B4516A4AD}" srcOrd="0" destOrd="0" presId="urn:microsoft.com/office/officeart/2005/8/layout/chevronAccent+Icon"/>
    <dgm:cxn modelId="{4BCD2031-B570-45BE-8F22-DCF273223562}" type="presParOf" srcId="{C4C7BA8F-21B2-4B5D-9885-6623ADE9822F}" destId="{70C6E3DF-F10F-42E2-90C4-CE3AA683355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5616F-318D-4453-9A5C-D7260CAA360C}">
      <dsp:nvSpPr>
        <dsp:cNvPr id="0" name=""/>
        <dsp:cNvSpPr/>
      </dsp:nvSpPr>
      <dsp:spPr>
        <a:xfrm>
          <a:off x="2060" y="0"/>
          <a:ext cx="2140788" cy="39243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E94A0A-4859-4B72-B080-77D5B467ADA3}">
      <dsp:nvSpPr>
        <dsp:cNvPr id="0" name=""/>
        <dsp:cNvSpPr/>
      </dsp:nvSpPr>
      <dsp:spPr>
        <a:xfrm>
          <a:off x="572937" y="98107"/>
          <a:ext cx="1807777" cy="3924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Bert</a:t>
          </a:r>
          <a:endParaRPr lang="en-IN" sz="1300" kern="1200" dirty="0"/>
        </a:p>
      </dsp:txBody>
      <dsp:txXfrm>
        <a:off x="584431" y="109601"/>
        <a:ext cx="1784789" cy="369442"/>
      </dsp:txXfrm>
    </dsp:sp>
    <dsp:sp modelId="{89CD3B91-0898-4F5B-9C7E-F38B4516A4AD}">
      <dsp:nvSpPr>
        <dsp:cNvPr id="0" name=""/>
        <dsp:cNvSpPr/>
      </dsp:nvSpPr>
      <dsp:spPr>
        <a:xfrm>
          <a:off x="2625580" y="0"/>
          <a:ext cx="2140788" cy="39243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6E3DF-F10F-42E2-90C4-CE3AA6833553}">
      <dsp:nvSpPr>
        <dsp:cNvPr id="0" name=""/>
        <dsp:cNvSpPr/>
      </dsp:nvSpPr>
      <dsp:spPr>
        <a:xfrm>
          <a:off x="3018194" y="98107"/>
          <a:ext cx="1807777" cy="39243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T5-small</a:t>
          </a:r>
          <a:endParaRPr lang="en-IN" sz="1300" kern="1200" dirty="0"/>
        </a:p>
      </dsp:txBody>
      <dsp:txXfrm>
        <a:off x="3029688" y="109601"/>
        <a:ext cx="1784789" cy="36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Text Summarization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Sai Teja Ankam @saitej-a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noProof="0"/>
              <a:t>Text Summarization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noProof="0"/>
              <a:t>Sai Teja Ankam @saitej-a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F476-F4F0-4CB3-86B3-59077D871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BFE2-6E3A-48BD-A7FE-C721B9B0AA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AA24-0FC9-494C-95FA-68703749D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2-54-166-136-40.compute-1.amazonaws.com:8000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saitej-a/" TargetMode="Externa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aitejasa.pythonanywhere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ndofnight17j03/cnn-dailym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shalinik/xs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halinik/xsum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2cE6bqU-YomgUloOUafl7zOatt287OY?usp=sharing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Summarizer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2712" y="5920494"/>
            <a:ext cx="5486400" cy="384048"/>
          </a:xfrm>
        </p:spPr>
        <p:txBody>
          <a:bodyPr/>
          <a:lstStyle/>
          <a:p>
            <a:r>
              <a:rPr lang="en-US" sz="1800" kern="120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Intern at Springboard Internship</a:t>
            </a:r>
            <a:endParaRPr lang="en-IN" dirty="0">
              <a:effectLst/>
            </a:endParaRPr>
          </a:p>
          <a:p>
            <a:endParaRPr lang="en-PK" dirty="0"/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BF74B800-9161-4604-9039-F6092935790B}"/>
              </a:ext>
            </a:extLst>
          </p:cNvPr>
          <p:cNvSpPr txBox="1">
            <a:spLocks/>
          </p:cNvSpPr>
          <p:nvPr/>
        </p:nvSpPr>
        <p:spPr>
          <a:xfrm>
            <a:off x="4172712" y="5410200"/>
            <a:ext cx="5486400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Sai Teja Ankam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995C1-81F5-4FBE-A5E5-942483F8F990}"/>
              </a:ext>
            </a:extLst>
          </p:cNvPr>
          <p:cNvSpPr txBox="1"/>
          <p:nvPr/>
        </p:nvSpPr>
        <p:spPr>
          <a:xfrm>
            <a:off x="10021529" y="5388077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2986F"/>
                </a:solidFill>
              </a:rPr>
              <a:t>Mentor : Narendra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E793FF-9152-4AE7-8C77-60ADAFDB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88F9-9F25-4C8C-80D7-D6FA235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C32CE-C559-469B-BB76-529D432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070" y="2396555"/>
            <a:ext cx="4285396" cy="1682749"/>
          </a:xfrm>
        </p:spPr>
        <p:txBody>
          <a:bodyPr/>
          <a:lstStyle/>
          <a:p>
            <a:r>
              <a:rPr lang="en-US" dirty="0"/>
              <a:t>Rouge</a:t>
            </a:r>
            <a:endParaRPr lang="en-IN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647A823-2950-4D00-B6AF-856E74A952BA}"/>
              </a:ext>
            </a:extLst>
          </p:cNvPr>
          <p:cNvSpPr txBox="1">
            <a:spLocks/>
          </p:cNvSpPr>
          <p:nvPr/>
        </p:nvSpPr>
        <p:spPr>
          <a:xfrm>
            <a:off x="7755272" y="3084855"/>
            <a:ext cx="4285396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</a:t>
            </a:r>
            <a:endParaRPr lang="en-IN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A8D6D9-713F-48BD-B973-FE3B54305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085670"/>
              </p:ext>
            </p:extLst>
          </p:nvPr>
        </p:nvGraphicFramePr>
        <p:xfrm>
          <a:off x="151332" y="1708255"/>
          <a:ext cx="7067030" cy="44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38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Integrating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Integrated both the models in Django web application</a:t>
            </a:r>
          </a:p>
          <a:p>
            <a:r>
              <a:rPr lang="en-US" dirty="0"/>
              <a:t>Gave simple user-friendly design for better experience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my previous internship, I worked as Django developer, so it was easy for me to create robust web applications even with the large models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F2507F-2951-4751-86BA-56D6732DECFF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E36F-2D69-4A82-9AB6-6CB9FDE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750" y="3160586"/>
            <a:ext cx="4864062" cy="9144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Copy paste buttons</a:t>
            </a:r>
          </a:p>
          <a:p>
            <a:r>
              <a:rPr lang="en-US" dirty="0"/>
              <a:t>Dropdown menu for selecting types of summarization</a:t>
            </a:r>
          </a:p>
          <a:p>
            <a:r>
              <a:rPr lang="en-US" dirty="0"/>
              <a:t>Range for length of the output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68595-D0C5-4F7C-8C92-007D789CAD42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C19A-623F-42AE-8CF1-2246814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12C71B-24E2-4D20-A56E-6B7E59D9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1" y="3532196"/>
            <a:ext cx="5977719" cy="2678158"/>
          </a:xfrm>
          <a:prstGeom prst="rect">
            <a:avLst/>
          </a:prstGeom>
          <a:effectLst>
            <a:glow rad="165100">
              <a:schemeClr val="tx1">
                <a:alpha val="2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5D047-F00B-4ACC-B3EA-7A474B73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D0F5A-B9DD-496C-AC30-AC948788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0DD332-027D-4B8C-99C3-64F26309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92" y="1792225"/>
            <a:ext cx="4846320" cy="1682749"/>
          </a:xfrm>
        </p:spPr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CAC46-BD11-4554-AA05-1BB1A9F19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AWS EC2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76B0D-231A-4802-B85E-B365D5AE2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Deployed the web app in ec2 instance</a:t>
            </a:r>
          </a:p>
          <a:p>
            <a:r>
              <a:rPr lang="en-US" dirty="0"/>
              <a:t>To access the web app click below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6B7B-13F4-4629-A325-3D3E812532C9}"/>
              </a:ext>
            </a:extLst>
          </p:cNvPr>
          <p:cNvSpPr txBox="1"/>
          <p:nvPr/>
        </p:nvSpPr>
        <p:spPr>
          <a:xfrm>
            <a:off x="7154293" y="2765290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hlinkClick r:id="rId2" tooltip="Text summariz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Text_summarizer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19ADDAB-44BD-4301-B297-D193BADB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93" y="6304661"/>
            <a:ext cx="503174" cy="503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30C092-3FA9-4236-9880-BF158CFEBB5F}"/>
              </a:ext>
            </a:extLst>
          </p:cNvPr>
          <p:cNvSpPr txBox="1"/>
          <p:nvPr/>
        </p:nvSpPr>
        <p:spPr>
          <a:xfrm>
            <a:off x="610522" y="6397192"/>
            <a:ext cx="1823585" cy="3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Sai Teja Ankam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8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6386060" cy="2057400"/>
          </a:xfrm>
        </p:spPr>
        <p:txBody>
          <a:bodyPr/>
          <a:lstStyle/>
          <a:p>
            <a:r>
              <a:rPr lang="en-US" dirty="0"/>
              <a:t>Sai Teja Ankam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https://saitejasa.pythonanywhere.com/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b="0" dirty="0"/>
              <a:t>ankamsaiteja16@gmail.com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B98492-98B4-4E3B-9FF6-243475A3F6E2}"/>
              </a:ext>
            </a:extLst>
          </p:cNvPr>
          <p:cNvSpPr txBox="1">
            <a:spLocks/>
          </p:cNvSpPr>
          <p:nvPr/>
        </p:nvSpPr>
        <p:spPr>
          <a:xfrm>
            <a:off x="5151120" y="6235327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76" y="2846832"/>
            <a:ext cx="7470648" cy="3403243"/>
          </a:xfrm>
        </p:spPr>
        <p:txBody>
          <a:bodyPr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/>
              <a:t>This project focuses on developing text summarization models using both abstractive and extractive approaches.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/>
              <a:t>It condenses large volumes of information into shorter, readable summaries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/>
              <a:t>Datasets used</a:t>
            </a:r>
          </a:p>
          <a:p>
            <a:pPr marL="1485900" lvl="2" indent="-342900">
              <a:buClr>
                <a:schemeClr val="tx1"/>
              </a:buClr>
            </a:pPr>
            <a:r>
              <a:rPr lang="en-US" dirty="0">
                <a:hlinkClick r:id="rId3"/>
              </a:rPr>
              <a:t>CNN/Daily mails</a:t>
            </a:r>
            <a:r>
              <a:rPr lang="en-US" dirty="0"/>
              <a:t> (For extractive)</a:t>
            </a:r>
          </a:p>
          <a:p>
            <a:pPr marL="1485900" lvl="2" indent="-342900">
              <a:buClr>
                <a:schemeClr val="tx1"/>
              </a:buClr>
            </a:pPr>
            <a:r>
              <a:rPr lang="en-US" dirty="0" err="1">
                <a:hlinkClick r:id="rId4"/>
              </a:rPr>
              <a:t>Xsum</a:t>
            </a:r>
            <a:r>
              <a:rPr lang="en-US" dirty="0"/>
              <a:t> (For Abstractive)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A0FDC1-8F72-4D9B-99AC-187ACFF988B3}"/>
              </a:ext>
            </a:extLst>
          </p:cNvPr>
          <p:cNvSpPr txBox="1">
            <a:spLocks/>
          </p:cNvSpPr>
          <p:nvPr/>
        </p:nvSpPr>
        <p:spPr>
          <a:xfrm rot="16200000">
            <a:off x="6865162" y="1224915"/>
            <a:ext cx="10261245" cy="1180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</a:t>
            </a:r>
            <a:r>
              <a:rPr lang="en-US" sz="6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662F3F-85C4-475E-B086-626BC65C8F38}"/>
              </a:ext>
            </a:extLst>
          </p:cNvPr>
          <p:cNvSpPr txBox="1">
            <a:spLocks/>
          </p:cNvSpPr>
          <p:nvPr/>
        </p:nvSpPr>
        <p:spPr>
          <a:xfrm>
            <a:off x="515112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2EECB9-EA3C-4740-A79D-4B95B2B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52E000-3EA9-4A17-B8C9-9EF3C124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9" y="2115098"/>
            <a:ext cx="11606981" cy="3371302"/>
          </a:xfrm>
          <a:prstGeom prst="rect">
            <a:avLst/>
          </a:prstGeom>
          <a:effectLst>
            <a:glow rad="190500">
              <a:schemeClr val="tx1">
                <a:alpha val="31000"/>
              </a:schemeClr>
            </a:glow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869E-1024-4A89-8132-C0F7E7D9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</a:rPr>
              <a:t>Text Summarizer</a:t>
            </a:r>
            <a:endParaRPr lang="en-IN" dirty="0">
              <a:effectLst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AEC9C4-389F-4955-B8C2-6D10C13D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38" y="820884"/>
            <a:ext cx="10515600" cy="575321"/>
          </a:xfrm>
        </p:spPr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7EFA461-931D-4A35-8E49-5E8E23834531}"/>
              </a:ext>
            </a:extLst>
          </p:cNvPr>
          <p:cNvSpPr txBox="1">
            <a:spLocks/>
          </p:cNvSpPr>
          <p:nvPr/>
        </p:nvSpPr>
        <p:spPr>
          <a:xfrm>
            <a:off x="5151120" y="6264962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7B872-5FBD-4CD4-B073-A8B6149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947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Extractive Summarization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Extractive summarization involves selecting significant sentences, phrases, or sections directly from the source text and concatenating them to form a summary.</a:t>
            </a:r>
          </a:p>
          <a:p>
            <a:endParaRPr lang="en-US" b="0" i="0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Abstractive Summarization generates new sentences that convey the most critical information from the source text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BFC194-ABCC-4E36-8F32-256DE50611A3}"/>
              </a:ext>
            </a:extLst>
          </p:cNvPr>
          <p:cNvSpPr txBox="1">
            <a:spLocks/>
          </p:cNvSpPr>
          <p:nvPr/>
        </p:nvSpPr>
        <p:spPr>
          <a:xfrm>
            <a:off x="5151120" y="6264962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B17CF-BBB9-4748-A4F8-37622758E336}"/>
              </a:ext>
            </a:extLst>
          </p:cNvPr>
          <p:cNvSpPr txBox="1"/>
          <p:nvPr/>
        </p:nvSpPr>
        <p:spPr>
          <a:xfrm>
            <a:off x="3931920" y="571500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Let’s go with Extractive summarization first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0EDA-030C-4F28-A759-AD58BE63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4" y="1571094"/>
            <a:ext cx="6022848" cy="1682749"/>
          </a:xfrm>
        </p:spPr>
        <p:txBody>
          <a:bodyPr/>
          <a:lstStyle/>
          <a:p>
            <a:r>
              <a:rPr lang="en-US" dirty="0"/>
              <a:t>Extractive</a:t>
            </a:r>
            <a:br>
              <a:rPr lang="en-US" dirty="0"/>
            </a:br>
            <a:r>
              <a:rPr lang="en-US" dirty="0"/>
              <a:t>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Initially, we chose the ‘</a:t>
            </a:r>
            <a:r>
              <a:rPr lang="en-IN" b="0" i="1" dirty="0" err="1">
                <a:effectLst/>
              </a:rPr>
              <a:t>bert</a:t>
            </a:r>
            <a:r>
              <a:rPr lang="en-IN" b="0" i="1" dirty="0">
                <a:effectLst/>
              </a:rPr>
              <a:t>-base-uncased</a:t>
            </a:r>
            <a:r>
              <a:rPr lang="en-IN" b="0" i="0" dirty="0">
                <a:effectLst/>
              </a:rPr>
              <a:t>’ model and tokenizer for extractive summarization </a:t>
            </a:r>
          </a:p>
          <a:p>
            <a:r>
              <a:rPr lang="en-US" b="0" i="0" dirty="0">
                <a:effectLst/>
              </a:rPr>
              <a:t>Despite careful preprocessing, the model encountered errors during training. These errors persisted even after several attempts to troubleshoot and resolve them. </a:t>
            </a:r>
          </a:p>
          <a:p>
            <a:r>
              <a:rPr lang="en-US" b="0" i="0" dirty="0">
                <a:effectLst/>
              </a:rPr>
              <a:t>After spending three days troubleshooting without success, we concluded that continuing with this model might not be the best approach. 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7518D18-848E-44AB-BFAC-B70EAC7460DB}"/>
              </a:ext>
            </a:extLst>
          </p:cNvPr>
          <p:cNvSpPr txBox="1">
            <a:spLocks/>
          </p:cNvSpPr>
          <p:nvPr/>
        </p:nvSpPr>
        <p:spPr>
          <a:xfrm>
            <a:off x="5300472" y="631103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57B6-3A00-4C00-AB50-CF4BBD67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transition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808DEF-D8F1-4F68-A1D4-E20603A20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24373"/>
              </p:ext>
            </p:extLst>
          </p:nvPr>
        </p:nvGraphicFramePr>
        <p:xfrm>
          <a:off x="411480" y="3183731"/>
          <a:ext cx="4828032" cy="49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T5-small is known for its efficiency and performance even on smaller hardware setups. T5 (Text-To-Text Transfer Transformer) is a versatile model designed to handle various text-to-text tasks, including summarization.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/>
              <a:t>W</a:t>
            </a:r>
            <a:r>
              <a:rPr lang="en-US" i="0" u="sng" dirty="0">
                <a:effectLst/>
              </a:rPr>
              <a:t>e decided to switch to a different model. We chose the </a:t>
            </a:r>
            <a:r>
              <a:rPr lang="en-IN" i="0" u="sng" dirty="0">
                <a:effectLst/>
              </a:rPr>
              <a:t>‘t5-small’ </a:t>
            </a:r>
            <a:r>
              <a:rPr lang="en-US" i="0" u="sng" dirty="0">
                <a:effectLst/>
              </a:rPr>
              <a:t>model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i="1" dirty="0"/>
              <a:t>After switching to t5-small we managed to train the model without any errors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A8DAB6-5E51-4CDE-9801-7ED3953416A1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BF5F0-1B78-4BF2-88E6-8F49486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Rouge-score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162D23-12F6-4F42-B14A-F89B047E4804}"/>
              </a:ext>
            </a:extLst>
          </p:cNvPr>
          <p:cNvSpPr txBox="1">
            <a:spLocks/>
          </p:cNvSpPr>
          <p:nvPr/>
        </p:nvSpPr>
        <p:spPr>
          <a:xfrm rot="16200000">
            <a:off x="-3121152" y="2619756"/>
            <a:ext cx="7498080" cy="704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PK" sz="7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228D98A-B3A0-40FE-9E0E-7DC00F0DF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100320"/>
              </p:ext>
            </p:extLst>
          </p:nvPr>
        </p:nvGraphicFramePr>
        <p:xfrm>
          <a:off x="3303965" y="2021119"/>
          <a:ext cx="7067030" cy="44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CFB8F9B-BE50-453A-B8D5-5FCF749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8" y="1202333"/>
            <a:ext cx="5760584" cy="1682749"/>
          </a:xfrm>
        </p:spPr>
        <p:txBody>
          <a:bodyPr/>
          <a:lstStyle/>
          <a:p>
            <a:r>
              <a:rPr lang="en-US" dirty="0"/>
              <a:t>Abstraction</a:t>
            </a:r>
            <a:br>
              <a:rPr lang="en-US" dirty="0"/>
            </a:br>
            <a:r>
              <a:rPr lang="en-US" dirty="0"/>
              <a:t> 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</a:rPr>
              <a:t>For the abstractive summarization task, we again used the ‘t5-small’ model, given its suitability and our familiarity with it.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(click to view)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9D00B36-EE3C-45E4-8BA3-9A0BA5C08953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15B6-A46E-4DB2-AF7E-A25EB4C6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Fine-tuning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solved after fine-tuning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training the performance is not up to the mark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decided to train number of times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 per my PC it won’t hold 100% of the data so I had to split it into 12000 records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Uploading model to drive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Uploaded the model to drive for backup </a:t>
            </a:r>
          </a:p>
          <a:p>
            <a:r>
              <a:rPr lang="en-US" dirty="0">
                <a:hlinkClick r:id="rId2" tooltip="Link to model"/>
              </a:rPr>
              <a:t>Click here to see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4043E8-E7B8-4F3D-9829-62E0908DD57C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7CCAE39-671F-4154-9338-3F4BFD7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558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Office Theme</vt:lpstr>
      <vt:lpstr>Text Summarizer</vt:lpstr>
      <vt:lpstr>Introduction</vt:lpstr>
      <vt:lpstr>Work Flow</vt:lpstr>
      <vt:lpstr>Types of summarization</vt:lpstr>
      <vt:lpstr>Extractive summarization</vt:lpstr>
      <vt:lpstr>Model transition </vt:lpstr>
      <vt:lpstr>Rouge-score</vt:lpstr>
      <vt:lpstr>Abstraction  summarization</vt:lpstr>
      <vt:lpstr>After Fine-tuning</vt:lpstr>
      <vt:lpstr>Rouge</vt:lpstr>
      <vt:lpstr>Interface</vt:lpstr>
      <vt:lpstr>Features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2024-07-04T11:38:17Z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