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4" r:id="rId5"/>
    <p:sldMasterId id="2147483666" r:id="rId6"/>
  </p:sldMasterIdLst>
  <p:notesMasterIdLst>
    <p:notesMasterId r:id="rId8"/>
  </p:notesMasterIdLst>
  <p:sldIdLst>
    <p:sldId id="259" r:id="rId7"/>
    <p:sldId id="262" r:id="rId9"/>
    <p:sldId id="265" r:id="rId10"/>
    <p:sldId id="268" r:id="rId11"/>
    <p:sldId id="271" r:id="rId12"/>
    <p:sldId id="317" r:id="rId13"/>
    <p:sldId id="274" r:id="rId14"/>
    <p:sldId id="277" r:id="rId15"/>
    <p:sldId id="280" r:id="rId16"/>
    <p:sldId id="283" r:id="rId17"/>
    <p:sldId id="286" r:id="rId18"/>
    <p:sldId id="289" r:id="rId19"/>
    <p:sldId id="292" r:id="rId20"/>
    <p:sldId id="318" r:id="rId21"/>
    <p:sldId id="319" r:id="rId22"/>
    <p:sldId id="295" r:id="rId23"/>
    <p:sldId id="298" r:id="rId24"/>
    <p:sldId id="313" r:id="rId25"/>
  </p:sldIdLst>
  <p:sldSz cx="14630400" cy="82296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0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42879D-9146-4AD3-A361-F21E5690110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439D9-8AAF-46C3-BED9-55ABF01BA6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FB9B9B-00D0-4C35-86BE-5B933B5AFB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FF03FF-194A-4E9D-BE66-CC09044545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DAF435-CF7B-4568-B3AE-46424EF318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238BD8-86AA-4455-B0E9-8397FBE572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57C700-2DC5-4A75-B2BF-20AA5E2688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C4FED6-0F46-4B85-AB9B-7D7A6C3875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BAFA30D-1D65-4136-A5CA-972F03C965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4D3C24-FC56-4CF8-9BC0-80CB98B81B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02B4D2-9B22-4DC0-ABC4-226A25FECF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95" indent="-21399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185" indent="-17843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95" indent="-21399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185" indent="-17843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95" indent="-21399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185" indent="-17843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95" indent="-21399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185" indent="-17843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3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-101600" y="-5715"/>
            <a:ext cx="14784705" cy="839851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2"/>
          <p:cNvSpPr/>
          <p:nvPr/>
        </p:nvSpPr>
        <p:spPr>
          <a:xfrm>
            <a:off x="3570605" y="658495"/>
            <a:ext cx="8202295" cy="95123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240"/>
              </a:lnSpc>
              <a:buNone/>
            </a:pPr>
            <a:r>
              <a:rPr lang="en-GB" altLang="en-US" sz="60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  </a:t>
            </a:r>
            <a:r>
              <a:rPr lang="en-US" sz="60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Text Summarizer</a:t>
            </a:r>
            <a:endParaRPr lang="en-US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3969023" y="4334545"/>
            <a:ext cx="246831" cy="246831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3785" y="4339308"/>
            <a:ext cx="237306" cy="23730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138805" y="7092950"/>
            <a:ext cx="9330690" cy="91249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25"/>
              </a:lnSpc>
              <a:buNone/>
            </a:pPr>
            <a:r>
              <a:rPr lang="en-GB" altLang="en-US" sz="28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Team-1 : Text Summarizer under the guidance of </a:t>
            </a:r>
            <a:endParaRPr lang="en-GB" altLang="en-US" sz="28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125"/>
              </a:lnSpc>
              <a:buNone/>
            </a:pPr>
            <a:endParaRPr lang="en-GB" altLang="en-US" sz="28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125"/>
              </a:lnSpc>
              <a:buNone/>
            </a:pPr>
            <a:r>
              <a:rPr lang="en-GB" altLang="en-US" sz="28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NARENDRA KUMAR SIR</a:t>
            </a:r>
            <a:endParaRPr lang="en-GB" altLang="en-US" sz="28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38170" y="1810385"/>
            <a:ext cx="8199755" cy="4988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585950" cy="822960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Text 2"/>
          <p:cNvSpPr/>
          <p:nvPr/>
        </p:nvSpPr>
        <p:spPr>
          <a:xfrm>
            <a:off x="4937125" y="434975"/>
            <a:ext cx="6081395" cy="13938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550"/>
              </a:lnSpc>
              <a:buNone/>
            </a:pPr>
            <a:r>
              <a:rPr lang="en-GB" altLang="en-US" sz="36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        </a:t>
            </a:r>
            <a:r>
              <a:rPr lang="en-US" sz="36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Rough Scores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18490" y="7211060"/>
            <a:ext cx="12826365" cy="37211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15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Rough scores for extractive model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Picture 19" descr="exx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77950"/>
            <a:ext cx="10287000" cy="5101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-29210" y="-133350"/>
            <a:ext cx="14618970" cy="8268335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Text 2"/>
          <p:cNvSpPr/>
          <p:nvPr/>
        </p:nvSpPr>
        <p:spPr>
          <a:xfrm>
            <a:off x="180975" y="177800"/>
            <a:ext cx="8275955" cy="771525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95"/>
              </a:lnSpc>
              <a:buNone/>
            </a:pPr>
            <a:r>
              <a:rPr lang="en-GB" alt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Summarization</a:t>
            </a: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endParaRPr lang="en-GB" altLang="en-US" sz="4000" b="1">
              <a:solidFill>
                <a:schemeClr val="bg1"/>
              </a:solidFill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8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Generating New Text: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Summarization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generates new text that captures the main ideas and essence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of the original document,rather than just extracting existing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sentences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8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Deeper Understanding: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models require a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deeper understanding of the text to rephrase the content in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concise and coherent manner.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8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Challenges: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summarization is more complex and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prone to generating inaccurate or irrelevant information if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not properly trained.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8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Potential: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summarization has the potential to 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produce more informative and human-like summaries that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79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better capture the essence of the original text.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07543" y="442610"/>
            <a:ext cx="1928812" cy="2411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None/>
            </a:pPr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Abstractive Summarizer</a:t>
            </a:r>
            <a:endParaRPr lang="en-GB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40023" y="3287167"/>
            <a:ext cx="2436763" cy="987624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8" name="Text 6"/>
          <p:cNvSpPr/>
          <p:nvPr/>
        </p:nvSpPr>
        <p:spPr>
          <a:xfrm>
            <a:off x="3357934" y="3287167"/>
            <a:ext cx="2436763" cy="987624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10" name="Text 8"/>
          <p:cNvSpPr/>
          <p:nvPr/>
        </p:nvSpPr>
        <p:spPr>
          <a:xfrm>
            <a:off x="6175846" y="3287167"/>
            <a:ext cx="2436763" cy="740717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11" name="Text 9"/>
          <p:cNvSpPr/>
          <p:nvPr/>
        </p:nvSpPr>
        <p:spPr>
          <a:xfrm>
            <a:off x="540024" y="4587180"/>
            <a:ext cx="8063954" cy="246906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pic>
        <p:nvPicPr>
          <p:cNvPr id="13" name="Picture 12" descr="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5375" y="1018540"/>
            <a:ext cx="5695950" cy="5346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48180" cy="82061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1"/>
          <p:cNvSpPr/>
          <p:nvPr/>
        </p:nvSpPr>
        <p:spPr>
          <a:xfrm>
            <a:off x="3968750" y="403860"/>
            <a:ext cx="6388735" cy="114554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55"/>
              </a:lnSpc>
              <a:buNone/>
            </a:pPr>
            <a:r>
              <a:rPr lang="en-GB" altLang="en-US" sz="3725">
                <a:solidFill>
                  <a:schemeClr val="bg1"/>
                </a:solidFill>
              </a:rPr>
              <a:t>               Rough scores</a:t>
            </a:r>
            <a:endParaRPr lang="en-GB" altLang="en-US" sz="3725">
              <a:solidFill>
                <a:schemeClr val="bg1"/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3003550" y="7282180"/>
            <a:ext cx="9219565" cy="68008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Rough scores of abstractive model 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5" y="1234440"/>
            <a:ext cx="10287000" cy="5524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9210" y="82550"/>
            <a:ext cx="14632940" cy="82029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</a:t>
            </a:r>
            <a:endParaRPr lang="en-GB"/>
          </a:p>
        </p:txBody>
      </p:sp>
      <p:sp>
        <p:nvSpPr>
          <p:cNvPr id="6" name="Text 1"/>
          <p:cNvSpPr/>
          <p:nvPr/>
        </p:nvSpPr>
        <p:spPr>
          <a:xfrm>
            <a:off x="5586591" y="436439"/>
            <a:ext cx="3411438" cy="421184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15"/>
              </a:lnSpc>
              <a:buNone/>
            </a:pPr>
            <a:r>
              <a:rPr lang="en-GB" altLang="en-US" sz="4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Interface</a:t>
            </a:r>
            <a:endParaRPr lang="en-GB" altLang="en-US" sz="4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023620" y="1473835"/>
            <a:ext cx="1684655" cy="83058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0"/>
              </a:lnSpc>
              <a:buNone/>
            </a:pPr>
            <a:r>
              <a:rPr lang="en-US" sz="3600" b="1">
                <a:solidFill>
                  <a:srgbClr val="16FFBB"/>
                </a:solidFill>
                <a:latin typeface="Times New Roman" panose="02020603050405020304" charset="0"/>
                <a:ea typeface="Spline Sans" pitchFamily="34" charset="-122"/>
                <a:cs typeface="Times New Roman" panose="02020603050405020304" charset="0"/>
              </a:rPr>
              <a:t>User-Friendly Design</a:t>
            </a:r>
            <a:endParaRPr lang="en-US" sz="3600" b="1">
              <a:solidFill>
                <a:srgbClr val="16FFBB"/>
              </a:solidFill>
              <a:latin typeface="Times New Roman" panose="02020603050405020304" charset="0"/>
              <a:ea typeface="Spline Sans" pitchFamily="34" charset="-122"/>
              <a:cs typeface="Times New Roman" panose="0202060305040502030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023620" y="1947545"/>
            <a:ext cx="12427585" cy="137922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10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Developing an intuitive and visually appealing interface that makes it easy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for users to input text and view the generated summaries.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1023620" y="3241040"/>
            <a:ext cx="1684655" cy="56642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0"/>
              </a:lnSpc>
              <a:buNone/>
            </a:pPr>
            <a:r>
              <a:rPr lang="en-US" sz="3600" b="1">
                <a:solidFill>
                  <a:srgbClr val="29DDDA"/>
                </a:solidFill>
                <a:latin typeface="Times New Roman" panose="02020603050405020304" charset="0"/>
                <a:ea typeface="Spline Sans" pitchFamily="34" charset="-122"/>
                <a:cs typeface="Times New Roman" panose="02020603050405020304" charset="0"/>
              </a:rPr>
              <a:t>Interactive Features</a:t>
            </a:r>
            <a:endParaRPr lang="en-US" sz="3600" b="1">
              <a:solidFill>
                <a:srgbClr val="29DDDA"/>
              </a:solidFill>
              <a:latin typeface="Times New Roman" panose="02020603050405020304" charset="0"/>
              <a:ea typeface="Spline Sans" pitchFamily="34" charset="-122"/>
              <a:cs typeface="Times New Roman" panose="0202060305040502030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1023620" y="3746500"/>
            <a:ext cx="12449175" cy="98679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10"/>
              </a:lnSpc>
              <a:buNone/>
            </a:pPr>
            <a:r>
              <a:rPr lang="en-US" sz="28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Incorporating interactive elements, such as sliders or dropdown menus, to allow users</a:t>
            </a: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r>
              <a:rPr lang="en-US" sz="28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to customize the summarization settings and preferences.</a:t>
            </a: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1023620" y="4928235"/>
            <a:ext cx="1684655" cy="33718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0"/>
              </a:lnSpc>
              <a:buNone/>
            </a:pPr>
            <a:r>
              <a:rPr lang="en-US" sz="3200" b="1">
                <a:solidFill>
                  <a:srgbClr val="37A7E7"/>
                </a:solidFill>
                <a:latin typeface="Times New Roman" panose="02020603050405020304" charset="0"/>
                <a:ea typeface="Spline Sans" pitchFamily="34" charset="-122"/>
                <a:cs typeface="Times New Roman" panose="02020603050405020304" charset="0"/>
              </a:rPr>
              <a:t>Real-Time Summarization</a:t>
            </a:r>
            <a:endParaRPr lang="en-US" sz="3200" b="1">
              <a:solidFill>
                <a:srgbClr val="37A7E7"/>
              </a:solidFill>
              <a:latin typeface="Times New Roman" panose="02020603050405020304" charset="0"/>
              <a:ea typeface="Spline Sans" pitchFamily="34" charset="-122"/>
              <a:cs typeface="Times New Roman" panose="0202060305040502030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1023620" y="5455920"/>
            <a:ext cx="11939905" cy="104394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10"/>
              </a:lnSpc>
              <a:buNone/>
            </a:pPr>
            <a:r>
              <a:rPr lang="en-US" sz="28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Implementing the text summarization models to provide instant summaries as</a:t>
            </a: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10"/>
              </a:lnSpc>
              <a:buNone/>
            </a:pPr>
            <a:r>
              <a:rPr lang="en-US" sz="28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users type or upload their input text.</a:t>
            </a:r>
            <a:endParaRPr lang="en-US" sz="28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398145"/>
            <a:ext cx="13883640" cy="7381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541020"/>
            <a:ext cx="13522325" cy="72155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Text 1"/>
          <p:cNvSpPr/>
          <p:nvPr/>
        </p:nvSpPr>
        <p:spPr>
          <a:xfrm>
            <a:off x="4683125" y="784225"/>
            <a:ext cx="7184390" cy="179514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75"/>
              </a:lnSpc>
              <a:buNone/>
            </a:pPr>
            <a:r>
              <a:rPr lang="en-GB" alt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25847" y="2965177"/>
            <a:ext cx="1714500" cy="21431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90"/>
              </a:lnSpc>
              <a:buNone/>
            </a:pPr>
            <a:endParaRPr lang="en-US" sz="1350"/>
          </a:p>
        </p:txBody>
      </p:sp>
      <p:sp>
        <p:nvSpPr>
          <p:cNvPr id="6" name="Text 3"/>
          <p:cNvSpPr/>
          <p:nvPr/>
        </p:nvSpPr>
        <p:spPr>
          <a:xfrm>
            <a:off x="825848" y="3333750"/>
            <a:ext cx="2246189" cy="123452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7" name="Text 4"/>
          <p:cNvSpPr/>
          <p:nvPr/>
        </p:nvSpPr>
        <p:spPr>
          <a:xfrm>
            <a:off x="3453185" y="2965177"/>
            <a:ext cx="1714500" cy="21431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90"/>
              </a:lnSpc>
              <a:buNone/>
            </a:pPr>
            <a:endParaRPr lang="en-US" sz="1350"/>
          </a:p>
        </p:txBody>
      </p:sp>
      <p:sp>
        <p:nvSpPr>
          <p:cNvPr id="8" name="Text 5"/>
          <p:cNvSpPr/>
          <p:nvPr/>
        </p:nvSpPr>
        <p:spPr>
          <a:xfrm>
            <a:off x="3453185" y="3333750"/>
            <a:ext cx="2246189" cy="987624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9" name="Text 6"/>
          <p:cNvSpPr/>
          <p:nvPr/>
        </p:nvSpPr>
        <p:spPr>
          <a:xfrm>
            <a:off x="6080522" y="2965177"/>
            <a:ext cx="1714500" cy="21431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90"/>
              </a:lnSpc>
              <a:buNone/>
            </a:pPr>
            <a:endParaRPr lang="en-US" sz="1350"/>
          </a:p>
        </p:txBody>
      </p:sp>
      <p:sp>
        <p:nvSpPr>
          <p:cNvPr id="10" name="Text 7"/>
          <p:cNvSpPr/>
          <p:nvPr/>
        </p:nvSpPr>
        <p:spPr>
          <a:xfrm>
            <a:off x="6080522" y="3333750"/>
            <a:ext cx="2246189" cy="123452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sp>
        <p:nvSpPr>
          <p:cNvPr id="12" name="Text 2"/>
          <p:cNvSpPr/>
          <p:nvPr>
            <p:custDataLst>
              <p:tags r:id="rId2"/>
            </p:custDataLst>
          </p:nvPr>
        </p:nvSpPr>
        <p:spPr>
          <a:xfrm>
            <a:off x="229235" y="1835785"/>
            <a:ext cx="7150100" cy="530098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In conclusion, this project</a:t>
            </a:r>
            <a:r>
              <a:rPr lang="en-GB" alt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 </a:t>
            </a: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has</a:t>
            </a:r>
            <a:r>
              <a:rPr lang="en-GB" alt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  </a:t>
            </a: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explored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the potential of the T5 model for both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 extractive and abstractive text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summarization.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The results demonstrate the strengths and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limitations of each approach,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highlighting the importance of tailoring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the summarization method to the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specific needs of the task and the target </a:t>
            </a: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32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32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</a:rPr>
              <a:t>audience.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Picture 19" descr="im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27950" y="3179445"/>
            <a:ext cx="6838315" cy="4972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9685"/>
            <a:ext cx="14630400" cy="824928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1"/>
          <p:cNvSpPr/>
          <p:nvPr/>
        </p:nvSpPr>
        <p:spPr>
          <a:xfrm>
            <a:off x="3809365" y="504190"/>
            <a:ext cx="5396230" cy="200914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80"/>
              </a:lnSpc>
              <a:buNone/>
            </a:pP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2380"/>
              </a:lnSpc>
              <a:buNone/>
            </a:pPr>
            <a:r>
              <a:rPr lang="en-GB" alt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Github Link</a:t>
            </a: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3927575" y="2016174"/>
            <a:ext cx="1207814" cy="15091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190"/>
              </a:lnSpc>
              <a:buNone/>
            </a:pPr>
            <a:endParaRPr lang="en-US" sz="95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800735" y="1788795"/>
            <a:ext cx="12381230" cy="401447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r>
              <a:rPr lang="en-GB" altLang="en-US" sz="40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370"/>
              </a:lnSpc>
              <a:buNone/>
            </a:pPr>
            <a:r>
              <a:rPr lang="en-US" sz="40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https://github.com/saitej-a/Infosys_text_summarizer</a:t>
            </a:r>
            <a:endParaRPr lang="en-US" sz="40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" y="0"/>
            <a:ext cx="14613255" cy="821118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Text 1"/>
          <p:cNvSpPr/>
          <p:nvPr/>
        </p:nvSpPr>
        <p:spPr>
          <a:xfrm>
            <a:off x="3463925" y="3495675"/>
            <a:ext cx="7933690" cy="270002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75"/>
              </a:lnSpc>
              <a:buNone/>
            </a:pPr>
            <a:r>
              <a:rPr lang="en-GB" altLang="en-US" sz="9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Thank you</a:t>
            </a:r>
            <a:endParaRPr lang="en-GB" altLang="en-US" sz="9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080522" y="3333750"/>
            <a:ext cx="2246189" cy="987624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-29845" y="5715"/>
            <a:ext cx="14609445" cy="830707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Text 2"/>
          <p:cNvSpPr/>
          <p:nvPr/>
        </p:nvSpPr>
        <p:spPr>
          <a:xfrm>
            <a:off x="540023" y="2234133"/>
            <a:ext cx="3857625" cy="48220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795"/>
              </a:lnSpc>
              <a:buNone/>
            </a:pPr>
            <a:endParaRPr lang="en-US" sz="3040"/>
          </a:p>
        </p:txBody>
      </p:sp>
      <p:sp>
        <p:nvSpPr>
          <p:cNvPr id="5" name="Text 3"/>
          <p:cNvSpPr/>
          <p:nvPr/>
        </p:nvSpPr>
        <p:spPr>
          <a:xfrm>
            <a:off x="540023" y="3102024"/>
            <a:ext cx="1928812" cy="2411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None/>
            </a:pPr>
            <a:endParaRPr lang="en-US" sz="1520"/>
          </a:p>
        </p:txBody>
      </p:sp>
      <p:sp>
        <p:nvSpPr>
          <p:cNvPr id="7" name="Text 5"/>
          <p:cNvSpPr/>
          <p:nvPr/>
        </p:nvSpPr>
        <p:spPr>
          <a:xfrm>
            <a:off x="3357935" y="3102024"/>
            <a:ext cx="1928812" cy="2411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None/>
            </a:pPr>
            <a:endParaRPr lang="en-US" sz="1520"/>
          </a:p>
        </p:txBody>
      </p:sp>
      <p:sp>
        <p:nvSpPr>
          <p:cNvPr id="10" name="Text 8"/>
          <p:cNvSpPr/>
          <p:nvPr/>
        </p:nvSpPr>
        <p:spPr>
          <a:xfrm flipH="1">
            <a:off x="288925" y="476885"/>
            <a:ext cx="6699885" cy="729170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GB" altLang="en-US" sz="40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key points:</a:t>
            </a: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945"/>
              </a:lnSpc>
              <a:buNone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Team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2. Introduction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3. Dataset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4. Model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5. Approach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6. Preprocessing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7. Extractive Model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8. Rough Scores-Extractive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9.  Abstractive Model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10. Rough Scores-Abstractive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11. Interface-Demo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1945"/>
              </a:lnSpc>
              <a:buAutoNum type="arabicPeriod"/>
            </a:pP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12. Github Repo</a:t>
            </a:r>
            <a:endParaRPr lang="en-GB" altLang="en-US" sz="2400" b="1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ts val="1945"/>
              </a:lnSpc>
              <a:buAutoNum type="arabicPeriod"/>
            </a:pPr>
            <a:endParaRPr lang="en-GB" alt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ts val="1945"/>
              </a:lnSpc>
              <a:buAutoNum type="arabicPeriod"/>
            </a:pPr>
            <a:endParaRPr lang="en-GB" alt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</p:txBody>
      </p:sp>
      <p:pic>
        <p:nvPicPr>
          <p:cNvPr id="15" name="Image 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46670" y="82550"/>
            <a:ext cx="6887845" cy="8164830"/>
          </a:xfrm>
          <a:prstGeom prst="rect">
            <a:avLst/>
          </a:prstGeom>
        </p:spPr>
      </p:pic>
      <p:pic>
        <p:nvPicPr>
          <p:cNvPr id="16" name="Image 2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234" t="4445" r="-5234" b="12888"/>
          <a:stretch>
            <a:fillRect/>
          </a:stretch>
        </p:blipFill>
        <p:spPr>
          <a:xfrm>
            <a:off x="7848600" y="874395"/>
            <a:ext cx="6781800" cy="6696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-36830"/>
            <a:ext cx="14671040" cy="823976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Text 2"/>
          <p:cNvSpPr/>
          <p:nvPr/>
        </p:nvSpPr>
        <p:spPr>
          <a:xfrm>
            <a:off x="4465955" y="514985"/>
            <a:ext cx="4978400" cy="48196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95"/>
              </a:lnSpc>
              <a:buNone/>
            </a:pPr>
            <a:r>
              <a:rPr lang="en-GB" alt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Team-1</a:t>
            </a:r>
            <a:endParaRPr lang="en-GB" alt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29180" y="1854200"/>
            <a:ext cx="8585200" cy="537591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Font typeface="Arial" panose="020B0604020202020204" pitchFamily="34" charset="0"/>
              <a:buNone/>
            </a:pP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DHARMAVARAPU SANTHI KUMARI</a:t>
            </a: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SAI TEJA ANKAM</a:t>
            </a: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HETU PATEL</a:t>
            </a: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AVANIGADDA SIVAYYA</a:t>
            </a: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endParaRPr lang="en-GB" alt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1945"/>
              </a:lnSpc>
              <a:buFont typeface="Arial" panose="020B0604020202020204" pitchFamily="34" charset="0"/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VIVEK SADASIVAN</a:t>
            </a:r>
            <a:endParaRPr lang="en-GB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77390" cy="822960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2"/>
          <p:cNvSpPr/>
          <p:nvPr/>
        </p:nvSpPr>
        <p:spPr>
          <a:xfrm>
            <a:off x="540023" y="1292944"/>
            <a:ext cx="3857625" cy="48220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795"/>
              </a:lnSpc>
              <a:buNone/>
            </a:pPr>
            <a:endParaRPr lang="en-US" sz="3040"/>
          </a:p>
        </p:txBody>
      </p:sp>
      <p:sp>
        <p:nvSpPr>
          <p:cNvPr id="9" name="Text 5"/>
          <p:cNvSpPr/>
          <p:nvPr/>
        </p:nvSpPr>
        <p:spPr>
          <a:xfrm>
            <a:off x="1041425" y="2180109"/>
            <a:ext cx="1928812" cy="2411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None/>
            </a:pPr>
            <a:endParaRPr lang="en-US" sz="1520"/>
          </a:p>
        </p:txBody>
      </p:sp>
      <p:sp>
        <p:nvSpPr>
          <p:cNvPr id="10" name="Text 6"/>
          <p:cNvSpPr/>
          <p:nvPr/>
        </p:nvSpPr>
        <p:spPr>
          <a:xfrm>
            <a:off x="580390" y="2513965"/>
            <a:ext cx="7983855" cy="540004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Text summarization is the process of condensing a lengthy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text into a concise and informative summary, capturing the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key points and main ideas. It is a crucial task in natural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language processing with applications in various domains,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from news articles to research papers.Text summarization is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the creation of a short, accurate, and fluent summary of a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longer text document. Automatic text summarization methods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are greatly needed to address the ever-growing amount of text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data available online. This could help to discover relevant 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r>
              <a:rPr lang="en-US" sz="2400">
                <a:solidFill>
                  <a:srgbClr val="E0E4E6"/>
                </a:solidFill>
                <a:latin typeface="Times New Roman" panose="02020603050405020304" charset="0"/>
                <a:ea typeface="Barlow" pitchFamily="34" charset="-122"/>
                <a:cs typeface="Times New Roman" panose="02020603050405020304" charset="0"/>
                <a:sym typeface="+mn-ea"/>
              </a:rPr>
              <a:t>information and to consume relevant information faster.</a:t>
            </a:r>
            <a:endParaRPr lang="en-US" sz="2400">
              <a:solidFill>
                <a:srgbClr val="E0E4E6"/>
              </a:solidFill>
              <a:latin typeface="Times New Roman" panose="02020603050405020304" charset="0"/>
              <a:ea typeface="Barlow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1945"/>
              </a:lnSpc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041425" y="4737571"/>
            <a:ext cx="1928812" cy="2411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None/>
            </a:pPr>
            <a:endParaRPr lang="en-US" sz="1520"/>
          </a:p>
        </p:txBody>
      </p:sp>
      <p:sp>
        <p:nvSpPr>
          <p:cNvPr id="18" name="Text 14"/>
          <p:cNvSpPr/>
          <p:nvPr/>
        </p:nvSpPr>
        <p:spPr>
          <a:xfrm>
            <a:off x="1041400" y="5071110"/>
            <a:ext cx="4133850" cy="161226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n-US" sz="1215"/>
          </a:p>
        </p:txBody>
      </p:sp>
      <p:pic>
        <p:nvPicPr>
          <p:cNvPr id="21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200" y="101600"/>
            <a:ext cx="13757910" cy="1928495"/>
          </a:xfrm>
          <a:prstGeom prst="rect">
            <a:avLst/>
          </a:prstGeom>
        </p:spPr>
      </p:pic>
      <p:pic>
        <p:nvPicPr>
          <p:cNvPr id="23" name="Picture 22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45" y="3034665"/>
            <a:ext cx="5801995" cy="3629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-29845" y="10795"/>
            <a:ext cx="14631035" cy="812800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3429000" cy="80841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60900" y="502285"/>
            <a:ext cx="7482840" cy="86487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00"/>
              </a:lnSpc>
              <a:buNone/>
            </a:pPr>
            <a:r>
              <a:rPr lang="en-GB" altLang="en-US" sz="4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GB" altLang="en-US" sz="4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147185" y="1367155"/>
            <a:ext cx="1777365" cy="48641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50"/>
              </a:lnSpc>
              <a:buNone/>
            </a:pPr>
            <a:r>
              <a:rPr lang="en-GB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Research:</a:t>
            </a:r>
            <a:endParaRPr lang="en-GB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4073525" y="2007870"/>
            <a:ext cx="9880600" cy="118173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90"/>
              </a:lnSpc>
              <a:buNone/>
            </a:pPr>
            <a:endParaRPr lang="en-GB" altLang="en-US" sz="2400">
              <a:solidFill>
                <a:schemeClr val="bg1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Considering many datasets and working on them for better 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understanding we consider two datasets for model</a:t>
            </a: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.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073500" y="3376538"/>
            <a:ext cx="1777380" cy="22220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50"/>
              </a:lnSpc>
              <a:buNone/>
            </a:pPr>
            <a:r>
              <a:rPr lang="en-GB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Xsum.csv</a:t>
            </a:r>
            <a:endParaRPr lang="en-GB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4073525" y="3684270"/>
            <a:ext cx="9410700" cy="8128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 Abstractive model we choose Xsum.csv dataset 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from Hugging face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73525" y="4919345"/>
            <a:ext cx="1788795" cy="45275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50"/>
              </a:lnSpc>
              <a:buNone/>
            </a:pPr>
            <a:endParaRPr lang="en-GB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50"/>
              </a:lnSpc>
              <a:buNone/>
            </a:pPr>
            <a:r>
              <a:rPr lang="en-GB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train.csv</a:t>
            </a:r>
            <a:endParaRPr lang="en-GB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4001770" y="5513705"/>
            <a:ext cx="9535160" cy="153352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 Extractive model we choose train.csv dataset from 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1790"/>
              </a:lnSpc>
              <a:buNone/>
            </a:pPr>
            <a:r>
              <a:rPr lang="en-GB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Cnn/Daily mails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hape 1"/>
          <p:cNvSpPr/>
          <p:nvPr>
            <p:custDataLst>
              <p:tags r:id="rId1"/>
            </p:custDataLst>
          </p:nvPr>
        </p:nvSpPr>
        <p:spPr>
          <a:xfrm>
            <a:off x="0" y="-36830"/>
            <a:ext cx="14671040" cy="823976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8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06055" y="-36830"/>
            <a:ext cx="6882130" cy="81387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5415" y="241300"/>
            <a:ext cx="7855585" cy="7764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Overview of T5 Model</a:t>
            </a:r>
            <a:endParaRPr lang="en-GB" altLang="en-US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3200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1.Transformers</a:t>
            </a:r>
            <a:endParaRPr lang="en-GB" altLang="en-US" sz="3200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T5 model is built upon the Transformer</a:t>
            </a:r>
            <a:endParaRPr lang="en-GB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architecture,which has revolutionized language understanding and generating tasks.</a:t>
            </a:r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32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32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2.Text-to-Text</a:t>
            </a:r>
            <a:endParaRPr lang="en-GB" altLang="en-US" sz="32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T5 is a unified text-to-text model,capable of handling a wide range of natural language processing tasks,including summarization.</a:t>
            </a:r>
            <a:endParaRPr lang="en-GB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32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3.Pre-training</a:t>
            </a:r>
            <a:endParaRPr lang="en-GB" altLang="en-US" sz="3200" b="1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T5 is pre-trained on a massive corpus of text data,providing it with a strong foundation for fine-tuning on specific tasks.  </a:t>
            </a:r>
            <a:endParaRPr lang="en-GB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24050" cy="822960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26415" y="372110"/>
            <a:ext cx="3759835" cy="63500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700"/>
              </a:lnSpc>
              <a:buNone/>
            </a:pPr>
            <a:r>
              <a:rPr lang="en-US" sz="36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Approach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545944" y="1306225"/>
            <a:ext cx="338361" cy="338361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Text 6"/>
          <p:cNvSpPr/>
          <p:nvPr/>
        </p:nvSpPr>
        <p:spPr>
          <a:xfrm>
            <a:off x="618284" y="1306041"/>
            <a:ext cx="103436" cy="225624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75"/>
              </a:lnSpc>
              <a:buNone/>
            </a:pPr>
            <a:r>
              <a:rPr lang="en-US" sz="1775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1775"/>
          </a:p>
        </p:txBody>
      </p:sp>
      <p:sp>
        <p:nvSpPr>
          <p:cNvPr id="11" name="Text 7"/>
          <p:cNvSpPr/>
          <p:nvPr/>
        </p:nvSpPr>
        <p:spPr>
          <a:xfrm>
            <a:off x="971550" y="1183640"/>
            <a:ext cx="2868295" cy="71437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r>
              <a:rPr lang="en-GB" altLang="en-US" sz="36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</a:t>
            </a:r>
            <a:endParaRPr lang="en-US" sz="3600">
              <a:solidFill>
                <a:srgbClr val="EBECE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50"/>
              </a:lnSpc>
              <a:buNone/>
            </a:pPr>
            <a:r>
              <a:rPr lang="en-GB" altLang="en-US" sz="36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 </a:t>
            </a:r>
            <a:r>
              <a:rPr lang="en-US" sz="36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Extract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56945" y="1734820"/>
            <a:ext cx="4852035" cy="154051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95"/>
              </a:lnSpc>
              <a:buNone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 </a:t>
            </a: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Our model identifies the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 </a:t>
            </a: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most essential information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 </a:t>
            </a: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in the source text.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545944" y="3841929"/>
            <a:ext cx="338361" cy="338361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Text 11"/>
          <p:cNvSpPr/>
          <p:nvPr/>
        </p:nvSpPr>
        <p:spPr>
          <a:xfrm>
            <a:off x="688050" y="3898895"/>
            <a:ext cx="136699" cy="225624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75"/>
              </a:lnSpc>
              <a:buNone/>
            </a:pPr>
            <a:r>
              <a:rPr lang="en-US" sz="1775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1775"/>
          </a:p>
        </p:txBody>
      </p:sp>
      <p:sp>
        <p:nvSpPr>
          <p:cNvPr id="16" name="Text 12"/>
          <p:cNvSpPr/>
          <p:nvPr/>
        </p:nvSpPr>
        <p:spPr>
          <a:xfrm>
            <a:off x="1122680" y="3857625"/>
            <a:ext cx="1880235" cy="57912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r>
              <a:rPr lang="en-US" sz="36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Compress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210310" y="4436745"/>
            <a:ext cx="3978275" cy="112966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The extracted content is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intelligently compressed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to create a concise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summary.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618334" y="6418907"/>
            <a:ext cx="338361" cy="338361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Text 16"/>
          <p:cNvSpPr/>
          <p:nvPr/>
        </p:nvSpPr>
        <p:spPr>
          <a:xfrm>
            <a:off x="722018" y="6490479"/>
            <a:ext cx="124569" cy="225624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75"/>
              </a:lnSpc>
              <a:buNone/>
            </a:pPr>
            <a:r>
              <a:rPr lang="en-US" sz="1775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1775"/>
          </a:p>
        </p:txBody>
      </p:sp>
      <p:sp>
        <p:nvSpPr>
          <p:cNvPr id="21" name="Text 17"/>
          <p:cNvSpPr/>
          <p:nvPr/>
        </p:nvSpPr>
        <p:spPr>
          <a:xfrm>
            <a:off x="1153160" y="6634480"/>
            <a:ext cx="2497455" cy="56134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r>
              <a:rPr lang="en-US" sz="36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Refine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1220470" y="7196455"/>
            <a:ext cx="6585585" cy="82867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The summary is polished to ensure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895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coherence, clarity, and readability.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1" name="Image 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9165" y="370205"/>
            <a:ext cx="8273415" cy="5428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-635"/>
            <a:ext cx="14630400" cy="823087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1"/>
          <a:srcRect r="2737" b="9550"/>
          <a:stretch>
            <a:fillRect/>
          </a:stretch>
        </p:blipFill>
        <p:spPr>
          <a:xfrm>
            <a:off x="8883650" y="802005"/>
            <a:ext cx="5416550" cy="60655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7825" y="457200"/>
            <a:ext cx="2700655" cy="103505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buNone/>
            </a:pPr>
            <a:r>
              <a:rPr lang="en-US" sz="36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Preprocessing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946150"/>
            <a:ext cx="775335" cy="77533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26235" y="1191260"/>
            <a:ext cx="2889250" cy="31369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30"/>
              </a:lnSpc>
              <a:buNone/>
            </a:pPr>
            <a:r>
              <a:rPr lang="en-US" sz="32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Cleaning</a:t>
            </a:r>
            <a:endParaRPr lang="en-US" sz="3200">
              <a:solidFill>
                <a:srgbClr val="EBECE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77825" y="1844040"/>
            <a:ext cx="8365490" cy="5937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Removing noise, formatting, and irrelevant content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from the source text.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2475230"/>
            <a:ext cx="824865" cy="8248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26870" y="2776855"/>
            <a:ext cx="2560955" cy="53213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30"/>
              </a:lnSpc>
              <a:buNone/>
            </a:pPr>
            <a:r>
              <a:rPr lang="en-US" sz="32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Tokenization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377825" y="3461385"/>
            <a:ext cx="4958715" cy="77216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Breaking down the text into individual words, sentences, 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and paragraphs.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4258310"/>
            <a:ext cx="737235" cy="73723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48765" y="4532630"/>
            <a:ext cx="1890395" cy="11652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30"/>
              </a:lnSpc>
              <a:buNone/>
            </a:pPr>
            <a:r>
              <a:rPr lang="en-US" sz="32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Analysis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402590" y="5170805"/>
            <a:ext cx="7406640" cy="56959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Applying natural language processing techniques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to understand the text structure and meaning.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5986780"/>
            <a:ext cx="691515" cy="69151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468120" y="6193790"/>
            <a:ext cx="2084705" cy="65913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30"/>
              </a:lnSpc>
              <a:buNone/>
            </a:pPr>
            <a:r>
              <a:rPr lang="en-US" sz="3200">
                <a:solidFill>
                  <a:srgbClr val="EBECE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Encoding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426085" y="6902450"/>
            <a:ext cx="8147685" cy="99187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Converting the preprocessed text into a format suitable</a:t>
            </a: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endParaRPr lang="en-US" sz="2800">
              <a:solidFill>
                <a:srgbClr val="EBECEF"/>
              </a:solidFill>
              <a:latin typeface="Times New Roman" panose="02020603050405020304" charset="0"/>
              <a:ea typeface="Epilogue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1360"/>
              </a:lnSpc>
              <a:buNone/>
            </a:pP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for the</a:t>
            </a:r>
            <a:r>
              <a:rPr lang="en-GB" alt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 </a:t>
            </a:r>
            <a:r>
              <a:rPr lang="en-US" sz="2800">
                <a:solidFill>
                  <a:srgbClr val="EBECEF"/>
                </a:solidFill>
                <a:latin typeface="Times New Roman" panose="02020603050405020304" charset="0"/>
                <a:ea typeface="Epilogue" pitchFamily="34" charset="-122"/>
                <a:cs typeface="Times New Roman" panose="02020603050405020304" charset="0"/>
              </a:rPr>
              <a:t>summarization model.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A8AFCC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13970"/>
            <a:ext cx="14631035" cy="8215630"/>
          </a:xfrm>
          <a:prstGeom prst="rect">
            <a:avLst/>
          </a:prstGeom>
          <a:solidFill>
            <a:srgbClr val="080E26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2"/>
          <p:cNvSpPr/>
          <p:nvPr/>
        </p:nvSpPr>
        <p:spPr>
          <a:xfrm>
            <a:off x="193040" y="175260"/>
            <a:ext cx="7299960" cy="777875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710"/>
              </a:lnSpc>
              <a:buNone/>
            </a:pPr>
            <a:r>
              <a:rPr lang="en-GB" altLang="en-US" sz="40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    </a:t>
            </a:r>
            <a:r>
              <a:rPr lang="en-US" sz="40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Extractive </a:t>
            </a:r>
            <a:r>
              <a:rPr lang="en-GB" altLang="en-US" sz="40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Summarization</a:t>
            </a:r>
            <a:endParaRPr lang="en-GB" altLang="en-US" sz="40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endParaRPr lang="en-GB" altLang="en-US" sz="40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800" b="1">
                <a:solidFill>
                  <a:schemeClr val="accent1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Key Idea</a:t>
            </a:r>
            <a:r>
              <a:rPr lang="en-GB" altLang="en-US" sz="2800" b="1">
                <a:solidFill>
                  <a:schemeClr val="accent1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:</a:t>
            </a:r>
            <a:endParaRPr lang="en-GB" altLang="en-US" sz="2800" b="1">
              <a:solidFill>
                <a:schemeClr val="accent1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Extractive summarization selects the most</a:t>
            </a:r>
            <a:r>
              <a:rPr lang="en-GB" alt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important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sentences or phrases from the original </a:t>
            </a:r>
            <a:r>
              <a:rPr lang="en-GB" alt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text and 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concatenates them to form the summary.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endParaRPr lang="en-US" sz="2800" b="1">
              <a:solidFill>
                <a:schemeClr val="accent6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800" b="1">
                <a:solidFill>
                  <a:schemeClr val="accent6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Advantages</a:t>
            </a:r>
            <a:r>
              <a:rPr lang="en-GB" altLang="en-US" sz="2800" b="1">
                <a:solidFill>
                  <a:schemeClr val="accent6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:</a:t>
            </a:r>
            <a:endParaRPr lang="en-US" sz="2800" b="1">
              <a:solidFill>
                <a:schemeClr val="accent6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Extractive summaries are typically more faithful to 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the original text and easier to generate.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endParaRPr lang="en-US" sz="2400" b="1">
              <a:solidFill>
                <a:schemeClr val="accent1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chemeClr val="accent1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Limitations</a:t>
            </a:r>
            <a:r>
              <a:rPr lang="en-GB" altLang="en-US" sz="2400" b="1">
                <a:solidFill>
                  <a:schemeClr val="accent1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:</a:t>
            </a:r>
            <a:endParaRPr lang="en-US" sz="2400" b="1">
              <a:solidFill>
                <a:schemeClr val="accent1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Extractive methods can struggle to capture the 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overall meaning and coherence of the text, leading 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r>
              <a:rPr lang="en-US" sz="2400" b="1">
                <a:solidFill>
                  <a:srgbClr val="FFFFFF"/>
                </a:solidFill>
                <a:latin typeface="Times New Roman" panose="02020603050405020304" charset="0"/>
                <a:ea typeface="Fraunces" pitchFamily="34" charset="-122"/>
                <a:cs typeface="Times New Roman" panose="02020603050405020304" charset="0"/>
              </a:rPr>
              <a:t>to less informative summaries</a:t>
            </a:r>
            <a:endParaRPr lang="en-US" sz="2400" b="1">
              <a:solidFill>
                <a:srgbClr val="FFFFFF"/>
              </a:solidFill>
              <a:latin typeface="Times New Roman" panose="02020603050405020304" charset="0"/>
              <a:ea typeface="Fraunces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710"/>
              </a:lnSpc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1506661" y="2119983"/>
            <a:ext cx="1883420" cy="23537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5"/>
              </a:lnSpc>
              <a:buNone/>
            </a:pPr>
            <a:endParaRPr lang="en-US" sz="1485"/>
          </a:p>
        </p:txBody>
      </p:sp>
      <p:sp>
        <p:nvSpPr>
          <p:cNvPr id="14" name="Text 7"/>
          <p:cNvSpPr/>
          <p:nvPr/>
        </p:nvSpPr>
        <p:spPr>
          <a:xfrm>
            <a:off x="1506661" y="4530700"/>
            <a:ext cx="1883420" cy="23537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5"/>
              </a:lnSpc>
              <a:buNone/>
            </a:pPr>
            <a:endParaRPr lang="en-US" sz="1485"/>
          </a:p>
        </p:txBody>
      </p:sp>
      <p:pic>
        <p:nvPicPr>
          <p:cNvPr id="18" name="Picture 17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245" y="1458595"/>
            <a:ext cx="6854190" cy="53270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AS_NET" val="7.0.20"/>
  <p:tag name="AS_OS" val="Microsoft Windows NT 10.0.20348.0"/>
  <p:tag name="AS_RELEASE_DATE" val="2024.01.14"/>
  <p:tag name="AS_TITLE" val="Aspose.Slides for .NET6"/>
  <p:tag name="AS_VERSION" val="24.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4443</Words>
  <Application>WPS Presentation</Application>
  <PresentationFormat>On-screen Show (4:3)</PresentationFormat>
  <Paragraphs>271</Paragraphs>
  <Slides>18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Fraunces</vt:lpstr>
      <vt:lpstr>Epilogue</vt:lpstr>
      <vt:lpstr>Epilogue</vt:lpstr>
      <vt:lpstr>Epilogue</vt:lpstr>
      <vt:lpstr>Barlow</vt:lpstr>
      <vt:lpstr>Fraunces</vt:lpstr>
      <vt:lpstr>Fraunces</vt:lpstr>
      <vt:lpstr>Spline Sans</vt:lpstr>
      <vt:lpstr>Arial Black</vt:lpstr>
      <vt:lpstr>Calibri</vt:lpstr>
      <vt:lpstr>Microsoft YaHei</vt:lpstr>
      <vt:lpstr>Arial Unicode MS</vt:lpstr>
      <vt:lpstr>Segoe Print</vt:lpstr>
      <vt:lpstr>MingLiU-ExtB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nchai</cp:lastModifiedBy>
  <cp:revision>8</cp:revision>
  <cp:lastPrinted>2024-07-16T21:42:00Z</cp:lastPrinted>
  <dcterms:created xsi:type="dcterms:W3CDTF">2024-07-17T04:42:00Z</dcterms:created>
  <dcterms:modified xsi:type="dcterms:W3CDTF">2024-07-17T13:48:06Z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8CF4C8599BAE41C4B477122FCDEEE70B_13</vt:lpwstr>
  </property>
  <property fmtid="{D5CDD505-2E9C-101B-9397-08002B2CF9AE}" pid="3" name="KSOProductBuildVer">
    <vt:lpwstr>1033-12.2.0.17119</vt:lpwstr>
  </property>
</Properties>
</file>