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73" r:id="rId5"/>
    <p:sldId id="290" r:id="rId6"/>
    <p:sldId id="275" r:id="rId7"/>
    <p:sldId id="284" r:id="rId8"/>
    <p:sldId id="288" r:id="rId9"/>
    <p:sldId id="277" r:id="rId10"/>
    <p:sldId id="289" r:id="rId11"/>
    <p:sldId id="280" r:id="rId12"/>
    <p:sldId id="282" r:id="rId13"/>
    <p:sldId id="279" r:id="rId14"/>
    <p:sldId id="286" r:id="rId15"/>
    <p:sldId id="283" r:id="rId16"/>
    <p:sldId id="276" r:id="rId17"/>
    <p:sldId id="278" r:id="rId18"/>
    <p:sldId id="287" r:id="rId19"/>
    <p:sldId id="274" r:id="rId20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4546"/>
    <a:srgbClr val="D2986F"/>
    <a:srgbClr val="D8BEB2"/>
    <a:srgbClr val="753F2D"/>
    <a:srgbClr val="5E3324"/>
    <a:srgbClr val="8A4C34"/>
    <a:srgbClr val="815550"/>
    <a:srgbClr val="A3573E"/>
    <a:srgbClr val="E7E6E6"/>
    <a:srgbClr val="C28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6327"/>
  </p:normalViewPr>
  <p:slideViewPr>
    <p:cSldViewPr snapToGrid="0">
      <p:cViewPr varScale="1">
        <p:scale>
          <a:sx n="76" d="100"/>
          <a:sy n="76" d="100"/>
        </p:scale>
        <p:origin x="120" y="714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Rouge-1</c:v>
                </c:pt>
                <c:pt idx="1">
                  <c:v>Rouge-2</c:v>
                </c:pt>
                <c:pt idx="2">
                  <c:v>RougeL</c:v>
                </c:pt>
                <c:pt idx="3">
                  <c:v>RougeLSum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0.53410000000000002</c:v>
                </c:pt>
                <c:pt idx="1">
                  <c:v>0.28767860671936701</c:v>
                </c:pt>
                <c:pt idx="2">
                  <c:v>0.40514869077869697</c:v>
                </c:pt>
                <c:pt idx="3">
                  <c:v>0.48399456704871302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0-B423-48A7-AB79-3E4476F51C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Rouge-1</c:v>
                </c:pt>
                <c:pt idx="1">
                  <c:v>Rouge-2</c:v>
                </c:pt>
                <c:pt idx="2">
                  <c:v>RougeL</c:v>
                </c:pt>
                <c:pt idx="3">
                  <c:v>RougeLSum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0.50900000000000001</c:v>
                </c:pt>
                <c:pt idx="1">
                  <c:v>0.24617856413830899</c:v>
                </c:pt>
                <c:pt idx="2">
                  <c:v>0.64863348841179203</c:v>
                </c:pt>
                <c:pt idx="3">
                  <c:v>0.431011384067369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1-B423-48A7-AB79-3E4476F51CE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Fmeasure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Rouge-1</c:v>
                </c:pt>
                <c:pt idx="1">
                  <c:v>Rouge-2</c:v>
                </c:pt>
                <c:pt idx="2">
                  <c:v>RougeL</c:v>
                </c:pt>
                <c:pt idx="3">
                  <c:v>RougeLSum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0.52154999999999996</c:v>
                </c:pt>
                <c:pt idx="1">
                  <c:v>0.26692858542883802</c:v>
                </c:pt>
                <c:pt idx="2">
                  <c:v>0.52689108959524455</c:v>
                </c:pt>
                <c:pt idx="3">
                  <c:v>0.45750297555804098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2-B423-48A7-AB79-3E4476F51C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91352272"/>
        <c:axId val="291352688"/>
        <c:axId val="0"/>
      </c:bar3DChart>
      <c:catAx>
        <c:axId val="291352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352688"/>
        <c:crosses val="autoZero"/>
        <c:auto val="1"/>
        <c:lblAlgn val="ctr"/>
        <c:lblOffset val="100"/>
        <c:noMultiLvlLbl val="0"/>
      </c:catAx>
      <c:valAx>
        <c:axId val="291352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352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Rouge-1</c:v>
                </c:pt>
                <c:pt idx="1">
                  <c:v>Rouge-2</c:v>
                </c:pt>
                <c:pt idx="2">
                  <c:v>RougeL</c:v>
                </c:pt>
                <c:pt idx="3">
                  <c:v>RougeLSum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0.49830000000000002</c:v>
                </c:pt>
                <c:pt idx="1">
                  <c:v>0.41620000000000001</c:v>
                </c:pt>
                <c:pt idx="2">
                  <c:v>0.55959999999999999</c:v>
                </c:pt>
                <c:pt idx="3">
                  <c:v>0.45800000000000002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0-94FD-4B59-AAB1-C1A9AA11E4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Rouge-1</c:v>
                </c:pt>
                <c:pt idx="1">
                  <c:v>Rouge-2</c:v>
                </c:pt>
                <c:pt idx="2">
                  <c:v>RougeL</c:v>
                </c:pt>
                <c:pt idx="3">
                  <c:v>RougeLSum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0.249</c:v>
                </c:pt>
                <c:pt idx="1">
                  <c:v>0.27339999999999998</c:v>
                </c:pt>
                <c:pt idx="2">
                  <c:v>0.65200000000000002</c:v>
                </c:pt>
                <c:pt idx="3">
                  <c:v>0.40279999999999999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1-94FD-4B59-AAB1-C1A9AA11E44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Fmeasure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Rouge-1</c:v>
                </c:pt>
                <c:pt idx="1">
                  <c:v>Rouge-2</c:v>
                </c:pt>
                <c:pt idx="2">
                  <c:v>RougeL</c:v>
                </c:pt>
                <c:pt idx="3">
                  <c:v>RougeLSum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0.37365000000000004</c:v>
                </c:pt>
                <c:pt idx="1">
                  <c:v>0.3448</c:v>
                </c:pt>
                <c:pt idx="2">
                  <c:v>0.60580000000000001</c:v>
                </c:pt>
                <c:pt idx="3">
                  <c:v>0.4304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2-94FD-4B59-AAB1-C1A9AA11E4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91352272"/>
        <c:axId val="291352688"/>
        <c:axId val="0"/>
      </c:bar3DChart>
      <c:catAx>
        <c:axId val="291352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352688"/>
        <c:crosses val="autoZero"/>
        <c:auto val="1"/>
        <c:lblAlgn val="ctr"/>
        <c:lblOffset val="100"/>
        <c:noMultiLvlLbl val="0"/>
      </c:catAx>
      <c:valAx>
        <c:axId val="291352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352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Text Summarization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33F7E-3633-4FA3-974D-CA21FB24834F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Sai Teja Ankam @saitej-a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82836-E43C-41FF-A11B-3D8AB6E6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noProof="0"/>
              <a:t>Text Summarization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1/4/2025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noProof="0"/>
              <a:t>Sai Teja Ankam @saitej-a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EF476-F4F0-4CB3-86B3-59077D8718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noProof="0"/>
              <a:t>Sai Teja Ankam @saitej-a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3BFE2-6E3A-48BD-A7FE-C721B9B0AA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noProof="0"/>
              <a:t>Sai Teja Ankam @saitej-a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243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AAA24-0FC9-494C-95FA-68703749DF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noProof="0"/>
              <a:t>Sai Teja Ankam @saitej-a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313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Text Summarizer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Summarizer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Summarizer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Summarizer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Summarizer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Text Summarizer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Summarizer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Text Summarizer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Text Summarizer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Text Summarizer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Text Summarizer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Text Summarizer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Text Summarizer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Text Summarizer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datasets/shalinik/xsum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ec2-54-166-136-40.compute-1.amazonaws.com:8000/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github.com/saitej-a/" TargetMode="External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endofnight17j03/cnn-dailymai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huggingface.co/datasets/shalinik/xsu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3465" y="2619911"/>
            <a:ext cx="6400800" cy="2387600"/>
          </a:xfrm>
        </p:spPr>
        <p:txBody>
          <a:bodyPr>
            <a:normAutofit/>
          </a:bodyPr>
          <a:lstStyle/>
          <a:p>
            <a:r>
              <a:rPr lang="en-US" dirty="0"/>
              <a:t>AI Text Summarizer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5600" y="5480751"/>
            <a:ext cx="5486400" cy="349135"/>
          </a:xfrm>
        </p:spPr>
        <p:txBody>
          <a:bodyPr/>
          <a:lstStyle/>
          <a:p>
            <a:r>
              <a:rPr lang="en-US" sz="1800" dirty="0">
                <a:solidFill>
                  <a:srgbClr val="FFFFFF"/>
                </a:solidFill>
                <a:latin typeface="Source Sans Pro" panose="020B0503030403020204" pitchFamily="34" charset="0"/>
              </a:rPr>
              <a:t>H.T. No : </a:t>
            </a:r>
            <a:r>
              <a:rPr lang="en-US" sz="1800" kern="1200" dirty="0">
                <a:solidFill>
                  <a:srgbClr val="FFFFFF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22UD5A7301</a:t>
            </a:r>
            <a:endParaRPr lang="en-PK" dirty="0"/>
          </a:p>
        </p:txBody>
      </p:sp>
      <p:sp>
        <p:nvSpPr>
          <p:cNvPr id="4" name="Subtitle 10">
            <a:extLst>
              <a:ext uri="{FF2B5EF4-FFF2-40B4-BE49-F238E27FC236}">
                <a16:creationId xmlns:a16="http://schemas.microsoft.com/office/drawing/2014/main" id="{BF74B800-9161-4604-9039-F6092935790B}"/>
              </a:ext>
            </a:extLst>
          </p:cNvPr>
          <p:cNvSpPr txBox="1">
            <a:spLocks/>
          </p:cNvSpPr>
          <p:nvPr/>
        </p:nvSpPr>
        <p:spPr>
          <a:xfrm>
            <a:off x="4172712" y="5410200"/>
            <a:ext cx="5486400" cy="384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Sai Teja Ankam</a:t>
            </a:r>
            <a:endParaRPr lang="en-P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738627-FC89-4904-9630-2F9D437ABE07}"/>
              </a:ext>
            </a:extLst>
          </p:cNvPr>
          <p:cNvSpPr/>
          <p:nvPr/>
        </p:nvSpPr>
        <p:spPr>
          <a:xfrm>
            <a:off x="1699760" y="369172"/>
            <a:ext cx="8630783" cy="1848051"/>
          </a:xfrm>
          <a:prstGeom prst="rect">
            <a:avLst/>
          </a:prstGeom>
          <a:solidFill>
            <a:srgbClr val="3B454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dirty="0">
                <a:ln w="0"/>
                <a:solidFill>
                  <a:srgbClr val="CC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  <a:t>  TRINITY</a:t>
            </a:r>
          </a:p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969F93-2788-4C1B-A1E1-1C6C80846F22}"/>
              </a:ext>
            </a:extLst>
          </p:cNvPr>
          <p:cNvSpPr/>
          <p:nvPr/>
        </p:nvSpPr>
        <p:spPr>
          <a:xfrm>
            <a:off x="1906348" y="1632288"/>
            <a:ext cx="8134597" cy="5207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COLLEGE OF ENGINEERING &amp; TECHNOLOGY</a:t>
            </a:r>
            <a:endParaRPr lang="en-IN" sz="2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DF04E3-8B17-4A64-BD11-4613801B6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91" b="92727" l="10000" r="90500">
                        <a14:foregroundMark x1="10000" y1="37273" x2="11000" y2="54545"/>
                        <a14:foregroundMark x1="35500" y1="10000" x2="63500" y2="9545"/>
                        <a14:foregroundMark x1="63500" y1="9545" x2="64500" y2="10000"/>
                        <a14:foregroundMark x1="90500" y1="37273" x2="89000" y2="55000"/>
                        <a14:foregroundMark x1="28500" y1="89091" x2="54500" y2="92727"/>
                        <a14:foregroundMark x1="54500" y1="92727" x2="72500" y2="881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04561" y="369172"/>
            <a:ext cx="1337809" cy="124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88" y="1202333"/>
            <a:ext cx="5760584" cy="1682749"/>
          </a:xfrm>
        </p:spPr>
        <p:txBody>
          <a:bodyPr/>
          <a:lstStyle/>
          <a:p>
            <a:r>
              <a:rPr lang="en-US" dirty="0"/>
              <a:t>Abstractive </a:t>
            </a:r>
            <a:br>
              <a:rPr lang="en-US" dirty="0"/>
            </a:br>
            <a:r>
              <a:rPr lang="en-US" dirty="0"/>
              <a:t> summarization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EC1259C-0A50-37A0-081E-E36D391D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Summarizer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6911-B582-CB5C-914D-58A0AE6AB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Choosing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D589-C330-607E-B446-0DA52AACC4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6EDF3"/>
                </a:solidFill>
                <a:effectLst/>
              </a:rPr>
              <a:t>For the abstractive summarization task, we again used the ‘t5-small’ model, given its suitability and our familiarity with it.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49C3E-AD51-081C-CB26-BA65EB17C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P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8B4CE7-99C9-BD2D-17D0-2B34D13B3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XSum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Dataset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(click to view)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9D00B36-EE3C-45E4-8BA3-9A0BA5C08953}"/>
              </a:ext>
            </a:extLst>
          </p:cNvPr>
          <p:cNvSpPr txBox="1">
            <a:spLocks/>
          </p:cNvSpPr>
          <p:nvPr/>
        </p:nvSpPr>
        <p:spPr>
          <a:xfrm>
            <a:off x="5273040" y="6250075"/>
            <a:ext cx="188976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>
                <a:solidFill>
                  <a:schemeClr val="tx1"/>
                </a:solidFill>
              </a:rPr>
              <a:t>Sai Teja Ankam @saiteja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15B6-A46E-4DB2-AF7E-A25EB4C6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6355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E793FF-9152-4AE7-8C77-60ADAFDB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Text Summarizer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1388F9-9F25-4C8C-80D7-D6FA2356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DC32CE-C559-469B-BB76-529D43254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070" y="2396555"/>
            <a:ext cx="4285396" cy="1682749"/>
          </a:xfrm>
        </p:spPr>
        <p:txBody>
          <a:bodyPr/>
          <a:lstStyle/>
          <a:p>
            <a:r>
              <a:rPr lang="en-US" dirty="0"/>
              <a:t>Rouge</a:t>
            </a:r>
            <a:endParaRPr lang="en-IN" dirty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A647A823-2950-4D00-B6AF-856E74A952BA}"/>
              </a:ext>
            </a:extLst>
          </p:cNvPr>
          <p:cNvSpPr txBox="1">
            <a:spLocks/>
          </p:cNvSpPr>
          <p:nvPr/>
        </p:nvSpPr>
        <p:spPr>
          <a:xfrm>
            <a:off x="7755272" y="3084855"/>
            <a:ext cx="4285396" cy="1682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score</a:t>
            </a:r>
            <a:endParaRPr lang="en-IN" dirty="0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CA8D6D9-713F-48BD-B973-FE3B54305D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8085670"/>
              </p:ext>
            </p:extLst>
          </p:nvPr>
        </p:nvGraphicFramePr>
        <p:xfrm>
          <a:off x="151332" y="1708255"/>
          <a:ext cx="7067030" cy="4483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9385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EA3CB1-AF25-EA4C-A297-4DDC6E0E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Summarizer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7CCAE39-671F-4154-9338-3F4BFD7E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12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C85805-79DB-07ED-6BDE-11B8962D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Fine-tuning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49D3A3-A012-454F-EFFD-30D72C9C8A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After Fine-tuning the model for the first time the Accuracy isn’t efficient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B4043E8-E7B8-4F3D-9829-62E0908DD57C}"/>
              </a:ext>
            </a:extLst>
          </p:cNvPr>
          <p:cNvSpPr txBox="1">
            <a:spLocks/>
          </p:cNvSpPr>
          <p:nvPr/>
        </p:nvSpPr>
        <p:spPr>
          <a:xfrm>
            <a:off x="5273040" y="6250075"/>
            <a:ext cx="188976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>
                <a:solidFill>
                  <a:schemeClr val="tx1"/>
                </a:solidFill>
              </a:rPr>
              <a:t>Sai Teja Ankam @saiteja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560FAB-0C95-40C9-B861-E826122DE2C5}"/>
              </a:ext>
            </a:extLst>
          </p:cNvPr>
          <p:cNvSpPr txBox="1"/>
          <p:nvPr/>
        </p:nvSpPr>
        <p:spPr>
          <a:xfrm>
            <a:off x="5861304" y="3401568"/>
            <a:ext cx="6115050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You can save the finetuned Model and re-train the model on the same dataset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will improve the Accuracy of the model for sure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614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EED6286-6851-6DDB-6D9B-9B02A607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Summarizer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3C4BE-E1DD-7EED-DB71-4D5F3B63E6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Integrating Models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68C84-B182-4E7D-56FB-01EE4B11DC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Why Django?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F41ED-5729-1B31-0C04-21385523D7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Integrated both the models in Django web application</a:t>
            </a:r>
          </a:p>
          <a:p>
            <a:r>
              <a:rPr lang="en-US" dirty="0"/>
              <a:t>Gave simple user-friendly design for better experience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80BD75-0796-C71E-07C4-224B63C0CE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At my previous internship, I worked as Django developer, so it was easy for me to create robust web applications even with the large models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FF2507F-2951-4751-86BA-56D6732DECFF}"/>
              </a:ext>
            </a:extLst>
          </p:cNvPr>
          <p:cNvSpPr txBox="1">
            <a:spLocks/>
          </p:cNvSpPr>
          <p:nvPr/>
        </p:nvSpPr>
        <p:spPr>
          <a:xfrm>
            <a:off x="5273040" y="6250075"/>
            <a:ext cx="188976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>
                <a:solidFill>
                  <a:schemeClr val="tx1"/>
                </a:solidFill>
              </a:rPr>
              <a:t>Sai Teja Ankam @saiteja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5E36F-2D69-4A82-9AB6-6CB9FDEB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74647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712" y="3409760"/>
            <a:ext cx="4864062" cy="914400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83AAE15-CE16-991A-C05F-0BD97418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Summarizer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A819C-8720-05AC-589D-CCF280D381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UI Features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775342-B398-D058-62EA-D657A2192D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Copy paste buttons</a:t>
            </a:r>
          </a:p>
          <a:p>
            <a:r>
              <a:rPr lang="en-US" dirty="0"/>
              <a:t>Dropdown menu for selecting types of summarization</a:t>
            </a:r>
          </a:p>
          <a:p>
            <a:r>
              <a:rPr lang="en-US" dirty="0"/>
              <a:t>Range for length of the output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C768595-D0C5-4F7C-8C92-007D789CAD42}"/>
              </a:ext>
            </a:extLst>
          </p:cNvPr>
          <p:cNvSpPr txBox="1">
            <a:spLocks/>
          </p:cNvSpPr>
          <p:nvPr/>
        </p:nvSpPr>
        <p:spPr>
          <a:xfrm>
            <a:off x="5273040" y="6250075"/>
            <a:ext cx="188976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>
                <a:solidFill>
                  <a:schemeClr val="tx1"/>
                </a:solidFill>
              </a:rPr>
              <a:t>Sai Teja Ankam @saiteja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BC19A-623F-42AE-8CF1-2246814A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14</a:t>
            </a:fld>
            <a:endParaRPr lang="en-US" noProof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012C71B-24E2-4D20-A56E-6B7E59D99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1" y="3532196"/>
            <a:ext cx="5977719" cy="2678158"/>
          </a:xfrm>
          <a:prstGeom prst="rect">
            <a:avLst/>
          </a:prstGeom>
          <a:effectLst>
            <a:glow rad="165100">
              <a:schemeClr val="tx1">
                <a:alpha val="24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D5D047-F00B-4ACC-B3EA-7A474B73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Text Summarizer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DD0F5A-B9DD-496C-AC30-AC948788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0DD332-027D-4B8C-99C3-64F26309F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92" y="1792225"/>
            <a:ext cx="4846320" cy="1682749"/>
          </a:xfrm>
        </p:spPr>
        <p:txBody>
          <a:bodyPr/>
          <a:lstStyle/>
          <a:p>
            <a:r>
              <a:rPr lang="en-US" dirty="0"/>
              <a:t>Deployment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CCAC46-BD11-4554-AA05-1BB1A9F193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AWS EC2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776B0D-231A-4802-B85E-B365D5AE2B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Deployed the web app in ec2 instance</a:t>
            </a:r>
          </a:p>
          <a:p>
            <a:r>
              <a:rPr lang="en-US" dirty="0"/>
              <a:t>To access the web app click below link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076B7B-13F4-4629-A325-3D3E812532C9}"/>
              </a:ext>
            </a:extLst>
          </p:cNvPr>
          <p:cNvSpPr txBox="1"/>
          <p:nvPr/>
        </p:nvSpPr>
        <p:spPr>
          <a:xfrm>
            <a:off x="7154293" y="2765290"/>
            <a:ext cx="238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1">
                    <a:lumMod val="85000"/>
                  </a:schemeClr>
                </a:solidFill>
                <a:hlinkClick r:id="rId2" tooltip="Text summariz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Text_summarizer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B19ADDAB-44BD-4301-B297-D193BADB9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9893" y="6304661"/>
            <a:ext cx="503174" cy="5031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30C092-3FA9-4236-9880-BF158CFEBB5F}"/>
              </a:ext>
            </a:extLst>
          </p:cNvPr>
          <p:cNvSpPr txBox="1"/>
          <p:nvPr/>
        </p:nvSpPr>
        <p:spPr>
          <a:xfrm>
            <a:off x="610522" y="6397192"/>
            <a:ext cx="1823585" cy="38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Sai Teja Ankam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4084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5532" y="3814064"/>
            <a:ext cx="6675120" cy="1702816"/>
          </a:xfrm>
        </p:spPr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B98492-98B4-4E3B-9FF6-243475A3F6E2}"/>
              </a:ext>
            </a:extLst>
          </p:cNvPr>
          <p:cNvSpPr txBox="1">
            <a:spLocks/>
          </p:cNvSpPr>
          <p:nvPr/>
        </p:nvSpPr>
        <p:spPr>
          <a:xfrm>
            <a:off x="5151120" y="6235327"/>
            <a:ext cx="188976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>
                <a:solidFill>
                  <a:schemeClr val="tx1"/>
                </a:solidFill>
              </a:rPr>
              <a:t>Sai Teja Ankam @saiteja</a:t>
            </a:r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4341DEE-2B07-45C8-A9E2-4BEA5BA19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63" y="-1401762"/>
            <a:ext cx="7290458" cy="2852737"/>
          </a:xfrm>
        </p:spPr>
        <p:txBody>
          <a:bodyPr/>
          <a:lstStyle/>
          <a:p>
            <a:r>
              <a:rPr lang="en-US" dirty="0" err="1"/>
              <a:t>AGenda</a:t>
            </a: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ACB413A-EC97-4CA9-8CE3-87961DA6E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1" y="1501775"/>
            <a:ext cx="5181600" cy="15001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Pre-Processing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NLP Types: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Abstract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Extract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Tokenizer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Extractive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Abstractive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Deployment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F7B4D-2B40-4AE6-837F-DD69E39D9CD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301625"/>
            <a:ext cx="1828800" cy="274638"/>
          </a:xfrm>
        </p:spPr>
        <p:txBody>
          <a:bodyPr/>
          <a:lstStyle/>
          <a:p>
            <a:r>
              <a:rPr lang="en-US"/>
              <a:t>Text Summarizer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44EE4-28F1-4606-8E15-17609291EE7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18775" y="301625"/>
            <a:ext cx="1673225" cy="274638"/>
          </a:xfrm>
        </p:spPr>
        <p:txBody>
          <a:bodyPr/>
          <a:lstStyle/>
          <a:p>
            <a:fld id="{5BFCF61C-3B18-4C03-8326-CC3B32D710C9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1253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9730E-E638-275F-6C74-85FDCE30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Summarizer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62EECB9-EA3C-4740-A79D-4B95B2B7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3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3504" y="2791460"/>
            <a:ext cx="5167376" cy="2603500"/>
          </a:xfrm>
        </p:spPr>
        <p:txBody>
          <a:bodyPr/>
          <a:lstStyle/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1" dirty="0"/>
              <a:t>This project focuses on developing text summarization models using both abstractive and extractive approaches.</a:t>
            </a:r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b="0" i="1" dirty="0"/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1" dirty="0"/>
              <a:t>It condenses large volumes of information into shorter, readable summaries</a:t>
            </a:r>
          </a:p>
          <a:p>
            <a:pPr lvl="0">
              <a:buClr>
                <a:schemeClr val="tx1"/>
              </a:buClr>
            </a:pP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B662F3F-85C4-475E-B086-626BC65C8F38}"/>
              </a:ext>
            </a:extLst>
          </p:cNvPr>
          <p:cNvSpPr txBox="1">
            <a:spLocks/>
          </p:cNvSpPr>
          <p:nvPr/>
        </p:nvSpPr>
        <p:spPr>
          <a:xfrm>
            <a:off x="5151120" y="6250075"/>
            <a:ext cx="188976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>
                <a:solidFill>
                  <a:schemeClr val="tx1"/>
                </a:solidFill>
              </a:rPr>
              <a:t>Sai Teja Ankam @saiteja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227192-AEF9-434D-A26F-1D3C52E44B39}"/>
              </a:ext>
            </a:extLst>
          </p:cNvPr>
          <p:cNvSpPr txBox="1"/>
          <p:nvPr/>
        </p:nvSpPr>
        <p:spPr>
          <a:xfrm>
            <a:off x="5847715" y="2854724"/>
            <a:ext cx="63944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chemeClr val="bg1">
                    <a:lumMod val="95000"/>
                  </a:schemeClr>
                </a:solidFill>
              </a:rPr>
              <a:t>Datasets 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for training</a:t>
            </a:r>
            <a:endParaRPr lang="en-US" b="0" i="1" dirty="0">
              <a:solidFill>
                <a:schemeClr val="bg1">
                  <a:lumMod val="95000"/>
                </a:schemeClr>
              </a:solidFill>
            </a:endParaRPr>
          </a:p>
          <a:p>
            <a:pPr marL="1485900" lvl="2" indent="-342900">
              <a:buClr>
                <a:schemeClr val="tx1"/>
              </a:buClr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CNN/Daily mails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(For extractive)</a:t>
            </a:r>
          </a:p>
          <a:p>
            <a:pPr marL="1485900" lvl="2" indent="-342900">
              <a:buClr>
                <a:schemeClr val="tx1"/>
              </a:buClr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Xsum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(For Abstractive)</a:t>
            </a:r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452E000-3EA9-4A17-B8C9-9EF3C1245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09" y="2115098"/>
            <a:ext cx="11606981" cy="3371302"/>
          </a:xfrm>
          <a:prstGeom prst="rect">
            <a:avLst/>
          </a:prstGeom>
          <a:effectLst>
            <a:glow rad="190500">
              <a:schemeClr val="tx1">
                <a:alpha val="31000"/>
              </a:schemeClr>
            </a:glow>
            <a:softEdge rad="0"/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5869E-1024-4A89-8132-C0F7E7D9C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effectLst/>
              </a:rPr>
              <a:t>Text Summarizer</a:t>
            </a:r>
            <a:endParaRPr lang="en-IN" dirty="0">
              <a:effectLst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DAEC9C4-389F-4955-B8C2-6D10C13D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38" y="820884"/>
            <a:ext cx="10515600" cy="575321"/>
          </a:xfrm>
        </p:spPr>
        <p:txBody>
          <a:bodyPr/>
          <a:lstStyle/>
          <a:p>
            <a:r>
              <a:rPr lang="en-US" dirty="0"/>
              <a:t>Work Flow</a:t>
            </a:r>
            <a:endParaRPr lang="en-IN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B7EFA461-931D-4A35-8E49-5E8E23834531}"/>
              </a:ext>
            </a:extLst>
          </p:cNvPr>
          <p:cNvSpPr txBox="1">
            <a:spLocks/>
          </p:cNvSpPr>
          <p:nvPr/>
        </p:nvSpPr>
        <p:spPr>
          <a:xfrm>
            <a:off x="5151120" y="6264962"/>
            <a:ext cx="188976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>
                <a:solidFill>
                  <a:schemeClr val="tx1"/>
                </a:solidFill>
              </a:rPr>
              <a:t>Sai Teja Ankam @saiteja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17B872-5FBD-4CD4-B073-A8B6149B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08947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723728-CB3E-4ADE-8B3A-A28CB4936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Text Summarizer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836AB5-BC09-4034-A1A4-1E5A09F6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9F07C7-814E-411F-A34A-4C7A1980A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FF5207-7E29-4039-A434-C909CE1A8F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Splitting 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25B5C5-287B-4C9D-BFDA-2B1A68EF31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Initially the datasets has many records, We need to split them as Training examples and Testing records for evaluating the accuracy.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F61564-C48A-4238-84D5-B38E85D59E2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Pre-Processing:</a:t>
            </a:r>
          </a:p>
          <a:p>
            <a:pPr lvl="1"/>
            <a:r>
              <a:rPr lang="en-US" dirty="0"/>
              <a:t>Tokenization</a:t>
            </a:r>
          </a:p>
          <a:p>
            <a:pPr lvl="1"/>
            <a:r>
              <a:rPr lang="en-US" dirty="0"/>
              <a:t>Lower Casing</a:t>
            </a:r>
          </a:p>
          <a:p>
            <a:pPr lvl="1"/>
            <a:r>
              <a:rPr lang="en-IN" dirty="0" err="1"/>
              <a:t>Stopwords</a:t>
            </a:r>
            <a:r>
              <a:rPr lang="en-IN" dirty="0"/>
              <a:t> (</a:t>
            </a:r>
            <a:r>
              <a:rPr lang="en-IN" dirty="0" err="1"/>
              <a:t>the,eg</a:t>
            </a:r>
            <a:r>
              <a:rPr lang="en-IN" dirty="0"/>
              <a:t>.)</a:t>
            </a:r>
          </a:p>
          <a:p>
            <a:pPr lvl="1"/>
            <a:r>
              <a:rPr lang="en-IN" dirty="0"/>
              <a:t>Stemming &amp; Lemmatization</a:t>
            </a:r>
          </a:p>
        </p:txBody>
      </p:sp>
    </p:spTree>
    <p:extLst>
      <p:ext uri="{BB962C8B-B14F-4D97-AF65-F5344CB8AC3E}">
        <p14:creationId xmlns:p14="http://schemas.microsoft.com/office/powerpoint/2010/main" val="765518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summarization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Summarizer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F894F-23A1-85D4-2713-57D743F80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Extractive Summarization</a:t>
            </a:r>
            <a:endParaRPr lang="en-P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F4D35-9BD6-00FC-A23D-DCE50F2F20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Abstractive Summarization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Extractive summarization involves selecting significant sentences, phrases, or sections directly from the source text and concatenating them to form a summary.</a:t>
            </a:r>
          </a:p>
          <a:p>
            <a:endParaRPr lang="en-US" b="0" i="0" dirty="0">
              <a:effectLst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6865D3-E9E5-FDDD-B091-FE6F9039C6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Abstractive Summarization generates new sentences that convey the abstract information from the source text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8BFC194-ABCC-4E36-8F32-256DE50611A3}"/>
              </a:ext>
            </a:extLst>
          </p:cNvPr>
          <p:cNvSpPr txBox="1">
            <a:spLocks/>
          </p:cNvSpPr>
          <p:nvPr/>
        </p:nvSpPr>
        <p:spPr>
          <a:xfrm>
            <a:off x="5151120" y="6264962"/>
            <a:ext cx="188976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>
                <a:solidFill>
                  <a:schemeClr val="tx1"/>
                </a:solidFill>
              </a:rPr>
              <a:t>Sai Teja Ankam @saiteja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B17CF-BBB9-4748-A4F8-37622758E336}"/>
              </a:ext>
            </a:extLst>
          </p:cNvPr>
          <p:cNvSpPr txBox="1"/>
          <p:nvPr/>
        </p:nvSpPr>
        <p:spPr>
          <a:xfrm>
            <a:off x="3931920" y="5715000"/>
            <a:ext cx="539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Let’s go with Extractive summarization first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40EDA-030C-4F28-A759-AD58BE63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E7449B-8541-42FC-93C3-84BAF048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Text Summarizer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00D1E6-F062-4328-9981-DD332F78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D4E962-123E-4FF3-95C5-F56A0023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2313432"/>
            <a:ext cx="4846320" cy="1682749"/>
          </a:xfrm>
        </p:spPr>
        <p:txBody>
          <a:bodyPr/>
          <a:lstStyle/>
          <a:p>
            <a:r>
              <a:rPr lang="en-US" dirty="0"/>
              <a:t>Tokenizer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C917F2-969B-416A-9864-4FCD876C01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Tokenizer??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6D5E9B-66A0-40CC-8536-EC21442594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How to Import ??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CC8DE3-AFF7-4A30-85E0-76A9A7BE73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Tokenizer is a tool that converts our human readable language into tensors (Binary), So it plays most crucial role while dealing with NLP tasks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182BF8-2CF8-4E35-9655-4C07644607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To import Tokenizer we need to install Transformers Library in Python.</a:t>
            </a:r>
          </a:p>
          <a:p>
            <a:r>
              <a:rPr lang="en-US" dirty="0"/>
              <a:t>These Transformers open sourced at </a:t>
            </a:r>
            <a:r>
              <a:rPr lang="en-US" dirty="0" err="1"/>
              <a:t>HuggingFace</a:t>
            </a:r>
            <a:r>
              <a:rPr lang="en-US" dirty="0"/>
              <a:t> webpage which is owned by Google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202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04" y="1571094"/>
            <a:ext cx="6022848" cy="1682749"/>
          </a:xfrm>
        </p:spPr>
        <p:txBody>
          <a:bodyPr/>
          <a:lstStyle/>
          <a:p>
            <a:r>
              <a:rPr lang="en-US" dirty="0"/>
              <a:t>Extractive</a:t>
            </a:r>
            <a:br>
              <a:rPr lang="en-US" dirty="0"/>
            </a:br>
            <a:r>
              <a:rPr lang="en-US" dirty="0"/>
              <a:t>summarization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74F0DD-9277-50B0-68E1-220BA834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Summarizer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6C050-0EBC-234C-AB93-E7868D85A2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T5-small is known for its efficiency and performance even on smaller hardware setups. T5 (Text-To-Text Transfer Transformer) is a versatile model designed to handle various text-to-text tasks, including summarization.</a:t>
            </a:r>
          </a:p>
          <a:p>
            <a:endParaRPr lang="en-US" dirty="0"/>
          </a:p>
          <a:p>
            <a:r>
              <a:rPr lang="en-US" b="0" i="0" dirty="0">
                <a:effectLst/>
              </a:rPr>
              <a:t>We Used T5-small model, because it can run on low profile systems </a:t>
            </a:r>
          </a:p>
          <a:p>
            <a:endParaRPr lang="en-US" dirty="0"/>
          </a:p>
          <a:p>
            <a:r>
              <a:rPr lang="en-US" dirty="0"/>
              <a:t>Datasets can be used : CNN/Daily mails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7518D18-848E-44AB-BFAC-B70EAC7460DB}"/>
              </a:ext>
            </a:extLst>
          </p:cNvPr>
          <p:cNvSpPr txBox="1">
            <a:spLocks/>
          </p:cNvSpPr>
          <p:nvPr/>
        </p:nvSpPr>
        <p:spPr>
          <a:xfrm>
            <a:off x="5300472" y="6311035"/>
            <a:ext cx="188976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>
                <a:solidFill>
                  <a:schemeClr val="tx1"/>
                </a:solidFill>
              </a:rPr>
              <a:t>Sai Teja Ankam @saiteja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957B6-3A00-4C00-AB50-CF4BBD67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10AA-DDBA-D5A2-A34D-69E21671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Rouge-score</a:t>
            </a:r>
            <a:endParaRPr lang="en-PK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9C9137C-4C2A-3985-8399-B6159A8C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Summarizer</a:t>
            </a:r>
            <a:endParaRPr lang="en-PK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1162D23-12F6-4F42-B14A-F89B047E4804}"/>
              </a:ext>
            </a:extLst>
          </p:cNvPr>
          <p:cNvSpPr txBox="1">
            <a:spLocks/>
          </p:cNvSpPr>
          <p:nvPr/>
        </p:nvSpPr>
        <p:spPr>
          <a:xfrm rot="16200000">
            <a:off x="-3121152" y="2619756"/>
            <a:ext cx="7498080" cy="704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5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</a:t>
            </a:r>
            <a:endParaRPr lang="en-PK" sz="75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7228D98A-B3A0-40FE-9E0E-7DC00F0DF1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032074"/>
              </p:ext>
            </p:extLst>
          </p:nvPr>
        </p:nvGraphicFramePr>
        <p:xfrm>
          <a:off x="3303965" y="2021119"/>
          <a:ext cx="7067030" cy="4483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CFB8F9B-BE50-453A-B8D5-5FCF7494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25054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1F98F7-6576-47F1-AD63-56E26C33974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566</Words>
  <Application>Microsoft Office PowerPoint</Application>
  <PresentationFormat>Widescreen</PresentationFormat>
  <Paragraphs>122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Algerian</vt:lpstr>
      <vt:lpstr>Arial</vt:lpstr>
      <vt:lpstr>Calibri</vt:lpstr>
      <vt:lpstr>Calibri Light</vt:lpstr>
      <vt:lpstr>Source Sans Pro</vt:lpstr>
      <vt:lpstr>Office Theme</vt:lpstr>
      <vt:lpstr>AI Text Summarizer</vt:lpstr>
      <vt:lpstr>AGenda</vt:lpstr>
      <vt:lpstr>Introduction</vt:lpstr>
      <vt:lpstr>Work Flow</vt:lpstr>
      <vt:lpstr>Data pre-processing</vt:lpstr>
      <vt:lpstr>Types of summarization</vt:lpstr>
      <vt:lpstr>Tokenizer</vt:lpstr>
      <vt:lpstr>Extractive summarization</vt:lpstr>
      <vt:lpstr>Rouge-score</vt:lpstr>
      <vt:lpstr>Abstractive   summarization</vt:lpstr>
      <vt:lpstr>Rouge</vt:lpstr>
      <vt:lpstr>After Fine-tuning</vt:lpstr>
      <vt:lpstr>Interface</vt:lpstr>
      <vt:lpstr>Features</vt:lpstr>
      <vt:lpstr>Deployment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2022-06-28T06:29:45Z</dcterms:created>
  <dcterms:modified xsi:type="dcterms:W3CDTF">2025-01-04T02:13:39Z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