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67" r:id="rId5"/>
    <p:sldId id="270" r:id="rId6"/>
    <p:sldId id="269" r:id="rId7"/>
    <p:sldId id="258" r:id="rId8"/>
    <p:sldId id="259" r:id="rId9"/>
    <p:sldId id="260" r:id="rId10"/>
    <p:sldId id="268" r:id="rId11"/>
    <p:sldId id="261" r:id="rId12"/>
    <p:sldId id="262" r:id="rId13"/>
    <p:sldId id="265" r:id="rId14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7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3605" y="2444693"/>
            <a:ext cx="1425348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2050" y="3356051"/>
            <a:ext cx="10503300" cy="2430858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065" marR="5080" algn="ctr">
              <a:lnSpc>
                <a:spcPct val="80900"/>
              </a:lnSpc>
              <a:spcBef>
                <a:spcPts val="1475"/>
              </a:spcBef>
            </a:pPr>
            <a:r>
              <a:rPr sz="5900" spc="-409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 </a:t>
            </a:r>
            <a:r>
              <a:rPr lang="en-IN" sz="5900" spc="-26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S</a:t>
            </a:r>
            <a:r>
              <a:rPr lang="en-IN" sz="5900" spc="-7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p</a:t>
            </a:r>
            <a:r>
              <a:rPr lang="en-IN" sz="5900" spc="-3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r</a:t>
            </a:r>
            <a:r>
              <a:rPr lang="en-IN" sz="5900" spc="-2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i</a:t>
            </a:r>
            <a:r>
              <a:rPr lang="en-IN"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lang="en-IN" sz="5900" spc="-6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g</a:t>
            </a:r>
            <a:r>
              <a:rPr lang="en-IN" sz="5900" spc="-409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 </a:t>
            </a:r>
            <a:r>
              <a:rPr lang="en-IN" sz="5900" spc="-19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B</a:t>
            </a:r>
            <a:r>
              <a:rPr lang="en-IN" sz="5900" spc="-5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oo</a:t>
            </a:r>
            <a:r>
              <a:rPr lang="en-IN" sz="5900" spc="-1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t + </a:t>
            </a:r>
            <a:r>
              <a:rPr sz="5900" spc="-19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E</a:t>
            </a:r>
            <a:r>
              <a:rPr sz="5900" spc="4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L</a:t>
            </a:r>
            <a:r>
              <a:rPr sz="5900" spc="-22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K</a:t>
            </a:r>
            <a:r>
              <a:rPr sz="5900" spc="-409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 </a:t>
            </a:r>
            <a:r>
              <a:rPr sz="5900" spc="-26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S</a:t>
            </a:r>
            <a:r>
              <a:rPr sz="5900" spc="-1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t</a:t>
            </a:r>
            <a:r>
              <a:rPr sz="5900" spc="-21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a</a:t>
            </a:r>
            <a:r>
              <a:rPr sz="5900" spc="22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c</a:t>
            </a:r>
            <a:r>
              <a:rPr sz="5900" spc="-27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k</a:t>
            </a:r>
            <a:r>
              <a:rPr sz="5900" spc="-16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 </a:t>
            </a:r>
            <a:r>
              <a:rPr lang="en-IN" sz="5900" b="1" spc="-105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         </a:t>
            </a:r>
            <a:r>
              <a:rPr sz="5900" spc="-19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E</a:t>
            </a:r>
            <a:r>
              <a:rPr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spc="-24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h</a:t>
            </a:r>
            <a:r>
              <a:rPr sz="5900" spc="-21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a</a:t>
            </a:r>
            <a:r>
              <a:rPr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spc="22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c</a:t>
            </a:r>
            <a:r>
              <a:rPr sz="5900" spc="-2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i</a:t>
            </a:r>
            <a:r>
              <a:rPr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spc="-5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g  </a:t>
            </a:r>
            <a:r>
              <a:rPr sz="5900" spc="-3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A</a:t>
            </a:r>
            <a:r>
              <a:rPr sz="5900" spc="-7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pp</a:t>
            </a:r>
            <a:r>
              <a:rPr sz="5900" spc="-2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li</a:t>
            </a:r>
            <a:r>
              <a:rPr sz="5900" spc="22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c</a:t>
            </a:r>
            <a:r>
              <a:rPr sz="5900" spc="-21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a</a:t>
            </a:r>
            <a:r>
              <a:rPr sz="5900" spc="-1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t</a:t>
            </a:r>
            <a:r>
              <a:rPr sz="5900" spc="-2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i</a:t>
            </a:r>
            <a:r>
              <a:rPr sz="5900" spc="-5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o</a:t>
            </a:r>
            <a:r>
              <a:rPr sz="5900" spc="-27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spc="-409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 </a:t>
            </a:r>
            <a:r>
              <a:rPr sz="5900" spc="29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M</a:t>
            </a:r>
            <a:r>
              <a:rPr sz="5900" spc="-5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o</a:t>
            </a:r>
            <a:r>
              <a:rPr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spc="-2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i</a:t>
            </a:r>
            <a:r>
              <a:rPr sz="5900" spc="-204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t</a:t>
            </a:r>
            <a:r>
              <a:rPr sz="5900" spc="-5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o</a:t>
            </a:r>
            <a:r>
              <a:rPr sz="5900" spc="-3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r</a:t>
            </a:r>
            <a:r>
              <a:rPr sz="5900" spc="-2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i</a:t>
            </a:r>
            <a:r>
              <a:rPr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spc="-6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g</a:t>
            </a:r>
            <a:r>
              <a:rPr sz="5900" spc="-409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 </a:t>
            </a:r>
            <a:r>
              <a:rPr sz="5900" spc="-21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a</a:t>
            </a:r>
            <a:r>
              <a:rPr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d  </a:t>
            </a:r>
            <a:r>
              <a:rPr sz="5900" spc="-10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Logging</a:t>
            </a:r>
            <a:endParaRPr sz="5900" dirty="0">
              <a:latin typeface="Bell MT" panose="02020503060305020303" pitchFamily="18" charset="0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3150" y="1720850"/>
            <a:ext cx="8237855" cy="6487795"/>
            <a:chOff x="5025237" y="1772633"/>
            <a:chExt cx="8237855" cy="6487795"/>
          </a:xfrm>
        </p:grpSpPr>
        <p:sp>
          <p:nvSpPr>
            <p:cNvPr id="6" name="object 6"/>
            <p:cNvSpPr/>
            <p:nvPr/>
          </p:nvSpPr>
          <p:spPr>
            <a:xfrm>
              <a:off x="5025238" y="8239760"/>
              <a:ext cx="8237855" cy="20320"/>
            </a:xfrm>
            <a:custGeom>
              <a:avLst/>
              <a:gdLst/>
              <a:ahLst/>
              <a:cxnLst/>
              <a:rect l="l" t="t" r="r" b="b"/>
              <a:pathLst>
                <a:path w="8237855" h="20320">
                  <a:moveTo>
                    <a:pt x="8237499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37499" y="20154"/>
                  </a:lnTo>
                  <a:lnTo>
                    <a:pt x="8237499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Equals 10">
            <a:extLst>
              <a:ext uri="{FF2B5EF4-FFF2-40B4-BE49-F238E27FC236}">
                <a16:creationId xmlns:a16="http://schemas.microsoft.com/office/drawing/2014/main" id="{486B6C3C-75EA-4A9D-AF89-06D7622277E1}"/>
              </a:ext>
            </a:extLst>
          </p:cNvPr>
          <p:cNvSpPr/>
          <p:nvPr/>
        </p:nvSpPr>
        <p:spPr>
          <a:xfrm>
            <a:off x="13493750" y="3702050"/>
            <a:ext cx="609600" cy="425374"/>
          </a:xfrm>
          <a:prstGeom prst="mathEqual">
            <a:avLst>
              <a:gd name="adj1" fmla="val 23520"/>
              <a:gd name="adj2" fmla="val 1892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79A26804-E656-DCF7-8D58-1B82607202E3}"/>
              </a:ext>
            </a:extLst>
          </p:cNvPr>
          <p:cNvSpPr/>
          <p:nvPr/>
        </p:nvSpPr>
        <p:spPr>
          <a:xfrm>
            <a:off x="14031678" y="3702050"/>
            <a:ext cx="609600" cy="425374"/>
          </a:xfrm>
          <a:prstGeom prst="mathEqual">
            <a:avLst>
              <a:gd name="adj1" fmla="val 23520"/>
              <a:gd name="adj2" fmla="val 1892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 descr="Logstash Pipeline">
            <a:extLst>
              <a:ext uri="{FF2B5EF4-FFF2-40B4-BE49-F238E27FC236}">
                <a16:creationId xmlns:a16="http://schemas.microsoft.com/office/drawing/2014/main" id="{81C8065E-B68D-EC20-DDF3-0749E101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1914780"/>
            <a:ext cx="13814181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20FE1-4942-A90B-E179-B7F773FB0614}"/>
              </a:ext>
            </a:extLst>
          </p:cNvPr>
          <p:cNvSpPr txBox="1"/>
          <p:nvPr/>
        </p:nvSpPr>
        <p:spPr>
          <a:xfrm>
            <a:off x="1301750" y="730250"/>
            <a:ext cx="1569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2024-07-28 16:20:30 WARN 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com.example.OrderService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Order processing delayed: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=12345, delay=30min    (</a:t>
            </a: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Log Before LOGSTASH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D4157-8665-2A5F-9E43-7C82752904C2}"/>
              </a:ext>
            </a:extLst>
          </p:cNvPr>
          <p:cNvSpPr txBox="1"/>
          <p:nvPr/>
        </p:nvSpPr>
        <p:spPr>
          <a:xfrm>
            <a:off x="5264150" y="5786981"/>
            <a:ext cx="6934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"@timestamp": "2024-07-28T16:20:30Z",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IN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log_level</a:t>
            </a: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"WARN",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"service": "</a:t>
            </a:r>
            <a:r>
              <a:rPr lang="en-IN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OrderService</a:t>
            </a: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"message": "Order processing delayed",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IN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12345,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"delay": "30min",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"source": "</a:t>
            </a:r>
            <a:r>
              <a:rPr lang="en-IN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com.example.OrderService</a:t>
            </a: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0850E-7758-AE78-AB2A-4D87BA2FD37A}"/>
              </a:ext>
            </a:extLst>
          </p:cNvPr>
          <p:cNvSpPr txBox="1"/>
          <p:nvPr/>
        </p:nvSpPr>
        <p:spPr>
          <a:xfrm>
            <a:off x="12655550" y="697865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ill Sans MT" panose="020B0502020104020203" pitchFamily="34" charset="0"/>
              </a:rPr>
              <a:t>(Log After LOGSTASH)</a:t>
            </a:r>
          </a:p>
        </p:txBody>
      </p:sp>
    </p:spTree>
    <p:extLst>
      <p:ext uri="{BB962C8B-B14F-4D97-AF65-F5344CB8AC3E}">
        <p14:creationId xmlns:p14="http://schemas.microsoft.com/office/powerpoint/2010/main" val="138953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2250" y="-565150"/>
            <a:ext cx="18821400" cy="10972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59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00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8150" y="2617330"/>
            <a:ext cx="14218936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20255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STKaiti" panose="02010600040101010101" pitchFamily="2" charset="-122"/>
                <a:ea typeface="STKaiti" panose="02010600040101010101" pitchFamily="2" charset="-122"/>
              </a:rPr>
              <a:t>V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dirty="0">
                <a:latin typeface="STKaiti" panose="02010600040101010101" pitchFamily="2" charset="-122"/>
                <a:ea typeface="STKaiti" panose="02010600040101010101" pitchFamily="2" charset="-122"/>
              </a:rPr>
              <a:t>s</a:t>
            </a:r>
            <a:r>
              <a:rPr spc="-220" dirty="0">
                <a:latin typeface="STKaiti" panose="02010600040101010101" pitchFamily="2" charset="-122"/>
                <a:ea typeface="STKaiti" panose="02010600040101010101" pitchFamily="2" charset="-122"/>
              </a:rPr>
              <a:t>u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ali</a:t>
            </a:r>
            <a:r>
              <a:rPr spc="65" dirty="0">
                <a:latin typeface="STKaiti" panose="02010600040101010101" pitchFamily="2" charset="-122"/>
                <a:ea typeface="STKaiti" panose="02010600040101010101" pitchFamily="2" charset="-122"/>
              </a:rPr>
              <a:t>z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pc="-204" dirty="0">
                <a:latin typeface="STKaiti" panose="02010600040101010101" pitchFamily="2" charset="-122"/>
                <a:ea typeface="STKaiti" panose="02010600040101010101" pitchFamily="2" charset="-122"/>
              </a:rPr>
              <a:t>n</a:t>
            </a:r>
            <a:r>
              <a:rPr spc="-60" dirty="0">
                <a:latin typeface="STKaiti" panose="02010600040101010101" pitchFamily="2" charset="-122"/>
                <a:ea typeface="STKaiti" panose="02010600040101010101" pitchFamily="2" charset="-122"/>
              </a:rPr>
              <a:t>g</a:t>
            </a:r>
            <a:r>
              <a:rPr spc="-30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en-IN" spc="-30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spc="-225" dirty="0">
                <a:latin typeface="STKaiti" panose="02010600040101010101" pitchFamily="2" charset="-122"/>
                <a:ea typeface="STKaiti" panose="02010600040101010101" pitchFamily="2" charset="-122"/>
              </a:rPr>
              <a:t>D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  <a:r>
              <a:rPr spc="-130" dirty="0">
                <a:latin typeface="STKaiti" panose="02010600040101010101" pitchFamily="2" charset="-122"/>
                <a:ea typeface="STKaiti" panose="02010600040101010101" pitchFamily="2" charset="-122"/>
              </a:rPr>
              <a:t>t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  <a:r>
              <a:rPr lang="en-IN" spc="-16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spc="-30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spc="-35" dirty="0">
                <a:latin typeface="STKaiti" panose="02010600040101010101" pitchFamily="2" charset="-122"/>
                <a:ea typeface="STKaiti" panose="02010600040101010101" pitchFamily="2" charset="-122"/>
              </a:rPr>
              <a:t>w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pc="-85" dirty="0">
                <a:latin typeface="STKaiti" panose="02010600040101010101" pitchFamily="2" charset="-122"/>
                <a:ea typeface="STKaiti" panose="02010600040101010101" pitchFamily="2" charset="-122"/>
              </a:rPr>
              <a:t>t</a:t>
            </a:r>
            <a:r>
              <a:rPr spc="-180" dirty="0">
                <a:latin typeface="STKaiti" panose="02010600040101010101" pitchFamily="2" charset="-122"/>
                <a:ea typeface="STKaiti" panose="02010600040101010101" pitchFamily="2" charset="-122"/>
              </a:rPr>
              <a:t>h</a:t>
            </a:r>
            <a:r>
              <a:rPr lang="en-IN" spc="-18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spc="-30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spc="-35" dirty="0">
                <a:latin typeface="STKaiti" panose="02010600040101010101" pitchFamily="2" charset="-122"/>
                <a:ea typeface="STKaiti" panose="02010600040101010101" pitchFamily="2" charset="-122"/>
              </a:rPr>
              <a:t>K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pc="-20" dirty="0">
                <a:latin typeface="STKaiti" panose="02010600040101010101" pitchFamily="2" charset="-122"/>
                <a:ea typeface="STKaiti" panose="02010600040101010101" pitchFamily="2" charset="-122"/>
              </a:rPr>
              <a:t>b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  <a:r>
              <a:rPr spc="-204" dirty="0">
                <a:latin typeface="STKaiti" panose="02010600040101010101" pitchFamily="2" charset="-122"/>
                <a:ea typeface="STKaiti" panose="02010600040101010101" pitchFamily="2" charset="-122"/>
              </a:rPr>
              <a:t>n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54741" y="3882500"/>
            <a:ext cx="6827520" cy="4966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sz="2700" spc="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Once 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logs 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are </a:t>
            </a:r>
            <a:r>
              <a:rPr sz="2700" spc="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ingested </a:t>
            </a:r>
            <a:r>
              <a:rPr sz="2700" spc="-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into</a:t>
            </a:r>
            <a:r>
              <a:rPr lang="en-IN" sz="2700" spc="-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lang="en-IN"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Elasticsearch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, </a:t>
            </a:r>
            <a:r>
              <a:rPr sz="2700" spc="1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use 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Kibana </a:t>
            </a:r>
            <a:r>
              <a:rPr sz="2700" spc="-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 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visualize </a:t>
            </a:r>
            <a:r>
              <a:rPr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the </a:t>
            </a:r>
            <a:r>
              <a:rPr sz="2700" spc="-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data. </a:t>
            </a:r>
            <a:r>
              <a:rPr sz="2700" spc="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Create </a:t>
            </a:r>
            <a:r>
              <a:rPr sz="2700" spc="9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dashboards </a:t>
            </a:r>
            <a:r>
              <a:rPr sz="2700" spc="-7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and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charts</a:t>
            </a:r>
            <a:r>
              <a:rPr sz="2700" spc="-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monitor</a:t>
            </a:r>
            <a:r>
              <a:rPr sz="2700" spc="-1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application</a:t>
            </a:r>
            <a:r>
              <a:rPr sz="2700" spc="-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metrics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</a:t>
            </a:r>
            <a:r>
              <a:rPr sz="2700" spc="-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real- </a:t>
            </a:r>
            <a:r>
              <a:rPr sz="2700" spc="-7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time. </a:t>
            </a:r>
            <a:r>
              <a:rPr sz="2700" spc="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Kibana's </a:t>
            </a:r>
            <a:r>
              <a:rPr sz="2700" spc="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powerful 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visualization </a:t>
            </a:r>
            <a:r>
              <a:rPr sz="2700" spc="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capabilities </a:t>
            </a:r>
            <a:r>
              <a:rPr sz="2700" spc="-7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ll</a:t>
            </a:r>
            <a:r>
              <a:rPr sz="2700" spc="-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1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w</a:t>
            </a:r>
            <a:r>
              <a:rPr sz="2700" spc="-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1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</a:t>
            </a:r>
            <a:r>
              <a:rPr sz="2700" spc="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20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m</a:t>
            </a:r>
            <a:r>
              <a:rPr sz="2700" spc="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1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q</a:t>
            </a:r>
            <a:r>
              <a:rPr sz="2700" spc="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uick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</a:t>
            </a:r>
            <a:r>
              <a:rPr sz="2700" spc="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y</a:t>
            </a:r>
            <a:r>
              <a:rPr sz="2700" spc="-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</a:t>
            </a:r>
            <a:r>
              <a:rPr sz="2700" spc="-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</a:t>
            </a:r>
            <a:r>
              <a:rPr sz="2700" spc="-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tify</a:t>
            </a:r>
            <a:r>
              <a:rPr sz="2700" spc="-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1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</a:t>
            </a:r>
            <a:r>
              <a:rPr sz="2700" spc="-1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nd</a:t>
            </a:r>
            <a:r>
              <a:rPr sz="2700" spc="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</a:t>
            </a:r>
            <a:r>
              <a:rPr sz="2700" spc="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  </a:t>
            </a:r>
            <a:r>
              <a:rPr sz="2700" spc="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anomalies</a:t>
            </a:r>
            <a:r>
              <a:rPr sz="2700" spc="-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application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behavior.</a:t>
            </a:r>
            <a:r>
              <a:rPr lang="en-IN" sz="2700" spc="-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(5601)</a:t>
            </a: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endParaRPr lang="en-IN" sz="2700" spc="-4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lang="en-IN" sz="2700" spc="-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https://www.elastic.co/downloads/kibana</a:t>
            </a:r>
          </a:p>
        </p:txBody>
      </p:sp>
      <p:sp>
        <p:nvSpPr>
          <p:cNvPr id="13" name="object 13"/>
          <p:cNvSpPr/>
          <p:nvPr/>
        </p:nvSpPr>
        <p:spPr>
          <a:xfrm>
            <a:off x="9144152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07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8" name="Picture 4" descr="Creating dashboards with real time interactive visualisation using ELK  stack | by Arun Rajan | Medium">
            <a:extLst>
              <a:ext uri="{FF2B5EF4-FFF2-40B4-BE49-F238E27FC236}">
                <a16:creationId xmlns:a16="http://schemas.microsoft.com/office/drawing/2014/main" id="{2FC1B75C-820F-1934-7A99-BDB3880D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71" y="3054394"/>
            <a:ext cx="8712000" cy="47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304" y="3849624"/>
            <a:ext cx="4023360" cy="13350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0" y="1720850"/>
            <a:ext cx="8617585" cy="68223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sz="2700" spc="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In </a:t>
            </a:r>
            <a:r>
              <a:rPr sz="2700" spc="3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conclusion, </a:t>
            </a:r>
            <a:r>
              <a:rPr sz="2700" spc="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integrating </a:t>
            </a:r>
            <a:r>
              <a:rPr sz="2700" spc="1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the </a:t>
            </a:r>
            <a:r>
              <a:rPr lang="en-IN" sz="2700" spc="1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EL</a:t>
            </a:r>
            <a:r>
              <a:rPr lang="en-IN" sz="2700" spc="17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K Stack</a:t>
            </a:r>
            <a:r>
              <a:rPr sz="2700" spc="70" dirty="0"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with </a:t>
            </a:r>
            <a:r>
              <a:rPr lang="en-IN" sz="2700" spc="-2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spring Boot</a:t>
            </a:r>
            <a:r>
              <a:rPr sz="2700" spc="85" dirty="0"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90" dirty="0"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signiﬁcantly </a:t>
            </a:r>
            <a:r>
              <a:rPr sz="2700" spc="9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enhances </a:t>
            </a:r>
            <a:r>
              <a:rPr sz="2700" spc="1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application</a:t>
            </a:r>
            <a:r>
              <a:rPr lang="en-IN" sz="2700" spc="1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monitoring</a:t>
            </a:r>
            <a:r>
              <a:rPr sz="2700" spc="30" dirty="0"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9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and</a:t>
            </a:r>
            <a:r>
              <a:rPr lang="en-IN" sz="2700" spc="9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logging</a:t>
            </a:r>
            <a:r>
              <a:rPr sz="2700" spc="5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. </a:t>
            </a:r>
            <a:r>
              <a:rPr sz="2700" spc="5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Follow </a:t>
            </a:r>
            <a:r>
              <a:rPr sz="2700" spc="6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best </a:t>
            </a:r>
            <a:r>
              <a:rPr sz="2700" spc="3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practices </a:t>
            </a:r>
            <a:r>
              <a:rPr sz="2700" spc="-3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like </a:t>
            </a:r>
            <a:r>
              <a:rPr sz="2700" spc="2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structured </a:t>
            </a:r>
            <a:r>
              <a:rPr sz="2700" spc="114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logging </a:t>
            </a:r>
            <a:r>
              <a:rPr sz="2700" spc="9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and </a:t>
            </a:r>
            <a:r>
              <a:rPr sz="2700" spc="3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regular </a:t>
            </a:r>
            <a:r>
              <a:rPr sz="2700" spc="4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maintenance</a:t>
            </a:r>
            <a:r>
              <a:rPr sz="2700" spc="-12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to</a:t>
            </a:r>
            <a:r>
              <a:rPr sz="2700" spc="-114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maximize</a:t>
            </a:r>
            <a:r>
              <a:rPr sz="2700" spc="-12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the</a:t>
            </a:r>
            <a:r>
              <a:rPr sz="2700" spc="-114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3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beneﬁts</a:t>
            </a:r>
            <a:r>
              <a:rPr sz="2700" spc="-12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of</a:t>
            </a:r>
            <a:r>
              <a:rPr sz="2700" spc="-16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this</a:t>
            </a:r>
            <a:r>
              <a:rPr sz="2700" spc="-12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-4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integration.</a:t>
            </a:r>
            <a:r>
              <a:rPr sz="2700" spc="-114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Stay </a:t>
            </a:r>
            <a:r>
              <a:rPr sz="2700" spc="-71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proactive</a:t>
            </a:r>
            <a:r>
              <a:rPr sz="2700" spc="-114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-4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in</a:t>
            </a:r>
            <a:r>
              <a:rPr sz="2700" spc="-11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monitoring</a:t>
            </a:r>
            <a:r>
              <a:rPr sz="2700" spc="-114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to</a:t>
            </a:r>
            <a:r>
              <a:rPr sz="2700" spc="-11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7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ensure</a:t>
            </a:r>
            <a:r>
              <a:rPr sz="2700" spc="-114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application</a:t>
            </a:r>
            <a:r>
              <a:rPr sz="2700" spc="-110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 </a:t>
            </a:r>
            <a:r>
              <a:rPr sz="2700" spc="-95" dirty="0">
                <a:solidFill>
                  <a:srgbClr val="FFFFFF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reliability.</a:t>
            </a:r>
            <a:endParaRPr lang="en-IN" sz="2700" spc="-95" dirty="0">
              <a:solidFill>
                <a:srgbClr val="FFFFFF"/>
              </a:solidFill>
              <a:latin typeface="Amasis MT Pro" panose="020F0502020204030204" pitchFamily="18" charset="0"/>
              <a:ea typeface="STFangsong" panose="020B0503020204020204" pitchFamily="2" charset="-122"/>
              <a:cs typeface="Angsana New" panose="020B0502040204020203" pitchFamily="18" charset="-34"/>
            </a:endParaRP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endParaRPr lang="en-IN" sz="2700" spc="-95" dirty="0">
              <a:solidFill>
                <a:srgbClr val="FFFFFF"/>
              </a:solidFill>
              <a:latin typeface="Amasis MT Pro" panose="020F0502020204030204" pitchFamily="18" charset="0"/>
              <a:ea typeface="STFangsong" panose="020B0503020204020204" pitchFamily="2" charset="-122"/>
              <a:cs typeface="Angsana New" panose="020B0502040204020203" pitchFamily="18" charset="-34"/>
            </a:endParaRP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lang="en-US" sz="2700" dirty="0">
                <a:solidFill>
                  <a:schemeClr val="bg1"/>
                </a:solidFill>
                <a:latin typeface="Amasis MT Pro" panose="020F0502020204030204" pitchFamily="18" charset="0"/>
                <a:ea typeface="STFangsong" panose="020B0503020204020204" pitchFamily="2" charset="-122"/>
                <a:cs typeface="Angsana New" panose="020B0502040204020203" pitchFamily="18" charset="-34"/>
              </a:rPr>
              <a:t>These three projects are used together for log analysis in various environments. So Logstash collects and parses logs, Elastic search indexes and store this information while Kibana provides a UI layer that provide actionable insights.</a:t>
            </a:r>
            <a:endParaRPr sz="2700" dirty="0">
              <a:solidFill>
                <a:schemeClr val="bg1"/>
              </a:solidFill>
              <a:latin typeface="Amasis MT Pro" panose="020F0502020204030204" pitchFamily="18" charset="0"/>
              <a:ea typeface="STFangsong" panose="020B0503020204020204" pitchFamily="2" charset="-122"/>
              <a:cs typeface="Angsana New" panose="020B0502040204020203" pitchFamily="18" charset="-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025237" y="8237715"/>
            <a:ext cx="8237855" cy="20320"/>
          </a:xfrm>
          <a:custGeom>
            <a:avLst/>
            <a:gdLst/>
            <a:ahLst/>
            <a:cxnLst/>
            <a:rect l="l" t="t" r="r" b="b"/>
            <a:pathLst>
              <a:path w="8237855" h="20320">
                <a:moveTo>
                  <a:pt x="8237499" y="1435"/>
                </a:moveTo>
                <a:lnTo>
                  <a:pt x="0" y="0"/>
                </a:lnTo>
                <a:lnTo>
                  <a:pt x="0" y="18719"/>
                </a:lnTo>
                <a:lnTo>
                  <a:pt x="8237499" y="20154"/>
                </a:lnTo>
                <a:lnTo>
                  <a:pt x="8237499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81C2B-9ED6-E4FC-D6A8-1DE49223B912}"/>
              </a:ext>
            </a:extLst>
          </p:cNvPr>
          <p:cNvSpPr txBox="1"/>
          <p:nvPr/>
        </p:nvSpPr>
        <p:spPr>
          <a:xfrm>
            <a:off x="5645150" y="3686492"/>
            <a:ext cx="1104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0" dirty="0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Thank you.!</a:t>
            </a:r>
          </a:p>
        </p:txBody>
      </p:sp>
    </p:spTree>
    <p:extLst>
      <p:ext uri="{BB962C8B-B14F-4D97-AF65-F5344CB8AC3E}">
        <p14:creationId xmlns:p14="http://schemas.microsoft.com/office/powerpoint/2010/main" val="416964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43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610F0-B538-0EAD-6425-824694FE1CB1}"/>
              </a:ext>
            </a:extLst>
          </p:cNvPr>
          <p:cNvSpPr txBox="1"/>
          <p:nvPr/>
        </p:nvSpPr>
        <p:spPr>
          <a:xfrm>
            <a:off x="2507426" y="2145029"/>
            <a:ext cx="41461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>
                <a:solidFill>
                  <a:schemeClr val="bg1"/>
                </a:solidFill>
                <a:latin typeface="Footlight MT Light" panose="0204060206030A020304" pitchFamily="18" charset="0"/>
              </a:rPr>
              <a:t>ELK..?</a:t>
            </a:r>
          </a:p>
        </p:txBody>
      </p:sp>
      <p:pic>
        <p:nvPicPr>
          <p:cNvPr id="2050" name="Picture 2" descr="Download Question Mark, Question, Response. Royalty-Free Stock Illustration  Image - Pixabay">
            <a:extLst>
              <a:ext uri="{FF2B5EF4-FFF2-40B4-BE49-F238E27FC236}">
                <a16:creationId xmlns:a16="http://schemas.microsoft.com/office/drawing/2014/main" id="{E150557E-A46B-565B-9BFD-865AFD3B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90" y="4531021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5B0B7A-B553-1756-0661-76F3290436DA}"/>
              </a:ext>
            </a:extLst>
          </p:cNvPr>
          <p:cNvSpPr txBox="1"/>
          <p:nvPr/>
        </p:nvSpPr>
        <p:spPr>
          <a:xfrm>
            <a:off x="8312150" y="263525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=&gt;   ELASTIC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5FB6D-43AB-F40A-3179-CAC7D84F9F2C}"/>
              </a:ext>
            </a:extLst>
          </p:cNvPr>
          <p:cNvSpPr txBox="1"/>
          <p:nvPr/>
        </p:nvSpPr>
        <p:spPr>
          <a:xfrm>
            <a:off x="8464550" y="4274944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 =&gt;   LOG STASH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68DB2-800E-1FE8-9A59-8FD384FE4276}"/>
              </a:ext>
            </a:extLst>
          </p:cNvPr>
          <p:cNvSpPr txBox="1"/>
          <p:nvPr/>
        </p:nvSpPr>
        <p:spPr>
          <a:xfrm>
            <a:off x="8501380" y="5914638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=&gt;   KIBANA</a:t>
            </a:r>
          </a:p>
        </p:txBody>
      </p:sp>
    </p:spTree>
    <p:extLst>
      <p:ext uri="{BB962C8B-B14F-4D97-AF65-F5344CB8AC3E}">
        <p14:creationId xmlns:p14="http://schemas.microsoft.com/office/powerpoint/2010/main" val="305804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9686" y="1568450"/>
            <a:ext cx="7670800" cy="791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0" spc="-780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z="5000" spc="-229" dirty="0">
                <a:latin typeface="STKaiti" panose="02010600040101010101" pitchFamily="2" charset="-122"/>
                <a:ea typeface="STKaiti" panose="02010600040101010101" pitchFamily="2" charset="-122"/>
              </a:rPr>
              <a:t>n</a:t>
            </a:r>
            <a:r>
              <a:rPr sz="5000" spc="-145" dirty="0">
                <a:latin typeface="STKaiti" panose="02010600040101010101" pitchFamily="2" charset="-122"/>
                <a:ea typeface="STKaiti" panose="02010600040101010101" pitchFamily="2" charset="-122"/>
              </a:rPr>
              <a:t>t</a:t>
            </a:r>
            <a:r>
              <a:rPr sz="5000" spc="-355" dirty="0">
                <a:latin typeface="STKaiti" panose="02010600040101010101" pitchFamily="2" charset="-122"/>
                <a:ea typeface="STKaiti" panose="02010600040101010101" pitchFamily="2" charset="-122"/>
              </a:rPr>
              <a:t>r</a:t>
            </a:r>
            <a:r>
              <a:rPr sz="5000" spc="-40" dirty="0">
                <a:latin typeface="STKaiti" panose="02010600040101010101" pitchFamily="2" charset="-122"/>
                <a:ea typeface="STKaiti" panose="02010600040101010101" pitchFamily="2" charset="-122"/>
              </a:rPr>
              <a:t>o</a:t>
            </a:r>
            <a:r>
              <a:rPr sz="5000" dirty="0">
                <a:latin typeface="STKaiti" panose="02010600040101010101" pitchFamily="2" charset="-122"/>
                <a:ea typeface="STKaiti" panose="02010600040101010101" pitchFamily="2" charset="-122"/>
              </a:rPr>
              <a:t>d</a:t>
            </a:r>
            <a:r>
              <a:rPr sz="5000" spc="-254" dirty="0">
                <a:latin typeface="STKaiti" panose="02010600040101010101" pitchFamily="2" charset="-122"/>
                <a:ea typeface="STKaiti" panose="02010600040101010101" pitchFamily="2" charset="-122"/>
              </a:rPr>
              <a:t>u</a:t>
            </a:r>
            <a:r>
              <a:rPr sz="5000" spc="195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sz="5000" spc="-145" dirty="0">
                <a:latin typeface="STKaiti" panose="02010600040101010101" pitchFamily="2" charset="-122"/>
                <a:ea typeface="STKaiti" panose="02010600040101010101" pitchFamily="2" charset="-122"/>
              </a:rPr>
              <a:t>t</a:t>
            </a:r>
            <a:r>
              <a:rPr sz="5000" spc="-185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z="5000" spc="-40" dirty="0">
                <a:latin typeface="STKaiti" panose="02010600040101010101" pitchFamily="2" charset="-122"/>
                <a:ea typeface="STKaiti" panose="02010600040101010101" pitchFamily="2" charset="-122"/>
              </a:rPr>
              <a:t>o</a:t>
            </a:r>
            <a:r>
              <a:rPr sz="5000" spc="-225" dirty="0">
                <a:latin typeface="STKaiti" panose="02010600040101010101" pitchFamily="2" charset="-122"/>
                <a:ea typeface="STKaiti" panose="02010600040101010101" pitchFamily="2" charset="-122"/>
              </a:rPr>
              <a:t>n</a:t>
            </a:r>
            <a:r>
              <a:rPr sz="5000" spc="-350" dirty="0"/>
              <a:t> </a:t>
            </a:r>
            <a:r>
              <a:rPr sz="5000" spc="-175" dirty="0"/>
              <a:t>t</a:t>
            </a:r>
            <a:r>
              <a:rPr sz="5000" spc="-40" dirty="0"/>
              <a:t>o</a:t>
            </a:r>
            <a:r>
              <a:rPr sz="5000" spc="-350" dirty="0"/>
              <a:t> </a:t>
            </a:r>
            <a:r>
              <a:rPr sz="5000" spc="-65" dirty="0"/>
              <a:t>EL</a:t>
            </a:r>
            <a:r>
              <a:rPr sz="5000" spc="-190" dirty="0"/>
              <a:t>K</a:t>
            </a:r>
            <a:r>
              <a:rPr sz="5000" spc="-350" dirty="0"/>
              <a:t> </a:t>
            </a:r>
            <a:r>
              <a:rPr sz="5000" spc="-215" dirty="0"/>
              <a:t>S</a:t>
            </a:r>
            <a:r>
              <a:rPr sz="5000" spc="-145" dirty="0"/>
              <a:t>t</a:t>
            </a:r>
            <a:r>
              <a:rPr sz="5000" spc="-175" dirty="0"/>
              <a:t>a</a:t>
            </a:r>
            <a:r>
              <a:rPr sz="5000" spc="190" dirty="0"/>
              <a:t>c</a:t>
            </a:r>
            <a:r>
              <a:rPr sz="5000" spc="-229" dirty="0"/>
              <a:t>k</a:t>
            </a:r>
            <a:endParaRPr sz="5000" dirty="0"/>
          </a:p>
        </p:txBody>
      </p:sp>
      <p:sp>
        <p:nvSpPr>
          <p:cNvPr id="11" name="object 11"/>
          <p:cNvSpPr txBox="1"/>
          <p:nvPr/>
        </p:nvSpPr>
        <p:spPr>
          <a:xfrm>
            <a:off x="1835150" y="3296458"/>
            <a:ext cx="8534400" cy="3678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700" spc="7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The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700" spc="14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ELK</a:t>
            </a:r>
            <a:r>
              <a:rPr lang="en-IN" sz="2700" spc="-1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700" spc="6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Stack</a:t>
            </a:r>
            <a:r>
              <a:rPr lang="en-IN"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60" dirty="0" err="1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consi</a:t>
            </a:r>
            <a:r>
              <a:rPr lang="en-IN" sz="2700" spc="60" dirty="0" err="1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sts</a:t>
            </a:r>
            <a:r>
              <a:rPr lang="en-IN"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700" spc="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of</a:t>
            </a:r>
            <a:r>
              <a:rPr lang="en-IN" sz="2700" spc="-14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700" spc="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Elasticsearch</a:t>
            </a:r>
            <a:r>
              <a:rPr sz="2700" spc="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IN"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700" spc="5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Logstash</a:t>
            </a:r>
            <a:r>
              <a:rPr sz="2700" spc="5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and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-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Kibana.</a:t>
            </a:r>
            <a:r>
              <a:rPr lang="en-IN" sz="2700" spc="-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sz="2700" spc="7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sz="2700" spc="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is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114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sz="2700" spc="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sz="2700" spc="-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rf</a:t>
            </a:r>
            <a:r>
              <a:rPr sz="2700" spc="-3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sz="2700" spc="-5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sz="2700" spc="-16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sz="2700" spc="114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sz="2700" spc="17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sz="2700" spc="114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sz="2700" spc="-2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sz="2700" spc="-5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sz="2700" spc="3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sz="2700" spc="-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tion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114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sz="2700" spc="-114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ov</a:t>
            </a:r>
            <a:r>
              <a:rPr sz="2700" spc="6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ides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4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-114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sz="2700" spc="1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ob</a:t>
            </a:r>
            <a:r>
              <a:rPr sz="2700" spc="4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ust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1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sz="2700" spc="15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sz="2700" spc="-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luti</a:t>
            </a:r>
            <a:r>
              <a:rPr sz="2700" spc="-3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sz="2700" spc="7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-1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sz="2700" spc="1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or  </a:t>
            </a:r>
            <a:r>
              <a:rPr sz="2700" spc="2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monitoring 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and </a:t>
            </a:r>
            <a:r>
              <a:rPr sz="2700" spc="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logging </a:t>
            </a:r>
            <a:r>
              <a:rPr sz="2700" spc="-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applications. </a:t>
            </a:r>
            <a:r>
              <a:rPr sz="2700" spc="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Integrating </a:t>
            </a:r>
            <a:r>
              <a:rPr sz="2700" spc="14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ELK </a:t>
            </a:r>
            <a:r>
              <a:rPr sz="2700" spc="-1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with </a:t>
            </a:r>
            <a:r>
              <a:rPr sz="2700" spc="-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7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Spring</a:t>
            </a:r>
            <a:r>
              <a:rPr sz="2700" spc="-9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7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Boot</a:t>
            </a:r>
            <a:r>
              <a:rPr sz="2700" spc="-9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enhances</a:t>
            </a:r>
            <a:r>
              <a:rPr sz="2700" spc="-14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-7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visibility,</a:t>
            </a:r>
            <a:r>
              <a:rPr sz="2700" spc="-9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5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enabling</a:t>
            </a:r>
            <a:r>
              <a:rPr sz="2700" spc="-9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6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developers</a:t>
            </a:r>
            <a:r>
              <a:rPr sz="2700" spc="-9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-1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to</a:t>
            </a:r>
            <a:r>
              <a:rPr sz="2700" spc="-9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3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analyze </a:t>
            </a:r>
            <a:r>
              <a:rPr sz="2700" spc="-61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application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4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performance</a:t>
            </a:r>
            <a:r>
              <a:rPr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and</a:t>
            </a:r>
            <a:r>
              <a:rPr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3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troubleshoot</a:t>
            </a:r>
            <a:r>
              <a:rPr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8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issues</a:t>
            </a:r>
            <a:r>
              <a:rPr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eﬀectively.</a:t>
            </a:r>
            <a:endParaRPr sz="2700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56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56" y="20154"/>
                </a:lnTo>
                <a:lnTo>
                  <a:pt x="7737856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A55B8-687F-52C3-590C-DA62C540035C}"/>
              </a:ext>
            </a:extLst>
          </p:cNvPr>
          <p:cNvSpPr txBox="1"/>
          <p:nvPr/>
        </p:nvSpPr>
        <p:spPr>
          <a:xfrm>
            <a:off x="12236450" y="2193200"/>
            <a:ext cx="373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</a:p>
          <a:p>
            <a:r>
              <a:rPr lang="en-I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BFCCC09-E8E1-8F45-B9D9-2499213F2059}"/>
              </a:ext>
            </a:extLst>
          </p:cNvPr>
          <p:cNvSpPr/>
          <p:nvPr/>
        </p:nvSpPr>
        <p:spPr>
          <a:xfrm>
            <a:off x="13188950" y="2667847"/>
            <a:ext cx="914400" cy="762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3816999B-FB44-D757-57AA-569B73F94F56}"/>
              </a:ext>
            </a:extLst>
          </p:cNvPr>
          <p:cNvSpPr/>
          <p:nvPr/>
        </p:nvSpPr>
        <p:spPr>
          <a:xfrm rot="18515032" flipV="1">
            <a:off x="13490898" y="4316720"/>
            <a:ext cx="767293" cy="363161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76A011-4FEA-E14E-4CC8-E9C0FE818B46}"/>
              </a:ext>
            </a:extLst>
          </p:cNvPr>
          <p:cNvSpPr/>
          <p:nvPr/>
        </p:nvSpPr>
        <p:spPr>
          <a:xfrm>
            <a:off x="11527401" y="1873249"/>
            <a:ext cx="3733800" cy="381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074" name="Picture 2" descr="Spring Boot microservice elk stack example">
            <a:extLst>
              <a:ext uri="{FF2B5EF4-FFF2-40B4-BE49-F238E27FC236}">
                <a16:creationId xmlns:a16="http://schemas.microsoft.com/office/drawing/2014/main" id="{C9095CCA-5F0E-60D9-657B-2E27F98D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20" y="1237057"/>
            <a:ext cx="12314152" cy="6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46C0CD-EF2C-1E38-AED8-6E98CF5B0A14}"/>
              </a:ext>
            </a:extLst>
          </p:cNvPr>
          <p:cNvSpPr txBox="1"/>
          <p:nvPr/>
        </p:nvSpPr>
        <p:spPr>
          <a:xfrm>
            <a:off x="7778750" y="850265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-apple-system"/>
              </a:rPr>
              <a:t>Architecture</a:t>
            </a:r>
            <a:endParaRPr lang="en-IN" sz="24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453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2250" y="-565150"/>
            <a:ext cx="18821400" cy="10972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59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00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152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07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9F82B5-8726-2087-036A-BD22E6FA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549" y="3673418"/>
            <a:ext cx="9607675" cy="4684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B4EE96-F810-BFD3-88FE-B41C5097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181" y="1076516"/>
            <a:ext cx="12338410" cy="81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30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46050" y="-1079218"/>
            <a:ext cx="18592800" cy="11486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14542-49C5-21E5-36FF-1139D2C4941B}"/>
              </a:ext>
            </a:extLst>
          </p:cNvPr>
          <p:cNvSpPr txBox="1"/>
          <p:nvPr/>
        </p:nvSpPr>
        <p:spPr>
          <a:xfrm>
            <a:off x="539750" y="417785"/>
            <a:ext cx="14269096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Log..?</a:t>
            </a:r>
          </a:p>
          <a:p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:- </a:t>
            </a:r>
            <a:r>
              <a:rPr lang="en-US" sz="3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2024-07-28 14:45:10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com.example.PaymentService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processing failed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=67890, amount=150.00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errorCode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=INSUFFICIENT_FUNDS</a:t>
            </a:r>
          </a:p>
          <a:p>
            <a:endParaRPr lang="en-US" sz="3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Breakdown: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2024-07-28 14:45:10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Level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Logger 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com.example.PaymentService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processing failed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Info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=67890, amount=150.00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rrorCode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=INSUFFICIENT_FUNDS</a:t>
            </a:r>
          </a:p>
          <a:p>
            <a:endParaRPr lang="en-US" sz="3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4752B-49B2-7983-A62E-AB6F15A40EB8}"/>
              </a:ext>
            </a:extLst>
          </p:cNvPr>
          <p:cNvSpPr txBox="1"/>
          <p:nvPr/>
        </p:nvSpPr>
        <p:spPr>
          <a:xfrm>
            <a:off x="9759950" y="4490686"/>
            <a:ext cx="7620000" cy="348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"log" refers to the recorded data or events generated by applications, systems, or devices. These logs capture important information such as errors, transactions, user activities, and system performance metrics.</a:t>
            </a:r>
            <a:endParaRPr lang="en-IN" sz="30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79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6550" y="3793491"/>
            <a:ext cx="3581400" cy="135635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520951" y="2558998"/>
            <a:ext cx="8580120" cy="382534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sz="240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</a:t>
            </a:r>
            <a:r>
              <a:rPr sz="2400" spc="-1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n</a:t>
            </a:r>
            <a:r>
              <a:rPr sz="2400" spc="-17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</a:t>
            </a:r>
            <a:r>
              <a:rPr sz="2400" spc="19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e</a:t>
            </a:r>
            <a:r>
              <a:rPr sz="2400" spc="17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g</a:t>
            </a:r>
            <a:r>
              <a:rPr sz="2400" spc="-10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r</a:t>
            </a:r>
            <a:r>
              <a:rPr sz="2400" spc="3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a</a:t>
            </a:r>
            <a:r>
              <a:rPr sz="2400" spc="1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ting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the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16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E</a:t>
            </a:r>
            <a:r>
              <a:rPr sz="2400" spc="17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LK</a:t>
            </a:r>
            <a:r>
              <a:rPr sz="2400" spc="-14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27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S</a:t>
            </a:r>
            <a:r>
              <a:rPr sz="2400" spc="-4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</a:t>
            </a:r>
            <a:r>
              <a:rPr sz="2400" spc="-6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a</a:t>
            </a:r>
            <a:r>
              <a:rPr sz="2400" spc="9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ck</a:t>
            </a:r>
            <a:r>
              <a:rPr sz="2400" spc="-18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15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w</a:t>
            </a:r>
            <a:r>
              <a:rPr sz="2400" spc="-7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ith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29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S</a:t>
            </a:r>
            <a:r>
              <a:rPr sz="2400" spc="5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pring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229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B</a:t>
            </a:r>
            <a:r>
              <a:rPr sz="2400" spc="13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o</a:t>
            </a:r>
            <a:r>
              <a:rPr sz="2400" spc="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o</a:t>
            </a:r>
            <a:r>
              <a:rPr sz="2400" spc="-15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11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o</a:t>
            </a:r>
            <a:r>
              <a:rPr sz="2400" spc="-25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ﬀ</a:t>
            </a:r>
            <a:r>
              <a:rPr sz="2400" spc="9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e</a:t>
            </a:r>
            <a:r>
              <a:rPr sz="2400" spc="4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rs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nu</a:t>
            </a:r>
            <a:r>
              <a:rPr sz="2400" spc="17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m</a:t>
            </a:r>
            <a:r>
              <a:rPr sz="2400" spc="9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e</a:t>
            </a:r>
            <a:r>
              <a:rPr sz="2400" spc="-13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r</a:t>
            </a:r>
            <a:r>
              <a:rPr sz="2400" spc="13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o</a:t>
            </a:r>
            <a:r>
              <a:rPr sz="2400" spc="12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us  </a:t>
            </a:r>
            <a:r>
              <a:rPr sz="2400" spc="-1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beneﬁts, </a:t>
            </a:r>
            <a:r>
              <a:rPr sz="2400" spc="5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including </a:t>
            </a:r>
            <a:r>
              <a:rPr sz="2400" spc="5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improved </a:t>
            </a:r>
            <a:r>
              <a:rPr sz="2400" spc="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log </a:t>
            </a:r>
            <a:r>
              <a:rPr sz="2400" spc="5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management, </a:t>
            </a:r>
            <a:r>
              <a:rPr sz="2400" spc="9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enhanced </a:t>
            </a:r>
            <a:r>
              <a:rPr sz="2400" spc="9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6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search </a:t>
            </a:r>
            <a:r>
              <a:rPr sz="2400" spc="-2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capabilities, </a:t>
            </a:r>
            <a:r>
              <a:rPr sz="2400" spc="9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and </a:t>
            </a:r>
            <a:r>
              <a:rPr sz="240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real-time </a:t>
            </a:r>
            <a:r>
              <a:rPr sz="2400" spc="2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data </a:t>
            </a:r>
            <a:r>
              <a:rPr sz="2400" spc="-3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visualization. </a:t>
            </a:r>
            <a:r>
              <a:rPr sz="2400" spc="4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This </a:t>
            </a:r>
            <a:r>
              <a:rPr sz="2400" spc="5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integration</a:t>
            </a:r>
            <a:r>
              <a:rPr sz="2400" spc="-12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5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allows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7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developers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to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6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gain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4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insights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-3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into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1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application </a:t>
            </a:r>
            <a:r>
              <a:rPr sz="2400" spc="-71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-3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behavior, </a:t>
            </a:r>
            <a:r>
              <a:rPr sz="2400" spc="6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leading </a:t>
            </a:r>
            <a:r>
              <a:rPr sz="2400" spc="-2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to better </a:t>
            </a:r>
            <a:r>
              <a:rPr sz="2400" spc="5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performance </a:t>
            </a:r>
            <a:r>
              <a:rPr sz="2400" spc="4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tuning </a:t>
            </a:r>
            <a:r>
              <a:rPr sz="2400" spc="9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and </a:t>
            </a:r>
            <a:r>
              <a:rPr sz="2400" spc="8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issue </a:t>
            </a:r>
            <a:r>
              <a:rPr sz="2400" spc="8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resolution.</a:t>
            </a:r>
            <a:endParaRPr sz="2400" dirty="0">
              <a:solidFill>
                <a:schemeClr val="bg1"/>
              </a:solidFill>
              <a:latin typeface="Sitka Text" pitchFamily="2" charset="0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66559" y="506152"/>
            <a:ext cx="17355185" cy="9275445"/>
            <a:chOff x="466559" y="506152"/>
            <a:chExt cx="17355185" cy="9275445"/>
          </a:xfrm>
        </p:grpSpPr>
        <p:sp>
          <p:nvSpPr>
            <p:cNvPr id="4" name="object 4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76257" y="8753758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80" h="454025">
                  <a:moveTo>
                    <a:pt x="226842" y="453516"/>
                  </a:moveTo>
                  <a:lnTo>
                    <a:pt x="0" y="453516"/>
                  </a:lnTo>
                  <a:lnTo>
                    <a:pt x="0" y="0"/>
                  </a:lnTo>
                  <a:lnTo>
                    <a:pt x="453557" y="0"/>
                  </a:lnTo>
                  <a:lnTo>
                    <a:pt x="453557" y="453516"/>
                  </a:lnTo>
                  <a:lnTo>
                    <a:pt x="226842" y="453516"/>
                  </a:lnTo>
                  <a:close/>
                </a:path>
                <a:path w="1948180" h="454025">
                  <a:moveTo>
                    <a:pt x="973415" y="453516"/>
                  </a:moveTo>
                  <a:lnTo>
                    <a:pt x="746700" y="453516"/>
                  </a:lnTo>
                  <a:lnTo>
                    <a:pt x="746700" y="0"/>
                  </a:lnTo>
                  <a:lnTo>
                    <a:pt x="1200258" y="0"/>
                  </a:lnTo>
                  <a:lnTo>
                    <a:pt x="1200258" y="453516"/>
                  </a:lnTo>
                  <a:lnTo>
                    <a:pt x="973415" y="453516"/>
                  </a:lnTo>
                  <a:close/>
                </a:path>
                <a:path w="1948180" h="454025">
                  <a:moveTo>
                    <a:pt x="1720877" y="453516"/>
                  </a:moveTo>
                  <a:lnTo>
                    <a:pt x="1494035" y="453516"/>
                  </a:lnTo>
                  <a:lnTo>
                    <a:pt x="1494035" y="0"/>
                  </a:lnTo>
                  <a:lnTo>
                    <a:pt x="1947593" y="0"/>
                  </a:lnTo>
                  <a:lnTo>
                    <a:pt x="1947593" y="453516"/>
                  </a:lnTo>
                  <a:lnTo>
                    <a:pt x="1720877" y="453516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750" y="1538681"/>
              <a:ext cx="5181600" cy="74420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59532" y="2442953"/>
            <a:ext cx="70612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225" dirty="0">
                <a:latin typeface="STSong" panose="02010600040101010101" pitchFamily="2" charset="-122"/>
                <a:ea typeface="STSong" panose="02010600040101010101" pitchFamily="2" charset="-122"/>
              </a:rPr>
              <a:t>S</a:t>
            </a:r>
            <a:r>
              <a:rPr sz="4800" spc="-70" dirty="0">
                <a:latin typeface="STSong" panose="02010600040101010101" pitchFamily="2" charset="-122"/>
                <a:ea typeface="STSong" panose="02010600040101010101" pitchFamily="2" charset="-122"/>
              </a:rPr>
              <a:t>e</a:t>
            </a:r>
            <a:r>
              <a:rPr sz="4800" spc="-150" dirty="0">
                <a:latin typeface="STSong" panose="02010600040101010101" pitchFamily="2" charset="-122"/>
                <a:ea typeface="STSong" panose="02010600040101010101" pitchFamily="2" charset="-122"/>
              </a:rPr>
              <a:t>tt</a:t>
            </a:r>
            <a:r>
              <a:rPr sz="4800" spc="-180" dirty="0">
                <a:latin typeface="STSong" panose="02010600040101010101" pitchFamily="2" charset="-122"/>
                <a:ea typeface="STSong" panose="02010600040101010101" pitchFamily="2" charset="-122"/>
              </a:rPr>
              <a:t>i</a:t>
            </a:r>
            <a:r>
              <a:rPr sz="4800" spc="-229" dirty="0">
                <a:latin typeface="STSong" panose="02010600040101010101" pitchFamily="2" charset="-122"/>
                <a:ea typeface="STSong" panose="02010600040101010101" pitchFamily="2" charset="-122"/>
              </a:rPr>
              <a:t>n</a:t>
            </a:r>
            <a:r>
              <a:rPr sz="4800" spc="-70" dirty="0">
                <a:latin typeface="STSong" panose="02010600040101010101" pitchFamily="2" charset="-122"/>
                <a:ea typeface="STSong" panose="02010600040101010101" pitchFamily="2" charset="-122"/>
              </a:rPr>
              <a:t>g</a:t>
            </a:r>
            <a:r>
              <a:rPr sz="4800" spc="-340" dirty="0">
                <a:latin typeface="STSong" panose="02010600040101010101" pitchFamily="2" charset="-122"/>
                <a:ea typeface="STSong" panose="02010600040101010101" pitchFamily="2" charset="-122"/>
              </a:rPr>
              <a:t> </a:t>
            </a:r>
            <a:r>
              <a:rPr sz="4800" spc="40" dirty="0">
                <a:latin typeface="STSong" panose="02010600040101010101" pitchFamily="2" charset="-122"/>
                <a:ea typeface="STSong" panose="02010600040101010101" pitchFamily="2" charset="-122"/>
              </a:rPr>
              <a:t>U</a:t>
            </a:r>
            <a:r>
              <a:rPr sz="4800" spc="-70" dirty="0">
                <a:latin typeface="STSong" panose="02010600040101010101" pitchFamily="2" charset="-122"/>
                <a:ea typeface="STSong" panose="02010600040101010101" pitchFamily="2" charset="-122"/>
              </a:rPr>
              <a:t>p</a:t>
            </a:r>
            <a:r>
              <a:rPr sz="4800" spc="-340" dirty="0">
                <a:latin typeface="STSong" panose="02010600040101010101" pitchFamily="2" charset="-122"/>
                <a:ea typeface="STSong" panose="02010600040101010101" pitchFamily="2" charset="-122"/>
              </a:rPr>
              <a:t> </a:t>
            </a:r>
            <a:r>
              <a:rPr sz="4800" spc="-250" dirty="0">
                <a:latin typeface="STSong" panose="02010600040101010101" pitchFamily="2" charset="-122"/>
                <a:ea typeface="STSong" panose="02010600040101010101" pitchFamily="2" charset="-122"/>
              </a:rPr>
              <a:t>E</a:t>
            </a:r>
            <a:r>
              <a:rPr sz="4800" spc="-105" dirty="0">
                <a:latin typeface="STSong" panose="02010600040101010101" pitchFamily="2" charset="-122"/>
                <a:ea typeface="STSong" panose="02010600040101010101" pitchFamily="2" charset="-122"/>
              </a:rPr>
              <a:t>l</a:t>
            </a:r>
            <a:r>
              <a:rPr sz="4800" spc="-180" dirty="0">
                <a:latin typeface="STSong" panose="02010600040101010101" pitchFamily="2" charset="-122"/>
                <a:ea typeface="STSong" panose="02010600040101010101" pitchFamily="2" charset="-122"/>
              </a:rPr>
              <a:t>a</a:t>
            </a:r>
            <a:r>
              <a:rPr sz="4800" spc="5" dirty="0">
                <a:latin typeface="STSong" panose="02010600040101010101" pitchFamily="2" charset="-122"/>
                <a:ea typeface="STSong" panose="02010600040101010101" pitchFamily="2" charset="-122"/>
              </a:rPr>
              <a:t>s</a:t>
            </a:r>
            <a:r>
              <a:rPr sz="4800" spc="-150" dirty="0">
                <a:latin typeface="STSong" panose="02010600040101010101" pitchFamily="2" charset="-122"/>
                <a:ea typeface="STSong" panose="02010600040101010101" pitchFamily="2" charset="-122"/>
              </a:rPr>
              <a:t>t</a:t>
            </a:r>
            <a:r>
              <a:rPr sz="4800" spc="-180" dirty="0">
                <a:latin typeface="STSong" panose="02010600040101010101" pitchFamily="2" charset="-122"/>
                <a:ea typeface="STSong" panose="02010600040101010101" pitchFamily="2" charset="-122"/>
              </a:rPr>
              <a:t>i</a:t>
            </a:r>
            <a:r>
              <a:rPr sz="4800" spc="170" dirty="0">
                <a:latin typeface="STSong" panose="02010600040101010101" pitchFamily="2" charset="-122"/>
                <a:ea typeface="STSong" panose="02010600040101010101" pitchFamily="2" charset="-122"/>
              </a:rPr>
              <a:t>c</a:t>
            </a:r>
            <a:r>
              <a:rPr sz="4800" spc="5" dirty="0">
                <a:latin typeface="STSong" panose="02010600040101010101" pitchFamily="2" charset="-122"/>
                <a:ea typeface="STSong" panose="02010600040101010101" pitchFamily="2" charset="-122"/>
              </a:rPr>
              <a:t>s</a:t>
            </a:r>
            <a:r>
              <a:rPr sz="4800" spc="-70" dirty="0">
                <a:latin typeface="STSong" panose="02010600040101010101" pitchFamily="2" charset="-122"/>
                <a:ea typeface="STSong" panose="02010600040101010101" pitchFamily="2" charset="-122"/>
              </a:rPr>
              <a:t>e</a:t>
            </a:r>
            <a:r>
              <a:rPr sz="4800" spc="-180" dirty="0">
                <a:latin typeface="STSong" panose="02010600040101010101" pitchFamily="2" charset="-122"/>
                <a:ea typeface="STSong" panose="02010600040101010101" pitchFamily="2" charset="-122"/>
              </a:rPr>
              <a:t>a</a:t>
            </a:r>
            <a:r>
              <a:rPr sz="4800" spc="-350" dirty="0">
                <a:latin typeface="STSong" panose="02010600040101010101" pitchFamily="2" charset="-122"/>
                <a:ea typeface="STSong" panose="02010600040101010101" pitchFamily="2" charset="-122"/>
              </a:rPr>
              <a:t>r</a:t>
            </a:r>
            <a:r>
              <a:rPr sz="4800" spc="170" dirty="0">
                <a:latin typeface="STSong" panose="02010600040101010101" pitchFamily="2" charset="-122"/>
                <a:ea typeface="STSong" panose="02010600040101010101" pitchFamily="2" charset="-122"/>
              </a:rPr>
              <a:t>c</a:t>
            </a:r>
            <a:r>
              <a:rPr sz="4800" spc="-204" dirty="0">
                <a:latin typeface="STSong" panose="02010600040101010101" pitchFamily="2" charset="-122"/>
                <a:ea typeface="STSong" panose="02010600040101010101" pitchFamily="2" charset="-122"/>
              </a:rPr>
              <a:t>h</a:t>
            </a:r>
            <a:endParaRPr sz="4800" dirty="0"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17787" y="4044632"/>
            <a:ext cx="7082790" cy="4966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sz="2700" spc="-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start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integrating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the</a:t>
            </a:r>
            <a:r>
              <a:rPr sz="2700" spc="-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ELK</a:t>
            </a:r>
            <a:r>
              <a:rPr sz="2700" spc="-1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Stack,</a:t>
            </a:r>
            <a:r>
              <a:rPr sz="2700" spc="-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you</a:t>
            </a:r>
            <a:r>
              <a:rPr sz="2700" spc="-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ﬁrst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need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 </a:t>
            </a:r>
            <a:r>
              <a:rPr sz="2700" spc="-7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1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-15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up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El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stics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-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ch</a:t>
            </a:r>
            <a:r>
              <a:rPr sz="2700" spc="-4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.</a:t>
            </a:r>
            <a:r>
              <a:rPr sz="2700" spc="-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This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</a:t>
            </a:r>
            <a:r>
              <a:rPr sz="2700" spc="-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v</a:t>
            </a:r>
            <a:r>
              <a:rPr sz="2700" spc="1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v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inst</a:t>
            </a:r>
            <a:r>
              <a:rPr sz="2700" spc="-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lling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the  </a:t>
            </a:r>
            <a:r>
              <a:rPr sz="2700" spc="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software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and </a:t>
            </a:r>
            <a:r>
              <a:rPr sz="2700" spc="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conﬁguring </a:t>
            </a:r>
            <a:r>
              <a:rPr sz="2700" spc="-1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it </a:t>
            </a:r>
            <a:r>
              <a:rPr sz="2700" spc="-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 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accept 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logs </a:t>
            </a:r>
            <a:r>
              <a:rPr sz="2700" spc="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from </a:t>
            </a:r>
            <a:r>
              <a:rPr sz="2700" spc="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your</a:t>
            </a:r>
            <a:r>
              <a:rPr sz="2700" spc="-1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Spring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Boot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application.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Proper</a:t>
            </a:r>
            <a:r>
              <a:rPr sz="2700" spc="-1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conﬁguration </a:t>
            </a:r>
            <a:r>
              <a:rPr sz="2700" spc="-7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is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</a:t>
            </a:r>
            <a:r>
              <a:rPr sz="2700" spc="-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ti</a:t>
            </a:r>
            <a:r>
              <a:rPr sz="2700" spc="-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-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</a:t>
            </a:r>
            <a:r>
              <a:rPr sz="2700" spc="-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1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f</a:t>
            </a:r>
            <a:r>
              <a:rPr sz="2700" spc="1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-9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-1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p</a:t>
            </a:r>
            <a:r>
              <a:rPr sz="2700" spc="-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ti</a:t>
            </a:r>
            <a:r>
              <a:rPr sz="2700" spc="-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m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-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</a:t>
            </a:r>
            <a:r>
              <a:rPr sz="2700" spc="-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</a:t>
            </a:r>
            <a:r>
              <a:rPr sz="2700" spc="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</a:t>
            </a:r>
            <a:r>
              <a:rPr sz="2700" spc="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x</a:t>
            </a:r>
            <a:r>
              <a:rPr sz="2700" spc="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ing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nd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1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-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</a:t>
            </a:r>
            <a:r>
              <a:rPr sz="2700" spc="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h  </a:t>
            </a:r>
            <a:r>
              <a:rPr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performance.</a:t>
            </a:r>
            <a:r>
              <a:rPr lang="en-IN"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(9200)</a:t>
            </a: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endParaRPr lang="en-IN" sz="2700" spc="1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lang="en-IN"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https://www.elastic.co/downloads/elasticsearch</a:t>
            </a:r>
            <a:endParaRPr sz="27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2158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2"/>
                </a:lnTo>
                <a:lnTo>
                  <a:pt x="226799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9516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2"/>
                </a:lnTo>
                <a:lnTo>
                  <a:pt x="226796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5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8938" y="1894832"/>
            <a:ext cx="773049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165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sz="6000" spc="-65" dirty="0">
                <a:latin typeface="STKaiti" panose="02010600040101010101" pitchFamily="2" charset="-122"/>
                <a:ea typeface="STKaiti" panose="02010600040101010101" pitchFamily="2" charset="-122"/>
              </a:rPr>
              <a:t>o</a:t>
            </a:r>
            <a:r>
              <a:rPr sz="6000" spc="-290" dirty="0">
                <a:latin typeface="STKaiti" panose="02010600040101010101" pitchFamily="2" charset="-122"/>
                <a:ea typeface="STKaiti" panose="02010600040101010101" pitchFamily="2" charset="-122"/>
              </a:rPr>
              <a:t>n</a:t>
            </a:r>
            <a:r>
              <a:rPr sz="6000" spc="50" dirty="0">
                <a:latin typeface="STKaiti" panose="02010600040101010101" pitchFamily="2" charset="-122"/>
                <a:ea typeface="STKaiti" panose="02010600040101010101" pitchFamily="2" charset="-122"/>
              </a:rPr>
              <a:t>f</a:t>
            </a:r>
            <a:r>
              <a:rPr sz="6000" spc="-225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z="6000" spc="-90" dirty="0">
                <a:latin typeface="STKaiti" panose="02010600040101010101" pitchFamily="2" charset="-122"/>
                <a:ea typeface="STKaiti" panose="02010600040101010101" pitchFamily="2" charset="-122"/>
              </a:rPr>
              <a:t>g</a:t>
            </a:r>
            <a:r>
              <a:rPr sz="6000" spc="-315" dirty="0">
                <a:latin typeface="STKaiti" panose="02010600040101010101" pitchFamily="2" charset="-122"/>
                <a:ea typeface="STKaiti" panose="02010600040101010101" pitchFamily="2" charset="-122"/>
              </a:rPr>
              <a:t>u</a:t>
            </a:r>
            <a:r>
              <a:rPr sz="6000" spc="-330" dirty="0">
                <a:latin typeface="STKaiti" panose="02010600040101010101" pitchFamily="2" charset="-122"/>
                <a:ea typeface="STKaiti" panose="02010600040101010101" pitchFamily="2" charset="-122"/>
              </a:rPr>
              <a:t>r</a:t>
            </a:r>
            <a:r>
              <a:rPr sz="6000" spc="-225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z="6000" spc="-290" dirty="0">
                <a:latin typeface="STKaiti" panose="02010600040101010101" pitchFamily="2" charset="-122"/>
                <a:ea typeface="STKaiti" panose="02010600040101010101" pitchFamily="2" charset="-122"/>
              </a:rPr>
              <a:t>n</a:t>
            </a:r>
            <a:r>
              <a:rPr sz="6000" spc="-85" dirty="0">
                <a:latin typeface="STKaiti" panose="02010600040101010101" pitchFamily="2" charset="-122"/>
                <a:ea typeface="STKaiti" panose="02010600040101010101" pitchFamily="2" charset="-122"/>
              </a:rPr>
              <a:t>g</a:t>
            </a:r>
            <a:r>
              <a:rPr sz="6000" spc="-425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sz="6000" spc="30" dirty="0">
                <a:latin typeface="STKaiti" panose="02010600040101010101" pitchFamily="2" charset="-122"/>
                <a:ea typeface="STKaiti" panose="02010600040101010101" pitchFamily="2" charset="-122"/>
              </a:rPr>
              <a:t>L</a:t>
            </a:r>
            <a:r>
              <a:rPr sz="6000" spc="-65" dirty="0">
                <a:latin typeface="STKaiti" panose="02010600040101010101" pitchFamily="2" charset="-122"/>
                <a:ea typeface="STKaiti" panose="02010600040101010101" pitchFamily="2" charset="-122"/>
              </a:rPr>
              <a:t>o</a:t>
            </a:r>
            <a:r>
              <a:rPr sz="6000" spc="-90" dirty="0">
                <a:latin typeface="STKaiti" panose="02010600040101010101" pitchFamily="2" charset="-122"/>
                <a:ea typeface="STKaiti" panose="02010600040101010101" pitchFamily="2" charset="-122"/>
              </a:rPr>
              <a:t>g</a:t>
            </a:r>
            <a:r>
              <a:rPr sz="6000" spc="5" dirty="0">
                <a:latin typeface="STKaiti" panose="02010600040101010101" pitchFamily="2" charset="-122"/>
                <a:ea typeface="STKaiti" panose="02010600040101010101" pitchFamily="2" charset="-122"/>
              </a:rPr>
              <a:t>s</a:t>
            </a:r>
            <a:r>
              <a:rPr sz="6000" spc="-185" dirty="0">
                <a:latin typeface="STKaiti" panose="02010600040101010101" pitchFamily="2" charset="-122"/>
                <a:ea typeface="STKaiti" panose="02010600040101010101" pitchFamily="2" charset="-122"/>
              </a:rPr>
              <a:t>t</a:t>
            </a:r>
            <a:r>
              <a:rPr sz="6000" spc="-229" dirty="0"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  <a:r>
              <a:rPr sz="6000" spc="5" dirty="0">
                <a:latin typeface="STKaiti" panose="02010600040101010101" pitchFamily="2" charset="-122"/>
                <a:ea typeface="STKaiti" panose="02010600040101010101" pitchFamily="2" charset="-122"/>
              </a:rPr>
              <a:t>s</a:t>
            </a:r>
            <a:r>
              <a:rPr sz="6000" spc="-254" dirty="0">
                <a:latin typeface="STKaiti" panose="02010600040101010101" pitchFamily="2" charset="-122"/>
                <a:ea typeface="STKaiti" panose="02010600040101010101" pitchFamily="2" charset="-122"/>
              </a:rPr>
              <a:t>h</a:t>
            </a:r>
            <a:endParaRPr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7411" y="3590565"/>
            <a:ext cx="8451850" cy="434311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sz="2700" spc="-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Next, </a:t>
            </a:r>
            <a:r>
              <a:rPr sz="2700" spc="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conﬁgure </a:t>
            </a:r>
            <a:r>
              <a:rPr sz="2700" spc="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Logstash </a:t>
            </a:r>
            <a:r>
              <a:rPr sz="2700" spc="-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 </a:t>
            </a:r>
            <a:r>
              <a:rPr sz="2700" spc="1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process </a:t>
            </a:r>
            <a:r>
              <a:rPr sz="2700" spc="1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logs </a:t>
            </a:r>
            <a:r>
              <a:rPr sz="2700" spc="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from 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your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Spring </a:t>
            </a:r>
            <a:r>
              <a:rPr sz="2700" spc="9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Boot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application.</a:t>
            </a:r>
            <a:r>
              <a:rPr sz="2700" spc="-1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This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includes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deﬁning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input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sources,</a:t>
            </a:r>
            <a:r>
              <a:rPr sz="2700" spc="-1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ﬁlters, </a:t>
            </a:r>
            <a:r>
              <a:rPr sz="2700" spc="-7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and </a:t>
            </a:r>
            <a:r>
              <a:rPr sz="2700" spc="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output </a:t>
            </a:r>
            <a:r>
              <a:rPr sz="2700" spc="-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destinations. </a:t>
            </a:r>
            <a:r>
              <a:rPr sz="2700" spc="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Properly </a:t>
            </a:r>
            <a:r>
              <a:rPr sz="2700" spc="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setting </a:t>
            </a:r>
            <a:r>
              <a:rPr sz="2700" spc="1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up </a:t>
            </a:r>
            <a:r>
              <a:rPr sz="2700" spc="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Logstash </a:t>
            </a:r>
            <a:r>
              <a:rPr sz="2700" spc="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ensures </a:t>
            </a:r>
            <a:r>
              <a:rPr sz="2700" spc="-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that 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logs 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are </a:t>
            </a:r>
            <a:r>
              <a:rPr sz="2700" spc="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formatted </a:t>
            </a:r>
            <a:r>
              <a:rPr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correctly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and </a:t>
            </a:r>
            <a:r>
              <a:rPr sz="2700" spc="5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sent </a:t>
            </a:r>
            <a:r>
              <a:rPr sz="2700" spc="-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 </a:t>
            </a:r>
            <a:r>
              <a:rPr sz="2700" spc="-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-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</a:t>
            </a:r>
            <a:r>
              <a:rPr sz="2700" spc="-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sti</a:t>
            </a:r>
            <a:r>
              <a:rPr sz="2700" spc="-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1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-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</a:t>
            </a:r>
            <a:r>
              <a:rPr sz="2700" spc="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h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1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f</a:t>
            </a:r>
            <a:r>
              <a:rPr sz="2700" spc="1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-9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-1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-1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</a:t>
            </a:r>
            <a:r>
              <a:rPr sz="2700" spc="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2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g</a:t>
            </a:r>
            <a:r>
              <a:rPr sz="2700" spc="9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an</a:t>
            </a:r>
            <a:r>
              <a:rPr sz="2700" spc="15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</a:t>
            </a:r>
            <a:r>
              <a:rPr sz="2700" spc="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y</a:t>
            </a:r>
            <a:r>
              <a:rPr sz="2700" spc="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-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is.</a:t>
            </a:r>
            <a:r>
              <a:rPr lang="en-IN" sz="2700" spc="-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(9600)</a:t>
            </a: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endParaRPr lang="en-IN" sz="2700" spc="-135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lang="en-IN"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https://www.elastic.co/downloads/logstash</a:t>
            </a:r>
            <a:endParaRPr sz="27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92528" y="1576043"/>
            <a:ext cx="5363033" cy="728968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75672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0333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582</Words>
  <Application>Microsoft Office PowerPoint</Application>
  <PresentationFormat>Custom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BatangChe</vt:lpstr>
      <vt:lpstr>STKaiti</vt:lpstr>
      <vt:lpstr>Amasis MT Pro</vt:lpstr>
      <vt:lpstr>-apple-system</vt:lpstr>
      <vt:lpstr>Arial</vt:lpstr>
      <vt:lpstr>Bell MT</vt:lpstr>
      <vt:lpstr>Calibri</vt:lpstr>
      <vt:lpstr>Footlight MT Light</vt:lpstr>
      <vt:lpstr>Gill Sans MT</vt:lpstr>
      <vt:lpstr>Sitka Text</vt:lpstr>
      <vt:lpstr>STSong</vt:lpstr>
      <vt:lpstr>Times New Roman</vt:lpstr>
      <vt:lpstr>Verdana</vt:lpstr>
      <vt:lpstr>Office Theme</vt:lpstr>
      <vt:lpstr>PowerPoint Presentation</vt:lpstr>
      <vt:lpstr>PowerPoint Presentation</vt:lpstr>
      <vt:lpstr>Introduction to ELK Stack</vt:lpstr>
      <vt:lpstr>PowerPoint Presentation</vt:lpstr>
      <vt:lpstr>PowerPoint Presentation</vt:lpstr>
      <vt:lpstr>PowerPoint Presentation</vt:lpstr>
      <vt:lpstr>PowerPoint Presentation</vt:lpstr>
      <vt:lpstr>Setting Up Elasticsearch</vt:lpstr>
      <vt:lpstr>Configuring Logstash</vt:lpstr>
      <vt:lpstr>PowerPoint Presentation</vt:lpstr>
      <vt:lpstr>Visualizing  Data  with  Kibana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 Teja Palle(UST,IN)</cp:lastModifiedBy>
  <cp:revision>3</cp:revision>
  <dcterms:created xsi:type="dcterms:W3CDTF">2024-07-28T17:05:27Z</dcterms:created>
  <dcterms:modified xsi:type="dcterms:W3CDTF">2024-08-19T19:19:37Z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2024-07-28T00:00:00Z</vt:filetime>
  </property>
</Properties>
</file>