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7" r:id="rId4"/>
    <p:sldId id="267" r:id="rId5"/>
    <p:sldId id="271" r:id="rId6"/>
    <p:sldId id="272" r:id="rId7"/>
    <p:sldId id="270" r:id="rId8"/>
    <p:sldId id="269" r:id="rId9"/>
    <p:sldId id="265" r:id="rId10"/>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76"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bg1"/>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23605" y="2444693"/>
            <a:ext cx="14253489" cy="665480"/>
          </a:xfrm>
          <a:prstGeom prst="rect">
            <a:avLst/>
          </a:prstGeom>
        </p:spPr>
        <p:txBody>
          <a:bodyPr wrap="square" lIns="0" tIns="0" rIns="0" bIns="0">
            <a:spAutoFit/>
          </a:bodyPr>
          <a:lstStyle>
            <a:lvl1pPr>
              <a:defRPr sz="4200" b="0" i="0">
                <a:solidFill>
                  <a:schemeClr val="bg1"/>
                </a:solidFill>
                <a:latin typeface="Verdana"/>
                <a:cs typeface="Verdan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html-nav-tag" TargetMode="External"/><Relationship Id="rId3" Type="http://schemas.openxmlformats.org/officeDocument/2006/relationships/hyperlink" Target="https://www.geeksforgeeks.org/html5-figcaption-tag" TargetMode="External"/><Relationship Id="rId7" Type="http://schemas.openxmlformats.org/officeDocument/2006/relationships/hyperlink" Target="https://www.geeksforgeeks.org/html-main-ta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geeksforgeeks.org/html5-header-tag" TargetMode="External"/><Relationship Id="rId5" Type="http://schemas.openxmlformats.org/officeDocument/2006/relationships/hyperlink" Target="https://www.geeksforgeeks.org/html5-footer-tag" TargetMode="External"/><Relationship Id="rId4" Type="http://schemas.openxmlformats.org/officeDocument/2006/relationships/hyperlink" Target="https://www.geeksforgeeks.org/html5-figure-tag" TargetMode="External"/><Relationship Id="rId9" Type="http://schemas.openxmlformats.org/officeDocument/2006/relationships/hyperlink" Target="https://www.geeksforgeeks.org/html-section-ta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3" name="object 3"/>
          <p:cNvSpPr/>
          <p:nvPr/>
        </p:nvSpPr>
        <p:spPr>
          <a:xfrm>
            <a:off x="466559" y="506152"/>
            <a:ext cx="17355185" cy="9275445"/>
          </a:xfrm>
          <a:custGeom>
            <a:avLst/>
            <a:gdLst/>
            <a:ahLst/>
            <a:cxnLst/>
            <a:rect l="l" t="t" r="r" b="b"/>
            <a:pathLst>
              <a:path w="17355185" h="9275445">
                <a:moveTo>
                  <a:pt x="8677427" y="9275008"/>
                </a:moveTo>
                <a:lnTo>
                  <a:pt x="0" y="9275008"/>
                </a:lnTo>
                <a:lnTo>
                  <a:pt x="0" y="0"/>
                </a:lnTo>
                <a:lnTo>
                  <a:pt x="17354842" y="0"/>
                </a:lnTo>
                <a:lnTo>
                  <a:pt x="17354842" y="9275008"/>
                </a:lnTo>
                <a:lnTo>
                  <a:pt x="8677427" y="9275008"/>
                </a:lnTo>
                <a:close/>
              </a:path>
            </a:pathLst>
          </a:custGeom>
          <a:ln w="18719">
            <a:solidFill>
              <a:srgbClr val="FFFFFF"/>
            </a:solidFill>
          </a:ln>
        </p:spPr>
        <p:txBody>
          <a:bodyPr wrap="square" lIns="0" tIns="0" rIns="0" bIns="0" rtlCol="0"/>
          <a:lstStyle/>
          <a:p>
            <a:endParaRPr/>
          </a:p>
        </p:txBody>
      </p:sp>
      <p:sp>
        <p:nvSpPr>
          <p:cNvPr id="4" name="object 4"/>
          <p:cNvSpPr txBox="1"/>
          <p:nvPr/>
        </p:nvSpPr>
        <p:spPr>
          <a:xfrm>
            <a:off x="4362050" y="3356051"/>
            <a:ext cx="10503300" cy="1702069"/>
          </a:xfrm>
          <a:prstGeom prst="rect">
            <a:avLst/>
          </a:prstGeom>
        </p:spPr>
        <p:txBody>
          <a:bodyPr vert="horz" wrap="square" lIns="0" tIns="187325" rIns="0" bIns="0" rtlCol="0">
            <a:spAutoFit/>
          </a:bodyPr>
          <a:lstStyle/>
          <a:p>
            <a:pPr marL="12065" marR="5080" algn="ctr">
              <a:lnSpc>
                <a:spcPct val="80900"/>
              </a:lnSpc>
              <a:spcBef>
                <a:spcPts val="1475"/>
              </a:spcBef>
            </a:pPr>
            <a:r>
              <a:rPr lang="en-US" sz="5900" dirty="0">
                <a:solidFill>
                  <a:schemeClr val="bg1"/>
                </a:solidFill>
                <a:latin typeface="Bell MT" panose="02020503060305020303" pitchFamily="18" charset="0"/>
                <a:cs typeface="Verdana"/>
              </a:rPr>
              <a:t>Semantic elements of HTML in React</a:t>
            </a:r>
          </a:p>
        </p:txBody>
      </p:sp>
      <p:grpSp>
        <p:nvGrpSpPr>
          <p:cNvPr id="5" name="object 5"/>
          <p:cNvGrpSpPr/>
          <p:nvPr/>
        </p:nvGrpSpPr>
        <p:grpSpPr>
          <a:xfrm>
            <a:off x="4883150" y="1720850"/>
            <a:ext cx="8237855" cy="6487795"/>
            <a:chOff x="5025237" y="1772633"/>
            <a:chExt cx="8237855" cy="6487795"/>
          </a:xfrm>
        </p:grpSpPr>
        <p:sp>
          <p:nvSpPr>
            <p:cNvPr id="6" name="object 6"/>
            <p:cNvSpPr/>
            <p:nvPr/>
          </p:nvSpPr>
          <p:spPr>
            <a:xfrm>
              <a:off x="5025238" y="8239760"/>
              <a:ext cx="8237855" cy="20320"/>
            </a:xfrm>
            <a:custGeom>
              <a:avLst/>
              <a:gdLst/>
              <a:ahLst/>
              <a:cxnLst/>
              <a:rect l="l" t="t" r="r" b="b"/>
              <a:pathLst>
                <a:path w="8237855" h="20320">
                  <a:moveTo>
                    <a:pt x="8237499" y="1435"/>
                  </a:moveTo>
                  <a:lnTo>
                    <a:pt x="0" y="0"/>
                  </a:lnTo>
                  <a:lnTo>
                    <a:pt x="0" y="18719"/>
                  </a:lnTo>
                  <a:lnTo>
                    <a:pt x="8237499" y="20154"/>
                  </a:lnTo>
                  <a:lnTo>
                    <a:pt x="8237499" y="1435"/>
                  </a:lnTo>
                  <a:close/>
                </a:path>
              </a:pathLst>
            </a:custGeom>
            <a:solidFill>
              <a:srgbClr val="FFFFFF"/>
            </a:solidFill>
          </p:spPr>
          <p:txBody>
            <a:bodyPr wrap="square" lIns="0" tIns="0" rIns="0" bIns="0" rtlCol="0"/>
            <a:lstStyle/>
            <a:p>
              <a:endParaRPr/>
            </a:p>
          </p:txBody>
        </p:sp>
        <p:sp>
          <p:nvSpPr>
            <p:cNvPr id="7" name="object 7"/>
            <p:cNvSpPr/>
            <p:nvPr/>
          </p:nvSpPr>
          <p:spPr>
            <a:xfrm>
              <a:off x="8169820" y="1781992"/>
              <a:ext cx="1948180" cy="454025"/>
            </a:xfrm>
            <a:custGeom>
              <a:avLst/>
              <a:gdLst/>
              <a:ahLst/>
              <a:cxnLst/>
              <a:rect l="l" t="t" r="r" b="b"/>
              <a:pathLst>
                <a:path w="1948179" h="454025">
                  <a:moveTo>
                    <a:pt x="226791" y="453525"/>
                  </a:moveTo>
                  <a:lnTo>
                    <a:pt x="0" y="453525"/>
                  </a:lnTo>
                  <a:lnTo>
                    <a:pt x="0" y="0"/>
                  </a:lnTo>
                  <a:lnTo>
                    <a:pt x="453595" y="0"/>
                  </a:lnTo>
                  <a:lnTo>
                    <a:pt x="453595" y="453525"/>
                  </a:lnTo>
                  <a:lnTo>
                    <a:pt x="226791" y="453525"/>
                  </a:lnTo>
                  <a:close/>
                </a:path>
                <a:path w="1948179" h="454025">
                  <a:moveTo>
                    <a:pt x="974152" y="453525"/>
                  </a:moveTo>
                  <a:lnTo>
                    <a:pt x="747360" y="453525"/>
                  </a:lnTo>
                  <a:lnTo>
                    <a:pt x="747360" y="0"/>
                  </a:lnTo>
                  <a:lnTo>
                    <a:pt x="1200956" y="0"/>
                  </a:lnTo>
                  <a:lnTo>
                    <a:pt x="1200956" y="453525"/>
                  </a:lnTo>
                  <a:lnTo>
                    <a:pt x="974152" y="453525"/>
                  </a:lnTo>
                  <a:close/>
                </a:path>
                <a:path w="1948179" h="454025">
                  <a:moveTo>
                    <a:pt x="1720788" y="453525"/>
                  </a:moveTo>
                  <a:lnTo>
                    <a:pt x="1493997" y="453525"/>
                  </a:lnTo>
                  <a:lnTo>
                    <a:pt x="1493997" y="0"/>
                  </a:lnTo>
                  <a:lnTo>
                    <a:pt x="1947593" y="0"/>
                  </a:lnTo>
                  <a:lnTo>
                    <a:pt x="1947593" y="453525"/>
                  </a:lnTo>
                  <a:lnTo>
                    <a:pt x="1720788" y="453525"/>
                  </a:lnTo>
                  <a:close/>
                </a:path>
              </a:pathLst>
            </a:custGeom>
            <a:ln w="18718">
              <a:solidFill>
                <a:srgbClr val="FFFFFF"/>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050" y="0"/>
            <a:ext cx="18288000" cy="10287000"/>
          </a:xfrm>
          <a:prstGeom prst="rect">
            <a:avLst/>
          </a:prstGeom>
        </p:spPr>
      </p:pic>
      <p:sp>
        <p:nvSpPr>
          <p:cNvPr id="3" name="object 3"/>
          <p:cNvSpPr/>
          <p:nvPr/>
        </p:nvSpPr>
        <p:spPr>
          <a:xfrm>
            <a:off x="466559" y="506152"/>
            <a:ext cx="17355185" cy="9275445"/>
          </a:xfrm>
          <a:custGeom>
            <a:avLst/>
            <a:gdLst/>
            <a:ahLst/>
            <a:cxnLst/>
            <a:rect l="l" t="t" r="r" b="b"/>
            <a:pathLst>
              <a:path w="17355185" h="9275445">
                <a:moveTo>
                  <a:pt x="8677427" y="9275008"/>
                </a:moveTo>
                <a:lnTo>
                  <a:pt x="0" y="9275008"/>
                </a:lnTo>
                <a:lnTo>
                  <a:pt x="0" y="0"/>
                </a:lnTo>
                <a:lnTo>
                  <a:pt x="17354842" y="0"/>
                </a:lnTo>
                <a:lnTo>
                  <a:pt x="17354842" y="9275008"/>
                </a:lnTo>
                <a:lnTo>
                  <a:pt x="8677427" y="9275008"/>
                </a:lnTo>
                <a:close/>
              </a:path>
            </a:pathLst>
          </a:custGeom>
          <a:ln w="18719">
            <a:solidFill>
              <a:srgbClr val="FFFFFF"/>
            </a:solidFill>
          </a:ln>
        </p:spPr>
        <p:txBody>
          <a:bodyPr wrap="square" lIns="0" tIns="0" rIns="0" bIns="0" rtlCol="0"/>
          <a:lstStyle/>
          <a:p>
            <a:endParaRPr/>
          </a:p>
        </p:txBody>
      </p:sp>
      <p:sp>
        <p:nvSpPr>
          <p:cNvPr id="9" name="TextBox 8">
            <a:extLst>
              <a:ext uri="{FF2B5EF4-FFF2-40B4-BE49-F238E27FC236}">
                <a16:creationId xmlns:a16="http://schemas.microsoft.com/office/drawing/2014/main" id="{013610F0-B538-0EAD-6425-824694FE1CB1}"/>
              </a:ext>
            </a:extLst>
          </p:cNvPr>
          <p:cNvSpPr txBox="1"/>
          <p:nvPr/>
        </p:nvSpPr>
        <p:spPr>
          <a:xfrm>
            <a:off x="1758950" y="2145029"/>
            <a:ext cx="6553200" cy="1015663"/>
          </a:xfrm>
          <a:prstGeom prst="rect">
            <a:avLst/>
          </a:prstGeom>
          <a:noFill/>
        </p:spPr>
        <p:txBody>
          <a:bodyPr wrap="square" rtlCol="0">
            <a:spAutoFit/>
          </a:bodyPr>
          <a:lstStyle/>
          <a:p>
            <a:r>
              <a:rPr lang="en-IN" sz="6000" dirty="0">
                <a:solidFill>
                  <a:schemeClr val="bg1"/>
                </a:solidFill>
                <a:latin typeface="Footlight MT Light" panose="0204060206030A020304" pitchFamily="18" charset="0"/>
              </a:rPr>
              <a:t> HTML5 Semantics.?</a:t>
            </a:r>
          </a:p>
        </p:txBody>
      </p:sp>
      <p:pic>
        <p:nvPicPr>
          <p:cNvPr id="2050" name="Picture 2" descr="Download Question Mark, Question, Response. Royalty-Free Stock Illustration  Image - Pixabay">
            <a:extLst>
              <a:ext uri="{FF2B5EF4-FFF2-40B4-BE49-F238E27FC236}">
                <a16:creationId xmlns:a16="http://schemas.microsoft.com/office/drawing/2014/main" id="{E150557E-A46B-565B-9BFD-865AFD3B1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950" y="4223244"/>
            <a:ext cx="4495800" cy="4495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B368DB2-800E-1FE8-9A59-8FD384FE4276}"/>
              </a:ext>
            </a:extLst>
          </p:cNvPr>
          <p:cNvSpPr txBox="1"/>
          <p:nvPr/>
        </p:nvSpPr>
        <p:spPr>
          <a:xfrm>
            <a:off x="7489093" y="3666844"/>
            <a:ext cx="10332651" cy="3785652"/>
          </a:xfrm>
          <a:prstGeom prst="rect">
            <a:avLst/>
          </a:prstGeom>
          <a:noFill/>
        </p:spPr>
        <p:txBody>
          <a:bodyPr wrap="square" rtlCol="0">
            <a:spAutoFit/>
          </a:bodyPr>
          <a:lstStyle/>
          <a:p>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HTML5 Semantics </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refers to the use of specific tags like &lt;header&gt;, &lt;footer&gt;, &lt;nav&gt;, &lt;article&gt;, &lt;section&gt;, etc., to provide clearer structure and meaning to web content. This improves accessibility, and SEO, and facilitates better understanding by both humans and machines.</a:t>
            </a:r>
            <a:endParaRPr lang="en-IN" sz="4000" dirty="0">
              <a:solidFill>
                <a:schemeClr val="bg1"/>
              </a:solidFill>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04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26670"/>
            <a:ext cx="18288000" cy="10287000"/>
          </a:xfrm>
          <a:prstGeom prst="rect">
            <a:avLst/>
          </a:prstGeom>
        </p:spPr>
      </p:pic>
      <p:sp>
        <p:nvSpPr>
          <p:cNvPr id="3" name="object 3"/>
          <p:cNvSpPr txBox="1">
            <a:spLocks noGrp="1"/>
          </p:cNvSpPr>
          <p:nvPr>
            <p:ph type="title"/>
          </p:nvPr>
        </p:nvSpPr>
        <p:spPr>
          <a:xfrm>
            <a:off x="1659686" y="1568450"/>
            <a:ext cx="7670800" cy="791210"/>
          </a:xfrm>
          <a:prstGeom prst="rect">
            <a:avLst/>
          </a:prstGeom>
        </p:spPr>
        <p:txBody>
          <a:bodyPr vert="horz" wrap="square" lIns="0" tIns="15240" rIns="0" bIns="0" rtlCol="0">
            <a:spAutoFit/>
          </a:bodyPr>
          <a:lstStyle/>
          <a:p>
            <a:pPr marL="12700">
              <a:lnSpc>
                <a:spcPct val="100000"/>
              </a:lnSpc>
              <a:spcBef>
                <a:spcPts val="120"/>
              </a:spcBef>
            </a:pPr>
            <a:r>
              <a:rPr lang="en-US" sz="5000" dirty="0">
                <a:latin typeface="Times New Roman" panose="02020603050405020304" pitchFamily="18" charset="0"/>
                <a:cs typeface="Times New Roman" panose="02020603050405020304" pitchFamily="18" charset="0"/>
              </a:rPr>
              <a:t>Semantic elements</a:t>
            </a:r>
            <a:endParaRPr sz="50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1835150" y="3296458"/>
            <a:ext cx="8534400" cy="4507709"/>
          </a:xfrm>
          <a:prstGeom prst="rect">
            <a:avLst/>
          </a:prstGeom>
        </p:spPr>
        <p:txBody>
          <a:bodyPr vert="horz" wrap="square" lIns="0" tIns="13335" rIns="0" bIns="0" rtlCol="0">
            <a:spAutoFit/>
          </a:bodyPr>
          <a:lstStyle/>
          <a:p>
            <a:pPr algn="l" rtl="0" fontAlgn="base"/>
            <a:r>
              <a:rPr lang="en-US" sz="3500" b="0" i="0" dirty="0">
                <a:solidFill>
                  <a:schemeClr val="bg1"/>
                </a:solidFill>
                <a:effectLst/>
                <a:highlight>
                  <a:srgbClr val="000000"/>
                </a:highlight>
                <a:latin typeface="Times New Roman" panose="02020603050405020304" pitchFamily="18" charset="0"/>
                <a:cs typeface="Times New Roman" panose="02020603050405020304" pitchFamily="18" charset="0"/>
              </a:rPr>
              <a:t>Semantic elements have meaningful names that tell about the type of content. For example header, footer, table, … etc. HTML5 introduces many semantic elements as mentioned below which make the code easier to write and understand for the developer as well as instruct the browser on how to treat them. </a:t>
            </a:r>
          </a:p>
          <a:p>
            <a:pPr marL="12700" marR="5080" algn="just">
              <a:lnSpc>
                <a:spcPct val="150000"/>
              </a:lnSpc>
              <a:spcBef>
                <a:spcPts val="105"/>
              </a:spcBef>
            </a:pPr>
            <a:endParaRPr sz="3500" dirty="0">
              <a:solidFill>
                <a:schemeClr val="bg1"/>
              </a:solidFill>
              <a:highlight>
                <a:srgbClr val="000000"/>
              </a:highlight>
              <a:latin typeface="Times New Roman" panose="02020603050405020304" pitchFamily="18" charset="0"/>
              <a:ea typeface="STSong" panose="02010600040101010101" pitchFamily="2" charset="-122"/>
              <a:cs typeface="Times New Roman" panose="02020603050405020304" pitchFamily="18" charset="0"/>
            </a:endParaRPr>
          </a:p>
        </p:txBody>
      </p:sp>
      <p:sp>
        <p:nvSpPr>
          <p:cNvPr id="13" name="object 13"/>
          <p:cNvSpPr/>
          <p:nvPr/>
        </p:nvSpPr>
        <p:spPr>
          <a:xfrm>
            <a:off x="1622856" y="9204807"/>
            <a:ext cx="7738109" cy="20320"/>
          </a:xfrm>
          <a:custGeom>
            <a:avLst/>
            <a:gdLst/>
            <a:ahLst/>
            <a:cxnLst/>
            <a:rect l="l" t="t" r="r" b="b"/>
            <a:pathLst>
              <a:path w="7738109" h="20320">
                <a:moveTo>
                  <a:pt x="7737856" y="1435"/>
                </a:moveTo>
                <a:lnTo>
                  <a:pt x="0" y="0"/>
                </a:lnTo>
                <a:lnTo>
                  <a:pt x="0" y="18719"/>
                </a:lnTo>
                <a:lnTo>
                  <a:pt x="7737856" y="20154"/>
                </a:lnTo>
                <a:lnTo>
                  <a:pt x="7737856" y="1435"/>
                </a:lnTo>
                <a:close/>
              </a:path>
            </a:pathLst>
          </a:custGeom>
          <a:solidFill>
            <a:srgbClr val="FFFFFF"/>
          </a:solidFill>
        </p:spPr>
        <p:txBody>
          <a:bodyPr wrap="square" lIns="0" tIns="0" rIns="0" bIns="0" rtlCol="0"/>
          <a:lstStyle/>
          <a:p>
            <a:endParaRPr/>
          </a:p>
        </p:txBody>
      </p:sp>
      <p:sp>
        <p:nvSpPr>
          <p:cNvPr id="4" name="TextBox 3">
            <a:extLst>
              <a:ext uri="{FF2B5EF4-FFF2-40B4-BE49-F238E27FC236}">
                <a16:creationId xmlns:a16="http://schemas.microsoft.com/office/drawing/2014/main" id="{2C1DE4BB-E823-FA18-6959-8330C99DE03C}"/>
              </a:ext>
            </a:extLst>
          </p:cNvPr>
          <p:cNvSpPr txBox="1"/>
          <p:nvPr/>
        </p:nvSpPr>
        <p:spPr>
          <a:xfrm>
            <a:off x="11128806" y="945168"/>
            <a:ext cx="4800600" cy="6934334"/>
          </a:xfrm>
          <a:prstGeom prst="rect">
            <a:avLst/>
          </a:prstGeom>
          <a:noFill/>
        </p:spPr>
        <p:txBody>
          <a:bodyPr wrap="square" rtlCol="0">
            <a:spAutoFit/>
          </a:bodyPr>
          <a:lstStyle/>
          <a:p>
            <a:pPr marL="457200" indent="-457200" algn="l" fontAlgn="base">
              <a:lnSpc>
                <a:spcPct val="150000"/>
              </a:lnSpc>
              <a:buFont typeface="Arial" panose="020B0604020202020204" pitchFamily="34" charset="0"/>
              <a:buChar char="•"/>
            </a:pPr>
            <a:r>
              <a:rPr lang="en-IN" sz="3000" i="0" u="sng" dirty="0">
                <a:solidFill>
                  <a:schemeClr val="bg1"/>
                </a:solidFill>
                <a:effectLst/>
                <a:highlight>
                  <a:srgbClr val="000000"/>
                </a:highlight>
                <a:latin typeface="Times New Roman" panose="02020603050405020304" pitchFamily="18" charset="0"/>
                <a:cs typeface="Times New Roman" panose="02020603050405020304" pitchFamily="18" charset="0"/>
              </a:rPr>
              <a:t>&lt;article&gt;</a:t>
            </a:r>
          </a:p>
          <a:p>
            <a:pPr marL="457200" indent="-457200" fontAlgn="base">
              <a:lnSpc>
                <a:spcPct val="150000"/>
              </a:lnSpc>
              <a:buFont typeface="Arial" panose="020B0604020202020204" pitchFamily="34" charset="0"/>
              <a:buChar char="•"/>
            </a:pPr>
            <a:r>
              <a:rPr lang="en-IN" sz="3000" u="sng" dirty="0">
                <a:solidFill>
                  <a:schemeClr val="bg1"/>
                </a:solidFill>
                <a:highlight>
                  <a:srgbClr val="000000"/>
                </a:highlight>
                <a:latin typeface="Times New Roman" panose="02020603050405020304" pitchFamily="18" charset="0"/>
                <a:cs typeface="Times New Roman" panose="02020603050405020304" pitchFamily="18" charset="0"/>
              </a:rPr>
              <a:t>&lt;aside&gt;</a:t>
            </a:r>
          </a:p>
          <a:p>
            <a:pPr marL="457200" indent="-457200" fontAlgn="base">
              <a:lnSpc>
                <a:spcPct val="150000"/>
              </a:lnSpc>
              <a:buFont typeface="Arial" panose="020B0604020202020204" pitchFamily="34" charset="0"/>
              <a:buChar char="•"/>
            </a:pPr>
            <a:r>
              <a:rPr lang="en-US" sz="3000" i="0" u="sng" dirty="0">
                <a:solidFill>
                  <a:srgbClr val="FFFFFF"/>
                </a:solidFill>
                <a:effectLst/>
                <a:highlight>
                  <a:srgbClr val="000000"/>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&lt;</a:t>
            </a:r>
            <a:r>
              <a:rPr lang="en-US" sz="3000" i="0" u="sng" dirty="0" err="1">
                <a:solidFill>
                  <a:srgbClr val="FFFFFF"/>
                </a:solidFill>
                <a:effectLst/>
                <a:highlight>
                  <a:srgbClr val="000000"/>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figcaption</a:t>
            </a:r>
            <a:r>
              <a:rPr lang="en-US" sz="3000" i="0" u="sng" dirty="0">
                <a:solidFill>
                  <a:schemeClr val="bg1"/>
                </a:solidFill>
                <a:effectLst/>
                <a:highlight>
                  <a:srgbClr val="000000"/>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&gt;</a:t>
            </a:r>
            <a:endParaRPr lang="en-US" sz="3000" u="sng" dirty="0">
              <a:solidFill>
                <a:schemeClr val="bg1"/>
              </a:solidFill>
              <a:highlight>
                <a:srgbClr val="000000"/>
              </a:highlight>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US" sz="3000" i="0" u="sng" dirty="0">
                <a:solidFill>
                  <a:schemeClr val="bg1"/>
                </a:solidFill>
                <a:effectLst/>
                <a:highlight>
                  <a:srgbClr val="000000"/>
                </a:highligh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&lt;figure&gt;</a:t>
            </a:r>
            <a:endParaRPr lang="en-US" sz="3000" u="sng" dirty="0">
              <a:solidFill>
                <a:schemeClr val="bg1"/>
              </a:solidFill>
              <a:highlight>
                <a:srgbClr val="000000"/>
              </a:highlight>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US" sz="3000" i="0" u="sng" dirty="0">
                <a:solidFill>
                  <a:schemeClr val="bg1"/>
                </a:solidFill>
                <a:effectLst/>
                <a:highlight>
                  <a:srgbClr val="000000"/>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&lt;footer&gt;</a:t>
            </a:r>
            <a:endParaRPr lang="en-US" sz="3000" u="sng" dirty="0">
              <a:solidFill>
                <a:schemeClr val="bg1"/>
              </a:solidFill>
              <a:highlight>
                <a:srgbClr val="000000"/>
              </a:highlight>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US" sz="3000" i="0" u="sng" dirty="0">
                <a:solidFill>
                  <a:schemeClr val="bg1"/>
                </a:solidFill>
                <a:effectLst/>
                <a:highlight>
                  <a:srgbClr val="000000"/>
                </a:highligh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&lt;header&gt;</a:t>
            </a:r>
            <a:endParaRPr lang="en-US" sz="3000" u="sng" dirty="0">
              <a:solidFill>
                <a:schemeClr val="bg1"/>
              </a:solidFill>
              <a:highlight>
                <a:srgbClr val="000000"/>
              </a:highlight>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US" sz="3000" i="0" u="sng" dirty="0">
                <a:solidFill>
                  <a:schemeClr val="bg1"/>
                </a:solidFill>
                <a:effectLst/>
                <a:highlight>
                  <a:srgbClr val="000000"/>
                </a:highligh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&lt;main&gt;</a:t>
            </a:r>
            <a:endParaRPr lang="en-US" sz="3000" u="sng" dirty="0">
              <a:solidFill>
                <a:schemeClr val="bg1"/>
              </a:solidFill>
              <a:highlight>
                <a:srgbClr val="000000"/>
              </a:highlight>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US" sz="3000" i="0" u="sng" dirty="0">
                <a:solidFill>
                  <a:schemeClr val="bg1"/>
                </a:solidFill>
                <a:effectLst/>
                <a:highlight>
                  <a:srgbClr val="000000"/>
                </a:highligh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&lt;nav&gt;</a:t>
            </a:r>
            <a:endParaRPr lang="en-US" sz="3000" u="sng" dirty="0">
              <a:solidFill>
                <a:schemeClr val="bg1"/>
              </a:solidFill>
              <a:highlight>
                <a:srgbClr val="000000"/>
              </a:highlight>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US" sz="3000" i="0" u="sng" dirty="0">
                <a:solidFill>
                  <a:schemeClr val="bg1"/>
                </a:solidFill>
                <a:effectLst/>
                <a:highlight>
                  <a:srgbClr val="000000"/>
                </a:highligh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&lt;section&gt;</a:t>
            </a:r>
            <a:endParaRPr lang="en-US" sz="3000" i="0" u="sng" dirty="0">
              <a:solidFill>
                <a:schemeClr val="bg1"/>
              </a:solidFill>
              <a:effectLst/>
              <a:highlight>
                <a:srgbClr val="000000"/>
              </a:highlight>
              <a:latin typeface="Times New Roman" panose="02020603050405020304" pitchFamily="18" charset="0"/>
              <a:cs typeface="Times New Roman" panose="02020603050405020304" pitchFamily="18" charset="0"/>
            </a:endParaRPr>
          </a:p>
          <a:p>
            <a:pPr fontAlgn="base">
              <a:lnSpc>
                <a:spcPct val="150000"/>
              </a:lnSpc>
            </a:pPr>
            <a:endParaRPr lang="en-IN" sz="3000" i="0" u="sng" dirty="0">
              <a:solidFill>
                <a:schemeClr val="bg1"/>
              </a:solidFill>
              <a:effectLst/>
              <a:highlight>
                <a:srgbClr val="0000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3" name="TextBox 2">
            <a:extLst>
              <a:ext uri="{FF2B5EF4-FFF2-40B4-BE49-F238E27FC236}">
                <a16:creationId xmlns:a16="http://schemas.microsoft.com/office/drawing/2014/main" id="{9C458B2E-9501-CF7E-1A29-C8CE7209C4B2}"/>
              </a:ext>
            </a:extLst>
          </p:cNvPr>
          <p:cNvSpPr txBox="1"/>
          <p:nvPr/>
        </p:nvSpPr>
        <p:spPr>
          <a:xfrm>
            <a:off x="2139950" y="1111250"/>
            <a:ext cx="14173200" cy="8094524"/>
          </a:xfrm>
          <a:prstGeom prst="rect">
            <a:avLst/>
          </a:prstGeom>
          <a:noFill/>
        </p:spPr>
        <p:txBody>
          <a:bodyPr wrap="square" rtlCol="0">
            <a:spAutoFit/>
          </a:bodyPr>
          <a:lstStyle/>
          <a:p>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The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&lt;article&gt; </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tag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specifies independent, self-contained content</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An article should make sense on its own and it should be possible to distribute it independently from the rest of the site.</a:t>
            </a:r>
          </a:p>
          <a:p>
            <a:endParaRPr lang="en-US" sz="4000" dirty="0">
              <a:solidFill>
                <a:schemeClr val="bg1"/>
              </a:solidFill>
              <a:highlight>
                <a:srgbClr val="000000"/>
              </a:highlight>
              <a:latin typeface="Times New Roman" panose="02020603050405020304" pitchFamily="18" charset="0"/>
              <a:cs typeface="Times New Roman" panose="02020603050405020304" pitchFamily="18" charset="0"/>
            </a:endParaRPr>
          </a:p>
          <a:p>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The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&lt;aside&gt;</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tag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defines some content aside from the content it is placed in</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The aside content should be indirectly related to the surrounding content.</a:t>
            </a:r>
          </a:p>
          <a:p>
            <a:endParaRPr lang="en-US" sz="4000" dirty="0">
              <a:solidFill>
                <a:schemeClr val="bg1"/>
              </a:solidFill>
              <a:highlight>
                <a:srgbClr val="000000"/>
              </a:highlight>
              <a:latin typeface="Times New Roman" panose="02020603050405020304" pitchFamily="18" charset="0"/>
              <a:cs typeface="Times New Roman" panose="02020603050405020304" pitchFamily="18" charset="0"/>
            </a:endParaRPr>
          </a:p>
          <a:p>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The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&lt;</a:t>
            </a:r>
            <a:r>
              <a:rPr lang="en-US" sz="4000" b="1" i="0" dirty="0" err="1">
                <a:solidFill>
                  <a:schemeClr val="bg1"/>
                </a:solidFill>
                <a:effectLst/>
                <a:highlight>
                  <a:srgbClr val="000000"/>
                </a:highlight>
                <a:latin typeface="Times New Roman" panose="02020603050405020304" pitchFamily="18" charset="0"/>
                <a:cs typeface="Times New Roman" panose="02020603050405020304" pitchFamily="18" charset="0"/>
              </a:rPr>
              <a:t>figcaption</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&gt;</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tag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defines a caption for a &lt;figure&gt; element</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a:t>
            </a:r>
          </a:p>
          <a:p>
            <a:endParaRPr lang="en-IN" sz="4000" dirty="0">
              <a:solidFill>
                <a:schemeClr val="bg1"/>
              </a:solidFill>
              <a:highlight>
                <a:srgbClr val="000000"/>
              </a:highlight>
              <a:latin typeface="Times New Roman" panose="02020603050405020304" pitchFamily="18" charset="0"/>
              <a:cs typeface="Times New Roman" panose="02020603050405020304" pitchFamily="18" charset="0"/>
            </a:endParaRPr>
          </a:p>
          <a:p>
            <a:r>
              <a:rPr lang="en-IN"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The </a:t>
            </a:r>
            <a:r>
              <a:rPr lang="en-IN" sz="4000" b="1" i="0" dirty="0">
                <a:solidFill>
                  <a:schemeClr val="bg1"/>
                </a:solidFill>
                <a:effectLst/>
                <a:highlight>
                  <a:srgbClr val="000000"/>
                </a:highlight>
                <a:latin typeface="Times New Roman" panose="02020603050405020304" pitchFamily="18" charset="0"/>
                <a:cs typeface="Times New Roman" panose="02020603050405020304" pitchFamily="18" charset="0"/>
              </a:rPr>
              <a:t>&lt;figure&gt; </a:t>
            </a:r>
            <a:r>
              <a:rPr lang="en-IN"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tag </a:t>
            </a:r>
            <a:r>
              <a:rPr lang="en-IN" sz="4000" b="1" i="0" dirty="0">
                <a:solidFill>
                  <a:schemeClr val="bg1"/>
                </a:solidFill>
                <a:effectLst/>
                <a:highlight>
                  <a:srgbClr val="000000"/>
                </a:highlight>
                <a:latin typeface="Times New Roman" panose="02020603050405020304" pitchFamily="18" charset="0"/>
                <a:cs typeface="Times New Roman" panose="02020603050405020304" pitchFamily="18" charset="0"/>
              </a:rPr>
              <a:t>specifies</a:t>
            </a:r>
            <a:r>
              <a:rPr lang="en-IN"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self-contained content, like illustrations, diagrams, photos, code </a:t>
            </a:r>
            <a:r>
              <a:rPr lang="en-IN" sz="4000" b="1" i="0" dirty="0">
                <a:solidFill>
                  <a:schemeClr val="bg1"/>
                </a:solidFill>
                <a:effectLst/>
                <a:highlight>
                  <a:srgbClr val="000000"/>
                </a:highlight>
                <a:latin typeface="Times New Roman" panose="02020603050405020304" pitchFamily="18" charset="0"/>
                <a:cs typeface="Times New Roman" panose="02020603050405020304" pitchFamily="18" charset="0"/>
              </a:rPr>
              <a:t>listings</a:t>
            </a:r>
            <a:r>
              <a:rPr lang="en-IN"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etc.</a:t>
            </a:r>
            <a:endParaRPr lang="en-IN" sz="4000" dirty="0">
              <a:solidFill>
                <a:schemeClr val="bg1"/>
              </a:solidFill>
              <a:highlight>
                <a:srgbClr val="000000"/>
              </a:highlight>
              <a:latin typeface="Times New Roman" panose="02020603050405020304" pitchFamily="18" charset="0"/>
              <a:cs typeface="Times New Roman" panose="02020603050405020304" pitchFamily="18" charset="0"/>
            </a:endParaRPr>
          </a:p>
          <a:p>
            <a:endParaRPr lang="en-IN" sz="4000" dirty="0">
              <a:solidFill>
                <a:schemeClr val="bg1"/>
              </a:solidFill>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53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3" name="TextBox 2">
            <a:extLst>
              <a:ext uri="{FF2B5EF4-FFF2-40B4-BE49-F238E27FC236}">
                <a16:creationId xmlns:a16="http://schemas.microsoft.com/office/drawing/2014/main" id="{9C458B2E-9501-CF7E-1A29-C8CE7209C4B2}"/>
              </a:ext>
            </a:extLst>
          </p:cNvPr>
          <p:cNvSpPr txBox="1"/>
          <p:nvPr/>
        </p:nvSpPr>
        <p:spPr>
          <a:xfrm>
            <a:off x="2139950" y="1111250"/>
            <a:ext cx="14173200" cy="8094524"/>
          </a:xfrm>
          <a:prstGeom prst="rect">
            <a:avLst/>
          </a:prstGeom>
          <a:noFill/>
        </p:spPr>
        <p:txBody>
          <a:bodyPr wrap="square" rtlCol="0">
            <a:spAutoFit/>
          </a:bodyPr>
          <a:lstStyle/>
          <a:p>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The &lt;</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footer</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&gt;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tag</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is an essential element for structuring the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footer</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section of an HTML document. It helps organize content like author information, copyright notices, and contact details.</a:t>
            </a:r>
          </a:p>
          <a:p>
            <a:endParaRPr lang="en-US" sz="4000" dirty="0">
              <a:solidFill>
                <a:schemeClr val="bg1"/>
              </a:solidFill>
              <a:highlight>
                <a:srgbClr val="000000"/>
              </a:highlight>
              <a:latin typeface="Times New Roman" panose="02020603050405020304" pitchFamily="18" charset="0"/>
              <a:cs typeface="Times New Roman" panose="02020603050405020304" pitchFamily="18" charset="0"/>
            </a:endParaRPr>
          </a:p>
          <a:p>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The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&lt;header&gt;</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element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represents a container for introductory content or a set</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of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navigational links</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A &lt;header&gt; element typically contains: one or more heading elements (&lt;h1&gt; - &lt;h6&gt;) logo or icon. authorship information. </a:t>
            </a:r>
          </a:p>
          <a:p>
            <a:endParaRPr lang="en-US" sz="4000" dirty="0">
              <a:solidFill>
                <a:schemeClr val="bg1"/>
              </a:solidFill>
              <a:highlight>
                <a:srgbClr val="000000"/>
              </a:highlight>
              <a:latin typeface="Times New Roman" panose="02020603050405020304" pitchFamily="18" charset="0"/>
              <a:cs typeface="Times New Roman" panose="02020603050405020304" pitchFamily="18" charset="0"/>
            </a:endParaRPr>
          </a:p>
          <a:p>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The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HTML &lt;main&gt; Tag</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defines a document’s main content, which should be unique. </a:t>
            </a:r>
          </a:p>
          <a:p>
            <a:endParaRPr lang="en-US" sz="4000" dirty="0">
              <a:solidFill>
                <a:schemeClr val="bg1"/>
              </a:solidFill>
              <a:highlight>
                <a:srgbClr val="000000"/>
              </a:highlight>
              <a:latin typeface="Times New Roman" panose="02020603050405020304" pitchFamily="18" charset="0"/>
              <a:cs typeface="Times New Roman" panose="02020603050405020304" pitchFamily="18" charset="0"/>
            </a:endParaRPr>
          </a:p>
          <a:p>
            <a:endParaRPr lang="en-IN" sz="4000" dirty="0">
              <a:solidFill>
                <a:schemeClr val="bg1"/>
              </a:solidFill>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38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3" name="TextBox 2">
            <a:extLst>
              <a:ext uri="{FF2B5EF4-FFF2-40B4-BE49-F238E27FC236}">
                <a16:creationId xmlns:a16="http://schemas.microsoft.com/office/drawing/2014/main" id="{9C458B2E-9501-CF7E-1A29-C8CE7209C4B2}"/>
              </a:ext>
            </a:extLst>
          </p:cNvPr>
          <p:cNvSpPr txBox="1"/>
          <p:nvPr/>
        </p:nvSpPr>
        <p:spPr>
          <a:xfrm>
            <a:off x="2139950" y="1111250"/>
            <a:ext cx="14173200" cy="5016758"/>
          </a:xfrm>
          <a:prstGeom prst="rect">
            <a:avLst/>
          </a:prstGeom>
          <a:noFill/>
        </p:spPr>
        <p:txBody>
          <a:bodyPr wrap="square" rtlCol="0">
            <a:spAutoFit/>
          </a:bodyPr>
          <a:lstStyle/>
          <a:p>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The Section tag</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defines the section of documents such as chapters, headers, footers, or any other sections. The section tag divides the content into sections and subsections.</a:t>
            </a:r>
          </a:p>
          <a:p>
            <a:endParaRPr lang="en-US" sz="4000" dirty="0">
              <a:solidFill>
                <a:schemeClr val="bg1"/>
              </a:solidFill>
              <a:highlight>
                <a:srgbClr val="000000"/>
              </a:highlight>
              <a:latin typeface="Times New Roman" panose="02020603050405020304" pitchFamily="18" charset="0"/>
              <a:cs typeface="Times New Roman" panose="02020603050405020304" pitchFamily="18" charset="0"/>
            </a:endParaRPr>
          </a:p>
          <a:p>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The </a:t>
            </a:r>
            <a:r>
              <a:rPr lang="en-US" sz="4000" b="1" i="0" dirty="0">
                <a:solidFill>
                  <a:schemeClr val="bg1"/>
                </a:solidFill>
                <a:effectLst/>
                <a:highlight>
                  <a:srgbClr val="000000"/>
                </a:highlight>
                <a:latin typeface="Times New Roman" panose="02020603050405020304" pitchFamily="18" charset="0"/>
                <a:cs typeface="Times New Roman" panose="02020603050405020304" pitchFamily="18" charset="0"/>
              </a:rPr>
              <a:t>HTML &lt;main&gt; Tag</a:t>
            </a:r>
            <a:r>
              <a:rPr lang="en-US" sz="4000" b="0" i="0" dirty="0">
                <a:solidFill>
                  <a:schemeClr val="bg1"/>
                </a:solidFill>
                <a:effectLst/>
                <a:highlight>
                  <a:srgbClr val="000000"/>
                </a:highlight>
                <a:latin typeface="Times New Roman" panose="02020603050405020304" pitchFamily="18" charset="0"/>
                <a:cs typeface="Times New Roman" panose="02020603050405020304" pitchFamily="18" charset="0"/>
              </a:rPr>
              <a:t> defines a document’s main content, which should be unique. It excludes content like sidebars, navigation, logos, and copyright info, ensuring unique document-specific material within.</a:t>
            </a:r>
            <a:endParaRPr lang="en-IN" sz="4000" dirty="0">
              <a:solidFill>
                <a:schemeClr val="bg1"/>
              </a:solidFill>
              <a:highlight>
                <a:srgbClr val="000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32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2250" y="-565150"/>
            <a:ext cx="18821400" cy="10972800"/>
          </a:xfrm>
          <a:prstGeom prst="rect">
            <a:avLst/>
          </a:prstGeom>
        </p:spPr>
      </p:pic>
      <p:sp>
        <p:nvSpPr>
          <p:cNvPr id="3" name="object 3"/>
          <p:cNvSpPr/>
          <p:nvPr/>
        </p:nvSpPr>
        <p:spPr>
          <a:xfrm>
            <a:off x="17329658" y="624954"/>
            <a:ext cx="454025" cy="454025"/>
          </a:xfrm>
          <a:custGeom>
            <a:avLst/>
            <a:gdLst/>
            <a:ahLst/>
            <a:cxnLst/>
            <a:rect l="l" t="t" r="r" b="b"/>
            <a:pathLst>
              <a:path w="454025" h="454025">
                <a:moveTo>
                  <a:pt x="226822" y="453517"/>
                </a:moveTo>
                <a:lnTo>
                  <a:pt x="0" y="453517"/>
                </a:lnTo>
                <a:lnTo>
                  <a:pt x="0" y="0"/>
                </a:lnTo>
                <a:lnTo>
                  <a:pt x="453517" y="0"/>
                </a:lnTo>
                <a:lnTo>
                  <a:pt x="453517" y="453517"/>
                </a:lnTo>
                <a:lnTo>
                  <a:pt x="226822" y="453517"/>
                </a:lnTo>
                <a:close/>
              </a:path>
            </a:pathLst>
          </a:custGeom>
          <a:ln w="18716">
            <a:solidFill>
              <a:srgbClr val="FFFFFF"/>
            </a:solidFill>
          </a:ln>
        </p:spPr>
        <p:txBody>
          <a:bodyPr wrap="square" lIns="0" tIns="0" rIns="0" bIns="0" rtlCol="0"/>
          <a:lstStyle/>
          <a:p>
            <a:endParaRPr/>
          </a:p>
        </p:txBody>
      </p:sp>
      <p:sp>
        <p:nvSpPr>
          <p:cNvPr id="4" name="object 4"/>
          <p:cNvSpPr/>
          <p:nvPr/>
        </p:nvSpPr>
        <p:spPr>
          <a:xfrm>
            <a:off x="452159" y="9469440"/>
            <a:ext cx="454025" cy="454025"/>
          </a:xfrm>
          <a:custGeom>
            <a:avLst/>
            <a:gdLst/>
            <a:ahLst/>
            <a:cxnLst/>
            <a:rect l="l" t="t" r="r" b="b"/>
            <a:pathLst>
              <a:path w="454025" h="454025">
                <a:moveTo>
                  <a:pt x="226794" y="453513"/>
                </a:moveTo>
                <a:lnTo>
                  <a:pt x="0" y="453513"/>
                </a:lnTo>
                <a:lnTo>
                  <a:pt x="0" y="0"/>
                </a:lnTo>
                <a:lnTo>
                  <a:pt x="453588" y="0"/>
                </a:lnTo>
                <a:lnTo>
                  <a:pt x="453588" y="453513"/>
                </a:lnTo>
                <a:lnTo>
                  <a:pt x="226794" y="453513"/>
                </a:lnTo>
                <a:close/>
              </a:path>
            </a:pathLst>
          </a:custGeom>
          <a:ln w="18718">
            <a:solidFill>
              <a:srgbClr val="FFFFFF"/>
            </a:solidFill>
          </a:ln>
        </p:spPr>
        <p:txBody>
          <a:bodyPr wrap="square" lIns="0" tIns="0" rIns="0" bIns="0" rtlCol="0"/>
          <a:lstStyle/>
          <a:p>
            <a:endParaRPr/>
          </a:p>
        </p:txBody>
      </p:sp>
      <p:sp>
        <p:nvSpPr>
          <p:cNvPr id="5" name="object 5"/>
          <p:cNvSpPr/>
          <p:nvPr/>
        </p:nvSpPr>
        <p:spPr>
          <a:xfrm>
            <a:off x="1199500" y="9469440"/>
            <a:ext cx="454025" cy="454025"/>
          </a:xfrm>
          <a:custGeom>
            <a:avLst/>
            <a:gdLst/>
            <a:ahLst/>
            <a:cxnLst/>
            <a:rect l="l" t="t" r="r" b="b"/>
            <a:pathLst>
              <a:path w="454025" h="454025">
                <a:moveTo>
                  <a:pt x="226798" y="453513"/>
                </a:moveTo>
                <a:lnTo>
                  <a:pt x="0" y="453513"/>
                </a:lnTo>
                <a:lnTo>
                  <a:pt x="0" y="0"/>
                </a:lnTo>
                <a:lnTo>
                  <a:pt x="453587" y="0"/>
                </a:lnTo>
                <a:lnTo>
                  <a:pt x="453587" y="453513"/>
                </a:lnTo>
                <a:lnTo>
                  <a:pt x="226798" y="453513"/>
                </a:lnTo>
                <a:close/>
              </a:path>
            </a:pathLst>
          </a:custGeom>
          <a:ln w="18718">
            <a:solidFill>
              <a:srgbClr val="FFFFFF"/>
            </a:solidFill>
          </a:ln>
        </p:spPr>
        <p:txBody>
          <a:bodyPr wrap="square" lIns="0" tIns="0" rIns="0" bIns="0" rtlCol="0"/>
          <a:lstStyle/>
          <a:p>
            <a:endParaRPr/>
          </a:p>
        </p:txBody>
      </p:sp>
      <p:sp>
        <p:nvSpPr>
          <p:cNvPr id="13" name="object 13"/>
          <p:cNvSpPr/>
          <p:nvPr/>
        </p:nvSpPr>
        <p:spPr>
          <a:xfrm>
            <a:off x="9144152" y="9201594"/>
            <a:ext cx="7738109" cy="20320"/>
          </a:xfrm>
          <a:custGeom>
            <a:avLst/>
            <a:gdLst/>
            <a:ahLst/>
            <a:cxnLst/>
            <a:rect l="l" t="t" r="r" b="b"/>
            <a:pathLst>
              <a:path w="7738109" h="20320">
                <a:moveTo>
                  <a:pt x="7737830" y="1435"/>
                </a:moveTo>
                <a:lnTo>
                  <a:pt x="0" y="0"/>
                </a:lnTo>
                <a:lnTo>
                  <a:pt x="0" y="18707"/>
                </a:lnTo>
                <a:lnTo>
                  <a:pt x="7737830" y="20154"/>
                </a:lnTo>
                <a:lnTo>
                  <a:pt x="7737830" y="1435"/>
                </a:lnTo>
                <a:close/>
              </a:path>
            </a:pathLst>
          </a:custGeom>
          <a:solidFill>
            <a:srgbClr val="FFFFFF"/>
          </a:solidFill>
        </p:spPr>
        <p:txBody>
          <a:bodyPr wrap="square" lIns="0" tIns="0" rIns="0" bIns="0" rtlCol="0"/>
          <a:lstStyle/>
          <a:p>
            <a:endParaRPr/>
          </a:p>
        </p:txBody>
      </p:sp>
      <p:pic>
        <p:nvPicPr>
          <p:cNvPr id="1028" name="Picture 4" descr="what is semantic html">
            <a:extLst>
              <a:ext uri="{FF2B5EF4-FFF2-40B4-BE49-F238E27FC236}">
                <a16:creationId xmlns:a16="http://schemas.microsoft.com/office/drawing/2014/main" id="{E26EC82D-EFB2-E917-CC83-D8EA499C5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933" t="18304" b="5034"/>
          <a:stretch/>
        </p:blipFill>
        <p:spPr bwMode="auto">
          <a:xfrm>
            <a:off x="6483350" y="973233"/>
            <a:ext cx="4638523" cy="789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30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6050" y="-1079218"/>
            <a:ext cx="18592800" cy="11486867"/>
          </a:xfrm>
          <a:prstGeom prst="rect">
            <a:avLst/>
          </a:prstGeom>
        </p:spPr>
      </p:pic>
      <p:sp>
        <p:nvSpPr>
          <p:cNvPr id="3" name="Rectangle 1">
            <a:extLst>
              <a:ext uri="{FF2B5EF4-FFF2-40B4-BE49-F238E27FC236}">
                <a16:creationId xmlns:a16="http://schemas.microsoft.com/office/drawing/2014/main" id="{269ACF01-79E9-577C-48B6-C170A6A83973}"/>
              </a:ext>
            </a:extLst>
          </p:cNvPr>
          <p:cNvSpPr>
            <a:spLocks noChangeArrowheads="1"/>
          </p:cNvSpPr>
          <p:nvPr/>
        </p:nvSpPr>
        <p:spPr bwMode="auto">
          <a:xfrm>
            <a:off x="920750" y="1572692"/>
            <a:ext cx="15093950"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rPr>
              <a:t>Improved Accessibility</a:t>
            </a:r>
            <a:r>
              <a:rPr kumimoji="0" lang="en-US" altLang="en-US" sz="3000" b="0"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rPr>
              <a:t>: Semantic elements provide meaningful information to assistive technologies like screen readers. For example, using &lt;header&gt;, &lt;nav&gt;, and &lt;main&gt; tags helps screen readers understand the structure of the page, making the content more accessible to users with disabilities.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rPr>
              <a:t>Better SEO</a:t>
            </a:r>
            <a:r>
              <a:rPr kumimoji="0" lang="en-US" altLang="en-US" sz="3000" b="0"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rPr>
              <a:t>: Search engines use semantic tags to understand the content and structure of a webpage. Elements like &lt;article&gt;, &lt;section&gt;, and &lt;aside&gt; help search engines categorize and prioritize content, potentially improving the page's ranking.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rPr>
              <a:t>Enhanced Readability and Maintainability</a:t>
            </a:r>
            <a:r>
              <a:rPr kumimoji="0" lang="en-US" altLang="en-US" sz="3000" b="0"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rPr>
              <a:t>: Code that uses semantic elements is easier to read and understand, making it simpler for developers to work on and maintain. This is especially useful when collaborating with others or revisiting code after some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rPr>
              <a:t>Consistent Structure</a:t>
            </a:r>
            <a:r>
              <a:rPr kumimoji="0" lang="en-US" altLang="en-US" sz="3000" b="0"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rPr>
              <a:t>: </a:t>
            </a:r>
            <a:r>
              <a:rPr lang="en-US" sz="3000" dirty="0">
                <a:solidFill>
                  <a:schemeClr val="bg1"/>
                </a:solidFill>
                <a:highlight>
                  <a:srgbClr val="000000"/>
                </a:highlight>
                <a:latin typeface="Times New Roman" panose="02020603050405020304" pitchFamily="18" charset="0"/>
                <a:cs typeface="Times New Roman" panose="02020603050405020304" pitchFamily="18" charset="0"/>
              </a:rPr>
              <a:t>Semantic elements promote a consistent structure across web pages, leading to a more predictable and user-friendly experience. This consistency also helps in applying styles uniformly across different sections of a site.</a:t>
            </a:r>
            <a:endParaRPr kumimoji="0" lang="en-US" altLang="en-US" sz="3000" b="0" i="0" u="none" strike="noStrike" cap="none" normalizeH="0" baseline="0" dirty="0">
              <a:ln>
                <a:noFill/>
              </a:ln>
              <a:solidFill>
                <a:schemeClr val="bg1"/>
              </a:solidFill>
              <a:effectLst/>
              <a:highlight>
                <a:srgbClr val="000000"/>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70E24E-557A-FF61-1078-8C86860A7EF0}"/>
              </a:ext>
            </a:extLst>
          </p:cNvPr>
          <p:cNvSpPr txBox="1"/>
          <p:nvPr/>
        </p:nvSpPr>
        <p:spPr>
          <a:xfrm>
            <a:off x="1073150" y="200195"/>
            <a:ext cx="5029200" cy="861774"/>
          </a:xfrm>
          <a:prstGeom prst="rect">
            <a:avLst/>
          </a:prstGeom>
          <a:noFill/>
        </p:spPr>
        <p:txBody>
          <a:bodyPr wrap="square" rtlCol="0">
            <a:spAutoFit/>
          </a:bodyPr>
          <a:lstStyle/>
          <a:p>
            <a:r>
              <a:rPr lang="en-US" sz="5000" b="1" dirty="0">
                <a:solidFill>
                  <a:schemeClr val="bg1"/>
                </a:solidFill>
                <a:latin typeface="Times New Roman" panose="02020603050405020304" pitchFamily="18" charset="0"/>
                <a:cs typeface="Times New Roman" panose="02020603050405020304" pitchFamily="18" charset="0"/>
              </a:rPr>
              <a:t>Advantages</a:t>
            </a:r>
            <a:endParaRPr lang="en-IN" sz="5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79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9" name="object 9"/>
          <p:cNvSpPr/>
          <p:nvPr/>
        </p:nvSpPr>
        <p:spPr>
          <a:xfrm>
            <a:off x="5025237" y="8237715"/>
            <a:ext cx="8237855" cy="20320"/>
          </a:xfrm>
          <a:custGeom>
            <a:avLst/>
            <a:gdLst/>
            <a:ahLst/>
            <a:cxnLst/>
            <a:rect l="l" t="t" r="r" b="b"/>
            <a:pathLst>
              <a:path w="8237855" h="20320">
                <a:moveTo>
                  <a:pt x="8237499" y="1435"/>
                </a:moveTo>
                <a:lnTo>
                  <a:pt x="0" y="0"/>
                </a:lnTo>
                <a:lnTo>
                  <a:pt x="0" y="18719"/>
                </a:lnTo>
                <a:lnTo>
                  <a:pt x="8237499" y="20154"/>
                </a:lnTo>
                <a:lnTo>
                  <a:pt x="8237499" y="1435"/>
                </a:lnTo>
                <a:close/>
              </a:path>
            </a:pathLst>
          </a:custGeom>
          <a:solidFill>
            <a:srgbClr val="FFFFFF"/>
          </a:solidFill>
        </p:spPr>
        <p:txBody>
          <a:bodyPr wrap="square" lIns="0" tIns="0" rIns="0" bIns="0" rtlCol="0"/>
          <a:lstStyle/>
          <a:p>
            <a:endParaRPr/>
          </a:p>
        </p:txBody>
      </p:sp>
      <p:sp>
        <p:nvSpPr>
          <p:cNvPr id="5" name="TextBox 4">
            <a:extLst>
              <a:ext uri="{FF2B5EF4-FFF2-40B4-BE49-F238E27FC236}">
                <a16:creationId xmlns:a16="http://schemas.microsoft.com/office/drawing/2014/main" id="{0EB81C2B-9ED6-E4FC-D6A8-1DE49223B912}"/>
              </a:ext>
            </a:extLst>
          </p:cNvPr>
          <p:cNvSpPr txBox="1"/>
          <p:nvPr/>
        </p:nvSpPr>
        <p:spPr>
          <a:xfrm>
            <a:off x="5645150" y="3686492"/>
            <a:ext cx="11049000" cy="1477328"/>
          </a:xfrm>
          <a:prstGeom prst="rect">
            <a:avLst/>
          </a:prstGeom>
          <a:noFill/>
        </p:spPr>
        <p:txBody>
          <a:bodyPr wrap="square" rtlCol="0">
            <a:spAutoFit/>
          </a:bodyPr>
          <a:lstStyle/>
          <a:p>
            <a:r>
              <a:rPr lang="en-IN" sz="9000" dirty="0">
                <a:solidFill>
                  <a:schemeClr val="bg1"/>
                </a:solidFill>
                <a:latin typeface="BatangChe" panose="02030609000101010101" pitchFamily="49" charset="-127"/>
                <a:ea typeface="BatangChe" panose="02030609000101010101" pitchFamily="49" charset="-127"/>
              </a:rPr>
              <a:t>Thank you.!</a:t>
            </a:r>
          </a:p>
        </p:txBody>
      </p:sp>
    </p:spTree>
    <p:extLst>
      <p:ext uri="{BB962C8B-B14F-4D97-AF65-F5344CB8AC3E}">
        <p14:creationId xmlns:p14="http://schemas.microsoft.com/office/powerpoint/2010/main" val="4169642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TotalTime>
  <Words>592</Words>
  <Application>Microsoft Office PowerPoint</Application>
  <PresentationFormat>Custom</PresentationFormat>
  <Paragraphs>38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BatangChe</vt:lpstr>
      <vt:lpstr>Arial</vt:lpstr>
      <vt:lpstr>Bell MT</vt:lpstr>
      <vt:lpstr>Calibri</vt:lpstr>
      <vt:lpstr>Footlight MT Light</vt:lpstr>
      <vt:lpstr>Times New Roman</vt:lpstr>
      <vt:lpstr>Verdana</vt:lpstr>
      <vt:lpstr>Office Theme</vt:lpstr>
      <vt:lpstr>PowerPoint Presentation</vt:lpstr>
      <vt:lpstr>PowerPoint Presentation</vt:lpstr>
      <vt:lpstr>Semantic elements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 Teja Palle(UST,IN)</cp:lastModifiedBy>
  <cp:revision>4</cp:revision>
  <dcterms:created xsi:type="dcterms:W3CDTF">2024-07-28T17:05:27Z</dcterms:created>
  <dcterms:modified xsi:type="dcterms:W3CDTF">2024-08-27T04:43:33Z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2024-07-28T00:00:00Z</vt:filetime>
  </property>
  <property fmtid="{D5CDD505-2E9C-101B-9397-08002B2CF9AE}" pid="3" name="Creator">
    <vt:lpwstr>Chromium</vt:lpwstr>
  </property>
  <property fmtid="{D5CDD505-2E9C-101B-9397-08002B2CF9AE}" pid="4" name="LastSaved">
    <vt:filetime>2024-07-28T00:00:00Z</vt:filetime>
  </property>
</Properties>
</file>