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9" r:id="rId3"/>
    <p:sldId id="262" r:id="rId4"/>
    <p:sldId id="273" r:id="rId5"/>
    <p:sldId id="300" r:id="rId6"/>
    <p:sldId id="265" r:id="rId7"/>
    <p:sldId id="303" r:id="rId8"/>
    <p:sldId id="268" r:id="rId9"/>
    <p:sldId id="307" r:id="rId10"/>
    <p:sldId id="306" r:id="rId11"/>
    <p:sldId id="305" r:id="rId12"/>
    <p:sldId id="301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osis" pitchFamily="2" charset="0"/>
      <p:regular r:id="rId20"/>
      <p:bold r:id="rId21"/>
    </p:embeddedFont>
    <p:embeddedFont>
      <p:font typeface="Mako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718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1FEAFD-0C2A-4943-815A-61114C122837}">
  <a:tblStyle styleId="{D31FEAFD-0C2A-4943-815A-61114C122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d986669f0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d986669f0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d991f2972e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d991f2972e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49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d991f2972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d991f2972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d991f2972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d991f2972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d991f2972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d991f2972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79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d991f2972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d991f2972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d991f2972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d991f2972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2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d991f2972e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d991f2972e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d991f2972e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d991f2972e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69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951038" y="847750"/>
            <a:ext cx="2999400" cy="29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1087750" y="4024725"/>
            <a:ext cx="3484200" cy="57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-126450" y="539400"/>
            <a:ext cx="9396900" cy="5829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title" idx="2"/>
          </p:nvPr>
        </p:nvSpPr>
        <p:spPr>
          <a:xfrm>
            <a:off x="1603550" y="1568350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title" idx="3"/>
          </p:nvPr>
        </p:nvSpPr>
        <p:spPr>
          <a:xfrm>
            <a:off x="1603550" y="3073875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1"/>
          </p:nvPr>
        </p:nvSpPr>
        <p:spPr>
          <a:xfrm>
            <a:off x="1603550" y="3555500"/>
            <a:ext cx="32406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subTitle" idx="4"/>
          </p:nvPr>
        </p:nvSpPr>
        <p:spPr>
          <a:xfrm>
            <a:off x="1603550" y="2049975"/>
            <a:ext cx="32406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1084275" y="539400"/>
            <a:ext cx="6975600" cy="58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9"/>
          <p:cNvSpPr txBox="1">
            <a:spLocks noGrp="1"/>
          </p:cNvSpPr>
          <p:nvPr>
            <p:ph type="subTitle" idx="1"/>
          </p:nvPr>
        </p:nvSpPr>
        <p:spPr>
          <a:xfrm>
            <a:off x="2088300" y="1104925"/>
            <a:ext cx="4967400" cy="11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"/>
          <p:cNvSpPr txBox="1">
            <a:spLocks noGrp="1"/>
          </p:cNvSpPr>
          <p:nvPr>
            <p:ph type="title" hasCustomPrompt="1"/>
          </p:nvPr>
        </p:nvSpPr>
        <p:spPr>
          <a:xfrm>
            <a:off x="-209550" y="1120100"/>
            <a:ext cx="9563100" cy="232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4" name="Google Shape;694;p11"/>
          <p:cNvSpPr txBox="1">
            <a:spLocks noGrp="1"/>
          </p:cNvSpPr>
          <p:nvPr>
            <p:ph type="subTitle" idx="1"/>
          </p:nvPr>
        </p:nvSpPr>
        <p:spPr>
          <a:xfrm>
            <a:off x="-209550" y="3442300"/>
            <a:ext cx="95631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0"/>
          <p:cNvSpPr txBox="1">
            <a:spLocks noGrp="1"/>
          </p:cNvSpPr>
          <p:nvPr>
            <p:ph type="title"/>
          </p:nvPr>
        </p:nvSpPr>
        <p:spPr>
          <a:xfrm>
            <a:off x="-213150" y="539850"/>
            <a:ext cx="9570300" cy="582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1"/>
          <p:cNvSpPr txBox="1">
            <a:spLocks noGrp="1"/>
          </p:cNvSpPr>
          <p:nvPr>
            <p:ph type="title"/>
          </p:nvPr>
        </p:nvSpPr>
        <p:spPr>
          <a:xfrm>
            <a:off x="-79650" y="539850"/>
            <a:ext cx="9303300" cy="582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○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osis"/>
              <a:buChar char="■"/>
              <a:defRPr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66" r:id="rId6"/>
    <p:sldLayoutId id="2147483667" r:id="rId7"/>
    <p:sldLayoutId id="2147483673" r:id="rId8"/>
    <p:sldLayoutId id="2147483674" r:id="rId9"/>
    <p:sldLayoutId id="2147483675" r:id="rId10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2"/>
          <p:cNvSpPr txBox="1">
            <a:spLocks noGrp="1"/>
          </p:cNvSpPr>
          <p:nvPr>
            <p:ph type="ctrTitle"/>
          </p:nvPr>
        </p:nvSpPr>
        <p:spPr>
          <a:xfrm>
            <a:off x="336182" y="1080525"/>
            <a:ext cx="4582659" cy="29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CHINESE PHARMACEUTICALS LIMITED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1614" name="Google Shape;1614;p32"/>
          <p:cNvSpPr txBox="1">
            <a:spLocks noGrp="1"/>
          </p:cNvSpPr>
          <p:nvPr>
            <p:ph type="subTitle" idx="1"/>
          </p:nvPr>
        </p:nvSpPr>
        <p:spPr>
          <a:xfrm>
            <a:off x="457128" y="3610051"/>
            <a:ext cx="4461713" cy="414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ako"/>
                <a:ea typeface="Mako"/>
                <a:cs typeface="Mako"/>
                <a:sym typeface="Mako"/>
              </a:rPr>
              <a:t>Growth &amp; Forecasting Plan - Sai Teja Pasula</a:t>
            </a:r>
            <a:endParaRPr sz="1500" dirty="0">
              <a:latin typeface="Mako"/>
              <a:ea typeface="Mako"/>
              <a:cs typeface="Mako"/>
              <a:sym typeface="Mako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70593FE-5CD4-4647-992B-FDBC4412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75" y="1325876"/>
            <a:ext cx="2712345" cy="2491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4"/>
          <p:cNvSpPr txBox="1">
            <a:spLocks noGrp="1"/>
          </p:cNvSpPr>
          <p:nvPr>
            <p:ph type="title"/>
          </p:nvPr>
        </p:nvSpPr>
        <p:spPr>
          <a:xfrm>
            <a:off x="-79650" y="539850"/>
            <a:ext cx="9303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accent1"/>
                </a:solidFill>
              </a:rPr>
              <a:t>DEMAND </a:t>
            </a:r>
            <a:r>
              <a:rPr lang="en-US" sz="4500" dirty="0">
                <a:solidFill>
                  <a:schemeClr val="tx1"/>
                </a:solidFill>
              </a:rPr>
              <a:t>FORECASTING</a:t>
            </a:r>
            <a:endParaRPr sz="4500" dirty="0"/>
          </a:p>
        </p:txBody>
      </p:sp>
      <p:sp>
        <p:nvSpPr>
          <p:cNvPr id="1842" name="Google Shape;1842;p44"/>
          <p:cNvSpPr txBox="1"/>
          <p:nvPr/>
        </p:nvSpPr>
        <p:spPr>
          <a:xfrm>
            <a:off x="1732880" y="4175329"/>
            <a:ext cx="965105" cy="6437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α = 0.668</a:t>
            </a:r>
            <a:r>
              <a:rPr lang="en-US" sz="1200" b="1" dirty="0">
                <a:solidFill>
                  <a:srgbClr val="191919"/>
                </a:solidFill>
                <a:latin typeface="Bebas Neue"/>
                <a:ea typeface="Bebas Neue"/>
                <a:cs typeface="Arial" panose="020B0604020202020204" pitchFamily="34" charset="0"/>
                <a:sym typeface="Bebas Neue"/>
              </a:rPr>
              <a:t>,  </a:t>
            </a: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β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= 0.302,</a:t>
            </a:r>
          </a:p>
          <a:p>
            <a:pPr algn="ctr"/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γ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= 0.272</a:t>
            </a:r>
            <a:endParaRPr lang="en-US" sz="1200" b="1" dirty="0">
              <a:solidFill>
                <a:srgbClr val="191919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1845" name="Google Shape;1845;p44"/>
          <p:cNvSpPr txBox="1"/>
          <p:nvPr/>
        </p:nvSpPr>
        <p:spPr>
          <a:xfrm>
            <a:off x="538176" y="4175328"/>
            <a:ext cx="880028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α = 0.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340</a:t>
            </a:r>
            <a:endParaRPr lang="el-GR"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2" name="Google Shape;1852;p44"/>
          <p:cNvSpPr/>
          <p:nvPr/>
        </p:nvSpPr>
        <p:spPr>
          <a:xfrm>
            <a:off x="665075" y="2932630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1"/>
                </a:solidFill>
                <a:latin typeface="Bebas Neue"/>
                <a:sym typeface="Bebas Neue"/>
              </a:rPr>
              <a:t>3</a:t>
            </a:r>
            <a:endParaRPr sz="1500" dirty="0">
              <a:solidFill>
                <a:schemeClr val="accent1"/>
              </a:solidFill>
            </a:endParaRPr>
          </a:p>
        </p:txBody>
      </p:sp>
      <p:sp>
        <p:nvSpPr>
          <p:cNvPr id="1853" name="Google Shape;1853;p44"/>
          <p:cNvSpPr/>
          <p:nvPr/>
        </p:nvSpPr>
        <p:spPr>
          <a:xfrm>
            <a:off x="1958458" y="2932630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Bebas Neue"/>
                <a:sym typeface="Bebas Neue"/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54" name="Google Shape;1854;p44"/>
          <p:cNvSpPr/>
          <p:nvPr/>
        </p:nvSpPr>
        <p:spPr>
          <a:xfrm>
            <a:off x="3132516" y="2932630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Bebas Neue"/>
                <a:sym typeface="Bebas Neue"/>
              </a:rPr>
              <a:t>2</a:t>
            </a:r>
            <a:endParaRPr sz="2000" dirty="0">
              <a:solidFill>
                <a:schemeClr val="accent1"/>
              </a:solidFill>
            </a:endParaRPr>
          </a:p>
        </p:txBody>
      </p:sp>
      <p:cxnSp>
        <p:nvCxnSpPr>
          <p:cNvPr id="1856" name="Google Shape;1856;p44"/>
          <p:cNvCxnSpPr>
            <a:cxnSpLocks/>
            <a:stCxn id="1852" idx="3"/>
            <a:endCxn id="1853" idx="1"/>
          </p:cNvCxnSpPr>
          <p:nvPr/>
        </p:nvCxnSpPr>
        <p:spPr>
          <a:xfrm>
            <a:off x="1245875" y="3223030"/>
            <a:ext cx="712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44"/>
          <p:cNvCxnSpPr>
            <a:cxnSpLocks/>
            <a:stCxn id="1853" idx="3"/>
            <a:endCxn id="1854" idx="1"/>
          </p:cNvCxnSpPr>
          <p:nvPr/>
        </p:nvCxnSpPr>
        <p:spPr>
          <a:xfrm>
            <a:off x="2539258" y="3223030"/>
            <a:ext cx="5932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9" name="Google Shape;1859;p44"/>
          <p:cNvCxnSpPr>
            <a:cxnSpLocks/>
            <a:stCxn id="1852" idx="0"/>
          </p:cNvCxnSpPr>
          <p:nvPr/>
        </p:nvCxnSpPr>
        <p:spPr>
          <a:xfrm rot="10800000">
            <a:off x="955475" y="2605330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60" name="Google Shape;1860;p44"/>
          <p:cNvCxnSpPr>
            <a:cxnSpLocks/>
            <a:stCxn id="1853" idx="0"/>
          </p:cNvCxnSpPr>
          <p:nvPr/>
        </p:nvCxnSpPr>
        <p:spPr>
          <a:xfrm rot="10800000">
            <a:off x="2248558" y="2605330"/>
            <a:ext cx="300" cy="32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61" name="Google Shape;1861;p44"/>
          <p:cNvCxnSpPr>
            <a:cxnSpLocks/>
            <a:stCxn id="1854" idx="0"/>
          </p:cNvCxnSpPr>
          <p:nvPr/>
        </p:nvCxnSpPr>
        <p:spPr>
          <a:xfrm rot="10800000">
            <a:off x="3422616" y="2605330"/>
            <a:ext cx="300" cy="32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63" name="Google Shape;1863;p44"/>
          <p:cNvCxnSpPr>
            <a:cxnSpLocks/>
            <a:endCxn id="1852" idx="2"/>
          </p:cNvCxnSpPr>
          <p:nvPr/>
        </p:nvCxnSpPr>
        <p:spPr>
          <a:xfrm flipV="1">
            <a:off x="955475" y="3513430"/>
            <a:ext cx="0" cy="5331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64" name="Google Shape;1864;p44"/>
          <p:cNvCxnSpPr>
            <a:cxnSpLocks/>
            <a:endCxn id="1853" idx="2"/>
          </p:cNvCxnSpPr>
          <p:nvPr/>
        </p:nvCxnSpPr>
        <p:spPr>
          <a:xfrm flipV="1">
            <a:off x="2248858" y="3513430"/>
            <a:ext cx="0" cy="5331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65" name="Google Shape;1865;p44"/>
          <p:cNvCxnSpPr>
            <a:cxnSpLocks/>
            <a:endCxn id="1854" idx="2"/>
          </p:cNvCxnSpPr>
          <p:nvPr/>
        </p:nvCxnSpPr>
        <p:spPr>
          <a:xfrm flipV="1">
            <a:off x="3422916" y="3513430"/>
            <a:ext cx="0" cy="5331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4" name="Google Shape;1849;p44">
            <a:extLst>
              <a:ext uri="{FF2B5EF4-FFF2-40B4-BE49-F238E27FC236}">
                <a16:creationId xmlns:a16="http://schemas.microsoft.com/office/drawing/2014/main" id="{5E457B1D-9BCA-4EC9-9AF5-C5C6B5508642}"/>
              </a:ext>
            </a:extLst>
          </p:cNvPr>
          <p:cNvSpPr txBox="1"/>
          <p:nvPr/>
        </p:nvSpPr>
        <p:spPr>
          <a:xfrm>
            <a:off x="331359" y="2212631"/>
            <a:ext cx="129366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BEST SMOOTHING</a:t>
            </a:r>
          </a:p>
        </p:txBody>
      </p:sp>
      <p:sp>
        <p:nvSpPr>
          <p:cNvPr id="45" name="Google Shape;1849;p44">
            <a:extLst>
              <a:ext uri="{FF2B5EF4-FFF2-40B4-BE49-F238E27FC236}">
                <a16:creationId xmlns:a16="http://schemas.microsoft.com/office/drawing/2014/main" id="{888F555C-8BF4-49D8-8536-CAE9BB07FBAE}"/>
              </a:ext>
            </a:extLst>
          </p:cNvPr>
          <p:cNvSpPr txBox="1"/>
          <p:nvPr/>
        </p:nvSpPr>
        <p:spPr>
          <a:xfrm>
            <a:off x="1639019" y="2192595"/>
            <a:ext cx="105896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HOLT WINTERS</a:t>
            </a:r>
          </a:p>
        </p:txBody>
      </p:sp>
      <p:sp>
        <p:nvSpPr>
          <p:cNvPr id="46" name="Google Shape;1849;p44">
            <a:extLst>
              <a:ext uri="{FF2B5EF4-FFF2-40B4-BE49-F238E27FC236}">
                <a16:creationId xmlns:a16="http://schemas.microsoft.com/office/drawing/2014/main" id="{0657BD25-E9B0-482C-8D40-5F36BA739F96}"/>
              </a:ext>
            </a:extLst>
          </p:cNvPr>
          <p:cNvSpPr txBox="1"/>
          <p:nvPr/>
        </p:nvSpPr>
        <p:spPr>
          <a:xfrm>
            <a:off x="2988084" y="2192595"/>
            <a:ext cx="8680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sARIMA</a:t>
            </a:r>
          </a:p>
        </p:txBody>
      </p:sp>
      <p:sp>
        <p:nvSpPr>
          <p:cNvPr id="50" name="Google Shape;1842;p44">
            <a:extLst>
              <a:ext uri="{FF2B5EF4-FFF2-40B4-BE49-F238E27FC236}">
                <a16:creationId xmlns:a16="http://schemas.microsoft.com/office/drawing/2014/main" id="{202944DD-C11F-4A64-91E0-A4824724A614}"/>
              </a:ext>
            </a:extLst>
          </p:cNvPr>
          <p:cNvSpPr txBox="1"/>
          <p:nvPr/>
        </p:nvSpPr>
        <p:spPr>
          <a:xfrm>
            <a:off x="2745575" y="4175328"/>
            <a:ext cx="1545017" cy="6437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p</a:t>
            </a: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=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2</a:t>
            </a:r>
            <a:r>
              <a:rPr lang="en-US" sz="1200" b="1" dirty="0">
                <a:solidFill>
                  <a:srgbClr val="191919"/>
                </a:solidFill>
                <a:latin typeface="Bebas Neue"/>
                <a:ea typeface="Bebas Neue"/>
                <a:cs typeface="Arial" panose="020B0604020202020204" pitchFamily="34" charset="0"/>
                <a:sym typeface="Bebas Neue"/>
              </a:rPr>
              <a:t>, 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d = 1,</a:t>
            </a: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q = 0</a:t>
            </a:r>
          </a:p>
          <a:p>
            <a:pPr algn="ctr"/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P</a:t>
            </a: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=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0</a:t>
            </a:r>
            <a:r>
              <a:rPr lang="en-US" sz="1200" b="1" dirty="0">
                <a:solidFill>
                  <a:srgbClr val="191919"/>
                </a:solidFill>
                <a:latin typeface="Bebas Neue"/>
                <a:ea typeface="Bebas Neue"/>
                <a:cs typeface="Arial" panose="020B0604020202020204" pitchFamily="34" charset="0"/>
                <a:sym typeface="Bebas Neue"/>
              </a:rPr>
              <a:t>, 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D = 1,</a:t>
            </a: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Q = 1, S = 12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30040CE-CE01-4C82-A536-CB414448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7176"/>
              </p:ext>
            </p:extLst>
          </p:nvPr>
        </p:nvGraphicFramePr>
        <p:xfrm>
          <a:off x="4673537" y="2768980"/>
          <a:ext cx="2996938" cy="552450"/>
        </p:xfrm>
        <a:graphic>
          <a:graphicData uri="http://schemas.openxmlformats.org/drawingml/2006/table">
            <a:tbl>
              <a:tblPr>
                <a:tableStyleId>{D31FEAFD-0C2A-4943-815A-61114C122837}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510092244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309373728"/>
                    </a:ext>
                  </a:extLst>
                </a:gridCol>
                <a:gridCol w="658133">
                  <a:extLst>
                    <a:ext uri="{9D8B030D-6E8A-4147-A177-3AD203B41FA5}">
                      <a16:colId xmlns:a16="http://schemas.microsoft.com/office/drawing/2014/main" val="3394254613"/>
                    </a:ext>
                  </a:extLst>
                </a:gridCol>
                <a:gridCol w="506512">
                  <a:extLst>
                    <a:ext uri="{9D8B030D-6E8A-4147-A177-3AD203B41FA5}">
                      <a16:colId xmlns:a16="http://schemas.microsoft.com/office/drawing/2014/main" val="3754312876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ALPHA = 0.34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2700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12.20%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433399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HOLDOUT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11.62%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864322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AA508E9-681F-4F2E-A5A6-5ABD3411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09254"/>
              </p:ext>
            </p:extLst>
          </p:nvPr>
        </p:nvGraphicFramePr>
        <p:xfrm>
          <a:off x="4673537" y="3513430"/>
          <a:ext cx="2993867" cy="552450"/>
        </p:xfrm>
        <a:graphic>
          <a:graphicData uri="http://schemas.openxmlformats.org/drawingml/2006/table">
            <a:tbl>
              <a:tblPr>
                <a:tableStyleId>{D31FEAFD-0C2A-4943-815A-61114C122837}</a:tableStyleId>
              </a:tblPr>
              <a:tblGrid>
                <a:gridCol w="1096642">
                  <a:extLst>
                    <a:ext uri="{9D8B030D-6E8A-4147-A177-3AD203B41FA5}">
                      <a16:colId xmlns:a16="http://schemas.microsoft.com/office/drawing/2014/main" val="263874886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183611191"/>
                    </a:ext>
                  </a:extLst>
                </a:gridCol>
                <a:gridCol w="656758">
                  <a:extLst>
                    <a:ext uri="{9D8B030D-6E8A-4147-A177-3AD203B41FA5}">
                      <a16:colId xmlns:a16="http://schemas.microsoft.com/office/drawing/2014/main" val="575044903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100999732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HOLT WINTERS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WAPE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9432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400255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HOLDOUT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0196925"/>
                  </a:ext>
                </a:extLst>
              </a:tr>
            </a:tbl>
          </a:graphicData>
        </a:graphic>
      </p:graphicFrame>
      <p:sp>
        <p:nvSpPr>
          <p:cNvPr id="32" name="Google Shape;1849;p44">
            <a:extLst>
              <a:ext uri="{FF2B5EF4-FFF2-40B4-BE49-F238E27FC236}">
                <a16:creationId xmlns:a16="http://schemas.microsoft.com/office/drawing/2014/main" id="{60BDBDF7-77A6-47F8-BD91-15DF08A2A3ED}"/>
              </a:ext>
            </a:extLst>
          </p:cNvPr>
          <p:cNvSpPr txBox="1"/>
          <p:nvPr/>
        </p:nvSpPr>
        <p:spPr>
          <a:xfrm>
            <a:off x="4666053" y="2124847"/>
            <a:ext cx="2985985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MODEL PERFORMANCE METRICS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BADA1EF-2DFC-43B7-A8F6-80E1E19B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86401"/>
              </p:ext>
            </p:extLst>
          </p:nvPr>
        </p:nvGraphicFramePr>
        <p:xfrm>
          <a:off x="4673537" y="4250324"/>
          <a:ext cx="2985985" cy="552450"/>
        </p:xfrm>
        <a:graphic>
          <a:graphicData uri="http://schemas.openxmlformats.org/drawingml/2006/table">
            <a:tbl>
              <a:tblPr>
                <a:tableStyleId>{D31FEAFD-0C2A-4943-815A-61114C122837}</a:tableStyleId>
              </a:tblPr>
              <a:tblGrid>
                <a:gridCol w="1088760">
                  <a:extLst>
                    <a:ext uri="{9D8B030D-6E8A-4147-A177-3AD203B41FA5}">
                      <a16:colId xmlns:a16="http://schemas.microsoft.com/office/drawing/2014/main" val="263874886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183611191"/>
                    </a:ext>
                  </a:extLst>
                </a:gridCol>
                <a:gridCol w="656758">
                  <a:extLst>
                    <a:ext uri="{9D8B030D-6E8A-4147-A177-3AD203B41FA5}">
                      <a16:colId xmlns:a16="http://schemas.microsoft.com/office/drawing/2014/main" val="575044903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100999732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SARIMA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WAPE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9432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400255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HOLDOUT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0196925"/>
                  </a:ext>
                </a:extLst>
              </a:tr>
            </a:tbl>
          </a:graphicData>
        </a:graphic>
      </p:graphicFrame>
      <p:sp>
        <p:nvSpPr>
          <p:cNvPr id="36" name="Google Shape;1644;p35">
            <a:extLst>
              <a:ext uri="{FF2B5EF4-FFF2-40B4-BE49-F238E27FC236}">
                <a16:creationId xmlns:a16="http://schemas.microsoft.com/office/drawing/2014/main" id="{52B7E6DB-CE42-460F-98AE-231720E9037E}"/>
              </a:ext>
            </a:extLst>
          </p:cNvPr>
          <p:cNvSpPr txBox="1">
            <a:spLocks/>
          </p:cNvSpPr>
          <p:nvPr/>
        </p:nvSpPr>
        <p:spPr>
          <a:xfrm>
            <a:off x="331359" y="1157665"/>
            <a:ext cx="8928340" cy="74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Accounted for Trend &amp; seasonality using Holt Winters exponential smoothing and SARIMA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The best model is Holt Winters Exponential smoothing when the Train &amp; Holdout’s RMSE, WAPE are compared</a:t>
            </a:r>
          </a:p>
        </p:txBody>
      </p:sp>
    </p:spTree>
    <p:extLst>
      <p:ext uri="{BB962C8B-B14F-4D97-AF65-F5344CB8AC3E}">
        <p14:creationId xmlns:p14="http://schemas.microsoft.com/office/powerpoint/2010/main" val="193547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>
            <a:extLst>
              <a:ext uri="{FF2B5EF4-FFF2-40B4-BE49-F238E27FC236}">
                <a16:creationId xmlns:a16="http://schemas.microsoft.com/office/drawing/2014/main" id="{3C37AFCB-172E-4D57-BA30-7763E7BDA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/>
          <a:stretch/>
        </p:blipFill>
        <p:spPr bwMode="auto">
          <a:xfrm>
            <a:off x="458804" y="1586445"/>
            <a:ext cx="7163822" cy="30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3" name="Google Shape;1643;p35"/>
          <p:cNvSpPr txBox="1">
            <a:spLocks noGrp="1"/>
          </p:cNvSpPr>
          <p:nvPr>
            <p:ph type="title"/>
          </p:nvPr>
        </p:nvSpPr>
        <p:spPr>
          <a:xfrm>
            <a:off x="-102476" y="539400"/>
            <a:ext cx="9348952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accent1"/>
                </a:solidFill>
              </a:rPr>
              <a:t>DEMAND </a:t>
            </a:r>
            <a:r>
              <a:rPr lang="en-US" sz="4500" dirty="0">
                <a:solidFill>
                  <a:schemeClr val="tx1"/>
                </a:solidFill>
              </a:rPr>
              <a:t>FORECASTING</a:t>
            </a:r>
            <a:endParaRPr dirty="0"/>
          </a:p>
        </p:txBody>
      </p:sp>
      <p:sp>
        <p:nvSpPr>
          <p:cNvPr id="28" name="Google Shape;1733;p41">
            <a:extLst>
              <a:ext uri="{FF2B5EF4-FFF2-40B4-BE49-F238E27FC236}">
                <a16:creationId xmlns:a16="http://schemas.microsoft.com/office/drawing/2014/main" id="{065D3DAA-5001-4F06-8648-D4552E1B6B62}"/>
              </a:ext>
            </a:extLst>
          </p:cNvPr>
          <p:cNvSpPr txBox="1"/>
          <p:nvPr/>
        </p:nvSpPr>
        <p:spPr>
          <a:xfrm>
            <a:off x="458804" y="1156677"/>
            <a:ext cx="7780311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Actual versus forecasts trend across the above models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970758-9330-45AA-BA35-A233F31FA2CC}"/>
              </a:ext>
            </a:extLst>
          </p:cNvPr>
          <p:cNvCxnSpPr>
            <a:cxnSpLocks/>
          </p:cNvCxnSpPr>
          <p:nvPr/>
        </p:nvCxnSpPr>
        <p:spPr>
          <a:xfrm>
            <a:off x="6810701" y="1970690"/>
            <a:ext cx="0" cy="25224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16E0BD9-A7EA-415C-AA62-E5C24E687523}"/>
              </a:ext>
            </a:extLst>
          </p:cNvPr>
          <p:cNvSpPr/>
          <p:nvPr/>
        </p:nvSpPr>
        <p:spPr>
          <a:xfrm>
            <a:off x="1079938" y="4682489"/>
            <a:ext cx="5730762" cy="181173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32D50B-2117-4D3D-8033-DAC0AF4306F5}"/>
              </a:ext>
            </a:extLst>
          </p:cNvPr>
          <p:cNvCxnSpPr>
            <a:cxnSpLocks/>
          </p:cNvCxnSpPr>
          <p:nvPr/>
        </p:nvCxnSpPr>
        <p:spPr>
          <a:xfrm flipH="1">
            <a:off x="1095702" y="2088931"/>
            <a:ext cx="14573" cy="24042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6698AABE-0875-4168-923F-FF868E68BABC}"/>
              </a:ext>
            </a:extLst>
          </p:cNvPr>
          <p:cNvSpPr/>
          <p:nvPr/>
        </p:nvSpPr>
        <p:spPr>
          <a:xfrm>
            <a:off x="6844627" y="4650946"/>
            <a:ext cx="548640" cy="21271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5856AE-8890-4EE3-9173-F2796C70993E}"/>
              </a:ext>
            </a:extLst>
          </p:cNvPr>
          <p:cNvSpPr txBox="1"/>
          <p:nvPr/>
        </p:nvSpPr>
        <p:spPr>
          <a:xfrm>
            <a:off x="2562924" y="4216174"/>
            <a:ext cx="3261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Train : July 2009 to March 2012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886169-BAE0-4F37-B643-7FCE12C2DD4C}"/>
              </a:ext>
            </a:extLst>
          </p:cNvPr>
          <p:cNvSpPr txBox="1"/>
          <p:nvPr/>
        </p:nvSpPr>
        <p:spPr>
          <a:xfrm>
            <a:off x="6788638" y="4184701"/>
            <a:ext cx="660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191919"/>
                </a:solidFill>
                <a:latin typeface="Dosis"/>
                <a:sym typeface="Dosis"/>
              </a:rPr>
              <a:t>Holdout</a:t>
            </a:r>
            <a:endParaRPr lang="en-US" sz="1100" b="1" dirty="0"/>
          </a:p>
        </p:txBody>
      </p:sp>
      <p:sp>
        <p:nvSpPr>
          <p:cNvPr id="48" name="Google Shape;1733;p41">
            <a:extLst>
              <a:ext uri="{FF2B5EF4-FFF2-40B4-BE49-F238E27FC236}">
                <a16:creationId xmlns:a16="http://schemas.microsoft.com/office/drawing/2014/main" id="{83871877-415A-4A90-9D35-3137A4D877EF}"/>
              </a:ext>
            </a:extLst>
          </p:cNvPr>
          <p:cNvSpPr txBox="1"/>
          <p:nvPr/>
        </p:nvSpPr>
        <p:spPr>
          <a:xfrm rot="16200000">
            <a:off x="-1235768" y="2750371"/>
            <a:ext cx="3119967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Sales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BCDE14-F1D4-4640-915D-7591F7658516}"/>
              </a:ext>
            </a:extLst>
          </p:cNvPr>
          <p:cNvCxnSpPr>
            <a:cxnSpLocks/>
          </p:cNvCxnSpPr>
          <p:nvPr/>
        </p:nvCxnSpPr>
        <p:spPr>
          <a:xfrm>
            <a:off x="7354611" y="1970690"/>
            <a:ext cx="0" cy="25224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0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0;p55">
            <a:extLst>
              <a:ext uri="{FF2B5EF4-FFF2-40B4-BE49-F238E27FC236}">
                <a16:creationId xmlns:a16="http://schemas.microsoft.com/office/drawing/2014/main" id="{263CC92B-3CEF-4142-9B0C-B15E3723AB9C}"/>
              </a:ext>
            </a:extLst>
          </p:cNvPr>
          <p:cNvSpPr txBox="1">
            <a:spLocks/>
          </p:cNvSpPr>
          <p:nvPr/>
        </p:nvSpPr>
        <p:spPr>
          <a:xfrm flipH="1">
            <a:off x="3992200" y="1451420"/>
            <a:ext cx="40650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000" dirty="0">
                <a:latin typeface="Bebas Neue" panose="020B0604020202020204" charset="0"/>
              </a:rPr>
              <a:t>THANKS!</a:t>
            </a:r>
            <a:endParaRPr lang="en-US" sz="7000" dirty="0">
              <a:latin typeface="Bebas Neue" panose="020B0604020202020204" charset="0"/>
            </a:endParaRPr>
          </a:p>
        </p:txBody>
      </p:sp>
      <p:sp>
        <p:nvSpPr>
          <p:cNvPr id="3" name="Google Shape;2181;p55">
            <a:extLst>
              <a:ext uri="{FF2B5EF4-FFF2-40B4-BE49-F238E27FC236}">
                <a16:creationId xmlns:a16="http://schemas.microsoft.com/office/drawing/2014/main" id="{8A13CF85-05C4-41C1-B5B4-A23AD3C71FBC}"/>
              </a:ext>
            </a:extLst>
          </p:cNvPr>
          <p:cNvSpPr txBox="1">
            <a:spLocks/>
          </p:cNvSpPr>
          <p:nvPr/>
        </p:nvSpPr>
        <p:spPr>
          <a:xfrm flipH="1">
            <a:off x="4055962" y="3713345"/>
            <a:ext cx="4001238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lt1"/>
              </a:buClr>
              <a:buSzPts val="1100"/>
            </a:pPr>
            <a:r>
              <a:rPr lang="en-US" dirty="0"/>
              <a:t>spasula@purdue.edu</a:t>
            </a:r>
          </a:p>
          <a:p>
            <a:pPr algn="r">
              <a:buClr>
                <a:schemeClr val="lt1"/>
              </a:buClr>
              <a:buSzPts val="1100"/>
            </a:pPr>
            <a:r>
              <a:rPr lang="en-US" dirty="0"/>
              <a:t>+1  765 775 0913</a:t>
            </a:r>
          </a:p>
          <a:p>
            <a:pPr algn="r"/>
            <a:r>
              <a:rPr lang="en-US" dirty="0"/>
              <a:t>https://www.linkedin.com/in/sai-teja-pasula/</a:t>
            </a:r>
          </a:p>
        </p:txBody>
      </p:sp>
      <p:sp>
        <p:nvSpPr>
          <p:cNvPr id="4" name="Google Shape;2183;p55">
            <a:extLst>
              <a:ext uri="{FF2B5EF4-FFF2-40B4-BE49-F238E27FC236}">
                <a16:creationId xmlns:a16="http://schemas.microsoft.com/office/drawing/2014/main" id="{03D616D2-CB1E-494B-A143-856F731EE455}"/>
              </a:ext>
            </a:extLst>
          </p:cNvPr>
          <p:cNvSpPr txBox="1">
            <a:spLocks/>
          </p:cNvSpPr>
          <p:nvPr/>
        </p:nvSpPr>
        <p:spPr>
          <a:xfrm flipH="1">
            <a:off x="4622500" y="224732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Do you have any questions?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A59902-329E-4472-8EAA-57938E91A363}"/>
              </a:ext>
            </a:extLst>
          </p:cNvPr>
          <p:cNvGrpSpPr/>
          <p:nvPr/>
        </p:nvGrpSpPr>
        <p:grpSpPr>
          <a:xfrm>
            <a:off x="406487" y="844050"/>
            <a:ext cx="3191922" cy="3191922"/>
            <a:chOff x="1062823" y="1263904"/>
            <a:chExt cx="1280160" cy="1280160"/>
          </a:xfrm>
        </p:grpSpPr>
        <p:pic>
          <p:nvPicPr>
            <p:cNvPr id="25" name="Graphic 24" descr="Lotus Flower with solid fill">
              <a:extLst>
                <a:ext uri="{FF2B5EF4-FFF2-40B4-BE49-F238E27FC236}">
                  <a16:creationId xmlns:a16="http://schemas.microsoft.com/office/drawing/2014/main" id="{C638335D-33E6-4334-9411-ADA2EAE5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5703" y="1263904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Open hand with solid fill">
              <a:extLst>
                <a:ext uri="{FF2B5EF4-FFF2-40B4-BE49-F238E27FC236}">
                  <a16:creationId xmlns:a16="http://schemas.microsoft.com/office/drawing/2014/main" id="{B9A8F99C-02EA-4514-945B-033C749F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5102" flipH="1">
              <a:off x="1082065" y="1721029"/>
              <a:ext cx="656300" cy="656300"/>
            </a:xfrm>
            <a:prstGeom prst="rect">
              <a:avLst/>
            </a:prstGeom>
          </p:spPr>
        </p:pic>
        <p:pic>
          <p:nvPicPr>
            <p:cNvPr id="32" name="Graphic 31" descr="Open hand with solid fill">
              <a:extLst>
                <a:ext uri="{FF2B5EF4-FFF2-40B4-BE49-F238E27FC236}">
                  <a16:creationId xmlns:a16="http://schemas.microsoft.com/office/drawing/2014/main" id="{96F0F743-9CCB-4B10-99C8-8F0705DD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94898">
              <a:off x="1667441" y="1721029"/>
              <a:ext cx="656300" cy="656300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233055-52AC-4EB4-9D27-F8C3953BFE46}"/>
                </a:ext>
              </a:extLst>
            </p:cNvPr>
            <p:cNvSpPr/>
            <p:nvPr/>
          </p:nvSpPr>
          <p:spPr>
            <a:xfrm>
              <a:off x="1062823" y="1263904"/>
              <a:ext cx="1280160" cy="1280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B57B38E-9AAB-4669-A919-7B9D41E4ACE4}"/>
              </a:ext>
            </a:extLst>
          </p:cNvPr>
          <p:cNvSpPr txBox="1"/>
          <p:nvPr/>
        </p:nvSpPr>
        <p:spPr>
          <a:xfrm>
            <a:off x="1307265" y="3360515"/>
            <a:ext cx="140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4020202020204" charset="0"/>
              </a:rPr>
              <a:t>HK</a:t>
            </a:r>
          </a:p>
        </p:txBody>
      </p:sp>
    </p:spTree>
    <p:extLst>
      <p:ext uri="{BB962C8B-B14F-4D97-AF65-F5344CB8AC3E}">
        <p14:creationId xmlns:p14="http://schemas.microsoft.com/office/powerpoint/2010/main" val="171524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5"/>
          <p:cNvSpPr txBox="1">
            <a:spLocks noGrp="1"/>
          </p:cNvSpPr>
          <p:nvPr>
            <p:ph type="title"/>
          </p:nvPr>
        </p:nvSpPr>
        <p:spPr>
          <a:xfrm>
            <a:off x="-102476" y="539400"/>
            <a:ext cx="9348952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ABOUT</a:t>
            </a:r>
            <a:r>
              <a:rPr lang="en" dirty="0"/>
              <a:t> THE COMPANY</a:t>
            </a:r>
            <a:endParaRPr dirty="0"/>
          </a:p>
        </p:txBody>
      </p:sp>
      <p:sp>
        <p:nvSpPr>
          <p:cNvPr id="1644" name="Google Shape;1644;p35"/>
          <p:cNvSpPr txBox="1">
            <a:spLocks noGrp="1"/>
          </p:cNvSpPr>
          <p:nvPr>
            <p:ph type="subTitle" idx="1"/>
          </p:nvPr>
        </p:nvSpPr>
        <p:spPr>
          <a:xfrm>
            <a:off x="1084207" y="1449777"/>
            <a:ext cx="3648378" cy="2868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Chinese Pharmaceuticals (HK) Limited is a Hong Kong company supplying Chinese herbal medicine products.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Noto37 is its best-selling product, a Chinese herbal medicine used to control cholesterol and blood pressure levels.</a:t>
            </a:r>
            <a:endParaRPr sz="1600" dirty="0"/>
          </a:p>
        </p:txBody>
      </p:sp>
      <p:sp>
        <p:nvSpPr>
          <p:cNvPr id="7" name="Google Shape;1689;p38">
            <a:extLst>
              <a:ext uri="{FF2B5EF4-FFF2-40B4-BE49-F238E27FC236}">
                <a16:creationId xmlns:a16="http://schemas.microsoft.com/office/drawing/2014/main" id="{952ACFD2-10AE-4A9C-87CB-8F88B391F8B5}"/>
              </a:ext>
            </a:extLst>
          </p:cNvPr>
          <p:cNvSpPr txBox="1">
            <a:spLocks/>
          </p:cNvSpPr>
          <p:nvPr/>
        </p:nvSpPr>
        <p:spPr>
          <a:xfrm>
            <a:off x="5593739" y="1376949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Dosis" pitchFamily="2" charset="0"/>
              </a:rPr>
              <a:t>BEST PRODUCT</a:t>
            </a:r>
          </a:p>
        </p:txBody>
      </p:sp>
      <p:sp>
        <p:nvSpPr>
          <p:cNvPr id="10" name="Google Shape;1692;p38">
            <a:extLst>
              <a:ext uri="{FF2B5EF4-FFF2-40B4-BE49-F238E27FC236}">
                <a16:creationId xmlns:a16="http://schemas.microsoft.com/office/drawing/2014/main" id="{AC1E7504-EBFE-447E-A9E0-A14E5A9E6601}"/>
              </a:ext>
            </a:extLst>
          </p:cNvPr>
          <p:cNvSpPr txBox="1">
            <a:spLocks/>
          </p:cNvSpPr>
          <p:nvPr/>
        </p:nvSpPr>
        <p:spPr>
          <a:xfrm>
            <a:off x="5593738" y="1699035"/>
            <a:ext cx="2285999" cy="321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Dosis" pitchFamily="2" charset="0"/>
              </a:rPr>
              <a:t>Noto37</a:t>
            </a:r>
          </a:p>
        </p:txBody>
      </p:sp>
      <p:sp>
        <p:nvSpPr>
          <p:cNvPr id="11" name="Google Shape;1694;p38">
            <a:extLst>
              <a:ext uri="{FF2B5EF4-FFF2-40B4-BE49-F238E27FC236}">
                <a16:creationId xmlns:a16="http://schemas.microsoft.com/office/drawing/2014/main" id="{E953FFFC-F613-40E0-97F4-54B27E2F3B8D}"/>
              </a:ext>
            </a:extLst>
          </p:cNvPr>
          <p:cNvSpPr/>
          <p:nvPr/>
        </p:nvSpPr>
        <p:spPr>
          <a:xfrm>
            <a:off x="5012939" y="1449777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2060D0-8DD6-426B-9A93-244C3984876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593739" y="1740177"/>
            <a:ext cx="15638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689;p38">
            <a:extLst>
              <a:ext uri="{FF2B5EF4-FFF2-40B4-BE49-F238E27FC236}">
                <a16:creationId xmlns:a16="http://schemas.microsoft.com/office/drawing/2014/main" id="{7925B9B5-2A0D-484B-A42D-832A864AFFB7}"/>
              </a:ext>
            </a:extLst>
          </p:cNvPr>
          <p:cNvSpPr txBox="1">
            <a:spLocks/>
          </p:cNvSpPr>
          <p:nvPr/>
        </p:nvSpPr>
        <p:spPr>
          <a:xfrm>
            <a:off x="5593739" y="2352086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Dosis" pitchFamily="2" charset="0"/>
              </a:rPr>
              <a:t>SALES CHANNEL</a:t>
            </a:r>
          </a:p>
        </p:txBody>
      </p:sp>
      <p:sp>
        <p:nvSpPr>
          <p:cNvPr id="21" name="Google Shape;1692;p38">
            <a:extLst>
              <a:ext uri="{FF2B5EF4-FFF2-40B4-BE49-F238E27FC236}">
                <a16:creationId xmlns:a16="http://schemas.microsoft.com/office/drawing/2014/main" id="{1723D3C2-0EF5-4E28-91C1-D22F56817CBF}"/>
              </a:ext>
            </a:extLst>
          </p:cNvPr>
          <p:cNvSpPr txBox="1">
            <a:spLocks/>
          </p:cNvSpPr>
          <p:nvPr/>
        </p:nvSpPr>
        <p:spPr>
          <a:xfrm>
            <a:off x="5593738" y="2682056"/>
            <a:ext cx="2903876" cy="303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Dosis" pitchFamily="2" charset="0"/>
              </a:rPr>
              <a:t>~ 1000 Retailers in Hong Kong &amp; Macau</a:t>
            </a:r>
          </a:p>
        </p:txBody>
      </p:sp>
      <p:sp>
        <p:nvSpPr>
          <p:cNvPr id="22" name="Google Shape;1694;p38">
            <a:extLst>
              <a:ext uri="{FF2B5EF4-FFF2-40B4-BE49-F238E27FC236}">
                <a16:creationId xmlns:a16="http://schemas.microsoft.com/office/drawing/2014/main" id="{117CD7FE-358C-4374-A21D-2EE6976AF32E}"/>
              </a:ext>
            </a:extLst>
          </p:cNvPr>
          <p:cNvSpPr/>
          <p:nvPr/>
        </p:nvSpPr>
        <p:spPr>
          <a:xfrm>
            <a:off x="5012939" y="2424914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6A46BF-40E1-438A-A586-5541D00A4E0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593738" y="2715314"/>
            <a:ext cx="228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689;p38">
            <a:extLst>
              <a:ext uri="{FF2B5EF4-FFF2-40B4-BE49-F238E27FC236}">
                <a16:creationId xmlns:a16="http://schemas.microsoft.com/office/drawing/2014/main" id="{EA9B6D6F-16B1-41F8-8641-94B20CAA7A91}"/>
              </a:ext>
            </a:extLst>
          </p:cNvPr>
          <p:cNvSpPr txBox="1">
            <a:spLocks/>
          </p:cNvSpPr>
          <p:nvPr/>
        </p:nvSpPr>
        <p:spPr>
          <a:xfrm>
            <a:off x="5593739" y="3211188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Dosis" pitchFamily="2" charset="0"/>
              </a:rPr>
              <a:t>REVENUE PROPORTION</a:t>
            </a:r>
          </a:p>
        </p:txBody>
      </p:sp>
      <p:sp>
        <p:nvSpPr>
          <p:cNvPr id="26" name="Google Shape;1692;p38">
            <a:extLst>
              <a:ext uri="{FF2B5EF4-FFF2-40B4-BE49-F238E27FC236}">
                <a16:creationId xmlns:a16="http://schemas.microsoft.com/office/drawing/2014/main" id="{001F6295-C51E-49CF-9854-665266DAE81F}"/>
              </a:ext>
            </a:extLst>
          </p:cNvPr>
          <p:cNvSpPr txBox="1">
            <a:spLocks/>
          </p:cNvSpPr>
          <p:nvPr/>
        </p:nvSpPr>
        <p:spPr>
          <a:xfrm>
            <a:off x="5593739" y="3493859"/>
            <a:ext cx="2466054" cy="370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Dosis" pitchFamily="2" charset="0"/>
              </a:rPr>
              <a:t>~ 80% during peak winter</a:t>
            </a:r>
          </a:p>
        </p:txBody>
      </p:sp>
      <p:sp>
        <p:nvSpPr>
          <p:cNvPr id="27" name="Google Shape;1694;p38">
            <a:extLst>
              <a:ext uri="{FF2B5EF4-FFF2-40B4-BE49-F238E27FC236}">
                <a16:creationId xmlns:a16="http://schemas.microsoft.com/office/drawing/2014/main" id="{4584003C-36E7-4F91-B00B-5332D2E481D2}"/>
              </a:ext>
            </a:extLst>
          </p:cNvPr>
          <p:cNvSpPr/>
          <p:nvPr/>
        </p:nvSpPr>
        <p:spPr>
          <a:xfrm>
            <a:off x="5012939" y="3284016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211683-8432-4B99-A072-2B31F1F6F82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593738" y="3574416"/>
            <a:ext cx="228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89;p38">
            <a:extLst>
              <a:ext uri="{FF2B5EF4-FFF2-40B4-BE49-F238E27FC236}">
                <a16:creationId xmlns:a16="http://schemas.microsoft.com/office/drawing/2014/main" id="{F3DF85FB-D303-4A4F-ABD9-122562331CA7}"/>
              </a:ext>
            </a:extLst>
          </p:cNvPr>
          <p:cNvSpPr txBox="1">
            <a:spLocks/>
          </p:cNvSpPr>
          <p:nvPr/>
        </p:nvSpPr>
        <p:spPr>
          <a:xfrm>
            <a:off x="5593739" y="4163175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Dosis" pitchFamily="2" charset="0"/>
              </a:rPr>
              <a:t>TARGET SEGMENT</a:t>
            </a:r>
          </a:p>
        </p:txBody>
      </p:sp>
      <p:sp>
        <p:nvSpPr>
          <p:cNvPr id="31" name="Google Shape;1692;p38">
            <a:extLst>
              <a:ext uri="{FF2B5EF4-FFF2-40B4-BE49-F238E27FC236}">
                <a16:creationId xmlns:a16="http://schemas.microsoft.com/office/drawing/2014/main" id="{2B188B3E-6470-4C54-A2F8-EB48D3E3D660}"/>
              </a:ext>
            </a:extLst>
          </p:cNvPr>
          <p:cNvSpPr txBox="1">
            <a:spLocks/>
          </p:cNvSpPr>
          <p:nvPr/>
        </p:nvSpPr>
        <p:spPr>
          <a:xfrm>
            <a:off x="5593739" y="4445847"/>
            <a:ext cx="2629912" cy="37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latin typeface="Dosis" pitchFamily="2" charset="0"/>
              </a:rPr>
              <a:t>Cholesterol or Blood pressure patients</a:t>
            </a:r>
          </a:p>
        </p:txBody>
      </p:sp>
      <p:sp>
        <p:nvSpPr>
          <p:cNvPr id="32" name="Google Shape;1694;p38">
            <a:extLst>
              <a:ext uri="{FF2B5EF4-FFF2-40B4-BE49-F238E27FC236}">
                <a16:creationId xmlns:a16="http://schemas.microsoft.com/office/drawing/2014/main" id="{4ADAA518-68D3-47BF-9078-412830FBF1EA}"/>
              </a:ext>
            </a:extLst>
          </p:cNvPr>
          <p:cNvSpPr/>
          <p:nvPr/>
        </p:nvSpPr>
        <p:spPr>
          <a:xfrm>
            <a:off x="5012939" y="4236003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66B5CA-8F00-40D1-A0A1-8B82BF41343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593739" y="4526403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Clapping hands with solid fill">
            <a:extLst>
              <a:ext uri="{FF2B5EF4-FFF2-40B4-BE49-F238E27FC236}">
                <a16:creationId xmlns:a16="http://schemas.microsoft.com/office/drawing/2014/main" id="{A4311F3F-2BD3-49E5-A830-44DAAA32E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0476" y="1514537"/>
            <a:ext cx="425818" cy="425818"/>
          </a:xfrm>
          <a:prstGeom prst="rect">
            <a:avLst/>
          </a:prstGeom>
        </p:spPr>
      </p:pic>
      <p:pic>
        <p:nvPicPr>
          <p:cNvPr id="45" name="Graphic 44" descr="Delivery with solid fill">
            <a:extLst>
              <a:ext uri="{FF2B5EF4-FFF2-40B4-BE49-F238E27FC236}">
                <a16:creationId xmlns:a16="http://schemas.microsoft.com/office/drawing/2014/main" id="{DAC4E97B-6445-40D4-94A3-7627BAE86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00476" y="2498489"/>
            <a:ext cx="425818" cy="425818"/>
          </a:xfrm>
          <a:prstGeom prst="rect">
            <a:avLst/>
          </a:prstGeom>
        </p:spPr>
      </p:pic>
      <p:pic>
        <p:nvPicPr>
          <p:cNvPr id="46" name="Graphic 45" descr="Dollar with solid fill">
            <a:extLst>
              <a:ext uri="{FF2B5EF4-FFF2-40B4-BE49-F238E27FC236}">
                <a16:creationId xmlns:a16="http://schemas.microsoft.com/office/drawing/2014/main" id="{08A03C89-E203-46EE-A263-0FCB7BD62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00476" y="3384171"/>
            <a:ext cx="425818" cy="425818"/>
          </a:xfrm>
          <a:prstGeom prst="rect">
            <a:avLst/>
          </a:prstGeom>
        </p:spPr>
      </p:pic>
      <p:pic>
        <p:nvPicPr>
          <p:cNvPr id="47" name="Graphic 46" descr="Target with solid fill">
            <a:extLst>
              <a:ext uri="{FF2B5EF4-FFF2-40B4-BE49-F238E27FC236}">
                <a16:creationId xmlns:a16="http://schemas.microsoft.com/office/drawing/2014/main" id="{DDC0F965-40C6-43D5-AEBC-177638C044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0476" y="4313494"/>
            <a:ext cx="425818" cy="425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8"/>
          <p:cNvSpPr txBox="1">
            <a:spLocks noGrp="1"/>
          </p:cNvSpPr>
          <p:nvPr>
            <p:ph type="title"/>
          </p:nvPr>
        </p:nvSpPr>
        <p:spPr>
          <a:xfrm>
            <a:off x="-126450" y="539400"/>
            <a:ext cx="93969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CURRENT </a:t>
            </a:r>
            <a:r>
              <a:rPr lang="en" sz="4500" dirty="0">
                <a:solidFill>
                  <a:schemeClr val="tx1"/>
                </a:solidFill>
              </a:rPr>
              <a:t>PROBLEMS</a:t>
            </a:r>
            <a:endParaRPr sz="4500" dirty="0"/>
          </a:p>
        </p:txBody>
      </p:sp>
      <p:sp>
        <p:nvSpPr>
          <p:cNvPr id="1689" name="Google Shape;1689;p38"/>
          <p:cNvSpPr txBox="1">
            <a:spLocks noGrp="1"/>
          </p:cNvSpPr>
          <p:nvPr>
            <p:ph type="title" idx="2"/>
          </p:nvPr>
        </p:nvSpPr>
        <p:spPr>
          <a:xfrm>
            <a:off x="1170198" y="2050822"/>
            <a:ext cx="3240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COMPTETITIVE MARKET</a:t>
            </a:r>
            <a:endParaRPr dirty="0"/>
          </a:p>
        </p:txBody>
      </p:sp>
      <p:sp>
        <p:nvSpPr>
          <p:cNvPr id="1692" name="Google Shape;1692;p38"/>
          <p:cNvSpPr txBox="1">
            <a:spLocks noGrp="1"/>
          </p:cNvSpPr>
          <p:nvPr>
            <p:ph type="subTitle" idx="4"/>
          </p:nvPr>
        </p:nvSpPr>
        <p:spPr>
          <a:xfrm>
            <a:off x="1170199" y="2532322"/>
            <a:ext cx="3316116" cy="1765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Chinese Pharma has a sizable market share of </a:t>
            </a:r>
            <a:r>
              <a:rPr lang="en-US" b="1" dirty="0"/>
              <a:t>40%</a:t>
            </a:r>
            <a:r>
              <a:rPr lang="en-US" dirty="0"/>
              <a:t> in their target segment (cholesterol &amp; blood pressure patients), but this segment has become highly competitive and is attracting new entrants.</a:t>
            </a:r>
            <a:endParaRPr dirty="0"/>
          </a:p>
        </p:txBody>
      </p:sp>
      <p:sp>
        <p:nvSpPr>
          <p:cNvPr id="1694" name="Google Shape;1694;p38"/>
          <p:cNvSpPr/>
          <p:nvPr/>
        </p:nvSpPr>
        <p:spPr>
          <a:xfrm>
            <a:off x="551548" y="2105999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raphic 2" descr="Users with solid fill">
            <a:extLst>
              <a:ext uri="{FF2B5EF4-FFF2-40B4-BE49-F238E27FC236}">
                <a16:creationId xmlns:a16="http://schemas.microsoft.com/office/drawing/2014/main" id="{7DD7CEEB-8341-424F-98B8-8BD3EB3D298D}"/>
              </a:ext>
            </a:extLst>
          </p:cNvPr>
          <p:cNvGrpSpPr/>
          <p:nvPr/>
        </p:nvGrpSpPr>
        <p:grpSpPr>
          <a:xfrm>
            <a:off x="606748" y="2269454"/>
            <a:ext cx="470400" cy="293439"/>
            <a:chOff x="248225" y="2552626"/>
            <a:chExt cx="470400" cy="293439"/>
          </a:xfrm>
          <a:solidFill>
            <a:srgbClr val="00000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F25D1-4BB4-4165-B5E5-C15880B42D5A}"/>
                </a:ext>
              </a:extLst>
            </p:cNvPr>
            <p:cNvSpPr/>
            <p:nvPr/>
          </p:nvSpPr>
          <p:spPr>
            <a:xfrm>
              <a:off x="298625" y="2552626"/>
              <a:ext cx="100800" cy="100799"/>
            </a:xfrm>
            <a:custGeom>
              <a:avLst/>
              <a:gdLst>
                <a:gd name="connsiteX0" fmla="*/ 100800 w 100800"/>
                <a:gd name="connsiteY0" fmla="*/ 50400 h 100799"/>
                <a:gd name="connsiteX1" fmla="*/ 50400 w 100800"/>
                <a:gd name="connsiteY1" fmla="*/ 100800 h 100799"/>
                <a:gd name="connsiteX2" fmla="*/ 0 w 100800"/>
                <a:gd name="connsiteY2" fmla="*/ 50400 h 100799"/>
                <a:gd name="connsiteX3" fmla="*/ 50400 w 100800"/>
                <a:gd name="connsiteY3" fmla="*/ 0 h 100799"/>
                <a:gd name="connsiteX4" fmla="*/ 100800 w 100800"/>
                <a:gd name="connsiteY4" fmla="*/ 50400 h 10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00" h="100799">
                  <a:moveTo>
                    <a:pt x="100800" y="50400"/>
                  </a:moveTo>
                  <a:cubicBezTo>
                    <a:pt x="100800" y="78235"/>
                    <a:pt x="78235" y="100800"/>
                    <a:pt x="50400" y="100800"/>
                  </a:cubicBezTo>
                  <a:cubicBezTo>
                    <a:pt x="22565" y="100800"/>
                    <a:pt x="0" y="78235"/>
                    <a:pt x="0" y="50400"/>
                  </a:cubicBezTo>
                  <a:cubicBezTo>
                    <a:pt x="0" y="22565"/>
                    <a:pt x="22565" y="0"/>
                    <a:pt x="50400" y="0"/>
                  </a:cubicBezTo>
                  <a:cubicBezTo>
                    <a:pt x="78235" y="0"/>
                    <a:pt x="100800" y="22565"/>
                    <a:pt x="100800" y="5040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04DDA5C-ABF6-42C7-91B1-453A03957984}"/>
                </a:ext>
              </a:extLst>
            </p:cNvPr>
            <p:cNvSpPr/>
            <p:nvPr/>
          </p:nvSpPr>
          <p:spPr>
            <a:xfrm>
              <a:off x="567425" y="2552626"/>
              <a:ext cx="100800" cy="100799"/>
            </a:xfrm>
            <a:custGeom>
              <a:avLst/>
              <a:gdLst>
                <a:gd name="connsiteX0" fmla="*/ 100800 w 100800"/>
                <a:gd name="connsiteY0" fmla="*/ 50400 h 100799"/>
                <a:gd name="connsiteX1" fmla="*/ 50400 w 100800"/>
                <a:gd name="connsiteY1" fmla="*/ 100800 h 100799"/>
                <a:gd name="connsiteX2" fmla="*/ 0 w 100800"/>
                <a:gd name="connsiteY2" fmla="*/ 50400 h 100799"/>
                <a:gd name="connsiteX3" fmla="*/ 50400 w 100800"/>
                <a:gd name="connsiteY3" fmla="*/ 0 h 100799"/>
                <a:gd name="connsiteX4" fmla="*/ 100800 w 100800"/>
                <a:gd name="connsiteY4" fmla="*/ 50400 h 10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00" h="100799">
                  <a:moveTo>
                    <a:pt x="100800" y="50400"/>
                  </a:moveTo>
                  <a:cubicBezTo>
                    <a:pt x="100800" y="78235"/>
                    <a:pt x="78235" y="100800"/>
                    <a:pt x="50400" y="100800"/>
                  </a:cubicBezTo>
                  <a:cubicBezTo>
                    <a:pt x="22565" y="100800"/>
                    <a:pt x="0" y="78235"/>
                    <a:pt x="0" y="50400"/>
                  </a:cubicBezTo>
                  <a:cubicBezTo>
                    <a:pt x="0" y="22565"/>
                    <a:pt x="22565" y="0"/>
                    <a:pt x="50400" y="0"/>
                  </a:cubicBezTo>
                  <a:cubicBezTo>
                    <a:pt x="78235" y="0"/>
                    <a:pt x="100800" y="22565"/>
                    <a:pt x="100800" y="5040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675EF04-85F3-43A2-BCDA-D6B20D0B27D3}"/>
                </a:ext>
              </a:extLst>
            </p:cNvPr>
            <p:cNvSpPr/>
            <p:nvPr/>
          </p:nvSpPr>
          <p:spPr>
            <a:xfrm>
              <a:off x="382625" y="2745266"/>
              <a:ext cx="201600" cy="100799"/>
            </a:xfrm>
            <a:custGeom>
              <a:avLst/>
              <a:gdLst>
                <a:gd name="connsiteX0" fmla="*/ 201600 w 201600"/>
                <a:gd name="connsiteY0" fmla="*/ 100800 h 100799"/>
                <a:gd name="connsiteX1" fmla="*/ 201600 w 201600"/>
                <a:gd name="connsiteY1" fmla="*/ 50400 h 100799"/>
                <a:gd name="connsiteX2" fmla="*/ 191520 w 201600"/>
                <a:gd name="connsiteY2" fmla="*/ 30240 h 100799"/>
                <a:gd name="connsiteX3" fmla="*/ 142240 w 201600"/>
                <a:gd name="connsiteY3" fmla="*/ 6720 h 100799"/>
                <a:gd name="connsiteX4" fmla="*/ 100800 w 201600"/>
                <a:gd name="connsiteY4" fmla="*/ 0 h 100799"/>
                <a:gd name="connsiteX5" fmla="*/ 59360 w 201600"/>
                <a:gd name="connsiteY5" fmla="*/ 6720 h 100799"/>
                <a:gd name="connsiteX6" fmla="*/ 10080 w 201600"/>
                <a:gd name="connsiteY6" fmla="*/ 30240 h 100799"/>
                <a:gd name="connsiteX7" fmla="*/ 0 w 201600"/>
                <a:gd name="connsiteY7" fmla="*/ 50400 h 100799"/>
                <a:gd name="connsiteX8" fmla="*/ 0 w 201600"/>
                <a:gd name="connsiteY8" fmla="*/ 100800 h 100799"/>
                <a:gd name="connsiteX9" fmla="*/ 201600 w 201600"/>
                <a:gd name="connsiteY9" fmla="*/ 100800 h 10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600" h="100799">
                  <a:moveTo>
                    <a:pt x="201600" y="100800"/>
                  </a:moveTo>
                  <a:lnTo>
                    <a:pt x="201600" y="50400"/>
                  </a:lnTo>
                  <a:cubicBezTo>
                    <a:pt x="201600" y="42560"/>
                    <a:pt x="198240" y="34720"/>
                    <a:pt x="191520" y="30240"/>
                  </a:cubicBezTo>
                  <a:cubicBezTo>
                    <a:pt x="178080" y="19040"/>
                    <a:pt x="160160" y="11200"/>
                    <a:pt x="142240" y="6720"/>
                  </a:cubicBezTo>
                  <a:cubicBezTo>
                    <a:pt x="129920" y="3360"/>
                    <a:pt x="115360" y="0"/>
                    <a:pt x="100800" y="0"/>
                  </a:cubicBezTo>
                  <a:cubicBezTo>
                    <a:pt x="87360" y="0"/>
                    <a:pt x="72800" y="2240"/>
                    <a:pt x="59360" y="6720"/>
                  </a:cubicBezTo>
                  <a:cubicBezTo>
                    <a:pt x="41440" y="11200"/>
                    <a:pt x="24640" y="20160"/>
                    <a:pt x="10080" y="30240"/>
                  </a:cubicBezTo>
                  <a:cubicBezTo>
                    <a:pt x="3360" y="35840"/>
                    <a:pt x="0" y="42560"/>
                    <a:pt x="0" y="50400"/>
                  </a:cubicBezTo>
                  <a:lnTo>
                    <a:pt x="0" y="100800"/>
                  </a:lnTo>
                  <a:lnTo>
                    <a:pt x="201600" y="100800"/>
                  </a:lnTo>
                  <a:close/>
                </a:path>
              </a:pathLst>
            </a:custGeom>
            <a:solidFill>
              <a:srgbClr val="357718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252B5-58F1-4FA4-8C91-012B4A5535DF}"/>
                </a:ext>
              </a:extLst>
            </p:cNvPr>
            <p:cNvSpPr/>
            <p:nvPr/>
          </p:nvSpPr>
          <p:spPr>
            <a:xfrm>
              <a:off x="433025" y="2631026"/>
              <a:ext cx="100800" cy="100800"/>
            </a:xfrm>
            <a:custGeom>
              <a:avLst/>
              <a:gdLst>
                <a:gd name="connsiteX0" fmla="*/ 100800 w 100800"/>
                <a:gd name="connsiteY0" fmla="*/ 50400 h 100800"/>
                <a:gd name="connsiteX1" fmla="*/ 50400 w 100800"/>
                <a:gd name="connsiteY1" fmla="*/ 100800 h 100800"/>
                <a:gd name="connsiteX2" fmla="*/ 0 w 100800"/>
                <a:gd name="connsiteY2" fmla="*/ 50400 h 100800"/>
                <a:gd name="connsiteX3" fmla="*/ 50400 w 100800"/>
                <a:gd name="connsiteY3" fmla="*/ 0 h 100800"/>
                <a:gd name="connsiteX4" fmla="*/ 100800 w 100800"/>
                <a:gd name="connsiteY4" fmla="*/ 50400 h 1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00" h="100800">
                  <a:moveTo>
                    <a:pt x="100800" y="50400"/>
                  </a:moveTo>
                  <a:cubicBezTo>
                    <a:pt x="100800" y="78235"/>
                    <a:pt x="78235" y="100800"/>
                    <a:pt x="50400" y="100800"/>
                  </a:cubicBezTo>
                  <a:cubicBezTo>
                    <a:pt x="22565" y="100800"/>
                    <a:pt x="0" y="78235"/>
                    <a:pt x="0" y="50400"/>
                  </a:cubicBezTo>
                  <a:cubicBezTo>
                    <a:pt x="0" y="22565"/>
                    <a:pt x="22565" y="0"/>
                    <a:pt x="50400" y="0"/>
                  </a:cubicBezTo>
                  <a:cubicBezTo>
                    <a:pt x="78235" y="0"/>
                    <a:pt x="100800" y="22565"/>
                    <a:pt x="100800" y="50400"/>
                  </a:cubicBezTo>
                  <a:close/>
                </a:path>
              </a:pathLst>
            </a:custGeom>
            <a:solidFill>
              <a:srgbClr val="357718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EBA85E-7C9B-4AAD-9E9E-7FC038CA12A7}"/>
                </a:ext>
              </a:extLst>
            </p:cNvPr>
            <p:cNvSpPr/>
            <p:nvPr/>
          </p:nvSpPr>
          <p:spPr>
            <a:xfrm>
              <a:off x="536065" y="2666866"/>
              <a:ext cx="182559" cy="100800"/>
            </a:xfrm>
            <a:custGeom>
              <a:avLst/>
              <a:gdLst>
                <a:gd name="connsiteX0" fmla="*/ 172480 w 182559"/>
                <a:gd name="connsiteY0" fmla="*/ 30240 h 100800"/>
                <a:gd name="connsiteX1" fmla="*/ 123200 w 182559"/>
                <a:gd name="connsiteY1" fmla="*/ 6720 h 100800"/>
                <a:gd name="connsiteX2" fmla="*/ 81760 w 182559"/>
                <a:gd name="connsiteY2" fmla="*/ 0 h 100800"/>
                <a:gd name="connsiteX3" fmla="*/ 40320 w 182559"/>
                <a:gd name="connsiteY3" fmla="*/ 6720 h 100800"/>
                <a:gd name="connsiteX4" fmla="*/ 20160 w 182559"/>
                <a:gd name="connsiteY4" fmla="*/ 14560 h 100800"/>
                <a:gd name="connsiteX5" fmla="*/ 20160 w 182559"/>
                <a:gd name="connsiteY5" fmla="*/ 15680 h 100800"/>
                <a:gd name="connsiteX6" fmla="*/ 0 w 182559"/>
                <a:gd name="connsiteY6" fmla="*/ 64960 h 100800"/>
                <a:gd name="connsiteX7" fmla="*/ 51520 w 182559"/>
                <a:gd name="connsiteY7" fmla="*/ 90720 h 100800"/>
                <a:gd name="connsiteX8" fmla="*/ 60480 w 182559"/>
                <a:gd name="connsiteY8" fmla="*/ 100800 h 100800"/>
                <a:gd name="connsiteX9" fmla="*/ 182560 w 182559"/>
                <a:gd name="connsiteY9" fmla="*/ 100800 h 100800"/>
                <a:gd name="connsiteX10" fmla="*/ 182560 w 182559"/>
                <a:gd name="connsiteY10" fmla="*/ 50400 h 100800"/>
                <a:gd name="connsiteX11" fmla="*/ 172480 w 182559"/>
                <a:gd name="connsiteY11" fmla="*/ 30240 h 1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2559" h="100800">
                  <a:moveTo>
                    <a:pt x="172480" y="30240"/>
                  </a:moveTo>
                  <a:cubicBezTo>
                    <a:pt x="159040" y="19040"/>
                    <a:pt x="141120" y="11200"/>
                    <a:pt x="123200" y="6720"/>
                  </a:cubicBezTo>
                  <a:cubicBezTo>
                    <a:pt x="110880" y="3360"/>
                    <a:pt x="96320" y="0"/>
                    <a:pt x="81760" y="0"/>
                  </a:cubicBezTo>
                  <a:cubicBezTo>
                    <a:pt x="68320" y="0"/>
                    <a:pt x="53760" y="2240"/>
                    <a:pt x="40320" y="6720"/>
                  </a:cubicBezTo>
                  <a:cubicBezTo>
                    <a:pt x="33600" y="8960"/>
                    <a:pt x="26880" y="11200"/>
                    <a:pt x="20160" y="14560"/>
                  </a:cubicBezTo>
                  <a:lnTo>
                    <a:pt x="20160" y="15680"/>
                  </a:lnTo>
                  <a:cubicBezTo>
                    <a:pt x="20160" y="34720"/>
                    <a:pt x="12320" y="52640"/>
                    <a:pt x="0" y="64960"/>
                  </a:cubicBezTo>
                  <a:cubicBezTo>
                    <a:pt x="21280" y="71680"/>
                    <a:pt x="38080" y="80640"/>
                    <a:pt x="51520" y="90720"/>
                  </a:cubicBezTo>
                  <a:cubicBezTo>
                    <a:pt x="54880" y="94080"/>
                    <a:pt x="58240" y="96320"/>
                    <a:pt x="60480" y="100800"/>
                  </a:cubicBezTo>
                  <a:lnTo>
                    <a:pt x="182560" y="100800"/>
                  </a:lnTo>
                  <a:lnTo>
                    <a:pt x="182560" y="50400"/>
                  </a:lnTo>
                  <a:cubicBezTo>
                    <a:pt x="182560" y="42560"/>
                    <a:pt x="179200" y="34720"/>
                    <a:pt x="172480" y="3024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3E077F-4109-4BE6-A8BD-CD1D5990178E}"/>
                </a:ext>
              </a:extLst>
            </p:cNvPr>
            <p:cNvSpPr/>
            <p:nvPr/>
          </p:nvSpPr>
          <p:spPr>
            <a:xfrm>
              <a:off x="248225" y="2666866"/>
              <a:ext cx="182559" cy="100800"/>
            </a:xfrm>
            <a:custGeom>
              <a:avLst/>
              <a:gdLst>
                <a:gd name="connsiteX0" fmla="*/ 131040 w 182559"/>
                <a:gd name="connsiteY0" fmla="*/ 90720 h 100800"/>
                <a:gd name="connsiteX1" fmla="*/ 131040 w 182559"/>
                <a:gd name="connsiteY1" fmla="*/ 90720 h 100800"/>
                <a:gd name="connsiteX2" fmla="*/ 182560 w 182559"/>
                <a:gd name="connsiteY2" fmla="*/ 64960 h 100800"/>
                <a:gd name="connsiteX3" fmla="*/ 162400 w 182559"/>
                <a:gd name="connsiteY3" fmla="*/ 15680 h 100800"/>
                <a:gd name="connsiteX4" fmla="*/ 162400 w 182559"/>
                <a:gd name="connsiteY4" fmla="*/ 13440 h 100800"/>
                <a:gd name="connsiteX5" fmla="*/ 142240 w 182559"/>
                <a:gd name="connsiteY5" fmla="*/ 6720 h 100800"/>
                <a:gd name="connsiteX6" fmla="*/ 100800 w 182559"/>
                <a:gd name="connsiteY6" fmla="*/ 0 h 100800"/>
                <a:gd name="connsiteX7" fmla="*/ 59360 w 182559"/>
                <a:gd name="connsiteY7" fmla="*/ 6720 h 100800"/>
                <a:gd name="connsiteX8" fmla="*/ 10080 w 182559"/>
                <a:gd name="connsiteY8" fmla="*/ 30240 h 100800"/>
                <a:gd name="connsiteX9" fmla="*/ 0 w 182559"/>
                <a:gd name="connsiteY9" fmla="*/ 50400 h 100800"/>
                <a:gd name="connsiteX10" fmla="*/ 0 w 182559"/>
                <a:gd name="connsiteY10" fmla="*/ 100800 h 100800"/>
                <a:gd name="connsiteX11" fmla="*/ 120960 w 182559"/>
                <a:gd name="connsiteY11" fmla="*/ 100800 h 100800"/>
                <a:gd name="connsiteX12" fmla="*/ 131040 w 182559"/>
                <a:gd name="connsiteY12" fmla="*/ 90720 h 1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559" h="100800">
                  <a:moveTo>
                    <a:pt x="131040" y="90720"/>
                  </a:moveTo>
                  <a:lnTo>
                    <a:pt x="131040" y="90720"/>
                  </a:lnTo>
                  <a:cubicBezTo>
                    <a:pt x="146720" y="79520"/>
                    <a:pt x="164640" y="70560"/>
                    <a:pt x="182560" y="64960"/>
                  </a:cubicBezTo>
                  <a:cubicBezTo>
                    <a:pt x="170240" y="51520"/>
                    <a:pt x="162400" y="34720"/>
                    <a:pt x="162400" y="15680"/>
                  </a:cubicBezTo>
                  <a:cubicBezTo>
                    <a:pt x="162400" y="14560"/>
                    <a:pt x="162400" y="14560"/>
                    <a:pt x="162400" y="13440"/>
                  </a:cubicBezTo>
                  <a:cubicBezTo>
                    <a:pt x="155680" y="11200"/>
                    <a:pt x="148960" y="7840"/>
                    <a:pt x="142240" y="6720"/>
                  </a:cubicBezTo>
                  <a:cubicBezTo>
                    <a:pt x="129920" y="3360"/>
                    <a:pt x="115360" y="0"/>
                    <a:pt x="100800" y="0"/>
                  </a:cubicBezTo>
                  <a:cubicBezTo>
                    <a:pt x="87360" y="0"/>
                    <a:pt x="72800" y="2240"/>
                    <a:pt x="59360" y="6720"/>
                  </a:cubicBezTo>
                  <a:cubicBezTo>
                    <a:pt x="41440" y="12320"/>
                    <a:pt x="24640" y="20160"/>
                    <a:pt x="10080" y="30240"/>
                  </a:cubicBezTo>
                  <a:cubicBezTo>
                    <a:pt x="3360" y="34720"/>
                    <a:pt x="0" y="42560"/>
                    <a:pt x="0" y="50400"/>
                  </a:cubicBezTo>
                  <a:lnTo>
                    <a:pt x="0" y="100800"/>
                  </a:lnTo>
                  <a:lnTo>
                    <a:pt x="120960" y="100800"/>
                  </a:lnTo>
                  <a:cubicBezTo>
                    <a:pt x="124320" y="96320"/>
                    <a:pt x="126560" y="94080"/>
                    <a:pt x="131040" y="9072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66305C-8EAF-4C4D-98DB-8FFC33AD519A}"/>
              </a:ext>
            </a:extLst>
          </p:cNvPr>
          <p:cNvCxnSpPr>
            <a:cxnSpLocks/>
          </p:cNvCxnSpPr>
          <p:nvPr/>
        </p:nvCxnSpPr>
        <p:spPr>
          <a:xfrm>
            <a:off x="1132348" y="2435814"/>
            <a:ext cx="23912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689;p38">
            <a:extLst>
              <a:ext uri="{FF2B5EF4-FFF2-40B4-BE49-F238E27FC236}">
                <a16:creationId xmlns:a16="http://schemas.microsoft.com/office/drawing/2014/main" id="{25B1017F-9A9D-44B8-AC62-9BBCCC35ABC8}"/>
              </a:ext>
            </a:extLst>
          </p:cNvPr>
          <p:cNvSpPr txBox="1">
            <a:spLocks/>
          </p:cNvSpPr>
          <p:nvPr/>
        </p:nvSpPr>
        <p:spPr>
          <a:xfrm>
            <a:off x="5397833" y="2050822"/>
            <a:ext cx="3240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INVENTORY MANAGEMENT</a:t>
            </a:r>
          </a:p>
        </p:txBody>
      </p:sp>
      <p:sp>
        <p:nvSpPr>
          <p:cNvPr id="44" name="Google Shape;1692;p38">
            <a:extLst>
              <a:ext uri="{FF2B5EF4-FFF2-40B4-BE49-F238E27FC236}">
                <a16:creationId xmlns:a16="http://schemas.microsoft.com/office/drawing/2014/main" id="{03707C87-45EA-47F2-A830-0D69ED9436D1}"/>
              </a:ext>
            </a:extLst>
          </p:cNvPr>
          <p:cNvSpPr txBox="1">
            <a:spLocks/>
          </p:cNvSpPr>
          <p:nvPr/>
        </p:nvSpPr>
        <p:spPr>
          <a:xfrm>
            <a:off x="5397833" y="2484494"/>
            <a:ext cx="3571135" cy="17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has been managed based on the available leased warehouse space rather than any systematic analysis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Fluctuating demand and stock levels</a:t>
            </a:r>
          </a:p>
        </p:txBody>
      </p:sp>
      <p:sp>
        <p:nvSpPr>
          <p:cNvPr id="45" name="Google Shape;1694;p38">
            <a:extLst>
              <a:ext uri="{FF2B5EF4-FFF2-40B4-BE49-F238E27FC236}">
                <a16:creationId xmlns:a16="http://schemas.microsoft.com/office/drawing/2014/main" id="{B89E6BA2-8AC1-4F99-9A23-B070071D000D}"/>
              </a:ext>
            </a:extLst>
          </p:cNvPr>
          <p:cNvSpPr/>
          <p:nvPr/>
        </p:nvSpPr>
        <p:spPr>
          <a:xfrm>
            <a:off x="4779183" y="2105999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2EBF47-DF49-460D-8D6B-97C239ED6D7B}"/>
              </a:ext>
            </a:extLst>
          </p:cNvPr>
          <p:cNvCxnSpPr>
            <a:cxnSpLocks/>
          </p:cNvCxnSpPr>
          <p:nvPr/>
        </p:nvCxnSpPr>
        <p:spPr>
          <a:xfrm>
            <a:off x="5359982" y="2435814"/>
            <a:ext cx="2651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eriodic Graph with solid fill">
            <a:extLst>
              <a:ext uri="{FF2B5EF4-FFF2-40B4-BE49-F238E27FC236}">
                <a16:creationId xmlns:a16="http://schemas.microsoft.com/office/drawing/2014/main" id="{8E0548A0-E498-4ACE-831A-9B66C774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4699" y="2168810"/>
            <a:ext cx="429768" cy="42976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64936E-2F1C-4776-B849-E56FC169D49E}"/>
              </a:ext>
            </a:extLst>
          </p:cNvPr>
          <p:cNvCxnSpPr>
            <a:cxnSpLocks/>
          </p:cNvCxnSpPr>
          <p:nvPr/>
        </p:nvCxnSpPr>
        <p:spPr>
          <a:xfrm>
            <a:off x="4623110" y="1858987"/>
            <a:ext cx="0" cy="2745115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9"/>
          <p:cNvSpPr txBox="1">
            <a:spLocks noGrp="1"/>
          </p:cNvSpPr>
          <p:nvPr>
            <p:ph type="title"/>
          </p:nvPr>
        </p:nvSpPr>
        <p:spPr>
          <a:xfrm>
            <a:off x="-209550" y="1451179"/>
            <a:ext cx="9563100" cy="232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tx1"/>
                </a:solidFill>
              </a:rPr>
              <a:t>$ 329,740,000</a:t>
            </a:r>
            <a:endParaRPr sz="10000" dirty="0">
              <a:solidFill>
                <a:schemeClr val="tx1"/>
              </a:solidFill>
            </a:endParaRPr>
          </a:p>
        </p:txBody>
      </p:sp>
      <p:sp>
        <p:nvSpPr>
          <p:cNvPr id="2068" name="Google Shape;2068;p49"/>
          <p:cNvSpPr txBox="1">
            <a:spLocks noGrp="1"/>
          </p:cNvSpPr>
          <p:nvPr>
            <p:ph type="subTitle" idx="1"/>
          </p:nvPr>
        </p:nvSpPr>
        <p:spPr>
          <a:xfrm>
            <a:off x="-209550" y="3773379"/>
            <a:ext cx="95631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Prescription value of Herbal Medicines in Hong Kong market for the year 2012*</a:t>
            </a:r>
            <a:endParaRPr dirty="0"/>
          </a:p>
        </p:txBody>
      </p:sp>
      <p:sp>
        <p:nvSpPr>
          <p:cNvPr id="4" name="Google Shape;2068;p49">
            <a:extLst>
              <a:ext uri="{FF2B5EF4-FFF2-40B4-BE49-F238E27FC236}">
                <a16:creationId xmlns:a16="http://schemas.microsoft.com/office/drawing/2014/main" id="{60F31A65-D083-456D-9126-0BD038D985DB}"/>
              </a:ext>
            </a:extLst>
          </p:cNvPr>
          <p:cNvSpPr txBox="1">
            <a:spLocks/>
          </p:cNvSpPr>
          <p:nvPr/>
        </p:nvSpPr>
        <p:spPr>
          <a:xfrm>
            <a:off x="0" y="4569535"/>
            <a:ext cx="7212724" cy="491196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l"/>
            <a:r>
              <a:rPr lang="en-US" sz="1200" dirty="0"/>
              <a:t>* Source : https://www1.hkexnews.hk/listedco/listconews/sehk/2015/0708/a5492/epura-20150622-13.pdf</a:t>
            </a:r>
          </a:p>
        </p:txBody>
      </p:sp>
      <p:sp>
        <p:nvSpPr>
          <p:cNvPr id="5" name="Google Shape;1688;p38">
            <a:extLst>
              <a:ext uri="{FF2B5EF4-FFF2-40B4-BE49-F238E27FC236}">
                <a16:creationId xmlns:a16="http://schemas.microsoft.com/office/drawing/2014/main" id="{79983BAB-1C5B-4A4D-AD88-822FC3D3DBE2}"/>
              </a:ext>
            </a:extLst>
          </p:cNvPr>
          <p:cNvSpPr txBox="1">
            <a:spLocks/>
          </p:cNvSpPr>
          <p:nvPr/>
        </p:nvSpPr>
        <p:spPr>
          <a:xfrm>
            <a:off x="-126450" y="539400"/>
            <a:ext cx="9396900" cy="5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13000" b="0" i="0" u="none" strike="noStrike" cap="none">
                <a:solidFill>
                  <a:srgbClr val="1011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500" dirty="0">
                <a:solidFill>
                  <a:schemeClr val="accent1"/>
                </a:solidFill>
              </a:rPr>
              <a:t>MARKET </a:t>
            </a:r>
            <a:r>
              <a:rPr lang="en-US" sz="4500" dirty="0">
                <a:solidFill>
                  <a:schemeClr val="tx1"/>
                </a:solidFill>
              </a:rPr>
              <a:t>POTENTIAL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1"/>
          <p:cNvSpPr txBox="1">
            <a:spLocks noGrp="1"/>
          </p:cNvSpPr>
          <p:nvPr>
            <p:ph type="title"/>
          </p:nvPr>
        </p:nvSpPr>
        <p:spPr>
          <a:xfrm>
            <a:off x="-213150" y="539850"/>
            <a:ext cx="9570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500" dirty="0">
                <a:solidFill>
                  <a:schemeClr val="accent1"/>
                </a:solidFill>
              </a:rPr>
              <a:t>SWOT </a:t>
            </a:r>
            <a:r>
              <a:rPr lang="en-US" sz="4500" dirty="0">
                <a:solidFill>
                  <a:schemeClr val="tx1"/>
                </a:solidFill>
              </a:rPr>
              <a:t>ANALYSIS</a:t>
            </a:r>
            <a:endParaRPr lang="en-US" sz="4500" dirty="0"/>
          </a:p>
        </p:txBody>
      </p:sp>
      <p:sp>
        <p:nvSpPr>
          <p:cNvPr id="1728" name="Google Shape;1728;p41"/>
          <p:cNvSpPr txBox="1"/>
          <p:nvPr/>
        </p:nvSpPr>
        <p:spPr>
          <a:xfrm>
            <a:off x="8518" y="1175136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THREATS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9" name="Google Shape;1729;p41"/>
          <p:cNvSpPr txBox="1"/>
          <p:nvPr/>
        </p:nvSpPr>
        <p:spPr>
          <a:xfrm>
            <a:off x="2449413" y="2205731"/>
            <a:ext cx="69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1" name="Google Shape;1731;p41"/>
          <p:cNvSpPr txBox="1"/>
          <p:nvPr/>
        </p:nvSpPr>
        <p:spPr>
          <a:xfrm>
            <a:off x="8518" y="3083858"/>
            <a:ext cx="1514850" cy="39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OPPORTUNITIES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2" name="Google Shape;1732;p41"/>
          <p:cNvSpPr txBox="1"/>
          <p:nvPr/>
        </p:nvSpPr>
        <p:spPr>
          <a:xfrm>
            <a:off x="2465667" y="3338960"/>
            <a:ext cx="69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4" name="Google Shape;1734;p41"/>
          <p:cNvSpPr txBox="1"/>
          <p:nvPr/>
        </p:nvSpPr>
        <p:spPr>
          <a:xfrm>
            <a:off x="6445917" y="1175136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STRENGTHS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5" name="Google Shape;1735;p41"/>
          <p:cNvSpPr txBox="1"/>
          <p:nvPr/>
        </p:nvSpPr>
        <p:spPr>
          <a:xfrm>
            <a:off x="5900035" y="2181302"/>
            <a:ext cx="69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7" name="Google Shape;1737;p41"/>
          <p:cNvSpPr txBox="1"/>
          <p:nvPr/>
        </p:nvSpPr>
        <p:spPr>
          <a:xfrm>
            <a:off x="6445917" y="3083854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WEAKNESSES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8" name="Google Shape;1738;p41"/>
          <p:cNvSpPr txBox="1"/>
          <p:nvPr/>
        </p:nvSpPr>
        <p:spPr>
          <a:xfrm>
            <a:off x="5933378" y="3334518"/>
            <a:ext cx="69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W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739" name="Google Shape;1739;p41"/>
          <p:cNvCxnSpPr>
            <a:cxnSpLocks/>
          </p:cNvCxnSpPr>
          <p:nvPr/>
        </p:nvCxnSpPr>
        <p:spPr>
          <a:xfrm flipV="1">
            <a:off x="2984541" y="2086593"/>
            <a:ext cx="910587" cy="2755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40" name="Google Shape;1740;p41"/>
          <p:cNvCxnSpPr>
            <a:cxnSpLocks/>
          </p:cNvCxnSpPr>
          <p:nvPr/>
        </p:nvCxnSpPr>
        <p:spPr>
          <a:xfrm>
            <a:off x="2984541" y="3532968"/>
            <a:ext cx="910587" cy="2874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41" name="Google Shape;1741;p41"/>
          <p:cNvCxnSpPr>
            <a:cxnSpLocks/>
          </p:cNvCxnSpPr>
          <p:nvPr/>
        </p:nvCxnSpPr>
        <p:spPr>
          <a:xfrm rot="10800000">
            <a:off x="5118829" y="2087552"/>
            <a:ext cx="953686" cy="2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42" name="Google Shape;1742;p41"/>
          <p:cNvCxnSpPr>
            <a:cxnSpLocks/>
          </p:cNvCxnSpPr>
          <p:nvPr/>
        </p:nvCxnSpPr>
        <p:spPr>
          <a:xfrm rot="10800000" flipV="1">
            <a:off x="5246915" y="3532968"/>
            <a:ext cx="825600" cy="2611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380363-4AE1-40FF-AD61-F9A44B45AAA3}"/>
              </a:ext>
            </a:extLst>
          </p:cNvPr>
          <p:cNvCxnSpPr>
            <a:cxnSpLocks/>
            <a:stCxn id="1724" idx="2"/>
          </p:cNvCxnSpPr>
          <p:nvPr/>
        </p:nvCxnSpPr>
        <p:spPr>
          <a:xfrm flipH="1">
            <a:off x="4545428" y="1122450"/>
            <a:ext cx="0" cy="93402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F9467F-EAF6-46BA-BFDD-321EF3AD609A}"/>
              </a:ext>
            </a:extLst>
          </p:cNvPr>
          <p:cNvCxnSpPr>
            <a:cxnSpLocks/>
          </p:cNvCxnSpPr>
          <p:nvPr/>
        </p:nvCxnSpPr>
        <p:spPr>
          <a:xfrm>
            <a:off x="4545428" y="3885273"/>
            <a:ext cx="0" cy="134887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187E94-A5F9-4C63-842E-CED4C55A81C5}"/>
              </a:ext>
            </a:extLst>
          </p:cNvPr>
          <p:cNvCxnSpPr>
            <a:cxnSpLocks/>
          </p:cNvCxnSpPr>
          <p:nvPr/>
        </p:nvCxnSpPr>
        <p:spPr>
          <a:xfrm>
            <a:off x="5459828" y="2970873"/>
            <a:ext cx="381817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4B60CB-5D39-4746-8D74-B8AA147C9BD5}"/>
              </a:ext>
            </a:extLst>
          </p:cNvPr>
          <p:cNvCxnSpPr>
            <a:cxnSpLocks/>
          </p:cNvCxnSpPr>
          <p:nvPr/>
        </p:nvCxnSpPr>
        <p:spPr>
          <a:xfrm>
            <a:off x="-315310" y="2970873"/>
            <a:ext cx="3946338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733;p41">
            <a:extLst>
              <a:ext uri="{FF2B5EF4-FFF2-40B4-BE49-F238E27FC236}">
                <a16:creationId xmlns:a16="http://schemas.microsoft.com/office/drawing/2014/main" id="{BC934D9D-09A1-4E5E-A0FB-FBB10750C942}"/>
              </a:ext>
            </a:extLst>
          </p:cNvPr>
          <p:cNvSpPr txBox="1"/>
          <p:nvPr/>
        </p:nvSpPr>
        <p:spPr>
          <a:xfrm>
            <a:off x="6445916" y="1454765"/>
            <a:ext cx="2689565" cy="145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Established raw material supplier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Quality product with raw material testing and proven history of curing ability</a:t>
            </a:r>
          </a:p>
          <a:p>
            <a:pPr marL="171450" indent="-1714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Well established roots in local market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Own Research &amp; Development office through government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40% market share in the segment</a:t>
            </a:r>
          </a:p>
        </p:txBody>
      </p:sp>
      <p:sp>
        <p:nvSpPr>
          <p:cNvPr id="38" name="Google Shape;1733;p41">
            <a:extLst>
              <a:ext uri="{FF2B5EF4-FFF2-40B4-BE49-F238E27FC236}">
                <a16:creationId xmlns:a16="http://schemas.microsoft.com/office/drawing/2014/main" id="{F50003ED-DF2F-4E23-B885-C53EF04A7BF1}"/>
              </a:ext>
            </a:extLst>
          </p:cNvPr>
          <p:cNvSpPr txBox="1"/>
          <p:nvPr/>
        </p:nvSpPr>
        <p:spPr>
          <a:xfrm>
            <a:off x="108218" y="1454765"/>
            <a:ext cx="2467265" cy="145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Traditional chinese medicines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Purapharm’s</a:t>
            </a:r>
            <a:r>
              <a:rPr lang="en" sz="11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variety of herbal products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Retailers might prefer other brands in their prominent shelfs due to stock out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Long term effects of decreasing the testing times</a:t>
            </a:r>
          </a:p>
        </p:txBody>
      </p:sp>
      <p:sp>
        <p:nvSpPr>
          <p:cNvPr id="39" name="Google Shape;1733;p41">
            <a:extLst>
              <a:ext uri="{FF2B5EF4-FFF2-40B4-BE49-F238E27FC236}">
                <a16:creationId xmlns:a16="http://schemas.microsoft.com/office/drawing/2014/main" id="{1F26B715-0538-4205-9451-50D2C45EB08A}"/>
              </a:ext>
            </a:extLst>
          </p:cNvPr>
          <p:cNvSpPr txBox="1"/>
          <p:nvPr/>
        </p:nvSpPr>
        <p:spPr>
          <a:xfrm>
            <a:off x="6445916" y="3388312"/>
            <a:ext cx="2698084" cy="145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Low cash flow</a:t>
            </a:r>
          </a:p>
          <a:p>
            <a:pPr marL="171450" indent="-1714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Limited storage space</a:t>
            </a:r>
            <a:endParaRPr lang="en" sz="11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Not a </a:t>
            </a: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direct-to-consumer sales</a:t>
            </a: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model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Larger lead times at manufactourer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Not </a:t>
            </a: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well-planned</a:t>
            </a: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promotions</a:t>
            </a:r>
          </a:p>
        </p:txBody>
      </p:sp>
      <p:sp>
        <p:nvSpPr>
          <p:cNvPr id="43" name="Google Shape;1733;p41">
            <a:extLst>
              <a:ext uri="{FF2B5EF4-FFF2-40B4-BE49-F238E27FC236}">
                <a16:creationId xmlns:a16="http://schemas.microsoft.com/office/drawing/2014/main" id="{A15C7711-C5D9-4E6B-84AA-1A8F749086AA}"/>
              </a:ext>
            </a:extLst>
          </p:cNvPr>
          <p:cNvSpPr txBox="1"/>
          <p:nvPr/>
        </p:nvSpPr>
        <p:spPr>
          <a:xfrm>
            <a:off x="60885" y="3388312"/>
            <a:ext cx="2698084" cy="166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Effective lead time forecasts at different touch points in the chain</a:t>
            </a:r>
            <a:endParaRPr lang="en" sz="11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Lease bigger warehouses / Own them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Online portal for orders to drug stores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Revenue sharing agreements with retailers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Customer profiling through data from retailers and design Targeted campaigns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Customer preferences/reviews about product through Surveys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1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1C788C4-F369-4031-941D-1FE5FD0B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00" y="2309265"/>
            <a:ext cx="1499076" cy="13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1"/>
          <p:cNvSpPr txBox="1">
            <a:spLocks noGrp="1"/>
          </p:cNvSpPr>
          <p:nvPr>
            <p:ph type="title"/>
          </p:nvPr>
        </p:nvSpPr>
        <p:spPr>
          <a:xfrm>
            <a:off x="-213150" y="539850"/>
            <a:ext cx="9570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5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728" name="Google Shape;1728;p41"/>
          <p:cNvSpPr txBox="1"/>
          <p:nvPr/>
        </p:nvSpPr>
        <p:spPr>
          <a:xfrm>
            <a:off x="5154803" y="3593407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COMPETITORS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1" name="Google Shape;1731;p41"/>
          <p:cNvSpPr txBox="1"/>
          <p:nvPr/>
        </p:nvSpPr>
        <p:spPr>
          <a:xfrm>
            <a:off x="846685" y="3572635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SUPPLY CHAIN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3" name="Google Shape;1733;p41"/>
          <p:cNvSpPr txBox="1"/>
          <p:nvPr/>
        </p:nvSpPr>
        <p:spPr>
          <a:xfrm>
            <a:off x="843427" y="2104712"/>
            <a:ext cx="3602971" cy="89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Segmentation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on Demographics (Age, Region)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Customer preferences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about product through Surveys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Design </a:t>
            </a: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Targeted Marketing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Camapigns to acquire customers</a:t>
            </a:r>
            <a:endParaRPr sz="12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37" name="Google Shape;1737;p41"/>
          <p:cNvSpPr txBox="1"/>
          <p:nvPr/>
        </p:nvSpPr>
        <p:spPr>
          <a:xfrm>
            <a:off x="5154803" y="1663579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RETAILERS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" name="Google Shape;1733;p41">
            <a:extLst>
              <a:ext uri="{FF2B5EF4-FFF2-40B4-BE49-F238E27FC236}">
                <a16:creationId xmlns:a16="http://schemas.microsoft.com/office/drawing/2014/main" id="{699AC0D7-2786-445B-8664-1049781D4A14}"/>
              </a:ext>
            </a:extLst>
          </p:cNvPr>
          <p:cNvSpPr txBox="1"/>
          <p:nvPr/>
        </p:nvSpPr>
        <p:spPr>
          <a:xfrm>
            <a:off x="5154803" y="2104712"/>
            <a:ext cx="3934018" cy="120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Cluster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the retail stores into High - Low - Medium value ones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Analyze factors like </a:t>
            </a: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repeating customers / location / product visibility in shelfs / pricing 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in all retail clusters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Revenue sharing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agreements with monthly targets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Influencer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 Billboards with targeted marketing messages</a:t>
            </a:r>
          </a:p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" name="Google Shape;1733;p41">
            <a:extLst>
              <a:ext uri="{FF2B5EF4-FFF2-40B4-BE49-F238E27FC236}">
                <a16:creationId xmlns:a16="http://schemas.microsoft.com/office/drawing/2014/main" id="{0B07DCCA-3A3A-480F-AED4-8745602CFC5F}"/>
              </a:ext>
            </a:extLst>
          </p:cNvPr>
          <p:cNvSpPr txBox="1"/>
          <p:nvPr/>
        </p:nvSpPr>
        <p:spPr>
          <a:xfrm>
            <a:off x="812481" y="3896177"/>
            <a:ext cx="3633918" cy="115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Cost benefit analysis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for owning warehouses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Route optimisation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post raw material testing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Accurate </a:t>
            </a: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lead time forecasts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at different touch points in the supply chain considering extrenal variables like marketing spends, holidays, drought conditions in China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19191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" name="Google Shape;1733;p41">
            <a:extLst>
              <a:ext uri="{FF2B5EF4-FFF2-40B4-BE49-F238E27FC236}">
                <a16:creationId xmlns:a16="http://schemas.microsoft.com/office/drawing/2014/main" id="{778BCAEC-9766-4C67-9E74-DE9D676971CB}"/>
              </a:ext>
            </a:extLst>
          </p:cNvPr>
          <p:cNvSpPr txBox="1"/>
          <p:nvPr/>
        </p:nvSpPr>
        <p:spPr>
          <a:xfrm>
            <a:off x="5154803" y="3896177"/>
            <a:ext cx="3855190" cy="9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Analyze </a:t>
            </a: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the points of parity and points of differentiation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of our products and competitors as well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Implement </a:t>
            </a:r>
            <a:r>
              <a:rPr lang="en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effective pricing strategies </a:t>
            </a:r>
            <a:r>
              <a:rPr lang="en" sz="12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to match the competitor</a:t>
            </a:r>
          </a:p>
        </p:txBody>
      </p:sp>
      <p:sp>
        <p:nvSpPr>
          <p:cNvPr id="64" name="Google Shape;1694;p38">
            <a:extLst>
              <a:ext uri="{FF2B5EF4-FFF2-40B4-BE49-F238E27FC236}">
                <a16:creationId xmlns:a16="http://schemas.microsoft.com/office/drawing/2014/main" id="{8A06E545-0C09-450D-A4CD-5C9305DFF135}"/>
              </a:ext>
            </a:extLst>
          </p:cNvPr>
          <p:cNvSpPr/>
          <p:nvPr/>
        </p:nvSpPr>
        <p:spPr>
          <a:xfrm>
            <a:off x="4616356" y="1687497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5" name="Graphic 64" descr="Warehouse with solid fill">
            <a:extLst>
              <a:ext uri="{FF2B5EF4-FFF2-40B4-BE49-F238E27FC236}">
                <a16:creationId xmlns:a16="http://schemas.microsoft.com/office/drawing/2014/main" id="{E94196A2-5A89-48C7-8375-64B078F12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91872" y="1750308"/>
            <a:ext cx="429768" cy="42976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BEE0D5-286C-47FD-BACD-3D835640EFE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197156" y="1977897"/>
            <a:ext cx="2651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694;p38">
            <a:extLst>
              <a:ext uri="{FF2B5EF4-FFF2-40B4-BE49-F238E27FC236}">
                <a16:creationId xmlns:a16="http://schemas.microsoft.com/office/drawing/2014/main" id="{8392566A-00FD-40B3-B07B-D1D2237CD687}"/>
              </a:ext>
            </a:extLst>
          </p:cNvPr>
          <p:cNvSpPr/>
          <p:nvPr/>
        </p:nvSpPr>
        <p:spPr>
          <a:xfrm>
            <a:off x="4616356" y="3624268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9" name="Graphic 68" descr="Competition with solid fill">
            <a:extLst>
              <a:ext uri="{FF2B5EF4-FFF2-40B4-BE49-F238E27FC236}">
                <a16:creationId xmlns:a16="http://schemas.microsoft.com/office/drawing/2014/main" id="{324863CA-42B9-4AA8-B6FF-3685EA05D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691872" y="3687079"/>
            <a:ext cx="429768" cy="42976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C8790D-976D-4D9E-89E4-01C87C9B33D2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197156" y="3914668"/>
            <a:ext cx="2651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694;p38">
            <a:extLst>
              <a:ext uri="{FF2B5EF4-FFF2-40B4-BE49-F238E27FC236}">
                <a16:creationId xmlns:a16="http://schemas.microsoft.com/office/drawing/2014/main" id="{A04C4D02-E167-4A43-B0EF-B7E359B95746}"/>
              </a:ext>
            </a:extLst>
          </p:cNvPr>
          <p:cNvSpPr/>
          <p:nvPr/>
        </p:nvSpPr>
        <p:spPr>
          <a:xfrm>
            <a:off x="295787" y="3624268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raphic 71" descr="Connected with solid fill">
            <a:extLst>
              <a:ext uri="{FF2B5EF4-FFF2-40B4-BE49-F238E27FC236}">
                <a16:creationId xmlns:a16="http://schemas.microsoft.com/office/drawing/2014/main" id="{DA29EE72-85CC-4A79-83ED-F4C570651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1303" y="3687079"/>
            <a:ext cx="429768" cy="42976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31C8F1-03DB-4DA4-83D9-E580D1256CA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76587" y="3914668"/>
            <a:ext cx="2651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737;p41">
            <a:extLst>
              <a:ext uri="{FF2B5EF4-FFF2-40B4-BE49-F238E27FC236}">
                <a16:creationId xmlns:a16="http://schemas.microsoft.com/office/drawing/2014/main" id="{D4A44D6A-DDEC-4384-9BF4-3FAF4666C7F0}"/>
              </a:ext>
            </a:extLst>
          </p:cNvPr>
          <p:cNvSpPr txBox="1"/>
          <p:nvPr/>
        </p:nvSpPr>
        <p:spPr>
          <a:xfrm>
            <a:off x="834237" y="1663579"/>
            <a:ext cx="139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CUSTOMERS</a:t>
            </a:r>
            <a:endParaRPr sz="2200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1694;p38">
            <a:extLst>
              <a:ext uri="{FF2B5EF4-FFF2-40B4-BE49-F238E27FC236}">
                <a16:creationId xmlns:a16="http://schemas.microsoft.com/office/drawing/2014/main" id="{4496958D-1E7A-4746-8EC3-6DA356226A13}"/>
              </a:ext>
            </a:extLst>
          </p:cNvPr>
          <p:cNvSpPr/>
          <p:nvPr/>
        </p:nvSpPr>
        <p:spPr>
          <a:xfrm>
            <a:off x="295790" y="1687497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6" name="Graphic 75" descr="User with solid fill">
            <a:extLst>
              <a:ext uri="{FF2B5EF4-FFF2-40B4-BE49-F238E27FC236}">
                <a16:creationId xmlns:a16="http://schemas.microsoft.com/office/drawing/2014/main" id="{605DB016-759C-47E5-9B02-62687C5C9B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71306" y="1750308"/>
            <a:ext cx="429768" cy="42976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CF6BB7-AFC8-4791-83DD-024CA0ADF9A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876590" y="1977897"/>
            <a:ext cx="2651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AC874FA0-E26A-49B6-B08A-7AD7E515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9" y="1462647"/>
            <a:ext cx="8875986" cy="34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4" name="Google Shape;1724;p41"/>
          <p:cNvSpPr txBox="1">
            <a:spLocks noGrp="1"/>
          </p:cNvSpPr>
          <p:nvPr>
            <p:ph type="title"/>
          </p:nvPr>
        </p:nvSpPr>
        <p:spPr>
          <a:xfrm>
            <a:off x="-213150" y="539850"/>
            <a:ext cx="9570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500" dirty="0">
                <a:solidFill>
                  <a:schemeClr val="accent1"/>
                </a:solidFill>
              </a:rPr>
              <a:t>DEMAND </a:t>
            </a:r>
            <a:r>
              <a:rPr lang="en-US" sz="4500" dirty="0">
                <a:solidFill>
                  <a:schemeClr val="tx1"/>
                </a:solidFill>
              </a:rPr>
              <a:t>FORECASTING</a:t>
            </a:r>
            <a:endParaRPr lang="en-US" sz="4500" dirty="0"/>
          </a:p>
        </p:txBody>
      </p:sp>
      <p:sp>
        <p:nvSpPr>
          <p:cNvPr id="1733" name="Google Shape;1733;p41"/>
          <p:cNvSpPr txBox="1"/>
          <p:nvPr/>
        </p:nvSpPr>
        <p:spPr>
          <a:xfrm>
            <a:off x="458804" y="1156677"/>
            <a:ext cx="7780311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Provided with monthly sales data from July 2009 – June 2012 (36 months)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DFA8B-15FF-437F-A1A4-E54DCD8B1715}"/>
              </a:ext>
            </a:extLst>
          </p:cNvPr>
          <p:cNvCxnSpPr>
            <a:cxnSpLocks/>
          </p:cNvCxnSpPr>
          <p:nvPr/>
        </p:nvCxnSpPr>
        <p:spPr>
          <a:xfrm>
            <a:off x="8056176" y="1923394"/>
            <a:ext cx="15777" cy="31001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B79BB8BC-860E-4AE0-8F2E-BE85E07C8DC9}"/>
              </a:ext>
            </a:extLst>
          </p:cNvPr>
          <p:cNvSpPr/>
          <p:nvPr/>
        </p:nvSpPr>
        <p:spPr>
          <a:xfrm>
            <a:off x="955420" y="4859865"/>
            <a:ext cx="7040880" cy="24285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599FAC91-6F0E-4110-A423-5040D4A9C7A6}"/>
              </a:ext>
            </a:extLst>
          </p:cNvPr>
          <p:cNvSpPr/>
          <p:nvPr/>
        </p:nvSpPr>
        <p:spPr>
          <a:xfrm>
            <a:off x="8119251" y="4877769"/>
            <a:ext cx="548640" cy="21271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7CD0F7-E295-4352-95CB-082FB177145C}"/>
              </a:ext>
            </a:extLst>
          </p:cNvPr>
          <p:cNvSpPr txBox="1"/>
          <p:nvPr/>
        </p:nvSpPr>
        <p:spPr>
          <a:xfrm>
            <a:off x="2941297" y="4453119"/>
            <a:ext cx="3261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Train : July 2009 to March 2012</a:t>
            </a:r>
            <a:endParaRPr 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17B0D8-D997-4A16-ADE3-D0FFE877F15F}"/>
              </a:ext>
            </a:extLst>
          </p:cNvPr>
          <p:cNvSpPr txBox="1"/>
          <p:nvPr/>
        </p:nvSpPr>
        <p:spPr>
          <a:xfrm>
            <a:off x="8063993" y="4413774"/>
            <a:ext cx="6606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191919"/>
                </a:solidFill>
                <a:latin typeface="Dosis"/>
                <a:sym typeface="Dosis"/>
              </a:rPr>
              <a:t>Holdout</a:t>
            </a:r>
            <a:endParaRPr lang="en-US" sz="11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2ABB0E-55A2-47C3-9E94-34170AE57B38}"/>
              </a:ext>
            </a:extLst>
          </p:cNvPr>
          <p:cNvCxnSpPr>
            <a:cxnSpLocks/>
          </p:cNvCxnSpPr>
          <p:nvPr/>
        </p:nvCxnSpPr>
        <p:spPr>
          <a:xfrm>
            <a:off x="955420" y="1923394"/>
            <a:ext cx="0" cy="30973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746F15-BA13-4E82-9910-90342BC2A478}"/>
              </a:ext>
            </a:extLst>
          </p:cNvPr>
          <p:cNvCxnSpPr>
            <a:cxnSpLocks/>
          </p:cNvCxnSpPr>
          <p:nvPr/>
        </p:nvCxnSpPr>
        <p:spPr>
          <a:xfrm>
            <a:off x="8693145" y="1954869"/>
            <a:ext cx="0" cy="306867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733;p41">
            <a:extLst>
              <a:ext uri="{FF2B5EF4-FFF2-40B4-BE49-F238E27FC236}">
                <a16:creationId xmlns:a16="http://schemas.microsoft.com/office/drawing/2014/main" id="{33A93428-FC67-438A-998E-09C2AA96C31D}"/>
              </a:ext>
            </a:extLst>
          </p:cNvPr>
          <p:cNvSpPr txBox="1"/>
          <p:nvPr/>
        </p:nvSpPr>
        <p:spPr>
          <a:xfrm>
            <a:off x="3335564" y="1525101"/>
            <a:ext cx="3119967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Monthly Sales of Chinese Pharmaceuticals</a:t>
            </a:r>
          </a:p>
        </p:txBody>
      </p:sp>
      <p:sp>
        <p:nvSpPr>
          <p:cNvPr id="36" name="Google Shape;1733;p41">
            <a:extLst>
              <a:ext uri="{FF2B5EF4-FFF2-40B4-BE49-F238E27FC236}">
                <a16:creationId xmlns:a16="http://schemas.microsoft.com/office/drawing/2014/main" id="{D7ACC45C-8814-497C-AF4C-7DF7166AFEF3}"/>
              </a:ext>
            </a:extLst>
          </p:cNvPr>
          <p:cNvSpPr txBox="1"/>
          <p:nvPr/>
        </p:nvSpPr>
        <p:spPr>
          <a:xfrm rot="16200000">
            <a:off x="-1355479" y="2716919"/>
            <a:ext cx="3119967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91919"/>
                </a:solidFill>
                <a:latin typeface="Dosis"/>
                <a:ea typeface="Dosis"/>
                <a:cs typeface="Dosis"/>
                <a:sym typeface="Dosis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8992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4"/>
          <p:cNvSpPr txBox="1">
            <a:spLocks noGrp="1"/>
          </p:cNvSpPr>
          <p:nvPr>
            <p:ph type="title"/>
          </p:nvPr>
        </p:nvSpPr>
        <p:spPr>
          <a:xfrm>
            <a:off x="-79650" y="539850"/>
            <a:ext cx="9303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accent1"/>
                </a:solidFill>
              </a:rPr>
              <a:t>DEMAND </a:t>
            </a:r>
            <a:r>
              <a:rPr lang="en-US" sz="4500" dirty="0">
                <a:solidFill>
                  <a:schemeClr val="tx1"/>
                </a:solidFill>
              </a:rPr>
              <a:t>FORECASTING</a:t>
            </a:r>
            <a:endParaRPr sz="4500" dirty="0"/>
          </a:p>
        </p:txBody>
      </p:sp>
      <p:sp>
        <p:nvSpPr>
          <p:cNvPr id="1844" name="Google Shape;1844;p44"/>
          <p:cNvSpPr txBox="1"/>
          <p:nvPr/>
        </p:nvSpPr>
        <p:spPr>
          <a:xfrm>
            <a:off x="1168730" y="2424009"/>
            <a:ext cx="809840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α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 = 0.4</a:t>
            </a:r>
            <a:endParaRPr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45" name="Google Shape;1845;p44"/>
          <p:cNvSpPr txBox="1"/>
          <p:nvPr/>
        </p:nvSpPr>
        <p:spPr>
          <a:xfrm>
            <a:off x="3155251" y="2416131"/>
            <a:ext cx="880028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α = 0.</a:t>
            </a: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2</a:t>
            </a:r>
            <a:endParaRPr lang="el-GR"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49" name="Google Shape;1849;p44"/>
          <p:cNvSpPr txBox="1"/>
          <p:nvPr/>
        </p:nvSpPr>
        <p:spPr>
          <a:xfrm>
            <a:off x="1168730" y="1951426"/>
            <a:ext cx="2877073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SIMPLE EXPONENTIAL SMOOTHING </a:t>
            </a:r>
          </a:p>
        </p:txBody>
      </p:sp>
      <p:sp>
        <p:nvSpPr>
          <p:cNvPr id="1851" name="Google Shape;1851;p44"/>
          <p:cNvSpPr/>
          <p:nvPr/>
        </p:nvSpPr>
        <p:spPr>
          <a:xfrm>
            <a:off x="1283100" y="3225066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ebas Neue"/>
                <a:sym typeface="Bebas Neue"/>
              </a:rPr>
              <a:t>9030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1852" name="Google Shape;1852;p44"/>
          <p:cNvSpPr/>
          <p:nvPr/>
        </p:nvSpPr>
        <p:spPr>
          <a:xfrm>
            <a:off x="3282150" y="3225066"/>
            <a:ext cx="580800" cy="5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accent1"/>
                </a:solidFill>
                <a:latin typeface="Bebas Neue"/>
                <a:sym typeface="Bebas Neue"/>
              </a:rPr>
              <a:t>8478</a:t>
            </a:r>
            <a:endParaRPr lang="en" sz="1000" dirty="0">
              <a:solidFill>
                <a:schemeClr val="accent1"/>
              </a:solidFill>
            </a:endParaRPr>
          </a:p>
        </p:txBody>
      </p:sp>
      <p:cxnSp>
        <p:nvCxnSpPr>
          <p:cNvPr id="1859" name="Google Shape;1859;p44"/>
          <p:cNvCxnSpPr>
            <a:cxnSpLocks/>
            <a:stCxn id="1852" idx="0"/>
          </p:cNvCxnSpPr>
          <p:nvPr/>
        </p:nvCxnSpPr>
        <p:spPr>
          <a:xfrm rot="10800000">
            <a:off x="3572550" y="2897766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7" name="Google Shape;1859;p44">
            <a:extLst>
              <a:ext uri="{FF2B5EF4-FFF2-40B4-BE49-F238E27FC236}">
                <a16:creationId xmlns:a16="http://schemas.microsoft.com/office/drawing/2014/main" id="{C481F9BB-3454-42B9-AE1A-7AE210539987}"/>
              </a:ext>
            </a:extLst>
          </p:cNvPr>
          <p:cNvCxnSpPr>
            <a:cxnSpLocks/>
            <a:stCxn id="1851" idx="0"/>
          </p:cNvCxnSpPr>
          <p:nvPr/>
        </p:nvCxnSpPr>
        <p:spPr>
          <a:xfrm flipV="1">
            <a:off x="1573500" y="2897766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5" name="Google Shape;1644;p35">
            <a:extLst>
              <a:ext uri="{FF2B5EF4-FFF2-40B4-BE49-F238E27FC236}">
                <a16:creationId xmlns:a16="http://schemas.microsoft.com/office/drawing/2014/main" id="{654527F3-1F36-4A29-B7D2-C60B84C0DB57}"/>
              </a:ext>
            </a:extLst>
          </p:cNvPr>
          <p:cNvSpPr txBox="1">
            <a:spLocks/>
          </p:cNvSpPr>
          <p:nvPr/>
        </p:nvSpPr>
        <p:spPr>
          <a:xfrm>
            <a:off x="27008" y="1102730"/>
            <a:ext cx="8037590" cy="74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Comparing the Root Mean Squared Error (RMSE) &amp; Weighted Absolute Percentage Error (WAPE) of the training and the holdout datasets to avoid over fitting </a:t>
            </a:r>
          </a:p>
        </p:txBody>
      </p:sp>
      <p:sp>
        <p:nvSpPr>
          <p:cNvPr id="57" name="Google Shape;1849;p44">
            <a:extLst>
              <a:ext uri="{FF2B5EF4-FFF2-40B4-BE49-F238E27FC236}">
                <a16:creationId xmlns:a16="http://schemas.microsoft.com/office/drawing/2014/main" id="{6828A94D-EFBE-4E92-93A5-5AFC62D14070}"/>
              </a:ext>
            </a:extLst>
          </p:cNvPr>
          <p:cNvSpPr txBox="1"/>
          <p:nvPr/>
        </p:nvSpPr>
        <p:spPr>
          <a:xfrm>
            <a:off x="2181160" y="3357319"/>
            <a:ext cx="783729" cy="2644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FORECASTS</a:t>
            </a:r>
          </a:p>
        </p:txBody>
      </p:sp>
      <p:cxnSp>
        <p:nvCxnSpPr>
          <p:cNvPr id="65" name="Google Shape;1859;p44">
            <a:extLst>
              <a:ext uri="{FF2B5EF4-FFF2-40B4-BE49-F238E27FC236}">
                <a16:creationId xmlns:a16="http://schemas.microsoft.com/office/drawing/2014/main" id="{0E6858C1-C53C-4AE4-A52F-8E8A3C176501}"/>
              </a:ext>
            </a:extLst>
          </p:cNvPr>
          <p:cNvCxnSpPr>
            <a:cxnSpLocks/>
            <a:stCxn id="57" idx="1"/>
            <a:endCxn id="1851" idx="3"/>
          </p:cNvCxnSpPr>
          <p:nvPr/>
        </p:nvCxnSpPr>
        <p:spPr>
          <a:xfrm flipH="1">
            <a:off x="1863900" y="3489554"/>
            <a:ext cx="3172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8" name="Google Shape;1859;p44">
            <a:extLst>
              <a:ext uri="{FF2B5EF4-FFF2-40B4-BE49-F238E27FC236}">
                <a16:creationId xmlns:a16="http://schemas.microsoft.com/office/drawing/2014/main" id="{CFCD0272-E66C-44FC-B326-601EB3B85A88}"/>
              </a:ext>
            </a:extLst>
          </p:cNvPr>
          <p:cNvCxnSpPr>
            <a:cxnSpLocks/>
            <a:stCxn id="57" idx="3"/>
            <a:endCxn id="1852" idx="1"/>
          </p:cNvCxnSpPr>
          <p:nvPr/>
        </p:nvCxnSpPr>
        <p:spPr>
          <a:xfrm>
            <a:off x="2964889" y="3489554"/>
            <a:ext cx="31726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3A1BB3-856B-43BB-B889-1E85C0D8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3924"/>
              </p:ext>
            </p:extLst>
          </p:nvPr>
        </p:nvGraphicFramePr>
        <p:xfrm>
          <a:off x="4673537" y="2595559"/>
          <a:ext cx="2919151" cy="552450"/>
        </p:xfrm>
        <a:graphic>
          <a:graphicData uri="http://schemas.openxmlformats.org/drawingml/2006/table">
            <a:tbl>
              <a:tblPr>
                <a:tableStyleId>{D31FEAFD-0C2A-4943-815A-61114C122837}</a:tableStyleId>
              </a:tblPr>
              <a:tblGrid>
                <a:gridCol w="1025843">
                  <a:extLst>
                    <a:ext uri="{9D8B030D-6E8A-4147-A177-3AD203B41FA5}">
                      <a16:colId xmlns:a16="http://schemas.microsoft.com/office/drawing/2014/main" val="510092244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309373728"/>
                    </a:ext>
                  </a:extLst>
                </a:gridCol>
                <a:gridCol w="658133">
                  <a:extLst>
                    <a:ext uri="{9D8B030D-6E8A-4147-A177-3AD203B41FA5}">
                      <a16:colId xmlns:a16="http://schemas.microsoft.com/office/drawing/2014/main" val="3394254613"/>
                    </a:ext>
                  </a:extLst>
                </a:gridCol>
                <a:gridCol w="506512">
                  <a:extLst>
                    <a:ext uri="{9D8B030D-6E8A-4147-A177-3AD203B41FA5}">
                      <a16:colId xmlns:a16="http://schemas.microsoft.com/office/drawing/2014/main" val="3754312876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ALPHA = 0.4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2700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11.24%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433399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HOLDOUT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12.60%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864322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3C2CE0-7598-436A-ADFA-1B009660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8479"/>
              </p:ext>
            </p:extLst>
          </p:nvPr>
        </p:nvGraphicFramePr>
        <p:xfrm>
          <a:off x="4673537" y="3340009"/>
          <a:ext cx="2929418" cy="552450"/>
        </p:xfrm>
        <a:graphic>
          <a:graphicData uri="http://schemas.openxmlformats.org/drawingml/2006/table">
            <a:tbl>
              <a:tblPr>
                <a:tableStyleId>{D31FEAFD-0C2A-4943-815A-61114C122837}</a:tableStyleId>
              </a:tblPr>
              <a:tblGrid>
                <a:gridCol w="1032193">
                  <a:extLst>
                    <a:ext uri="{9D8B030D-6E8A-4147-A177-3AD203B41FA5}">
                      <a16:colId xmlns:a16="http://schemas.microsoft.com/office/drawing/2014/main" val="263874886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183611191"/>
                    </a:ext>
                  </a:extLst>
                </a:gridCol>
                <a:gridCol w="656758">
                  <a:extLst>
                    <a:ext uri="{9D8B030D-6E8A-4147-A177-3AD203B41FA5}">
                      <a16:colId xmlns:a16="http://schemas.microsoft.com/office/drawing/2014/main" val="575044903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100999732"/>
                    </a:ext>
                  </a:extLst>
                </a:gridCol>
              </a:tblGrid>
              <a:tr h="184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ALPHA = 0.2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WAPE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9432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1164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15.22%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400255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HOLDOUT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498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5.72%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0196925"/>
                  </a:ext>
                </a:extLst>
              </a:tr>
            </a:tbl>
          </a:graphicData>
        </a:graphic>
      </p:graphicFrame>
      <p:sp>
        <p:nvSpPr>
          <p:cNvPr id="74" name="Google Shape;1849;p44">
            <a:extLst>
              <a:ext uri="{FF2B5EF4-FFF2-40B4-BE49-F238E27FC236}">
                <a16:creationId xmlns:a16="http://schemas.microsoft.com/office/drawing/2014/main" id="{982FECA9-0F86-49AE-B60B-AB603D26B6C3}"/>
              </a:ext>
            </a:extLst>
          </p:cNvPr>
          <p:cNvSpPr txBox="1"/>
          <p:nvPr/>
        </p:nvSpPr>
        <p:spPr>
          <a:xfrm>
            <a:off x="4666053" y="1951426"/>
            <a:ext cx="2877073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MODEL PERFORMANCE METRICS</a:t>
            </a:r>
          </a:p>
        </p:txBody>
      </p:sp>
      <p:sp>
        <p:nvSpPr>
          <p:cNvPr id="75" name="Google Shape;1849;p44">
            <a:extLst>
              <a:ext uri="{FF2B5EF4-FFF2-40B4-BE49-F238E27FC236}">
                <a16:creationId xmlns:a16="http://schemas.microsoft.com/office/drawing/2014/main" id="{6BF394BA-CD71-4AE9-A8BE-A58428C20495}"/>
              </a:ext>
            </a:extLst>
          </p:cNvPr>
          <p:cNvSpPr txBox="1"/>
          <p:nvPr/>
        </p:nvSpPr>
        <p:spPr>
          <a:xfrm>
            <a:off x="1168730" y="3987137"/>
            <a:ext cx="2877073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rPr>
              <a:t>ACTUAL VALUES</a:t>
            </a:r>
          </a:p>
        </p:txBody>
      </p:sp>
      <p:sp>
        <p:nvSpPr>
          <p:cNvPr id="76" name="Google Shape;1844;p44">
            <a:extLst>
              <a:ext uri="{FF2B5EF4-FFF2-40B4-BE49-F238E27FC236}">
                <a16:creationId xmlns:a16="http://schemas.microsoft.com/office/drawing/2014/main" id="{F8DB0306-7D90-42C2-8099-FD70863F8635}"/>
              </a:ext>
            </a:extLst>
          </p:cNvPr>
          <p:cNvSpPr txBox="1"/>
          <p:nvPr/>
        </p:nvSpPr>
        <p:spPr>
          <a:xfrm>
            <a:off x="1168730" y="4486216"/>
            <a:ext cx="809840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8235</a:t>
            </a:r>
            <a:endParaRPr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1845;p44">
            <a:extLst>
              <a:ext uri="{FF2B5EF4-FFF2-40B4-BE49-F238E27FC236}">
                <a16:creationId xmlns:a16="http://schemas.microsoft.com/office/drawing/2014/main" id="{6D276B7C-3368-4F69-A2DE-F04A7A952FF8}"/>
              </a:ext>
            </a:extLst>
          </p:cNvPr>
          <p:cNvSpPr txBox="1"/>
          <p:nvPr/>
        </p:nvSpPr>
        <p:spPr>
          <a:xfrm>
            <a:off x="3155251" y="4478338"/>
            <a:ext cx="880028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7767</a:t>
            </a:r>
            <a:endParaRPr lang="el-GR"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1844;p44">
            <a:extLst>
              <a:ext uri="{FF2B5EF4-FFF2-40B4-BE49-F238E27FC236}">
                <a16:creationId xmlns:a16="http://schemas.microsoft.com/office/drawing/2014/main" id="{04522A8C-620A-41B8-B9DE-5724E8B5C9F0}"/>
              </a:ext>
            </a:extLst>
          </p:cNvPr>
          <p:cNvSpPr txBox="1"/>
          <p:nvPr/>
        </p:nvSpPr>
        <p:spPr>
          <a:xfrm>
            <a:off x="2202346" y="4486216"/>
            <a:ext cx="809840" cy="429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91919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8055</a:t>
            </a:r>
            <a:endParaRPr sz="1200" b="1" dirty="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4"/>
          <p:cNvSpPr txBox="1">
            <a:spLocks noGrp="1"/>
          </p:cNvSpPr>
          <p:nvPr>
            <p:ph type="title"/>
          </p:nvPr>
        </p:nvSpPr>
        <p:spPr>
          <a:xfrm>
            <a:off x="-79650" y="539850"/>
            <a:ext cx="93033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accent1"/>
                </a:solidFill>
              </a:rPr>
              <a:t>DEMAND </a:t>
            </a:r>
            <a:r>
              <a:rPr lang="en-US" sz="4500" dirty="0">
                <a:solidFill>
                  <a:schemeClr val="tx1"/>
                </a:solidFill>
              </a:rPr>
              <a:t>FORECASTING</a:t>
            </a:r>
            <a:endParaRPr sz="4500" dirty="0"/>
          </a:p>
        </p:txBody>
      </p:sp>
      <p:sp>
        <p:nvSpPr>
          <p:cNvPr id="55" name="Google Shape;1644;p35">
            <a:extLst>
              <a:ext uri="{FF2B5EF4-FFF2-40B4-BE49-F238E27FC236}">
                <a16:creationId xmlns:a16="http://schemas.microsoft.com/office/drawing/2014/main" id="{654527F3-1F36-4A29-B7D2-C60B84C0DB57}"/>
              </a:ext>
            </a:extLst>
          </p:cNvPr>
          <p:cNvSpPr txBox="1">
            <a:spLocks/>
          </p:cNvSpPr>
          <p:nvPr/>
        </p:nvSpPr>
        <p:spPr>
          <a:xfrm>
            <a:off x="144715" y="1206026"/>
            <a:ext cx="8928340" cy="74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The value of the smoothing parameter has been varied from 0.1 to 0.9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The best smoothing parameter is </a:t>
            </a:r>
            <a:r>
              <a:rPr lang="en-US" sz="1600" b="1" dirty="0">
                <a:latin typeface="Dosis" pitchFamily="2" charset="0"/>
              </a:rPr>
              <a:t>0.34</a:t>
            </a:r>
            <a:r>
              <a:rPr lang="en-US" sz="1600" dirty="0">
                <a:latin typeface="Dosis" pitchFamily="2" charset="0"/>
              </a:rPr>
              <a:t> when RMSE is the metric and </a:t>
            </a:r>
            <a:r>
              <a:rPr lang="en-US" sz="1600" b="1" dirty="0">
                <a:latin typeface="Dosis" pitchFamily="2" charset="0"/>
              </a:rPr>
              <a:t>0.355</a:t>
            </a:r>
            <a:r>
              <a:rPr lang="en-US" sz="1600" dirty="0">
                <a:latin typeface="Dosis" pitchFamily="2" charset="0"/>
              </a:rPr>
              <a:t> when WAPE is the metric  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E334C226-302E-403E-838F-FE8D4524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" y="2035663"/>
            <a:ext cx="4463765" cy="2194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B22D5F9A-ED00-4870-B319-43869C4C42B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60" y="2035663"/>
            <a:ext cx="4462272" cy="2194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9AF2EC-8270-4C5F-A0E1-490C6A254D97}"/>
              </a:ext>
            </a:extLst>
          </p:cNvPr>
          <p:cNvSpPr txBox="1"/>
          <p:nvPr/>
        </p:nvSpPr>
        <p:spPr>
          <a:xfrm>
            <a:off x="593178" y="4311262"/>
            <a:ext cx="36083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Dosis" pitchFamily="2" charset="0"/>
              </a:rPr>
              <a:t>Train vs Holdout RMSE for different alphas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E7128-60D4-4390-BD19-86D067301775}"/>
              </a:ext>
            </a:extLst>
          </p:cNvPr>
          <p:cNvSpPr txBox="1"/>
          <p:nvPr/>
        </p:nvSpPr>
        <p:spPr>
          <a:xfrm>
            <a:off x="5149412" y="4311262"/>
            <a:ext cx="36083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Dosis" pitchFamily="2" charset="0"/>
              </a:rPr>
              <a:t>Train vs Holdout WAPE for different alphas</a:t>
            </a:r>
          </a:p>
        </p:txBody>
      </p:sp>
    </p:spTree>
    <p:extLst>
      <p:ext uri="{BB962C8B-B14F-4D97-AF65-F5344CB8AC3E}">
        <p14:creationId xmlns:p14="http://schemas.microsoft.com/office/powerpoint/2010/main" val="243189553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Plants Portfolio by Slidesgo">
  <a:themeElements>
    <a:clrScheme name="Simple Light">
      <a:dk1>
        <a:srgbClr val="191919"/>
      </a:dk1>
      <a:lt1>
        <a:srgbClr val="EFEFEF"/>
      </a:lt1>
      <a:dk2>
        <a:srgbClr val="999999"/>
      </a:dk2>
      <a:lt2>
        <a:srgbClr val="FFFFFF"/>
      </a:lt2>
      <a:accent1>
        <a:srgbClr val="35771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783</Words>
  <Application>Microsoft Office PowerPoint</Application>
  <PresentationFormat>On-screen Show (16:9)</PresentationFormat>
  <Paragraphs>171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Dosis</vt:lpstr>
      <vt:lpstr>Bebas Neue</vt:lpstr>
      <vt:lpstr>Mako</vt:lpstr>
      <vt:lpstr>Calibri</vt:lpstr>
      <vt:lpstr>Modern Plants Portfolio by Slidesgo</vt:lpstr>
      <vt:lpstr>CHINESE PHARMACEUTICALS LIMITED</vt:lpstr>
      <vt:lpstr>ABOUT THE COMPANY</vt:lpstr>
      <vt:lpstr>CURRENT PROBLEMS</vt:lpstr>
      <vt:lpstr>$ 329,740,000</vt:lpstr>
      <vt:lpstr>SWOT ANALYSIS</vt:lpstr>
      <vt:lpstr>RECOMMENDATIONS</vt:lpstr>
      <vt:lpstr>DEMAND FORECASTING</vt:lpstr>
      <vt:lpstr>DEMAND FORECASTING</vt:lpstr>
      <vt:lpstr>DEMAND FORECASTING</vt:lpstr>
      <vt:lpstr>DEMAND FORECASTING</vt:lpstr>
      <vt:lpstr>DEMAND FORECASTING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PHARMA</dc:title>
  <cp:lastModifiedBy>Pasula, Sai Teja</cp:lastModifiedBy>
  <cp:revision>126</cp:revision>
  <dcterms:modified xsi:type="dcterms:W3CDTF">2021-09-20T04:14:38Z</dcterms:modified>
</cp:coreProperties>
</file>