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3" r:id="rId5"/>
    <p:sldId id="262" r:id="rId6"/>
    <p:sldId id="261"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558"/>
  </p:normalViewPr>
  <p:slideViewPr>
    <p:cSldViewPr snapToGrid="0" snapToObjects="1">
      <p:cViewPr varScale="1">
        <p:scale>
          <a:sx n="121" d="100"/>
          <a:sy n="121" d="100"/>
        </p:scale>
        <p:origin x="4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B759-5CF1-9748-A0F8-B1BE1849E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EA6CD-E6C2-9F44-80AC-568644FDF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48A4-FE3A-1C45-A249-E1E9CD74ECA9}"/>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238FFA8F-4A39-DA45-9D99-856C16991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A6A-A96B-414E-B325-68079323B987}"/>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181626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BF6E-132B-9D4B-A4B8-14376CE8C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E6DB75-83ED-A047-8BD4-4907FA5683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C99FF-72DA-A749-AD99-6135213F0201}"/>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69FB219B-7765-744D-9C4C-57025EDC9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F9BE7-88D4-574D-8E2B-792E9AF5A983}"/>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356352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1932A-D329-D24E-AFA6-44BBD3299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30B445-0B06-5D43-ADA4-5D2291B15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E0D9B-63A9-3E48-8D5E-77BB3FCDAF46}"/>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8DB896F8-9414-5D40-89BD-588EA4365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BFB42-2CBE-5E48-A4B3-919D16982367}"/>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145000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1E8F-E056-BA41-94E5-0297B9C1B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6011D-EA15-D346-B91E-5186A84C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EA7B7-8DE5-1D47-A040-BAD6BD1A0D87}"/>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B87627F6-AC06-DF46-BC1C-921B15C82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3E2DE-4C33-BE43-8FD6-10BA1AA419D8}"/>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346951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7613-0488-A74C-BD1A-B10B2DD31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2CAFC8-3805-4C44-92E7-528B26935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CCBF9-A37D-6F41-9F34-9B0A88FB4E4E}"/>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0D2BBDD9-8DE3-664E-A7C4-2D7A6B703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9E8EF-2C41-C54D-87FE-7A0F3BE7D8CA}"/>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264258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B6B3-91B8-A047-AF93-B107176F1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65F81-4710-F444-938E-E8684E3E8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90FAE-E07C-334B-9E9E-DB0D17DC4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072CB-948E-8641-98B6-24815AEEBF7B}"/>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6" name="Footer Placeholder 5">
            <a:extLst>
              <a:ext uri="{FF2B5EF4-FFF2-40B4-BE49-F238E27FC236}">
                <a16:creationId xmlns:a16="http://schemas.microsoft.com/office/drawing/2014/main" id="{136DADE9-47D5-EF4F-879B-968F96E91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AB0A5-A3F4-3442-B310-DADBC58182C4}"/>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29740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4231-56DC-7D4F-9A7A-5D646163D0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606F8D-F31B-224A-8533-CEE79221E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AA138E-9608-FA4B-B143-205490FCC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5FADF-05F9-374A-94BB-0A0B8A962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B4390-22A2-B04A-A391-36696FE86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2CA3A-F9B1-9D48-A96C-9F86EDB9E2FF}"/>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8" name="Footer Placeholder 7">
            <a:extLst>
              <a:ext uri="{FF2B5EF4-FFF2-40B4-BE49-F238E27FC236}">
                <a16:creationId xmlns:a16="http://schemas.microsoft.com/office/drawing/2014/main" id="{2FB383CE-F5EB-5D45-B208-BDCB727FC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443F9-2898-D14C-80E6-A53835847740}"/>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140861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5FF0-371B-FA40-9800-2C0BC90E56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0DA8F-BB03-1147-930C-4DBECFFFD346}"/>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4" name="Footer Placeholder 3">
            <a:extLst>
              <a:ext uri="{FF2B5EF4-FFF2-40B4-BE49-F238E27FC236}">
                <a16:creationId xmlns:a16="http://schemas.microsoft.com/office/drawing/2014/main" id="{B962B6F5-141A-1E4C-A7A8-965CB7FCF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5C3570-0256-F74C-8192-A2EEF974F30F}"/>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336463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34C0C-5A8D-B149-BEC9-236520C22722}"/>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3" name="Footer Placeholder 2">
            <a:extLst>
              <a:ext uri="{FF2B5EF4-FFF2-40B4-BE49-F238E27FC236}">
                <a16:creationId xmlns:a16="http://schemas.microsoft.com/office/drawing/2014/main" id="{B84071D9-83EB-8E41-AB00-DBB1C02CA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C62DB6-D0D5-6244-BF71-D6B4C5A286A4}"/>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151218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F41E-D10D-9042-9798-69A36BA97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082D9F-16A4-4E4D-BAA8-1B128E066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9CC9B-A351-2D4F-BD12-53AC1969B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511EC-E00D-2044-9D20-8BFACA63F6D6}"/>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6" name="Footer Placeholder 5">
            <a:extLst>
              <a:ext uri="{FF2B5EF4-FFF2-40B4-BE49-F238E27FC236}">
                <a16:creationId xmlns:a16="http://schemas.microsoft.com/office/drawing/2014/main" id="{7935BC83-46AD-3A4B-9FDB-CA9865AA0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7CF14-63A7-014E-8BB2-8FEB43A9B7AC}"/>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419370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C30D-0429-8F49-AE0C-6F86AA16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CB6F30-B704-474D-9EC0-E8B649252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C8BD0-4CF5-814D-A2B3-73225E09D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8F16C-805B-D842-B5E4-76856685C904}"/>
              </a:ext>
            </a:extLst>
          </p:cNvPr>
          <p:cNvSpPr>
            <a:spLocks noGrp="1"/>
          </p:cNvSpPr>
          <p:nvPr>
            <p:ph type="dt" sz="half" idx="10"/>
          </p:nvPr>
        </p:nvSpPr>
        <p:spPr/>
        <p:txBody>
          <a:bodyPr/>
          <a:lstStyle/>
          <a:p>
            <a:fld id="{23FDA407-8E9C-4344-B911-CF2F8A8542D8}" type="datetimeFigureOut">
              <a:rPr lang="en-US" smtClean="0"/>
              <a:t>5/3/19</a:t>
            </a:fld>
            <a:endParaRPr lang="en-US"/>
          </a:p>
        </p:txBody>
      </p:sp>
      <p:sp>
        <p:nvSpPr>
          <p:cNvPr id="6" name="Footer Placeholder 5">
            <a:extLst>
              <a:ext uri="{FF2B5EF4-FFF2-40B4-BE49-F238E27FC236}">
                <a16:creationId xmlns:a16="http://schemas.microsoft.com/office/drawing/2014/main" id="{D04210A1-601D-AB47-A828-E467E3E7D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03810-AB34-DC48-9BEA-C1B684402404}"/>
              </a:ext>
            </a:extLst>
          </p:cNvPr>
          <p:cNvSpPr>
            <a:spLocks noGrp="1"/>
          </p:cNvSpPr>
          <p:nvPr>
            <p:ph type="sldNum" sz="quarter" idx="12"/>
          </p:nvPr>
        </p:nvSpPr>
        <p:spPr/>
        <p:txBody>
          <a:bodyPr/>
          <a:lstStyle/>
          <a:p>
            <a:fld id="{C6158BC0-62ED-6241-A835-0A74CD216877}" type="slidenum">
              <a:rPr lang="en-US" smtClean="0"/>
              <a:t>‹#›</a:t>
            </a:fld>
            <a:endParaRPr lang="en-US"/>
          </a:p>
        </p:txBody>
      </p:sp>
    </p:spTree>
    <p:extLst>
      <p:ext uri="{BB962C8B-B14F-4D97-AF65-F5344CB8AC3E}">
        <p14:creationId xmlns:p14="http://schemas.microsoft.com/office/powerpoint/2010/main" val="139940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BAF3F-5BAF-BC44-B331-43E65D661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3EC68-BEE4-7D49-9531-5BA001E99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B3AC4-9504-1F4B-BB76-913F64D7CB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DA407-8E9C-4344-B911-CF2F8A8542D8}" type="datetimeFigureOut">
              <a:rPr lang="en-US" smtClean="0"/>
              <a:t>5/3/19</a:t>
            </a:fld>
            <a:endParaRPr lang="en-US"/>
          </a:p>
        </p:txBody>
      </p:sp>
      <p:sp>
        <p:nvSpPr>
          <p:cNvPr id="5" name="Footer Placeholder 4">
            <a:extLst>
              <a:ext uri="{FF2B5EF4-FFF2-40B4-BE49-F238E27FC236}">
                <a16:creationId xmlns:a16="http://schemas.microsoft.com/office/drawing/2014/main" id="{2FEE8ECC-BA44-A349-A79E-4C28F56B1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B84C3A-F5C4-D84A-AD25-6A8C1E80A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58BC0-62ED-6241-A835-0A74CD216877}" type="slidenum">
              <a:rPr lang="en-US" smtClean="0"/>
              <a:t>‹#›</a:t>
            </a:fld>
            <a:endParaRPr lang="en-US"/>
          </a:p>
        </p:txBody>
      </p:sp>
    </p:spTree>
    <p:extLst>
      <p:ext uri="{BB962C8B-B14F-4D97-AF65-F5344CB8AC3E}">
        <p14:creationId xmlns:p14="http://schemas.microsoft.com/office/powerpoint/2010/main" val="3956108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flearn.instructure.com/groups/371351/users/4241919" TargetMode="External"/><Relationship Id="rId2" Type="http://schemas.openxmlformats.org/officeDocument/2006/relationships/hyperlink" Target="https://usflearn.instructure.com/groups/371351/users/4243939" TargetMode="External"/><Relationship Id="rId1" Type="http://schemas.openxmlformats.org/officeDocument/2006/relationships/slideLayout" Target="../slideLayouts/slideLayout1.xml"/><Relationship Id="rId5" Type="http://schemas.openxmlformats.org/officeDocument/2006/relationships/hyperlink" Target="https://usflearn.instructure.com/groups/371351/users/4249924" TargetMode="External"/><Relationship Id="rId4" Type="http://schemas.openxmlformats.org/officeDocument/2006/relationships/hyperlink" Target="https://usflearn.instructure.com/groups/371351/users/426401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sflearn.instructure.com/courses/1365157/assignments/6459801" TargetMode="External"/><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2.xml"/><Relationship Id="rId4" Type="http://schemas.openxmlformats.org/officeDocument/2006/relationships/hyperlink" Target="https://towardsdatascience.com/apply-rfm-principles-to-cluster-customers-with-k-means-fef9bcc9ab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09A0-4BA0-EB4C-863B-9FDBA5989D34}"/>
              </a:ext>
            </a:extLst>
          </p:cNvPr>
          <p:cNvSpPr>
            <a:spLocks noGrp="1"/>
          </p:cNvSpPr>
          <p:nvPr>
            <p:ph type="ctrTitle"/>
          </p:nvPr>
        </p:nvSpPr>
        <p:spPr/>
        <p:txBody>
          <a:bodyPr>
            <a:normAutofit fontScale="90000"/>
          </a:bodyPr>
          <a:lstStyle/>
          <a:p>
            <a:r>
              <a:rPr lang="en-US" b="1" u="sng" dirty="0"/>
              <a:t>ISM 6562 Big Data for Business</a:t>
            </a:r>
            <a:br>
              <a:rPr lang="en-IN" dirty="0"/>
            </a:br>
            <a:r>
              <a:rPr lang="en-US" b="1" u="sng" dirty="0"/>
              <a:t>Project: Analyzing E-commerce dataset using </a:t>
            </a:r>
            <a:r>
              <a:rPr lang="en-US" b="1" u="sng" dirty="0" err="1"/>
              <a:t>PySpark</a:t>
            </a:r>
            <a:br>
              <a:rPr lang="en-IN" dirty="0"/>
            </a:br>
            <a:endParaRPr lang="en-US" dirty="0"/>
          </a:p>
        </p:txBody>
      </p:sp>
      <p:sp>
        <p:nvSpPr>
          <p:cNvPr id="3" name="Subtitle 2">
            <a:extLst>
              <a:ext uri="{FF2B5EF4-FFF2-40B4-BE49-F238E27FC236}">
                <a16:creationId xmlns:a16="http://schemas.microsoft.com/office/drawing/2014/main" id="{EE997BFB-0F63-F743-9DF9-36F71775FE77}"/>
              </a:ext>
            </a:extLst>
          </p:cNvPr>
          <p:cNvSpPr>
            <a:spLocks noGrp="1"/>
          </p:cNvSpPr>
          <p:nvPr>
            <p:ph type="subTitle" idx="1"/>
          </p:nvPr>
        </p:nvSpPr>
        <p:spPr>
          <a:xfrm>
            <a:off x="1524000" y="2824415"/>
            <a:ext cx="9144000" cy="2490537"/>
          </a:xfrm>
        </p:spPr>
        <p:txBody>
          <a:bodyPr>
            <a:normAutofit lnSpcReduction="10000"/>
          </a:bodyPr>
          <a:lstStyle/>
          <a:p>
            <a:r>
              <a:rPr lang="en-US" b="1" dirty="0"/>
              <a:t>Project Group 7:</a:t>
            </a:r>
            <a:endParaRPr lang="en-IN" dirty="0"/>
          </a:p>
          <a:p>
            <a:r>
              <a:rPr lang="en-US" u="sng" dirty="0">
                <a:hlinkClick r:id="rId2"/>
              </a:rPr>
              <a:t>Vignesh Ashok Kumar</a:t>
            </a:r>
            <a:r>
              <a:rPr lang="en-US" dirty="0"/>
              <a:t> (U10106871)</a:t>
            </a:r>
            <a:endParaRPr lang="en-IN" dirty="0"/>
          </a:p>
          <a:p>
            <a:r>
              <a:rPr lang="en-US" dirty="0"/>
              <a:t>     </a:t>
            </a:r>
            <a:r>
              <a:rPr lang="en-US" dirty="0">
                <a:hlinkClick r:id="rId3"/>
              </a:rPr>
              <a:t>Sai Teja Danchuka</a:t>
            </a:r>
            <a:r>
              <a:rPr lang="en-US" dirty="0"/>
              <a:t> (U43500604)</a:t>
            </a:r>
            <a:endParaRPr lang="en-IN" dirty="0"/>
          </a:p>
          <a:p>
            <a:r>
              <a:rPr lang="en-US" dirty="0">
                <a:hlinkClick r:id="rId4"/>
              </a:rPr>
              <a:t>Joyce Priyanka David</a:t>
            </a:r>
            <a:r>
              <a:rPr lang="en-US" dirty="0"/>
              <a:t> (U25073087)	</a:t>
            </a:r>
            <a:endParaRPr lang="en-IN" dirty="0"/>
          </a:p>
          <a:p>
            <a:r>
              <a:rPr lang="en-US" dirty="0"/>
              <a:t>         </a:t>
            </a:r>
            <a:r>
              <a:rPr lang="en-US" dirty="0">
                <a:hlinkClick r:id="rId5"/>
              </a:rPr>
              <a:t>Varun Yavagal</a:t>
            </a:r>
            <a:r>
              <a:rPr lang="en-US" dirty="0"/>
              <a:t> (U09028078)</a:t>
            </a:r>
            <a:endParaRPr lang="en-IN" dirty="0"/>
          </a:p>
          <a:p>
            <a:r>
              <a:rPr lang="en-US" dirty="0"/>
              <a:t>	</a:t>
            </a:r>
          </a:p>
        </p:txBody>
      </p:sp>
    </p:spTree>
    <p:extLst>
      <p:ext uri="{BB962C8B-B14F-4D97-AF65-F5344CB8AC3E}">
        <p14:creationId xmlns:p14="http://schemas.microsoft.com/office/powerpoint/2010/main" val="141758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454B-BB1C-4146-8347-627E0189577F}"/>
              </a:ext>
            </a:extLst>
          </p:cNvPr>
          <p:cNvSpPr>
            <a:spLocks noGrp="1"/>
          </p:cNvSpPr>
          <p:nvPr>
            <p:ph type="title"/>
          </p:nvPr>
        </p:nvSpPr>
        <p:spPr/>
        <p:txBody>
          <a:bodyPr>
            <a:normAutofit/>
          </a:bodyPr>
          <a:lstStyle/>
          <a:p>
            <a:r>
              <a:rPr lang="en-US" sz="3600" b="1" u="sng" dirty="0"/>
              <a:t>Analyzing Ecommerce Dataset using </a:t>
            </a:r>
            <a:r>
              <a:rPr lang="en-US" sz="3600" b="1" u="sng" dirty="0" err="1"/>
              <a:t>pyspark</a:t>
            </a:r>
            <a:r>
              <a:rPr lang="en-US" sz="3600" b="1" u="sng" dirty="0"/>
              <a:t>(v 2.4.1)</a:t>
            </a:r>
            <a:endParaRPr lang="en-US" sz="3600" dirty="0"/>
          </a:p>
        </p:txBody>
      </p:sp>
      <p:sp>
        <p:nvSpPr>
          <p:cNvPr id="3" name="Content Placeholder 2">
            <a:extLst>
              <a:ext uri="{FF2B5EF4-FFF2-40B4-BE49-F238E27FC236}">
                <a16:creationId xmlns:a16="http://schemas.microsoft.com/office/drawing/2014/main" id="{A4D31408-BB3B-E64D-B5A5-BA08FFE1AF5E}"/>
              </a:ext>
            </a:extLst>
          </p:cNvPr>
          <p:cNvSpPr>
            <a:spLocks noGrp="1"/>
          </p:cNvSpPr>
          <p:nvPr>
            <p:ph idx="1"/>
          </p:nvPr>
        </p:nvSpPr>
        <p:spPr/>
        <p:txBody>
          <a:bodyPr>
            <a:normAutofit fontScale="92500" lnSpcReduction="20000"/>
          </a:bodyPr>
          <a:lstStyle/>
          <a:p>
            <a:pPr marL="0" indent="0">
              <a:buNone/>
            </a:pPr>
            <a:r>
              <a:rPr lang="en-US" b="1" dirty="0"/>
              <a:t>Abstract:</a:t>
            </a:r>
          </a:p>
          <a:p>
            <a:pPr marL="0" indent="0">
              <a:buNone/>
            </a:pPr>
            <a:r>
              <a:rPr lang="en-US" dirty="0"/>
              <a:t>For this project the dataset we’ve chosen is the dataset of a Brazilian Ecommerce website “OLIST”. The details which OLIST has provided us are 9 different datasets each detailing the customers, their geolocation, orders placed, orders sold, items available, payment methods used by customers, order reviews &amp; order delivery information. </a:t>
            </a:r>
            <a:endParaRPr lang="en-IN" dirty="0"/>
          </a:p>
          <a:p>
            <a:pPr marL="0" indent="0">
              <a:buNone/>
            </a:pPr>
            <a:r>
              <a:rPr lang="en-US" dirty="0"/>
              <a:t>The analysis on the dataset is done through various methods like recommendation systems based on carrying out predictive analytics on users’ preferences, predicting the future sales on the basis of purchase date &amp; discovering unsatisfied customers prone to certain product categories, clustered the customers based on Recency, Frequency and Monetary value.</a:t>
            </a:r>
            <a:endParaRPr lang="en-IN" dirty="0"/>
          </a:p>
          <a:p>
            <a:pPr marL="0" indent="0">
              <a:buNone/>
            </a:pPr>
            <a:r>
              <a:rPr lang="en-US" dirty="0"/>
              <a:t>The above analysis has been in carried out in Apache </a:t>
            </a:r>
            <a:r>
              <a:rPr lang="en-US" dirty="0" err="1"/>
              <a:t>pyspark</a:t>
            </a:r>
            <a:r>
              <a:rPr lang="en-US" dirty="0"/>
              <a:t> 2.4.1 on both Cloudera platform and on Data bricks cloud environment.</a:t>
            </a:r>
            <a:endParaRPr lang="en-IN" dirty="0"/>
          </a:p>
          <a:p>
            <a:endParaRPr lang="en-US" dirty="0"/>
          </a:p>
        </p:txBody>
      </p:sp>
    </p:spTree>
    <p:extLst>
      <p:ext uri="{BB962C8B-B14F-4D97-AF65-F5344CB8AC3E}">
        <p14:creationId xmlns:p14="http://schemas.microsoft.com/office/powerpoint/2010/main" val="398267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640C-75DA-264C-B075-61E41946FCC8}"/>
              </a:ext>
            </a:extLst>
          </p:cNvPr>
          <p:cNvSpPr>
            <a:spLocks noGrp="1"/>
          </p:cNvSpPr>
          <p:nvPr>
            <p:ph type="title"/>
          </p:nvPr>
        </p:nvSpPr>
        <p:spPr/>
        <p:txBody>
          <a:bodyPr/>
          <a:lstStyle/>
          <a:p>
            <a:r>
              <a:rPr lang="en-US" b="1" dirty="0"/>
              <a:t>Data Schema:</a:t>
            </a:r>
            <a:endParaRPr lang="en-US" dirty="0"/>
          </a:p>
        </p:txBody>
      </p:sp>
      <p:pic>
        <p:nvPicPr>
          <p:cNvPr id="4" name="Content Placeholder 3" descr="Data Schema">
            <a:extLst>
              <a:ext uri="{FF2B5EF4-FFF2-40B4-BE49-F238E27FC236}">
                <a16:creationId xmlns:a16="http://schemas.microsoft.com/office/drawing/2014/main" id="{32D4414E-C485-C649-A836-30C5576184B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0550" y="1825625"/>
            <a:ext cx="7230899" cy="4351338"/>
          </a:xfrm>
          <a:prstGeom prst="rect">
            <a:avLst/>
          </a:prstGeom>
          <a:noFill/>
          <a:ln>
            <a:noFill/>
          </a:ln>
        </p:spPr>
      </p:pic>
    </p:spTree>
    <p:extLst>
      <p:ext uri="{BB962C8B-B14F-4D97-AF65-F5344CB8AC3E}">
        <p14:creationId xmlns:p14="http://schemas.microsoft.com/office/powerpoint/2010/main" val="188219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9395-8047-B845-9C1A-7EC0EAEEF743}"/>
              </a:ext>
            </a:extLst>
          </p:cNvPr>
          <p:cNvSpPr>
            <a:spLocks noGrp="1"/>
          </p:cNvSpPr>
          <p:nvPr>
            <p:ph type="title"/>
          </p:nvPr>
        </p:nvSpPr>
        <p:spPr/>
        <p:txBody>
          <a:bodyPr/>
          <a:lstStyle/>
          <a:p>
            <a:r>
              <a:rPr lang="en-US" b="1" u="sng" dirty="0"/>
              <a:t>Data Visualizations:</a:t>
            </a:r>
            <a:br>
              <a:rPr lang="en-IN" dirty="0"/>
            </a:br>
            <a:endParaRPr lang="en-US" b="1" dirty="0"/>
          </a:p>
        </p:txBody>
      </p:sp>
      <p:sp>
        <p:nvSpPr>
          <p:cNvPr id="3" name="Content Placeholder 2">
            <a:extLst>
              <a:ext uri="{FF2B5EF4-FFF2-40B4-BE49-F238E27FC236}">
                <a16:creationId xmlns:a16="http://schemas.microsoft.com/office/drawing/2014/main" id="{7FEA05B2-A85D-524B-9E42-C3A0B61EF868}"/>
              </a:ext>
            </a:extLst>
          </p:cNvPr>
          <p:cNvSpPr>
            <a:spLocks noGrp="1"/>
          </p:cNvSpPr>
          <p:nvPr>
            <p:ph idx="1"/>
          </p:nvPr>
        </p:nvSpPr>
        <p:spPr>
          <a:xfrm>
            <a:off x="838200" y="1471613"/>
            <a:ext cx="10515600" cy="4705350"/>
          </a:xfrm>
        </p:spPr>
        <p:txBody>
          <a:bodyPr>
            <a:normAutofit fontScale="70000" lnSpcReduction="20000"/>
          </a:bodyPr>
          <a:lstStyle/>
          <a:p>
            <a:pPr lvl="0"/>
            <a:r>
              <a:rPr lang="en-US" b="1" dirty="0"/>
              <a:t> </a:t>
            </a:r>
            <a:r>
              <a:rPr lang="en-US" dirty="0"/>
              <a:t>Cities and states with highest orders</a:t>
            </a:r>
            <a:endParaRPr lang="en-IN" dirty="0"/>
          </a:p>
          <a:p>
            <a:pPr lvl="0"/>
            <a:r>
              <a:rPr lang="en-US" dirty="0"/>
              <a:t>Trend of sales per day in 2017 – 2018 period</a:t>
            </a:r>
            <a:endParaRPr lang="en-IN" dirty="0"/>
          </a:p>
          <a:p>
            <a:pPr lvl="0"/>
            <a:r>
              <a:rPr lang="en-US" dirty="0"/>
              <a:t>Product categories that sold most</a:t>
            </a:r>
            <a:endParaRPr lang="en-IN" dirty="0"/>
          </a:p>
          <a:p>
            <a:pPr lvl="0"/>
            <a:r>
              <a:rPr lang="en-US" dirty="0"/>
              <a:t>Trend for average review of Top five categories for each month throughout the sales</a:t>
            </a:r>
            <a:endParaRPr lang="en-IN" dirty="0"/>
          </a:p>
          <a:p>
            <a:pPr lvl="0"/>
            <a:r>
              <a:rPr lang="en-US" dirty="0"/>
              <a:t>Top five cities with most orders in each month throughout the sales period</a:t>
            </a:r>
            <a:endParaRPr lang="en-IN" dirty="0"/>
          </a:p>
          <a:p>
            <a:pPr lvl="0"/>
            <a:r>
              <a:rPr lang="en-US" dirty="0"/>
              <a:t>Average reviews for top Product Categories by volume of reviews</a:t>
            </a:r>
            <a:endParaRPr lang="en-IN" dirty="0"/>
          </a:p>
          <a:p>
            <a:pPr lvl="0"/>
            <a:r>
              <a:rPr lang="en-US" dirty="0"/>
              <a:t>Percentage of different types of payments used by customers to order products when paid in one installment</a:t>
            </a:r>
            <a:endParaRPr lang="en-IN" dirty="0"/>
          </a:p>
          <a:p>
            <a:pPr lvl="0"/>
            <a:r>
              <a:rPr lang="en-US" dirty="0"/>
              <a:t>Max number of products ordered in a single order</a:t>
            </a:r>
            <a:endParaRPr lang="en-IN" dirty="0"/>
          </a:p>
          <a:p>
            <a:pPr lvl="0"/>
            <a:r>
              <a:rPr lang="en-US" dirty="0"/>
              <a:t>Trend of freight value  and price throughout the period</a:t>
            </a:r>
            <a:endParaRPr lang="en-IN" dirty="0"/>
          </a:p>
          <a:p>
            <a:pPr lvl="0"/>
            <a:r>
              <a:rPr lang="en-US" dirty="0"/>
              <a:t>Top cities with longest average days for </a:t>
            </a:r>
            <a:r>
              <a:rPr lang="en-US" dirty="0" err="1"/>
              <a:t>olist</a:t>
            </a:r>
            <a:r>
              <a:rPr lang="en-US" dirty="0"/>
              <a:t> to deliver and comparing with estimated delivery</a:t>
            </a:r>
            <a:endParaRPr lang="en-IN" dirty="0"/>
          </a:p>
          <a:p>
            <a:pPr lvl="0"/>
            <a:r>
              <a:rPr lang="en-US" dirty="0"/>
              <a:t>Top 20 	cities with longest estimated delivery days for </a:t>
            </a:r>
            <a:r>
              <a:rPr lang="en-US" dirty="0" err="1"/>
              <a:t>olist</a:t>
            </a:r>
            <a:r>
              <a:rPr lang="en-US" dirty="0"/>
              <a:t> to deliver and comparing the average days </a:t>
            </a:r>
            <a:endParaRPr lang="en-IN" dirty="0"/>
          </a:p>
          <a:p>
            <a:pPr lvl="0"/>
            <a:r>
              <a:rPr lang="en-US" dirty="0"/>
              <a:t>Trend for variation of days took to deliver and estimated days took for delivery throughout sales period for few cities </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982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37A1-3882-DC4A-AA6D-F413764CE80F}"/>
              </a:ext>
            </a:extLst>
          </p:cNvPr>
          <p:cNvSpPr>
            <a:spLocks noGrp="1"/>
          </p:cNvSpPr>
          <p:nvPr>
            <p:ph type="title"/>
          </p:nvPr>
        </p:nvSpPr>
        <p:spPr/>
        <p:txBody>
          <a:bodyPr>
            <a:normAutofit fontScale="90000"/>
          </a:bodyPr>
          <a:lstStyle/>
          <a:p>
            <a:r>
              <a:rPr lang="en-US" b="1" u="sng" dirty="0"/>
              <a:t>Product Recommendation System for the users:</a:t>
            </a:r>
            <a:br>
              <a:rPr lang="en-IN" dirty="0"/>
            </a:br>
            <a:endParaRPr lang="en-US" dirty="0"/>
          </a:p>
        </p:txBody>
      </p:sp>
      <p:sp>
        <p:nvSpPr>
          <p:cNvPr id="3" name="Content Placeholder 2">
            <a:extLst>
              <a:ext uri="{FF2B5EF4-FFF2-40B4-BE49-F238E27FC236}">
                <a16:creationId xmlns:a16="http://schemas.microsoft.com/office/drawing/2014/main" id="{59B81E91-E8A7-B344-B1EB-241BFEDA02C2}"/>
              </a:ext>
            </a:extLst>
          </p:cNvPr>
          <p:cNvSpPr>
            <a:spLocks noGrp="1"/>
          </p:cNvSpPr>
          <p:nvPr>
            <p:ph idx="1"/>
          </p:nvPr>
        </p:nvSpPr>
        <p:spPr>
          <a:xfrm>
            <a:off x="838200" y="1228726"/>
            <a:ext cx="10515600" cy="4962525"/>
          </a:xfrm>
        </p:spPr>
        <p:txBody>
          <a:bodyPr>
            <a:normAutofit fontScale="85000" lnSpcReduction="20000"/>
          </a:bodyPr>
          <a:lstStyle/>
          <a:p>
            <a:pPr marL="0" indent="0">
              <a:buNone/>
            </a:pPr>
            <a:r>
              <a:rPr lang="en-US" dirty="0"/>
              <a:t>Collaborative filtering has been used to build the recommendation system. Collaborative filtering calculates recommendations based on similarities between users and products. For example, collaborative filtering assumes that users who give the similar ratings on the same movies will also have similar opinions on movies that they haven't seen.</a:t>
            </a:r>
            <a:endParaRPr lang="en-IN" dirty="0"/>
          </a:p>
          <a:p>
            <a:pPr marL="0" indent="0">
              <a:buNone/>
            </a:pPr>
            <a:r>
              <a:rPr lang="en-US" dirty="0"/>
              <a:t>The alternating least squares (ALS) algorithm provides collaborative filtering between users and products to find products that the customers might like, based on their previous review scores. The following steps were performed in building the recommendation System. </a:t>
            </a:r>
            <a:endParaRPr lang="en-IN" dirty="0"/>
          </a:p>
          <a:p>
            <a:pPr marL="0" lvl="0" indent="0">
              <a:buNone/>
            </a:pPr>
            <a:r>
              <a:rPr lang="en-IN" dirty="0"/>
              <a:t>Split the dataset</a:t>
            </a:r>
          </a:p>
          <a:p>
            <a:pPr marL="0" lvl="0" indent="0">
              <a:buNone/>
            </a:pPr>
            <a:r>
              <a:rPr lang="en-IN" dirty="0"/>
              <a:t>Train the model</a:t>
            </a:r>
          </a:p>
          <a:p>
            <a:pPr marL="0" lvl="0" indent="0">
              <a:buNone/>
            </a:pPr>
            <a:r>
              <a:rPr lang="en-IN" dirty="0"/>
              <a:t>Run the model</a:t>
            </a:r>
          </a:p>
          <a:p>
            <a:pPr marL="0" lvl="0" indent="0">
              <a:buNone/>
            </a:pPr>
            <a:r>
              <a:rPr lang="en-IN" dirty="0"/>
              <a:t>Evaluate the model</a:t>
            </a:r>
          </a:p>
          <a:p>
            <a:pPr marL="0" lvl="0" indent="0">
              <a:buNone/>
            </a:pPr>
            <a:r>
              <a:rPr lang="en-IN" dirty="0"/>
              <a:t>Handle Nan results</a:t>
            </a:r>
          </a:p>
          <a:p>
            <a:pPr marL="0" lvl="0" indent="0">
              <a:buNone/>
            </a:pPr>
            <a:r>
              <a:rPr lang="en-IN" dirty="0"/>
              <a:t>Recommend products </a:t>
            </a:r>
          </a:p>
          <a:p>
            <a:endParaRPr lang="en-US" dirty="0"/>
          </a:p>
        </p:txBody>
      </p:sp>
    </p:spTree>
    <p:extLst>
      <p:ext uri="{BB962C8B-B14F-4D97-AF65-F5344CB8AC3E}">
        <p14:creationId xmlns:p14="http://schemas.microsoft.com/office/powerpoint/2010/main" val="363793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2EFE-9CC7-B541-BCDB-85ECABF0D6B1}"/>
              </a:ext>
            </a:extLst>
          </p:cNvPr>
          <p:cNvSpPr>
            <a:spLocks noGrp="1"/>
          </p:cNvSpPr>
          <p:nvPr>
            <p:ph type="title"/>
          </p:nvPr>
        </p:nvSpPr>
        <p:spPr/>
        <p:txBody>
          <a:bodyPr/>
          <a:lstStyle/>
          <a:p>
            <a:r>
              <a:rPr lang="en-US" b="1" dirty="0"/>
              <a:t>RFM principles to cluster customers using K-Means clustering method</a:t>
            </a:r>
            <a:endParaRPr lang="en-US" dirty="0"/>
          </a:p>
        </p:txBody>
      </p:sp>
      <p:sp>
        <p:nvSpPr>
          <p:cNvPr id="3" name="Content Placeholder 2">
            <a:extLst>
              <a:ext uri="{FF2B5EF4-FFF2-40B4-BE49-F238E27FC236}">
                <a16:creationId xmlns:a16="http://schemas.microsoft.com/office/drawing/2014/main" id="{A81BA797-955B-E94D-A4F7-68D042D6464A}"/>
              </a:ext>
            </a:extLst>
          </p:cNvPr>
          <p:cNvSpPr>
            <a:spLocks noGrp="1"/>
          </p:cNvSpPr>
          <p:nvPr>
            <p:ph idx="1"/>
          </p:nvPr>
        </p:nvSpPr>
        <p:spPr/>
        <p:txBody>
          <a:bodyPr>
            <a:normAutofit fontScale="77500" lnSpcReduction="20000"/>
          </a:bodyPr>
          <a:lstStyle/>
          <a:p>
            <a:pPr marL="0" indent="0">
              <a:buNone/>
            </a:pPr>
            <a:r>
              <a:rPr lang="en-US" dirty="0"/>
              <a:t>RFM stands for Recency, Frequency and Monetary Value.</a:t>
            </a:r>
            <a:endParaRPr lang="en-IN" dirty="0"/>
          </a:p>
          <a:p>
            <a:pPr marL="0" lvl="0" indent="0">
              <a:buNone/>
            </a:pPr>
            <a:r>
              <a:rPr lang="en-US" b="1" dirty="0"/>
              <a:t>R</a:t>
            </a:r>
            <a:r>
              <a:rPr lang="en-US" dirty="0"/>
              <a:t>ecency — </a:t>
            </a:r>
            <a:r>
              <a:rPr lang="en-US" i="1" dirty="0"/>
              <a:t>How recently did the customer purchase?</a:t>
            </a:r>
            <a:endParaRPr lang="en-IN" dirty="0"/>
          </a:p>
          <a:p>
            <a:pPr marL="0" lvl="0" indent="0">
              <a:buNone/>
            </a:pPr>
            <a:r>
              <a:rPr lang="en-US" b="1" dirty="0"/>
              <a:t>F</a:t>
            </a:r>
            <a:r>
              <a:rPr lang="en-US" dirty="0"/>
              <a:t>requency — </a:t>
            </a:r>
            <a:r>
              <a:rPr lang="en-US" i="1" dirty="0"/>
              <a:t>How often do they purchase?</a:t>
            </a:r>
            <a:endParaRPr lang="en-IN" dirty="0"/>
          </a:p>
          <a:p>
            <a:pPr marL="0" lvl="0" indent="0">
              <a:buNone/>
            </a:pPr>
            <a:r>
              <a:rPr lang="en-US" b="1" dirty="0"/>
              <a:t>M</a:t>
            </a:r>
            <a:r>
              <a:rPr lang="en-US" dirty="0"/>
              <a:t>onetary Value — </a:t>
            </a:r>
            <a:r>
              <a:rPr lang="en-US" i="1" dirty="0"/>
              <a:t>How much do they spend?</a:t>
            </a:r>
            <a:endParaRPr lang="en-IN" dirty="0"/>
          </a:p>
          <a:p>
            <a:pPr marL="0" lvl="0" indent="0">
              <a:buNone/>
            </a:pPr>
            <a:r>
              <a:rPr lang="en-US" dirty="0"/>
              <a:t>To calculate recency, we’ll look into the purchase dates. Since the data we have is from October 2016 to August 2018, we’ll consider September 2018 as the most recent one. Then, we’ll subtract each day from the day after to calculate the other ‘recencies’.</a:t>
            </a:r>
            <a:endParaRPr lang="en-IN" dirty="0"/>
          </a:p>
          <a:p>
            <a:pPr marL="0" lvl="0" indent="0">
              <a:buNone/>
            </a:pPr>
            <a:r>
              <a:rPr lang="en-US" dirty="0"/>
              <a:t>To calculate frequency, we’ll simply sum the number of order ids for each customer. For the monetary value, we will multiply the unitary price by the quantity bought and sum them for each client.</a:t>
            </a:r>
            <a:endParaRPr lang="en-IN" dirty="0"/>
          </a:p>
          <a:p>
            <a:pPr marL="0" indent="0">
              <a:buNone/>
            </a:pPr>
            <a:r>
              <a:rPr lang="en-US" dirty="0"/>
              <a:t>Based on this customer segmentation, the marketing department can categories the customers and recommend the respective category products for respective category products for respective customer base.</a:t>
            </a:r>
            <a:endParaRPr lang="en-IN" dirty="0"/>
          </a:p>
          <a:p>
            <a:pPr marL="0" indent="0">
              <a:buNone/>
            </a:pPr>
            <a:endParaRPr lang="en-US" dirty="0"/>
          </a:p>
        </p:txBody>
      </p:sp>
    </p:spTree>
    <p:extLst>
      <p:ext uri="{BB962C8B-B14F-4D97-AF65-F5344CB8AC3E}">
        <p14:creationId xmlns:p14="http://schemas.microsoft.com/office/powerpoint/2010/main" val="403346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1D7D-867C-8447-A6BD-341A307218C7}"/>
              </a:ext>
            </a:extLst>
          </p:cNvPr>
          <p:cNvSpPr>
            <a:spLocks noGrp="1"/>
          </p:cNvSpPr>
          <p:nvPr>
            <p:ph type="title"/>
          </p:nvPr>
        </p:nvSpPr>
        <p:spPr>
          <a:xfrm>
            <a:off x="838200" y="365126"/>
            <a:ext cx="10515600" cy="863600"/>
          </a:xfrm>
        </p:spPr>
        <p:txBody>
          <a:bodyPr/>
          <a:lstStyle/>
          <a:p>
            <a:r>
              <a:rPr lang="en-US" dirty="0"/>
              <a:t>Components Used</a:t>
            </a:r>
          </a:p>
        </p:txBody>
      </p:sp>
      <p:sp>
        <p:nvSpPr>
          <p:cNvPr id="3" name="Content Placeholder 2">
            <a:extLst>
              <a:ext uri="{FF2B5EF4-FFF2-40B4-BE49-F238E27FC236}">
                <a16:creationId xmlns:a16="http://schemas.microsoft.com/office/drawing/2014/main" id="{FE377DDB-B07D-F844-9B30-653E7016A5D9}"/>
              </a:ext>
            </a:extLst>
          </p:cNvPr>
          <p:cNvSpPr>
            <a:spLocks noGrp="1"/>
          </p:cNvSpPr>
          <p:nvPr>
            <p:ph idx="1"/>
          </p:nvPr>
        </p:nvSpPr>
        <p:spPr>
          <a:xfrm>
            <a:off x="838200" y="1228725"/>
            <a:ext cx="10515600" cy="4948237"/>
          </a:xfrm>
        </p:spPr>
        <p:txBody>
          <a:bodyPr>
            <a:normAutofit fontScale="85000" lnSpcReduction="20000"/>
          </a:bodyPr>
          <a:lstStyle/>
          <a:p>
            <a:r>
              <a:rPr lang="en-US" dirty="0"/>
              <a:t>Apache Spark</a:t>
            </a:r>
          </a:p>
          <a:p>
            <a:r>
              <a:rPr lang="en-US" dirty="0"/>
              <a:t>Databricks</a:t>
            </a:r>
          </a:p>
          <a:p>
            <a:r>
              <a:rPr lang="en-US" dirty="0"/>
              <a:t>Tableau</a:t>
            </a:r>
          </a:p>
          <a:p>
            <a:pPr marL="0" indent="0">
              <a:buNone/>
            </a:pPr>
            <a:endParaRPr lang="en-US" dirty="0"/>
          </a:p>
          <a:p>
            <a:pPr marL="0" indent="0">
              <a:buNone/>
            </a:pPr>
            <a:r>
              <a:rPr lang="en-US" dirty="0"/>
              <a:t>Challenges faced &amp; lessons learnt:</a:t>
            </a:r>
          </a:p>
          <a:p>
            <a:r>
              <a:rPr lang="en-US" dirty="0"/>
              <a:t> Compilation Errors:</a:t>
            </a:r>
          </a:p>
          <a:p>
            <a:r>
              <a:rPr lang="en-US" dirty="0"/>
              <a:t> Solution: Integration of different languages in Databricks made our work much easier and gave us less </a:t>
            </a:r>
            <a:r>
              <a:rPr lang="en-US" dirty="0" err="1"/>
              <a:t>compilcation</a:t>
            </a:r>
            <a:r>
              <a:rPr lang="en-US" dirty="0"/>
              <a:t> errors than working in local python notebooks or AWS workspace.</a:t>
            </a:r>
          </a:p>
          <a:p>
            <a:r>
              <a:rPr lang="en-US" dirty="0"/>
              <a:t>Working with large number of relational/connected datasets in Databricks at once is a problem.</a:t>
            </a:r>
          </a:p>
          <a:p>
            <a:r>
              <a:rPr lang="en-US" dirty="0"/>
              <a:t>We have approached a way of connecting data in </a:t>
            </a:r>
            <a:r>
              <a:rPr lang="en-US" dirty="0" err="1"/>
              <a:t>databricks</a:t>
            </a:r>
            <a:r>
              <a:rPr lang="en-US" dirty="0"/>
              <a:t> itself but that wasn’t efficient. </a:t>
            </a:r>
          </a:p>
          <a:p>
            <a:r>
              <a:rPr lang="en-US" dirty="0"/>
              <a:t>We can use NoSQL databases to solve the efficiency issue. </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655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0102-8F70-BC4E-B7CE-705B9A226ED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C8C6D9D-A109-2E4E-BDD4-B903E237A059}"/>
              </a:ext>
            </a:extLst>
          </p:cNvPr>
          <p:cNvSpPr>
            <a:spLocks noGrp="1"/>
          </p:cNvSpPr>
          <p:nvPr>
            <p:ph idx="1"/>
          </p:nvPr>
        </p:nvSpPr>
        <p:spPr/>
        <p:txBody>
          <a:bodyPr>
            <a:normAutofit/>
          </a:bodyPr>
          <a:lstStyle/>
          <a:p>
            <a:r>
              <a:rPr lang="en-US" b="1" dirty="0"/>
              <a:t>Based on this Customer Segmentation, the marketing department can </a:t>
            </a:r>
            <a:r>
              <a:rPr lang="en-US" b="1"/>
              <a:t>categorieze the customers and recommend the respective category products for respective Customer Base</a:t>
            </a:r>
            <a:endParaRPr lang="en-US" b="1" dirty="0"/>
          </a:p>
          <a:p>
            <a:r>
              <a:rPr lang="en-US" b="1" dirty="0"/>
              <a:t>the models that we ran ALS recommendation system system and K-means have helped us in gauging the exact market segments and recommendations for each.</a:t>
            </a:r>
          </a:p>
          <a:p>
            <a:r>
              <a:rPr lang="en-US" b="1" dirty="0"/>
              <a:t>With such kind of data the e commerce site can benefit by providing the Sellers with a better perspective  of the market segments.</a:t>
            </a:r>
          </a:p>
        </p:txBody>
      </p:sp>
    </p:spTree>
    <p:extLst>
      <p:ext uri="{BB962C8B-B14F-4D97-AF65-F5344CB8AC3E}">
        <p14:creationId xmlns:p14="http://schemas.microsoft.com/office/powerpoint/2010/main" val="2435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54A3-D19F-A741-9777-D20F5168757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983A55-07D7-CC4E-AD32-12FCA65325EE}"/>
              </a:ext>
            </a:extLst>
          </p:cNvPr>
          <p:cNvSpPr>
            <a:spLocks noGrp="1"/>
          </p:cNvSpPr>
          <p:nvPr>
            <p:ph idx="1"/>
          </p:nvPr>
        </p:nvSpPr>
        <p:spPr>
          <a:xfrm>
            <a:off x="838200" y="1328738"/>
            <a:ext cx="10515600" cy="4848225"/>
          </a:xfrm>
        </p:spPr>
        <p:txBody>
          <a:bodyPr>
            <a:normAutofit lnSpcReduction="10000"/>
          </a:bodyPr>
          <a:lstStyle/>
          <a:p>
            <a:pPr marL="0" indent="0">
              <a:buNone/>
            </a:pPr>
            <a:endParaRPr lang="en-IN" dirty="0"/>
          </a:p>
          <a:p>
            <a:pPr marL="0" indent="0">
              <a:buNone/>
            </a:pPr>
            <a:r>
              <a:rPr lang="en-US" u="sng" dirty="0">
                <a:hlinkClick r:id="rId2"/>
              </a:rPr>
              <a:t>https://www.kaggle.com/olistbr/brazilian-ecommerce</a:t>
            </a:r>
            <a:endParaRPr lang="en-IN" dirty="0"/>
          </a:p>
          <a:p>
            <a:pPr marL="0" indent="0">
              <a:buNone/>
            </a:pPr>
            <a:r>
              <a:rPr lang="en-US" u="sng" dirty="0"/>
              <a:t>https://</a:t>
            </a:r>
            <a:r>
              <a:rPr lang="en-US" u="sng" dirty="0" err="1"/>
              <a:t>dataplatform.cloud.ibm.com</a:t>
            </a:r>
            <a:r>
              <a:rPr lang="en-US" u="sng" dirty="0"/>
              <a:t>/exchange/public/entry/view/99b857815e69353c04d95daefb3b91fa</a:t>
            </a:r>
            <a:endParaRPr lang="en-IN" dirty="0"/>
          </a:p>
          <a:p>
            <a:pPr marL="0" indent="0">
              <a:buNone/>
            </a:pPr>
            <a:r>
              <a:rPr lang="en-US" dirty="0"/>
              <a:t>Book - </a:t>
            </a:r>
            <a:r>
              <a:rPr lang="en-US" dirty="0" err="1"/>
              <a:t>Frank_Kane's_Taming_Big_Data_with_Apache_Spark_and_Python</a:t>
            </a:r>
            <a:r>
              <a:rPr lang="en-US" dirty="0"/>
              <a:t> (Chapter_3)</a:t>
            </a:r>
            <a:endParaRPr lang="en-IN" dirty="0"/>
          </a:p>
          <a:p>
            <a:pPr marL="0" indent="0">
              <a:buNone/>
            </a:pPr>
            <a:r>
              <a:rPr lang="en-US" u="sng" dirty="0">
                <a:hlinkClick r:id="rId3"/>
              </a:rPr>
              <a:t>https://usflearn.instructure.com/courses/1365157/assignments/6459801</a:t>
            </a:r>
            <a:endParaRPr lang="en-IN" dirty="0"/>
          </a:p>
          <a:p>
            <a:pPr marL="0" indent="0">
              <a:buNone/>
            </a:pPr>
            <a:r>
              <a:rPr lang="en-US" u="sng" dirty="0">
                <a:hlinkClick r:id="rId4"/>
              </a:rPr>
              <a:t>https://towardsdatascience.com/apply-rfm-principles-to-cluster-customers-with-k-means-fef9bcc9ab16</a:t>
            </a:r>
            <a:endParaRPr lang="en-IN" dirty="0"/>
          </a:p>
          <a:p>
            <a:endParaRPr lang="en-US" dirty="0"/>
          </a:p>
        </p:txBody>
      </p:sp>
    </p:spTree>
    <p:extLst>
      <p:ext uri="{BB962C8B-B14F-4D97-AF65-F5344CB8AC3E}">
        <p14:creationId xmlns:p14="http://schemas.microsoft.com/office/powerpoint/2010/main" val="1617117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544</Words>
  <Application>Microsoft Macintosh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ISM 6562 Big Data for Business Project: Analyzing E-commerce dataset using PySpark </vt:lpstr>
      <vt:lpstr>Analyzing Ecommerce Dataset using pyspark(v 2.4.1)</vt:lpstr>
      <vt:lpstr>Data Schema:</vt:lpstr>
      <vt:lpstr>Data Visualizations: </vt:lpstr>
      <vt:lpstr>Product Recommendation System for the users: </vt:lpstr>
      <vt:lpstr>RFM principles to cluster customers using K-Means clustering method</vt:lpstr>
      <vt:lpstr>Components Used</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6562 Big Data for Business Project: Analyzing E-commerce dataset using PySpark </dc:title>
  <dc:creator>Vignesh Ashok Kumar</dc:creator>
  <cp:lastModifiedBy>Danchuka, Sai Teja</cp:lastModifiedBy>
  <cp:revision>29</cp:revision>
  <dcterms:created xsi:type="dcterms:W3CDTF">2019-05-03T23:17:42Z</dcterms:created>
  <dcterms:modified xsi:type="dcterms:W3CDTF">2019-05-04T03:50:06Z</dcterms:modified>
</cp:coreProperties>
</file>