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6" r:id="rId2"/>
    <p:sldId id="273" r:id="rId3"/>
    <p:sldId id="274" r:id="rId4"/>
    <p:sldId id="275" r:id="rId5"/>
    <p:sldId id="278" r:id="rId6"/>
    <p:sldId id="282" r:id="rId7"/>
    <p:sldId id="279" r:id="rId8"/>
    <p:sldId id="283" r:id="rId9"/>
    <p:sldId id="280" r:id="rId10"/>
    <p:sldId id="286" r:id="rId11"/>
    <p:sldId id="281" r:id="rId12"/>
    <p:sldId id="289" r:id="rId13"/>
    <p:sldId id="290" r:id="rId14"/>
    <p:sldId id="288" r:id="rId15"/>
    <p:sldId id="287"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2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24-Oct-24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24-Oct-24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dirty="0"/>
          </a:p>
        </p:txBody>
      </p:sp>
    </p:spTree>
    <p:extLst>
      <p:ext uri="{BB962C8B-B14F-4D97-AF65-F5344CB8AC3E}">
        <p14:creationId xmlns:p14="http://schemas.microsoft.com/office/powerpoint/2010/main" val="2301809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210207" cy="685800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endParaRPr>
          </a:p>
        </p:txBody>
      </p:sp>
      <p:sp>
        <p:nvSpPr>
          <p:cNvPr id="8" name="Rectangle 7"/>
          <p:cNvSpPr/>
          <p:nvPr userDrawn="1"/>
        </p:nvSpPr>
        <p:spPr>
          <a:xfrm>
            <a:off x="-1" y="-21021"/>
            <a:ext cx="10646979" cy="189186"/>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descr="A picture containing text, font, graphics, graphic design&#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50546" y="0"/>
            <a:ext cx="1041454" cy="1085906"/>
          </a:xfrm>
          <a:prstGeom prst="rect">
            <a:avLst/>
          </a:prstGeom>
        </p:spPr>
      </p:pic>
      <p:sp>
        <p:nvSpPr>
          <p:cNvPr id="11" name="TextBox 10"/>
          <p:cNvSpPr txBox="1"/>
          <p:nvPr userDrawn="1"/>
        </p:nvSpPr>
        <p:spPr>
          <a:xfrm>
            <a:off x="1766228" y="1582340"/>
            <a:ext cx="8962024" cy="461665"/>
          </a:xfrm>
          <a:prstGeom prst="rect">
            <a:avLst/>
          </a:prstGeom>
          <a:noFill/>
        </p:spPr>
        <p:txBody>
          <a:bodyPr wrap="square" rtlCol="0">
            <a:spAutoFit/>
          </a:bodyPr>
          <a:lstStyle/>
          <a:p>
            <a:pPr algn="ctr"/>
            <a:r>
              <a:rPr lang="en-IN" sz="2400" dirty="0">
                <a:latin typeface="Cambria" panose="02040503050406030204" pitchFamily="18" charset="0"/>
                <a:ea typeface="Cambria" panose="02040503050406030204" pitchFamily="18" charset="0"/>
              </a:rPr>
              <a:t>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72090D6-A4FA-4045-9880-5B8E8648F8E6}" type="datetimeFigureOut">
              <a:rPr lang="en-IN" smtClean="0"/>
              <a:t>24-10-2024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997217-0D93-4286-8DA4-E6A09A2E203F}"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72090D6-A4FA-4045-9880-5B8E8648F8E6}" type="datetimeFigureOut">
              <a:rPr lang="en-IN" smtClean="0"/>
              <a:t>24-10-2024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997217-0D93-4286-8DA4-E6A09A2E203F}"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1">
                <a:latin typeface="Cambria" panose="02040503050406030204" pitchFamily="18" charset="0"/>
                <a:ea typeface="Cambria" panose="02040503050406030204" pitchFamily="18" charset="0"/>
              </a:defRPr>
            </a:lvl1pPr>
          </a:lstStyle>
          <a:p>
            <a:r>
              <a:rPr lang="en-US" dirty="0"/>
              <a:t>Paper 1: Title</a:t>
            </a:r>
            <a:endParaRPr lang="en-IN" dirty="0"/>
          </a:p>
        </p:txBody>
      </p:sp>
      <p:sp>
        <p:nvSpPr>
          <p:cNvPr id="3" name="Content Placeholder 2"/>
          <p:cNvSpPr>
            <a:spLocks noGrp="1"/>
          </p:cNvSpPr>
          <p:nvPr>
            <p:ph idx="1" hasCustomPrompt="1"/>
          </p:nvPr>
        </p:nvSpPr>
        <p:spPr/>
        <p:txBody>
          <a:bodyPr/>
          <a:lstStyle>
            <a:lvl1pPr marL="0" indent="0">
              <a:buNone/>
              <a:defRPr>
                <a:latin typeface="Cambria" panose="02040503050406030204" pitchFamily="18" charset="0"/>
                <a:ea typeface="Cambria" panose="02040503050406030204" pitchFamily="18" charset="0"/>
              </a:defRPr>
            </a:lvl1pPr>
          </a:lstStyle>
          <a:p>
            <a:pPr lvl="0"/>
            <a:endParaRPr lang="en-IN" dirty="0"/>
          </a:p>
          <a:p>
            <a:pPr lvl="0"/>
            <a:endParaRPr lang="en-IN" dirty="0"/>
          </a:p>
          <a:p>
            <a:pPr lvl="0"/>
            <a:endParaRPr lang="en-IN" dirty="0"/>
          </a:p>
        </p:txBody>
      </p:sp>
      <p:sp>
        <p:nvSpPr>
          <p:cNvPr id="7" name="Rectangle 6"/>
          <p:cNvSpPr/>
          <p:nvPr userDrawn="1"/>
        </p:nvSpPr>
        <p:spPr>
          <a:xfrm>
            <a:off x="0" y="0"/>
            <a:ext cx="189186" cy="6957848"/>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p:cNvSpPr/>
          <p:nvPr userDrawn="1"/>
        </p:nvSpPr>
        <p:spPr>
          <a:xfrm>
            <a:off x="0" y="0"/>
            <a:ext cx="10653823" cy="230188"/>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descr="A picture containing text, font, graphics, graphic design&#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51310" y="-25910"/>
            <a:ext cx="1140690" cy="118937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2090D6-A4FA-4045-9880-5B8E8648F8E6}" type="datetimeFigureOut">
              <a:rPr lang="en-IN" smtClean="0"/>
              <a:t>24-10-2024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997217-0D93-4286-8DA4-E6A09A2E203F}"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2090D6-A4FA-4045-9880-5B8E8648F8E6}" type="datetimeFigureOut">
              <a:rPr lang="en-IN" smtClean="0"/>
              <a:t>24-10-2024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D997217-0D93-4286-8DA4-E6A09A2E203F}"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72090D6-A4FA-4045-9880-5B8E8648F8E6}" type="datetimeFigureOut">
              <a:rPr lang="en-IN" smtClean="0"/>
              <a:t>24-10-2024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D997217-0D93-4286-8DA4-E6A09A2E203F}"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72090D6-A4FA-4045-9880-5B8E8648F8E6}" type="datetimeFigureOut">
              <a:rPr lang="en-IN" smtClean="0"/>
              <a:t>24-10-2024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D997217-0D93-4286-8DA4-E6A09A2E203F}"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2090D6-A4FA-4045-9880-5B8E8648F8E6}" type="datetimeFigureOut">
              <a:rPr lang="en-IN" smtClean="0"/>
              <a:t>24-10-2024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D997217-0D93-4286-8DA4-E6A09A2E203F}"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090D6-A4FA-4045-9880-5B8E8648F8E6}" type="datetimeFigureOut">
              <a:rPr lang="en-IN" smtClean="0"/>
              <a:t>24-10-2024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D997217-0D93-4286-8DA4-E6A09A2E203F}"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090D6-A4FA-4045-9880-5B8E8648F8E6}" type="datetimeFigureOut">
              <a:rPr lang="en-IN" smtClean="0"/>
              <a:t>24-10-2024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D997217-0D93-4286-8DA4-E6A09A2E203F}"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2090D6-A4FA-4045-9880-5B8E8648F8E6}" type="datetimeFigureOut">
              <a:rPr lang="en-IN" smtClean="0"/>
              <a:t>24-10-2024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997217-0D93-4286-8DA4-E6A09A2E203F}"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7984" y="1225296"/>
            <a:ext cx="10122408" cy="5185664"/>
          </a:xfrm>
          <a:prstGeom prst="rect">
            <a:avLst/>
          </a:prstGeom>
          <a:noFill/>
        </p:spPr>
        <p:txBody>
          <a:bodyPr wrap="square" rtlCol="0">
            <a:noAutofit/>
          </a:bodyPr>
          <a:lstStyle/>
          <a:p>
            <a:pPr algn="ctr"/>
            <a:r>
              <a:rPr lang="en-US" altLang="en-IN" sz="4400" b="1" dirty="0">
                <a:solidFill>
                  <a:srgbClr val="FF0000"/>
                </a:solidFill>
                <a:latin typeface="Cambria" panose="02040503050406030204" pitchFamily="18" charset="0"/>
                <a:ea typeface="Cambria" panose="02040503050406030204" pitchFamily="18" charset="0"/>
              </a:rPr>
              <a:t>UPI FRAUD DETECTION </a:t>
            </a:r>
            <a:endParaRPr lang="en-IN" sz="4400" b="1" dirty="0">
              <a:solidFill>
                <a:srgbClr val="FF0000"/>
              </a:solidFill>
              <a:latin typeface="Cambria" panose="02040503050406030204" pitchFamily="18" charset="0"/>
              <a:ea typeface="Cambria" panose="02040503050406030204" pitchFamily="18" charset="0"/>
            </a:endParaRPr>
          </a:p>
          <a:p>
            <a:pPr algn="ctr"/>
            <a:r>
              <a:rPr lang="en-US" sz="2800" b="1" dirty="0">
                <a:latin typeface="Cambria" panose="02040503050406030204" pitchFamily="18" charset="0"/>
                <a:ea typeface="Cambria" panose="02040503050406030204" pitchFamily="18" charset="0"/>
              </a:rPr>
              <a:t> </a:t>
            </a:r>
            <a:endParaRPr lang="en-IN" sz="2800" b="1" dirty="0">
              <a:latin typeface="Cambria" panose="02040503050406030204" pitchFamily="18" charset="0"/>
              <a:ea typeface="Cambria" panose="02040503050406030204" pitchFamily="18" charset="0"/>
            </a:endParaRPr>
          </a:p>
          <a:p>
            <a:endParaRPr lang="en-IN" dirty="0"/>
          </a:p>
          <a:p>
            <a:endParaRPr lang="en-IN" dirty="0"/>
          </a:p>
          <a:p>
            <a:endParaRPr lang="en-IN" dirty="0"/>
          </a:p>
          <a:p>
            <a:r>
              <a:rPr lang="en-IN" sz="2400" b="1" dirty="0"/>
              <a:t>Team No: 01</a:t>
            </a:r>
          </a:p>
          <a:p>
            <a:pPr algn="just"/>
            <a:r>
              <a:rPr lang="en-US" altLang="en-IN" sz="2400" b="1" dirty="0">
                <a:solidFill>
                  <a:srgbClr val="002060"/>
                </a:solidFill>
                <a:latin typeface="Cambria" panose="02040503050406030204" pitchFamily="18" charset="0"/>
                <a:ea typeface="Cambria" panose="02040503050406030204" pitchFamily="18" charset="0"/>
              </a:rPr>
              <a:t>Student name: M. Sai Teja			       </a:t>
            </a:r>
            <a:r>
              <a:rPr lang="en-IN" sz="2400" b="1" dirty="0">
                <a:solidFill>
                  <a:srgbClr val="002060"/>
                </a:solidFill>
                <a:latin typeface="Cambria" panose="02040503050406030204" pitchFamily="18" charset="0"/>
                <a:ea typeface="Cambria" panose="02040503050406030204" pitchFamily="18" charset="0"/>
                <a:sym typeface="+mn-ea"/>
              </a:rPr>
              <a:t>Guide Name: Ram Babu</a:t>
            </a:r>
          </a:p>
          <a:p>
            <a:r>
              <a:rPr lang="en-US" altLang="en-IN" sz="2400" b="1" dirty="0">
                <a:solidFill>
                  <a:srgbClr val="002060"/>
                </a:solidFill>
                <a:latin typeface="Cambria" panose="02040503050406030204" pitchFamily="18" charset="0"/>
                <a:ea typeface="Cambria" panose="02040503050406030204" pitchFamily="18" charset="0"/>
              </a:rPr>
              <a:t>Ht.No </a:t>
            </a:r>
            <a:r>
              <a:rPr lang="en-IN" sz="2400" b="1" dirty="0">
                <a:solidFill>
                  <a:srgbClr val="002060"/>
                </a:solidFill>
                <a:latin typeface="Cambria" panose="02040503050406030204" pitchFamily="18" charset="0"/>
                <a:ea typeface="Cambria" panose="02040503050406030204" pitchFamily="18" charset="0"/>
                <a:sym typeface="+mn-ea"/>
              </a:rPr>
              <a:t>	                :21EG07B58                                  Designation :</a:t>
            </a:r>
          </a:p>
          <a:p>
            <a:pPr algn="just"/>
            <a:r>
              <a:rPr lang="en-US" altLang="en-IN" sz="2400" b="1" dirty="0">
                <a:solidFill>
                  <a:srgbClr val="002060"/>
                </a:solidFill>
                <a:latin typeface="Cambria" panose="02040503050406030204" pitchFamily="18" charset="0"/>
                <a:ea typeface="Cambria" panose="02040503050406030204" pitchFamily="18" charset="0"/>
              </a:rPr>
              <a:t>Student name: A. Vishnu Vardhan Reddy				</a:t>
            </a:r>
            <a:endParaRPr lang="en-IN" sz="2400" b="1" dirty="0">
              <a:solidFill>
                <a:srgbClr val="002060"/>
              </a:solidFill>
              <a:latin typeface="Cambria" panose="02040503050406030204" pitchFamily="18" charset="0"/>
              <a:ea typeface="Cambria" panose="02040503050406030204" pitchFamily="18" charset="0"/>
              <a:sym typeface="+mn-ea"/>
            </a:endParaRPr>
          </a:p>
          <a:p>
            <a:pPr algn="just"/>
            <a:r>
              <a:rPr lang="en-US" altLang="en-IN" sz="2400" b="1" dirty="0">
                <a:solidFill>
                  <a:srgbClr val="002060"/>
                </a:solidFill>
                <a:latin typeface="Cambria" panose="02040503050406030204" pitchFamily="18" charset="0"/>
                <a:ea typeface="Cambria" panose="02040503050406030204" pitchFamily="18" charset="0"/>
              </a:rPr>
              <a:t>Ht.No 		   </a:t>
            </a:r>
            <a:r>
              <a:rPr lang="en-IN" sz="2400" b="1" dirty="0">
                <a:solidFill>
                  <a:srgbClr val="002060"/>
                </a:solidFill>
                <a:latin typeface="Cambria" panose="02040503050406030204" pitchFamily="18" charset="0"/>
                <a:ea typeface="Cambria" panose="02040503050406030204" pitchFamily="18" charset="0"/>
                <a:sym typeface="+mn-ea"/>
              </a:rPr>
              <a:t>:21EG107B55</a:t>
            </a:r>
          </a:p>
          <a:p>
            <a:pPr algn="just"/>
            <a:r>
              <a:rPr lang="en-US" altLang="en-IN" sz="2400" b="1" dirty="0">
                <a:solidFill>
                  <a:srgbClr val="002060"/>
                </a:solidFill>
                <a:latin typeface="Cambria" panose="02040503050406030204" pitchFamily="18" charset="0"/>
                <a:ea typeface="Cambria" panose="02040503050406030204" pitchFamily="18" charset="0"/>
              </a:rPr>
              <a:t>Student name: J. Aryan Shiv Yadav				</a:t>
            </a:r>
            <a:endParaRPr lang="en-IN" sz="2400" b="1" dirty="0">
              <a:solidFill>
                <a:srgbClr val="002060"/>
              </a:solidFill>
              <a:latin typeface="Cambria" panose="02040503050406030204" pitchFamily="18" charset="0"/>
              <a:ea typeface="Cambria" panose="02040503050406030204" pitchFamily="18" charset="0"/>
              <a:sym typeface="+mn-ea"/>
            </a:endParaRPr>
          </a:p>
          <a:p>
            <a:r>
              <a:rPr lang="en-US" altLang="en-IN" sz="2400" b="1" dirty="0">
                <a:solidFill>
                  <a:srgbClr val="002060"/>
                </a:solidFill>
                <a:latin typeface="Cambria" panose="02040503050406030204" pitchFamily="18" charset="0"/>
                <a:ea typeface="Cambria" panose="02040503050406030204" pitchFamily="18" charset="0"/>
              </a:rPr>
              <a:t>Ht.No </a:t>
            </a:r>
            <a:r>
              <a:rPr lang="en-IN" sz="2400" b="1" dirty="0">
                <a:solidFill>
                  <a:srgbClr val="002060"/>
                </a:solidFill>
                <a:latin typeface="Cambria" panose="02040503050406030204" pitchFamily="18" charset="0"/>
                <a:ea typeface="Cambria" panose="02040503050406030204" pitchFamily="18" charset="0"/>
                <a:sym typeface="+mn-ea"/>
              </a:rPr>
              <a:t>	                :21EG107B12 		</a:t>
            </a:r>
            <a:endParaRPr lang="en-US" altLang="en-IN" sz="2400" b="1" dirty="0">
              <a:solidFill>
                <a:srgbClr val="002060"/>
              </a:solidFill>
              <a:latin typeface="Cambria" panose="02040503050406030204" pitchFamily="18" charset="0"/>
              <a:ea typeface="Cambria"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64A66-5167-45B6-9695-81BB687F65F4}"/>
              </a:ext>
            </a:extLst>
          </p:cNvPr>
          <p:cNvSpPr>
            <a:spLocks noGrp="1"/>
          </p:cNvSpPr>
          <p:nvPr>
            <p:ph type="title"/>
          </p:nvPr>
        </p:nvSpPr>
        <p:spPr>
          <a:xfrm>
            <a:off x="838200" y="365126"/>
            <a:ext cx="10515600" cy="916828"/>
          </a:xfrm>
        </p:spPr>
        <p:txBody>
          <a:bodyPr>
            <a:normAutofit/>
          </a:bodyPr>
          <a:lstStyle/>
          <a:p>
            <a:r>
              <a:rPr lang="en-US" sz="3600" dirty="0">
                <a:latin typeface="Times New Roman" panose="02020603050405020304" pitchFamily="18" charset="0"/>
                <a:cs typeface="Times New Roman" panose="02020603050405020304" pitchFamily="18" charset="0"/>
              </a:rPr>
              <a:t>PROPOSED SYSTEM</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91C684-1D80-4350-84CB-788F02F4C57D}"/>
              </a:ext>
            </a:extLst>
          </p:cNvPr>
          <p:cNvSpPr>
            <a:spLocks noGrp="1"/>
          </p:cNvSpPr>
          <p:nvPr>
            <p:ph idx="1"/>
          </p:nvPr>
        </p:nvSpPr>
        <p:spPr>
          <a:xfrm>
            <a:off x="838200" y="1395320"/>
            <a:ext cx="10515600" cy="4351338"/>
          </a:xfrm>
        </p:spPr>
        <p:txBody>
          <a:bodyPr>
            <a:normAutofit lnSpcReduction="10000"/>
          </a:bodyPr>
          <a:lstStyle/>
          <a:p>
            <a:pPr marL="457200" indent="-45720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Various modern techniques, like artificial neural networks, are explored for fraud detection.</a:t>
            </a:r>
          </a:p>
          <a:p>
            <a:pPr marL="457200" indent="-45720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Machine learning algorithms such as Auto Encoder, Local Outlier Factor, and K-means Clustering are compared.</a:t>
            </a:r>
          </a:p>
          <a:p>
            <a:pPr marL="457200" indent="-45720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The project applies algorithms and neural networks to find optimal solutions for identifying fraudulent transactions.</a:t>
            </a:r>
          </a:p>
          <a:p>
            <a:pPr marL="457200" indent="-45720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The primary goal is to detect fraud and develop a method for generating test data.</a:t>
            </a:r>
          </a:p>
          <a:p>
            <a:pPr marL="457200" indent="-45720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Implementing an efficient fraud detection system is essential for UPI providers and their clients to minimize losses.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3508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1624-B1B3-498A-9AFF-C6544A26C8C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Advantages Of Proposed System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CE9001-9491-4063-8A7B-A2B3818FB816}"/>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Enhanced accuracy </a:t>
            </a:r>
          </a:p>
          <a:p>
            <a:pPr algn="just"/>
            <a:r>
              <a:rPr lang="en-IN" dirty="0">
                <a:latin typeface="Times New Roman" panose="02020603050405020304" pitchFamily="18" charset="0"/>
                <a:cs typeface="Times New Roman" panose="02020603050405020304" pitchFamily="18" charset="0"/>
              </a:rPr>
              <a:t>Adaptability to changing patterns </a:t>
            </a:r>
          </a:p>
          <a:p>
            <a:pPr algn="just"/>
            <a:r>
              <a:rPr lang="en-IN" dirty="0">
                <a:latin typeface="Times New Roman" panose="02020603050405020304" pitchFamily="18" charset="0"/>
                <a:cs typeface="Times New Roman" panose="02020603050405020304" pitchFamily="18" charset="0"/>
              </a:rPr>
              <a:t>Continuous improvement   </a:t>
            </a:r>
          </a:p>
          <a:p>
            <a:pPr algn="just"/>
            <a:r>
              <a:rPr lang="en-IN" dirty="0">
                <a:latin typeface="Times New Roman" panose="02020603050405020304" pitchFamily="18" charset="0"/>
                <a:cs typeface="Times New Roman" panose="02020603050405020304" pitchFamily="18" charset="0"/>
              </a:rPr>
              <a:t>Comprehensive fraud detection </a:t>
            </a:r>
          </a:p>
          <a:p>
            <a:pPr algn="just"/>
            <a:r>
              <a:rPr lang="en-IN" dirty="0">
                <a:latin typeface="Times New Roman" panose="02020603050405020304" pitchFamily="18" charset="0"/>
                <a:cs typeface="Times New Roman" panose="02020603050405020304" pitchFamily="18" charset="0"/>
              </a:rPr>
              <a:t>Scalability and efficiency </a:t>
            </a:r>
          </a:p>
          <a:p>
            <a:pPr algn="just"/>
            <a:r>
              <a:rPr lang="en-IN" dirty="0">
                <a:latin typeface="Times New Roman" panose="02020603050405020304" pitchFamily="18" charset="0"/>
                <a:cs typeface="Times New Roman" panose="02020603050405020304" pitchFamily="18" charset="0"/>
              </a:rPr>
              <a:t>Real-time detection</a:t>
            </a:r>
          </a:p>
        </p:txBody>
      </p:sp>
    </p:spTree>
    <p:extLst>
      <p:ext uri="{BB962C8B-B14F-4D97-AF65-F5344CB8AC3E}">
        <p14:creationId xmlns:p14="http://schemas.microsoft.com/office/powerpoint/2010/main" val="4234277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31DD5-08A6-40D4-89E6-6337F745108A}"/>
              </a:ext>
            </a:extLst>
          </p:cNvPr>
          <p:cNvSpPr>
            <a:spLocks noGrp="1"/>
          </p:cNvSpPr>
          <p:nvPr>
            <p:ph type="title"/>
          </p:nvPr>
        </p:nvSpPr>
        <p:spPr/>
        <p:txBody>
          <a:bodyPr/>
          <a:lstStyle/>
          <a:p>
            <a:r>
              <a:rPr lang="en-US" dirty="0"/>
              <a:t>Data Flow Diagram</a:t>
            </a:r>
            <a:endParaRPr lang="en-IN" dirty="0"/>
          </a:p>
        </p:txBody>
      </p:sp>
      <p:pic>
        <p:nvPicPr>
          <p:cNvPr id="5" name="Content Placeholder 4">
            <a:extLst>
              <a:ext uri="{FF2B5EF4-FFF2-40B4-BE49-F238E27FC236}">
                <a16:creationId xmlns:a16="http://schemas.microsoft.com/office/drawing/2014/main" id="{AAAA1E69-B8C0-4E18-87E0-C0AE515006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6389" y="2024580"/>
            <a:ext cx="7859222" cy="3953427"/>
          </a:xfrm>
        </p:spPr>
      </p:pic>
      <p:sp>
        <p:nvSpPr>
          <p:cNvPr id="6" name="TextBox 5">
            <a:extLst>
              <a:ext uri="{FF2B5EF4-FFF2-40B4-BE49-F238E27FC236}">
                <a16:creationId xmlns:a16="http://schemas.microsoft.com/office/drawing/2014/main" id="{A7214653-F1F3-4642-8D99-7539F48B6200}"/>
              </a:ext>
            </a:extLst>
          </p:cNvPr>
          <p:cNvSpPr txBox="1"/>
          <p:nvPr/>
        </p:nvSpPr>
        <p:spPr>
          <a:xfrm>
            <a:off x="1138518" y="1690688"/>
            <a:ext cx="2554941" cy="646331"/>
          </a:xfrm>
          <a:prstGeom prst="rect">
            <a:avLst/>
          </a:prstGeom>
          <a:noFill/>
        </p:spPr>
        <p:txBody>
          <a:bodyPr wrap="square" rtlCol="0">
            <a:spAutoFit/>
          </a:bodyPr>
          <a:lstStyle/>
          <a:p>
            <a:r>
              <a:rPr lang="en-US" sz="3600" dirty="0"/>
              <a:t>Level  - 01</a:t>
            </a:r>
            <a:endParaRPr lang="en-IN" sz="3600" dirty="0"/>
          </a:p>
        </p:txBody>
      </p:sp>
    </p:spTree>
    <p:extLst>
      <p:ext uri="{BB962C8B-B14F-4D97-AF65-F5344CB8AC3E}">
        <p14:creationId xmlns:p14="http://schemas.microsoft.com/office/powerpoint/2010/main" val="661221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0CEF-AF28-4AC0-9F41-9DC1A9D25BB9}"/>
              </a:ext>
            </a:extLst>
          </p:cNvPr>
          <p:cNvSpPr>
            <a:spLocks noGrp="1"/>
          </p:cNvSpPr>
          <p:nvPr>
            <p:ph type="title"/>
          </p:nvPr>
        </p:nvSpPr>
        <p:spPr>
          <a:xfrm>
            <a:off x="838200" y="365125"/>
            <a:ext cx="10515600" cy="1325563"/>
          </a:xfrm>
        </p:spPr>
        <p:txBody>
          <a:bodyPr/>
          <a:lstStyle/>
          <a:p>
            <a:r>
              <a:rPr lang="en-US" dirty="0"/>
              <a:t>Data Flow Diagram</a:t>
            </a:r>
            <a:endParaRPr lang="en-IN" dirty="0"/>
          </a:p>
        </p:txBody>
      </p:sp>
      <p:pic>
        <p:nvPicPr>
          <p:cNvPr id="5" name="Content Placeholder 4">
            <a:extLst>
              <a:ext uri="{FF2B5EF4-FFF2-40B4-BE49-F238E27FC236}">
                <a16:creationId xmlns:a16="http://schemas.microsoft.com/office/drawing/2014/main" id="{5868B4D6-D640-418D-947C-4489AF6DB5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1765" y="1690688"/>
            <a:ext cx="6777317" cy="4710010"/>
          </a:xfrm>
        </p:spPr>
      </p:pic>
      <p:sp>
        <p:nvSpPr>
          <p:cNvPr id="6" name="TextBox 5">
            <a:extLst>
              <a:ext uri="{FF2B5EF4-FFF2-40B4-BE49-F238E27FC236}">
                <a16:creationId xmlns:a16="http://schemas.microsoft.com/office/drawing/2014/main" id="{BAE79B4F-6EB4-4D4E-B19F-A84D633E58D9}"/>
              </a:ext>
            </a:extLst>
          </p:cNvPr>
          <p:cNvSpPr txBox="1"/>
          <p:nvPr/>
        </p:nvSpPr>
        <p:spPr>
          <a:xfrm>
            <a:off x="600635" y="1237128"/>
            <a:ext cx="3567953" cy="646331"/>
          </a:xfrm>
          <a:prstGeom prst="rect">
            <a:avLst/>
          </a:prstGeom>
          <a:noFill/>
        </p:spPr>
        <p:txBody>
          <a:bodyPr wrap="square" rtlCol="0">
            <a:spAutoFit/>
          </a:bodyPr>
          <a:lstStyle/>
          <a:p>
            <a:r>
              <a:rPr lang="en-US" sz="3600" dirty="0"/>
              <a:t>LEVEL - 02</a:t>
            </a:r>
            <a:endParaRPr lang="en-IN" sz="3600" dirty="0"/>
          </a:p>
        </p:txBody>
      </p:sp>
    </p:spTree>
    <p:extLst>
      <p:ext uri="{BB962C8B-B14F-4D97-AF65-F5344CB8AC3E}">
        <p14:creationId xmlns:p14="http://schemas.microsoft.com/office/powerpoint/2010/main" val="3540206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2C79-C30A-4189-9ED9-22C5B58AE7BC}"/>
              </a:ext>
            </a:extLst>
          </p:cNvPr>
          <p:cNvSpPr>
            <a:spLocks noGrp="1"/>
          </p:cNvSpPr>
          <p:nvPr>
            <p:ph type="title"/>
          </p:nvPr>
        </p:nvSpPr>
        <p:spPr>
          <a:xfrm>
            <a:off x="838200" y="0"/>
            <a:ext cx="10515600" cy="1325563"/>
          </a:xfrm>
        </p:spPr>
        <p:txBody>
          <a:bodyPr/>
          <a:lstStyle/>
          <a:p>
            <a:r>
              <a:rPr lang="en-US" dirty="0">
                <a:latin typeface="Times New Roman" panose="02020603050405020304" pitchFamily="18" charset="0"/>
                <a:cs typeface="Times New Roman" panose="02020603050405020304" pitchFamily="18" charset="0"/>
              </a:rPr>
              <a:t>Synopsis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21D0C6-C917-42F7-8B29-DEB55D403A2C}"/>
              </a:ext>
            </a:extLst>
          </p:cNvPr>
          <p:cNvSpPr>
            <a:spLocks noGrp="1"/>
          </p:cNvSpPr>
          <p:nvPr>
            <p:ph idx="1"/>
          </p:nvPr>
        </p:nvSpPr>
        <p:spPr>
          <a:xfrm>
            <a:off x="838200" y="1099484"/>
            <a:ext cx="10515600" cy="4351338"/>
          </a:xfrm>
        </p:spPr>
        <p:txBody>
          <a:bodyPr>
            <a:noAutofit/>
          </a:bodyPr>
          <a:lstStyle/>
          <a:p>
            <a:pPr marL="457200" indent="-457200">
              <a:lnSpc>
                <a:spcPct val="17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UPI fraud detection</a:t>
            </a:r>
            <a:r>
              <a:rPr lang="en-US" sz="1600" dirty="0">
                <a:latin typeface="Times New Roman" panose="02020603050405020304" pitchFamily="18" charset="0"/>
                <a:cs typeface="Times New Roman" panose="02020603050405020304" pitchFamily="18" charset="0"/>
              </a:rPr>
              <a:t> focuses on identifying and preventing fraudulent transactions in real-time to protect users from unauthorized activities.</a:t>
            </a:r>
          </a:p>
          <a:p>
            <a:pPr marL="457200" indent="-457200">
              <a:lnSpc>
                <a:spcPct val="170000"/>
              </a:lnSpc>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Machine learning models</a:t>
            </a:r>
            <a:r>
              <a:rPr lang="en-US" sz="1600" dirty="0">
                <a:latin typeface="Times New Roman" panose="02020603050405020304" pitchFamily="18" charset="0"/>
                <a:cs typeface="Times New Roman" panose="02020603050405020304" pitchFamily="18" charset="0"/>
              </a:rPr>
              <a:t> analyze transaction patterns and user behavior to detect anomalies.</a:t>
            </a:r>
          </a:p>
          <a:p>
            <a:pPr marL="457200" indent="-457200">
              <a:lnSpc>
                <a:spcPct val="170000"/>
              </a:lnSpc>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 Behavioral analysis</a:t>
            </a:r>
            <a:r>
              <a:rPr lang="en-US" sz="1600" dirty="0">
                <a:latin typeface="Times New Roman" panose="02020603050405020304" pitchFamily="18" charset="0"/>
                <a:cs typeface="Times New Roman" panose="02020603050405020304" pitchFamily="18" charset="0"/>
              </a:rPr>
              <a:t> monitors transaction frequency, location, and timing to identify deviations from typical user behavior.</a:t>
            </a:r>
          </a:p>
          <a:p>
            <a:pPr marL="457200" indent="-457200">
              <a:lnSpc>
                <a:spcPct val="17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Real-time monitoring</a:t>
            </a:r>
            <a:r>
              <a:rPr lang="en-US" sz="1600" dirty="0">
                <a:latin typeface="Times New Roman" panose="02020603050405020304" pitchFamily="18" charset="0"/>
                <a:cs typeface="Times New Roman" panose="02020603050405020304" pitchFamily="18" charset="0"/>
              </a:rPr>
              <a:t> enables quick detection and response to suspicious activities as they occur.</a:t>
            </a:r>
          </a:p>
          <a:p>
            <a:pPr marL="457200" indent="-457200">
              <a:lnSpc>
                <a:spcPct val="17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Risk scoring</a:t>
            </a:r>
            <a:r>
              <a:rPr lang="en-US" sz="1600" dirty="0">
                <a:latin typeface="Times New Roman" panose="02020603050405020304" pitchFamily="18" charset="0"/>
                <a:cs typeface="Times New Roman" panose="02020603050405020304" pitchFamily="18" charset="0"/>
              </a:rPr>
              <a:t> assigns a risk score to transactions based on factors like amount, device details, and past behavior.</a:t>
            </a:r>
          </a:p>
          <a:p>
            <a:pPr marL="457200" indent="-457200">
              <a:lnSpc>
                <a:spcPct val="17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Multi-factor authentication</a:t>
            </a:r>
            <a:r>
              <a:rPr lang="en-US" sz="1600" dirty="0">
                <a:latin typeface="Times New Roman" panose="02020603050405020304" pitchFamily="18" charset="0"/>
                <a:cs typeface="Times New Roman" panose="02020603050405020304" pitchFamily="18" charset="0"/>
              </a:rPr>
              <a:t> adds extra verification steps for high-risk transactions, such as OTPs or biometrics.</a:t>
            </a:r>
          </a:p>
          <a:p>
            <a:pPr marL="457200" indent="-457200">
              <a:lnSpc>
                <a:spcPct val="17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Phishing</a:t>
            </a:r>
            <a:r>
              <a:rPr lang="en-US" sz="1600" dirty="0">
                <a:latin typeface="Times New Roman" panose="02020603050405020304" pitchFamily="18" charset="0"/>
                <a:cs typeface="Times New Roman" panose="02020603050405020304" pitchFamily="18" charset="0"/>
              </a:rPr>
              <a:t> detection prevents scams by identifying malicious URLs and unusual patterns.</a:t>
            </a:r>
          </a:p>
          <a:p>
            <a:pPr marL="457200" indent="-457200">
              <a:lnSpc>
                <a:spcPct val="17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User alerts</a:t>
            </a:r>
            <a:r>
              <a:rPr lang="en-US" sz="1600" dirty="0">
                <a:latin typeface="Times New Roman" panose="02020603050405020304" pitchFamily="18" charset="0"/>
                <a:cs typeface="Times New Roman" panose="02020603050405020304" pitchFamily="18" charset="0"/>
              </a:rPr>
              <a:t> notify users of suspicious activities, enabling them to respond quickly.</a:t>
            </a:r>
          </a:p>
        </p:txBody>
      </p:sp>
    </p:spTree>
    <p:extLst>
      <p:ext uri="{BB962C8B-B14F-4D97-AF65-F5344CB8AC3E}">
        <p14:creationId xmlns:p14="http://schemas.microsoft.com/office/powerpoint/2010/main" val="3884088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EC274-B9E5-4627-85E3-26A7DF63325C}"/>
              </a:ext>
            </a:extLst>
          </p:cNvPr>
          <p:cNvSpPr>
            <a:spLocks noGrp="1"/>
          </p:cNvSpPr>
          <p:nvPr>
            <p:ph type="title"/>
          </p:nvPr>
        </p:nvSpPr>
        <p:spPr>
          <a:xfrm>
            <a:off x="838200" y="365125"/>
            <a:ext cx="10515600" cy="925793"/>
          </a:xfrm>
        </p:spPr>
        <p:txBody>
          <a:bodyPr>
            <a:normAutofit/>
          </a:bodyPr>
          <a:lstStyle/>
          <a:p>
            <a:r>
              <a:rPr lang="en-US" sz="3600" dirty="0">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6FE761-60D7-49CB-967B-D2CE12BDB7DC}"/>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UPI fraud has become a serious concern to the world. Fraud brings huge financial losses to the world. This urged UPI companies to invest money to create and develop techniques to reveal and reduce fraud. The prime goal of this study is to define algorithms that confer the appropriate and can be adapted by UPI companies for identifying fraudulent transactions more accurately, in less time and cost. Different machine learning algorithms are compared.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142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CD838-78C5-4439-9FB9-545681ACB0D0}"/>
              </a:ext>
            </a:extLst>
          </p:cNvPr>
          <p:cNvSpPr>
            <a:spLocks noGrp="1"/>
          </p:cNvSpPr>
          <p:nvPr>
            <p:ph type="title"/>
          </p:nvPr>
        </p:nvSpPr>
        <p:spPr/>
        <p:txBody>
          <a:bodyPr/>
          <a:lstStyle/>
          <a:p>
            <a:r>
              <a:rPr lang="en-IN" dirty="0"/>
              <a:t>References Format-IEEE</a:t>
            </a:r>
          </a:p>
        </p:txBody>
      </p:sp>
      <p:sp>
        <p:nvSpPr>
          <p:cNvPr id="3" name="Content Placeholder 2">
            <a:extLst>
              <a:ext uri="{FF2B5EF4-FFF2-40B4-BE49-F238E27FC236}">
                <a16:creationId xmlns:a16="http://schemas.microsoft.com/office/drawing/2014/main" id="{FD6C5753-2045-4BA1-9731-0EC874B221CA}"/>
              </a:ext>
            </a:extLst>
          </p:cNvPr>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J F.Axlin Jenes, N.Mahendran, “UPI FRAUD DETECTION USING MACHINE LEARNING,” </a:t>
            </a:r>
            <a:r>
              <a:rPr lang="en-US" sz="2400" i="1" dirty="0">
                <a:latin typeface="Times New Roman" panose="02020603050405020304" pitchFamily="18" charset="0"/>
                <a:cs typeface="Times New Roman" panose="02020603050405020304" pitchFamily="18" charset="0"/>
              </a:rPr>
              <a:t>Journal Name</a:t>
            </a:r>
            <a:r>
              <a:rPr lang="en-US" sz="2400" dirty="0">
                <a:latin typeface="Times New Roman" panose="02020603050405020304" pitchFamily="18" charset="0"/>
                <a:cs typeface="Times New Roman" panose="02020603050405020304" pitchFamily="18" charset="0"/>
              </a:rPr>
              <a:t>, vol. Volume, no. Number, pp. Page range, March 2024, DOI.</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t>Hua, C., Lee, V., Smith, K., &amp; Gayle, R. (2010). A comprehensive survey of data mining-based fraud detection research. DOI: 10.48550/ARXIV.1009.6119.</a:t>
            </a:r>
          </a:p>
          <a:p>
            <a:pPr algn="just"/>
            <a:endParaRPr lang="en-US" sz="2400" dirty="0"/>
          </a:p>
          <a:p>
            <a:pPr algn="just"/>
            <a:r>
              <a:rPr lang="en-US" sz="2400" dirty="0"/>
              <a:t>Abdallah, A., Maruf, M. A., &amp; Zainal, A. (2016). Fraud detection system: A survey. Journal of Network and Computer Applications, 68, 90-113.</a:t>
            </a:r>
            <a:endParaRPr lang="en-IN" sz="2400" dirty="0"/>
          </a:p>
        </p:txBody>
      </p:sp>
    </p:spTree>
    <p:extLst>
      <p:ext uri="{BB962C8B-B14F-4D97-AF65-F5344CB8AC3E}">
        <p14:creationId xmlns:p14="http://schemas.microsoft.com/office/powerpoint/2010/main" val="185559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362AE-BE3D-44AE-9510-845FD4B8AD7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7F89B1-F22A-4AD7-BAC1-4F740F2DF26B}"/>
              </a:ext>
            </a:extLst>
          </p:cNvPr>
          <p:cNvSpPr>
            <a:spLocks noGrp="1"/>
          </p:cNvSpPr>
          <p:nvPr>
            <p:ph idx="1"/>
          </p:nvPr>
        </p:nvSpPr>
        <p:spPr/>
        <p:txBody>
          <a:bodyPr>
            <a:normAutofit/>
          </a:bodyPr>
          <a:lstStyle/>
          <a:p>
            <a:pPr algn="just"/>
            <a:r>
              <a:rPr lang="en-US" sz="2200" dirty="0">
                <a:latin typeface="Times New Roman" panose="02020603050405020304" pitchFamily="18" charset="0"/>
                <a:cs typeface="Times New Roman" panose="02020603050405020304" pitchFamily="18" charset="0"/>
              </a:rPr>
              <a:t>This paper presents a machine learning-based extortion location framework for UPI exchanges utilizing the XGBoost calculation. The framework successfully distinguishes false designs by utilizing Destroyed to adjust the information and PCA to rearrange it. The demonstration accomplishes a tall exactness rate of 98.2%, guaranteeing solid discovery of suspicious exchanges. The framework works in real-time, ceaselessly checking UPI exchanges and sending moment cautions to avoid potential extortion. Its combination of progressed procedures upgrades security and diminishes monetary dangers, making it a vigorous arrangement for making strides in the security of computerized installments on the UPI stage.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8779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B1E0F-7ACF-41FC-986E-7B8659D4306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ECDA03-ECA7-4E96-8808-413064EAF95B}"/>
              </a:ext>
            </a:extLst>
          </p:cNvPr>
          <p:cNvSpPr>
            <a:spLocks noGrp="1"/>
          </p:cNvSpPr>
          <p:nvPr>
            <p:ph idx="1"/>
          </p:nvPr>
        </p:nvSpPr>
        <p:spPr/>
        <p:txBody>
          <a:bodyPr>
            <a:normAutofit/>
          </a:bodyPr>
          <a:lstStyle/>
          <a:p>
            <a:pPr marL="342900" indent="-342900" algn="just">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UPI has transformed financial transactions by offering a seamless and instant payment system.</a:t>
            </a:r>
          </a:p>
          <a:p>
            <a:pPr marL="342900" indent="-342900" algn="just">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However, the rise in UPI usage has also increased the risk of fraud, creating challenges for financial security.</a:t>
            </a:r>
          </a:p>
          <a:p>
            <a:pPr marL="342900" indent="-342900" algn="just">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This paper proposes a machine learning-based fraud detection system tailored for UPI transactions.</a:t>
            </a:r>
          </a:p>
          <a:p>
            <a:pPr marL="342900" indent="-342900" algn="just">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The system uses advanced algorithms like </a:t>
            </a:r>
            <a:r>
              <a:rPr lang="en-US" sz="2200" dirty="0" err="1">
                <a:latin typeface="Times New Roman" panose="02020603050405020304" pitchFamily="18" charset="0"/>
                <a:cs typeface="Times New Roman" panose="02020603050405020304" pitchFamily="18" charset="0"/>
              </a:rPr>
              <a:t>XGBoost</a:t>
            </a:r>
            <a:r>
              <a:rPr lang="en-US" sz="2200" dirty="0">
                <a:latin typeface="Times New Roman" panose="02020603050405020304" pitchFamily="18" charset="0"/>
                <a:cs typeface="Times New Roman" panose="02020603050405020304" pitchFamily="18" charset="0"/>
              </a:rPr>
              <a:t> and data balancing techniques like SMOTE and Principal Component Analysis (PCA).</a:t>
            </a:r>
          </a:p>
          <a:p>
            <a:pPr marL="342900" indent="-342900" algn="just">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Its goal is to enhance fraud detection accuracy, enabling real-time monitoring and improving protection against evolving fraudulent activities.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8875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81450-4BD1-47B1-BAFC-BCFCD96EC05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5CC603-0F4B-46CF-A515-7C57A03D64C2}"/>
              </a:ext>
            </a:extLst>
          </p:cNvPr>
          <p:cNvSpPr>
            <a:spLocks noGrp="1"/>
          </p:cNvSpPr>
          <p:nvPr>
            <p:ph idx="1"/>
          </p:nvPr>
        </p:nvSpPr>
        <p:spPr/>
        <p:txBody>
          <a:bodyPr>
            <a:noAutofit/>
          </a:bodyPr>
          <a:lstStyle/>
          <a:p>
            <a:pPr marL="342900" indent="-342900" algn="just">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 Existing UPI fraud detection systems rely on conventional rule-based methods.</a:t>
            </a:r>
          </a:p>
          <a:p>
            <a:pPr marL="342900" indent="-342900" algn="just">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 These systems use predefined rules like transaction limits and frequency checks to flag suspicious activities.</a:t>
            </a:r>
          </a:p>
          <a:p>
            <a:pPr marL="342900" indent="-342900" algn="just">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While effective for known fraud patterns, they produce many false positives.</a:t>
            </a:r>
          </a:p>
          <a:p>
            <a:pPr marL="342900" indent="-342900" algn="just">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They struggle to adapt to new, sophisticated fraud techniques.</a:t>
            </a:r>
          </a:p>
          <a:p>
            <a:pPr marL="342900" indent="-342900" algn="just">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Lack of real-time processing leads to delayed responses, leaving users vulnerable to fraudulent transactions.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460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8CBA8-DCC3-4FD8-9DB0-30C9DB42AD40}"/>
              </a:ext>
            </a:extLst>
          </p:cNvPr>
          <p:cNvSpPr>
            <a:spLocks noGrp="1"/>
          </p:cNvSpPr>
          <p:nvPr>
            <p:ph type="title"/>
          </p:nvPr>
        </p:nvSpPr>
        <p:spPr/>
        <p:txBody>
          <a:bodyPr/>
          <a:lstStyle/>
          <a:p>
            <a:r>
              <a:rPr lang="en-US" dirty="0"/>
              <a:t>Limitations Of  Existing System</a:t>
            </a:r>
            <a:endParaRPr lang="en-IN" dirty="0"/>
          </a:p>
        </p:txBody>
      </p:sp>
      <p:sp>
        <p:nvSpPr>
          <p:cNvPr id="3" name="Content Placeholder 2">
            <a:extLst>
              <a:ext uri="{FF2B5EF4-FFF2-40B4-BE49-F238E27FC236}">
                <a16:creationId xmlns:a16="http://schemas.microsoft.com/office/drawing/2014/main" id="{2CE7695B-0E91-4009-85FE-55E3CC146350}"/>
              </a:ext>
            </a:extLst>
          </p:cNvPr>
          <p:cNvSpPr>
            <a:spLocks noGrp="1"/>
          </p:cNvSpPr>
          <p:nvPr>
            <p:ph idx="1"/>
          </p:nvPr>
        </p:nvSpPr>
        <p:spPr/>
        <p:txBody>
          <a:bodyPr>
            <a:normAutofit/>
          </a:bodyPr>
          <a:lstStyle/>
          <a:p>
            <a:pPr algn="just"/>
            <a:r>
              <a:rPr lang="en-US" sz="2400" b="1" dirty="0">
                <a:latin typeface="Times New Roman" panose="02020603050405020304" pitchFamily="18" charset="0"/>
                <a:cs typeface="Times New Roman" panose="02020603050405020304" pitchFamily="18" charset="0"/>
              </a:rPr>
              <a:t>Dependence on static, rule-based methods</a:t>
            </a:r>
            <a:r>
              <a:rPr lang="en-US" sz="2400" dirty="0">
                <a:latin typeface="Times New Roman" panose="02020603050405020304" pitchFamily="18" charset="0"/>
                <a:cs typeface="Times New Roman" panose="02020603050405020304" pitchFamily="18" charset="0"/>
              </a:rPr>
              <a:t> leads to missed detection of evolving fraud patterns.</a:t>
            </a:r>
          </a:p>
          <a:p>
            <a:pPr algn="just"/>
            <a:r>
              <a:rPr lang="en-US" sz="2400" b="1" dirty="0">
                <a:latin typeface="Times New Roman" panose="02020603050405020304" pitchFamily="18" charset="0"/>
                <a:cs typeface="Times New Roman" panose="02020603050405020304" pitchFamily="18" charset="0"/>
              </a:rPr>
              <a:t>Scalability issues</a:t>
            </a:r>
            <a:r>
              <a:rPr lang="en-US" sz="2400" dirty="0">
                <a:latin typeface="Times New Roman" panose="02020603050405020304" pitchFamily="18" charset="0"/>
                <a:cs typeface="Times New Roman" panose="02020603050405020304" pitchFamily="18" charset="0"/>
              </a:rPr>
              <a:t> prevent the effective handling of large transaction volumes in real-time.</a:t>
            </a:r>
          </a:p>
          <a:p>
            <a:pPr algn="just"/>
            <a:r>
              <a:rPr lang="en-US" sz="2400" b="1" dirty="0">
                <a:latin typeface="Times New Roman" panose="02020603050405020304" pitchFamily="18" charset="0"/>
                <a:cs typeface="Times New Roman" panose="02020603050405020304" pitchFamily="18" charset="0"/>
              </a:rPr>
              <a:t>Limited adaptability</a:t>
            </a:r>
            <a:r>
              <a:rPr lang="en-US" sz="2400" dirty="0">
                <a:latin typeface="Times New Roman" panose="02020603050405020304" pitchFamily="18" charset="0"/>
                <a:cs typeface="Times New Roman" panose="02020603050405020304" pitchFamily="18" charset="0"/>
              </a:rPr>
              <a:t> makes current systems ineffective against new and changing fraud techniques.</a:t>
            </a:r>
          </a:p>
          <a:p>
            <a:pPr algn="just"/>
            <a:r>
              <a:rPr lang="en-US" sz="2400" b="1" dirty="0">
                <a:latin typeface="Times New Roman" panose="02020603050405020304" pitchFamily="18" charset="0"/>
                <a:cs typeface="Times New Roman" panose="02020603050405020304" pitchFamily="18" charset="0"/>
              </a:rPr>
              <a:t>Insufficient feature extraction</a:t>
            </a:r>
            <a:r>
              <a:rPr lang="en-US" sz="2400" dirty="0">
                <a:latin typeface="Times New Roman" panose="02020603050405020304" pitchFamily="18" charset="0"/>
                <a:cs typeface="Times New Roman" panose="02020603050405020304" pitchFamily="18" charset="0"/>
              </a:rPr>
              <a:t> capabilities reduce accuracy in detecting complex fraudulent activities.</a:t>
            </a:r>
          </a:p>
          <a:p>
            <a:pPr algn="just"/>
            <a:r>
              <a:rPr lang="en-US" sz="2400" b="1" dirty="0">
                <a:latin typeface="Times New Roman" panose="02020603050405020304" pitchFamily="18" charset="0"/>
                <a:cs typeface="Times New Roman" panose="02020603050405020304" pitchFamily="18" charset="0"/>
              </a:rPr>
              <a:t>Challenges with imbalanced datasets</a:t>
            </a:r>
            <a:r>
              <a:rPr lang="en-US" sz="2400" dirty="0">
                <a:latin typeface="Times New Roman" panose="02020603050405020304" pitchFamily="18" charset="0"/>
                <a:cs typeface="Times New Roman" panose="02020603050405020304" pitchFamily="18" charset="0"/>
              </a:rPr>
              <a:t> result in models biased toward non-fraudulent transactions, lowering fraud detection effectiveness.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7862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AE5A8-75D7-4A1B-BC43-F361C3D1CED0}"/>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LITERATURE REVIEW</a:t>
            </a:r>
            <a:endParaRPr lang="en-IN" sz="32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E5B2F9D9-144D-4A53-A97E-2433E9F8D349}"/>
              </a:ext>
            </a:extLst>
          </p:cNvPr>
          <p:cNvGraphicFramePr>
            <a:graphicFrameLocks noGrp="1"/>
          </p:cNvGraphicFramePr>
          <p:nvPr>
            <p:ph idx="1"/>
            <p:extLst>
              <p:ext uri="{D42A27DB-BD31-4B8C-83A1-F6EECF244321}">
                <p14:modId xmlns:p14="http://schemas.microsoft.com/office/powerpoint/2010/main" val="3061843618"/>
              </p:ext>
            </p:extLst>
          </p:nvPr>
        </p:nvGraphicFramePr>
        <p:xfrm>
          <a:off x="842682" y="1825625"/>
          <a:ext cx="10511118" cy="4267200"/>
        </p:xfrm>
        <a:graphic>
          <a:graphicData uri="http://schemas.openxmlformats.org/drawingml/2006/table">
            <a:tbl>
              <a:tblPr firstRow="1" bandRow="1">
                <a:tableStyleId>{5C22544A-7EE6-4342-B048-85BDC9FD1C3A}</a:tableStyleId>
              </a:tblPr>
              <a:tblGrid>
                <a:gridCol w="2098638">
                  <a:extLst>
                    <a:ext uri="{9D8B030D-6E8A-4147-A177-3AD203B41FA5}">
                      <a16:colId xmlns:a16="http://schemas.microsoft.com/office/drawing/2014/main" val="3152381060"/>
                    </a:ext>
                  </a:extLst>
                </a:gridCol>
                <a:gridCol w="2103120">
                  <a:extLst>
                    <a:ext uri="{9D8B030D-6E8A-4147-A177-3AD203B41FA5}">
                      <a16:colId xmlns:a16="http://schemas.microsoft.com/office/drawing/2014/main" val="3838604547"/>
                    </a:ext>
                  </a:extLst>
                </a:gridCol>
                <a:gridCol w="2103120">
                  <a:extLst>
                    <a:ext uri="{9D8B030D-6E8A-4147-A177-3AD203B41FA5}">
                      <a16:colId xmlns:a16="http://schemas.microsoft.com/office/drawing/2014/main" val="3795899741"/>
                    </a:ext>
                  </a:extLst>
                </a:gridCol>
                <a:gridCol w="2103120">
                  <a:extLst>
                    <a:ext uri="{9D8B030D-6E8A-4147-A177-3AD203B41FA5}">
                      <a16:colId xmlns:a16="http://schemas.microsoft.com/office/drawing/2014/main" val="2242589530"/>
                    </a:ext>
                  </a:extLst>
                </a:gridCol>
                <a:gridCol w="2103120">
                  <a:extLst>
                    <a:ext uri="{9D8B030D-6E8A-4147-A177-3AD203B41FA5}">
                      <a16:colId xmlns:a16="http://schemas.microsoft.com/office/drawing/2014/main" val="3732459972"/>
                    </a:ext>
                  </a:extLst>
                </a:gridCol>
              </a:tblGrid>
              <a:tr h="370840">
                <a:tc>
                  <a:txBody>
                    <a:bodyPr/>
                    <a:lstStyle/>
                    <a:p>
                      <a:r>
                        <a:rPr lang="en-US" sz="2000" dirty="0">
                          <a:solidFill>
                            <a:schemeClr val="tx1"/>
                          </a:solidFill>
                          <a:latin typeface="Times New Roman" panose="02020603050405020304" pitchFamily="18" charset="0"/>
                          <a:cs typeface="Times New Roman" panose="02020603050405020304" pitchFamily="18" charset="0"/>
                        </a:rPr>
                        <a:t>S.NO</a:t>
                      </a:r>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TITLE OF THE PAPER</a:t>
                      </a:r>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2000" dirty="0">
                          <a:solidFill>
                            <a:schemeClr val="tx1"/>
                          </a:solidFill>
                          <a:latin typeface="Times New Roman" panose="02020603050405020304" pitchFamily="18" charset="0"/>
                          <a:cs typeface="Times New Roman" panose="02020603050405020304" pitchFamily="18" charset="0"/>
                        </a:rPr>
                        <a:t>YEAR OF PUBLICATION</a:t>
                      </a:r>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2000" dirty="0">
                          <a:solidFill>
                            <a:schemeClr val="tx1"/>
                          </a:solidFill>
                          <a:latin typeface="Times New Roman" panose="02020603050405020304" pitchFamily="18" charset="0"/>
                          <a:cs typeface="Times New Roman" panose="02020603050405020304" pitchFamily="18" charset="0"/>
                        </a:rPr>
                        <a:t>ALGORITHMS</a:t>
                      </a:r>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2000" dirty="0">
                          <a:solidFill>
                            <a:schemeClr val="tx1"/>
                          </a:solidFill>
                          <a:latin typeface="Times New Roman" panose="02020603050405020304" pitchFamily="18" charset="0"/>
                          <a:cs typeface="Times New Roman" panose="02020603050405020304" pitchFamily="18" charset="0"/>
                        </a:rPr>
                        <a:t>DRAWBACKS</a:t>
                      </a:r>
                      <a:endParaRPr lang="en-IN"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13576195"/>
                  </a:ext>
                </a:extLst>
              </a:tr>
              <a:tr h="370840">
                <a:tc>
                  <a:txBody>
                    <a:bodyPr/>
                    <a:lstStyle/>
                    <a:p>
                      <a:pPr algn="ctr"/>
                      <a:r>
                        <a:rPr lang="en-US" sz="2400" dirty="0">
                          <a:latin typeface="Times New Roman" panose="02020603050405020304" pitchFamily="18" charset="0"/>
                          <a:cs typeface="Times New Roman" panose="02020603050405020304" pitchFamily="18" charset="0"/>
                        </a:rPr>
                        <a:t>1</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Data Engineering for Fraud Detection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2023</a:t>
                      </a:r>
                      <a:endParaRPr lang="en-IN"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SMOTE, Decision Tree, Random Forest, Neural Network, KNN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Efficiency decreases when trained with imbalanced datasets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01435541"/>
                  </a:ext>
                </a:extLst>
              </a:tr>
              <a:tr h="370840">
                <a:tc>
                  <a:txBody>
                    <a:bodyPr/>
                    <a:lstStyle/>
                    <a:p>
                      <a:pPr algn="ctr"/>
                      <a:r>
                        <a:rPr lang="en-US" sz="2400" dirty="0">
                          <a:latin typeface="Times New Roman" panose="02020603050405020304" pitchFamily="18" charset="0"/>
                          <a:cs typeface="Times New Roman" panose="02020603050405020304" pitchFamily="18" charset="0"/>
                        </a:rPr>
                        <a:t>2</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Principal Component Analysis</a:t>
                      </a:r>
                    </a:p>
                  </a:txBody>
                  <a:tcPr/>
                </a:tc>
                <a:tc>
                  <a:txBody>
                    <a:bodyPr/>
                    <a:lstStyle/>
                    <a:p>
                      <a:pPr algn="ctr"/>
                      <a:r>
                        <a:rPr lang="en-US" dirty="0">
                          <a:latin typeface="Times New Roman" panose="02020603050405020304" pitchFamily="18" charset="0"/>
                          <a:cs typeface="Times New Roman" panose="02020603050405020304" pitchFamily="18" charset="0"/>
                        </a:rPr>
                        <a:t>2022</a:t>
                      </a:r>
                      <a:endParaRPr lang="en-IN" dirty="0">
                        <a:latin typeface="Times New Roman" panose="02020603050405020304" pitchFamily="18" charset="0"/>
                        <a:cs typeface="Times New Roman" panose="02020603050405020304" pitchFamily="18" charset="0"/>
                      </a:endParaRPr>
                    </a:p>
                  </a:txBody>
                  <a:tcPr/>
                </a:tc>
                <a:tc>
                  <a:txBody>
                    <a:bodyPr/>
                    <a:lstStyle/>
                    <a:p>
                      <a:pPr marL="285750" indent="-285750" algn="ct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PCA (Principal Component Analysis)</a:t>
                      </a:r>
                    </a:p>
                  </a:txBody>
                  <a:tcPr/>
                </a:tc>
                <a:tc>
                  <a:txBody>
                    <a:bodyPr/>
                    <a:lstStyle/>
                    <a:p>
                      <a:r>
                        <a:rPr lang="en-US" dirty="0">
                          <a:latin typeface="Times New Roman" panose="02020603050405020304" pitchFamily="18" charset="0"/>
                          <a:cs typeface="Times New Roman" panose="02020603050405020304" pitchFamily="18" charset="0"/>
                        </a:rPr>
                        <a:t>May lack clear interpretability of results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87764112"/>
                  </a:ext>
                </a:extLst>
              </a:tr>
              <a:tr h="370840">
                <a:tc>
                  <a:txBody>
                    <a:bodyPr/>
                    <a:lstStyle/>
                    <a:p>
                      <a:pPr algn="ctr"/>
                      <a:r>
                        <a:rPr lang="en-US" sz="2400" dirty="0">
                          <a:latin typeface="Times New Roman" panose="02020603050405020304" pitchFamily="18" charset="0"/>
                          <a:cs typeface="Times New Roman" panose="02020603050405020304" pitchFamily="18" charset="0"/>
                        </a:rPr>
                        <a:t>3</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Fraud Detection System: A Survey</a:t>
                      </a:r>
                    </a:p>
                  </a:txBody>
                  <a:tcPr/>
                </a:tc>
                <a:tc>
                  <a:txBody>
                    <a:bodyPr/>
                    <a:lstStyle/>
                    <a:p>
                      <a:pPr algn="ctr"/>
                      <a:r>
                        <a:rPr lang="en-US" dirty="0">
                          <a:latin typeface="Times New Roman" panose="02020603050405020304" pitchFamily="18" charset="0"/>
                          <a:cs typeface="Times New Roman" panose="02020603050405020304" pitchFamily="18" charset="0"/>
                        </a:rPr>
                        <a:t>2021</a:t>
                      </a:r>
                      <a:endParaRPr lang="en-IN"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ROS (Random Over Sampling), RUS (Random Under Sampling)</a:t>
                      </a:r>
                    </a:p>
                  </a:txBody>
                  <a:tcPr/>
                </a:tc>
                <a:tc>
                  <a:txBody>
                    <a:bodyPr/>
                    <a:lstStyle/>
                    <a:p>
                      <a:r>
                        <a:rPr lang="en-US" dirty="0">
                          <a:latin typeface="Times New Roman" panose="02020603050405020304" pitchFamily="18" charset="0"/>
                          <a:cs typeface="Times New Roman" panose="02020603050405020304" pitchFamily="18" charset="0"/>
                        </a:rPr>
                        <a:t>Loss of valuable data due to under-sampling</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58414700"/>
                  </a:ext>
                </a:extLst>
              </a:tr>
            </a:tbl>
          </a:graphicData>
        </a:graphic>
      </p:graphicFrame>
    </p:spTree>
    <p:extLst>
      <p:ext uri="{BB962C8B-B14F-4D97-AF65-F5344CB8AC3E}">
        <p14:creationId xmlns:p14="http://schemas.microsoft.com/office/powerpoint/2010/main" val="544340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F197-F346-4B49-871C-7856AA24F2E0}"/>
              </a:ext>
            </a:extLst>
          </p:cNvPr>
          <p:cNvSpPr>
            <a:spLocks noGrp="1"/>
          </p:cNvSpPr>
          <p:nvPr>
            <p:ph type="title"/>
          </p:nvPr>
        </p:nvSpPr>
        <p:spPr>
          <a:xfrm>
            <a:off x="838200" y="365125"/>
            <a:ext cx="10515600" cy="616511"/>
          </a:xfrm>
        </p:spPr>
        <p:txBody>
          <a:bodyPr>
            <a:normAutofit/>
          </a:bodyPr>
          <a:lstStyle/>
          <a:p>
            <a:r>
              <a:rPr lang="en-US" sz="3600" dirty="0">
                <a:latin typeface="Times New Roman" panose="02020603050405020304" pitchFamily="18" charset="0"/>
                <a:cs typeface="Times New Roman" panose="02020603050405020304" pitchFamily="18" charset="0"/>
              </a:rPr>
              <a:t>METHODOLOGY</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BC9392-F6C1-471F-B458-CF7050804E99}"/>
              </a:ext>
            </a:extLst>
          </p:cNvPr>
          <p:cNvSpPr>
            <a:spLocks noGrp="1"/>
          </p:cNvSpPr>
          <p:nvPr>
            <p:ph idx="1"/>
          </p:nvPr>
        </p:nvSpPr>
        <p:spPr>
          <a:xfrm>
            <a:off x="838200" y="1012871"/>
            <a:ext cx="10515600" cy="5773411"/>
          </a:xfrm>
        </p:spPr>
        <p:txBody>
          <a:bodyPr>
            <a:noAutofit/>
          </a:bodyPr>
          <a:lstStyle/>
          <a:p>
            <a:pPr algn="just"/>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
        <p:nvSpPr>
          <p:cNvPr id="4" name="Flowchart: Process 3">
            <a:extLst>
              <a:ext uri="{FF2B5EF4-FFF2-40B4-BE49-F238E27FC236}">
                <a16:creationId xmlns:a16="http://schemas.microsoft.com/office/drawing/2014/main" id="{00A4E186-DF05-45CE-B756-D3A077DBEA25}"/>
              </a:ext>
            </a:extLst>
          </p:cNvPr>
          <p:cNvSpPr/>
          <p:nvPr/>
        </p:nvSpPr>
        <p:spPr>
          <a:xfrm>
            <a:off x="4563045" y="1138516"/>
            <a:ext cx="2554942" cy="43927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Data Collection</a:t>
            </a:r>
            <a:endParaRPr lang="en-IN" dirty="0">
              <a:latin typeface="Times New Roman" panose="02020603050405020304" pitchFamily="18" charset="0"/>
              <a:cs typeface="Times New Roman" panose="02020603050405020304" pitchFamily="18" charset="0"/>
            </a:endParaRPr>
          </a:p>
        </p:txBody>
      </p:sp>
      <p:cxnSp>
        <p:nvCxnSpPr>
          <p:cNvPr id="6" name="Straight Arrow Connector 5">
            <a:extLst>
              <a:ext uri="{FF2B5EF4-FFF2-40B4-BE49-F238E27FC236}">
                <a16:creationId xmlns:a16="http://schemas.microsoft.com/office/drawing/2014/main" id="{7688B73A-AADA-48E4-A888-CC6EB091E93F}"/>
              </a:ext>
            </a:extLst>
          </p:cNvPr>
          <p:cNvCxnSpPr>
            <a:cxnSpLocks/>
          </p:cNvCxnSpPr>
          <p:nvPr/>
        </p:nvCxnSpPr>
        <p:spPr>
          <a:xfrm>
            <a:off x="5912224" y="1577788"/>
            <a:ext cx="0" cy="27790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7" name="Flowchart: Process 6">
            <a:extLst>
              <a:ext uri="{FF2B5EF4-FFF2-40B4-BE49-F238E27FC236}">
                <a16:creationId xmlns:a16="http://schemas.microsoft.com/office/drawing/2014/main" id="{E6395104-EC06-4654-BC2C-E35D16446820}"/>
              </a:ext>
            </a:extLst>
          </p:cNvPr>
          <p:cNvSpPr/>
          <p:nvPr/>
        </p:nvSpPr>
        <p:spPr>
          <a:xfrm>
            <a:off x="4634753" y="1873624"/>
            <a:ext cx="2554942" cy="43927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Data Preprocessing</a:t>
            </a:r>
            <a:endParaRPr lang="en-IN" dirty="0">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9C3A0CEF-F400-43C8-9B3A-B9610922D013}"/>
              </a:ext>
            </a:extLst>
          </p:cNvPr>
          <p:cNvCxnSpPr>
            <a:cxnSpLocks/>
            <a:stCxn id="7" idx="2"/>
          </p:cNvCxnSpPr>
          <p:nvPr/>
        </p:nvCxnSpPr>
        <p:spPr>
          <a:xfrm>
            <a:off x="5912224" y="2312896"/>
            <a:ext cx="0" cy="295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Flowchart: Process 9">
            <a:extLst>
              <a:ext uri="{FF2B5EF4-FFF2-40B4-BE49-F238E27FC236}">
                <a16:creationId xmlns:a16="http://schemas.microsoft.com/office/drawing/2014/main" id="{36AD25B8-13C5-40CD-A851-E22D44D0B0D4}"/>
              </a:ext>
            </a:extLst>
          </p:cNvPr>
          <p:cNvSpPr/>
          <p:nvPr/>
        </p:nvSpPr>
        <p:spPr>
          <a:xfrm>
            <a:off x="4634753" y="2626659"/>
            <a:ext cx="2554942" cy="45719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Feature Extraction</a:t>
            </a:r>
            <a:endParaRPr lang="en-IN"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45F66BB8-A562-45BA-874B-3BB462E61D45}"/>
              </a:ext>
            </a:extLst>
          </p:cNvPr>
          <p:cNvCxnSpPr>
            <a:cxnSpLocks/>
            <a:stCxn id="10" idx="2"/>
          </p:cNvCxnSpPr>
          <p:nvPr/>
        </p:nvCxnSpPr>
        <p:spPr>
          <a:xfrm>
            <a:off x="5912224" y="3083858"/>
            <a:ext cx="0" cy="300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lowchart: Process 13">
            <a:extLst>
              <a:ext uri="{FF2B5EF4-FFF2-40B4-BE49-F238E27FC236}">
                <a16:creationId xmlns:a16="http://schemas.microsoft.com/office/drawing/2014/main" id="{660EE972-35AD-4FDA-B4E1-65F16CF4DDE0}"/>
              </a:ext>
            </a:extLst>
          </p:cNvPr>
          <p:cNvSpPr/>
          <p:nvPr/>
        </p:nvSpPr>
        <p:spPr>
          <a:xfrm>
            <a:off x="3892927" y="3375211"/>
            <a:ext cx="4327705" cy="48409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Model -&gt;(Selection, Training, Evaluation)</a:t>
            </a:r>
            <a:endParaRPr lang="en-IN" dirty="0">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CEA6EA54-1052-41C2-B3A6-797D0CC3E902}"/>
              </a:ext>
            </a:extLst>
          </p:cNvPr>
          <p:cNvCxnSpPr>
            <a:cxnSpLocks/>
          </p:cNvCxnSpPr>
          <p:nvPr/>
        </p:nvCxnSpPr>
        <p:spPr>
          <a:xfrm>
            <a:off x="5912223" y="3859304"/>
            <a:ext cx="0" cy="402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Flowchart: Process 16">
            <a:extLst>
              <a:ext uri="{FF2B5EF4-FFF2-40B4-BE49-F238E27FC236}">
                <a16:creationId xmlns:a16="http://schemas.microsoft.com/office/drawing/2014/main" id="{9B5CA8E4-D1AE-4A09-B4AE-8AFC059E941B}"/>
              </a:ext>
            </a:extLst>
          </p:cNvPr>
          <p:cNvSpPr/>
          <p:nvPr/>
        </p:nvSpPr>
        <p:spPr>
          <a:xfrm>
            <a:off x="4634753" y="4182036"/>
            <a:ext cx="2554942" cy="45719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Decision Making</a:t>
            </a:r>
            <a:endParaRPr lang="en-IN" dirty="0">
              <a:latin typeface="Times New Roman" panose="02020603050405020304" pitchFamily="18" charset="0"/>
              <a:cs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id="{80606FAD-D222-4FA1-849C-F9CCA324AB9F}"/>
              </a:ext>
            </a:extLst>
          </p:cNvPr>
          <p:cNvCxnSpPr>
            <a:stCxn id="17" idx="2"/>
          </p:cNvCxnSpPr>
          <p:nvPr/>
        </p:nvCxnSpPr>
        <p:spPr>
          <a:xfrm>
            <a:off x="5912224" y="4639235"/>
            <a:ext cx="0" cy="381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Flowchart: Process 24">
            <a:extLst>
              <a:ext uri="{FF2B5EF4-FFF2-40B4-BE49-F238E27FC236}">
                <a16:creationId xmlns:a16="http://schemas.microsoft.com/office/drawing/2014/main" id="{DB90C93D-A092-4460-95F1-D768330B62F6}"/>
              </a:ext>
            </a:extLst>
          </p:cNvPr>
          <p:cNvSpPr/>
          <p:nvPr/>
        </p:nvSpPr>
        <p:spPr>
          <a:xfrm>
            <a:off x="4706471" y="5029200"/>
            <a:ext cx="2483224" cy="47512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Real-Time Monitoring</a:t>
            </a:r>
            <a:endParaRPr lang="en-IN" dirty="0">
              <a:latin typeface="Times New Roman" panose="02020603050405020304" pitchFamily="18" charset="0"/>
              <a:cs typeface="Times New Roman" panose="02020603050405020304" pitchFamily="18" charset="0"/>
            </a:endParaRPr>
          </a:p>
        </p:txBody>
      </p:sp>
      <p:cxnSp>
        <p:nvCxnSpPr>
          <p:cNvPr id="30" name="Straight Arrow Connector 29">
            <a:extLst>
              <a:ext uri="{FF2B5EF4-FFF2-40B4-BE49-F238E27FC236}">
                <a16:creationId xmlns:a16="http://schemas.microsoft.com/office/drawing/2014/main" id="{8D12595C-2F55-44E6-B787-0A7C9DB97CD1}"/>
              </a:ext>
            </a:extLst>
          </p:cNvPr>
          <p:cNvCxnSpPr>
            <a:cxnSpLocks/>
          </p:cNvCxnSpPr>
          <p:nvPr/>
        </p:nvCxnSpPr>
        <p:spPr>
          <a:xfrm>
            <a:off x="5912223" y="5504329"/>
            <a:ext cx="0" cy="349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Flowchart: Process 31">
            <a:extLst>
              <a:ext uri="{FF2B5EF4-FFF2-40B4-BE49-F238E27FC236}">
                <a16:creationId xmlns:a16="http://schemas.microsoft.com/office/drawing/2014/main" id="{1603B440-E30D-48AD-8458-063FD6C76467}"/>
              </a:ext>
            </a:extLst>
          </p:cNvPr>
          <p:cNvSpPr/>
          <p:nvPr/>
        </p:nvSpPr>
        <p:spPr>
          <a:xfrm>
            <a:off x="4563045" y="5833968"/>
            <a:ext cx="2626651" cy="45719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Report Generation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0645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5D12-AA1C-4ADB-A0A4-8D5ED996AC60}"/>
              </a:ext>
            </a:extLst>
          </p:cNvPr>
          <p:cNvSpPr>
            <a:spLocks noGrp="1"/>
          </p:cNvSpPr>
          <p:nvPr>
            <p:ph type="title"/>
          </p:nvPr>
        </p:nvSpPr>
        <p:spPr>
          <a:xfrm>
            <a:off x="838200" y="365126"/>
            <a:ext cx="10515600" cy="683746"/>
          </a:xfrm>
        </p:spPr>
        <p:txBody>
          <a:bodyPr>
            <a:normAutofit/>
          </a:bodyPr>
          <a:lstStyle/>
          <a:p>
            <a:r>
              <a:rPr lang="en-US" sz="3200" dirty="0"/>
              <a:t>Sample Dataset</a:t>
            </a:r>
            <a:endParaRPr lang="en-IN" sz="3200" dirty="0"/>
          </a:p>
        </p:txBody>
      </p:sp>
      <p:pic>
        <p:nvPicPr>
          <p:cNvPr id="5" name="Content Placeholder 4">
            <a:extLst>
              <a:ext uri="{FF2B5EF4-FFF2-40B4-BE49-F238E27FC236}">
                <a16:creationId xmlns:a16="http://schemas.microsoft.com/office/drawing/2014/main" id="{B51E4827-3033-4A8A-B521-CC221687D1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6353" y="971205"/>
            <a:ext cx="7270376" cy="5205758"/>
          </a:xfrm>
        </p:spPr>
      </p:pic>
    </p:spTree>
    <p:extLst>
      <p:ext uri="{BB962C8B-B14F-4D97-AF65-F5344CB8AC3E}">
        <p14:creationId xmlns:p14="http://schemas.microsoft.com/office/powerpoint/2010/main" val="1058316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BEB5-6353-40DB-A08D-A2254BD04CEB}"/>
              </a:ext>
            </a:extLst>
          </p:cNvPr>
          <p:cNvSpPr>
            <a:spLocks noGrp="1"/>
          </p:cNvSpPr>
          <p:nvPr>
            <p:ph type="title"/>
          </p:nvPr>
        </p:nvSpPr>
        <p:spPr>
          <a:xfrm>
            <a:off x="838200" y="365126"/>
            <a:ext cx="10515600" cy="719604"/>
          </a:xfrm>
        </p:spPr>
        <p:txBody>
          <a:bodyPr/>
          <a:lstStyle/>
          <a:p>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B95F31-4A40-4E64-8D75-9F70C8F530F6}"/>
              </a:ext>
            </a:extLst>
          </p:cNvPr>
          <p:cNvSpPr>
            <a:spLocks noGrp="1"/>
          </p:cNvSpPr>
          <p:nvPr>
            <p:ph idx="1"/>
          </p:nvPr>
        </p:nvSpPr>
        <p:spPr>
          <a:xfrm>
            <a:off x="838200" y="1143001"/>
            <a:ext cx="10515600" cy="2895599"/>
          </a:xfrm>
        </p:spPr>
        <p:txBody>
          <a:bodyPr>
            <a:normAutofit lnSpcReduction="10000"/>
          </a:bodyPr>
          <a:lstStyle/>
          <a:p>
            <a:pPr marL="342900"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The fraud detection strategy starts with collecting transaction details such as user ID, amount, timestamp, device, location, and fraud labels.</a:t>
            </a:r>
          </a:p>
          <a:p>
            <a:pPr marL="342900"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Data preprocessing follows, cleaning and balancing the dataset using techniques like SMOTE to address class imbalances.</a:t>
            </a:r>
          </a:p>
          <a:p>
            <a:pPr marL="342900"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Feature selection and scaling prepare the data for model training.</a:t>
            </a:r>
          </a:p>
          <a:p>
            <a:pPr marL="342900"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An algorithm, such as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is trained on the preprocessed data and evaluated using metrics like accuracy, precision, recall, and F1 score.</a:t>
            </a:r>
          </a:p>
          <a:p>
            <a:pPr marL="342900"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The model is deployed for real-time monitoring, continuously improving through feedback and performance analysis.</a:t>
            </a:r>
          </a:p>
        </p:txBody>
      </p:sp>
      <p:sp>
        <p:nvSpPr>
          <p:cNvPr id="4" name="TextBox 3">
            <a:extLst>
              <a:ext uri="{FF2B5EF4-FFF2-40B4-BE49-F238E27FC236}">
                <a16:creationId xmlns:a16="http://schemas.microsoft.com/office/drawing/2014/main" id="{CB7069E8-8519-4C10-B681-79314BEAB5E8}"/>
              </a:ext>
            </a:extLst>
          </p:cNvPr>
          <p:cNvSpPr txBox="1"/>
          <p:nvPr/>
        </p:nvSpPr>
        <p:spPr>
          <a:xfrm>
            <a:off x="918883" y="3928128"/>
            <a:ext cx="10515600"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DATASET</a:t>
            </a:r>
            <a:endParaRPr lang="en-IN" sz="4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93A9044-5729-4E3D-9A52-733C98AC6F8F}"/>
              </a:ext>
            </a:extLst>
          </p:cNvPr>
          <p:cNvSpPr txBox="1"/>
          <p:nvPr/>
        </p:nvSpPr>
        <p:spPr>
          <a:xfrm>
            <a:off x="1030942" y="4587096"/>
            <a:ext cx="10403541" cy="193899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dataset comprises of UPI exchange subtle elements, counting timestamps, sums, and client data, pointed at recognizing extortion. It is imbalanced, with fewer false exchanges, tended to by Destroyed to create manufactured extortion tests. PCA is utilized for dimensionality decrease, rearranging the dataset. The XGBoost calculation is connected to the handled information for real-time extortion location. This demonstrates accomplishes tall exactness (98.2%) in distinguishing false exchanges.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8707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1214</TotalTime>
  <Words>1162</Words>
  <Application>Microsoft Office PowerPoint</Application>
  <PresentationFormat>Widescreen</PresentationFormat>
  <Paragraphs>105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Cambria</vt:lpstr>
      <vt:lpstr>Courier New</vt:lpstr>
      <vt:lpstr>Times New Roman</vt:lpstr>
      <vt:lpstr>Office Theme</vt:lpstr>
      <vt:lpstr>PowerPoint Presentation</vt:lpstr>
      <vt:lpstr>ABSTRACT</vt:lpstr>
      <vt:lpstr>INTRODUCTION</vt:lpstr>
      <vt:lpstr>EXISTING SYSTEM</vt:lpstr>
      <vt:lpstr>Limitations Of  Existing System</vt:lpstr>
      <vt:lpstr>LITERATURE REVIEW</vt:lpstr>
      <vt:lpstr>METHODOLOGY</vt:lpstr>
      <vt:lpstr>Sample Dataset</vt:lpstr>
      <vt:lpstr>METHODOLOGY</vt:lpstr>
      <vt:lpstr>PROPOSED SYSTEM</vt:lpstr>
      <vt:lpstr>Advantages Of Proposed System</vt:lpstr>
      <vt:lpstr>Data Flow Diagram</vt:lpstr>
      <vt:lpstr>Data Flow Diagram</vt:lpstr>
      <vt:lpstr>Synopsis</vt:lpstr>
      <vt:lpstr>CONCLUSION</vt:lpstr>
      <vt:lpstr>References Format-IEEE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maduri madhu</dc:creator>
  <cp:lastModifiedBy>MST_ YT</cp:lastModifiedBy>
  <cp:revision>56</cp:revision>
  <dcterms:created xsi:type="dcterms:W3CDTF">2023-06-16T04:40:00Z</dcterms:created>
  <dcterms:modified xsi:type="dcterms:W3CDTF">2024-10-23T20:30:30Z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F27870C9D13C4AFB86C46E63EDA31A38_12</vt:lpwstr>
  </property>
  <property fmtid="{D5CDD505-2E9C-101B-9397-08002B2CF9AE}" pid="3" name="KSOProductBuildVer">
    <vt:lpwstr>1033-12.2.0.13306</vt:lpwstr>
  </property>
</Properties>
</file>