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5"/>
  </p:notesMasterIdLst>
  <p:sldIdLst>
    <p:sldId id="256" r:id="rId5"/>
    <p:sldId id="259" r:id="rId6"/>
    <p:sldId id="261" r:id="rId7"/>
    <p:sldId id="262" r:id="rId8"/>
    <p:sldId id="263" r:id="rId9"/>
    <p:sldId id="264" r:id="rId10"/>
    <p:sldId id="279" r:id="rId11"/>
    <p:sldId id="280" r:id="rId12"/>
    <p:sldId id="281" r:id="rId13"/>
    <p:sldId id="266" r:id="rId14"/>
    <p:sldId id="267" r:id="rId15"/>
    <p:sldId id="282" r:id="rId16"/>
    <p:sldId id="283" r:id="rId17"/>
    <p:sldId id="287" r:id="rId18"/>
    <p:sldId id="288" r:id="rId19"/>
    <p:sldId id="286" r:id="rId20"/>
    <p:sldId id="285" r:id="rId21"/>
    <p:sldId id="284" r:id="rId22"/>
    <p:sldId id="289" r:id="rId23"/>
    <p:sldId id="293" r:id="rId24"/>
    <p:sldId id="292" r:id="rId25"/>
    <p:sldId id="291" r:id="rId26"/>
    <p:sldId id="290" r:id="rId27"/>
    <p:sldId id="294" r:id="rId28"/>
    <p:sldId id="299" r:id="rId29"/>
    <p:sldId id="298" r:id="rId30"/>
    <p:sldId id="297" r:id="rId31"/>
    <p:sldId id="296" r:id="rId32"/>
    <p:sldId id="277" r:id="rId33"/>
    <p:sldId id="27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97A40-7458-4263-AE3B-EBB3B754B116}" v="12" dt="2021-01-04T07:41:21.995"/>
    <p1510:client id="{4DA3B99F-808C-0000-8E3A-6184658F132E}" v="10" dt="2021-03-31T11:26:18.303"/>
    <p1510:client id="{A44B7E64-C289-14F7-6C94-9FB6B7D739F9}" v="2" dt="2021-01-04T08:02:17.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79" d="100"/>
          <a:sy n="79" d="100"/>
        </p:scale>
        <p:origin x="-96" y="-1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2205C1-9669-4948-8A05-5794ABCA9F01}" type="datetimeFigureOut">
              <a:rPr lang="en-US" smtClean="0"/>
              <a:pPr/>
              <a:t>5/24/2021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52D831-36AE-4F20-83B6-03A1099196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09600"/>
            <a:ext cx="8915399" cy="2424545"/>
          </a:xfrm>
        </p:spPr>
        <p:txBody>
          <a:bodyPr>
            <a:normAutofit/>
          </a:bodyPr>
          <a:lstStyle/>
          <a:p>
            <a:pPr algn="ctr"/>
            <a:r>
              <a:rPr lang="en-IN" sz="3200" b="1" dirty="0" smtClean="0"/>
              <a:t>Prediction of  Spam Email using Machine Learning Classification Algorithm </a:t>
            </a:r>
            <a:r>
              <a:rPr lang="en-IN" sz="3200" dirty="0" smtClean="0"/>
              <a:t> </a:t>
            </a:r>
            <a:r>
              <a:rPr lang="en-US" sz="3600" dirty="0" smtClean="0"/>
              <a:t/>
            </a:r>
            <a:br>
              <a:rPr lang="en-US" sz="3600" dirty="0" smtClean="0"/>
            </a:br>
            <a:r>
              <a:rPr lang="en-US" sz="3600" dirty="0" smtClean="0">
                <a:latin typeface="Calibri" panose="020F0502020204030204" pitchFamily="34" charset="0"/>
                <a:cs typeface="Calibri" panose="020F0502020204030204" pitchFamily="34" charset="0"/>
              </a:rPr>
              <a:t>Domain : Machine Learning &amp; Deep Learning</a:t>
            </a:r>
            <a:endParaRPr lang="en-US" sz="3600" dirty="0"/>
          </a:p>
        </p:txBody>
      </p:sp>
      <p:sp>
        <p:nvSpPr>
          <p:cNvPr id="3" name="Subtitle 2"/>
          <p:cNvSpPr>
            <a:spLocks noGrp="1"/>
          </p:cNvSpPr>
          <p:nvPr>
            <p:ph type="subTitle" idx="1"/>
          </p:nvPr>
        </p:nvSpPr>
        <p:spPr>
          <a:xfrm>
            <a:off x="2589214" y="3422073"/>
            <a:ext cx="4407332" cy="2687782"/>
          </a:xfrm>
        </p:spPr>
        <p:txBody>
          <a:bodyPr>
            <a:normAutofit/>
          </a:bodyPr>
          <a:lstStyle/>
          <a:p>
            <a:pPr algn="just"/>
            <a:r>
              <a:rPr lang="en-US" sz="2000" b="1" u="sng" dirty="0">
                <a:solidFill>
                  <a:schemeClr val="tx2"/>
                </a:solidFill>
              </a:rPr>
              <a:t>Group Members</a:t>
            </a:r>
          </a:p>
          <a:p>
            <a:pPr marL="514350" indent="-514350" algn="just">
              <a:buFont typeface="+mj-lt"/>
              <a:buAutoNum type="arabicPeriod"/>
            </a:pPr>
            <a:r>
              <a:rPr lang="en-IN" sz="2000" b="1" dirty="0">
                <a:solidFill>
                  <a:schemeClr val="tx2"/>
                </a:solidFill>
              </a:rPr>
              <a:t>P.SAI TEJA   (177R1A05M2)</a:t>
            </a:r>
          </a:p>
          <a:p>
            <a:pPr marL="514350" indent="-514350" algn="just">
              <a:buFont typeface="+mj-lt"/>
              <a:buAutoNum type="arabicPeriod"/>
            </a:pPr>
            <a:r>
              <a:rPr lang="en-IN" sz="2000" b="1" dirty="0">
                <a:solidFill>
                  <a:schemeClr val="tx2"/>
                </a:solidFill>
              </a:rPr>
              <a:t>CH.AMITH   (177R1A05K3)                                  </a:t>
            </a:r>
          </a:p>
        </p:txBody>
      </p:sp>
      <p:sp>
        <p:nvSpPr>
          <p:cNvPr id="4" name="TextBox 3"/>
          <p:cNvSpPr txBox="1"/>
          <p:nvPr/>
        </p:nvSpPr>
        <p:spPr>
          <a:xfrm>
            <a:off x="8257309" y="3352800"/>
            <a:ext cx="3338946" cy="1908215"/>
          </a:xfrm>
          <a:prstGeom prst="rect">
            <a:avLst/>
          </a:prstGeom>
          <a:noFill/>
        </p:spPr>
        <p:txBody>
          <a:bodyPr wrap="square" lIns="91440" tIns="45720" rIns="91440" bIns="45720" rtlCol="0" anchor="t">
            <a:spAutoFit/>
          </a:bodyPr>
          <a:lstStyle/>
          <a:p>
            <a:pPr algn="ctr"/>
            <a:r>
              <a:rPr lang="en-US" sz="2000" b="1" u="sng" dirty="0">
                <a:solidFill>
                  <a:schemeClr val="tx2"/>
                </a:solidFill>
              </a:rPr>
              <a:t>Under the guidance of:</a:t>
            </a:r>
          </a:p>
          <a:p>
            <a:pPr algn="ctr"/>
            <a:endParaRPr lang="en-US" sz="2000" b="1" u="sng" dirty="0">
              <a:solidFill>
                <a:schemeClr val="tx2"/>
              </a:solidFill>
            </a:endParaRPr>
          </a:p>
          <a:p>
            <a:r>
              <a:rPr lang="en-US" sz="2000" b="1" dirty="0">
                <a:solidFill>
                  <a:schemeClr val="tx2"/>
                </a:solidFill>
              </a:rPr>
              <a:t> 		Dr.K.SRUJAN RAJU</a:t>
            </a:r>
          </a:p>
          <a:p>
            <a:pPr algn="ctr"/>
            <a:r>
              <a:rPr lang="en-US" sz="2000" b="1" dirty="0">
                <a:solidFill>
                  <a:schemeClr val="tx2"/>
                </a:solidFill>
              </a:rPr>
              <a:t>	-Professor &amp; HOD</a:t>
            </a:r>
          </a:p>
          <a:p>
            <a:pPr algn="ctr"/>
            <a:r>
              <a:rPr lang="en-US" sz="2000" b="1" dirty="0">
                <a:solidFill>
                  <a:schemeClr val="tx2"/>
                </a:solidFill>
                <a:latin typeface="Times New Roman" panose="02020603050405020304" charset="0"/>
                <a:cs typeface="Times New Roman" panose="02020603050405020304" charset="0"/>
              </a:rPr>
              <a:t>            (Department of CSE)</a:t>
            </a:r>
            <a:endParaRPr lang="en-US" sz="2000" b="1" dirty="0">
              <a:solidFill>
                <a:schemeClr val="tx2"/>
              </a:solidFill>
            </a:endParaRPr>
          </a:p>
          <a:p>
            <a:endParaRPr lang="en-US" dirty="0"/>
          </a:p>
        </p:txBody>
      </p:sp>
    </p:spTree>
    <p:extLst>
      <p:ext uri="{BB962C8B-B14F-4D97-AF65-F5344CB8AC3E}">
        <p14:creationId xmlns:p14="http://schemas.microsoft.com/office/powerpoint/2010/main" xmlns=""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Proposed System</a:t>
            </a:r>
          </a:p>
        </p:txBody>
      </p:sp>
      <p:sp>
        <p:nvSpPr>
          <p:cNvPr id="3" name="Content Placeholder 2"/>
          <p:cNvSpPr>
            <a:spLocks noGrp="1"/>
          </p:cNvSpPr>
          <p:nvPr>
            <p:ph idx="1"/>
          </p:nvPr>
        </p:nvSpPr>
        <p:spPr>
          <a:xfrm>
            <a:off x="2589212" y="1634837"/>
            <a:ext cx="8915400" cy="5056908"/>
          </a:xfrm>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The performance classification of </a:t>
            </a:r>
            <a:r>
              <a:rPr lang="en-US" sz="2400" dirty="0" smtClean="0">
                <a:latin typeface="Times New Roman" pitchFamily="18" charset="0"/>
                <a:cs typeface="Times New Roman" pitchFamily="18" charset="0"/>
              </a:rPr>
              <a:t>spam email is </a:t>
            </a:r>
            <a:r>
              <a:rPr lang="en-US" sz="2400" dirty="0">
                <a:latin typeface="Times New Roman" pitchFamily="18" charset="0"/>
                <a:cs typeface="Times New Roman" pitchFamily="18" charset="0"/>
              </a:rPr>
              <a:t>further improved.</a:t>
            </a:r>
          </a:p>
          <a:p>
            <a:pPr algn="just">
              <a:buFont typeface="Wingdings" pitchFamily="2" charset="2"/>
              <a:buChar char="Ø"/>
            </a:pPr>
            <a:r>
              <a:rPr lang="en-US" sz="2400" dirty="0">
                <a:latin typeface="Times New Roman" pitchFamily="18" charset="0"/>
                <a:cs typeface="Times New Roman" pitchFamily="18" charset="0"/>
              </a:rPr>
              <a:t>Different machine learning algorithms having high accuracy of the result: In comparison to other methodologies considered, the right machine learning algorithm can aptly increase the efficiency of the results that are expected out of the predictive system.</a:t>
            </a:r>
          </a:p>
          <a:p>
            <a:pPr lvl="0" algn="just">
              <a:buFont typeface="Wingdings" pitchFamily="2" charset="2"/>
              <a:buChar char="Ø"/>
            </a:pPr>
            <a:r>
              <a:rPr lang="en-IN" sz="2400" dirty="0" smtClean="0">
                <a:latin typeface="Times New Roman" pitchFamily="18" charset="0"/>
                <a:cs typeface="Times New Roman" pitchFamily="18" charset="0"/>
              </a:rPr>
              <a:t>Security is more compared to existing systems.</a:t>
            </a:r>
            <a:endParaRPr lang="en-US" sz="2400" dirty="0" smtClean="0">
              <a:latin typeface="Times New Roman" pitchFamily="18" charset="0"/>
              <a:cs typeface="Times New Roman" pitchFamily="18" charset="0"/>
            </a:endParaRPr>
          </a:p>
          <a:p>
            <a:pPr lvl="0" algn="just">
              <a:buFont typeface="Wingdings" pitchFamily="2" charset="2"/>
              <a:buChar char="Ø"/>
            </a:pPr>
            <a:r>
              <a:rPr lang="en-IN" sz="2400" dirty="0" smtClean="0">
                <a:latin typeface="Times New Roman" pitchFamily="18" charset="0"/>
                <a:cs typeface="Times New Roman" pitchFamily="18" charset="0"/>
              </a:rPr>
              <a:t>Accuracy is more.</a:t>
            </a:r>
            <a:endParaRPr lang="en-US" sz="2400" dirty="0" smtClean="0">
              <a:latin typeface="Times New Roman" pitchFamily="18" charset="0"/>
              <a:cs typeface="Times New Roman" pitchFamily="18" charset="0"/>
            </a:endParaRPr>
          </a:p>
          <a:p>
            <a:pPr algn="just">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Hardware and Software  Requirements</a:t>
            </a:r>
          </a:p>
        </p:txBody>
      </p:sp>
      <p:sp>
        <p:nvSpPr>
          <p:cNvPr id="3" name="Content Placeholder 2"/>
          <p:cNvSpPr>
            <a:spLocks noGrp="1"/>
          </p:cNvSpPr>
          <p:nvPr>
            <p:ph idx="1"/>
          </p:nvPr>
        </p:nvSpPr>
        <p:spPr>
          <a:xfrm>
            <a:off x="2589212" y="1593273"/>
            <a:ext cx="8915400" cy="4317949"/>
          </a:xfrm>
        </p:spPr>
        <p:txBody>
          <a:bodyPr>
            <a:normAutofit fontScale="77500" lnSpcReduction="20000"/>
          </a:bodyPr>
          <a:lstStyle/>
          <a:p>
            <a:pPr algn="just">
              <a:buFont typeface="Wingdings" pitchFamily="2" charset="2"/>
              <a:buChar char="Ø"/>
            </a:pPr>
            <a:r>
              <a:rPr lang="en-IN" sz="2800" b="1" u="sng" dirty="0" smtClean="0">
                <a:latin typeface="Times New Roman" pitchFamily="18" charset="0"/>
                <a:cs typeface="Times New Roman" pitchFamily="18" charset="0"/>
              </a:rPr>
              <a:t>HARDWARE REQUIREMENTS</a:t>
            </a:r>
            <a:endParaRPr lang="en-US" sz="2800" dirty="0" smtClean="0">
              <a:latin typeface="Times New Roman" pitchFamily="18" charset="0"/>
              <a:cs typeface="Times New Roman" pitchFamily="18" charset="0"/>
            </a:endParaRPr>
          </a:p>
          <a:p>
            <a:pPr algn="just">
              <a:buFont typeface="Wingdings" pitchFamily="2" charset="2"/>
              <a:buChar char="Ø"/>
            </a:pPr>
            <a:r>
              <a:rPr lang="en-IN" sz="2600" dirty="0" smtClean="0">
                <a:latin typeface="Times New Roman" pitchFamily="18" charset="0"/>
                <a:cs typeface="Times New Roman" pitchFamily="18" charset="0"/>
              </a:rPr>
              <a:t>  Processor	              :                      Intel Core 2 Duo Processor </a:t>
            </a:r>
            <a:endParaRPr lang="en-US" sz="2600" dirty="0" smtClean="0">
              <a:latin typeface="Times New Roman" pitchFamily="18" charset="0"/>
              <a:cs typeface="Times New Roman" pitchFamily="18" charset="0"/>
            </a:endParaRPr>
          </a:p>
          <a:p>
            <a:pPr algn="just">
              <a:buFont typeface="Wingdings" pitchFamily="2" charset="2"/>
              <a:buChar char="Ø"/>
            </a:pPr>
            <a:r>
              <a:rPr lang="en-IN" sz="2600" dirty="0" smtClean="0">
                <a:latin typeface="Times New Roman" pitchFamily="18" charset="0"/>
                <a:cs typeface="Times New Roman" pitchFamily="18" charset="0"/>
              </a:rPr>
              <a:t>  RAM	                     :                      2GB and Above.</a:t>
            </a:r>
            <a:endParaRPr lang="en-US" sz="2600" dirty="0" smtClean="0">
              <a:latin typeface="Times New Roman" pitchFamily="18" charset="0"/>
              <a:cs typeface="Times New Roman" pitchFamily="18" charset="0"/>
            </a:endParaRPr>
          </a:p>
          <a:p>
            <a:pPr algn="just">
              <a:buFont typeface="Wingdings" pitchFamily="2" charset="2"/>
              <a:buChar char="Ø"/>
            </a:pPr>
            <a:r>
              <a:rPr lang="en-IN" sz="2600" dirty="0" smtClean="0">
                <a:latin typeface="Times New Roman" pitchFamily="18" charset="0"/>
                <a:cs typeface="Times New Roman" pitchFamily="18" charset="0"/>
              </a:rPr>
              <a:t>  Hard disk                    :                      6GB and Above. </a:t>
            </a:r>
            <a:endParaRPr lang="en-US" sz="2600" dirty="0" smtClean="0">
              <a:latin typeface="Times New Roman" pitchFamily="18" charset="0"/>
              <a:cs typeface="Times New Roman" pitchFamily="18" charset="0"/>
            </a:endParaRPr>
          </a:p>
          <a:p>
            <a:pPr algn="just">
              <a:buNone/>
            </a:pPr>
            <a:endParaRPr lang="en-US" sz="2900" b="1" dirty="0"/>
          </a:p>
          <a:p>
            <a:pPr algn="just">
              <a:buFont typeface="Wingdings" pitchFamily="2" charset="2"/>
              <a:buChar char="Ø"/>
            </a:pPr>
            <a:r>
              <a:rPr lang="en-US" sz="2900" b="1" dirty="0" smtClean="0"/>
              <a:t>   </a:t>
            </a:r>
            <a:r>
              <a:rPr lang="en-US" sz="2900" b="1" dirty="0" smtClean="0">
                <a:latin typeface="Times New Roman" pitchFamily="18" charset="0"/>
                <a:cs typeface="Times New Roman" pitchFamily="18" charset="0"/>
              </a:rPr>
              <a:t>Operating System:</a:t>
            </a:r>
            <a:endParaRPr lang="en-US" sz="2900" dirty="0" smtClean="0">
              <a:latin typeface="Times New Roman" pitchFamily="18" charset="0"/>
              <a:cs typeface="Times New Roman" pitchFamily="18" charset="0"/>
            </a:endParaRPr>
          </a:p>
          <a:p>
            <a:pPr algn="just">
              <a:buFont typeface="Wingdings" pitchFamily="2" charset="2"/>
              <a:buChar char="Ø"/>
            </a:pPr>
            <a:r>
              <a:rPr lang="en-US" sz="2900" dirty="0" smtClean="0">
                <a:latin typeface="Times New Roman" pitchFamily="18" charset="0"/>
                <a:cs typeface="Times New Roman" pitchFamily="18" charset="0"/>
              </a:rPr>
              <a:t>     Windows 10 </a:t>
            </a:r>
          </a:p>
          <a:p>
            <a:pPr algn="just">
              <a:buNone/>
            </a:pPr>
            <a:endParaRPr lang="en-US" sz="2900" dirty="0" smtClean="0">
              <a:latin typeface="Times New Roman" pitchFamily="18" charset="0"/>
              <a:cs typeface="Times New Roman" pitchFamily="18" charset="0"/>
            </a:endParaRPr>
          </a:p>
          <a:p>
            <a:pPr algn="just">
              <a:buFont typeface="Wingdings" pitchFamily="2" charset="2"/>
              <a:buChar char="Ø"/>
            </a:pPr>
            <a:r>
              <a:rPr lang="en-US" sz="2900" b="1" u="sng" dirty="0" smtClean="0">
                <a:latin typeface="Times New Roman" pitchFamily="18" charset="0"/>
                <a:cs typeface="Times New Roman" pitchFamily="18" charset="0"/>
              </a:rPr>
              <a:t>SOFTWARE REQUIREMENTS</a:t>
            </a:r>
          </a:p>
          <a:p>
            <a:pPr algn="just">
              <a:buFont typeface="Wingdings" pitchFamily="2" charset="2"/>
              <a:buChar char="Ø"/>
            </a:pPr>
            <a:r>
              <a:rPr lang="en-US" sz="2800" dirty="0" smtClean="0">
                <a:latin typeface="Times New Roman" pitchFamily="18" charset="0"/>
                <a:cs typeface="Times New Roman" pitchFamily="18" charset="0"/>
              </a:rPr>
              <a:t>Language                                :          Python 3.8</a:t>
            </a:r>
          </a:p>
          <a:p>
            <a:pPr algn="just">
              <a:buFont typeface="Wingdings" pitchFamily="2" charset="2"/>
              <a:buChar char="Ø"/>
            </a:pPr>
            <a:r>
              <a:rPr lang="en-US" sz="2800" dirty="0" smtClean="0">
                <a:latin typeface="Times New Roman" pitchFamily="18" charset="0"/>
                <a:cs typeface="Times New Roman" pitchFamily="18" charset="0"/>
              </a:rPr>
              <a:t>IDE                                         :          </a:t>
            </a:r>
            <a:r>
              <a:rPr lang="en-US" sz="2800" dirty="0" err="1" smtClean="0">
                <a:latin typeface="Times New Roman" pitchFamily="18" charset="0"/>
                <a:cs typeface="Times New Roman" pitchFamily="18" charset="0"/>
              </a:rPr>
              <a:t>PyCharm</a:t>
            </a:r>
            <a:endParaRPr lang="en-US" sz="2800" dirty="0" smtClean="0">
              <a:latin typeface="Times New Roman" pitchFamily="18" charset="0"/>
              <a:cs typeface="Times New Roman" pitchFamily="18" charset="0"/>
            </a:endParaRPr>
          </a:p>
          <a:p>
            <a:pPr algn="just">
              <a:buNone/>
            </a:pPr>
            <a:endParaRPr lang="en-US" sz="2900" dirty="0" smtClean="0"/>
          </a:p>
          <a:p>
            <a:pPr algn="just">
              <a:buNone/>
            </a:pPr>
            <a:endParaRPr lang="en-US" sz="2100" dirty="0"/>
          </a:p>
          <a:p>
            <a:pPr algn="just">
              <a:buNone/>
            </a:pP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944" y="291601"/>
            <a:ext cx="8911687" cy="1052290"/>
          </a:xfrm>
        </p:spPr>
        <p:txBody>
          <a:bodyPr/>
          <a:lstStyle/>
          <a:p>
            <a:r>
              <a:rPr lang="en-US" b="1" dirty="0" smtClean="0"/>
              <a:t>Project Architecture</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2604655" y="1108364"/>
            <a:ext cx="7675418" cy="5292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Modules</a:t>
            </a:r>
            <a:endParaRPr lang="en-US" b="1" dirty="0"/>
          </a:p>
        </p:txBody>
      </p:sp>
      <p:sp>
        <p:nvSpPr>
          <p:cNvPr id="3" name="Content Placeholder 2"/>
          <p:cNvSpPr>
            <a:spLocks noGrp="1"/>
          </p:cNvSpPr>
          <p:nvPr>
            <p:ph idx="1"/>
          </p:nvPr>
        </p:nvSpPr>
        <p:spPr>
          <a:xfrm>
            <a:off x="2589212" y="1454727"/>
            <a:ext cx="8915400" cy="4862946"/>
          </a:xfrm>
        </p:spPr>
        <p:txBody>
          <a:bodyPr/>
          <a:lstStyle/>
          <a:p>
            <a:pPr>
              <a:buNone/>
            </a:pPr>
            <a:endParaRPr lang="en-US" dirty="0" smtClean="0"/>
          </a:p>
          <a:p>
            <a:pPr algn="just">
              <a:buFont typeface="Wingdings" pitchFamily="2" charset="2"/>
              <a:buChar char="Ø"/>
            </a:pPr>
            <a:r>
              <a:rPr lang="en-US" sz="2400" dirty="0" smtClean="0">
                <a:latin typeface="Times New Roman" pitchFamily="18" charset="0"/>
                <a:cs typeface="Times New Roman" pitchFamily="18" charset="0"/>
              </a:rPr>
              <a:t>1. Upload Spam Base Dataset</a:t>
            </a:r>
          </a:p>
          <a:p>
            <a:pPr algn="just">
              <a:buFont typeface="Wingdings" pitchFamily="2" charset="2"/>
              <a:buChar char="Ø"/>
            </a:pPr>
            <a:r>
              <a:rPr lang="en-US" sz="2400" dirty="0" smtClean="0">
                <a:latin typeface="Times New Roman" pitchFamily="18" charset="0"/>
                <a:cs typeface="Times New Roman" pitchFamily="18" charset="0"/>
              </a:rPr>
              <a:t>2.Preprocess Dataset</a:t>
            </a:r>
          </a:p>
          <a:p>
            <a:pPr algn="just">
              <a:buFont typeface="Wingdings" pitchFamily="2" charset="2"/>
              <a:buChar char="Ø"/>
            </a:pPr>
            <a:r>
              <a:rPr lang="en-US" sz="2400" dirty="0" smtClean="0">
                <a:latin typeface="Times New Roman" pitchFamily="18" charset="0"/>
                <a:cs typeface="Times New Roman" pitchFamily="18" charset="0"/>
              </a:rPr>
              <a:t>3. Run KNN, Naive Bayes &amp; Multilayer Perceptron Algorithm</a:t>
            </a:r>
          </a:p>
          <a:p>
            <a:pPr algn="just">
              <a:buFont typeface="Wingdings" pitchFamily="2" charset="2"/>
              <a:buChar char="Ø"/>
            </a:pPr>
            <a:r>
              <a:rPr lang="en-US" sz="2400" dirty="0" smtClean="0">
                <a:latin typeface="Times New Roman" pitchFamily="18" charset="0"/>
                <a:cs typeface="Times New Roman" pitchFamily="18" charset="0"/>
              </a:rPr>
              <a:t>4.Run SVM, Decision Tree &amp; AdaBoost Algorithm</a:t>
            </a:r>
          </a:p>
          <a:p>
            <a:pPr algn="just">
              <a:buFont typeface="Wingdings" pitchFamily="2" charset="2"/>
              <a:buChar char="Ø"/>
            </a:pPr>
            <a:r>
              <a:rPr lang="en-US" sz="2400" dirty="0" smtClean="0">
                <a:latin typeface="Times New Roman" pitchFamily="18" charset="0"/>
                <a:cs typeface="Times New Roman" pitchFamily="18" charset="0"/>
              </a:rPr>
              <a:t>5.Run Random Forest &amp; CNN Algorithm</a:t>
            </a:r>
          </a:p>
          <a:p>
            <a:pPr algn="just">
              <a:buFont typeface="Wingdings" pitchFamily="2" charset="2"/>
              <a:buChar char="Ø"/>
            </a:pPr>
            <a:r>
              <a:rPr lang="en-US" sz="2400" dirty="0" smtClean="0">
                <a:latin typeface="Times New Roman" pitchFamily="18" charset="0"/>
                <a:cs typeface="Times New Roman" pitchFamily="18" charset="0"/>
              </a:rPr>
              <a:t>6. Accuracy Comparison Graph</a:t>
            </a:r>
          </a:p>
          <a:p>
            <a:pPr algn="just">
              <a:buFont typeface="Wingdings" pitchFamily="2" charset="2"/>
              <a:buChar char="Ø"/>
            </a:pPr>
            <a:r>
              <a:rPr lang="en-US" sz="2400" dirty="0" smtClean="0">
                <a:latin typeface="Times New Roman" pitchFamily="18" charset="0"/>
                <a:cs typeface="Times New Roman" pitchFamily="18" charset="0"/>
              </a:rPr>
              <a:t>7.Recall Comparison Graph</a:t>
            </a:r>
          </a:p>
          <a:p>
            <a:pPr algn="just">
              <a:buFont typeface="Wingdings" pitchFamily="2" charset="2"/>
              <a:buChar char="Ø"/>
            </a:pPr>
            <a:r>
              <a:rPr lang="en-US" sz="2400" dirty="0" smtClean="0">
                <a:latin typeface="Times New Roman" pitchFamily="18" charset="0"/>
                <a:cs typeface="Times New Roman" pitchFamily="18" charset="0"/>
              </a:rPr>
              <a:t>8.Precision Comparison Graph</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UML Diagrams</a:t>
            </a:r>
            <a:endParaRPr lang="en-US" dirty="0"/>
          </a:p>
        </p:txBody>
      </p:sp>
      <p:sp>
        <p:nvSpPr>
          <p:cNvPr id="3" name="Content Placeholder 2"/>
          <p:cNvSpPr>
            <a:spLocks noGrp="1"/>
          </p:cNvSpPr>
          <p:nvPr>
            <p:ph idx="1"/>
          </p:nvPr>
        </p:nvSpPr>
        <p:spPr>
          <a:xfrm>
            <a:off x="2589212" y="1565564"/>
            <a:ext cx="8915400" cy="4345658"/>
          </a:xfrm>
        </p:spPr>
        <p:txBody>
          <a:bodyPr/>
          <a:lstStyle/>
          <a:p>
            <a:pPr>
              <a:lnSpc>
                <a:spcPct val="150000"/>
              </a:lnSpc>
              <a:buFont typeface="Wingdings" pitchFamily="2" charset="2"/>
              <a:buChar char="Ø"/>
            </a:pPr>
            <a:r>
              <a:rPr lang="en-IN" sz="3000" dirty="0" smtClean="0">
                <a:latin typeface="Times New Roman" pitchFamily="18" charset="0"/>
                <a:cs typeface="Times New Roman" pitchFamily="18" charset="0"/>
              </a:rPr>
              <a:t>Use Case Diagram</a:t>
            </a:r>
          </a:p>
          <a:p>
            <a:pPr>
              <a:buFont typeface="Wingdings" pitchFamily="2" charset="2"/>
              <a:buChar char="Ø"/>
            </a:pPr>
            <a:r>
              <a:rPr lang="en-IN" sz="3000" dirty="0" smtClean="0">
                <a:latin typeface="Times New Roman" pitchFamily="18" charset="0"/>
                <a:cs typeface="Times New Roman" pitchFamily="18" charset="0"/>
              </a:rPr>
              <a:t>Class Diagram</a:t>
            </a:r>
          </a:p>
          <a:p>
            <a:pPr>
              <a:buFont typeface="Wingdings" pitchFamily="2" charset="2"/>
              <a:buChar char="Ø"/>
            </a:pPr>
            <a:r>
              <a:rPr lang="en-IN" sz="3000" dirty="0" smtClean="0">
                <a:latin typeface="Times New Roman" pitchFamily="18" charset="0"/>
                <a:cs typeface="Times New Roman" pitchFamily="18" charset="0"/>
              </a:rPr>
              <a:t>Sequence Diagram</a:t>
            </a:r>
          </a:p>
          <a:p>
            <a:pPr>
              <a:buFont typeface="Wingdings" pitchFamily="2" charset="2"/>
              <a:buChar char="Ø"/>
            </a:pPr>
            <a:r>
              <a:rPr lang="en-IN" sz="3000" dirty="0" smtClean="0">
                <a:latin typeface="Times New Roman" pitchFamily="18" charset="0"/>
                <a:cs typeface="Times New Roman" pitchFamily="18" charset="0"/>
              </a:rPr>
              <a:t>Activity Diagram</a:t>
            </a:r>
          </a:p>
          <a:p>
            <a:pPr>
              <a:buNone/>
            </a:pPr>
            <a:r>
              <a:rPr lang="en-IN" sz="3000" dirty="0" smtClean="0">
                <a:latin typeface="Times New Roman" pitchFamily="18" charset="0"/>
                <a:cs typeface="Times New Roman" pitchFamily="18" charset="0"/>
              </a:rPr>
              <a:t>     </a:t>
            </a:r>
            <a:endParaRPr lang="en-US" sz="3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943" y="250037"/>
            <a:ext cx="8911687" cy="1010727"/>
          </a:xfrm>
        </p:spPr>
        <p:txBody>
          <a:bodyPr>
            <a:normAutofit/>
          </a:bodyPr>
          <a:lstStyle/>
          <a:p>
            <a:r>
              <a:rPr lang="en-US" sz="3200" b="1" dirty="0" smtClean="0"/>
              <a:t> Use Case Diagram</a:t>
            </a:r>
            <a:endParaRPr lang="en-US" sz="3200" b="1" dirty="0"/>
          </a:p>
        </p:txBody>
      </p:sp>
      <p:pic>
        <p:nvPicPr>
          <p:cNvPr id="2051" name="Picture 3"/>
          <p:cNvPicPr>
            <a:picLocks noGrp="1" noChangeAspect="1" noChangeArrowheads="1"/>
          </p:cNvPicPr>
          <p:nvPr>
            <p:ph idx="1"/>
          </p:nvPr>
        </p:nvPicPr>
        <p:blipFill>
          <a:blip r:embed="rId2"/>
          <a:srcRect/>
          <a:stretch>
            <a:fillRect/>
          </a:stretch>
        </p:blipFill>
        <p:spPr bwMode="auto">
          <a:xfrm>
            <a:off x="2715491" y="887126"/>
            <a:ext cx="8437417" cy="4973348"/>
          </a:xfrm>
          <a:prstGeom prst="rect">
            <a:avLst/>
          </a:prstGeom>
          <a:noFill/>
          <a:ln w="9525">
            <a:noFill/>
            <a:miter lim="800000"/>
            <a:headEnd/>
            <a:tailEnd/>
          </a:ln>
          <a:effectLst/>
        </p:spPr>
      </p:pic>
      <p:sp>
        <p:nvSpPr>
          <p:cNvPr id="7" name="TextBox 6"/>
          <p:cNvSpPr txBox="1"/>
          <p:nvPr/>
        </p:nvSpPr>
        <p:spPr>
          <a:xfrm>
            <a:off x="2646217" y="5957455"/>
            <a:ext cx="8603673"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use case diagram</a:t>
            </a:r>
            <a:r>
              <a:rPr lang="en-US" dirty="0" smtClean="0">
                <a:latin typeface="Times New Roman" pitchFamily="18" charset="0"/>
                <a:cs typeface="Times New Roman" pitchFamily="18" charset="0"/>
              </a:rPr>
              <a:t> at its simplest is a representation of a user's interaction with the system  and depicting the specifications of a use case.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616" y="208474"/>
            <a:ext cx="8911687" cy="1280890"/>
          </a:xfrm>
        </p:spPr>
        <p:txBody>
          <a:bodyPr>
            <a:normAutofit/>
          </a:bodyPr>
          <a:lstStyle/>
          <a:p>
            <a:r>
              <a:rPr lang="en-US" sz="3200" b="1" dirty="0" smtClean="0"/>
              <a:t> Class Diagram</a:t>
            </a:r>
            <a:endParaRPr lang="en-US" sz="3200" b="1" dirty="0"/>
          </a:p>
        </p:txBody>
      </p:sp>
      <p:pic>
        <p:nvPicPr>
          <p:cNvPr id="4098" name="Picture 2"/>
          <p:cNvPicPr>
            <a:picLocks noGrp="1" noChangeAspect="1" noChangeArrowheads="1"/>
          </p:cNvPicPr>
          <p:nvPr>
            <p:ph idx="1"/>
          </p:nvPr>
        </p:nvPicPr>
        <p:blipFill>
          <a:blip r:embed="rId2"/>
          <a:srcRect/>
          <a:stretch>
            <a:fillRect/>
          </a:stretch>
        </p:blipFill>
        <p:spPr bwMode="auto">
          <a:xfrm>
            <a:off x="2947218" y="886690"/>
            <a:ext cx="7776200" cy="4100946"/>
          </a:xfrm>
          <a:prstGeom prst="rect">
            <a:avLst/>
          </a:prstGeom>
          <a:noFill/>
          <a:ln w="9525">
            <a:noFill/>
            <a:miter lim="800000"/>
            <a:headEnd/>
            <a:tailEnd/>
          </a:ln>
          <a:effectLst/>
        </p:spPr>
      </p:pic>
      <p:sp>
        <p:nvSpPr>
          <p:cNvPr id="5" name="TextBox 4"/>
          <p:cNvSpPr txBox="1"/>
          <p:nvPr/>
        </p:nvSpPr>
        <p:spPr>
          <a:xfrm>
            <a:off x="2923309" y="5103674"/>
            <a:ext cx="77724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class diagram is the main building block of object oriented modeling. It is used both for general conceptual modeling of the systematic application, and for detailed modeling translating the models into programming code. Class diagrams can also be used for data modeling. The classes in a class diagram represent both the main objects, interactions in the application and the classes to be programmed.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397" y="250038"/>
            <a:ext cx="8911687" cy="955308"/>
          </a:xfrm>
        </p:spPr>
        <p:txBody>
          <a:bodyPr>
            <a:normAutofit/>
          </a:bodyPr>
          <a:lstStyle/>
          <a:p>
            <a:r>
              <a:rPr lang="en-US" sz="3200" b="1" dirty="0" smtClean="0"/>
              <a:t>Sequence Diagram</a:t>
            </a:r>
            <a:endParaRPr lang="en-US" sz="3200" b="1" dirty="0"/>
          </a:p>
        </p:txBody>
      </p:sp>
      <p:pic>
        <p:nvPicPr>
          <p:cNvPr id="4" name="Content Placeholder 3"/>
          <p:cNvPicPr>
            <a:picLocks noGrp="1"/>
          </p:cNvPicPr>
          <p:nvPr>
            <p:ph idx="1"/>
          </p:nvPr>
        </p:nvPicPr>
        <p:blipFill>
          <a:blip r:embed="rId2" cstate="print"/>
          <a:srcRect/>
          <a:stretch>
            <a:fillRect/>
          </a:stretch>
        </p:blipFill>
        <p:spPr bwMode="auto">
          <a:xfrm>
            <a:off x="2492230" y="872837"/>
            <a:ext cx="8915400" cy="4330842"/>
          </a:xfrm>
          <a:prstGeom prst="rect">
            <a:avLst/>
          </a:prstGeom>
          <a:noFill/>
          <a:ln w="9525">
            <a:noFill/>
            <a:miter lim="800000"/>
            <a:headEnd/>
            <a:tailEnd/>
          </a:ln>
        </p:spPr>
      </p:pic>
      <p:sp>
        <p:nvSpPr>
          <p:cNvPr id="5" name="TextBox 4"/>
          <p:cNvSpPr txBox="1"/>
          <p:nvPr/>
        </p:nvSpPr>
        <p:spPr>
          <a:xfrm>
            <a:off x="2438400" y="5500255"/>
            <a:ext cx="8936182"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sequence diagram</a:t>
            </a:r>
            <a:r>
              <a:rPr lang="en-US" dirty="0" smtClean="0">
                <a:latin typeface="Times New Roman" pitchFamily="18" charset="0"/>
                <a:cs typeface="Times New Roman" pitchFamily="18" charset="0"/>
              </a:rPr>
              <a:t> is a kind of interaction diagram that shows how processes operate with one another and in what order. It shows object interactions arranged in time sequence.</a:t>
            </a:r>
            <a:r>
              <a:rPr lang="en-US" dirty="0" smtClean="0"/>
              <a:t> </a:t>
            </a:r>
            <a:r>
              <a:rPr lang="en-US" dirty="0" smtClean="0">
                <a:latin typeface="Times New Roman" pitchFamily="18" charset="0"/>
                <a:cs typeface="Times New Roman" pitchFamily="18" charset="0"/>
              </a:rPr>
              <a:t>Sequence diagrams are sometimes called </a:t>
            </a:r>
            <a:r>
              <a:rPr lang="en-US" b="1" dirty="0" smtClean="0">
                <a:latin typeface="Times New Roman" pitchFamily="18" charset="0"/>
                <a:cs typeface="Times New Roman" pitchFamily="18" charset="0"/>
              </a:rPr>
              <a:t>event diagrams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event scenarios</a:t>
            </a:r>
            <a:r>
              <a:rPr lang="en-US" dirty="0" smtClean="0">
                <a:latin typeface="Times New Roman" pitchFamily="18" charset="0"/>
                <a:cs typeface="Times New Roman" pitchFamily="18" charset="0"/>
              </a:rPr>
              <a:t>, and timing diagrams.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362" y="263892"/>
            <a:ext cx="8911687" cy="1052290"/>
          </a:xfrm>
        </p:spPr>
        <p:txBody>
          <a:bodyPr>
            <a:normAutofit/>
          </a:bodyPr>
          <a:lstStyle/>
          <a:p>
            <a:r>
              <a:rPr lang="en-US" sz="3200" b="1" dirty="0" smtClean="0">
                <a:latin typeface="Times New Roman" pitchFamily="18" charset="0"/>
                <a:cs typeface="Times New Roman" pitchFamily="18" charset="0"/>
              </a:rPr>
              <a:t>Activity Diagram</a:t>
            </a:r>
            <a:endParaRPr lang="en-US" sz="32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2673927" y="804141"/>
            <a:ext cx="8271164" cy="4834659"/>
          </a:xfrm>
          <a:prstGeom prst="rect">
            <a:avLst/>
          </a:prstGeom>
          <a:noFill/>
          <a:ln w="9525">
            <a:noFill/>
            <a:miter lim="800000"/>
            <a:headEnd/>
            <a:tailEnd/>
          </a:ln>
          <a:effectLst/>
        </p:spPr>
      </p:pic>
      <p:sp>
        <p:nvSpPr>
          <p:cNvPr id="5" name="TextBox 4"/>
          <p:cNvSpPr txBox="1"/>
          <p:nvPr/>
        </p:nvSpPr>
        <p:spPr>
          <a:xfrm>
            <a:off x="2646218" y="5721927"/>
            <a:ext cx="8423564"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Activity Diagram  is basically a flow chart to represent the flow form one activity to another activity. It can be described as an operation of the system such that the control flow is drawn from one operation to another. This flow can be sequential, branched or concurrent</a:t>
            </a: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578" y="0"/>
            <a:ext cx="8911687" cy="1280890"/>
          </a:xfrm>
        </p:spPr>
        <p:txBody>
          <a:bodyPr/>
          <a:lstStyle/>
          <a:p>
            <a:r>
              <a:rPr lang="en-US" b="1" dirty="0" smtClean="0"/>
              <a:t>Output(Screenshot)</a:t>
            </a:r>
            <a:endParaRPr lang="en-US" b="1" dirty="0"/>
          </a:p>
        </p:txBody>
      </p:sp>
      <p:pic>
        <p:nvPicPr>
          <p:cNvPr id="4" name="Content Placeholder 3"/>
          <p:cNvPicPr>
            <a:picLocks noGrp="1"/>
          </p:cNvPicPr>
          <p:nvPr>
            <p:ph idx="1"/>
          </p:nvPr>
        </p:nvPicPr>
        <p:blipFill>
          <a:blip r:embed="rId2" cstate="print"/>
          <a:srcRect/>
          <a:stretch>
            <a:fillRect/>
          </a:stretch>
        </p:blipFill>
        <p:spPr bwMode="auto">
          <a:xfrm>
            <a:off x="2465758" y="769868"/>
            <a:ext cx="8747673" cy="5282016"/>
          </a:xfrm>
          <a:prstGeom prst="rect">
            <a:avLst/>
          </a:prstGeom>
          <a:noFill/>
          <a:ln w="9525">
            <a:noFill/>
            <a:miter lim="800000"/>
            <a:headEnd/>
            <a:tailEnd/>
          </a:ln>
        </p:spPr>
      </p:pic>
      <p:sp>
        <p:nvSpPr>
          <p:cNvPr id="5" name="TextBox 4"/>
          <p:cNvSpPr txBox="1"/>
          <p:nvPr/>
        </p:nvSpPr>
        <p:spPr>
          <a:xfrm>
            <a:off x="2430376" y="5486399"/>
            <a:ext cx="8831179" cy="1200329"/>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the above </a:t>
            </a:r>
            <a:r>
              <a:rPr lang="en-US" dirty="0" smtClean="0">
                <a:latin typeface="Times New Roman" pitchFamily="18" charset="0"/>
                <a:cs typeface="Times New Roman" pitchFamily="18" charset="0"/>
              </a:rPr>
              <a:t>screen click on ‘Upload </a:t>
            </a:r>
            <a:r>
              <a:rPr lang="en-US" dirty="0" err="1" smtClean="0">
                <a:latin typeface="Times New Roman" pitchFamily="18" charset="0"/>
                <a:cs typeface="Times New Roman" pitchFamily="18" charset="0"/>
              </a:rPr>
              <a:t>SpamBase</a:t>
            </a:r>
            <a:r>
              <a:rPr lang="en-US" dirty="0" smtClean="0">
                <a:latin typeface="Times New Roman" pitchFamily="18" charset="0"/>
                <a:cs typeface="Times New Roman" pitchFamily="18" charset="0"/>
              </a:rPr>
              <a:t> Dataset’ and </a:t>
            </a:r>
            <a:r>
              <a:rPr lang="en-US" dirty="0" smtClean="0">
                <a:latin typeface="Times New Roman" pitchFamily="18" charset="0"/>
                <a:cs typeface="Times New Roman" pitchFamily="18" charset="0"/>
              </a:rPr>
              <a:t>upload dataset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32143-61BE-46CF-9FA7-1C6E562363D1}"/>
              </a:ext>
            </a:extLst>
          </p:cNvPr>
          <p:cNvSpPr>
            <a:spLocks noGrp="1"/>
          </p:cNvSpPr>
          <p:nvPr>
            <p:ph type="title"/>
          </p:nvPr>
        </p:nvSpPr>
        <p:spPr>
          <a:xfrm>
            <a:off x="2592925" y="624110"/>
            <a:ext cx="7714857" cy="1135417"/>
          </a:xfrm>
        </p:spPr>
        <p:txBody>
          <a:bodyPr/>
          <a:lstStyle/>
          <a:p>
            <a:r>
              <a:rPr lang="en-IN" dirty="0">
                <a:effectLst>
                  <a:outerShdw blurRad="38100" dist="38100" dir="2700000" algn="tl">
                    <a:srgbClr val="000000">
                      <a:alpha val="43137"/>
                    </a:srgbClr>
                  </a:outerShdw>
                </a:effectLst>
              </a:rPr>
              <a:t> </a:t>
            </a:r>
            <a:r>
              <a:rPr lang="en-IN" sz="3200" dirty="0">
                <a:effectLst>
                  <a:outerShdw blurRad="38100" dist="38100" dir="2700000" algn="tl">
                    <a:srgbClr val="000000">
                      <a:alpha val="43137"/>
                    </a:srgbClr>
                  </a:outerShdw>
                </a:effectLst>
              </a:rPr>
              <a:t>Agenda</a:t>
            </a:r>
            <a:endParaRPr lang="en-US" sz="3200" dirty="0"/>
          </a:p>
        </p:txBody>
      </p:sp>
      <p:sp>
        <p:nvSpPr>
          <p:cNvPr id="3" name="Content Placeholder 2">
            <a:extLst>
              <a:ext uri="{FF2B5EF4-FFF2-40B4-BE49-F238E27FC236}">
                <a16:creationId xmlns:a16="http://schemas.microsoft.com/office/drawing/2014/main" xmlns="" id="{6578D20B-D55B-4CEA-B546-BA84702B0B57}"/>
              </a:ext>
            </a:extLst>
          </p:cNvPr>
          <p:cNvSpPr>
            <a:spLocks noGrp="1"/>
          </p:cNvSpPr>
          <p:nvPr>
            <p:ph idx="1"/>
          </p:nvPr>
        </p:nvSpPr>
        <p:spPr>
          <a:xfrm>
            <a:off x="2589212" y="1482437"/>
            <a:ext cx="8915400" cy="5098472"/>
          </a:xfrm>
        </p:spPr>
        <p:txBody>
          <a:bodyPr>
            <a:normAutofit fontScale="85000" lnSpcReduction="20000"/>
          </a:bodyPr>
          <a:lstStyle/>
          <a:p>
            <a:r>
              <a:rPr lang="en-IN" sz="2800" b="1" dirty="0" smtClean="0"/>
              <a:t>Abstract</a:t>
            </a:r>
            <a:endParaRPr lang="en-IN" sz="2800" b="1" dirty="0"/>
          </a:p>
          <a:p>
            <a:r>
              <a:rPr lang="en-US" sz="2800" b="1" dirty="0"/>
              <a:t>Existing System</a:t>
            </a:r>
          </a:p>
          <a:p>
            <a:r>
              <a:rPr lang="en-US" sz="2800" b="1" dirty="0" smtClean="0"/>
              <a:t>Disadvantages/Limitations </a:t>
            </a:r>
            <a:r>
              <a:rPr lang="en-US" sz="2800" b="1" dirty="0"/>
              <a:t>of Existing System</a:t>
            </a:r>
          </a:p>
          <a:p>
            <a:r>
              <a:rPr lang="en-US" sz="2800" b="1" dirty="0"/>
              <a:t>Proposed System</a:t>
            </a:r>
          </a:p>
          <a:p>
            <a:r>
              <a:rPr lang="en-US" sz="2800" b="1" dirty="0"/>
              <a:t>Advantages of Proposed System</a:t>
            </a:r>
          </a:p>
          <a:p>
            <a:r>
              <a:rPr lang="en-US" sz="2800" b="1" dirty="0"/>
              <a:t>Hardware &amp; Software </a:t>
            </a:r>
            <a:r>
              <a:rPr lang="en-US" sz="2800" b="1" dirty="0" smtClean="0"/>
              <a:t>Requirements</a:t>
            </a:r>
          </a:p>
          <a:p>
            <a:r>
              <a:rPr lang="en-US" sz="2800" b="1" dirty="0" smtClean="0"/>
              <a:t>Project Architecture</a:t>
            </a:r>
          </a:p>
          <a:p>
            <a:r>
              <a:rPr lang="en-US" sz="2800" b="1" dirty="0" smtClean="0"/>
              <a:t>Modules</a:t>
            </a:r>
          </a:p>
          <a:p>
            <a:r>
              <a:rPr lang="en-US" sz="2800" b="1" dirty="0" smtClean="0"/>
              <a:t>UML </a:t>
            </a:r>
            <a:r>
              <a:rPr lang="en-US" sz="2800" b="1" dirty="0" smtClean="0"/>
              <a:t>Diagrams</a:t>
            </a:r>
          </a:p>
          <a:p>
            <a:r>
              <a:rPr lang="en-US" sz="2800" b="1" dirty="0" smtClean="0"/>
              <a:t>Output(Screenshot)</a:t>
            </a:r>
          </a:p>
          <a:p>
            <a:r>
              <a:rPr lang="en-US" sz="2800" b="1" dirty="0" smtClean="0"/>
              <a:t>Execution</a:t>
            </a:r>
            <a:endParaRPr lang="en-US" sz="2800" b="1" dirty="0"/>
          </a:p>
          <a:p>
            <a:r>
              <a:rPr lang="en-US" sz="2800" b="1" dirty="0" smtClean="0"/>
              <a:t>Conclusion </a:t>
            </a:r>
            <a:endParaRPr lang="en-US" sz="2800" b="1" dirty="0"/>
          </a:p>
          <a:p>
            <a:endParaRPr lang="en-US" dirty="0"/>
          </a:p>
        </p:txBody>
      </p:sp>
    </p:spTree>
    <p:extLst>
      <p:ext uri="{BB962C8B-B14F-4D97-AF65-F5344CB8AC3E}">
        <p14:creationId xmlns:p14="http://schemas.microsoft.com/office/powerpoint/2010/main" xmlns="" val="194795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2300454" y="184070"/>
            <a:ext cx="8915400" cy="4738346"/>
          </a:xfrm>
          <a:prstGeom prst="rect">
            <a:avLst/>
          </a:prstGeom>
          <a:noFill/>
          <a:ln w="9525">
            <a:noFill/>
            <a:miter lim="800000"/>
            <a:headEnd/>
            <a:tailEnd/>
          </a:ln>
        </p:spPr>
      </p:pic>
      <p:sp>
        <p:nvSpPr>
          <p:cNvPr id="5" name="TextBox 4"/>
          <p:cNvSpPr txBox="1"/>
          <p:nvPr/>
        </p:nvSpPr>
        <p:spPr>
          <a:xfrm>
            <a:off x="2334126" y="5426242"/>
            <a:ext cx="8771021" cy="923330"/>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In above screen selecting and uploading ‘</a:t>
            </a:r>
            <a:r>
              <a:rPr lang="en-US" dirty="0" smtClean="0">
                <a:latin typeface="Times New Roman" pitchFamily="18" charset="0"/>
                <a:cs typeface="Times New Roman" pitchFamily="18" charset="0"/>
              </a:rPr>
              <a:t>spambase.csv’ </a:t>
            </a:r>
            <a:r>
              <a:rPr lang="en-US" dirty="0" smtClean="0">
                <a:latin typeface="Times New Roman" pitchFamily="18" charset="0"/>
                <a:cs typeface="Times New Roman" pitchFamily="18" charset="0"/>
              </a:rPr>
              <a:t>dataset and then click on ‘Open’ button to load dataset and to get below </a:t>
            </a:r>
            <a:r>
              <a:rPr lang="en-US" dirty="0" smtClean="0">
                <a:latin typeface="Times New Roman" pitchFamily="18" charset="0"/>
                <a:cs typeface="Times New Roman" pitchFamily="18" charset="0"/>
              </a:rPr>
              <a:t>screen.</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2094247" y="422918"/>
            <a:ext cx="9518650" cy="558084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800" dirty="0" smtClean="0">
                <a:latin typeface="Times New Roman" pitchFamily="18" charset="0"/>
                <a:cs typeface="Times New Roman" pitchFamily="18" charset="0"/>
              </a:rPr>
              <a:t>Click on ‘Preprocess Dataset’ button to read all values from dataset and then split data into train and test part where application used 80% dataset for training and 20% dataset for testing.</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2719137" y="1359567"/>
            <a:ext cx="8662737" cy="4668253"/>
          </a:xfrm>
          <a:prstGeom prst="rect">
            <a:avLst/>
          </a:prstGeom>
          <a:noFill/>
          <a:ln w="9525">
            <a:noFill/>
            <a:miter lim="800000"/>
            <a:headEnd/>
            <a:tailEnd/>
          </a:ln>
        </p:spPr>
      </p:pic>
      <p:sp>
        <p:nvSpPr>
          <p:cNvPr id="5" name="TextBox 4"/>
          <p:cNvSpPr txBox="1"/>
          <p:nvPr/>
        </p:nvSpPr>
        <p:spPr>
          <a:xfrm>
            <a:off x="2695074" y="6148136"/>
            <a:ext cx="8650705" cy="923330"/>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In above screen we can see dataset contains 4601 records and application using 3680 for training and 921 records for testing and now dataset is ready.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6474" y="481263"/>
            <a:ext cx="8891337" cy="923330"/>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Click on ‘Run KNN, Naive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&amp; Multilayer </a:t>
            </a:r>
            <a:r>
              <a:rPr lang="en-US" dirty="0" err="1" smtClean="0">
                <a:latin typeface="Times New Roman" pitchFamily="18" charset="0"/>
                <a:cs typeface="Times New Roman" pitchFamily="18" charset="0"/>
              </a:rPr>
              <a:t>Perceptron</a:t>
            </a:r>
            <a:r>
              <a:rPr lang="en-US" dirty="0" smtClean="0">
                <a:latin typeface="Times New Roman" pitchFamily="18" charset="0"/>
                <a:cs typeface="Times New Roman" pitchFamily="18" charset="0"/>
              </a:rPr>
              <a:t> Algorithms’ button to run all 3 algorithms and get there prediction metrics.</a:t>
            </a:r>
          </a:p>
          <a:p>
            <a:pPr algn="just"/>
            <a:endParaRPr lang="en-US" dirty="0">
              <a:latin typeface="Times New Roman" pitchFamily="18" charset="0"/>
              <a:cs typeface="Times New Roman" pitchFamily="18" charset="0"/>
            </a:endParaRPr>
          </a:p>
        </p:txBody>
      </p:sp>
      <p:pic>
        <p:nvPicPr>
          <p:cNvPr id="5" name="Content Placeholder 4"/>
          <p:cNvPicPr>
            <a:picLocks noGrp="1"/>
          </p:cNvPicPr>
          <p:nvPr>
            <p:ph idx="1"/>
          </p:nvPr>
        </p:nvPicPr>
        <p:blipFill>
          <a:blip r:embed="rId2" cstate="print"/>
          <a:srcRect/>
          <a:stretch>
            <a:fillRect/>
          </a:stretch>
        </p:blipFill>
        <p:spPr bwMode="auto">
          <a:xfrm>
            <a:off x="2578043" y="1155032"/>
            <a:ext cx="8647421" cy="508935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4758" y="553453"/>
            <a:ext cx="8349916"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Click on ‘Run SVM, Decision Tree &amp;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Algorithms’ button to run these 3 </a:t>
            </a:r>
            <a:r>
              <a:rPr lang="en-US" dirty="0" smtClean="0">
                <a:latin typeface="Times New Roman" pitchFamily="18" charset="0"/>
                <a:cs typeface="Times New Roman" pitchFamily="18" charset="0"/>
              </a:rPr>
              <a:t>algorithms.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p>
          <a:p>
            <a:endParaRPr lang="en-US" dirty="0"/>
          </a:p>
        </p:txBody>
      </p:sp>
      <p:pic>
        <p:nvPicPr>
          <p:cNvPr id="1026" name="Picture 2" descr="C:\Users\Dell\Pictures\Screenshot 2021-05-24 114836.jpg"/>
          <p:cNvPicPr>
            <a:picLocks noGrp="1" noChangeAspect="1" noChangeArrowheads="1"/>
          </p:cNvPicPr>
          <p:nvPr>
            <p:ph idx="1"/>
          </p:nvPr>
        </p:nvPicPr>
        <p:blipFill>
          <a:blip r:embed="rId2"/>
          <a:srcRect/>
          <a:stretch>
            <a:fillRect/>
          </a:stretch>
        </p:blipFill>
        <p:spPr bwMode="auto">
          <a:xfrm>
            <a:off x="2695074" y="1263316"/>
            <a:ext cx="8253663" cy="507732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3427"/>
          </a:xfrm>
        </p:spPr>
        <p:txBody>
          <a:bodyPr>
            <a:normAutofit/>
          </a:bodyPr>
          <a:lstStyle/>
          <a:p>
            <a:pPr algn="just"/>
            <a:r>
              <a:rPr lang="en-US" sz="1800" dirty="0" smtClean="0">
                <a:latin typeface="Times New Roman" pitchFamily="18" charset="0"/>
                <a:cs typeface="Times New Roman" pitchFamily="18" charset="0"/>
              </a:rPr>
              <a:t>Click on ‘Run Random Forest &amp; CNN Algorithm’ button to run both </a:t>
            </a:r>
            <a:r>
              <a:rPr lang="en-US" sz="1800" dirty="0" smtClean="0">
                <a:latin typeface="Times New Roman" pitchFamily="18" charset="0"/>
                <a:cs typeface="Times New Roman" pitchFamily="18" charset="0"/>
              </a:rPr>
              <a:t>algorithms.</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2050" name="Picture 2" descr="C:\Users\Dell\Pictures\Screenshot 2021-05-24 115035.jpg"/>
          <p:cNvPicPr>
            <a:picLocks noGrp="1" noChangeAspect="1" noChangeArrowheads="1"/>
          </p:cNvPicPr>
          <p:nvPr>
            <p:ph idx="1"/>
          </p:nvPr>
        </p:nvPicPr>
        <p:blipFill>
          <a:blip r:embed="rId2"/>
          <a:srcRect/>
          <a:stretch>
            <a:fillRect/>
          </a:stretch>
        </p:blipFill>
        <p:spPr bwMode="auto">
          <a:xfrm>
            <a:off x="2718824" y="1094875"/>
            <a:ext cx="8656178" cy="532998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372979"/>
            <a:ext cx="9035716"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Click on ‘Accuracy Comparison Graph’ button to get below accuracy comparison between all </a:t>
            </a:r>
            <a:r>
              <a:rPr lang="en-US" dirty="0" smtClean="0">
                <a:latin typeface="Times New Roman" pitchFamily="18" charset="0"/>
                <a:cs typeface="Times New Roman" pitchFamily="18" charset="0"/>
              </a:rPr>
              <a:t>algorithms.</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p>
          <a:p>
            <a:endParaRPr lang="en-US" dirty="0"/>
          </a:p>
        </p:txBody>
      </p:sp>
      <p:pic>
        <p:nvPicPr>
          <p:cNvPr id="3074" name="Picture 2" descr="C:\Users\Dell\Pictures\Screenshot 2021-05-24 115148.jpg"/>
          <p:cNvPicPr>
            <a:picLocks noGrp="1" noChangeAspect="1" noChangeArrowheads="1"/>
          </p:cNvPicPr>
          <p:nvPr>
            <p:ph idx="1"/>
          </p:nvPr>
        </p:nvPicPr>
        <p:blipFill>
          <a:blip r:embed="rId2"/>
          <a:srcRect/>
          <a:stretch>
            <a:fillRect/>
          </a:stretch>
        </p:blipFill>
        <p:spPr bwMode="auto">
          <a:xfrm>
            <a:off x="2634916" y="1143000"/>
            <a:ext cx="8843210" cy="47688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800" dirty="0" smtClean="0">
                <a:latin typeface="Times New Roman" pitchFamily="18" charset="0"/>
                <a:cs typeface="Times New Roman" pitchFamily="18" charset="0"/>
              </a:rPr>
              <a:t>Click </a:t>
            </a:r>
            <a:r>
              <a:rPr lang="en-US" sz="1800" dirty="0" smtClean="0">
                <a:latin typeface="Times New Roman" pitchFamily="18" charset="0"/>
                <a:cs typeface="Times New Roman" pitchFamily="18" charset="0"/>
              </a:rPr>
              <a:t>on ‘Recall Comparison Graph’ button to get below recall </a:t>
            </a:r>
            <a:r>
              <a:rPr lang="en-US" sz="1800" dirty="0" smtClean="0">
                <a:latin typeface="Times New Roman" pitchFamily="18" charset="0"/>
                <a:cs typeface="Times New Roman" pitchFamily="18" charset="0"/>
              </a:rPr>
              <a:t>graph.</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098" name="Picture 2" descr="C:\Users\Dell\Pictures\Screenshot 2021-05-24 115311.jpg"/>
          <p:cNvPicPr>
            <a:picLocks noGrp="1" noChangeAspect="1" noChangeArrowheads="1"/>
          </p:cNvPicPr>
          <p:nvPr>
            <p:ph idx="1"/>
          </p:nvPr>
        </p:nvPicPr>
        <p:blipFill>
          <a:blip r:embed="rId2"/>
          <a:srcRect/>
          <a:stretch>
            <a:fillRect/>
          </a:stretch>
        </p:blipFill>
        <p:spPr bwMode="auto">
          <a:xfrm>
            <a:off x="2743200" y="1167063"/>
            <a:ext cx="8674768" cy="496904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1800" dirty="0" smtClean="0">
                <a:latin typeface="Times New Roman" pitchFamily="18" charset="0"/>
                <a:cs typeface="Times New Roman" pitchFamily="18" charset="0"/>
              </a:rPr>
              <a:t>Click on ‘Precision Comparison Graph’ button to get below precision graph.</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5122" name="Picture 2" descr="C:\Users\Dell\Pictures\Screenshot 2021-05-24 115406.jpg"/>
          <p:cNvPicPr>
            <a:picLocks noGrp="1" noChangeAspect="1" noChangeArrowheads="1"/>
          </p:cNvPicPr>
          <p:nvPr>
            <p:ph idx="1"/>
          </p:nvPr>
        </p:nvPicPr>
        <p:blipFill>
          <a:blip r:embed="rId2"/>
          <a:srcRect/>
          <a:stretch>
            <a:fillRect/>
          </a:stretch>
        </p:blipFill>
        <p:spPr bwMode="auto">
          <a:xfrm>
            <a:off x="2732437" y="1106989"/>
            <a:ext cx="8677078" cy="4624387"/>
          </a:xfrm>
          <a:prstGeom prst="rect">
            <a:avLst/>
          </a:prstGeom>
          <a:noFill/>
        </p:spPr>
      </p:pic>
      <p:sp>
        <p:nvSpPr>
          <p:cNvPr id="5" name="TextBox 4"/>
          <p:cNvSpPr txBox="1"/>
          <p:nvPr/>
        </p:nvSpPr>
        <p:spPr>
          <a:xfrm>
            <a:off x="2851484" y="5934670"/>
            <a:ext cx="8650706" cy="646331"/>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In all, MLP, Decision Tree and </a:t>
            </a:r>
            <a:r>
              <a:rPr lang="en-US" dirty="0" err="1" smtClean="0">
                <a:latin typeface="Times New Roman" pitchFamily="18" charset="0"/>
                <a:cs typeface="Times New Roman" pitchFamily="18" charset="0"/>
              </a:rPr>
              <a:t>AdaBoost</a:t>
            </a:r>
            <a:r>
              <a:rPr lang="en-US" dirty="0" smtClean="0">
                <a:latin typeface="Times New Roman" pitchFamily="18" charset="0"/>
                <a:cs typeface="Times New Roman" pitchFamily="18" charset="0"/>
              </a:rPr>
              <a:t> algorithm provide better results in terms of </a:t>
            </a:r>
            <a:r>
              <a:rPr lang="en-US" dirty="0" err="1" smtClean="0">
                <a:latin typeface="Times New Roman" pitchFamily="18" charset="0"/>
                <a:cs typeface="Times New Roman" pitchFamily="18" charset="0"/>
              </a:rPr>
              <a:t>accuracy,precision</a:t>
            </a:r>
            <a:r>
              <a:rPr lang="en-US" dirty="0" smtClean="0">
                <a:latin typeface="Times New Roman" pitchFamily="18" charset="0"/>
                <a:cs typeface="Times New Roman" pitchFamily="18" charset="0"/>
              </a:rPr>
              <a:t> and recall when we compare all the algorithms.</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US" b="1" dirty="0"/>
          </a:p>
        </p:txBody>
      </p:sp>
      <p:sp>
        <p:nvSpPr>
          <p:cNvPr id="3" name="Content Placeholder 2"/>
          <p:cNvSpPr>
            <a:spLocks noGrp="1"/>
          </p:cNvSpPr>
          <p:nvPr>
            <p:ph idx="1"/>
          </p:nvPr>
        </p:nvSpPr>
        <p:spPr>
          <a:xfrm>
            <a:off x="2589212" y="1468582"/>
            <a:ext cx="8915400" cy="4738254"/>
          </a:xfrm>
        </p:spPr>
        <p:txBody>
          <a:bodyPr>
            <a:normAutofit/>
          </a:bodyPr>
          <a:lstStyle/>
          <a:p>
            <a:pPr algn="just">
              <a:buFont typeface="Wingdings" pitchFamily="2" charset="2"/>
              <a:buChar char="Ø"/>
            </a:pPr>
            <a:r>
              <a:rPr lang="en-IN" sz="2400" dirty="0" smtClean="0">
                <a:latin typeface="Times New Roman" pitchFamily="18" charset="0"/>
                <a:cs typeface="Times New Roman" pitchFamily="18" charset="0"/>
              </a:rPr>
              <a:t>In this study, we reviewed machine learning approaches and their application to the </a:t>
            </a:r>
            <a:r>
              <a:rPr lang="en-IN" sz="2400" dirty="0" err="1" smtClean="0">
                <a:latin typeface="Times New Roman" pitchFamily="18" charset="0"/>
                <a:cs typeface="Times New Roman" pitchFamily="18" charset="0"/>
              </a:rPr>
              <a:t>ﬁeld</a:t>
            </a:r>
            <a:r>
              <a:rPr lang="en-IN" sz="2400" dirty="0" smtClean="0">
                <a:latin typeface="Times New Roman" pitchFamily="18" charset="0"/>
                <a:cs typeface="Times New Roman" pitchFamily="18" charset="0"/>
              </a:rPr>
              <a:t> of spam </a:t>
            </a:r>
            <a:r>
              <a:rPr lang="en-IN" sz="2400" dirty="0" err="1" smtClean="0">
                <a:latin typeface="Times New Roman" pitchFamily="18" charset="0"/>
                <a:cs typeface="Times New Roman" pitchFamily="18" charset="0"/>
              </a:rPr>
              <a:t>ﬁltering</a:t>
            </a:r>
            <a:r>
              <a:rPr lang="en-IN" sz="2400" dirty="0" smtClean="0">
                <a:latin typeface="Times New Roman" pitchFamily="18" charset="0"/>
                <a:cs typeface="Times New Roman" pitchFamily="18" charset="0"/>
              </a:rPr>
              <a:t>.</a:t>
            </a:r>
          </a:p>
          <a:p>
            <a:pPr algn="just">
              <a:buFont typeface="Wingdings" pitchFamily="2" charset="2"/>
              <a:buChar char="Ø"/>
            </a:pPr>
            <a:r>
              <a:rPr lang="en-IN" sz="2400" dirty="0" smtClean="0">
                <a:latin typeface="Times New Roman" pitchFamily="18" charset="0"/>
                <a:cs typeface="Times New Roman" pitchFamily="18" charset="0"/>
              </a:rPr>
              <a:t>The challenges of the machine learning algorithms in </a:t>
            </a:r>
            <a:r>
              <a:rPr lang="en-IN" sz="2400" dirty="0" err="1" smtClean="0">
                <a:latin typeface="Times New Roman" pitchFamily="18" charset="0"/>
                <a:cs typeface="Times New Roman" pitchFamily="18" charset="0"/>
              </a:rPr>
              <a:t>efﬁciently</a:t>
            </a:r>
            <a:r>
              <a:rPr lang="en-IN" sz="2400" dirty="0" smtClean="0">
                <a:latin typeface="Times New Roman" pitchFamily="18" charset="0"/>
                <a:cs typeface="Times New Roman" pitchFamily="18" charset="0"/>
              </a:rPr>
              <a:t> handling the menace of spam and comparative studies of the machine learning techniques in terms of Precision ,Accuracy and Recall is  being  done.</a:t>
            </a:r>
            <a:endParaRPr lang="en-US" sz="2400" dirty="0" smtClean="0">
              <a:latin typeface="Times New Roman" pitchFamily="18" charset="0"/>
              <a:cs typeface="Times New Roman" pitchFamily="18" charset="0"/>
            </a:endParaRPr>
          </a:p>
          <a:p>
            <a:pPr marL="36900" indent="0" algn="just">
              <a:lnSpc>
                <a:spcPct val="110000"/>
              </a:lnSpc>
              <a:buNone/>
            </a:pPr>
            <a:endParaRPr lang="en-IN" sz="2400" dirty="0">
              <a:latin typeface="Times New Roman" pitchFamily="18" charset="0"/>
              <a:cs typeface="Times New Roman" pitchFamily="18" charset="0"/>
            </a:endParaRPr>
          </a:p>
          <a:p>
            <a:pPr>
              <a:lnSpc>
                <a:spcPct val="110000"/>
              </a:lnSpc>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p>
        </p:txBody>
      </p:sp>
      <p:sp>
        <p:nvSpPr>
          <p:cNvPr id="3" name="Content Placeholder 2"/>
          <p:cNvSpPr>
            <a:spLocks noGrp="1"/>
          </p:cNvSpPr>
          <p:nvPr>
            <p:ph idx="1"/>
          </p:nvPr>
        </p:nvSpPr>
        <p:spPr>
          <a:xfrm>
            <a:off x="2327564" y="1413165"/>
            <a:ext cx="9177048" cy="5223162"/>
          </a:xfrm>
        </p:spPr>
        <p:txBody>
          <a:bodyPr>
            <a:noAutofit/>
          </a:bodyPr>
          <a:lstStyle/>
          <a:p>
            <a:pPr algn="just">
              <a:buFont typeface="Wingdings" pitchFamily="2" charset="2"/>
              <a:buChar char="Ø"/>
            </a:pPr>
            <a:r>
              <a:rPr lang="en-IN" sz="2400" dirty="0" smtClean="0">
                <a:latin typeface="Times New Roman" pitchFamily="18" charset="0"/>
                <a:cs typeface="Times New Roman" pitchFamily="18" charset="0"/>
              </a:rPr>
              <a:t>In recent times, unwanted commercial bulk emails called spam has become a huge problem on the internet. Spam prevents the user from making full and good use of time, storage capacity and network bandwidth. </a:t>
            </a:r>
            <a:r>
              <a:rPr lang="en-IN" sz="2400" dirty="0" err="1" smtClean="0">
                <a:latin typeface="Times New Roman" pitchFamily="18" charset="0"/>
                <a:cs typeface="Times New Roman" pitchFamily="18" charset="0"/>
              </a:rPr>
              <a:t>So,this</a:t>
            </a:r>
            <a:r>
              <a:rPr lang="en-IN" sz="2400" dirty="0" smtClean="0">
                <a:latin typeface="Times New Roman" pitchFamily="18" charset="0"/>
                <a:cs typeface="Times New Roman" pitchFamily="18" charset="0"/>
              </a:rPr>
              <a:t> problem can be solved by using Machine learning methods which can  successfully detect and filter spam emails. We present a systematic review of some of the popular machine learning based email spam filtering approaches. Our review covers survey of the important concepts, attempts, efficiency, and the research trend in spam filtering. Our review compares the strengths and drawbacks of existing machine learning approaches and the open research problems in spam filtering.</a:t>
            </a:r>
            <a:endParaRPr lang="en-US" sz="2400" dirty="0" smtClean="0">
              <a:latin typeface="Times New Roman" pitchFamily="18" charset="0"/>
              <a:cs typeface="Times New Roman" pitchFamily="18" charset="0"/>
            </a:endParaRPr>
          </a:p>
          <a:p>
            <a:pPr algn="just">
              <a:lnSpc>
                <a:spcPct val="170000"/>
              </a:lnSpc>
              <a:buNone/>
            </a:pPr>
            <a:endParaRPr lang="en-US"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pPr algn="ctr">
              <a:buNone/>
            </a:pPr>
            <a:r>
              <a:rPr lang="en-US" dirty="0"/>
              <a:t>             </a:t>
            </a:r>
            <a:r>
              <a:rPr lang="en-US" sz="4400" dirty="0">
                <a:solidFill>
                  <a:srgbClr val="C00000"/>
                </a:solidFill>
              </a:rPr>
              <a:t>THANK</a:t>
            </a:r>
            <a:r>
              <a:rPr lang="en-US" sz="4400" dirty="0"/>
              <a:t> </a:t>
            </a:r>
            <a:r>
              <a:rPr lang="en-US" sz="4400" dirty="0">
                <a:solidFill>
                  <a:srgbClr val="C00000"/>
                </a:solidFill>
              </a:rPr>
              <a:t>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197" y="762656"/>
            <a:ext cx="8911687" cy="1280890"/>
          </a:xfrm>
        </p:spPr>
        <p:txBody>
          <a:bodyPr/>
          <a:lstStyle/>
          <a:p>
            <a:r>
              <a:rPr lang="en-US" b="1" dirty="0" smtClean="0"/>
              <a:t>Existing </a:t>
            </a:r>
            <a:r>
              <a:rPr lang="en-US" b="1" dirty="0"/>
              <a:t>System</a:t>
            </a:r>
          </a:p>
        </p:txBody>
      </p:sp>
      <p:sp>
        <p:nvSpPr>
          <p:cNvPr id="3" name="Content Placeholder 2"/>
          <p:cNvSpPr>
            <a:spLocks noGrp="1"/>
          </p:cNvSpPr>
          <p:nvPr>
            <p:ph idx="1"/>
          </p:nvPr>
        </p:nvSpPr>
        <p:spPr>
          <a:xfrm>
            <a:off x="2533794" y="1537855"/>
            <a:ext cx="8915400" cy="3943877"/>
          </a:xfrm>
        </p:spPr>
        <p:txBody>
          <a:bodyPr>
            <a:normAutofit/>
          </a:bodyPr>
          <a:lstStyle/>
          <a:p>
            <a:pPr algn="just">
              <a:buNone/>
            </a:pPr>
            <a:endParaRPr lang="en-IN" sz="2400" dirty="0" smtClean="0">
              <a:latin typeface="Times New Roman" pitchFamily="18" charset="0"/>
              <a:cs typeface="Times New Roman" pitchFamily="18" charset="0"/>
            </a:endParaRPr>
          </a:p>
          <a:p>
            <a:pPr algn="just">
              <a:buFont typeface="Wingdings" pitchFamily="2" charset="2"/>
              <a:buChar char="Ø"/>
            </a:pPr>
            <a:r>
              <a:rPr lang="en-IN" sz="2400" dirty="0" smtClean="0">
                <a:latin typeface="Times New Roman" pitchFamily="18" charset="0"/>
                <a:cs typeface="Times New Roman" pitchFamily="18" charset="0"/>
              </a:rPr>
              <a:t>The person sending the spam messages is referred to as the spammer. Such a person gathers email addresses from different websites, </a:t>
            </a:r>
            <a:r>
              <a:rPr lang="en-IN" sz="2400" dirty="0" err="1" smtClean="0">
                <a:latin typeface="Times New Roman" pitchFamily="18" charset="0"/>
                <a:cs typeface="Times New Roman" pitchFamily="18" charset="0"/>
              </a:rPr>
              <a:t>chatrooms</a:t>
            </a:r>
            <a:r>
              <a:rPr lang="en-IN" sz="2400" dirty="0" smtClean="0">
                <a:latin typeface="Times New Roman" pitchFamily="18" charset="0"/>
                <a:cs typeface="Times New Roman" pitchFamily="18" charset="0"/>
              </a:rPr>
              <a:t>, and viruses. Spam prevents the user from making full and good use of time, storage capacity and network bandwidth. The huge volume of spam mails flowing through the computer networks have destructive effects on the memory space of email servers, communication bandwidth, CPU power and user time. In all existing systems does not find the spam mails effectively. It is also resulted to untold financial loss to many users.</a:t>
            </a:r>
            <a:endParaRPr lang="en-US" sz="2400" dirty="0" smtClean="0">
              <a:latin typeface="Times New Roman" pitchFamily="18" charset="0"/>
              <a:cs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Disadvantages/Limitations  of Existing System</a:t>
            </a:r>
          </a:p>
        </p:txBody>
      </p:sp>
      <p:sp>
        <p:nvSpPr>
          <p:cNvPr id="3" name="Content Placeholder 2"/>
          <p:cNvSpPr>
            <a:spLocks noGrp="1"/>
          </p:cNvSpPr>
          <p:nvPr>
            <p:ph idx="1"/>
          </p:nvPr>
        </p:nvSpPr>
        <p:spPr/>
        <p:txBody>
          <a:bodyPr>
            <a:normAutofit/>
          </a:bodyPr>
          <a:lstStyle/>
          <a:p>
            <a:pPr algn="just">
              <a:buNone/>
            </a:pPr>
            <a:endParaRPr lang="en-US" sz="2400" dirty="0"/>
          </a:p>
          <a:p>
            <a:pPr algn="just">
              <a:buFont typeface="Wingdings" pitchFamily="2" charset="2"/>
              <a:buChar char="Ø"/>
            </a:pPr>
            <a:r>
              <a:rPr lang="en-US" sz="2400" dirty="0">
                <a:latin typeface="Times New Roman" pitchFamily="18" charset="0"/>
                <a:cs typeface="Times New Roman" pitchFamily="18" charset="0"/>
              </a:rPr>
              <a:t>Test and Prediction accuracy is low.</a:t>
            </a:r>
          </a:p>
          <a:p>
            <a:pPr lvl="0">
              <a:buFont typeface="Wingdings" pitchFamily="2" charset="2"/>
              <a:buChar char="Ø"/>
            </a:pPr>
            <a:r>
              <a:rPr lang="en-IN" sz="2400" dirty="0" smtClean="0">
                <a:latin typeface="Times New Roman" pitchFamily="18" charset="0"/>
                <a:cs typeface="Times New Roman" pitchFamily="18" charset="0"/>
              </a:rPr>
              <a:t>Less Secure</a:t>
            </a: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Loss of data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a:t>
            </a:r>
            <a:r>
              <a:rPr lang="en-US" b="1" dirty="0"/>
              <a:t>System</a:t>
            </a:r>
          </a:p>
        </p:txBody>
      </p:sp>
      <p:sp>
        <p:nvSpPr>
          <p:cNvPr id="3" name="Content Placeholder 2"/>
          <p:cNvSpPr>
            <a:spLocks noGrp="1"/>
          </p:cNvSpPr>
          <p:nvPr>
            <p:ph idx="1"/>
          </p:nvPr>
        </p:nvSpPr>
        <p:spPr>
          <a:xfrm>
            <a:off x="2561503" y="1731819"/>
            <a:ext cx="8915400" cy="4082422"/>
          </a:xfrm>
        </p:spPr>
        <p:txBody>
          <a:bodyPr>
            <a:normAutofit/>
          </a:bodyPr>
          <a:lstStyle/>
          <a:p>
            <a:pPr algn="just">
              <a:buFont typeface="Wingdings" pitchFamily="2" charset="2"/>
              <a:buChar char="Ø"/>
            </a:pPr>
            <a:r>
              <a:rPr lang="en-IN" sz="2400" dirty="0" smtClean="0">
                <a:latin typeface="Times New Roman" pitchFamily="18" charset="0"/>
                <a:cs typeface="Times New Roman" pitchFamily="18" charset="0"/>
              </a:rPr>
              <a:t>In this project we are  giving brief review on various machine learning algorithms such as SVM, Random Forest, Decision Tree, CNN, KNN, MLP to predict spam emails. There are various SPAM datasets such as SPAM ARCHIVE, SPAMBASE, LINGSPAM, PU1 to perform this experiment. We are using SPAMBASE dataset to evaluate performance of above algorithms in terms of accuracy, precision and recall.</a:t>
            </a: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06582"/>
            <a:ext cx="8915400" cy="5204640"/>
          </a:xfrm>
        </p:spPr>
        <p:txBody>
          <a:bodyPr>
            <a:normAutofit/>
          </a:bodyPr>
          <a:lstStyle/>
          <a:p>
            <a:pPr algn="just">
              <a:buFont typeface="Wingdings" pitchFamily="2" charset="2"/>
              <a:buChar char="Ø"/>
            </a:pPr>
            <a:r>
              <a:rPr lang="en-US" sz="2200" b="1" dirty="0" smtClean="0">
                <a:latin typeface="Times New Roman" pitchFamily="18" charset="0"/>
                <a:cs typeface="Times New Roman" pitchFamily="18" charset="0"/>
              </a:rPr>
              <a:t>SVM: </a:t>
            </a:r>
            <a:r>
              <a:rPr lang="en-US" sz="2200" dirty="0" smtClean="0">
                <a:latin typeface="Times New Roman" pitchFamily="18" charset="0"/>
                <a:cs typeface="Times New Roman" pitchFamily="18" charset="0"/>
              </a:rPr>
              <a:t>It refers to support vector </a:t>
            </a:r>
            <a:r>
              <a:rPr lang="en-US" sz="2200" dirty="0" err="1" smtClean="0">
                <a:latin typeface="Times New Roman" pitchFamily="18" charset="0"/>
                <a:cs typeface="Times New Roman" pitchFamily="18" charset="0"/>
              </a:rPr>
              <a:t>machine.It</a:t>
            </a:r>
            <a:r>
              <a:rPr lang="en-US" sz="2200" dirty="0" smtClean="0">
                <a:latin typeface="Times New Roman" pitchFamily="18" charset="0"/>
                <a:cs typeface="Times New Roman" pitchFamily="18" charset="0"/>
              </a:rPr>
              <a:t> is basically a </a:t>
            </a:r>
            <a:r>
              <a:rPr lang="en-US" sz="2200" dirty="0" err="1" smtClean="0">
                <a:latin typeface="Times New Roman" pitchFamily="18" charset="0"/>
                <a:cs typeface="Times New Roman" pitchFamily="18" charset="0"/>
              </a:rPr>
              <a:t>hyperplane</a:t>
            </a:r>
            <a:r>
              <a:rPr lang="en-US" sz="2200" dirty="0" smtClean="0">
                <a:latin typeface="Times New Roman" pitchFamily="18" charset="0"/>
                <a:cs typeface="Times New Roman" pitchFamily="18" charset="0"/>
              </a:rPr>
              <a:t> which classifies data into classes.</a:t>
            </a:r>
          </a:p>
          <a:p>
            <a:pPr algn="just">
              <a:buFont typeface="Wingdings" pitchFamily="2" charset="2"/>
              <a:buChar char="Ø"/>
            </a:pPr>
            <a:r>
              <a:rPr lang="en-US" sz="2200" b="1" dirty="0" smtClean="0">
                <a:latin typeface="Times New Roman" pitchFamily="18" charset="0"/>
                <a:cs typeface="Times New Roman" pitchFamily="18" charset="0"/>
              </a:rPr>
              <a:t>Decision Tree: </a:t>
            </a:r>
            <a:r>
              <a:rPr lang="en-US" sz="2200" dirty="0" smtClean="0">
                <a:latin typeface="Times New Roman" pitchFamily="18" charset="0"/>
                <a:cs typeface="Times New Roman" pitchFamily="18" charset="0"/>
              </a:rPr>
              <a:t>It uses tree representation to solve the problem in which leaf node corresponds to a class label and attributes are represented as internal nodes.</a:t>
            </a:r>
          </a:p>
          <a:p>
            <a:pPr algn="just">
              <a:buFont typeface="Wingdings" pitchFamily="2" charset="2"/>
              <a:buChar char="Ø"/>
            </a:pPr>
            <a:r>
              <a:rPr lang="en-US" sz="2200" b="1" dirty="0" err="1" smtClean="0">
                <a:latin typeface="Times New Roman" pitchFamily="18" charset="0"/>
                <a:cs typeface="Times New Roman" pitchFamily="18" charset="0"/>
              </a:rPr>
              <a:t>Adaboost</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It is short for Adaptive Boosting and is a very popular boosting technique which combines multiple weak classifiers into single strong classifier.</a:t>
            </a:r>
          </a:p>
          <a:p>
            <a:pPr algn="just">
              <a:buFont typeface="Wingdings" pitchFamily="2" charset="2"/>
              <a:buChar char="Ø"/>
            </a:pPr>
            <a:r>
              <a:rPr lang="en-US" sz="2200" b="1" dirty="0" smtClean="0">
                <a:latin typeface="Times New Roman" pitchFamily="18" charset="0"/>
                <a:cs typeface="Times New Roman" pitchFamily="18" charset="0"/>
              </a:rPr>
              <a:t>KNN:</a:t>
            </a:r>
            <a:r>
              <a:rPr lang="en-US" sz="2200" dirty="0" smtClean="0">
                <a:latin typeface="Times New Roman" pitchFamily="18" charset="0"/>
                <a:cs typeface="Times New Roman" pitchFamily="18" charset="0"/>
              </a:rPr>
              <a:t> It refers to k-nearest </a:t>
            </a:r>
            <a:r>
              <a:rPr lang="en-US" sz="2200" dirty="0" err="1" smtClean="0">
                <a:latin typeface="Times New Roman" pitchFamily="18" charset="0"/>
                <a:cs typeface="Times New Roman" pitchFamily="18" charset="0"/>
              </a:rPr>
              <a:t>neighbor.It</a:t>
            </a:r>
            <a:r>
              <a:rPr lang="en-US" sz="2200" dirty="0" smtClean="0">
                <a:latin typeface="Times New Roman" pitchFamily="18" charset="0"/>
                <a:cs typeface="Times New Roman" pitchFamily="18" charset="0"/>
              </a:rPr>
              <a:t> is a simple algorithm which performs classification based on similarity measure.</a:t>
            </a:r>
          </a:p>
          <a:p>
            <a:pPr algn="just">
              <a:buFont typeface="Wingdings" pitchFamily="2" charset="2"/>
              <a:buChar char="Ø"/>
            </a:pPr>
            <a:r>
              <a:rPr lang="en-US" sz="2200" b="1" dirty="0" smtClean="0">
                <a:latin typeface="Times New Roman" pitchFamily="18" charset="0"/>
                <a:cs typeface="Times New Roman" pitchFamily="18" charset="0"/>
              </a:rPr>
              <a:t>Naïve Bayes: </a:t>
            </a:r>
            <a:r>
              <a:rPr lang="en-US" sz="2200" dirty="0" smtClean="0">
                <a:latin typeface="Times New Roman" pitchFamily="18" charset="0"/>
                <a:cs typeface="Times New Roman" pitchFamily="18" charset="0"/>
              </a:rPr>
              <a:t>It is a supervised learning </a:t>
            </a:r>
            <a:r>
              <a:rPr lang="en-US" sz="2200" dirty="0" err="1" smtClean="0">
                <a:latin typeface="Times New Roman" pitchFamily="18" charset="0"/>
                <a:cs typeface="Times New Roman" pitchFamily="18" charset="0"/>
              </a:rPr>
              <a:t>algorithm,which</a:t>
            </a:r>
            <a:r>
              <a:rPr lang="en-US" sz="2200" dirty="0" smtClean="0">
                <a:latin typeface="Times New Roman" pitchFamily="18" charset="0"/>
                <a:cs typeface="Times New Roman" pitchFamily="18" charset="0"/>
              </a:rPr>
              <a:t> is based on Bayes theorem which is a </a:t>
            </a:r>
            <a:r>
              <a:rPr lang="en-US" sz="2200" dirty="0" err="1" smtClean="0">
                <a:latin typeface="Times New Roman" pitchFamily="18" charset="0"/>
                <a:cs typeface="Times New Roman" pitchFamily="18" charset="0"/>
              </a:rPr>
              <a:t>probablistic</a:t>
            </a:r>
            <a:r>
              <a:rPr lang="en-US" sz="2200" dirty="0" smtClean="0">
                <a:latin typeface="Times New Roman" pitchFamily="18" charset="0"/>
                <a:cs typeface="Times New Roman" pitchFamily="18" charset="0"/>
              </a:rPr>
              <a:t> classifier .</a:t>
            </a:r>
          </a:p>
          <a:p>
            <a:pPr>
              <a:buNone/>
            </a:pPr>
            <a:endParaRPr lang="en-US" sz="2200" b="1" dirty="0" smtClean="0">
              <a:latin typeface="Times New Roman" pitchFamily="18" charset="0"/>
              <a:cs typeface="Times New Roman" pitchFamily="18" charset="0"/>
            </a:endParaRPr>
          </a:p>
          <a:p>
            <a:pPr>
              <a:buFont typeface="Wingdings" pitchFamily="2" charset="2"/>
              <a:buChar char="Ø"/>
            </a:pPr>
            <a:endParaRPr lang="en-US" b="1" dirty="0" smtClean="0">
              <a:latin typeface="Times New Roman" pitchFamily="18" charset="0"/>
              <a:cs typeface="Times New Roman" pitchFamily="18" charset="0"/>
            </a:endParaRPr>
          </a:p>
          <a:p>
            <a:pPr>
              <a:buFont typeface="Wingdings" pitchFamily="2" charset="2"/>
              <a:buChar char="Ø"/>
            </a:pP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89709"/>
            <a:ext cx="8915400" cy="5666509"/>
          </a:xfrm>
        </p:spPr>
        <p:txBody>
          <a:bodyPr>
            <a:normAutofit/>
          </a:bodyPr>
          <a:lstStyle/>
          <a:p>
            <a:pPr algn="just">
              <a:buFont typeface="Wingdings" pitchFamily="2" charset="2"/>
              <a:buChar char="Ø"/>
            </a:pPr>
            <a:r>
              <a:rPr lang="en-US" sz="2200" b="1" dirty="0" smtClean="0">
                <a:latin typeface="Times New Roman" pitchFamily="18" charset="0"/>
                <a:cs typeface="Times New Roman" pitchFamily="18" charset="0"/>
              </a:rPr>
              <a:t>MLP: </a:t>
            </a:r>
            <a:r>
              <a:rPr lang="en-US" sz="2200" dirty="0" smtClean="0">
                <a:latin typeface="Times New Roman" pitchFamily="18" charset="0"/>
                <a:cs typeface="Times New Roman" pitchFamily="18" charset="0"/>
              </a:rPr>
              <a:t>It refers to multi layer </a:t>
            </a:r>
            <a:r>
              <a:rPr lang="en-US" sz="2200" dirty="0" err="1" smtClean="0">
                <a:latin typeface="Times New Roman" pitchFamily="18" charset="0"/>
                <a:cs typeface="Times New Roman" pitchFamily="18" charset="0"/>
              </a:rPr>
              <a:t>perceptron.It</a:t>
            </a:r>
            <a:r>
              <a:rPr lang="en-US" sz="2200" dirty="0" smtClean="0">
                <a:latin typeface="Times New Roman" pitchFamily="18" charset="0"/>
                <a:cs typeface="Times New Roman" pitchFamily="18" charset="0"/>
              </a:rPr>
              <a:t> is formed from multiple layers of </a:t>
            </a:r>
            <a:r>
              <a:rPr lang="en-US" sz="2200" dirty="0" err="1" smtClean="0">
                <a:latin typeface="Times New Roman" pitchFamily="18" charset="0"/>
                <a:cs typeface="Times New Roman" pitchFamily="18" charset="0"/>
              </a:rPr>
              <a:t>perceptron.It</a:t>
            </a:r>
            <a:r>
              <a:rPr lang="en-US" sz="2200" dirty="0" smtClean="0">
                <a:latin typeface="Times New Roman" pitchFamily="18" charset="0"/>
                <a:cs typeface="Times New Roman" pitchFamily="18" charset="0"/>
              </a:rPr>
              <a:t> consists of three layers </a:t>
            </a:r>
            <a:r>
              <a:rPr lang="en-US" sz="2200" dirty="0" err="1" smtClean="0">
                <a:latin typeface="Times New Roman" pitchFamily="18" charset="0"/>
                <a:cs typeface="Times New Roman" pitchFamily="18" charset="0"/>
              </a:rPr>
              <a:t>input,hidden</a:t>
            </a:r>
            <a:r>
              <a:rPr lang="en-US" sz="2200" dirty="0" smtClean="0">
                <a:latin typeface="Times New Roman" pitchFamily="18" charset="0"/>
                <a:cs typeface="Times New Roman" pitchFamily="18" charset="0"/>
              </a:rPr>
              <a:t> and output layers.</a:t>
            </a:r>
          </a:p>
          <a:p>
            <a:pPr algn="just">
              <a:buFont typeface="Wingdings" pitchFamily="2" charset="2"/>
              <a:buChar char="Ø"/>
            </a:pPr>
            <a:r>
              <a:rPr lang="en-US" sz="2200" b="1" dirty="0" smtClean="0">
                <a:latin typeface="Times New Roman" pitchFamily="18" charset="0"/>
                <a:cs typeface="Times New Roman" pitchFamily="18" charset="0"/>
              </a:rPr>
              <a:t>Random Forest: </a:t>
            </a:r>
            <a:r>
              <a:rPr lang="en-US" sz="2200" dirty="0" smtClean="0">
                <a:latin typeface="Times New Roman" pitchFamily="18" charset="0"/>
                <a:cs typeface="Times New Roman" pitchFamily="18" charset="0"/>
              </a:rPr>
              <a:t>It is a classifier that contains a number of decision trees on various subsets of given dataset and takes the average to improve the predictive accuracy of that dataset.</a:t>
            </a:r>
          </a:p>
          <a:p>
            <a:pPr algn="just">
              <a:buFont typeface="Wingdings" pitchFamily="2" charset="2"/>
              <a:buChar char="Ø"/>
            </a:pPr>
            <a:r>
              <a:rPr lang="en-US" sz="2200" b="1" dirty="0" smtClean="0">
                <a:latin typeface="Times New Roman" pitchFamily="18" charset="0"/>
                <a:cs typeface="Times New Roman" pitchFamily="18" charset="0"/>
              </a:rPr>
              <a:t>CNN: </a:t>
            </a:r>
            <a:r>
              <a:rPr lang="en-US" sz="2200" dirty="0" smtClean="0">
                <a:latin typeface="Times New Roman" pitchFamily="18" charset="0"/>
                <a:cs typeface="Times New Roman" pitchFamily="18" charset="0"/>
              </a:rPr>
              <a:t>It refers to </a:t>
            </a:r>
            <a:r>
              <a:rPr lang="en-US" sz="2200" dirty="0" err="1" smtClean="0">
                <a:latin typeface="Times New Roman" pitchFamily="18" charset="0"/>
                <a:cs typeface="Times New Roman" pitchFamily="18" charset="0"/>
              </a:rPr>
              <a:t>convolutional</a:t>
            </a:r>
            <a:r>
              <a:rPr lang="en-US" sz="2200" dirty="0" smtClean="0">
                <a:latin typeface="Times New Roman" pitchFamily="18" charset="0"/>
                <a:cs typeface="Times New Roman" pitchFamily="18" charset="0"/>
              </a:rPr>
              <a:t> neural </a:t>
            </a:r>
            <a:r>
              <a:rPr lang="en-US" sz="2200" dirty="0" err="1" smtClean="0">
                <a:latin typeface="Times New Roman" pitchFamily="18" charset="0"/>
                <a:cs typeface="Times New Roman" pitchFamily="18" charset="0"/>
              </a:rPr>
              <a:t>network.It</a:t>
            </a:r>
            <a:r>
              <a:rPr lang="en-US" sz="2200" dirty="0" smtClean="0">
                <a:latin typeface="Times New Roman" pitchFamily="18" charset="0"/>
                <a:cs typeface="Times New Roman" pitchFamily="18" charset="0"/>
              </a:rPr>
              <a:t> is similar to MLP but is more effective .It has much deeper layers and are sparsely connected rather  than fully connected.</a:t>
            </a:r>
          </a:p>
          <a:p>
            <a:pPr>
              <a:buFont typeface="Wingdings" pitchFamily="2" charset="2"/>
              <a:buChar char="Ø"/>
            </a:pPr>
            <a:endParaRPr lang="en-US" sz="2200" dirty="0" smtClean="0">
              <a:latin typeface="Times New Roman" pitchFamily="18" charset="0"/>
              <a:cs typeface="Times New Roman" pitchFamily="18" charset="0"/>
            </a:endParaRPr>
          </a:p>
          <a:p>
            <a:pPr>
              <a:buNone/>
            </a:pP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7599"/>
          </a:xfrm>
        </p:spPr>
        <p:txBody>
          <a:bodyPr>
            <a:normAutofit/>
          </a:bodyPr>
          <a:lstStyle/>
          <a:p>
            <a:r>
              <a:rPr lang="en-US" sz="2800" b="1" dirty="0" smtClean="0">
                <a:latin typeface="Times New Roman" pitchFamily="18" charset="0"/>
                <a:cs typeface="Times New Roman" pitchFamily="18" charset="0"/>
              </a:rPr>
              <a:t>IMPORTANT TERMS: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330036"/>
            <a:ext cx="8915400" cy="4581186"/>
          </a:xfrm>
        </p:spPr>
        <p:txBody>
          <a:bodyPr>
            <a:normAutofit/>
          </a:bodyPr>
          <a:lstStyle/>
          <a:p>
            <a:pPr algn="just">
              <a:buFont typeface="Wingdings" pitchFamily="2" charset="2"/>
              <a:buChar char="Ø"/>
            </a:pPr>
            <a:r>
              <a:rPr lang="en-US" sz="2200" b="1" dirty="0" smtClean="0">
                <a:latin typeface="Times New Roman" pitchFamily="18" charset="0"/>
                <a:cs typeface="Times New Roman" pitchFamily="18" charset="0"/>
              </a:rPr>
              <a:t>Accuracy: </a:t>
            </a:r>
            <a:r>
              <a:rPr lang="en-US" sz="2200" dirty="0" smtClean="0">
                <a:latin typeface="Times New Roman" pitchFamily="18" charset="0"/>
                <a:cs typeface="Times New Roman" pitchFamily="18" charset="0"/>
              </a:rPr>
              <a:t>It refers to number of correct instances divided by total number of instances.</a:t>
            </a:r>
          </a:p>
          <a:p>
            <a:pPr algn="just">
              <a:buNone/>
            </a:pPr>
            <a:r>
              <a:rPr lang="en-US" sz="2200" b="1" dirty="0" smtClean="0">
                <a:latin typeface="Times New Roman" pitchFamily="18" charset="0"/>
                <a:cs typeface="Times New Roman" pitchFamily="18" charset="0"/>
              </a:rPr>
              <a:t>      Accuracy=(TP+TN)/(TP+TN+FP+FN)</a:t>
            </a:r>
          </a:p>
          <a:p>
            <a:pPr algn="just">
              <a:buFont typeface="Wingdings" pitchFamily="2" charset="2"/>
              <a:buChar char="Ø"/>
            </a:pPr>
            <a:r>
              <a:rPr lang="en-US" sz="2200" b="1" dirty="0" smtClean="0">
                <a:latin typeface="Times New Roman" pitchFamily="18" charset="0"/>
                <a:cs typeface="Times New Roman" pitchFamily="18" charset="0"/>
              </a:rPr>
              <a:t>Precision: </a:t>
            </a:r>
            <a:r>
              <a:rPr lang="en-US" sz="2200" dirty="0" smtClean="0">
                <a:latin typeface="Times New Roman" pitchFamily="18" charset="0"/>
                <a:cs typeface="Times New Roman" pitchFamily="18" charset="0"/>
              </a:rPr>
              <a:t>It refers to the percentage of results which are relevant.</a:t>
            </a:r>
          </a:p>
          <a:p>
            <a:pPr algn="just">
              <a:buNone/>
            </a:pPr>
            <a:r>
              <a:rPr lang="en-US" sz="2200" b="1" dirty="0" smtClean="0">
                <a:latin typeface="Times New Roman" pitchFamily="18" charset="0"/>
                <a:cs typeface="Times New Roman" pitchFamily="18" charset="0"/>
              </a:rPr>
              <a:t>       Precision=TP/(TP+FP)</a:t>
            </a:r>
          </a:p>
          <a:p>
            <a:pPr marL="457200" indent="-457200" algn="just">
              <a:buFont typeface="Wingdings" pitchFamily="2" charset="2"/>
              <a:buChar char="Ø"/>
            </a:pPr>
            <a:r>
              <a:rPr lang="en-US" sz="2200" b="1" dirty="0" smtClean="0">
                <a:latin typeface="Times New Roman" pitchFamily="18" charset="0"/>
                <a:cs typeface="Times New Roman" pitchFamily="18" charset="0"/>
              </a:rPr>
              <a:t>Recall: </a:t>
            </a:r>
            <a:r>
              <a:rPr lang="en-US" sz="2200" dirty="0" smtClean="0">
                <a:latin typeface="Times New Roman" pitchFamily="18" charset="0"/>
                <a:cs typeface="Times New Roman" pitchFamily="18" charset="0"/>
              </a:rPr>
              <a:t>It refers to percentage of total relevant results correctly classified by algorithm.</a:t>
            </a:r>
          </a:p>
          <a:p>
            <a:pPr marL="457200" indent="-457200" algn="just">
              <a:buNone/>
            </a:pPr>
            <a:r>
              <a:rPr lang="en-US" sz="2200" b="1" dirty="0" smtClean="0">
                <a:latin typeface="Times New Roman" pitchFamily="18" charset="0"/>
                <a:cs typeface="Times New Roman" pitchFamily="18" charset="0"/>
              </a:rPr>
              <a:t>        Recall=TP/(TP+FN)</a:t>
            </a:r>
          </a:p>
          <a:p>
            <a:pPr marL="457200" indent="-457200" algn="just">
              <a:buNone/>
            </a:pPr>
            <a:r>
              <a:rPr lang="en-US" sz="2200" b="1" dirty="0" smtClean="0">
                <a:latin typeface="Times New Roman" pitchFamily="18" charset="0"/>
                <a:cs typeface="Times New Roman" pitchFamily="18" charset="0"/>
              </a:rPr>
              <a:t>    where TP=true </a:t>
            </a:r>
            <a:r>
              <a:rPr lang="en-US" sz="2200" b="1" dirty="0" err="1" smtClean="0">
                <a:latin typeface="Times New Roman" pitchFamily="18" charset="0"/>
                <a:cs typeface="Times New Roman" pitchFamily="18" charset="0"/>
              </a:rPr>
              <a:t>positive,FP</a:t>
            </a:r>
            <a:r>
              <a:rPr lang="en-US" sz="2200" b="1" dirty="0" smtClean="0">
                <a:latin typeface="Times New Roman" pitchFamily="18" charset="0"/>
                <a:cs typeface="Times New Roman" pitchFamily="18" charset="0"/>
              </a:rPr>
              <a:t>=false positive,</a:t>
            </a:r>
          </a:p>
          <a:p>
            <a:pPr marL="457200" indent="-457200" algn="just">
              <a:buNone/>
            </a:pPr>
            <a:r>
              <a:rPr lang="en-US" sz="2200" b="1" dirty="0" smtClean="0">
                <a:latin typeface="Times New Roman" pitchFamily="18" charset="0"/>
                <a:cs typeface="Times New Roman" pitchFamily="18" charset="0"/>
              </a:rPr>
              <a:t>               FN=false </a:t>
            </a:r>
            <a:r>
              <a:rPr lang="en-US" sz="2200" b="1" dirty="0" err="1" smtClean="0">
                <a:latin typeface="Times New Roman" pitchFamily="18" charset="0"/>
                <a:cs typeface="Times New Roman" pitchFamily="18" charset="0"/>
              </a:rPr>
              <a:t>negative,TN</a:t>
            </a:r>
            <a:r>
              <a:rPr lang="en-US" sz="2200" b="1" dirty="0" smtClean="0">
                <a:latin typeface="Times New Roman" pitchFamily="18" charset="0"/>
                <a:cs typeface="Times New Roman" pitchFamily="18" charset="0"/>
              </a:rPr>
              <a:t>=true negative.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E59A92F0A4F54B94AC11C6FB18444B" ma:contentTypeVersion="4" ma:contentTypeDescription="Create a new document." ma:contentTypeScope="" ma:versionID="8c16ef3ba6eb98592ac5845a56461d6b">
  <xsd:schema xmlns:xsd="http://www.w3.org/2001/XMLSchema" xmlns:p="http://schemas.microsoft.com/office/2006/metadata/properties" xmlns:ns3="9ba6d91a-221e-49c4-9ddb-e471678ad64e" targetNamespace="http://schemas.microsoft.com/office/2006/metadata/properties" ma:root="true" ma:fieldsID="e2179eba9860774b7b65e773ed1f4bb1" ns3:_="">
    <xsd:import namespace="9ba6d91a-221e-49c4-9ddb-e471678ad64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dms="http://schemas.microsoft.com/office/2006/documentManagement/types" targetNamespace="9ba6d91a-221e-49c4-9ddb-e471678ad64e" elementFormDefault="qualified">
    <xsd:import namespace="http://schemas.microsoft.com/office/2006/documentManagement/type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21C7E-A0A7-4983-8130-95045BB68FE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9ba6d91a-221e-49c4-9ddb-e471678ad64e"/>
    <ds:schemaRef ds:uri="http://schemas.openxmlformats.org/package/2006/metadata/core-properties"/>
  </ds:schemaRefs>
</ds:datastoreItem>
</file>

<file path=customXml/itemProps2.xml><?xml version="1.0" encoding="utf-8"?>
<ds:datastoreItem xmlns:ds="http://schemas.openxmlformats.org/officeDocument/2006/customXml" ds:itemID="{0D70FB68-A81E-4CA2-984C-4619AC580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a6d91a-221e-49c4-9ddb-e471678ad64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58DB171-7C8B-42A8-8820-8C1BD3D9AA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1082</TotalTime>
  <Words>1275</Words>
  <Application>Microsoft Office PowerPoint</Application>
  <PresentationFormat>Custom</PresentationFormat>
  <Paragraphs>119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Wisp</vt:lpstr>
      <vt:lpstr>Prediction of  Spam Email using Machine Learning Classification Algorithm   Domain : Machine Learning &amp; Deep Learning</vt:lpstr>
      <vt:lpstr> Agenda</vt:lpstr>
      <vt:lpstr>Abstract</vt:lpstr>
      <vt:lpstr>Existing System</vt:lpstr>
      <vt:lpstr>Disadvantages/Limitations  of Existing System</vt:lpstr>
      <vt:lpstr>Proposed System</vt:lpstr>
      <vt:lpstr>Slide 7</vt:lpstr>
      <vt:lpstr>Slide 8</vt:lpstr>
      <vt:lpstr>IMPORTANT TERMS:</vt:lpstr>
      <vt:lpstr>Advantages of Proposed System</vt:lpstr>
      <vt:lpstr>Hardware and Software  Requirements</vt:lpstr>
      <vt:lpstr>Project Architecture</vt:lpstr>
      <vt:lpstr>Project Modules</vt:lpstr>
      <vt:lpstr>UML Diagrams</vt:lpstr>
      <vt:lpstr> Use Case Diagram</vt:lpstr>
      <vt:lpstr> Class Diagram</vt:lpstr>
      <vt:lpstr>Sequence Diagram</vt:lpstr>
      <vt:lpstr>Activity Diagram</vt:lpstr>
      <vt:lpstr>Output(Screenshot)</vt:lpstr>
      <vt:lpstr>Slide 20</vt:lpstr>
      <vt:lpstr>Slide 21</vt:lpstr>
      <vt:lpstr>Click on ‘Preprocess Dataset’ button to read all values from dataset and then split data into train and test part where application used 80% dataset for training and 20% dataset for testing. </vt:lpstr>
      <vt:lpstr>Slide 23</vt:lpstr>
      <vt:lpstr>Slide 24</vt:lpstr>
      <vt:lpstr>Click on ‘Run Random Forest &amp; CNN Algorithm’ button to run both algorithms. </vt:lpstr>
      <vt:lpstr>Slide 26</vt:lpstr>
      <vt:lpstr>Click on ‘Recall Comparison Graph’ button to get below recall graph. </vt:lpstr>
      <vt:lpstr>Click on ‘Precision Comparison Graph’ button to get below precision graph. </vt:lpstr>
      <vt:lpstr>Conclusion</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48</cp:revision>
  <dcterms:created xsi:type="dcterms:W3CDTF">2021-01-04T07:39:51Z</dcterms:created>
  <dcterms:modified xsi:type="dcterms:W3CDTF">2021-05-24T07:14:42Z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0x01010062E59A92F0A4F54B94AC11C6FB18444B</vt:lpwstr>
  </property>
</Properties>
</file>