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7" r:id="rId2"/>
    <p:sldId id="258" r:id="rId3"/>
    <p:sldId id="259" r:id="rId4"/>
    <p:sldId id="288" r:id="rId5"/>
    <p:sldId id="323" r:id="rId6"/>
    <p:sldId id="260" r:id="rId7"/>
    <p:sldId id="324" r:id="rId8"/>
    <p:sldId id="315" r:id="rId9"/>
    <p:sldId id="317" r:id="rId10"/>
    <p:sldId id="320" r:id="rId11"/>
    <p:sldId id="274" r:id="rId12"/>
    <p:sldId id="321" r:id="rId13"/>
    <p:sldId id="294" r:id="rId14"/>
    <p:sldId id="322" r:id="rId15"/>
    <p:sldId id="299" r:id="rId16"/>
    <p:sldId id="300" r:id="rId17"/>
    <p:sldId id="313"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8FD4BA-E5B1-46E1-9FFC-345032937982}" type="datetimeFigureOut">
              <a:rPr lang="en-IN" smtClean="0"/>
              <a:t>08-05-2025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C0C56-C2F2-47C9-88A7-C4D6B3B136A7}" type="slidenum">
              <a:rPr lang="en-IN" smtClean="0"/>
              <a:t>‹#›</a:t>
            </a:fld>
            <a:endParaRPr lang="en-IN" dirty="0"/>
          </a:p>
        </p:txBody>
      </p:sp>
    </p:spTree>
    <p:extLst>
      <p:ext uri="{BB962C8B-B14F-4D97-AF65-F5344CB8AC3E}">
        <p14:creationId xmlns:p14="http://schemas.microsoft.com/office/powerpoint/2010/main" val="2942861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B0A3-9DCA-3CBE-844F-72708E1316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10FEDD-01ED-1DCB-E1AC-7845D862EA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FDF2F1-F839-3D3E-F60B-321F714C32D7}"/>
              </a:ext>
            </a:extLst>
          </p:cNvPr>
          <p:cNvSpPr>
            <a:spLocks noGrp="1"/>
          </p:cNvSpPr>
          <p:nvPr>
            <p:ph type="dt" sz="half" idx="10"/>
          </p:nvPr>
        </p:nvSpPr>
        <p:spPr/>
        <p:txBody>
          <a:bodyPr/>
          <a:lstStyle/>
          <a:p>
            <a:fld id="{EC5804E3-47EB-4842-9005-8747FE4D08A8}" type="datetime1">
              <a:rPr lang="en-IN" smtClean="0"/>
              <a:t>08-05-2025</a:t>
            </a:fld>
            <a:endParaRPr lang="en-IN" dirty="0"/>
          </a:p>
        </p:txBody>
      </p:sp>
      <p:sp>
        <p:nvSpPr>
          <p:cNvPr id="5" name="Footer Placeholder 4">
            <a:extLst>
              <a:ext uri="{FF2B5EF4-FFF2-40B4-BE49-F238E27FC236}">
                <a16:creationId xmlns:a16="http://schemas.microsoft.com/office/drawing/2014/main" id="{8FE55EFF-EC21-EFC7-FECE-42DBEB570EB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46C9A13-8601-6949-6E92-6E73F11F79AE}"/>
              </a:ext>
            </a:extLst>
          </p:cNvPr>
          <p:cNvSpPr>
            <a:spLocks noGrp="1"/>
          </p:cNvSpPr>
          <p:nvPr>
            <p:ph type="sldNum" sz="quarter" idx="12"/>
          </p:nvPr>
        </p:nvSpPr>
        <p:spPr/>
        <p:txBody>
          <a:bodyPr/>
          <a:lstStyle/>
          <a:p>
            <a:fld id="{782F095D-B6A8-4FA6-B4F7-F91D05E5DF38}" type="slidenum">
              <a:rPr lang="en-IN" smtClean="0"/>
              <a:t>‹#›</a:t>
            </a:fld>
            <a:endParaRPr lang="en-IN" dirty="0"/>
          </a:p>
        </p:txBody>
      </p:sp>
    </p:spTree>
    <p:extLst>
      <p:ext uri="{BB962C8B-B14F-4D97-AF65-F5344CB8AC3E}">
        <p14:creationId xmlns:p14="http://schemas.microsoft.com/office/powerpoint/2010/main" val="50574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AA77D-BFFB-26E8-EFEE-5910EA811D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545491-9E7B-365E-6AE1-C187D7CA9A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08C5D0-FDA0-DA4B-471F-676AB394BDBA}"/>
              </a:ext>
            </a:extLst>
          </p:cNvPr>
          <p:cNvSpPr>
            <a:spLocks noGrp="1"/>
          </p:cNvSpPr>
          <p:nvPr>
            <p:ph type="dt" sz="half" idx="10"/>
          </p:nvPr>
        </p:nvSpPr>
        <p:spPr/>
        <p:txBody>
          <a:bodyPr/>
          <a:lstStyle/>
          <a:p>
            <a:fld id="{3B25BAAA-5D6A-45FB-9DE5-633F4B01516F}" type="datetime1">
              <a:rPr lang="en-IN" smtClean="0"/>
              <a:t>08-05-2025</a:t>
            </a:fld>
            <a:endParaRPr lang="en-IN" dirty="0"/>
          </a:p>
        </p:txBody>
      </p:sp>
      <p:sp>
        <p:nvSpPr>
          <p:cNvPr id="5" name="Footer Placeholder 4">
            <a:extLst>
              <a:ext uri="{FF2B5EF4-FFF2-40B4-BE49-F238E27FC236}">
                <a16:creationId xmlns:a16="http://schemas.microsoft.com/office/drawing/2014/main" id="{C5EB7FD6-1152-B5EB-7363-F71EE9ABEBF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7176576-24F0-96EC-821E-B92F3E50A08B}"/>
              </a:ext>
            </a:extLst>
          </p:cNvPr>
          <p:cNvSpPr>
            <a:spLocks noGrp="1"/>
          </p:cNvSpPr>
          <p:nvPr>
            <p:ph type="sldNum" sz="quarter" idx="12"/>
          </p:nvPr>
        </p:nvSpPr>
        <p:spPr/>
        <p:txBody>
          <a:bodyPr/>
          <a:lstStyle/>
          <a:p>
            <a:fld id="{782F095D-B6A8-4FA6-B4F7-F91D05E5DF38}" type="slidenum">
              <a:rPr lang="en-IN" smtClean="0"/>
              <a:t>‹#›</a:t>
            </a:fld>
            <a:endParaRPr lang="en-IN" dirty="0"/>
          </a:p>
        </p:txBody>
      </p:sp>
    </p:spTree>
    <p:extLst>
      <p:ext uri="{BB962C8B-B14F-4D97-AF65-F5344CB8AC3E}">
        <p14:creationId xmlns:p14="http://schemas.microsoft.com/office/powerpoint/2010/main" val="391593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800E63-DCBD-85FA-71D8-540F586BFE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8F19E7-E4D1-76E0-D454-3B6B356EFF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C783B5-8A7A-B1FC-A885-EF3BEBCB723B}"/>
              </a:ext>
            </a:extLst>
          </p:cNvPr>
          <p:cNvSpPr>
            <a:spLocks noGrp="1"/>
          </p:cNvSpPr>
          <p:nvPr>
            <p:ph type="dt" sz="half" idx="10"/>
          </p:nvPr>
        </p:nvSpPr>
        <p:spPr/>
        <p:txBody>
          <a:bodyPr/>
          <a:lstStyle/>
          <a:p>
            <a:fld id="{3514943E-39FA-4CA2-B94A-DDE5934EF3AD}" type="datetime1">
              <a:rPr lang="en-IN" smtClean="0"/>
              <a:t>08-05-2025</a:t>
            </a:fld>
            <a:endParaRPr lang="en-IN" dirty="0"/>
          </a:p>
        </p:txBody>
      </p:sp>
      <p:sp>
        <p:nvSpPr>
          <p:cNvPr id="5" name="Footer Placeholder 4">
            <a:extLst>
              <a:ext uri="{FF2B5EF4-FFF2-40B4-BE49-F238E27FC236}">
                <a16:creationId xmlns:a16="http://schemas.microsoft.com/office/drawing/2014/main" id="{0D5D3365-782F-6796-9F0C-7EEDE72ABC6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A81B250-C59E-6A6D-829F-6165BD69B7D6}"/>
              </a:ext>
            </a:extLst>
          </p:cNvPr>
          <p:cNvSpPr>
            <a:spLocks noGrp="1"/>
          </p:cNvSpPr>
          <p:nvPr>
            <p:ph type="sldNum" sz="quarter" idx="12"/>
          </p:nvPr>
        </p:nvSpPr>
        <p:spPr/>
        <p:txBody>
          <a:bodyPr/>
          <a:lstStyle/>
          <a:p>
            <a:fld id="{782F095D-B6A8-4FA6-B4F7-F91D05E5DF38}" type="slidenum">
              <a:rPr lang="en-IN" smtClean="0"/>
              <a:t>‹#›</a:t>
            </a:fld>
            <a:endParaRPr lang="en-IN" dirty="0"/>
          </a:p>
        </p:txBody>
      </p:sp>
    </p:spTree>
    <p:extLst>
      <p:ext uri="{BB962C8B-B14F-4D97-AF65-F5344CB8AC3E}">
        <p14:creationId xmlns:p14="http://schemas.microsoft.com/office/powerpoint/2010/main" val="3183757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3C4C-C9FD-E6BA-E483-927DD2B36F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73B605-7B71-9ED6-88A0-9F00070E3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972652-8987-41A9-D188-08BB3B71C12F}"/>
              </a:ext>
            </a:extLst>
          </p:cNvPr>
          <p:cNvSpPr>
            <a:spLocks noGrp="1"/>
          </p:cNvSpPr>
          <p:nvPr>
            <p:ph type="dt" sz="half" idx="10"/>
          </p:nvPr>
        </p:nvSpPr>
        <p:spPr/>
        <p:txBody>
          <a:bodyPr/>
          <a:lstStyle/>
          <a:p>
            <a:fld id="{4A50A5EA-33E4-4FDC-8E36-D80538A1C9A0}" type="datetime1">
              <a:rPr lang="en-IN" smtClean="0"/>
              <a:t>08-05-2025</a:t>
            </a:fld>
            <a:endParaRPr lang="en-IN" dirty="0"/>
          </a:p>
        </p:txBody>
      </p:sp>
      <p:sp>
        <p:nvSpPr>
          <p:cNvPr id="5" name="Footer Placeholder 4">
            <a:extLst>
              <a:ext uri="{FF2B5EF4-FFF2-40B4-BE49-F238E27FC236}">
                <a16:creationId xmlns:a16="http://schemas.microsoft.com/office/drawing/2014/main" id="{40FD0A32-4859-8650-4A73-10A3DC3870D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1C9ECFF-F212-1CE6-137B-61FCC306D87E}"/>
              </a:ext>
            </a:extLst>
          </p:cNvPr>
          <p:cNvSpPr>
            <a:spLocks noGrp="1"/>
          </p:cNvSpPr>
          <p:nvPr>
            <p:ph type="sldNum" sz="quarter" idx="12"/>
          </p:nvPr>
        </p:nvSpPr>
        <p:spPr/>
        <p:txBody>
          <a:bodyPr/>
          <a:lstStyle/>
          <a:p>
            <a:fld id="{782F095D-B6A8-4FA6-B4F7-F91D05E5DF38}" type="slidenum">
              <a:rPr lang="en-IN" smtClean="0"/>
              <a:t>‹#›</a:t>
            </a:fld>
            <a:endParaRPr lang="en-IN" dirty="0"/>
          </a:p>
        </p:txBody>
      </p:sp>
    </p:spTree>
    <p:extLst>
      <p:ext uri="{BB962C8B-B14F-4D97-AF65-F5344CB8AC3E}">
        <p14:creationId xmlns:p14="http://schemas.microsoft.com/office/powerpoint/2010/main" val="1307263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1A38-9E29-DE9E-2420-5FC17B3EDD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4FE912-DEF3-3A23-C881-11341E8E9C1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A67D9F-4231-CE3E-9248-2EA57369311D}"/>
              </a:ext>
            </a:extLst>
          </p:cNvPr>
          <p:cNvSpPr>
            <a:spLocks noGrp="1"/>
          </p:cNvSpPr>
          <p:nvPr>
            <p:ph type="dt" sz="half" idx="10"/>
          </p:nvPr>
        </p:nvSpPr>
        <p:spPr/>
        <p:txBody>
          <a:bodyPr/>
          <a:lstStyle/>
          <a:p>
            <a:fld id="{D88E9949-20DE-44ED-B59F-5AF65632771B}" type="datetime1">
              <a:rPr lang="en-IN" smtClean="0"/>
              <a:t>08-05-2025</a:t>
            </a:fld>
            <a:endParaRPr lang="en-IN" dirty="0"/>
          </a:p>
        </p:txBody>
      </p:sp>
      <p:sp>
        <p:nvSpPr>
          <p:cNvPr id="5" name="Footer Placeholder 4">
            <a:extLst>
              <a:ext uri="{FF2B5EF4-FFF2-40B4-BE49-F238E27FC236}">
                <a16:creationId xmlns:a16="http://schemas.microsoft.com/office/drawing/2014/main" id="{10CA2710-13FB-9BB2-9BF3-A0C36A55B69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F1D6A72-8867-E71C-FEBB-E2E8B47FD7FC}"/>
              </a:ext>
            </a:extLst>
          </p:cNvPr>
          <p:cNvSpPr>
            <a:spLocks noGrp="1"/>
          </p:cNvSpPr>
          <p:nvPr>
            <p:ph type="sldNum" sz="quarter" idx="12"/>
          </p:nvPr>
        </p:nvSpPr>
        <p:spPr/>
        <p:txBody>
          <a:bodyPr/>
          <a:lstStyle/>
          <a:p>
            <a:fld id="{782F095D-B6A8-4FA6-B4F7-F91D05E5DF38}" type="slidenum">
              <a:rPr lang="en-IN" smtClean="0"/>
              <a:t>‹#›</a:t>
            </a:fld>
            <a:endParaRPr lang="en-IN" dirty="0"/>
          </a:p>
        </p:txBody>
      </p:sp>
    </p:spTree>
    <p:extLst>
      <p:ext uri="{BB962C8B-B14F-4D97-AF65-F5344CB8AC3E}">
        <p14:creationId xmlns:p14="http://schemas.microsoft.com/office/powerpoint/2010/main" val="266745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DDF6F-D250-88BA-B1A9-9C126196B2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216F15-FDC0-B4EB-0CFF-1229366EC1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EB9F8C-C2BA-9E0B-1C53-472B742342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4A5485-CAAE-77B2-D73B-BAEAB59BED03}"/>
              </a:ext>
            </a:extLst>
          </p:cNvPr>
          <p:cNvSpPr>
            <a:spLocks noGrp="1"/>
          </p:cNvSpPr>
          <p:nvPr>
            <p:ph type="dt" sz="half" idx="10"/>
          </p:nvPr>
        </p:nvSpPr>
        <p:spPr/>
        <p:txBody>
          <a:bodyPr/>
          <a:lstStyle/>
          <a:p>
            <a:fld id="{6E070EAA-CA55-458D-B6EB-A65F4380C241}" type="datetime1">
              <a:rPr lang="en-IN" smtClean="0"/>
              <a:t>08-05-2025</a:t>
            </a:fld>
            <a:endParaRPr lang="en-IN" dirty="0"/>
          </a:p>
        </p:txBody>
      </p:sp>
      <p:sp>
        <p:nvSpPr>
          <p:cNvPr id="6" name="Footer Placeholder 5">
            <a:extLst>
              <a:ext uri="{FF2B5EF4-FFF2-40B4-BE49-F238E27FC236}">
                <a16:creationId xmlns:a16="http://schemas.microsoft.com/office/drawing/2014/main" id="{A87B13DA-3BCC-98F6-5AB3-9F6D8D76B05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D5F6D58-DFD0-0217-88B1-426D900D62DE}"/>
              </a:ext>
            </a:extLst>
          </p:cNvPr>
          <p:cNvSpPr>
            <a:spLocks noGrp="1"/>
          </p:cNvSpPr>
          <p:nvPr>
            <p:ph type="sldNum" sz="quarter" idx="12"/>
          </p:nvPr>
        </p:nvSpPr>
        <p:spPr/>
        <p:txBody>
          <a:bodyPr/>
          <a:lstStyle/>
          <a:p>
            <a:fld id="{782F095D-B6A8-4FA6-B4F7-F91D05E5DF38}" type="slidenum">
              <a:rPr lang="en-IN" smtClean="0"/>
              <a:t>‹#›</a:t>
            </a:fld>
            <a:endParaRPr lang="en-IN" dirty="0"/>
          </a:p>
        </p:txBody>
      </p:sp>
    </p:spTree>
    <p:extLst>
      <p:ext uri="{BB962C8B-B14F-4D97-AF65-F5344CB8AC3E}">
        <p14:creationId xmlns:p14="http://schemas.microsoft.com/office/powerpoint/2010/main" val="392072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2D6C-BF11-37B4-8D24-41BE9FF7D0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F20B30-4D19-8FB8-240B-3DA8D188F3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2155B4-B385-CB9B-D514-E4E9128B90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63D9AB-46F0-B415-DAE7-91E8ECF37F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CDE9D-9AFB-E272-5591-92EF474AC8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C3D923-1DAE-C1DA-7CAB-D8AFC0CF8077}"/>
              </a:ext>
            </a:extLst>
          </p:cNvPr>
          <p:cNvSpPr>
            <a:spLocks noGrp="1"/>
          </p:cNvSpPr>
          <p:nvPr>
            <p:ph type="dt" sz="half" idx="10"/>
          </p:nvPr>
        </p:nvSpPr>
        <p:spPr/>
        <p:txBody>
          <a:bodyPr/>
          <a:lstStyle/>
          <a:p>
            <a:fld id="{ACA34C96-1A89-4DF4-A20E-77635357A0BB}" type="datetime1">
              <a:rPr lang="en-IN" smtClean="0"/>
              <a:t>08-05-2025</a:t>
            </a:fld>
            <a:endParaRPr lang="en-IN" dirty="0"/>
          </a:p>
        </p:txBody>
      </p:sp>
      <p:sp>
        <p:nvSpPr>
          <p:cNvPr id="8" name="Footer Placeholder 7">
            <a:extLst>
              <a:ext uri="{FF2B5EF4-FFF2-40B4-BE49-F238E27FC236}">
                <a16:creationId xmlns:a16="http://schemas.microsoft.com/office/drawing/2014/main" id="{8ABF0FD8-1187-C26F-CF3D-A85E43000A5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2AAAF64-8094-20E0-A474-226AC42C57F6}"/>
              </a:ext>
            </a:extLst>
          </p:cNvPr>
          <p:cNvSpPr>
            <a:spLocks noGrp="1"/>
          </p:cNvSpPr>
          <p:nvPr>
            <p:ph type="sldNum" sz="quarter" idx="12"/>
          </p:nvPr>
        </p:nvSpPr>
        <p:spPr/>
        <p:txBody>
          <a:bodyPr/>
          <a:lstStyle/>
          <a:p>
            <a:fld id="{782F095D-B6A8-4FA6-B4F7-F91D05E5DF38}" type="slidenum">
              <a:rPr lang="en-IN" smtClean="0"/>
              <a:t>‹#›</a:t>
            </a:fld>
            <a:endParaRPr lang="en-IN" dirty="0"/>
          </a:p>
        </p:txBody>
      </p:sp>
    </p:spTree>
    <p:extLst>
      <p:ext uri="{BB962C8B-B14F-4D97-AF65-F5344CB8AC3E}">
        <p14:creationId xmlns:p14="http://schemas.microsoft.com/office/powerpoint/2010/main" val="2793088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05F85-2757-5576-5A18-939DB284B3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51BDC9-9DB4-6702-6BAC-B95BFF2455F5}"/>
              </a:ext>
            </a:extLst>
          </p:cNvPr>
          <p:cNvSpPr>
            <a:spLocks noGrp="1"/>
          </p:cNvSpPr>
          <p:nvPr>
            <p:ph type="dt" sz="half" idx="10"/>
          </p:nvPr>
        </p:nvSpPr>
        <p:spPr/>
        <p:txBody>
          <a:bodyPr/>
          <a:lstStyle/>
          <a:p>
            <a:fld id="{1520D07A-9834-494C-B779-EB6C2A44ACEF}" type="datetime1">
              <a:rPr lang="en-IN" smtClean="0"/>
              <a:t>08-05-2025</a:t>
            </a:fld>
            <a:endParaRPr lang="en-IN" dirty="0"/>
          </a:p>
        </p:txBody>
      </p:sp>
      <p:sp>
        <p:nvSpPr>
          <p:cNvPr id="4" name="Footer Placeholder 3">
            <a:extLst>
              <a:ext uri="{FF2B5EF4-FFF2-40B4-BE49-F238E27FC236}">
                <a16:creationId xmlns:a16="http://schemas.microsoft.com/office/drawing/2014/main" id="{DF89EAFF-A71F-45E6-33BB-D830F3CA1D5C}"/>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E2DDAA3-4F92-3583-A0F0-9252FE79FC8A}"/>
              </a:ext>
            </a:extLst>
          </p:cNvPr>
          <p:cNvSpPr>
            <a:spLocks noGrp="1"/>
          </p:cNvSpPr>
          <p:nvPr>
            <p:ph type="sldNum" sz="quarter" idx="12"/>
          </p:nvPr>
        </p:nvSpPr>
        <p:spPr/>
        <p:txBody>
          <a:bodyPr/>
          <a:lstStyle/>
          <a:p>
            <a:fld id="{782F095D-B6A8-4FA6-B4F7-F91D05E5DF38}" type="slidenum">
              <a:rPr lang="en-IN" smtClean="0"/>
              <a:t>‹#›</a:t>
            </a:fld>
            <a:endParaRPr lang="en-IN" dirty="0"/>
          </a:p>
        </p:txBody>
      </p:sp>
    </p:spTree>
    <p:extLst>
      <p:ext uri="{BB962C8B-B14F-4D97-AF65-F5344CB8AC3E}">
        <p14:creationId xmlns:p14="http://schemas.microsoft.com/office/powerpoint/2010/main" val="229401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C41E56-4597-D1AF-A7FF-C8F840C5CC6A}"/>
              </a:ext>
            </a:extLst>
          </p:cNvPr>
          <p:cNvSpPr>
            <a:spLocks noGrp="1"/>
          </p:cNvSpPr>
          <p:nvPr>
            <p:ph type="dt" sz="half" idx="10"/>
          </p:nvPr>
        </p:nvSpPr>
        <p:spPr/>
        <p:txBody>
          <a:bodyPr/>
          <a:lstStyle/>
          <a:p>
            <a:fld id="{8B8A48F2-DBF5-4876-8A48-F116D51309EF}" type="datetime1">
              <a:rPr lang="en-IN" smtClean="0"/>
              <a:t>08-05-2025</a:t>
            </a:fld>
            <a:endParaRPr lang="en-IN" dirty="0"/>
          </a:p>
        </p:txBody>
      </p:sp>
      <p:sp>
        <p:nvSpPr>
          <p:cNvPr id="3" name="Footer Placeholder 2">
            <a:extLst>
              <a:ext uri="{FF2B5EF4-FFF2-40B4-BE49-F238E27FC236}">
                <a16:creationId xmlns:a16="http://schemas.microsoft.com/office/drawing/2014/main" id="{5961FAD1-E1B5-4A1F-2ADB-F3C8A41024B3}"/>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A30E6C50-4050-938B-1DBE-264A270B8D6B}"/>
              </a:ext>
            </a:extLst>
          </p:cNvPr>
          <p:cNvSpPr>
            <a:spLocks noGrp="1"/>
          </p:cNvSpPr>
          <p:nvPr>
            <p:ph type="sldNum" sz="quarter" idx="12"/>
          </p:nvPr>
        </p:nvSpPr>
        <p:spPr/>
        <p:txBody>
          <a:bodyPr/>
          <a:lstStyle/>
          <a:p>
            <a:fld id="{782F095D-B6A8-4FA6-B4F7-F91D05E5DF38}" type="slidenum">
              <a:rPr lang="en-IN" smtClean="0"/>
              <a:t>‹#›</a:t>
            </a:fld>
            <a:endParaRPr lang="en-IN" dirty="0"/>
          </a:p>
        </p:txBody>
      </p:sp>
    </p:spTree>
    <p:extLst>
      <p:ext uri="{BB962C8B-B14F-4D97-AF65-F5344CB8AC3E}">
        <p14:creationId xmlns:p14="http://schemas.microsoft.com/office/powerpoint/2010/main" val="1069802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CD21-64D2-00D3-2C4F-BF4D9ADEA3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13C68A-F450-9BEF-C30B-A1275837D8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E0A0B6-3E13-8FE2-CA64-55FB8F6DF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E02A84-1B90-C843-FCF7-51ADA83AE7E1}"/>
              </a:ext>
            </a:extLst>
          </p:cNvPr>
          <p:cNvSpPr>
            <a:spLocks noGrp="1"/>
          </p:cNvSpPr>
          <p:nvPr>
            <p:ph type="dt" sz="half" idx="10"/>
          </p:nvPr>
        </p:nvSpPr>
        <p:spPr/>
        <p:txBody>
          <a:bodyPr/>
          <a:lstStyle/>
          <a:p>
            <a:fld id="{81C07D89-3C36-4E5E-A365-DF301BBB348B}" type="datetime1">
              <a:rPr lang="en-IN" smtClean="0"/>
              <a:t>08-05-2025</a:t>
            </a:fld>
            <a:endParaRPr lang="en-IN" dirty="0"/>
          </a:p>
        </p:txBody>
      </p:sp>
      <p:sp>
        <p:nvSpPr>
          <p:cNvPr id="6" name="Footer Placeholder 5">
            <a:extLst>
              <a:ext uri="{FF2B5EF4-FFF2-40B4-BE49-F238E27FC236}">
                <a16:creationId xmlns:a16="http://schemas.microsoft.com/office/drawing/2014/main" id="{44D11E38-726A-93B4-3B7A-4F8E193145D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50869B9-32DC-331C-905D-86D71480E787}"/>
              </a:ext>
            </a:extLst>
          </p:cNvPr>
          <p:cNvSpPr>
            <a:spLocks noGrp="1"/>
          </p:cNvSpPr>
          <p:nvPr>
            <p:ph type="sldNum" sz="quarter" idx="12"/>
          </p:nvPr>
        </p:nvSpPr>
        <p:spPr/>
        <p:txBody>
          <a:bodyPr/>
          <a:lstStyle/>
          <a:p>
            <a:fld id="{782F095D-B6A8-4FA6-B4F7-F91D05E5DF38}" type="slidenum">
              <a:rPr lang="en-IN" smtClean="0"/>
              <a:t>‹#›</a:t>
            </a:fld>
            <a:endParaRPr lang="en-IN" dirty="0"/>
          </a:p>
        </p:txBody>
      </p:sp>
    </p:spTree>
    <p:extLst>
      <p:ext uri="{BB962C8B-B14F-4D97-AF65-F5344CB8AC3E}">
        <p14:creationId xmlns:p14="http://schemas.microsoft.com/office/powerpoint/2010/main" val="2978276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AC27-66AC-F55E-A438-F38D2ED410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71E6EF-3446-FA2B-7162-64273FCD3E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74E0093-1685-3DC5-66AC-AB270093DC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9405F9-CF13-1305-07BA-497496A90079}"/>
              </a:ext>
            </a:extLst>
          </p:cNvPr>
          <p:cNvSpPr>
            <a:spLocks noGrp="1"/>
          </p:cNvSpPr>
          <p:nvPr>
            <p:ph type="dt" sz="half" idx="10"/>
          </p:nvPr>
        </p:nvSpPr>
        <p:spPr/>
        <p:txBody>
          <a:bodyPr/>
          <a:lstStyle/>
          <a:p>
            <a:fld id="{5A4EF440-C5E0-405D-8B03-35E25EAA2F34}" type="datetime1">
              <a:rPr lang="en-IN" smtClean="0"/>
              <a:t>08-05-2025</a:t>
            </a:fld>
            <a:endParaRPr lang="en-IN" dirty="0"/>
          </a:p>
        </p:txBody>
      </p:sp>
      <p:sp>
        <p:nvSpPr>
          <p:cNvPr id="6" name="Footer Placeholder 5">
            <a:extLst>
              <a:ext uri="{FF2B5EF4-FFF2-40B4-BE49-F238E27FC236}">
                <a16:creationId xmlns:a16="http://schemas.microsoft.com/office/drawing/2014/main" id="{8AADD7FD-A002-7A0C-55E1-F5EBAF4E5A4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87F9F73-7F75-8F6D-2784-C665E8148989}"/>
              </a:ext>
            </a:extLst>
          </p:cNvPr>
          <p:cNvSpPr>
            <a:spLocks noGrp="1"/>
          </p:cNvSpPr>
          <p:nvPr>
            <p:ph type="sldNum" sz="quarter" idx="12"/>
          </p:nvPr>
        </p:nvSpPr>
        <p:spPr/>
        <p:txBody>
          <a:bodyPr/>
          <a:lstStyle/>
          <a:p>
            <a:fld id="{782F095D-B6A8-4FA6-B4F7-F91D05E5DF38}" type="slidenum">
              <a:rPr lang="en-IN" smtClean="0"/>
              <a:t>‹#›</a:t>
            </a:fld>
            <a:endParaRPr lang="en-IN" dirty="0"/>
          </a:p>
        </p:txBody>
      </p:sp>
    </p:spTree>
    <p:extLst>
      <p:ext uri="{BB962C8B-B14F-4D97-AF65-F5344CB8AC3E}">
        <p14:creationId xmlns:p14="http://schemas.microsoft.com/office/powerpoint/2010/main" val="4060902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AFF02B-F7CD-93BF-DA69-1A4323D7FC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5F65E-DF7F-F316-00EB-2F8393B261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E74AF3-2E7D-1D13-FA94-452F97CFA8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3C5A3C4-2EB9-4D85-9DEC-92F38A76BA6A}" type="datetime1">
              <a:rPr lang="en-IN" smtClean="0"/>
              <a:t>08-05-2025</a:t>
            </a:fld>
            <a:endParaRPr lang="en-IN" dirty="0"/>
          </a:p>
        </p:txBody>
      </p:sp>
      <p:sp>
        <p:nvSpPr>
          <p:cNvPr id="5" name="Footer Placeholder 4">
            <a:extLst>
              <a:ext uri="{FF2B5EF4-FFF2-40B4-BE49-F238E27FC236}">
                <a16:creationId xmlns:a16="http://schemas.microsoft.com/office/drawing/2014/main" id="{EC0C04ED-318E-FB10-EAAF-4B7F5DBAF2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a:extLst>
              <a:ext uri="{FF2B5EF4-FFF2-40B4-BE49-F238E27FC236}">
                <a16:creationId xmlns:a16="http://schemas.microsoft.com/office/drawing/2014/main" id="{AB93D8AD-EE89-B2E2-48A1-05F6623D17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2F095D-B6A8-4FA6-B4F7-F91D05E5DF38}" type="slidenum">
              <a:rPr lang="en-IN" smtClean="0"/>
              <a:t>‹#›</a:t>
            </a:fld>
            <a:endParaRPr lang="en-IN" dirty="0"/>
          </a:p>
        </p:txBody>
      </p:sp>
    </p:spTree>
    <p:extLst>
      <p:ext uri="{BB962C8B-B14F-4D97-AF65-F5344CB8AC3E}">
        <p14:creationId xmlns:p14="http://schemas.microsoft.com/office/powerpoint/2010/main" val="3229367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4778/3415478.3415571" TargetMode="External"/><Relationship Id="rId2" Type="http://schemas.openxmlformats.org/officeDocument/2006/relationships/hyperlink" Target="https://doi.org/10.23860/thesis-armitage%20william-1974"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12D00D-53D5-0354-B13A-2A92C0D4281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5368" y="164787"/>
            <a:ext cx="3855720" cy="869315"/>
          </a:xfrm>
          <a:prstGeom prst="rect">
            <a:avLst/>
          </a:prstGeom>
          <a:noFill/>
          <a:ln>
            <a:noFill/>
          </a:ln>
        </p:spPr>
      </p:pic>
      <p:sp>
        <p:nvSpPr>
          <p:cNvPr id="4" name="TextBox 3">
            <a:extLst>
              <a:ext uri="{FF2B5EF4-FFF2-40B4-BE49-F238E27FC236}">
                <a16:creationId xmlns:a16="http://schemas.microsoft.com/office/drawing/2014/main" id="{E67CE6D5-4483-3BEC-235B-9B8E7D344233}"/>
              </a:ext>
            </a:extLst>
          </p:cNvPr>
          <p:cNvSpPr txBox="1"/>
          <p:nvPr/>
        </p:nvSpPr>
        <p:spPr>
          <a:xfrm>
            <a:off x="349133" y="1034102"/>
            <a:ext cx="11488189" cy="465705"/>
          </a:xfrm>
          <a:prstGeom prst="rect">
            <a:avLst/>
          </a:prstGeom>
          <a:noFill/>
        </p:spPr>
        <p:txBody>
          <a:bodyPr wrap="square">
            <a:spAutoFit/>
          </a:bodyPr>
          <a:lstStyle/>
          <a:p>
            <a:pPr algn="ctr">
              <a:lnSpc>
                <a:spcPct val="150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AMRITA SCHOOL OF ARTIFICIAL INTELLIGENCE, BENGALURU</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464E551-CA51-8C1E-AD16-AAEA40237BE4}"/>
              </a:ext>
            </a:extLst>
          </p:cNvPr>
          <p:cNvSpPr txBox="1"/>
          <p:nvPr/>
        </p:nvSpPr>
        <p:spPr>
          <a:xfrm>
            <a:off x="1050174" y="2662705"/>
            <a:ext cx="10091651" cy="1826141"/>
          </a:xfrm>
          <a:prstGeom prst="rect">
            <a:avLst/>
          </a:prstGeom>
          <a:noFill/>
        </p:spPr>
        <p:txBody>
          <a:bodyPr wrap="square">
            <a:spAutoFit/>
          </a:bodyPr>
          <a:lstStyle/>
          <a:p>
            <a:pPr algn="ctr">
              <a:spcAft>
                <a:spcPts val="800"/>
              </a:spcAft>
            </a:pPr>
            <a:r>
              <a:rPr lang="en-IN" u="sng" kern="100" dirty="0">
                <a:latin typeface="Times New Roman" panose="02020603050405020304" pitchFamily="18" charset="0"/>
                <a:ea typeface="Aptos" panose="020B0004020202020204" pitchFamily="34" charset="0"/>
                <a:cs typeface="Times New Roman" panose="02020603050405020304" pitchFamily="18" charset="0"/>
              </a:rPr>
              <a:t>OPERATING SYSTEM</a:t>
            </a:r>
            <a:r>
              <a:rPr lang="en-IN" sz="1800" u="sng" kern="100" dirty="0">
                <a:effectLst/>
                <a:latin typeface="Times New Roman" panose="02020603050405020304" pitchFamily="18" charset="0"/>
                <a:ea typeface="Aptos" panose="020B0004020202020204" pitchFamily="34" charset="0"/>
                <a:cs typeface="Times New Roman" panose="02020603050405020304" pitchFamily="18" charset="0"/>
              </a:rPr>
              <a:t> - (23AID</a:t>
            </a:r>
            <a:r>
              <a:rPr lang="en-IN" u="sng" kern="100" dirty="0">
                <a:latin typeface="Times New Roman" panose="02020603050405020304" pitchFamily="18" charset="0"/>
                <a:ea typeface="Aptos" panose="020B0004020202020204" pitchFamily="34" charset="0"/>
                <a:cs typeface="Times New Roman" panose="02020603050405020304" pitchFamily="18" charset="0"/>
              </a:rPr>
              <a:t>213</a:t>
            </a:r>
            <a:r>
              <a:rPr lang="en-IN" sz="1800" u="sng"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ctr">
              <a:spcAft>
                <a:spcPts val="800"/>
              </a:spcAft>
            </a:pP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END-TERM PROJECT REPORT</a:t>
            </a:r>
          </a:p>
          <a:p>
            <a:pPr algn="ctr">
              <a:spcAft>
                <a:spcPts val="800"/>
              </a:spcAft>
            </a:pP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On</a:t>
            </a:r>
            <a:endParaRPr lang="en-US" b="1" kern="100" dirty="0">
              <a:solidFill>
                <a:srgbClr val="C00000"/>
              </a:solidFill>
              <a:latin typeface="Times New Roman" panose="02020603050405020304" pitchFamily="18" charset="0"/>
              <a:ea typeface="Aptos" panose="020B0004020202020204" pitchFamily="34" charset="0"/>
              <a:cs typeface="Times New Roman" panose="02020603050405020304" pitchFamily="18" charset="0"/>
            </a:endParaRPr>
          </a:p>
          <a:p>
            <a:pPr algn="ctr">
              <a:spcAft>
                <a:spcPts val="800"/>
              </a:spcAft>
            </a:pPr>
            <a:r>
              <a:rPr lang="en-US" b="1" kern="100" dirty="0">
                <a:solidFill>
                  <a:srgbClr val="C00000"/>
                </a:solidFill>
                <a:latin typeface="Times New Roman" panose="02020603050405020304" pitchFamily="18" charset="0"/>
                <a:ea typeface="Aptos" panose="020B0004020202020204" pitchFamily="34" charset="0"/>
                <a:cs typeface="Times New Roman" panose="02020603050405020304" pitchFamily="18" charset="0"/>
              </a:rPr>
              <a:t>Designing a Virtual Memory Manager with demand </a:t>
            </a:r>
          </a:p>
          <a:p>
            <a:pPr algn="ctr">
              <a:spcAft>
                <a:spcPts val="800"/>
              </a:spcAft>
            </a:pPr>
            <a:r>
              <a:rPr lang="en-US" b="1" kern="100" dirty="0">
                <a:solidFill>
                  <a:srgbClr val="C00000"/>
                </a:solidFill>
                <a:latin typeface="Times New Roman" panose="02020603050405020304" pitchFamily="18" charset="0"/>
                <a:ea typeface="Aptos" panose="020B0004020202020204" pitchFamily="34" charset="0"/>
                <a:cs typeface="Times New Roman" panose="02020603050405020304" pitchFamily="18" charset="0"/>
              </a:rPr>
              <a:t>paging support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4F19F73A-E8D9-2E72-8A3E-558592DB21FA}"/>
              </a:ext>
            </a:extLst>
          </p:cNvPr>
          <p:cNvSpPr txBox="1"/>
          <p:nvPr/>
        </p:nvSpPr>
        <p:spPr>
          <a:xfrm>
            <a:off x="1047401" y="4795258"/>
            <a:ext cx="10091651" cy="1431161"/>
          </a:xfrm>
          <a:prstGeom prst="rect">
            <a:avLst/>
          </a:prstGeom>
          <a:noFill/>
        </p:spPr>
        <p:txBody>
          <a:bodyPr wrap="square">
            <a:spAutoFit/>
          </a:bodyPr>
          <a:lstStyle/>
          <a:p>
            <a:pPr algn="ctr">
              <a:spcAft>
                <a:spcPts val="800"/>
              </a:spcAft>
            </a:pPr>
            <a:r>
              <a:rPr lang="en-IN" sz="1400" kern="100" dirty="0">
                <a:effectLst/>
                <a:latin typeface="Times New Roman" panose="02020603050405020304" pitchFamily="18" charset="0"/>
                <a:ea typeface="Aptos" panose="020B0004020202020204" pitchFamily="34" charset="0"/>
                <a:cs typeface="Times New Roman" panose="02020603050405020304" pitchFamily="18" charset="0"/>
              </a:rPr>
              <a:t>Presented by Group No. </a:t>
            </a:r>
            <a:r>
              <a:rPr lang="en-IN" sz="1400" kern="100" dirty="0">
                <a:latin typeface="Times New Roman" panose="02020603050405020304" pitchFamily="18" charset="0"/>
                <a:ea typeface="Aptos" panose="020B0004020202020204" pitchFamily="34" charset="0"/>
                <a:cs typeface="Times New Roman" panose="02020603050405020304" pitchFamily="18" charset="0"/>
              </a:rPr>
              <a:t>21</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algn="ctr">
              <a:spcAft>
                <a:spcPts val="800"/>
              </a:spcAft>
            </a:pPr>
            <a:r>
              <a:rPr lang="en-IN" sz="1400" b="1" kern="100" dirty="0">
                <a:latin typeface="Times New Roman" panose="02020603050405020304" pitchFamily="18" charset="0"/>
                <a:ea typeface="Aptos" panose="020B0004020202020204" pitchFamily="34" charset="0"/>
                <a:cs typeface="Times New Roman" panose="02020603050405020304" pitchFamily="18" charset="0"/>
              </a:rPr>
              <a:t>Valluri Veera Gangadhara Sai Teja</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(BL.EN.U4AID23062)</a:t>
            </a:r>
          </a:p>
          <a:p>
            <a:pPr algn="ctr">
              <a:spcAft>
                <a:spcPts val="800"/>
              </a:spcAft>
            </a:pPr>
            <a:r>
              <a:rPr lang="en-IN" sz="1400" b="1" kern="100" dirty="0">
                <a:latin typeface="Times New Roman" panose="02020603050405020304" pitchFamily="18" charset="0"/>
                <a:ea typeface="Aptos" panose="020B0004020202020204" pitchFamily="34" charset="0"/>
                <a:cs typeface="Times New Roman" panose="02020603050405020304" pitchFamily="18" charset="0"/>
              </a:rPr>
              <a:t>Vecha Devi Sri Prasad</a:t>
            </a:r>
            <a:r>
              <a:rPr lang="en-IN" sz="1400" b="1" kern="100" dirty="0">
                <a:effectLst/>
                <a:latin typeface="Times New Roman" panose="02020603050405020304" pitchFamily="18" charset="0"/>
                <a:ea typeface="Aptos" panose="020B0004020202020204" pitchFamily="34" charset="0"/>
                <a:cs typeface="Times New Roman" panose="02020603050405020304" pitchFamily="18" charset="0"/>
              </a:rPr>
              <a:t> (BL.EN.U4AID23057)</a:t>
            </a:r>
          </a:p>
          <a:p>
            <a:pPr algn="ctr">
              <a:spcAft>
                <a:spcPts val="800"/>
              </a:spcAft>
            </a:pPr>
            <a:r>
              <a:rPr lang="en-IN" sz="2500" b="1" kern="100" dirty="0">
                <a:effectLst/>
                <a:latin typeface="Times New Roman" panose="02020603050405020304" pitchFamily="18" charset="0"/>
                <a:ea typeface="Aptos" panose="020B0004020202020204" pitchFamily="34" charset="0"/>
                <a:cs typeface="Times New Roman" panose="02020603050405020304" pitchFamily="18" charset="0"/>
              </a:rPr>
              <a:t>Mentor :Ms. </a:t>
            </a:r>
            <a:r>
              <a:rPr lang="en-IN" sz="2500" b="1" kern="100" dirty="0">
                <a:latin typeface="Times New Roman" panose="02020603050405020304" pitchFamily="18" charset="0"/>
                <a:ea typeface="Aptos" panose="020B0004020202020204" pitchFamily="34" charset="0"/>
                <a:cs typeface="Times New Roman" panose="02020603050405020304" pitchFamily="18" charset="0"/>
              </a:rPr>
              <a:t>Pooja Gowda</a:t>
            </a:r>
            <a:endParaRPr lang="en-IN" sz="2500" b="1"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594F2279-56EB-6C69-69A7-75B460DD08DC}"/>
              </a:ext>
            </a:extLst>
          </p:cNvPr>
          <p:cNvSpPr txBox="1"/>
          <p:nvPr/>
        </p:nvSpPr>
        <p:spPr>
          <a:xfrm>
            <a:off x="977062" y="1694457"/>
            <a:ext cx="10091651" cy="748923"/>
          </a:xfrm>
          <a:prstGeom prst="rect">
            <a:avLst/>
          </a:prstGeom>
          <a:noFill/>
        </p:spPr>
        <p:txBody>
          <a:bodyPr wrap="square">
            <a:spAutoFit/>
          </a:bodyPr>
          <a:lstStyle/>
          <a:p>
            <a:pPr algn="ctr">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B. Tech in Artificial Intelligence and Data Science (AID)</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algn="ctr">
              <a:spcAft>
                <a:spcPts val="800"/>
              </a:spcAft>
            </a:pPr>
            <a:r>
              <a:rPr lang="en-IN" kern="100" dirty="0">
                <a:latin typeface="Times New Roman" panose="02020603050405020304" pitchFamily="18" charset="0"/>
                <a:ea typeface="Aptos" panose="020B0004020202020204" pitchFamily="34" charset="0"/>
                <a:cs typeface="Times New Roman" panose="02020603050405020304" pitchFamily="18" charset="0"/>
              </a:rPr>
              <a:t>Fourth</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Semester, Section F, Academic Year: 2024-25</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98377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3466E-E15B-5C08-C105-DF1123B6D13B}"/>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548B2E78-783F-7177-0E32-5D47F9F1ECCF}"/>
              </a:ext>
            </a:extLst>
          </p:cNvPr>
          <p:cNvSpPr>
            <a:spLocks noGrp="1"/>
          </p:cNvSpPr>
          <p:nvPr>
            <p:ph type="dt" sz="half" idx="10"/>
          </p:nvPr>
        </p:nvSpPr>
        <p:spPr>
          <a:xfrm>
            <a:off x="76080" y="6452135"/>
            <a:ext cx="2743200" cy="365125"/>
          </a:xfrm>
        </p:spPr>
        <p:txBody>
          <a:bodyPr/>
          <a:lstStyle/>
          <a:p>
            <a:fld id="{3370F522-3491-4355-BA14-148CA5C6E09B}" type="datetime1">
              <a:rPr lang="en-IN" smtClean="0"/>
              <a:t>08-05-2025</a:t>
            </a:fld>
            <a:endParaRPr lang="en-IN" dirty="0"/>
          </a:p>
        </p:txBody>
      </p:sp>
      <p:sp>
        <p:nvSpPr>
          <p:cNvPr id="6" name="Slide Number Placeholder 5">
            <a:extLst>
              <a:ext uri="{FF2B5EF4-FFF2-40B4-BE49-F238E27FC236}">
                <a16:creationId xmlns:a16="http://schemas.microsoft.com/office/drawing/2014/main" id="{582D8515-BA36-8D52-55E5-65E1B80443B0}"/>
              </a:ext>
            </a:extLst>
          </p:cNvPr>
          <p:cNvSpPr>
            <a:spLocks noGrp="1"/>
          </p:cNvSpPr>
          <p:nvPr>
            <p:ph type="sldNum" sz="quarter" idx="12"/>
          </p:nvPr>
        </p:nvSpPr>
        <p:spPr/>
        <p:txBody>
          <a:bodyPr/>
          <a:lstStyle/>
          <a:p>
            <a:fld id="{782F095D-B6A8-4FA6-B4F7-F91D05E5DF38}" type="slidenum">
              <a:rPr lang="en-IN" smtClean="0"/>
              <a:t>10</a:t>
            </a:fld>
            <a:endParaRPr lang="en-IN" dirty="0"/>
          </a:p>
        </p:txBody>
      </p:sp>
      <p:sp>
        <p:nvSpPr>
          <p:cNvPr id="8" name="TextBox 7">
            <a:extLst>
              <a:ext uri="{FF2B5EF4-FFF2-40B4-BE49-F238E27FC236}">
                <a16:creationId xmlns:a16="http://schemas.microsoft.com/office/drawing/2014/main" id="{D00162B6-1E9B-2317-58B8-3C3269AFDFF5}"/>
              </a:ext>
            </a:extLst>
          </p:cNvPr>
          <p:cNvSpPr txBox="1"/>
          <p:nvPr/>
        </p:nvSpPr>
        <p:spPr>
          <a:xfrm>
            <a:off x="1003836" y="582157"/>
            <a:ext cx="10046676" cy="6046271"/>
          </a:xfrm>
          <a:prstGeom prst="rect">
            <a:avLst/>
          </a:prstGeom>
          <a:noFill/>
        </p:spPr>
        <p:txBody>
          <a:bodyPr wrap="square" rtlCol="0">
            <a:spAutoFit/>
          </a:bodyPr>
          <a:lstStyle/>
          <a:p>
            <a:pPr marL="285750" indent="-285750" algn="just">
              <a:lnSpc>
                <a:spcPct val="150000"/>
              </a:lnSpc>
              <a:buFontTx/>
              <a:buChar char="-"/>
            </a:pPr>
            <a:r>
              <a:rPr lang="en-US" sz="2000" dirty="0">
                <a:latin typeface="Söhne"/>
              </a:rPr>
              <a:t>Simulate Virtual Memory Management using Java with a graphical user interface (GUI) to demonstrate key OS concepts.</a:t>
            </a:r>
          </a:p>
          <a:p>
            <a:pPr marL="285750" indent="-285750" algn="just">
              <a:lnSpc>
                <a:spcPct val="150000"/>
              </a:lnSpc>
              <a:buFontTx/>
              <a:buChar char="-"/>
            </a:pPr>
            <a:endParaRPr lang="en-US" sz="2000" dirty="0">
              <a:latin typeface="Söhne"/>
            </a:endParaRPr>
          </a:p>
          <a:p>
            <a:pPr marL="285750" indent="-285750" algn="just">
              <a:lnSpc>
                <a:spcPct val="150000"/>
              </a:lnSpc>
              <a:buFontTx/>
              <a:buChar char="-"/>
            </a:pPr>
            <a:r>
              <a:rPr lang="en-US" sz="2000" dirty="0">
                <a:latin typeface="Söhne"/>
              </a:rPr>
              <a:t>Implement Demand Paging to load pages into memory only when needed, optimizing memory usage.</a:t>
            </a:r>
          </a:p>
          <a:p>
            <a:pPr marL="285750" indent="-285750" algn="just">
              <a:lnSpc>
                <a:spcPct val="150000"/>
              </a:lnSpc>
              <a:buFontTx/>
              <a:buChar char="-"/>
            </a:pPr>
            <a:endParaRPr lang="en-US" sz="2000" dirty="0">
              <a:latin typeface="Söhne"/>
            </a:endParaRPr>
          </a:p>
          <a:p>
            <a:pPr marL="285750" indent="-285750" algn="just">
              <a:lnSpc>
                <a:spcPct val="150000"/>
              </a:lnSpc>
              <a:buFontTx/>
              <a:buChar char="-"/>
            </a:pPr>
            <a:r>
              <a:rPr lang="en-US" sz="2000" dirty="0">
                <a:latin typeface="Söhne"/>
              </a:rPr>
              <a:t>Manage Page Tables and TLB for efficient address translation and memory access.</a:t>
            </a:r>
          </a:p>
          <a:p>
            <a:pPr marL="285750" indent="-285750" algn="just">
              <a:lnSpc>
                <a:spcPct val="150000"/>
              </a:lnSpc>
              <a:buFontTx/>
              <a:buChar char="-"/>
            </a:pPr>
            <a:endParaRPr lang="en-US" sz="2000" dirty="0">
              <a:latin typeface="Söhne"/>
            </a:endParaRPr>
          </a:p>
          <a:p>
            <a:pPr marL="285750" indent="-285750" algn="just">
              <a:lnSpc>
                <a:spcPct val="150000"/>
              </a:lnSpc>
              <a:buFontTx/>
              <a:buChar char="-"/>
            </a:pPr>
            <a:r>
              <a:rPr lang="en-US" sz="2000" dirty="0">
                <a:latin typeface="Söhne"/>
              </a:rPr>
              <a:t>Calculate Effective Access Time (EAT) based on TLB hit ratio, memory access time, and page lookup.</a:t>
            </a:r>
          </a:p>
          <a:p>
            <a:pPr marL="285750" indent="-285750" algn="just">
              <a:lnSpc>
                <a:spcPct val="150000"/>
              </a:lnSpc>
              <a:buFontTx/>
              <a:buChar char="-"/>
            </a:pPr>
            <a:endParaRPr lang="en-US" sz="2000" dirty="0">
              <a:latin typeface="Söhne"/>
            </a:endParaRPr>
          </a:p>
          <a:p>
            <a:pPr marL="285750" indent="-285750" algn="just">
              <a:lnSpc>
                <a:spcPct val="150000"/>
              </a:lnSpc>
              <a:buFontTx/>
              <a:buChar char="-"/>
            </a:pPr>
            <a:r>
              <a:rPr lang="en-US" sz="2000" dirty="0">
                <a:latin typeface="Söhne"/>
              </a:rPr>
              <a:t>Support Optimal Page Replacement by allowing simulation with user-defined reference strings and frame limits.</a:t>
            </a:r>
          </a:p>
        </p:txBody>
      </p:sp>
      <p:sp>
        <p:nvSpPr>
          <p:cNvPr id="2" name="TextBox 1">
            <a:extLst>
              <a:ext uri="{FF2B5EF4-FFF2-40B4-BE49-F238E27FC236}">
                <a16:creationId xmlns:a16="http://schemas.microsoft.com/office/drawing/2014/main" id="{9EC58F38-0261-9ABF-18ED-3880A47C1D5B}"/>
              </a:ext>
            </a:extLst>
          </p:cNvPr>
          <p:cNvSpPr txBox="1"/>
          <p:nvPr/>
        </p:nvSpPr>
        <p:spPr>
          <a:xfrm>
            <a:off x="71284" y="136525"/>
            <a:ext cx="2747996" cy="461665"/>
          </a:xfrm>
          <a:prstGeom prst="rect">
            <a:avLst/>
          </a:prstGeom>
          <a:noFill/>
        </p:spPr>
        <p:txBody>
          <a:bodyPr wrap="none" rtlCol="0">
            <a:spAutoFit/>
          </a:bodyPr>
          <a:lstStyle/>
          <a:p>
            <a:r>
              <a:rPr lang="en-GB" sz="2400" b="1" u="sng" dirty="0"/>
              <a:t>Project Objectives</a:t>
            </a:r>
            <a:endParaRPr lang="en-US" sz="2400" b="1" u="sng" dirty="0"/>
          </a:p>
        </p:txBody>
      </p:sp>
    </p:spTree>
    <p:extLst>
      <p:ext uri="{BB962C8B-B14F-4D97-AF65-F5344CB8AC3E}">
        <p14:creationId xmlns:p14="http://schemas.microsoft.com/office/powerpoint/2010/main" val="2575072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68E97C6-E9C9-83C3-F70E-E96D1600DF6B}"/>
              </a:ext>
            </a:extLst>
          </p:cNvPr>
          <p:cNvSpPr>
            <a:spLocks noGrp="1"/>
          </p:cNvSpPr>
          <p:nvPr>
            <p:ph type="dt" sz="half" idx="10"/>
          </p:nvPr>
        </p:nvSpPr>
        <p:spPr>
          <a:xfrm>
            <a:off x="248101" y="6356349"/>
            <a:ext cx="2743200" cy="365125"/>
          </a:xfrm>
        </p:spPr>
        <p:txBody>
          <a:bodyPr/>
          <a:lstStyle/>
          <a:p>
            <a:fld id="{3370F522-3491-4355-BA14-148CA5C6E09B}" type="datetime1">
              <a:rPr lang="en-IN" smtClean="0"/>
              <a:t>08-05-2025</a:t>
            </a:fld>
            <a:endParaRPr lang="en-IN" dirty="0"/>
          </a:p>
        </p:txBody>
      </p:sp>
      <p:sp>
        <p:nvSpPr>
          <p:cNvPr id="6" name="Slide Number Placeholder 5">
            <a:extLst>
              <a:ext uri="{FF2B5EF4-FFF2-40B4-BE49-F238E27FC236}">
                <a16:creationId xmlns:a16="http://schemas.microsoft.com/office/drawing/2014/main" id="{D8DEB824-5E37-DC1A-C6F4-B6C4D30F79F6}"/>
              </a:ext>
            </a:extLst>
          </p:cNvPr>
          <p:cNvSpPr>
            <a:spLocks noGrp="1"/>
          </p:cNvSpPr>
          <p:nvPr>
            <p:ph type="sldNum" sz="quarter" idx="12"/>
          </p:nvPr>
        </p:nvSpPr>
        <p:spPr/>
        <p:txBody>
          <a:bodyPr/>
          <a:lstStyle/>
          <a:p>
            <a:fld id="{782F095D-B6A8-4FA6-B4F7-F91D05E5DF38}" type="slidenum">
              <a:rPr lang="en-IN" smtClean="0"/>
              <a:t>11</a:t>
            </a:fld>
            <a:endParaRPr lang="en-IN" dirty="0"/>
          </a:p>
        </p:txBody>
      </p:sp>
      <p:sp>
        <p:nvSpPr>
          <p:cNvPr id="7" name="TextBox 6">
            <a:extLst>
              <a:ext uri="{FF2B5EF4-FFF2-40B4-BE49-F238E27FC236}">
                <a16:creationId xmlns:a16="http://schemas.microsoft.com/office/drawing/2014/main" id="{CE6881BE-CB03-EA8E-8586-8E8B721C6501}"/>
              </a:ext>
            </a:extLst>
          </p:cNvPr>
          <p:cNvSpPr txBox="1"/>
          <p:nvPr/>
        </p:nvSpPr>
        <p:spPr>
          <a:xfrm>
            <a:off x="199506" y="136525"/>
            <a:ext cx="2010294" cy="461665"/>
          </a:xfrm>
          <a:prstGeom prst="rect">
            <a:avLst/>
          </a:prstGeom>
          <a:noFill/>
        </p:spPr>
        <p:txBody>
          <a:bodyPr wrap="none" rtlCol="0">
            <a:spAutoFit/>
          </a:bodyPr>
          <a:lstStyle/>
          <a:p>
            <a:r>
              <a:rPr lang="en-US" sz="2400" b="1" dirty="0"/>
              <a:t>Methodology</a:t>
            </a:r>
          </a:p>
        </p:txBody>
      </p:sp>
      <p:sp>
        <p:nvSpPr>
          <p:cNvPr id="2" name="TextBox 1">
            <a:extLst>
              <a:ext uri="{FF2B5EF4-FFF2-40B4-BE49-F238E27FC236}">
                <a16:creationId xmlns:a16="http://schemas.microsoft.com/office/drawing/2014/main" id="{4F7FC303-04E6-055A-97B3-2C2B202C72AA}"/>
              </a:ext>
            </a:extLst>
          </p:cNvPr>
          <p:cNvSpPr txBox="1"/>
          <p:nvPr/>
        </p:nvSpPr>
        <p:spPr>
          <a:xfrm>
            <a:off x="838200" y="598190"/>
            <a:ext cx="10046676" cy="5869364"/>
          </a:xfrm>
          <a:prstGeom prst="rect">
            <a:avLst/>
          </a:prstGeom>
          <a:noFill/>
        </p:spPr>
        <p:txBody>
          <a:bodyPr wrap="square" rtlCol="0">
            <a:spAutoFit/>
          </a:bodyPr>
          <a:lstStyle/>
          <a:p>
            <a:pPr marL="285750" indent="-285750" algn="just">
              <a:lnSpc>
                <a:spcPct val="150000"/>
              </a:lnSpc>
              <a:buFontTx/>
              <a:buChar char="-"/>
            </a:pPr>
            <a:r>
              <a:rPr lang="en-US" dirty="0"/>
              <a:t>User Process Generation</a:t>
            </a:r>
          </a:p>
          <a:p>
            <a:pPr marL="742950" lvl="1" indent="-285750" algn="just">
              <a:lnSpc>
                <a:spcPct val="150000"/>
              </a:lnSpc>
              <a:buFontTx/>
              <a:buChar char="-"/>
            </a:pPr>
            <a:r>
              <a:rPr lang="en-US" dirty="0"/>
              <a:t>Simulate multiple user processes with unique IDs and varying memory requirements.</a:t>
            </a:r>
          </a:p>
          <a:p>
            <a:pPr marL="285750" indent="-285750" algn="just">
              <a:lnSpc>
                <a:spcPct val="150000"/>
              </a:lnSpc>
              <a:buFontTx/>
              <a:buChar char="-"/>
            </a:pPr>
            <a:r>
              <a:rPr lang="en-US" dirty="0"/>
              <a:t>Logical Address Space Creation</a:t>
            </a:r>
          </a:p>
          <a:p>
            <a:pPr marL="742950" lvl="1" indent="-285750" algn="just">
              <a:lnSpc>
                <a:spcPct val="150000"/>
              </a:lnSpc>
              <a:buFontTx/>
              <a:buChar char="-"/>
            </a:pPr>
            <a:r>
              <a:rPr lang="en-US" dirty="0"/>
              <a:t>Divide each process's memory into fixed-size pages; generate logical addresses for memory accesses.</a:t>
            </a:r>
          </a:p>
          <a:p>
            <a:pPr marL="285750" indent="-285750" algn="just">
              <a:lnSpc>
                <a:spcPct val="150000"/>
              </a:lnSpc>
              <a:buFontTx/>
              <a:buChar char="-"/>
            </a:pPr>
            <a:r>
              <a:rPr lang="en-US" dirty="0"/>
              <a:t>Paging Mechanism Simulation</a:t>
            </a:r>
          </a:p>
          <a:p>
            <a:pPr marL="742950" lvl="1" indent="-285750" algn="just">
              <a:lnSpc>
                <a:spcPct val="150000"/>
              </a:lnSpc>
              <a:buFontTx/>
              <a:buChar char="-"/>
            </a:pPr>
            <a:r>
              <a:rPr lang="en-US" dirty="0"/>
              <a:t>Physical memory is divided into equal-sized frames. Each process maintains a page table mapping pages to frames.</a:t>
            </a:r>
          </a:p>
          <a:p>
            <a:pPr marL="285750" indent="-285750" algn="just">
              <a:lnSpc>
                <a:spcPct val="150000"/>
              </a:lnSpc>
              <a:buFontTx/>
              <a:buChar char="-"/>
            </a:pPr>
            <a:r>
              <a:rPr lang="en-US" dirty="0"/>
              <a:t>Page Allocation &amp; Replacement</a:t>
            </a:r>
          </a:p>
          <a:p>
            <a:pPr marL="742950" lvl="1" indent="-285750" algn="just">
              <a:lnSpc>
                <a:spcPct val="150000"/>
              </a:lnSpc>
              <a:buFontTx/>
              <a:buChar char="-"/>
            </a:pPr>
            <a:r>
              <a:rPr lang="en-US" dirty="0"/>
              <a:t>Allocate pages to free frames. When memory is full, simulate page replacement using algorithms like Optimal Replacement.</a:t>
            </a:r>
          </a:p>
          <a:p>
            <a:pPr marL="285750" indent="-285750" algn="just">
              <a:lnSpc>
                <a:spcPct val="150000"/>
              </a:lnSpc>
              <a:buFontTx/>
              <a:buChar char="-"/>
            </a:pPr>
            <a:r>
              <a:rPr lang="en-US" dirty="0"/>
              <a:t>Address Translation</a:t>
            </a:r>
          </a:p>
          <a:p>
            <a:pPr marL="742950" lvl="1" indent="-285750" algn="just">
              <a:lnSpc>
                <a:spcPct val="150000"/>
              </a:lnSpc>
              <a:buFontTx/>
              <a:buChar char="-"/>
            </a:pPr>
            <a:r>
              <a:rPr lang="en-US" dirty="0"/>
              <a:t>Translate logical addresses to physical addresses via page tables. Handle page faults dynamically.</a:t>
            </a:r>
          </a:p>
        </p:txBody>
      </p:sp>
    </p:spTree>
    <p:extLst>
      <p:ext uri="{BB962C8B-B14F-4D97-AF65-F5344CB8AC3E}">
        <p14:creationId xmlns:p14="http://schemas.microsoft.com/office/powerpoint/2010/main" val="1805326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09A9A-2E07-A76A-2A9E-E8F572DACE76}"/>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DD473922-B9EA-46B9-9740-AFE3FC0A24E7}"/>
              </a:ext>
            </a:extLst>
          </p:cNvPr>
          <p:cNvSpPr>
            <a:spLocks noGrp="1"/>
          </p:cNvSpPr>
          <p:nvPr>
            <p:ph type="dt" sz="half" idx="10"/>
          </p:nvPr>
        </p:nvSpPr>
        <p:spPr/>
        <p:txBody>
          <a:bodyPr/>
          <a:lstStyle/>
          <a:p>
            <a:fld id="{3370F522-3491-4355-BA14-148CA5C6E09B}" type="datetime1">
              <a:rPr lang="en-IN" smtClean="0"/>
              <a:t>08-05-2025</a:t>
            </a:fld>
            <a:endParaRPr lang="en-IN" dirty="0"/>
          </a:p>
        </p:txBody>
      </p:sp>
      <p:sp>
        <p:nvSpPr>
          <p:cNvPr id="6" name="Slide Number Placeholder 5">
            <a:extLst>
              <a:ext uri="{FF2B5EF4-FFF2-40B4-BE49-F238E27FC236}">
                <a16:creationId xmlns:a16="http://schemas.microsoft.com/office/drawing/2014/main" id="{0A440CCC-8DA5-6A7C-308B-EEEC1F00AF97}"/>
              </a:ext>
            </a:extLst>
          </p:cNvPr>
          <p:cNvSpPr>
            <a:spLocks noGrp="1"/>
          </p:cNvSpPr>
          <p:nvPr>
            <p:ph type="sldNum" sz="quarter" idx="12"/>
          </p:nvPr>
        </p:nvSpPr>
        <p:spPr/>
        <p:txBody>
          <a:bodyPr/>
          <a:lstStyle/>
          <a:p>
            <a:fld id="{782F095D-B6A8-4FA6-B4F7-F91D05E5DF38}" type="slidenum">
              <a:rPr lang="en-IN" smtClean="0"/>
              <a:t>12</a:t>
            </a:fld>
            <a:endParaRPr lang="en-IN" dirty="0"/>
          </a:p>
        </p:txBody>
      </p:sp>
      <p:sp>
        <p:nvSpPr>
          <p:cNvPr id="7" name="TextBox 6">
            <a:extLst>
              <a:ext uri="{FF2B5EF4-FFF2-40B4-BE49-F238E27FC236}">
                <a16:creationId xmlns:a16="http://schemas.microsoft.com/office/drawing/2014/main" id="{9DC79981-D426-0F28-607A-AFEB2FA40AF9}"/>
              </a:ext>
            </a:extLst>
          </p:cNvPr>
          <p:cNvSpPr txBox="1"/>
          <p:nvPr/>
        </p:nvSpPr>
        <p:spPr>
          <a:xfrm>
            <a:off x="199506" y="136525"/>
            <a:ext cx="2010294" cy="461665"/>
          </a:xfrm>
          <a:prstGeom prst="rect">
            <a:avLst/>
          </a:prstGeom>
          <a:noFill/>
        </p:spPr>
        <p:txBody>
          <a:bodyPr wrap="none" rtlCol="0">
            <a:spAutoFit/>
          </a:bodyPr>
          <a:lstStyle/>
          <a:p>
            <a:r>
              <a:rPr lang="en-US" sz="2400" b="1" dirty="0"/>
              <a:t>Methodology</a:t>
            </a:r>
          </a:p>
        </p:txBody>
      </p:sp>
      <p:sp>
        <p:nvSpPr>
          <p:cNvPr id="2" name="TextBox 1">
            <a:extLst>
              <a:ext uri="{FF2B5EF4-FFF2-40B4-BE49-F238E27FC236}">
                <a16:creationId xmlns:a16="http://schemas.microsoft.com/office/drawing/2014/main" id="{F6D8E36F-BFC7-D15A-0120-C7D3C25D0A30}"/>
              </a:ext>
            </a:extLst>
          </p:cNvPr>
          <p:cNvSpPr txBox="1"/>
          <p:nvPr/>
        </p:nvSpPr>
        <p:spPr>
          <a:xfrm>
            <a:off x="838200" y="616277"/>
            <a:ext cx="10046676" cy="5453865"/>
          </a:xfrm>
          <a:prstGeom prst="rect">
            <a:avLst/>
          </a:prstGeom>
          <a:noFill/>
        </p:spPr>
        <p:txBody>
          <a:bodyPr wrap="square" rtlCol="0">
            <a:spAutoFit/>
          </a:bodyPr>
          <a:lstStyle/>
          <a:p>
            <a:pPr marL="285750" indent="-285750" algn="just">
              <a:lnSpc>
                <a:spcPct val="150000"/>
              </a:lnSpc>
              <a:buFontTx/>
              <a:buChar char="-"/>
            </a:pPr>
            <a:r>
              <a:rPr lang="en-US" dirty="0"/>
              <a:t>Translation Lookaside Buffer (TLB) Integration</a:t>
            </a:r>
          </a:p>
          <a:p>
            <a:pPr marL="742950" lvl="1" indent="-285750" algn="just">
              <a:lnSpc>
                <a:spcPct val="150000"/>
              </a:lnSpc>
              <a:buFontTx/>
              <a:buChar char="-"/>
            </a:pPr>
            <a:r>
              <a:rPr lang="en-US" dirty="0"/>
              <a:t>Use a TLB to cache recent page table entries and speed up address translation. Simulate TLB hit/miss behavior.</a:t>
            </a:r>
          </a:p>
          <a:p>
            <a:pPr marL="285750" indent="-285750" algn="just">
              <a:lnSpc>
                <a:spcPct val="150000"/>
              </a:lnSpc>
              <a:buFontTx/>
              <a:buChar char="-"/>
            </a:pPr>
            <a:r>
              <a:rPr lang="en-US" dirty="0"/>
              <a:t>Effective Access Time (EAT) Calculation</a:t>
            </a:r>
          </a:p>
          <a:p>
            <a:pPr marL="742950" lvl="1" indent="-285750" algn="just">
              <a:lnSpc>
                <a:spcPct val="150000"/>
              </a:lnSpc>
              <a:buFontTx/>
              <a:buChar char="-"/>
            </a:pPr>
            <a:r>
              <a:rPr lang="en-US" dirty="0"/>
              <a:t>Calculate EAT using:</a:t>
            </a:r>
          </a:p>
          <a:p>
            <a:pPr marL="1200150" lvl="2" indent="-285750" algn="just">
              <a:lnSpc>
                <a:spcPct val="150000"/>
              </a:lnSpc>
              <a:buFontTx/>
              <a:buChar char="-"/>
            </a:pPr>
            <a:r>
              <a:rPr lang="en-US" dirty="0"/>
              <a:t>EAT = (α × (E + m)) + ((1 - α) × (E + 2m)),</a:t>
            </a:r>
          </a:p>
          <a:p>
            <a:pPr marL="1657350" lvl="3" indent="-285750" algn="just">
              <a:lnSpc>
                <a:spcPct val="150000"/>
              </a:lnSpc>
              <a:buFontTx/>
              <a:buChar char="-"/>
            </a:pPr>
            <a:r>
              <a:rPr lang="en-US" dirty="0"/>
              <a:t>where α = TLB hit ratio, E = TLB search time, m = memory access time.</a:t>
            </a:r>
          </a:p>
          <a:p>
            <a:pPr marL="285750" indent="-285750" algn="just">
              <a:lnSpc>
                <a:spcPct val="150000"/>
              </a:lnSpc>
              <a:buFontTx/>
              <a:buChar char="-"/>
            </a:pPr>
            <a:r>
              <a:rPr lang="en-US" dirty="0"/>
              <a:t>Multi-User Memory Management</a:t>
            </a:r>
          </a:p>
          <a:p>
            <a:pPr marL="742950" lvl="1" indent="-285750" algn="just">
              <a:lnSpc>
                <a:spcPct val="150000"/>
              </a:lnSpc>
              <a:buFontTx/>
              <a:buChar char="-"/>
            </a:pPr>
            <a:r>
              <a:rPr lang="en-US" dirty="0"/>
              <a:t>Supports multiple virtual memory instances, ensuring fair and isolated memory management across users.</a:t>
            </a:r>
          </a:p>
          <a:p>
            <a:pPr marL="285750" indent="-285750" algn="just">
              <a:lnSpc>
                <a:spcPct val="150000"/>
              </a:lnSpc>
              <a:buFontTx/>
              <a:buChar char="-"/>
            </a:pPr>
            <a:r>
              <a:rPr lang="en-US" dirty="0"/>
              <a:t>Simulation and Debugging</a:t>
            </a:r>
          </a:p>
          <a:p>
            <a:pPr marL="742950" lvl="1" indent="-285750" algn="just">
              <a:lnSpc>
                <a:spcPct val="150000"/>
              </a:lnSpc>
              <a:buFontTx/>
              <a:buChar char="-"/>
            </a:pPr>
            <a:r>
              <a:rPr lang="en-US" dirty="0"/>
              <a:t>Provides real-time simulation of memory operations and GUI-based feedback for easier debugging and learning.</a:t>
            </a:r>
          </a:p>
        </p:txBody>
      </p:sp>
    </p:spTree>
    <p:extLst>
      <p:ext uri="{BB962C8B-B14F-4D97-AF65-F5344CB8AC3E}">
        <p14:creationId xmlns:p14="http://schemas.microsoft.com/office/powerpoint/2010/main" val="2218587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68E97C6-E9C9-83C3-F70E-E96D1600DF6B}"/>
              </a:ext>
            </a:extLst>
          </p:cNvPr>
          <p:cNvSpPr>
            <a:spLocks noGrp="1"/>
          </p:cNvSpPr>
          <p:nvPr>
            <p:ph type="dt" sz="half" idx="10"/>
          </p:nvPr>
        </p:nvSpPr>
        <p:spPr/>
        <p:txBody>
          <a:bodyPr/>
          <a:lstStyle/>
          <a:p>
            <a:fld id="{3370F522-3491-4355-BA14-148CA5C6E09B}" type="datetime1">
              <a:rPr lang="en-IN" smtClean="0"/>
              <a:t>08-05-2025</a:t>
            </a:fld>
            <a:endParaRPr lang="en-IN" dirty="0"/>
          </a:p>
        </p:txBody>
      </p:sp>
      <p:sp>
        <p:nvSpPr>
          <p:cNvPr id="6" name="Slide Number Placeholder 5">
            <a:extLst>
              <a:ext uri="{FF2B5EF4-FFF2-40B4-BE49-F238E27FC236}">
                <a16:creationId xmlns:a16="http://schemas.microsoft.com/office/drawing/2014/main" id="{D8DEB824-5E37-DC1A-C6F4-B6C4D30F79F6}"/>
              </a:ext>
            </a:extLst>
          </p:cNvPr>
          <p:cNvSpPr>
            <a:spLocks noGrp="1"/>
          </p:cNvSpPr>
          <p:nvPr>
            <p:ph type="sldNum" sz="quarter" idx="12"/>
          </p:nvPr>
        </p:nvSpPr>
        <p:spPr/>
        <p:txBody>
          <a:bodyPr/>
          <a:lstStyle/>
          <a:p>
            <a:fld id="{782F095D-B6A8-4FA6-B4F7-F91D05E5DF38}" type="slidenum">
              <a:rPr lang="en-IN" smtClean="0"/>
              <a:t>13</a:t>
            </a:fld>
            <a:endParaRPr lang="en-IN" dirty="0"/>
          </a:p>
        </p:txBody>
      </p:sp>
      <p:sp>
        <p:nvSpPr>
          <p:cNvPr id="7" name="TextBox 6">
            <a:extLst>
              <a:ext uri="{FF2B5EF4-FFF2-40B4-BE49-F238E27FC236}">
                <a16:creationId xmlns:a16="http://schemas.microsoft.com/office/drawing/2014/main" id="{CE6881BE-CB03-EA8E-8586-8E8B721C6501}"/>
              </a:ext>
            </a:extLst>
          </p:cNvPr>
          <p:cNvSpPr txBox="1"/>
          <p:nvPr/>
        </p:nvSpPr>
        <p:spPr>
          <a:xfrm>
            <a:off x="287997" y="438610"/>
            <a:ext cx="2646878" cy="461665"/>
          </a:xfrm>
          <a:prstGeom prst="rect">
            <a:avLst/>
          </a:prstGeom>
          <a:noFill/>
        </p:spPr>
        <p:txBody>
          <a:bodyPr wrap="none" rtlCol="0">
            <a:spAutoFit/>
          </a:bodyPr>
          <a:lstStyle/>
          <a:p>
            <a:r>
              <a:rPr lang="en-US" sz="2400" b="1" kern="1200" dirty="0">
                <a:solidFill>
                  <a:srgbClr val="000000"/>
                </a:solidFill>
                <a:effectLst/>
                <a:latin typeface="Aptos" panose="020B0004020202020204" pitchFamily="34" charset="0"/>
                <a:ea typeface="+mn-ea"/>
                <a:cs typeface="+mn-cs"/>
              </a:rPr>
              <a:t>Result and Demo</a:t>
            </a:r>
            <a:endParaRPr lang="en-US" sz="2400" b="1" dirty="0"/>
          </a:p>
        </p:txBody>
      </p:sp>
      <p:pic>
        <p:nvPicPr>
          <p:cNvPr id="4" name="Picture 3">
            <a:extLst>
              <a:ext uri="{FF2B5EF4-FFF2-40B4-BE49-F238E27FC236}">
                <a16:creationId xmlns:a16="http://schemas.microsoft.com/office/drawing/2014/main" id="{FA6FC32B-3029-78F4-40DE-0BDC6C45F266}"/>
              </a:ext>
            </a:extLst>
          </p:cNvPr>
          <p:cNvPicPr>
            <a:picLocks noChangeAspect="1"/>
          </p:cNvPicPr>
          <p:nvPr/>
        </p:nvPicPr>
        <p:blipFill>
          <a:blip r:embed="rId2"/>
          <a:stretch>
            <a:fillRect/>
          </a:stretch>
        </p:blipFill>
        <p:spPr>
          <a:xfrm>
            <a:off x="4352234" y="900275"/>
            <a:ext cx="3800750" cy="2375921"/>
          </a:xfrm>
          <a:prstGeom prst="rect">
            <a:avLst/>
          </a:prstGeom>
        </p:spPr>
      </p:pic>
      <p:pic>
        <p:nvPicPr>
          <p:cNvPr id="9" name="Picture 8">
            <a:extLst>
              <a:ext uri="{FF2B5EF4-FFF2-40B4-BE49-F238E27FC236}">
                <a16:creationId xmlns:a16="http://schemas.microsoft.com/office/drawing/2014/main" id="{3AB6E784-58A4-ADAA-619C-46369E6FAD67}"/>
              </a:ext>
            </a:extLst>
          </p:cNvPr>
          <p:cNvPicPr>
            <a:picLocks noChangeAspect="1"/>
          </p:cNvPicPr>
          <p:nvPr/>
        </p:nvPicPr>
        <p:blipFill>
          <a:blip r:embed="rId3"/>
          <a:stretch>
            <a:fillRect/>
          </a:stretch>
        </p:blipFill>
        <p:spPr>
          <a:xfrm>
            <a:off x="380581" y="900275"/>
            <a:ext cx="3658437" cy="2375921"/>
          </a:xfrm>
          <a:prstGeom prst="rect">
            <a:avLst/>
          </a:prstGeom>
        </p:spPr>
      </p:pic>
      <p:pic>
        <p:nvPicPr>
          <p:cNvPr id="13" name="Picture 12">
            <a:extLst>
              <a:ext uri="{FF2B5EF4-FFF2-40B4-BE49-F238E27FC236}">
                <a16:creationId xmlns:a16="http://schemas.microsoft.com/office/drawing/2014/main" id="{1138A4C3-289D-6F15-5ABD-D9D3F62D2DE1}"/>
              </a:ext>
            </a:extLst>
          </p:cNvPr>
          <p:cNvPicPr>
            <a:picLocks noChangeAspect="1"/>
          </p:cNvPicPr>
          <p:nvPr/>
        </p:nvPicPr>
        <p:blipFill>
          <a:blip r:embed="rId4"/>
          <a:stretch>
            <a:fillRect/>
          </a:stretch>
        </p:blipFill>
        <p:spPr>
          <a:xfrm>
            <a:off x="380581" y="3429000"/>
            <a:ext cx="3800750" cy="2349841"/>
          </a:xfrm>
          <a:prstGeom prst="rect">
            <a:avLst/>
          </a:prstGeom>
        </p:spPr>
      </p:pic>
      <p:pic>
        <p:nvPicPr>
          <p:cNvPr id="17" name="Picture 16">
            <a:extLst>
              <a:ext uri="{FF2B5EF4-FFF2-40B4-BE49-F238E27FC236}">
                <a16:creationId xmlns:a16="http://schemas.microsoft.com/office/drawing/2014/main" id="{5A082E47-1928-4812-FB5E-F4E8A3E521B6}"/>
              </a:ext>
            </a:extLst>
          </p:cNvPr>
          <p:cNvPicPr>
            <a:picLocks noChangeAspect="1"/>
          </p:cNvPicPr>
          <p:nvPr/>
        </p:nvPicPr>
        <p:blipFill>
          <a:blip r:embed="rId5"/>
          <a:stretch>
            <a:fillRect/>
          </a:stretch>
        </p:blipFill>
        <p:spPr>
          <a:xfrm>
            <a:off x="4324547" y="3581805"/>
            <a:ext cx="4142837" cy="1800225"/>
          </a:xfrm>
          <a:prstGeom prst="rect">
            <a:avLst/>
          </a:prstGeom>
        </p:spPr>
      </p:pic>
      <p:pic>
        <p:nvPicPr>
          <p:cNvPr id="21" name="Picture 20">
            <a:extLst>
              <a:ext uri="{FF2B5EF4-FFF2-40B4-BE49-F238E27FC236}">
                <a16:creationId xmlns:a16="http://schemas.microsoft.com/office/drawing/2014/main" id="{0EF8A160-3701-9F2E-7559-6F5D146C043B}"/>
              </a:ext>
            </a:extLst>
          </p:cNvPr>
          <p:cNvPicPr>
            <a:picLocks noChangeAspect="1"/>
          </p:cNvPicPr>
          <p:nvPr/>
        </p:nvPicPr>
        <p:blipFill>
          <a:blip r:embed="rId6"/>
          <a:stretch>
            <a:fillRect/>
          </a:stretch>
        </p:blipFill>
        <p:spPr>
          <a:xfrm>
            <a:off x="8610600" y="4416669"/>
            <a:ext cx="3040835" cy="1725029"/>
          </a:xfrm>
          <a:prstGeom prst="rect">
            <a:avLst/>
          </a:prstGeom>
        </p:spPr>
      </p:pic>
      <p:pic>
        <p:nvPicPr>
          <p:cNvPr id="2" name="Picture 1" descr="A screenshot of a computer&#10;&#10;AI-generated content may be incorrect.">
            <a:extLst>
              <a:ext uri="{FF2B5EF4-FFF2-40B4-BE49-F238E27FC236}">
                <a16:creationId xmlns:a16="http://schemas.microsoft.com/office/drawing/2014/main" id="{3724ED7B-1DFE-10BD-F60D-D65C2FC8D69A}"/>
              </a:ext>
            </a:extLst>
          </p:cNvPr>
          <p:cNvPicPr>
            <a:picLocks noChangeAspect="1"/>
          </p:cNvPicPr>
          <p:nvPr/>
        </p:nvPicPr>
        <p:blipFill>
          <a:blip r:embed="rId7"/>
          <a:stretch>
            <a:fillRect/>
          </a:stretch>
        </p:blipFill>
        <p:spPr>
          <a:xfrm>
            <a:off x="8451035" y="647319"/>
            <a:ext cx="3200400" cy="3337429"/>
          </a:xfrm>
          <a:prstGeom prst="rect">
            <a:avLst/>
          </a:prstGeom>
        </p:spPr>
      </p:pic>
    </p:spTree>
    <p:extLst>
      <p:ext uri="{BB962C8B-B14F-4D97-AF65-F5344CB8AC3E}">
        <p14:creationId xmlns:p14="http://schemas.microsoft.com/office/powerpoint/2010/main" val="3326464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94CFB-4A17-A20B-9267-A47941EE188E}"/>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0BAB0509-AF3A-1228-6732-8E1DE131DCFD}"/>
              </a:ext>
            </a:extLst>
          </p:cNvPr>
          <p:cNvSpPr>
            <a:spLocks noGrp="1"/>
          </p:cNvSpPr>
          <p:nvPr>
            <p:ph type="dt" sz="half" idx="10"/>
          </p:nvPr>
        </p:nvSpPr>
        <p:spPr/>
        <p:txBody>
          <a:bodyPr/>
          <a:lstStyle/>
          <a:p>
            <a:fld id="{3370F522-3491-4355-BA14-148CA5C6E09B}" type="datetime1">
              <a:rPr lang="en-IN" smtClean="0"/>
              <a:t>08-05-2025</a:t>
            </a:fld>
            <a:endParaRPr lang="en-IN" dirty="0"/>
          </a:p>
        </p:txBody>
      </p:sp>
      <p:sp>
        <p:nvSpPr>
          <p:cNvPr id="6" name="Slide Number Placeholder 5">
            <a:extLst>
              <a:ext uri="{FF2B5EF4-FFF2-40B4-BE49-F238E27FC236}">
                <a16:creationId xmlns:a16="http://schemas.microsoft.com/office/drawing/2014/main" id="{4D9A604B-B879-5EE6-0ED0-3585F56ACDB4}"/>
              </a:ext>
            </a:extLst>
          </p:cNvPr>
          <p:cNvSpPr>
            <a:spLocks noGrp="1"/>
          </p:cNvSpPr>
          <p:nvPr>
            <p:ph type="sldNum" sz="quarter" idx="12"/>
          </p:nvPr>
        </p:nvSpPr>
        <p:spPr/>
        <p:txBody>
          <a:bodyPr/>
          <a:lstStyle/>
          <a:p>
            <a:fld id="{782F095D-B6A8-4FA6-B4F7-F91D05E5DF38}" type="slidenum">
              <a:rPr lang="en-IN" smtClean="0"/>
              <a:t>14</a:t>
            </a:fld>
            <a:endParaRPr lang="en-IN" dirty="0"/>
          </a:p>
        </p:txBody>
      </p:sp>
      <p:sp>
        <p:nvSpPr>
          <p:cNvPr id="7" name="TextBox 6">
            <a:extLst>
              <a:ext uri="{FF2B5EF4-FFF2-40B4-BE49-F238E27FC236}">
                <a16:creationId xmlns:a16="http://schemas.microsoft.com/office/drawing/2014/main" id="{8DBC0FC4-E0E9-9CB4-8A78-7FD0CF848651}"/>
              </a:ext>
            </a:extLst>
          </p:cNvPr>
          <p:cNvSpPr txBox="1"/>
          <p:nvPr/>
        </p:nvSpPr>
        <p:spPr>
          <a:xfrm>
            <a:off x="287997" y="252164"/>
            <a:ext cx="2646878" cy="461665"/>
          </a:xfrm>
          <a:prstGeom prst="rect">
            <a:avLst/>
          </a:prstGeom>
          <a:noFill/>
        </p:spPr>
        <p:txBody>
          <a:bodyPr wrap="none" rtlCol="0">
            <a:spAutoFit/>
          </a:bodyPr>
          <a:lstStyle/>
          <a:p>
            <a:r>
              <a:rPr lang="en-US" sz="2400" b="1" kern="1200" dirty="0">
                <a:solidFill>
                  <a:srgbClr val="000000"/>
                </a:solidFill>
                <a:effectLst/>
                <a:latin typeface="Aptos" panose="020B0004020202020204" pitchFamily="34" charset="0"/>
                <a:ea typeface="+mn-ea"/>
                <a:cs typeface="+mn-cs"/>
              </a:rPr>
              <a:t>Result and Demo</a:t>
            </a:r>
            <a:endParaRPr lang="en-US" sz="2400" b="1" dirty="0"/>
          </a:p>
        </p:txBody>
      </p:sp>
      <p:pic>
        <p:nvPicPr>
          <p:cNvPr id="3" name="Picture 2">
            <a:extLst>
              <a:ext uri="{FF2B5EF4-FFF2-40B4-BE49-F238E27FC236}">
                <a16:creationId xmlns:a16="http://schemas.microsoft.com/office/drawing/2014/main" id="{D77BFAEC-85DF-EFED-6335-0EB42508D3FE}"/>
              </a:ext>
            </a:extLst>
          </p:cNvPr>
          <p:cNvPicPr>
            <a:picLocks noChangeAspect="1"/>
          </p:cNvPicPr>
          <p:nvPr/>
        </p:nvPicPr>
        <p:blipFill>
          <a:blip r:embed="rId2"/>
          <a:stretch>
            <a:fillRect/>
          </a:stretch>
        </p:blipFill>
        <p:spPr>
          <a:xfrm>
            <a:off x="183108" y="4511019"/>
            <a:ext cx="3523778" cy="1792506"/>
          </a:xfrm>
          <a:prstGeom prst="rect">
            <a:avLst/>
          </a:prstGeom>
        </p:spPr>
      </p:pic>
      <p:pic>
        <p:nvPicPr>
          <p:cNvPr id="10" name="Picture 9">
            <a:extLst>
              <a:ext uri="{FF2B5EF4-FFF2-40B4-BE49-F238E27FC236}">
                <a16:creationId xmlns:a16="http://schemas.microsoft.com/office/drawing/2014/main" id="{6F8416E3-EA66-F340-FD39-E2DA7AFC3C07}"/>
              </a:ext>
            </a:extLst>
          </p:cNvPr>
          <p:cNvPicPr>
            <a:picLocks noChangeAspect="1"/>
          </p:cNvPicPr>
          <p:nvPr/>
        </p:nvPicPr>
        <p:blipFill>
          <a:blip r:embed="rId3"/>
          <a:stretch>
            <a:fillRect/>
          </a:stretch>
        </p:blipFill>
        <p:spPr>
          <a:xfrm>
            <a:off x="246990" y="713829"/>
            <a:ext cx="3203770" cy="1792506"/>
          </a:xfrm>
          <a:prstGeom prst="rect">
            <a:avLst/>
          </a:prstGeom>
        </p:spPr>
      </p:pic>
      <p:pic>
        <p:nvPicPr>
          <p:cNvPr id="16" name="Picture 15">
            <a:extLst>
              <a:ext uri="{FF2B5EF4-FFF2-40B4-BE49-F238E27FC236}">
                <a16:creationId xmlns:a16="http://schemas.microsoft.com/office/drawing/2014/main" id="{29E95AEF-F0B2-F5EA-3BD1-D6DF6B415624}"/>
              </a:ext>
            </a:extLst>
          </p:cNvPr>
          <p:cNvPicPr>
            <a:picLocks noChangeAspect="1"/>
          </p:cNvPicPr>
          <p:nvPr/>
        </p:nvPicPr>
        <p:blipFill>
          <a:blip r:embed="rId4"/>
          <a:stretch>
            <a:fillRect/>
          </a:stretch>
        </p:blipFill>
        <p:spPr>
          <a:xfrm>
            <a:off x="183108" y="2559160"/>
            <a:ext cx="3398292" cy="1792506"/>
          </a:xfrm>
          <a:prstGeom prst="rect">
            <a:avLst/>
          </a:prstGeom>
        </p:spPr>
      </p:pic>
      <p:pic>
        <p:nvPicPr>
          <p:cNvPr id="19" name="Picture 18">
            <a:extLst>
              <a:ext uri="{FF2B5EF4-FFF2-40B4-BE49-F238E27FC236}">
                <a16:creationId xmlns:a16="http://schemas.microsoft.com/office/drawing/2014/main" id="{B36B0595-7BCC-7AEA-6AD4-2DC8F4EB1834}"/>
              </a:ext>
            </a:extLst>
          </p:cNvPr>
          <p:cNvPicPr>
            <a:picLocks noChangeAspect="1"/>
          </p:cNvPicPr>
          <p:nvPr/>
        </p:nvPicPr>
        <p:blipFill>
          <a:blip r:embed="rId5"/>
          <a:stretch>
            <a:fillRect/>
          </a:stretch>
        </p:blipFill>
        <p:spPr>
          <a:xfrm>
            <a:off x="3976630" y="713829"/>
            <a:ext cx="3460839" cy="1792505"/>
          </a:xfrm>
          <a:prstGeom prst="rect">
            <a:avLst/>
          </a:prstGeom>
        </p:spPr>
      </p:pic>
      <p:pic>
        <p:nvPicPr>
          <p:cNvPr id="22" name="Picture 21">
            <a:extLst>
              <a:ext uri="{FF2B5EF4-FFF2-40B4-BE49-F238E27FC236}">
                <a16:creationId xmlns:a16="http://schemas.microsoft.com/office/drawing/2014/main" id="{F679B32B-D595-5EE4-F522-55A027ED7CC8}"/>
              </a:ext>
            </a:extLst>
          </p:cNvPr>
          <p:cNvPicPr>
            <a:picLocks noChangeAspect="1"/>
          </p:cNvPicPr>
          <p:nvPr/>
        </p:nvPicPr>
        <p:blipFill>
          <a:blip r:embed="rId6"/>
          <a:stretch>
            <a:fillRect/>
          </a:stretch>
        </p:blipFill>
        <p:spPr>
          <a:xfrm>
            <a:off x="3976630" y="2540592"/>
            <a:ext cx="4133850" cy="4046506"/>
          </a:xfrm>
          <a:prstGeom prst="rect">
            <a:avLst/>
          </a:prstGeom>
        </p:spPr>
      </p:pic>
      <p:pic>
        <p:nvPicPr>
          <p:cNvPr id="8" name="Picture 7">
            <a:extLst>
              <a:ext uri="{FF2B5EF4-FFF2-40B4-BE49-F238E27FC236}">
                <a16:creationId xmlns:a16="http://schemas.microsoft.com/office/drawing/2014/main" id="{338949FD-BAC7-DC35-8A02-9AA072547384}"/>
              </a:ext>
            </a:extLst>
          </p:cNvPr>
          <p:cNvPicPr>
            <a:picLocks noChangeAspect="1"/>
          </p:cNvPicPr>
          <p:nvPr/>
        </p:nvPicPr>
        <p:blipFill>
          <a:blip r:embed="rId7"/>
          <a:stretch>
            <a:fillRect/>
          </a:stretch>
        </p:blipFill>
        <p:spPr>
          <a:xfrm>
            <a:off x="8334372" y="252164"/>
            <a:ext cx="3674520" cy="5987862"/>
          </a:xfrm>
          <a:prstGeom prst="rect">
            <a:avLst/>
          </a:prstGeom>
        </p:spPr>
      </p:pic>
    </p:spTree>
    <p:extLst>
      <p:ext uri="{BB962C8B-B14F-4D97-AF65-F5344CB8AC3E}">
        <p14:creationId xmlns:p14="http://schemas.microsoft.com/office/powerpoint/2010/main" val="3083667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68E97C6-E9C9-83C3-F70E-E96D1600DF6B}"/>
              </a:ext>
            </a:extLst>
          </p:cNvPr>
          <p:cNvSpPr>
            <a:spLocks noGrp="1"/>
          </p:cNvSpPr>
          <p:nvPr>
            <p:ph type="dt" sz="half" idx="10"/>
          </p:nvPr>
        </p:nvSpPr>
        <p:spPr/>
        <p:txBody>
          <a:bodyPr/>
          <a:lstStyle/>
          <a:p>
            <a:fld id="{3370F522-3491-4355-BA14-148CA5C6E09B}" type="datetime1">
              <a:rPr lang="en-IN" smtClean="0"/>
              <a:t>08-05-2025</a:t>
            </a:fld>
            <a:endParaRPr lang="en-IN" dirty="0"/>
          </a:p>
        </p:txBody>
      </p:sp>
      <p:sp>
        <p:nvSpPr>
          <p:cNvPr id="6" name="Slide Number Placeholder 5">
            <a:extLst>
              <a:ext uri="{FF2B5EF4-FFF2-40B4-BE49-F238E27FC236}">
                <a16:creationId xmlns:a16="http://schemas.microsoft.com/office/drawing/2014/main" id="{D8DEB824-5E37-DC1A-C6F4-B6C4D30F79F6}"/>
              </a:ext>
            </a:extLst>
          </p:cNvPr>
          <p:cNvSpPr>
            <a:spLocks noGrp="1"/>
          </p:cNvSpPr>
          <p:nvPr>
            <p:ph type="sldNum" sz="quarter" idx="12"/>
          </p:nvPr>
        </p:nvSpPr>
        <p:spPr/>
        <p:txBody>
          <a:bodyPr/>
          <a:lstStyle/>
          <a:p>
            <a:fld id="{782F095D-B6A8-4FA6-B4F7-F91D05E5DF38}" type="slidenum">
              <a:rPr lang="en-IN" smtClean="0"/>
              <a:t>15</a:t>
            </a:fld>
            <a:endParaRPr lang="en-IN" dirty="0"/>
          </a:p>
        </p:txBody>
      </p:sp>
      <p:sp>
        <p:nvSpPr>
          <p:cNvPr id="7" name="TextBox 6">
            <a:extLst>
              <a:ext uri="{FF2B5EF4-FFF2-40B4-BE49-F238E27FC236}">
                <a16:creationId xmlns:a16="http://schemas.microsoft.com/office/drawing/2014/main" id="{CE6881BE-CB03-EA8E-8586-8E8B721C6501}"/>
              </a:ext>
            </a:extLst>
          </p:cNvPr>
          <p:cNvSpPr txBox="1"/>
          <p:nvPr/>
        </p:nvSpPr>
        <p:spPr>
          <a:xfrm>
            <a:off x="418925" y="348696"/>
            <a:ext cx="1790875" cy="461665"/>
          </a:xfrm>
          <a:prstGeom prst="rect">
            <a:avLst/>
          </a:prstGeom>
          <a:noFill/>
        </p:spPr>
        <p:txBody>
          <a:bodyPr wrap="none" rtlCol="0">
            <a:spAutoFit/>
          </a:bodyPr>
          <a:lstStyle/>
          <a:p>
            <a:r>
              <a:rPr lang="en-US" sz="2400" b="1" kern="1200" dirty="0">
                <a:solidFill>
                  <a:srgbClr val="000000"/>
                </a:solidFill>
                <a:effectLst/>
                <a:latin typeface="Aptos" panose="020B0004020202020204" pitchFamily="34" charset="0"/>
                <a:ea typeface="+mn-ea"/>
                <a:cs typeface="+mn-cs"/>
              </a:rPr>
              <a:t>Conclusion</a:t>
            </a:r>
            <a:endParaRPr lang="en-US" sz="2400" b="1" dirty="0"/>
          </a:p>
        </p:txBody>
      </p:sp>
      <p:sp>
        <p:nvSpPr>
          <p:cNvPr id="8" name="TextBox 7">
            <a:extLst>
              <a:ext uri="{FF2B5EF4-FFF2-40B4-BE49-F238E27FC236}">
                <a16:creationId xmlns:a16="http://schemas.microsoft.com/office/drawing/2014/main" id="{CEC06681-4EBC-3D05-6F2D-5DDD11684FF8}"/>
              </a:ext>
            </a:extLst>
          </p:cNvPr>
          <p:cNvSpPr txBox="1"/>
          <p:nvPr/>
        </p:nvSpPr>
        <p:spPr>
          <a:xfrm>
            <a:off x="1072662" y="1119073"/>
            <a:ext cx="10046676" cy="4619854"/>
          </a:xfrm>
          <a:prstGeom prst="rect">
            <a:avLst/>
          </a:prstGeom>
          <a:noFill/>
        </p:spPr>
        <p:txBody>
          <a:bodyPr wrap="square" rtlCol="0">
            <a:spAutoFit/>
          </a:bodyPr>
          <a:lstStyle/>
          <a:p>
            <a:pPr marL="285750" indent="-285750" algn="just">
              <a:lnSpc>
                <a:spcPct val="150000"/>
              </a:lnSpc>
              <a:buFontTx/>
              <a:buChar char="-"/>
            </a:pPr>
            <a:r>
              <a:rPr lang="en-US" b="0" i="0" dirty="0">
                <a:effectLst/>
                <a:latin typeface="Aptos Body"/>
              </a:rPr>
              <a:t>This project successfully simulates a virtual memory management system using paging and demand paging techniques, providing a realistic understanding of how operating systems handle memory in multi-user environments.</a:t>
            </a:r>
          </a:p>
          <a:p>
            <a:pPr marL="285750" indent="-285750" algn="just">
              <a:lnSpc>
                <a:spcPct val="150000"/>
              </a:lnSpc>
              <a:buFontTx/>
              <a:buChar char="-"/>
            </a:pPr>
            <a:endParaRPr lang="en-US" b="0" i="0" dirty="0">
              <a:effectLst/>
              <a:latin typeface="Aptos Body"/>
            </a:endParaRPr>
          </a:p>
          <a:p>
            <a:pPr marL="285750" indent="-285750" algn="just">
              <a:lnSpc>
                <a:spcPct val="150000"/>
              </a:lnSpc>
              <a:buFontTx/>
              <a:buChar char="-"/>
            </a:pPr>
            <a:r>
              <a:rPr lang="en-US" b="0" i="0" dirty="0">
                <a:effectLst/>
                <a:latin typeface="Aptos Body"/>
              </a:rPr>
              <a:t>The implementation features a graphical interface built with Java Swing in NetBeans, allowing users to interact with memory components such as the page table, TLB, and effective access time.</a:t>
            </a:r>
          </a:p>
          <a:p>
            <a:pPr marL="285750" indent="-285750" algn="just">
              <a:lnSpc>
                <a:spcPct val="150000"/>
              </a:lnSpc>
              <a:buFontTx/>
              <a:buChar char="-"/>
            </a:pPr>
            <a:endParaRPr lang="en-US" b="0" i="0" dirty="0">
              <a:effectLst/>
              <a:latin typeface="Aptos Body"/>
            </a:endParaRPr>
          </a:p>
          <a:p>
            <a:pPr marL="285750" indent="-285750" algn="just">
              <a:lnSpc>
                <a:spcPct val="150000"/>
              </a:lnSpc>
              <a:buFontTx/>
              <a:buChar char="-"/>
            </a:pPr>
            <a:r>
              <a:rPr lang="en-US" b="0" i="0" dirty="0">
                <a:effectLst/>
                <a:latin typeface="Aptos Body"/>
              </a:rPr>
              <a:t>The system demonstrates core OS concepts like address translation, TLB caching, page faults, and optimal page replacement, highlighting the performance trade-offs in memory management.</a:t>
            </a:r>
          </a:p>
          <a:p>
            <a:pPr marL="285750" indent="-285750" algn="just">
              <a:lnSpc>
                <a:spcPct val="150000"/>
              </a:lnSpc>
              <a:buFontTx/>
              <a:buChar char="-"/>
            </a:pPr>
            <a:endParaRPr lang="en-US" b="0" i="0" dirty="0">
              <a:effectLst/>
              <a:latin typeface="Aptos Body"/>
            </a:endParaRPr>
          </a:p>
          <a:p>
            <a:pPr marL="285750" indent="-285750" algn="just">
              <a:lnSpc>
                <a:spcPct val="150000"/>
              </a:lnSpc>
              <a:buFontTx/>
              <a:buChar char="-"/>
            </a:pPr>
            <a:r>
              <a:rPr lang="en-US" b="0" i="0" dirty="0">
                <a:effectLst/>
                <a:latin typeface="Aptos Body"/>
              </a:rPr>
              <a:t>The use of object-oriented design ensures modular, maintainable, and scalable code.</a:t>
            </a:r>
            <a:endParaRPr lang="en-US" b="0" i="0" dirty="0">
              <a:solidFill>
                <a:srgbClr val="332C2C"/>
              </a:solidFill>
              <a:effectLst/>
              <a:latin typeface="Aptos Body"/>
            </a:endParaRPr>
          </a:p>
        </p:txBody>
      </p:sp>
    </p:spTree>
    <p:extLst>
      <p:ext uri="{BB962C8B-B14F-4D97-AF65-F5344CB8AC3E}">
        <p14:creationId xmlns:p14="http://schemas.microsoft.com/office/powerpoint/2010/main" val="3707501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68E97C6-E9C9-83C3-F70E-E96D1600DF6B}"/>
              </a:ext>
            </a:extLst>
          </p:cNvPr>
          <p:cNvSpPr>
            <a:spLocks noGrp="1"/>
          </p:cNvSpPr>
          <p:nvPr>
            <p:ph type="dt" sz="half" idx="10"/>
          </p:nvPr>
        </p:nvSpPr>
        <p:spPr/>
        <p:txBody>
          <a:bodyPr/>
          <a:lstStyle/>
          <a:p>
            <a:fld id="{3370F522-3491-4355-BA14-148CA5C6E09B}" type="datetime1">
              <a:rPr lang="en-IN" smtClean="0"/>
              <a:t>08-05-2025</a:t>
            </a:fld>
            <a:endParaRPr lang="en-IN" dirty="0"/>
          </a:p>
        </p:txBody>
      </p:sp>
      <p:sp>
        <p:nvSpPr>
          <p:cNvPr id="6" name="Slide Number Placeholder 5">
            <a:extLst>
              <a:ext uri="{FF2B5EF4-FFF2-40B4-BE49-F238E27FC236}">
                <a16:creationId xmlns:a16="http://schemas.microsoft.com/office/drawing/2014/main" id="{D8DEB824-5E37-DC1A-C6F4-B6C4D30F79F6}"/>
              </a:ext>
            </a:extLst>
          </p:cNvPr>
          <p:cNvSpPr>
            <a:spLocks noGrp="1"/>
          </p:cNvSpPr>
          <p:nvPr>
            <p:ph type="sldNum" sz="quarter" idx="12"/>
          </p:nvPr>
        </p:nvSpPr>
        <p:spPr/>
        <p:txBody>
          <a:bodyPr/>
          <a:lstStyle/>
          <a:p>
            <a:fld id="{782F095D-B6A8-4FA6-B4F7-F91D05E5DF38}" type="slidenum">
              <a:rPr lang="en-IN" smtClean="0"/>
              <a:t>16</a:t>
            </a:fld>
            <a:endParaRPr lang="en-IN" dirty="0"/>
          </a:p>
        </p:txBody>
      </p:sp>
      <p:sp>
        <p:nvSpPr>
          <p:cNvPr id="7" name="TextBox 6">
            <a:extLst>
              <a:ext uri="{FF2B5EF4-FFF2-40B4-BE49-F238E27FC236}">
                <a16:creationId xmlns:a16="http://schemas.microsoft.com/office/drawing/2014/main" id="{CE6881BE-CB03-EA8E-8586-8E8B721C6501}"/>
              </a:ext>
            </a:extLst>
          </p:cNvPr>
          <p:cNvSpPr txBox="1"/>
          <p:nvPr/>
        </p:nvSpPr>
        <p:spPr>
          <a:xfrm>
            <a:off x="310819" y="270816"/>
            <a:ext cx="1898981" cy="461665"/>
          </a:xfrm>
          <a:prstGeom prst="rect">
            <a:avLst/>
          </a:prstGeom>
          <a:noFill/>
        </p:spPr>
        <p:txBody>
          <a:bodyPr wrap="none" rtlCol="0">
            <a:spAutoFit/>
          </a:bodyPr>
          <a:lstStyle/>
          <a:p>
            <a:r>
              <a:rPr lang="en-US" sz="2400" b="1" kern="1200" dirty="0">
                <a:solidFill>
                  <a:srgbClr val="000000"/>
                </a:solidFill>
                <a:effectLst/>
                <a:latin typeface="Aptos" panose="020B0004020202020204" pitchFamily="34" charset="0"/>
                <a:ea typeface="+mn-ea"/>
                <a:cs typeface="+mn-cs"/>
              </a:rPr>
              <a:t>Future Work</a:t>
            </a:r>
            <a:endParaRPr lang="en-US" sz="2400" b="1" dirty="0"/>
          </a:p>
        </p:txBody>
      </p:sp>
      <p:sp>
        <p:nvSpPr>
          <p:cNvPr id="8" name="TextBox 7">
            <a:extLst>
              <a:ext uri="{FF2B5EF4-FFF2-40B4-BE49-F238E27FC236}">
                <a16:creationId xmlns:a16="http://schemas.microsoft.com/office/drawing/2014/main" id="{CEC06681-4EBC-3D05-6F2D-5DDD11684FF8}"/>
              </a:ext>
            </a:extLst>
          </p:cNvPr>
          <p:cNvSpPr txBox="1"/>
          <p:nvPr/>
        </p:nvSpPr>
        <p:spPr>
          <a:xfrm>
            <a:off x="1072662" y="1119073"/>
            <a:ext cx="10046676" cy="4619854"/>
          </a:xfrm>
          <a:prstGeom prst="rect">
            <a:avLst/>
          </a:prstGeom>
          <a:noFill/>
        </p:spPr>
        <p:txBody>
          <a:bodyPr wrap="square" rtlCol="0">
            <a:spAutoFit/>
          </a:bodyPr>
          <a:lstStyle/>
          <a:p>
            <a:pPr marL="285750" indent="-285750" algn="just">
              <a:lnSpc>
                <a:spcPct val="150000"/>
              </a:lnSpc>
              <a:buFontTx/>
              <a:buChar char="-"/>
            </a:pPr>
            <a:r>
              <a:rPr lang="en-US" b="0" i="0" dirty="0">
                <a:effectLst/>
                <a:latin typeface="Aptos Body"/>
              </a:rPr>
              <a:t>Enhanced Page Replacement Algorithms: Add support for LRU, FIFO, or Clock algorithms to compare performance across strategies.</a:t>
            </a:r>
          </a:p>
          <a:p>
            <a:pPr marL="285750" indent="-285750" algn="just">
              <a:lnSpc>
                <a:spcPct val="150000"/>
              </a:lnSpc>
              <a:buFontTx/>
              <a:buChar char="-"/>
            </a:pPr>
            <a:endParaRPr lang="en-US" b="0" i="0" dirty="0">
              <a:effectLst/>
              <a:latin typeface="Aptos Body"/>
            </a:endParaRPr>
          </a:p>
          <a:p>
            <a:pPr marL="285750" indent="-285750" algn="just">
              <a:lnSpc>
                <a:spcPct val="150000"/>
              </a:lnSpc>
              <a:buFontTx/>
              <a:buChar char="-"/>
            </a:pPr>
            <a:r>
              <a:rPr lang="en-US" b="0" i="0" dirty="0">
                <a:effectLst/>
                <a:latin typeface="Aptos Body"/>
              </a:rPr>
              <a:t>Segmentation Support: Extend the system to simulate segmentation or segmentation with paging for more complex memory management.</a:t>
            </a:r>
          </a:p>
          <a:p>
            <a:pPr algn="just">
              <a:lnSpc>
                <a:spcPct val="150000"/>
              </a:lnSpc>
            </a:pPr>
            <a:endParaRPr lang="en-US" b="0" i="0" dirty="0">
              <a:effectLst/>
              <a:latin typeface="Aptos Body"/>
            </a:endParaRPr>
          </a:p>
          <a:p>
            <a:pPr marL="285750" indent="-285750" algn="just">
              <a:lnSpc>
                <a:spcPct val="150000"/>
              </a:lnSpc>
              <a:buFontTx/>
              <a:buChar char="-"/>
            </a:pPr>
            <a:r>
              <a:rPr lang="en-US" b="0" i="0" dirty="0">
                <a:effectLst/>
                <a:latin typeface="Aptos Body"/>
              </a:rPr>
              <a:t>Error Handling and Validation: Improve input validation and exception handling for a more robust user experience.</a:t>
            </a:r>
          </a:p>
          <a:p>
            <a:pPr marL="285750" indent="-285750" algn="just">
              <a:lnSpc>
                <a:spcPct val="150000"/>
              </a:lnSpc>
              <a:buFontTx/>
              <a:buChar char="-"/>
            </a:pPr>
            <a:endParaRPr lang="en-US" b="0" i="0" dirty="0">
              <a:effectLst/>
              <a:latin typeface="Aptos Body"/>
            </a:endParaRPr>
          </a:p>
          <a:p>
            <a:pPr marL="285750" indent="-285750" algn="just">
              <a:lnSpc>
                <a:spcPct val="150000"/>
              </a:lnSpc>
              <a:buFontTx/>
              <a:buChar char="-"/>
            </a:pPr>
            <a:r>
              <a:rPr lang="en-US" b="0" i="0" dirty="0">
                <a:effectLst/>
                <a:latin typeface="Aptos Body"/>
              </a:rPr>
              <a:t>Web-based Interface: Migrate the system to a web-based platform for broader accessibility and interactive learning</a:t>
            </a:r>
            <a:endParaRPr lang="en-US" b="0" i="0" dirty="0">
              <a:solidFill>
                <a:srgbClr val="332C2C"/>
              </a:solidFill>
              <a:effectLst/>
              <a:latin typeface="Aptos Body"/>
            </a:endParaRPr>
          </a:p>
        </p:txBody>
      </p:sp>
    </p:spTree>
    <p:extLst>
      <p:ext uri="{BB962C8B-B14F-4D97-AF65-F5344CB8AC3E}">
        <p14:creationId xmlns:p14="http://schemas.microsoft.com/office/powerpoint/2010/main" val="2077778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68E97C6-E9C9-83C3-F70E-E96D1600DF6B}"/>
              </a:ext>
            </a:extLst>
          </p:cNvPr>
          <p:cNvSpPr>
            <a:spLocks noGrp="1"/>
          </p:cNvSpPr>
          <p:nvPr>
            <p:ph type="dt" sz="half" idx="10"/>
          </p:nvPr>
        </p:nvSpPr>
        <p:spPr/>
        <p:txBody>
          <a:bodyPr/>
          <a:lstStyle/>
          <a:p>
            <a:fld id="{3370F522-3491-4355-BA14-148CA5C6E09B}" type="datetime1">
              <a:rPr lang="en-IN" smtClean="0"/>
              <a:t>08-05-2025</a:t>
            </a:fld>
            <a:endParaRPr lang="en-IN" dirty="0"/>
          </a:p>
        </p:txBody>
      </p:sp>
      <p:sp>
        <p:nvSpPr>
          <p:cNvPr id="6" name="Slide Number Placeholder 5">
            <a:extLst>
              <a:ext uri="{FF2B5EF4-FFF2-40B4-BE49-F238E27FC236}">
                <a16:creationId xmlns:a16="http://schemas.microsoft.com/office/drawing/2014/main" id="{D8DEB824-5E37-DC1A-C6F4-B6C4D30F79F6}"/>
              </a:ext>
            </a:extLst>
          </p:cNvPr>
          <p:cNvSpPr>
            <a:spLocks noGrp="1"/>
          </p:cNvSpPr>
          <p:nvPr>
            <p:ph type="sldNum" sz="quarter" idx="12"/>
          </p:nvPr>
        </p:nvSpPr>
        <p:spPr/>
        <p:txBody>
          <a:bodyPr/>
          <a:lstStyle/>
          <a:p>
            <a:fld id="{782F095D-B6A8-4FA6-B4F7-F91D05E5DF38}" type="slidenum">
              <a:rPr lang="en-IN" smtClean="0"/>
              <a:t>17</a:t>
            </a:fld>
            <a:endParaRPr lang="en-IN" dirty="0"/>
          </a:p>
        </p:txBody>
      </p:sp>
      <p:sp>
        <p:nvSpPr>
          <p:cNvPr id="7" name="TextBox 6">
            <a:extLst>
              <a:ext uri="{FF2B5EF4-FFF2-40B4-BE49-F238E27FC236}">
                <a16:creationId xmlns:a16="http://schemas.microsoft.com/office/drawing/2014/main" id="{CE6881BE-CB03-EA8E-8586-8E8B721C6501}"/>
              </a:ext>
            </a:extLst>
          </p:cNvPr>
          <p:cNvSpPr txBox="1"/>
          <p:nvPr/>
        </p:nvSpPr>
        <p:spPr>
          <a:xfrm>
            <a:off x="838200" y="958569"/>
            <a:ext cx="1781770" cy="461665"/>
          </a:xfrm>
          <a:prstGeom prst="rect">
            <a:avLst/>
          </a:prstGeom>
          <a:noFill/>
        </p:spPr>
        <p:txBody>
          <a:bodyPr wrap="none" rtlCol="0">
            <a:spAutoFit/>
          </a:bodyPr>
          <a:lstStyle/>
          <a:p>
            <a:r>
              <a:rPr lang="en-US" sz="2400" b="1" kern="1200" dirty="0">
                <a:solidFill>
                  <a:srgbClr val="000000"/>
                </a:solidFill>
                <a:effectLst/>
                <a:latin typeface="Aptos" panose="020B0004020202020204" pitchFamily="34" charset="0"/>
                <a:ea typeface="+mn-ea"/>
                <a:cs typeface="+mn-cs"/>
              </a:rPr>
              <a:t>References</a:t>
            </a:r>
            <a:endParaRPr lang="en-US" sz="2400" b="1" dirty="0"/>
          </a:p>
        </p:txBody>
      </p:sp>
      <p:sp>
        <p:nvSpPr>
          <p:cNvPr id="8" name="TextBox 7">
            <a:extLst>
              <a:ext uri="{FF2B5EF4-FFF2-40B4-BE49-F238E27FC236}">
                <a16:creationId xmlns:a16="http://schemas.microsoft.com/office/drawing/2014/main" id="{CEC06681-4EBC-3D05-6F2D-5DDD11684FF8}"/>
              </a:ext>
            </a:extLst>
          </p:cNvPr>
          <p:cNvSpPr txBox="1"/>
          <p:nvPr/>
        </p:nvSpPr>
        <p:spPr>
          <a:xfrm>
            <a:off x="838200" y="1923765"/>
            <a:ext cx="10046676" cy="3375668"/>
          </a:xfrm>
          <a:prstGeom prst="rect">
            <a:avLst/>
          </a:prstGeom>
          <a:noFill/>
        </p:spPr>
        <p:txBody>
          <a:bodyPr wrap="square" rtlCol="0">
            <a:spAutoFit/>
          </a:bodyPr>
          <a:lstStyle/>
          <a:p>
            <a:pPr marL="285750" indent="-285750" algn="just">
              <a:lnSpc>
                <a:spcPct val="150000"/>
              </a:lnSpc>
              <a:buFontTx/>
              <a:buChar char="-"/>
            </a:pPr>
            <a:r>
              <a:rPr lang="en-US" dirty="0"/>
              <a:t>[1] A Survey of Memory Management Techniques in Multiprogramming Systems (1974) by Gerald J. Popek and Robert P. Goldberg(</a:t>
            </a:r>
            <a:r>
              <a:rPr lang="en-US" dirty="0">
                <a:hlinkClick r:id="rId2"/>
              </a:rPr>
              <a:t>https://doi.org/10.23860/thesis-armitage william-1974</a:t>
            </a:r>
            <a:r>
              <a:rPr lang="en-US" dirty="0"/>
              <a:t>)</a:t>
            </a:r>
          </a:p>
          <a:p>
            <a:pPr marL="285750" indent="-285750" algn="just">
              <a:lnSpc>
                <a:spcPct val="150000"/>
              </a:lnSpc>
              <a:buFontTx/>
              <a:buChar char="-"/>
            </a:pPr>
            <a:r>
              <a:rPr lang="en-US" dirty="0"/>
              <a:t>[2]Operating System Concepts: Essentials, Inc. (2018) by Abraham Silberschatz, Peter B. Galvin, and Greg Gagne(</a:t>
            </a:r>
            <a:r>
              <a:rPr lang="en-US" dirty="0">
                <a:hlinkClick r:id="rId3"/>
              </a:rPr>
              <a:t>https://doi.org/10.14778/3415478.3415571</a:t>
            </a:r>
            <a:r>
              <a:rPr lang="en-US" dirty="0"/>
              <a:t>)</a:t>
            </a:r>
          </a:p>
          <a:p>
            <a:pPr marL="285750" indent="-285750" algn="just">
              <a:lnSpc>
                <a:spcPct val="150000"/>
              </a:lnSpc>
              <a:buFontTx/>
              <a:buChar char="-"/>
            </a:pPr>
            <a:r>
              <a:rPr lang="en-US" dirty="0"/>
              <a:t>[3]Computer Systems: A Programmer's Perspective (2009) by Randal Bryant and David Warren Arnold(https://thuvienso.hoasen.edu.vn/handle/123456789/8621)</a:t>
            </a:r>
          </a:p>
          <a:p>
            <a:pPr marL="285750" indent="-285750" algn="just">
              <a:lnSpc>
                <a:spcPct val="150000"/>
              </a:lnSpc>
              <a:buFontTx/>
              <a:buChar char="-"/>
            </a:pPr>
            <a:r>
              <a:rPr lang="en-US" dirty="0"/>
              <a:t>[4]The VM/370 System Primer-a study of multiplicity and usefulness by L. H. Seawright and R. A. MacKinnon</a:t>
            </a:r>
            <a:endParaRPr lang="en-US" b="0" i="0" dirty="0">
              <a:solidFill>
                <a:srgbClr val="332C2C"/>
              </a:solidFill>
              <a:effectLst/>
              <a:latin typeface="Aptos Body"/>
            </a:endParaRPr>
          </a:p>
        </p:txBody>
      </p:sp>
    </p:spTree>
    <p:extLst>
      <p:ext uri="{BB962C8B-B14F-4D97-AF65-F5344CB8AC3E}">
        <p14:creationId xmlns:p14="http://schemas.microsoft.com/office/powerpoint/2010/main" val="259013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D542982-8A30-A12F-11FC-625602D3A486}"/>
              </a:ext>
            </a:extLst>
          </p:cNvPr>
          <p:cNvSpPr>
            <a:spLocks noGrp="1"/>
          </p:cNvSpPr>
          <p:nvPr>
            <p:ph type="dt" sz="half" idx="10"/>
          </p:nvPr>
        </p:nvSpPr>
        <p:spPr/>
        <p:txBody>
          <a:bodyPr/>
          <a:lstStyle/>
          <a:p>
            <a:fld id="{83C26CD4-C1A9-4B08-93A2-AEB5669F3F0D}" type="datetime1">
              <a:rPr lang="en-IN" smtClean="0"/>
              <a:t>08-05-2025</a:t>
            </a:fld>
            <a:endParaRPr lang="en-IN" dirty="0"/>
          </a:p>
        </p:txBody>
      </p:sp>
      <p:sp>
        <p:nvSpPr>
          <p:cNvPr id="6" name="Slide Number Placeholder 5">
            <a:extLst>
              <a:ext uri="{FF2B5EF4-FFF2-40B4-BE49-F238E27FC236}">
                <a16:creationId xmlns:a16="http://schemas.microsoft.com/office/drawing/2014/main" id="{6B17B534-D99A-55AD-4FD4-945DDA3D85DC}"/>
              </a:ext>
            </a:extLst>
          </p:cNvPr>
          <p:cNvSpPr>
            <a:spLocks noGrp="1"/>
          </p:cNvSpPr>
          <p:nvPr>
            <p:ph type="sldNum" sz="quarter" idx="12"/>
          </p:nvPr>
        </p:nvSpPr>
        <p:spPr/>
        <p:txBody>
          <a:bodyPr/>
          <a:lstStyle/>
          <a:p>
            <a:fld id="{782F095D-B6A8-4FA6-B4F7-F91D05E5DF38}" type="slidenum">
              <a:rPr lang="en-IN" smtClean="0"/>
              <a:t>18</a:t>
            </a:fld>
            <a:endParaRPr lang="en-IN" dirty="0"/>
          </a:p>
        </p:txBody>
      </p:sp>
      <p:sp>
        <p:nvSpPr>
          <p:cNvPr id="7" name="TextBox 6">
            <a:extLst>
              <a:ext uri="{FF2B5EF4-FFF2-40B4-BE49-F238E27FC236}">
                <a16:creationId xmlns:a16="http://schemas.microsoft.com/office/drawing/2014/main" id="{20B67B8A-993F-CD3D-CF8D-1FC63FDE66FC}"/>
              </a:ext>
            </a:extLst>
          </p:cNvPr>
          <p:cNvSpPr txBox="1"/>
          <p:nvPr/>
        </p:nvSpPr>
        <p:spPr>
          <a:xfrm>
            <a:off x="5062319" y="1979526"/>
            <a:ext cx="2067361" cy="584775"/>
          </a:xfrm>
          <a:prstGeom prst="rect">
            <a:avLst/>
          </a:prstGeom>
          <a:noFill/>
        </p:spPr>
        <p:txBody>
          <a:bodyPr wrap="none" rtlCol="0">
            <a:spAutoFit/>
          </a:bodyPr>
          <a:lstStyle/>
          <a:p>
            <a:r>
              <a:rPr lang="en-US" sz="3200" b="1" dirty="0"/>
              <a:t>Thank you</a:t>
            </a:r>
          </a:p>
        </p:txBody>
      </p:sp>
    </p:spTree>
    <p:extLst>
      <p:ext uri="{BB962C8B-B14F-4D97-AF65-F5344CB8AC3E}">
        <p14:creationId xmlns:p14="http://schemas.microsoft.com/office/powerpoint/2010/main" val="279251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6BF53D2A-9AC4-C2FB-CA65-1938F17A839A}"/>
              </a:ext>
            </a:extLst>
          </p:cNvPr>
          <p:cNvSpPr>
            <a:spLocks noGrp="1"/>
          </p:cNvSpPr>
          <p:nvPr>
            <p:ph type="dt" sz="half" idx="10"/>
          </p:nvPr>
        </p:nvSpPr>
        <p:spPr/>
        <p:txBody>
          <a:bodyPr/>
          <a:lstStyle/>
          <a:p>
            <a:fld id="{785510E0-63DC-42E6-8521-29780B732575}" type="datetime1">
              <a:rPr lang="en-IN" smtClean="0"/>
              <a:t>08-05-2025</a:t>
            </a:fld>
            <a:endParaRPr lang="en-IN" dirty="0"/>
          </a:p>
        </p:txBody>
      </p:sp>
      <p:sp>
        <p:nvSpPr>
          <p:cNvPr id="8" name="Slide Number Placeholder 7">
            <a:extLst>
              <a:ext uri="{FF2B5EF4-FFF2-40B4-BE49-F238E27FC236}">
                <a16:creationId xmlns:a16="http://schemas.microsoft.com/office/drawing/2014/main" id="{336E9936-9CA5-B091-B674-D594F38FE489}"/>
              </a:ext>
            </a:extLst>
          </p:cNvPr>
          <p:cNvSpPr>
            <a:spLocks noGrp="1"/>
          </p:cNvSpPr>
          <p:nvPr>
            <p:ph type="sldNum" sz="quarter" idx="12"/>
          </p:nvPr>
        </p:nvSpPr>
        <p:spPr/>
        <p:txBody>
          <a:bodyPr/>
          <a:lstStyle/>
          <a:p>
            <a:fld id="{782F095D-B6A8-4FA6-B4F7-F91D05E5DF38}" type="slidenum">
              <a:rPr lang="en-IN" smtClean="0"/>
              <a:t>2</a:t>
            </a:fld>
            <a:endParaRPr lang="en-IN" dirty="0"/>
          </a:p>
        </p:txBody>
      </p:sp>
      <p:sp>
        <p:nvSpPr>
          <p:cNvPr id="9" name="TextBox 8">
            <a:extLst>
              <a:ext uri="{FF2B5EF4-FFF2-40B4-BE49-F238E27FC236}">
                <a16:creationId xmlns:a16="http://schemas.microsoft.com/office/drawing/2014/main" id="{DDA2224F-6A7D-FC00-618E-0289885722A0}"/>
              </a:ext>
            </a:extLst>
          </p:cNvPr>
          <p:cNvSpPr txBox="1"/>
          <p:nvPr/>
        </p:nvSpPr>
        <p:spPr>
          <a:xfrm>
            <a:off x="304440" y="552660"/>
            <a:ext cx="1481175" cy="461665"/>
          </a:xfrm>
          <a:prstGeom prst="rect">
            <a:avLst/>
          </a:prstGeom>
          <a:noFill/>
        </p:spPr>
        <p:txBody>
          <a:bodyPr wrap="none" rtlCol="0">
            <a:spAutoFit/>
          </a:bodyPr>
          <a:lstStyle/>
          <a:p>
            <a:r>
              <a:rPr lang="en-US" sz="2400" b="1" dirty="0"/>
              <a:t>Contents</a:t>
            </a:r>
            <a:endParaRPr lang="en-IN" sz="2400" b="1" dirty="0"/>
          </a:p>
        </p:txBody>
      </p:sp>
      <p:sp>
        <p:nvSpPr>
          <p:cNvPr id="11" name="TextBox 10">
            <a:extLst>
              <a:ext uri="{FF2B5EF4-FFF2-40B4-BE49-F238E27FC236}">
                <a16:creationId xmlns:a16="http://schemas.microsoft.com/office/drawing/2014/main" id="{E8F0FC32-B94E-1369-A253-07CA986BA6EE}"/>
              </a:ext>
            </a:extLst>
          </p:cNvPr>
          <p:cNvSpPr txBox="1"/>
          <p:nvPr/>
        </p:nvSpPr>
        <p:spPr>
          <a:xfrm>
            <a:off x="1066801" y="1296237"/>
            <a:ext cx="5029200" cy="462286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GB" dirty="0"/>
              <a:t>Introduction </a:t>
            </a:r>
          </a:p>
          <a:p>
            <a:pPr marL="285750" indent="-285750">
              <a:lnSpc>
                <a:spcPct val="150000"/>
              </a:lnSpc>
              <a:buFont typeface="Wingdings" panose="05000000000000000000" pitchFamily="2" charset="2"/>
              <a:buChar char="§"/>
            </a:pPr>
            <a:r>
              <a:rPr lang="en-US" dirty="0"/>
              <a:t>Motivation</a:t>
            </a:r>
          </a:p>
          <a:p>
            <a:pPr marL="285750" indent="-285750">
              <a:lnSpc>
                <a:spcPct val="150000"/>
              </a:lnSpc>
              <a:buFont typeface="Wingdings" panose="05000000000000000000" pitchFamily="2" charset="2"/>
              <a:buChar char="§"/>
            </a:pPr>
            <a:r>
              <a:rPr lang="en-US" dirty="0"/>
              <a:t>Literature Survey</a:t>
            </a:r>
          </a:p>
          <a:p>
            <a:pPr marL="285750" indent="-285750">
              <a:lnSpc>
                <a:spcPct val="150000"/>
              </a:lnSpc>
              <a:buFont typeface="Wingdings" panose="05000000000000000000" pitchFamily="2" charset="2"/>
              <a:buChar char="§"/>
            </a:pPr>
            <a:r>
              <a:rPr lang="en-US" dirty="0"/>
              <a:t>Problem Statement</a:t>
            </a:r>
          </a:p>
          <a:p>
            <a:pPr marL="285750" indent="-285750">
              <a:lnSpc>
                <a:spcPct val="150000"/>
              </a:lnSpc>
              <a:buFont typeface="Wingdings" panose="05000000000000000000" pitchFamily="2" charset="2"/>
              <a:buChar char="§"/>
            </a:pPr>
            <a:r>
              <a:rPr lang="en-US" dirty="0"/>
              <a:t>How OS can solve the problem</a:t>
            </a:r>
          </a:p>
          <a:p>
            <a:pPr marL="285750" indent="-285750">
              <a:lnSpc>
                <a:spcPct val="150000"/>
              </a:lnSpc>
              <a:buFont typeface="Wingdings" panose="05000000000000000000" pitchFamily="2" charset="2"/>
              <a:buChar char="§"/>
            </a:pPr>
            <a:r>
              <a:rPr lang="en-US" dirty="0"/>
              <a:t>Project Objectives</a:t>
            </a:r>
          </a:p>
          <a:p>
            <a:pPr marL="285750" indent="-285750">
              <a:lnSpc>
                <a:spcPct val="150000"/>
              </a:lnSpc>
              <a:buFont typeface="Wingdings" panose="05000000000000000000" pitchFamily="2" charset="2"/>
              <a:buChar char="§"/>
            </a:pPr>
            <a:r>
              <a:rPr lang="en-US" dirty="0"/>
              <a:t>Methodology</a:t>
            </a:r>
          </a:p>
          <a:p>
            <a:pPr marL="285750" indent="-285750">
              <a:lnSpc>
                <a:spcPct val="150000"/>
              </a:lnSpc>
              <a:buFont typeface="Wingdings" panose="05000000000000000000" pitchFamily="2" charset="2"/>
              <a:buChar char="§"/>
            </a:pPr>
            <a:r>
              <a:rPr lang="en-US" dirty="0"/>
              <a:t>Results</a:t>
            </a:r>
          </a:p>
          <a:p>
            <a:pPr marL="285750" indent="-285750">
              <a:lnSpc>
                <a:spcPct val="150000"/>
              </a:lnSpc>
              <a:buFont typeface="Wingdings" panose="05000000000000000000" pitchFamily="2" charset="2"/>
              <a:buChar char="§"/>
            </a:pPr>
            <a:r>
              <a:rPr lang="en-US" dirty="0"/>
              <a:t>Conclusion</a:t>
            </a:r>
          </a:p>
          <a:p>
            <a:pPr marL="285750" indent="-285750">
              <a:lnSpc>
                <a:spcPct val="150000"/>
              </a:lnSpc>
              <a:buFont typeface="Wingdings" panose="05000000000000000000" pitchFamily="2" charset="2"/>
              <a:buChar char="§"/>
            </a:pPr>
            <a:r>
              <a:rPr lang="en-US" dirty="0"/>
              <a:t>Future Works </a:t>
            </a:r>
          </a:p>
          <a:p>
            <a:pPr marL="285750" indent="-285750">
              <a:lnSpc>
                <a:spcPct val="150000"/>
              </a:lnSpc>
              <a:buFont typeface="Wingdings" panose="05000000000000000000" pitchFamily="2" charset="2"/>
              <a:buChar char="§"/>
            </a:pPr>
            <a:r>
              <a:rPr lang="en-US" dirty="0"/>
              <a:t>References</a:t>
            </a:r>
          </a:p>
        </p:txBody>
      </p:sp>
    </p:spTree>
    <p:extLst>
      <p:ext uri="{BB962C8B-B14F-4D97-AF65-F5344CB8AC3E}">
        <p14:creationId xmlns:p14="http://schemas.microsoft.com/office/powerpoint/2010/main" val="2607964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68E97C6-E9C9-83C3-F70E-E96D1600DF6B}"/>
              </a:ext>
            </a:extLst>
          </p:cNvPr>
          <p:cNvSpPr>
            <a:spLocks noGrp="1"/>
          </p:cNvSpPr>
          <p:nvPr>
            <p:ph type="dt" sz="half" idx="10"/>
          </p:nvPr>
        </p:nvSpPr>
        <p:spPr/>
        <p:txBody>
          <a:bodyPr/>
          <a:lstStyle/>
          <a:p>
            <a:fld id="{3370F522-3491-4355-BA14-148CA5C6E09B}" type="datetime1">
              <a:rPr lang="en-IN" smtClean="0"/>
              <a:t>08-05-2025</a:t>
            </a:fld>
            <a:endParaRPr lang="en-IN" dirty="0"/>
          </a:p>
        </p:txBody>
      </p:sp>
      <p:sp>
        <p:nvSpPr>
          <p:cNvPr id="6" name="Slide Number Placeholder 5">
            <a:extLst>
              <a:ext uri="{FF2B5EF4-FFF2-40B4-BE49-F238E27FC236}">
                <a16:creationId xmlns:a16="http://schemas.microsoft.com/office/drawing/2014/main" id="{D8DEB824-5E37-DC1A-C6F4-B6C4D30F79F6}"/>
              </a:ext>
            </a:extLst>
          </p:cNvPr>
          <p:cNvSpPr>
            <a:spLocks noGrp="1"/>
          </p:cNvSpPr>
          <p:nvPr>
            <p:ph type="sldNum" sz="quarter" idx="12"/>
          </p:nvPr>
        </p:nvSpPr>
        <p:spPr/>
        <p:txBody>
          <a:bodyPr/>
          <a:lstStyle/>
          <a:p>
            <a:fld id="{782F095D-B6A8-4FA6-B4F7-F91D05E5DF38}" type="slidenum">
              <a:rPr lang="en-IN" smtClean="0"/>
              <a:t>3</a:t>
            </a:fld>
            <a:endParaRPr lang="en-IN" dirty="0"/>
          </a:p>
        </p:txBody>
      </p:sp>
      <p:sp>
        <p:nvSpPr>
          <p:cNvPr id="7" name="TextBox 6">
            <a:extLst>
              <a:ext uri="{FF2B5EF4-FFF2-40B4-BE49-F238E27FC236}">
                <a16:creationId xmlns:a16="http://schemas.microsoft.com/office/drawing/2014/main" id="{CE6881BE-CB03-EA8E-8586-8E8B721C6501}"/>
              </a:ext>
            </a:extLst>
          </p:cNvPr>
          <p:cNvSpPr txBox="1"/>
          <p:nvPr/>
        </p:nvSpPr>
        <p:spPr>
          <a:xfrm>
            <a:off x="366393" y="369408"/>
            <a:ext cx="1984582" cy="461665"/>
          </a:xfrm>
          <a:prstGeom prst="rect">
            <a:avLst/>
          </a:prstGeom>
          <a:noFill/>
        </p:spPr>
        <p:txBody>
          <a:bodyPr wrap="none" rtlCol="0">
            <a:spAutoFit/>
          </a:bodyPr>
          <a:lstStyle/>
          <a:p>
            <a:r>
              <a:rPr lang="en-GB" sz="2400" b="1" u="sng" dirty="0"/>
              <a:t>Introduction </a:t>
            </a:r>
            <a:endParaRPr lang="en-US" sz="2400" b="1" u="sng" dirty="0"/>
          </a:p>
        </p:txBody>
      </p:sp>
      <p:sp>
        <p:nvSpPr>
          <p:cNvPr id="8" name="TextBox 7">
            <a:extLst>
              <a:ext uri="{FF2B5EF4-FFF2-40B4-BE49-F238E27FC236}">
                <a16:creationId xmlns:a16="http://schemas.microsoft.com/office/drawing/2014/main" id="{CEC06681-4EBC-3D05-6F2D-5DDD11684FF8}"/>
              </a:ext>
            </a:extLst>
          </p:cNvPr>
          <p:cNvSpPr txBox="1"/>
          <p:nvPr/>
        </p:nvSpPr>
        <p:spPr>
          <a:xfrm>
            <a:off x="1072661" y="1119073"/>
            <a:ext cx="10046676" cy="4661276"/>
          </a:xfrm>
          <a:prstGeom prst="rect">
            <a:avLst/>
          </a:prstGeom>
          <a:noFill/>
        </p:spPr>
        <p:txBody>
          <a:bodyPr wrap="square" rtlCol="0">
            <a:spAutoFit/>
          </a:bodyPr>
          <a:lstStyle/>
          <a:p>
            <a:pPr marL="285750" indent="-285750" algn="just">
              <a:lnSpc>
                <a:spcPct val="150000"/>
              </a:lnSpc>
              <a:buFontTx/>
              <a:buChar char="-"/>
            </a:pPr>
            <a:r>
              <a:rPr lang="en-GB" sz="2000" dirty="0">
                <a:solidFill>
                  <a:srgbClr val="332C2C"/>
                </a:solidFill>
                <a:latin typeface="Aptos Body"/>
              </a:rPr>
              <a:t>In this project we’ll take a close look at how virtual memory management works and explore the intricate details of key operating system concepts like process scheduling, concurrency control, demand paging, and memory allocation</a:t>
            </a:r>
          </a:p>
          <a:p>
            <a:pPr marL="285750" indent="-285750" algn="just">
              <a:lnSpc>
                <a:spcPct val="150000"/>
              </a:lnSpc>
              <a:buFontTx/>
              <a:buChar char="-"/>
            </a:pPr>
            <a:endParaRPr lang="en-GB" sz="2000" dirty="0">
              <a:solidFill>
                <a:srgbClr val="332C2C"/>
              </a:solidFill>
              <a:latin typeface="Aptos Body"/>
            </a:endParaRPr>
          </a:p>
          <a:p>
            <a:pPr marL="285750" indent="-285750" algn="just">
              <a:lnSpc>
                <a:spcPct val="150000"/>
              </a:lnSpc>
              <a:buFontTx/>
              <a:buChar char="-"/>
            </a:pPr>
            <a:r>
              <a:rPr lang="en-GB" sz="2000" dirty="0">
                <a:solidFill>
                  <a:srgbClr val="332C2C"/>
                </a:solidFill>
                <a:latin typeface="Aptos Body"/>
              </a:rPr>
              <a:t>Our main goal is to optimize resource usage so that every user gets their fair share of computing power based on their specific needs. We’ll dig deep into the complexities of page tables, uncover the inner workings of demand paging, and embrace the principles of EAT to ensure operational efficiency.</a:t>
            </a:r>
          </a:p>
          <a:p>
            <a:pPr marL="285750" indent="-285750" algn="just">
              <a:lnSpc>
                <a:spcPct val="150000"/>
              </a:lnSpc>
              <a:buFontTx/>
              <a:buChar char="-"/>
            </a:pPr>
            <a:endParaRPr lang="en-US" sz="2000" dirty="0">
              <a:solidFill>
                <a:srgbClr val="332C2C"/>
              </a:solidFill>
              <a:latin typeface="Aptos Body"/>
            </a:endParaRPr>
          </a:p>
          <a:p>
            <a:pPr marL="285750" indent="-285750" algn="just">
              <a:lnSpc>
                <a:spcPct val="150000"/>
              </a:lnSpc>
              <a:buFontTx/>
              <a:buChar char="-"/>
            </a:pPr>
            <a:r>
              <a:rPr lang="en-US" sz="2000" dirty="0">
                <a:solidFill>
                  <a:srgbClr val="332C2C"/>
                </a:solidFill>
                <a:latin typeface="Aptos Body"/>
              </a:rPr>
              <a:t>Enhanced Experience: Offer personalized advice and repayment flexibility.</a:t>
            </a:r>
          </a:p>
        </p:txBody>
      </p:sp>
    </p:spTree>
    <p:extLst>
      <p:ext uri="{BB962C8B-B14F-4D97-AF65-F5344CB8AC3E}">
        <p14:creationId xmlns:p14="http://schemas.microsoft.com/office/powerpoint/2010/main" val="1759154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68E97C6-E9C9-83C3-F70E-E96D1600DF6B}"/>
              </a:ext>
            </a:extLst>
          </p:cNvPr>
          <p:cNvSpPr>
            <a:spLocks noGrp="1"/>
          </p:cNvSpPr>
          <p:nvPr>
            <p:ph type="dt" sz="half" idx="10"/>
          </p:nvPr>
        </p:nvSpPr>
        <p:spPr/>
        <p:txBody>
          <a:bodyPr/>
          <a:lstStyle/>
          <a:p>
            <a:fld id="{3370F522-3491-4355-BA14-148CA5C6E09B}" type="datetime1">
              <a:rPr lang="en-IN" smtClean="0"/>
              <a:t>08-05-2025</a:t>
            </a:fld>
            <a:endParaRPr lang="en-IN" dirty="0"/>
          </a:p>
        </p:txBody>
      </p:sp>
      <p:sp>
        <p:nvSpPr>
          <p:cNvPr id="6" name="Slide Number Placeholder 5">
            <a:extLst>
              <a:ext uri="{FF2B5EF4-FFF2-40B4-BE49-F238E27FC236}">
                <a16:creationId xmlns:a16="http://schemas.microsoft.com/office/drawing/2014/main" id="{D8DEB824-5E37-DC1A-C6F4-B6C4D30F79F6}"/>
              </a:ext>
            </a:extLst>
          </p:cNvPr>
          <p:cNvSpPr>
            <a:spLocks noGrp="1"/>
          </p:cNvSpPr>
          <p:nvPr>
            <p:ph type="sldNum" sz="quarter" idx="12"/>
          </p:nvPr>
        </p:nvSpPr>
        <p:spPr/>
        <p:txBody>
          <a:bodyPr/>
          <a:lstStyle/>
          <a:p>
            <a:fld id="{782F095D-B6A8-4FA6-B4F7-F91D05E5DF38}" type="slidenum">
              <a:rPr lang="en-IN" smtClean="0"/>
              <a:t>4</a:t>
            </a:fld>
            <a:endParaRPr lang="en-IN" dirty="0"/>
          </a:p>
        </p:txBody>
      </p:sp>
      <p:sp>
        <p:nvSpPr>
          <p:cNvPr id="8" name="TextBox 7">
            <a:extLst>
              <a:ext uri="{FF2B5EF4-FFF2-40B4-BE49-F238E27FC236}">
                <a16:creationId xmlns:a16="http://schemas.microsoft.com/office/drawing/2014/main" id="{CEC06681-4EBC-3D05-6F2D-5DDD11684FF8}"/>
              </a:ext>
            </a:extLst>
          </p:cNvPr>
          <p:cNvSpPr txBox="1"/>
          <p:nvPr/>
        </p:nvSpPr>
        <p:spPr>
          <a:xfrm>
            <a:off x="838200" y="1417206"/>
            <a:ext cx="10046676" cy="3373359"/>
          </a:xfrm>
          <a:prstGeom prst="rect">
            <a:avLst/>
          </a:prstGeom>
          <a:noFill/>
        </p:spPr>
        <p:txBody>
          <a:bodyPr wrap="square" rtlCol="0">
            <a:spAutoFit/>
          </a:bodyPr>
          <a:lstStyle/>
          <a:p>
            <a:pPr marL="285750" indent="-285750" algn="just">
              <a:lnSpc>
                <a:spcPct val="150000"/>
              </a:lnSpc>
              <a:buFontTx/>
              <a:buChar char="-"/>
            </a:pPr>
            <a:r>
              <a:rPr lang="en-GB" dirty="0">
                <a:latin typeface="Söhne"/>
              </a:rPr>
              <a:t>Efficient Resource Allocation: To manage memory effectively in multi-user environments by implementing demand paging and optimized memory access.</a:t>
            </a:r>
          </a:p>
          <a:p>
            <a:pPr marL="285750" indent="-285750" algn="just">
              <a:lnSpc>
                <a:spcPct val="150000"/>
              </a:lnSpc>
              <a:buFontTx/>
              <a:buChar char="-"/>
            </a:pPr>
            <a:endParaRPr lang="en-GB" dirty="0">
              <a:latin typeface="Söhne"/>
            </a:endParaRPr>
          </a:p>
          <a:p>
            <a:pPr marL="285750" indent="-285750" algn="just">
              <a:lnSpc>
                <a:spcPct val="150000"/>
              </a:lnSpc>
              <a:buFontTx/>
              <a:buChar char="-"/>
            </a:pPr>
            <a:r>
              <a:rPr lang="en-GB" dirty="0">
                <a:latin typeface="Söhne"/>
              </a:rPr>
              <a:t>Integration of OS Concepts: To simulate real-world scenarios using key operating system principles like process scheduling, concurrency control, and page replacement.</a:t>
            </a:r>
          </a:p>
          <a:p>
            <a:pPr marL="285750" indent="-285750" algn="just">
              <a:lnSpc>
                <a:spcPct val="150000"/>
              </a:lnSpc>
              <a:buFontTx/>
              <a:buChar char="-"/>
            </a:pPr>
            <a:endParaRPr lang="en-GB" dirty="0">
              <a:latin typeface="Söhne"/>
            </a:endParaRPr>
          </a:p>
          <a:p>
            <a:pPr marL="285750" indent="-285750" algn="just">
              <a:lnSpc>
                <a:spcPct val="150000"/>
              </a:lnSpc>
              <a:buFontTx/>
              <a:buChar char="-"/>
            </a:pPr>
            <a:r>
              <a:rPr lang="en-GB" dirty="0">
                <a:latin typeface="Söhne"/>
              </a:rPr>
              <a:t>Educational Value: To provide a hands-on, GUI-based tool that helps students and developers better understand and visualize virtual memory management.</a:t>
            </a:r>
            <a:endParaRPr lang="en-US" dirty="0">
              <a:latin typeface="Söhne"/>
            </a:endParaRPr>
          </a:p>
        </p:txBody>
      </p:sp>
      <p:sp>
        <p:nvSpPr>
          <p:cNvPr id="2" name="TextBox 1">
            <a:extLst>
              <a:ext uri="{FF2B5EF4-FFF2-40B4-BE49-F238E27FC236}">
                <a16:creationId xmlns:a16="http://schemas.microsoft.com/office/drawing/2014/main" id="{CE6881BE-CB03-EA8E-8586-8E8B721C6501}"/>
              </a:ext>
            </a:extLst>
          </p:cNvPr>
          <p:cNvSpPr txBox="1"/>
          <p:nvPr/>
        </p:nvSpPr>
        <p:spPr>
          <a:xfrm>
            <a:off x="524530" y="636252"/>
            <a:ext cx="1666995" cy="461665"/>
          </a:xfrm>
          <a:prstGeom prst="rect">
            <a:avLst/>
          </a:prstGeom>
          <a:noFill/>
        </p:spPr>
        <p:txBody>
          <a:bodyPr wrap="none" rtlCol="0">
            <a:spAutoFit/>
          </a:bodyPr>
          <a:lstStyle/>
          <a:p>
            <a:r>
              <a:rPr lang="en-GB" sz="2400" b="1" u="sng" dirty="0"/>
              <a:t>Motivation</a:t>
            </a:r>
            <a:endParaRPr lang="en-US" sz="2400" b="1" u="sng" dirty="0"/>
          </a:p>
        </p:txBody>
      </p:sp>
    </p:spTree>
    <p:extLst>
      <p:ext uri="{BB962C8B-B14F-4D97-AF65-F5344CB8AC3E}">
        <p14:creationId xmlns:p14="http://schemas.microsoft.com/office/powerpoint/2010/main" val="1134858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F8ACB-09A9-FC63-B889-4624B3EA5C70}"/>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52FC37A-444E-27E4-EB44-25D8094F9C0F}"/>
              </a:ext>
            </a:extLst>
          </p:cNvPr>
          <p:cNvGraphicFramePr>
            <a:graphicFrameLocks noGrp="1"/>
          </p:cNvGraphicFramePr>
          <p:nvPr/>
        </p:nvGraphicFramePr>
        <p:xfrm>
          <a:off x="0" y="0"/>
          <a:ext cx="12192000" cy="6858000"/>
        </p:xfrm>
        <a:graphic>
          <a:graphicData uri="http://schemas.openxmlformats.org/drawingml/2006/table">
            <a:tbl>
              <a:tblPr firstRow="1">
                <a:tableStyleId>{00A15C55-8517-42AA-B614-E9B94910E393}</a:tableStyleId>
              </a:tblPr>
              <a:tblGrid>
                <a:gridCol w="2032000">
                  <a:extLst>
                    <a:ext uri="{9D8B030D-6E8A-4147-A177-3AD203B41FA5}">
                      <a16:colId xmlns:a16="http://schemas.microsoft.com/office/drawing/2014/main" val="2538601079"/>
                    </a:ext>
                  </a:extLst>
                </a:gridCol>
                <a:gridCol w="2032000">
                  <a:extLst>
                    <a:ext uri="{9D8B030D-6E8A-4147-A177-3AD203B41FA5}">
                      <a16:colId xmlns:a16="http://schemas.microsoft.com/office/drawing/2014/main" val="281020478"/>
                    </a:ext>
                  </a:extLst>
                </a:gridCol>
                <a:gridCol w="2032000">
                  <a:extLst>
                    <a:ext uri="{9D8B030D-6E8A-4147-A177-3AD203B41FA5}">
                      <a16:colId xmlns:a16="http://schemas.microsoft.com/office/drawing/2014/main" val="3447331865"/>
                    </a:ext>
                  </a:extLst>
                </a:gridCol>
                <a:gridCol w="2032000">
                  <a:extLst>
                    <a:ext uri="{9D8B030D-6E8A-4147-A177-3AD203B41FA5}">
                      <a16:colId xmlns:a16="http://schemas.microsoft.com/office/drawing/2014/main" val="1511997757"/>
                    </a:ext>
                  </a:extLst>
                </a:gridCol>
                <a:gridCol w="2032000">
                  <a:extLst>
                    <a:ext uri="{9D8B030D-6E8A-4147-A177-3AD203B41FA5}">
                      <a16:colId xmlns:a16="http://schemas.microsoft.com/office/drawing/2014/main" val="1777647762"/>
                    </a:ext>
                  </a:extLst>
                </a:gridCol>
                <a:gridCol w="2032000">
                  <a:extLst>
                    <a:ext uri="{9D8B030D-6E8A-4147-A177-3AD203B41FA5}">
                      <a16:colId xmlns:a16="http://schemas.microsoft.com/office/drawing/2014/main" val="1083748408"/>
                    </a:ext>
                  </a:extLst>
                </a:gridCol>
              </a:tblGrid>
              <a:tr h="380996">
                <a:tc>
                  <a:txBody>
                    <a:bodyPr/>
                    <a:lstStyle/>
                    <a:p>
                      <a:r>
                        <a:rPr lang="en-US" sz="1200" b="0" dirty="0"/>
                        <a:t>Study Name</a:t>
                      </a:r>
                    </a:p>
                  </a:txBody>
                  <a:tcPr anchor="ctr"/>
                </a:tc>
                <a:tc>
                  <a:txBody>
                    <a:bodyPr/>
                    <a:lstStyle/>
                    <a:p>
                      <a:r>
                        <a:rPr lang="en-US" sz="1200" b="0"/>
                        <a:t>Year</a:t>
                      </a:r>
                    </a:p>
                  </a:txBody>
                  <a:tcPr anchor="ctr"/>
                </a:tc>
                <a:tc>
                  <a:txBody>
                    <a:bodyPr/>
                    <a:lstStyle/>
                    <a:p>
                      <a:r>
                        <a:rPr lang="en-US" sz="1200" b="0"/>
                        <a:t>What They Did Not Do</a:t>
                      </a:r>
                    </a:p>
                  </a:txBody>
                  <a:tcPr anchor="ctr"/>
                </a:tc>
                <a:tc>
                  <a:txBody>
                    <a:bodyPr/>
                    <a:lstStyle/>
                    <a:p>
                      <a:r>
                        <a:rPr lang="en-US" sz="1200" b="0"/>
                        <a:t>What We Did</a:t>
                      </a:r>
                    </a:p>
                  </a:txBody>
                  <a:tcPr anchor="ctr"/>
                </a:tc>
                <a:tc>
                  <a:txBody>
                    <a:bodyPr/>
                    <a:lstStyle/>
                    <a:p>
                      <a:r>
                        <a:rPr lang="en-US" sz="1200" b="0"/>
                        <a:t>Key Takeaways</a:t>
                      </a:r>
                    </a:p>
                  </a:txBody>
                  <a:tcPr anchor="ctr"/>
                </a:tc>
                <a:tc>
                  <a:txBody>
                    <a:bodyPr/>
                    <a:lstStyle/>
                    <a:p>
                      <a:r>
                        <a:rPr lang="en-US" sz="1200" b="0"/>
                        <a:t>OS Topics</a:t>
                      </a:r>
                    </a:p>
                  </a:txBody>
                  <a:tcPr anchor="ctr"/>
                </a:tc>
                <a:extLst>
                  <a:ext uri="{0D108BD9-81ED-4DB2-BD59-A6C34878D82A}">
                    <a16:rowId xmlns:a16="http://schemas.microsoft.com/office/drawing/2014/main" val="2077294924"/>
                  </a:ext>
                </a:extLst>
              </a:tr>
              <a:tr h="1748754">
                <a:tc>
                  <a:txBody>
                    <a:bodyPr/>
                    <a:lstStyle/>
                    <a:p>
                      <a:r>
                        <a:rPr lang="en-US" sz="1200" b="0"/>
                        <a:t>Virtual Memory – Peter J. Denning</a:t>
                      </a:r>
                    </a:p>
                  </a:txBody>
                  <a:tcPr anchor="ctr"/>
                </a:tc>
                <a:tc>
                  <a:txBody>
                    <a:bodyPr/>
                    <a:lstStyle/>
                    <a:p>
                      <a:r>
                        <a:rPr lang="en-US" sz="1200" b="0"/>
                        <a:t>1970</a:t>
                      </a:r>
                    </a:p>
                  </a:txBody>
                  <a:tcPr anchor="ctr"/>
                </a:tc>
                <a:tc>
                  <a:txBody>
                    <a:bodyPr/>
                    <a:lstStyle/>
                    <a:p>
                      <a:r>
                        <a:rPr lang="en-US" sz="1200" b="0"/>
                        <a:t>Avoided static/manual memory allocation</a:t>
                      </a:r>
                    </a:p>
                  </a:txBody>
                  <a:tcPr anchor="ctr"/>
                </a:tc>
                <a:tc>
                  <a:txBody>
                    <a:bodyPr/>
                    <a:lstStyle/>
                    <a:p>
                      <a:r>
                        <a:rPr lang="en-US" sz="1200" b="0"/>
                        <a:t>Proposed virtual memory using paging/segmentation</a:t>
                      </a:r>
                    </a:p>
                  </a:txBody>
                  <a:tcPr anchor="ctr"/>
                </a:tc>
                <a:tc>
                  <a:txBody>
                    <a:bodyPr/>
                    <a:lstStyle/>
                    <a:p>
                      <a:r>
                        <a:rPr lang="en-US" sz="1200" b="0"/>
                        <a:t>Enables efficient, modular memory use; risk of thrashing and overhead if unmanaged</a:t>
                      </a:r>
                    </a:p>
                  </a:txBody>
                  <a:tcPr anchor="ctr"/>
                </a:tc>
                <a:tc>
                  <a:txBody>
                    <a:bodyPr/>
                    <a:lstStyle/>
                    <a:p>
                      <a:r>
                        <a:rPr lang="en-US" sz="1200" b="0" dirty="0"/>
                        <a:t>Virtual memory, paging, segmentation</a:t>
                      </a:r>
                    </a:p>
                  </a:txBody>
                  <a:tcPr anchor="ctr"/>
                </a:tc>
                <a:extLst>
                  <a:ext uri="{0D108BD9-81ED-4DB2-BD59-A6C34878D82A}">
                    <a16:rowId xmlns:a16="http://schemas.microsoft.com/office/drawing/2014/main" val="534951526"/>
                  </a:ext>
                </a:extLst>
              </a:tr>
              <a:tr h="1684778">
                <a:tc>
                  <a:txBody>
                    <a:bodyPr/>
                    <a:lstStyle/>
                    <a:p>
                      <a:r>
                        <a:rPr lang="en-US" sz="1200" b="0"/>
                        <a:t>Virtual Memory Management in Chorus</a:t>
                      </a:r>
                    </a:p>
                  </a:txBody>
                  <a:tcPr anchor="ctr"/>
                </a:tc>
                <a:tc>
                  <a:txBody>
                    <a:bodyPr/>
                    <a:lstStyle/>
                    <a:p>
                      <a:r>
                        <a:rPr lang="en-US" sz="1200" b="0"/>
                        <a:t>1989</a:t>
                      </a:r>
                    </a:p>
                  </a:txBody>
                  <a:tcPr anchor="ctr"/>
                </a:tc>
                <a:tc>
                  <a:txBody>
                    <a:bodyPr/>
                    <a:lstStyle/>
                    <a:p>
                      <a:r>
                        <a:rPr lang="en-US" sz="1200" b="0"/>
                        <a:t>Avoided hardware-specific memory management</a:t>
                      </a:r>
                    </a:p>
                  </a:txBody>
                  <a:tcPr anchor="ctr"/>
                </a:tc>
                <a:tc>
                  <a:txBody>
                    <a:bodyPr/>
                    <a:lstStyle/>
                    <a:p>
                      <a:r>
                        <a:rPr lang="en-US" sz="1200" b="0"/>
                        <a:t>Designed hardware-independent VM layer for distributed OS</a:t>
                      </a:r>
                    </a:p>
                  </a:txBody>
                  <a:tcPr anchor="ctr"/>
                </a:tc>
                <a:tc>
                  <a:txBody>
                    <a:bodyPr/>
                    <a:lstStyle/>
                    <a:p>
                      <a:r>
                        <a:rPr lang="en-US" sz="1200" b="0"/>
                        <a:t>Achieved portability and efficient memory operations</a:t>
                      </a:r>
                    </a:p>
                  </a:txBody>
                  <a:tcPr anchor="ctr"/>
                </a:tc>
                <a:tc>
                  <a:txBody>
                    <a:bodyPr/>
                    <a:lstStyle/>
                    <a:p>
                      <a:r>
                        <a:rPr lang="en-US" sz="1200" b="0" dirty="0"/>
                        <a:t>Paged memory, kernel abstraction</a:t>
                      </a:r>
                    </a:p>
                  </a:txBody>
                  <a:tcPr anchor="ctr"/>
                </a:tc>
                <a:extLst>
                  <a:ext uri="{0D108BD9-81ED-4DB2-BD59-A6C34878D82A}">
                    <a16:rowId xmlns:a16="http://schemas.microsoft.com/office/drawing/2014/main" val="3417292137"/>
                  </a:ext>
                </a:extLst>
              </a:tr>
              <a:tr h="1521736">
                <a:tc>
                  <a:txBody>
                    <a:bodyPr/>
                    <a:lstStyle/>
                    <a:p>
                      <a:r>
                        <a:rPr lang="en-US" sz="1200" b="0"/>
                        <a:t>Demand Paging in Perspective</a:t>
                      </a:r>
                    </a:p>
                  </a:txBody>
                  <a:tcPr anchor="ctr"/>
                </a:tc>
                <a:tc>
                  <a:txBody>
                    <a:bodyPr/>
                    <a:lstStyle/>
                    <a:p>
                      <a:r>
                        <a:rPr lang="en-US" sz="1200" b="0"/>
                        <a:t>1968</a:t>
                      </a:r>
                    </a:p>
                  </a:txBody>
                  <a:tcPr anchor="ctr"/>
                </a:tc>
                <a:tc>
                  <a:txBody>
                    <a:bodyPr/>
                    <a:lstStyle/>
                    <a:p>
                      <a:r>
                        <a:rPr lang="en-US" sz="1200" b="0" dirty="0"/>
                        <a:t>Ignored program structure’s role in memory usage</a:t>
                      </a:r>
                    </a:p>
                  </a:txBody>
                  <a:tcPr anchor="ctr"/>
                </a:tc>
                <a:tc>
                  <a:txBody>
                    <a:bodyPr/>
                    <a:lstStyle/>
                    <a:p>
                      <a:r>
                        <a:rPr lang="en-US" sz="1200" b="0"/>
                        <a:t>Optimized demand paging through program/OS design</a:t>
                      </a:r>
                    </a:p>
                  </a:txBody>
                  <a:tcPr anchor="ctr"/>
                </a:tc>
                <a:tc>
                  <a:txBody>
                    <a:bodyPr/>
                    <a:lstStyle/>
                    <a:p>
                      <a:r>
                        <a:rPr lang="en-US" sz="1200" b="0"/>
                        <a:t>Locality and structure drastically affect paging efficiency</a:t>
                      </a:r>
                    </a:p>
                  </a:txBody>
                  <a:tcPr anchor="ctr"/>
                </a:tc>
                <a:tc>
                  <a:txBody>
                    <a:bodyPr/>
                    <a:lstStyle/>
                    <a:p>
                      <a:r>
                        <a:rPr lang="en-US" sz="1200" b="0"/>
                        <a:t>Demand paging, scheduling, modularity</a:t>
                      </a:r>
                    </a:p>
                  </a:txBody>
                  <a:tcPr anchor="ctr"/>
                </a:tc>
                <a:extLst>
                  <a:ext uri="{0D108BD9-81ED-4DB2-BD59-A6C34878D82A}">
                    <a16:rowId xmlns:a16="http://schemas.microsoft.com/office/drawing/2014/main" val="2273060115"/>
                  </a:ext>
                </a:extLst>
              </a:tr>
              <a:tr h="1521736">
                <a:tc>
                  <a:txBody>
                    <a:bodyPr/>
                    <a:lstStyle/>
                    <a:p>
                      <a:r>
                        <a:rPr lang="en-US" sz="1200" b="0"/>
                        <a:t>Concurrency Control in Transactional Process Management</a:t>
                      </a:r>
                    </a:p>
                  </a:txBody>
                  <a:tcPr anchor="ctr"/>
                </a:tc>
                <a:tc>
                  <a:txBody>
                    <a:bodyPr/>
                    <a:lstStyle/>
                    <a:p>
                      <a:r>
                        <a:rPr lang="en-US" sz="1200" b="0"/>
                        <a:t>1999</a:t>
                      </a:r>
                    </a:p>
                  </a:txBody>
                  <a:tcPr anchor="ctr"/>
                </a:tc>
                <a:tc>
                  <a:txBody>
                    <a:bodyPr/>
                    <a:lstStyle/>
                    <a:p>
                      <a:r>
                        <a:rPr lang="en-US" sz="1200" b="0"/>
                        <a:t>Didn’t unify concurrency and recovery in processes</a:t>
                      </a:r>
                    </a:p>
                  </a:txBody>
                  <a:tcPr anchor="ctr"/>
                </a:tc>
                <a:tc>
                  <a:txBody>
                    <a:bodyPr/>
                    <a:lstStyle/>
                    <a:p>
                      <a:r>
                        <a:rPr lang="en-US" sz="1200" b="0"/>
                        <a:t>Integrated both in a flexible model with compensation/retries</a:t>
                      </a:r>
                    </a:p>
                  </a:txBody>
                  <a:tcPr anchor="ctr"/>
                </a:tc>
                <a:tc>
                  <a:txBody>
                    <a:bodyPr/>
                    <a:lstStyle/>
                    <a:p>
                      <a:r>
                        <a:rPr lang="en-US" sz="1200" b="0"/>
                        <a:t>Better support for workflows, partial failures, concurrent execution</a:t>
                      </a:r>
                    </a:p>
                  </a:txBody>
                  <a:tcPr anchor="ctr"/>
                </a:tc>
                <a:tc>
                  <a:txBody>
                    <a:bodyPr/>
                    <a:lstStyle/>
                    <a:p>
                      <a:r>
                        <a:rPr lang="en-US" sz="1200" b="0" dirty="0"/>
                        <a:t>Concurrency, transactional processes</a:t>
                      </a:r>
                    </a:p>
                  </a:txBody>
                  <a:tcPr anchor="ctr"/>
                </a:tc>
                <a:extLst>
                  <a:ext uri="{0D108BD9-81ED-4DB2-BD59-A6C34878D82A}">
                    <a16:rowId xmlns:a16="http://schemas.microsoft.com/office/drawing/2014/main" val="1099338878"/>
                  </a:ext>
                </a:extLst>
              </a:tr>
            </a:tbl>
          </a:graphicData>
        </a:graphic>
      </p:graphicFrame>
    </p:spTree>
    <p:extLst>
      <p:ext uri="{BB962C8B-B14F-4D97-AF65-F5344CB8AC3E}">
        <p14:creationId xmlns:p14="http://schemas.microsoft.com/office/powerpoint/2010/main" val="3574794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24C4A-D8D4-2A03-81C1-257C734D43FC}"/>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89EDA48-54D1-A7BA-A574-3A63E93AABB9}"/>
              </a:ext>
            </a:extLst>
          </p:cNvPr>
          <p:cNvGraphicFramePr>
            <a:graphicFrameLocks noGrp="1"/>
          </p:cNvGraphicFramePr>
          <p:nvPr/>
        </p:nvGraphicFramePr>
        <p:xfrm>
          <a:off x="0" y="0"/>
          <a:ext cx="12192000" cy="6858000"/>
        </p:xfrm>
        <a:graphic>
          <a:graphicData uri="http://schemas.openxmlformats.org/drawingml/2006/table">
            <a:tbl>
              <a:tblPr firstRow="1">
                <a:tableStyleId>{00A15C55-8517-42AA-B614-E9B94910E393}</a:tableStyleId>
              </a:tblPr>
              <a:tblGrid>
                <a:gridCol w="2032000">
                  <a:extLst>
                    <a:ext uri="{9D8B030D-6E8A-4147-A177-3AD203B41FA5}">
                      <a16:colId xmlns:a16="http://schemas.microsoft.com/office/drawing/2014/main" val="2538601079"/>
                    </a:ext>
                  </a:extLst>
                </a:gridCol>
                <a:gridCol w="2032000">
                  <a:extLst>
                    <a:ext uri="{9D8B030D-6E8A-4147-A177-3AD203B41FA5}">
                      <a16:colId xmlns:a16="http://schemas.microsoft.com/office/drawing/2014/main" val="281020478"/>
                    </a:ext>
                  </a:extLst>
                </a:gridCol>
                <a:gridCol w="2032000">
                  <a:extLst>
                    <a:ext uri="{9D8B030D-6E8A-4147-A177-3AD203B41FA5}">
                      <a16:colId xmlns:a16="http://schemas.microsoft.com/office/drawing/2014/main" val="3447331865"/>
                    </a:ext>
                  </a:extLst>
                </a:gridCol>
                <a:gridCol w="2032000">
                  <a:extLst>
                    <a:ext uri="{9D8B030D-6E8A-4147-A177-3AD203B41FA5}">
                      <a16:colId xmlns:a16="http://schemas.microsoft.com/office/drawing/2014/main" val="1511997757"/>
                    </a:ext>
                  </a:extLst>
                </a:gridCol>
                <a:gridCol w="2032000">
                  <a:extLst>
                    <a:ext uri="{9D8B030D-6E8A-4147-A177-3AD203B41FA5}">
                      <a16:colId xmlns:a16="http://schemas.microsoft.com/office/drawing/2014/main" val="1777647762"/>
                    </a:ext>
                  </a:extLst>
                </a:gridCol>
                <a:gridCol w="2032000">
                  <a:extLst>
                    <a:ext uri="{9D8B030D-6E8A-4147-A177-3AD203B41FA5}">
                      <a16:colId xmlns:a16="http://schemas.microsoft.com/office/drawing/2014/main" val="1083748408"/>
                    </a:ext>
                  </a:extLst>
                </a:gridCol>
              </a:tblGrid>
              <a:tr h="380996">
                <a:tc>
                  <a:txBody>
                    <a:bodyPr/>
                    <a:lstStyle/>
                    <a:p>
                      <a:r>
                        <a:rPr lang="en-US" sz="1200" b="0" dirty="0"/>
                        <a:t>Study Name</a:t>
                      </a:r>
                    </a:p>
                  </a:txBody>
                  <a:tcPr anchor="ctr"/>
                </a:tc>
                <a:tc>
                  <a:txBody>
                    <a:bodyPr/>
                    <a:lstStyle/>
                    <a:p>
                      <a:r>
                        <a:rPr lang="en-US" sz="1200" b="0"/>
                        <a:t>Year</a:t>
                      </a:r>
                    </a:p>
                  </a:txBody>
                  <a:tcPr anchor="ctr"/>
                </a:tc>
                <a:tc>
                  <a:txBody>
                    <a:bodyPr/>
                    <a:lstStyle/>
                    <a:p>
                      <a:r>
                        <a:rPr lang="en-US" sz="1200" b="0"/>
                        <a:t>What They Did Not Do</a:t>
                      </a:r>
                    </a:p>
                  </a:txBody>
                  <a:tcPr anchor="ctr"/>
                </a:tc>
                <a:tc>
                  <a:txBody>
                    <a:bodyPr/>
                    <a:lstStyle/>
                    <a:p>
                      <a:r>
                        <a:rPr lang="en-US" sz="1200" b="0"/>
                        <a:t>What We Did</a:t>
                      </a:r>
                    </a:p>
                  </a:txBody>
                  <a:tcPr anchor="ctr"/>
                </a:tc>
                <a:tc>
                  <a:txBody>
                    <a:bodyPr/>
                    <a:lstStyle/>
                    <a:p>
                      <a:r>
                        <a:rPr lang="en-US" sz="1200" b="0"/>
                        <a:t>Key Takeaways</a:t>
                      </a:r>
                    </a:p>
                  </a:txBody>
                  <a:tcPr anchor="ctr"/>
                </a:tc>
                <a:tc>
                  <a:txBody>
                    <a:bodyPr/>
                    <a:lstStyle/>
                    <a:p>
                      <a:r>
                        <a:rPr lang="en-US" sz="1200" b="0"/>
                        <a:t>OS Topics</a:t>
                      </a:r>
                    </a:p>
                  </a:txBody>
                  <a:tcPr anchor="ctr"/>
                </a:tc>
                <a:extLst>
                  <a:ext uri="{0D108BD9-81ED-4DB2-BD59-A6C34878D82A}">
                    <a16:rowId xmlns:a16="http://schemas.microsoft.com/office/drawing/2014/main" val="2077294924"/>
                  </a:ext>
                </a:extLst>
              </a:tr>
              <a:tr h="1748754">
                <a:tc>
                  <a:txBody>
                    <a:bodyPr/>
                    <a:lstStyle/>
                    <a:p>
                      <a:r>
                        <a:rPr lang="en-US" sz="1200" b="0" dirty="0"/>
                        <a:t>Process Control and Scheduling for Multiprogrammed SMPs</a:t>
                      </a:r>
                    </a:p>
                  </a:txBody>
                  <a:tcPr anchor="ctr"/>
                </a:tc>
                <a:tc>
                  <a:txBody>
                    <a:bodyPr/>
                    <a:lstStyle/>
                    <a:p>
                      <a:r>
                        <a:rPr lang="en-US" sz="1200" b="0" dirty="0"/>
                        <a:t>1989</a:t>
                      </a:r>
                    </a:p>
                  </a:txBody>
                  <a:tcPr anchor="ctr"/>
                </a:tc>
                <a:tc>
                  <a:txBody>
                    <a:bodyPr/>
                    <a:lstStyle/>
                    <a:p>
                      <a:r>
                        <a:rPr lang="en-US" sz="1200" b="0" dirty="0"/>
                        <a:t>Didn’t adapt number of processes to available CPUs</a:t>
                      </a:r>
                    </a:p>
                  </a:txBody>
                  <a:tcPr anchor="ctr"/>
                </a:tc>
                <a:tc>
                  <a:txBody>
                    <a:bodyPr/>
                    <a:lstStyle/>
                    <a:p>
                      <a:r>
                        <a:rPr lang="en-US" sz="1200" b="0" dirty="0"/>
                        <a:t>Dynamically adjusted runnable processes via a central server</a:t>
                      </a:r>
                    </a:p>
                  </a:txBody>
                  <a:tcPr anchor="ctr"/>
                </a:tc>
                <a:tc>
                  <a:txBody>
                    <a:bodyPr/>
                    <a:lstStyle/>
                    <a:p>
                      <a:r>
                        <a:rPr lang="en-US" sz="1200" b="0" dirty="0"/>
                        <a:t>Boosted performance up to 2× by reducing contention and context switching</a:t>
                      </a:r>
                    </a:p>
                  </a:txBody>
                  <a:tcPr anchor="ctr"/>
                </a:tc>
                <a:tc>
                  <a:txBody>
                    <a:bodyPr/>
                    <a:lstStyle/>
                    <a:p>
                      <a:r>
                        <a:rPr lang="en-US" sz="1200" b="0" dirty="0"/>
                        <a:t>Multiprocessor scheduling, threads</a:t>
                      </a:r>
                    </a:p>
                  </a:txBody>
                  <a:tcPr anchor="ctr"/>
                </a:tc>
                <a:extLst>
                  <a:ext uri="{0D108BD9-81ED-4DB2-BD59-A6C34878D82A}">
                    <a16:rowId xmlns:a16="http://schemas.microsoft.com/office/drawing/2014/main" val="534951526"/>
                  </a:ext>
                </a:extLst>
              </a:tr>
              <a:tr h="1684778">
                <a:tc>
                  <a:txBody>
                    <a:bodyPr/>
                    <a:lstStyle/>
                    <a:p>
                      <a:r>
                        <a:rPr lang="en-US" sz="1200" b="0" dirty="0"/>
                        <a:t>Translation-Lookaside Buffer Consistency</a:t>
                      </a:r>
                    </a:p>
                  </a:txBody>
                  <a:tcPr anchor="ctr"/>
                </a:tc>
                <a:tc>
                  <a:txBody>
                    <a:bodyPr/>
                    <a:lstStyle/>
                    <a:p>
                      <a:r>
                        <a:rPr lang="en-US" sz="1200" b="0"/>
                        <a:t>1990</a:t>
                      </a:r>
                    </a:p>
                  </a:txBody>
                  <a:tcPr anchor="ctr"/>
                </a:tc>
                <a:tc>
                  <a:txBody>
                    <a:bodyPr/>
                    <a:lstStyle/>
                    <a:p>
                      <a:r>
                        <a:rPr lang="en-US" sz="1200" b="0"/>
                        <a:t>Relied on hardware consistency mechanisms</a:t>
                      </a:r>
                    </a:p>
                  </a:txBody>
                  <a:tcPr anchor="ctr"/>
                </a:tc>
                <a:tc>
                  <a:txBody>
                    <a:bodyPr/>
                    <a:lstStyle/>
                    <a:p>
                      <a:r>
                        <a:rPr lang="en-US" sz="1200" b="0"/>
                        <a:t>Proposed 9 software/hardware solutions for TLB consistency</a:t>
                      </a:r>
                    </a:p>
                  </a:txBody>
                  <a:tcPr anchor="ctr"/>
                </a:tc>
                <a:tc>
                  <a:txBody>
                    <a:bodyPr/>
                    <a:lstStyle/>
                    <a:p>
                      <a:r>
                        <a:rPr lang="en-US" sz="1200" b="0"/>
                        <a:t>Described trade-offs in scalability, overhead, and memory sharing</a:t>
                      </a:r>
                    </a:p>
                  </a:txBody>
                  <a:tcPr anchor="ctr"/>
                </a:tc>
                <a:tc>
                  <a:txBody>
                    <a:bodyPr/>
                    <a:lstStyle/>
                    <a:p>
                      <a:r>
                        <a:rPr lang="en-US" sz="1200" b="0" dirty="0"/>
                        <a:t>TLB, virtual memory, cache consistency</a:t>
                      </a:r>
                    </a:p>
                  </a:txBody>
                  <a:tcPr anchor="ctr"/>
                </a:tc>
                <a:extLst>
                  <a:ext uri="{0D108BD9-81ED-4DB2-BD59-A6C34878D82A}">
                    <a16:rowId xmlns:a16="http://schemas.microsoft.com/office/drawing/2014/main" val="3417292137"/>
                  </a:ext>
                </a:extLst>
              </a:tr>
              <a:tr h="1521736">
                <a:tc>
                  <a:txBody>
                    <a:bodyPr/>
                    <a:lstStyle/>
                    <a:p>
                      <a:r>
                        <a:rPr lang="en-US" sz="1200" b="0" dirty="0"/>
                        <a:t>Reducing Everyday Memory and Planning Problems by Means of a Paging System</a:t>
                      </a:r>
                    </a:p>
                  </a:txBody>
                  <a:tcPr anchor="ctr"/>
                </a:tc>
                <a:tc>
                  <a:txBody>
                    <a:bodyPr/>
                    <a:lstStyle/>
                    <a:p>
                      <a:r>
                        <a:rPr lang="en-US" sz="1200" b="0" dirty="0"/>
                        <a:t>2001</a:t>
                      </a:r>
                    </a:p>
                  </a:txBody>
                  <a:tcPr anchor="ctr"/>
                </a:tc>
                <a:tc>
                  <a:txBody>
                    <a:bodyPr/>
                    <a:lstStyle/>
                    <a:p>
                      <a:r>
                        <a:rPr lang="en-US" sz="1200" b="0" dirty="0"/>
                        <a:t>Previous approaches didn’t support people with executive/memory deficits well using complex external aids.</a:t>
                      </a:r>
                    </a:p>
                  </a:txBody>
                  <a:tcPr anchor="ctr"/>
                </a:tc>
                <a:tc>
                  <a:txBody>
                    <a:bodyPr/>
                    <a:lstStyle/>
                    <a:p>
                      <a:r>
                        <a:rPr lang="en-US" sz="1200" b="0" dirty="0"/>
                        <a:t>Used a simple alphanumeric paging system to deliver timed reminders for daily tasks in brain injury patients.</a:t>
                      </a:r>
                    </a:p>
                  </a:txBody>
                  <a:tcPr anchor="ctr"/>
                </a:tc>
                <a:tc>
                  <a:txBody>
                    <a:bodyPr/>
                    <a:lstStyle/>
                    <a:p>
                      <a:r>
                        <a:rPr lang="en-US" sz="1200" b="0" dirty="0"/>
                        <a:t>Pager significantly improved task success rates (from ~47% to ~76%); 73% retained gains after pager was removed.</a:t>
                      </a:r>
                    </a:p>
                  </a:txBody>
                  <a:tcPr anchor="ctr"/>
                </a:tc>
                <a:tc>
                  <a:txBody>
                    <a:bodyPr/>
                    <a:lstStyle/>
                    <a:p>
                      <a:r>
                        <a:rPr lang="en-US" sz="1200" b="0" dirty="0"/>
                        <a:t>Cognitive assistive systems</a:t>
                      </a:r>
                    </a:p>
                  </a:txBody>
                  <a:tcPr anchor="ctr"/>
                </a:tc>
                <a:extLst>
                  <a:ext uri="{0D108BD9-81ED-4DB2-BD59-A6C34878D82A}">
                    <a16:rowId xmlns:a16="http://schemas.microsoft.com/office/drawing/2014/main" val="2273060115"/>
                  </a:ext>
                </a:extLst>
              </a:tr>
              <a:tr h="1521736">
                <a:tc>
                  <a:txBody>
                    <a:bodyPr/>
                    <a:lstStyle/>
                    <a:p>
                      <a:r>
                        <a:rPr lang="en-US" sz="1200" b="0" dirty="0"/>
                        <a:t>Competitive Paging Algorithms</a:t>
                      </a:r>
                    </a:p>
                  </a:txBody>
                  <a:tcPr anchor="ctr"/>
                </a:tc>
                <a:tc>
                  <a:txBody>
                    <a:bodyPr/>
                    <a:lstStyle/>
                    <a:p>
                      <a:r>
                        <a:rPr lang="en-US" sz="1200" b="0" dirty="0"/>
                        <a:t>1991</a:t>
                      </a:r>
                    </a:p>
                  </a:txBody>
                  <a:tcPr anchor="ctr"/>
                </a:tc>
                <a:tc>
                  <a:txBody>
                    <a:bodyPr/>
                    <a:lstStyle/>
                    <a:p>
                      <a:r>
                        <a:rPr lang="en-US" sz="1200" b="0" dirty="0"/>
                        <a:t>Earlier paging strategies lacked optimal bounds for randomized online algorithms and didn’t combine strategies.</a:t>
                      </a:r>
                    </a:p>
                  </a:txBody>
                  <a:tcPr anchor="ctr"/>
                </a:tc>
                <a:tc>
                  <a:txBody>
                    <a:bodyPr/>
                    <a:lstStyle/>
                    <a:p>
                      <a:r>
                        <a:rPr lang="en-US" sz="1200" b="0" dirty="0"/>
                        <a:t>Introduced the </a:t>
                      </a:r>
                      <a:r>
                        <a:rPr lang="en-US" sz="1200" b="0" i="1" dirty="0"/>
                        <a:t>marking algorithm</a:t>
                      </a:r>
                      <a:r>
                        <a:rPr lang="en-US" sz="1200" b="0" dirty="0"/>
                        <a:t> (2H&lt;sub&gt;k&lt;/sub&gt;-competitive), and a method to combine multiple algorithms.</a:t>
                      </a:r>
                    </a:p>
                  </a:txBody>
                  <a:tcPr anchor="ctr"/>
                </a:tc>
                <a:tc>
                  <a:txBody>
                    <a:bodyPr/>
                    <a:lstStyle/>
                    <a:p>
                      <a:r>
                        <a:rPr lang="en-US" sz="1200" b="0" dirty="0"/>
                        <a:t>Marking algorithm is near-optimal; no randomized algorithm can beat H&lt;sub&gt;k&lt;/sub&gt;; combining strategies is viable.</a:t>
                      </a:r>
                    </a:p>
                  </a:txBody>
                  <a:tcPr anchor="ctr"/>
                </a:tc>
                <a:tc>
                  <a:txBody>
                    <a:bodyPr/>
                    <a:lstStyle/>
                    <a:p>
                      <a:r>
                        <a:rPr lang="en-US" sz="1200" b="0" dirty="0"/>
                        <a:t>Paging, Online Algorithms, Caching</a:t>
                      </a:r>
                    </a:p>
                  </a:txBody>
                  <a:tcPr anchor="ctr"/>
                </a:tc>
                <a:extLst>
                  <a:ext uri="{0D108BD9-81ED-4DB2-BD59-A6C34878D82A}">
                    <a16:rowId xmlns:a16="http://schemas.microsoft.com/office/drawing/2014/main" val="724033766"/>
                  </a:ext>
                </a:extLst>
              </a:tr>
            </a:tbl>
          </a:graphicData>
        </a:graphic>
      </p:graphicFrame>
    </p:spTree>
    <p:extLst>
      <p:ext uri="{BB962C8B-B14F-4D97-AF65-F5344CB8AC3E}">
        <p14:creationId xmlns:p14="http://schemas.microsoft.com/office/powerpoint/2010/main" val="108305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A8F9F-D7F4-711D-2B67-2348CACFAC66}"/>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87BBD0B-8B99-420A-5AB4-C2DAC3F277B0}"/>
              </a:ext>
            </a:extLst>
          </p:cNvPr>
          <p:cNvGraphicFramePr>
            <a:graphicFrameLocks noGrp="1"/>
          </p:cNvGraphicFramePr>
          <p:nvPr>
            <p:extLst>
              <p:ext uri="{D42A27DB-BD31-4B8C-83A1-F6EECF244321}">
                <p14:modId xmlns:p14="http://schemas.microsoft.com/office/powerpoint/2010/main" val="3250070692"/>
              </p:ext>
            </p:extLst>
          </p:nvPr>
        </p:nvGraphicFramePr>
        <p:xfrm>
          <a:off x="0" y="0"/>
          <a:ext cx="12192000" cy="6857999"/>
        </p:xfrm>
        <a:graphic>
          <a:graphicData uri="http://schemas.openxmlformats.org/drawingml/2006/table">
            <a:tbl>
              <a:tblPr firstRow="1">
                <a:tableStyleId>{00A15C55-8517-42AA-B614-E9B94910E393}</a:tableStyleId>
              </a:tblPr>
              <a:tblGrid>
                <a:gridCol w="2032000">
                  <a:extLst>
                    <a:ext uri="{9D8B030D-6E8A-4147-A177-3AD203B41FA5}">
                      <a16:colId xmlns:a16="http://schemas.microsoft.com/office/drawing/2014/main" val="2538601079"/>
                    </a:ext>
                  </a:extLst>
                </a:gridCol>
                <a:gridCol w="2032000">
                  <a:extLst>
                    <a:ext uri="{9D8B030D-6E8A-4147-A177-3AD203B41FA5}">
                      <a16:colId xmlns:a16="http://schemas.microsoft.com/office/drawing/2014/main" val="281020478"/>
                    </a:ext>
                  </a:extLst>
                </a:gridCol>
                <a:gridCol w="2032000">
                  <a:extLst>
                    <a:ext uri="{9D8B030D-6E8A-4147-A177-3AD203B41FA5}">
                      <a16:colId xmlns:a16="http://schemas.microsoft.com/office/drawing/2014/main" val="3447331865"/>
                    </a:ext>
                  </a:extLst>
                </a:gridCol>
                <a:gridCol w="2032000">
                  <a:extLst>
                    <a:ext uri="{9D8B030D-6E8A-4147-A177-3AD203B41FA5}">
                      <a16:colId xmlns:a16="http://schemas.microsoft.com/office/drawing/2014/main" val="1511997757"/>
                    </a:ext>
                  </a:extLst>
                </a:gridCol>
                <a:gridCol w="2032000">
                  <a:extLst>
                    <a:ext uri="{9D8B030D-6E8A-4147-A177-3AD203B41FA5}">
                      <a16:colId xmlns:a16="http://schemas.microsoft.com/office/drawing/2014/main" val="1777647762"/>
                    </a:ext>
                  </a:extLst>
                </a:gridCol>
                <a:gridCol w="2032000">
                  <a:extLst>
                    <a:ext uri="{9D8B030D-6E8A-4147-A177-3AD203B41FA5}">
                      <a16:colId xmlns:a16="http://schemas.microsoft.com/office/drawing/2014/main" val="1083748408"/>
                    </a:ext>
                  </a:extLst>
                </a:gridCol>
              </a:tblGrid>
              <a:tr h="464324">
                <a:tc>
                  <a:txBody>
                    <a:bodyPr/>
                    <a:lstStyle/>
                    <a:p>
                      <a:r>
                        <a:rPr lang="en-US" sz="1200" b="0" dirty="0"/>
                        <a:t>Study Name</a:t>
                      </a:r>
                    </a:p>
                  </a:txBody>
                  <a:tcPr anchor="ctr"/>
                </a:tc>
                <a:tc>
                  <a:txBody>
                    <a:bodyPr/>
                    <a:lstStyle/>
                    <a:p>
                      <a:r>
                        <a:rPr lang="en-US" sz="1200" b="0"/>
                        <a:t>Year</a:t>
                      </a:r>
                    </a:p>
                  </a:txBody>
                  <a:tcPr anchor="ctr"/>
                </a:tc>
                <a:tc>
                  <a:txBody>
                    <a:bodyPr/>
                    <a:lstStyle/>
                    <a:p>
                      <a:r>
                        <a:rPr lang="en-US" sz="1200" b="0"/>
                        <a:t>What They Did Not Do</a:t>
                      </a:r>
                    </a:p>
                  </a:txBody>
                  <a:tcPr anchor="ctr"/>
                </a:tc>
                <a:tc>
                  <a:txBody>
                    <a:bodyPr/>
                    <a:lstStyle/>
                    <a:p>
                      <a:r>
                        <a:rPr lang="en-US" sz="1200" b="0"/>
                        <a:t>What We Did</a:t>
                      </a:r>
                    </a:p>
                  </a:txBody>
                  <a:tcPr anchor="ctr"/>
                </a:tc>
                <a:tc>
                  <a:txBody>
                    <a:bodyPr/>
                    <a:lstStyle/>
                    <a:p>
                      <a:r>
                        <a:rPr lang="en-US" sz="1200" b="0"/>
                        <a:t>Key Takeaways</a:t>
                      </a:r>
                    </a:p>
                  </a:txBody>
                  <a:tcPr anchor="ctr"/>
                </a:tc>
                <a:tc>
                  <a:txBody>
                    <a:bodyPr/>
                    <a:lstStyle/>
                    <a:p>
                      <a:r>
                        <a:rPr lang="en-US" sz="1200" b="0"/>
                        <a:t>OS Topics</a:t>
                      </a:r>
                    </a:p>
                  </a:txBody>
                  <a:tcPr anchor="ctr"/>
                </a:tc>
                <a:extLst>
                  <a:ext uri="{0D108BD9-81ED-4DB2-BD59-A6C34878D82A}">
                    <a16:rowId xmlns:a16="http://schemas.microsoft.com/office/drawing/2014/main" val="2077294924"/>
                  </a:ext>
                </a:extLst>
              </a:tr>
              <a:tr h="2131225">
                <a:tc>
                  <a:txBody>
                    <a:bodyPr/>
                    <a:lstStyle/>
                    <a:p>
                      <a:r>
                        <a:rPr lang="en-US" sz="1200" dirty="0"/>
                        <a:t>A Survey of Memory Management Techniques in Multiprogramming Systems</a:t>
                      </a:r>
                      <a:endParaRPr lang="en-US" sz="1200" dirty="0">
                        <a:latin typeface="+mn-lt"/>
                      </a:endParaRPr>
                    </a:p>
                  </a:txBody>
                  <a:tcPr anchor="ctr"/>
                </a:tc>
                <a:tc>
                  <a:txBody>
                    <a:bodyPr/>
                    <a:lstStyle/>
                    <a:p>
                      <a:r>
                        <a:rPr lang="en-US" sz="1200" b="0" dirty="0"/>
                        <a:t>1974</a:t>
                      </a:r>
                    </a:p>
                  </a:txBody>
                  <a:tcPr anchor="ctr"/>
                </a:tc>
                <a:tc>
                  <a:txBody>
                    <a:bodyPr/>
                    <a:lstStyle/>
                    <a:p>
                      <a:r>
                        <a:rPr lang="en-US" sz="1200" kern="1200" dirty="0">
                          <a:solidFill>
                            <a:schemeClr val="dk1"/>
                          </a:solidFill>
                          <a:effectLst/>
                          <a:latin typeface="+mn-lt"/>
                          <a:ea typeface="+mn-ea"/>
                          <a:cs typeface="+mn-cs"/>
                        </a:rPr>
                        <a:t>No experimental validation, real-world implementation, or consideration of modern systems.</a:t>
                      </a:r>
                      <a:endParaRPr lang="en-US" sz="1200" b="0" dirty="0"/>
                    </a:p>
                  </a:txBody>
                  <a:tcPr anchor="ctr"/>
                </a:tc>
                <a:tc>
                  <a:txBody>
                    <a:bodyPr/>
                    <a:lstStyle/>
                    <a:p>
                      <a:r>
                        <a:rPr lang="en-US" sz="1200" kern="1200" dirty="0">
                          <a:solidFill>
                            <a:schemeClr val="dk1"/>
                          </a:solidFill>
                          <a:effectLst/>
                          <a:latin typeface="+mn-lt"/>
                          <a:ea typeface="+mn-ea"/>
                          <a:cs typeface="+mn-cs"/>
                        </a:rPr>
                        <a:t>Extended the study with modern techniques, experiments, implementation case studies, and security analysis.</a:t>
                      </a:r>
                      <a:endParaRPr lang="en-US" sz="1200" b="0" dirty="0"/>
                    </a:p>
                  </a:txBody>
                  <a:tcPr anchor="ctr"/>
                </a:tc>
                <a:tc>
                  <a:txBody>
                    <a:bodyPr/>
                    <a:lstStyle/>
                    <a:p>
                      <a:r>
                        <a:rPr lang="en-US" sz="1200" dirty="0"/>
                        <a:t>Trade-offs exist between efficiency, flexibility, and security; memory management directly affects performance and scalability.</a:t>
                      </a:r>
                      <a:endParaRPr lang="en-IN" sz="1200" dirty="0">
                        <a:latin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Paging, segmentation, virtual memory, protection, sharing, memory allocation, and modern security implications</a:t>
                      </a:r>
                      <a:endParaRPr lang="en-IN" sz="1200" dirty="0">
                        <a:latin typeface="+mn-lt"/>
                      </a:endParaRPr>
                    </a:p>
                    <a:p>
                      <a:endParaRPr lang="en-US" sz="1200" b="0" dirty="0"/>
                    </a:p>
                  </a:txBody>
                  <a:tcPr anchor="ctr"/>
                </a:tc>
                <a:extLst>
                  <a:ext uri="{0D108BD9-81ED-4DB2-BD59-A6C34878D82A}">
                    <a16:rowId xmlns:a16="http://schemas.microsoft.com/office/drawing/2014/main" val="534951526"/>
                  </a:ext>
                </a:extLst>
              </a:tr>
              <a:tr h="2131225">
                <a:tc>
                  <a:txBody>
                    <a:bodyPr/>
                    <a:lstStyle/>
                    <a:p>
                      <a:r>
                        <a:rPr lang="en-US" sz="1200" b="0" dirty="0"/>
                        <a:t>Fine-grain Quantitative Analysis of Demand Paging in Unified Virtual Memory</a:t>
                      </a:r>
                    </a:p>
                  </a:txBody>
                  <a:tcPr anchor="ctr"/>
                </a:tc>
                <a:tc>
                  <a:txBody>
                    <a:bodyPr/>
                    <a:lstStyle/>
                    <a:p>
                      <a:r>
                        <a:rPr lang="en-US" sz="1200" b="0" dirty="0"/>
                        <a:t>2024</a:t>
                      </a:r>
                    </a:p>
                  </a:txBody>
                  <a:tcPr anchor="ctr"/>
                </a:tc>
                <a:tc>
                  <a:txBody>
                    <a:bodyPr/>
                    <a:lstStyle/>
                    <a:p>
                      <a:r>
                        <a:rPr lang="en-US" sz="1200" b="0" dirty="0"/>
                        <a:t>Didn’t provide fine-grain cost analysis of UVM. No breakdown of individual paging tasks like fault servicing or batch handling.</a:t>
                      </a:r>
                    </a:p>
                  </a:txBody>
                  <a:tcPr anchor="ctr"/>
                </a:tc>
                <a:tc>
                  <a:txBody>
                    <a:bodyPr/>
                    <a:lstStyle/>
                    <a:p>
                      <a:r>
                        <a:rPr lang="en-US" sz="1200" b="0" dirty="0"/>
                        <a:t>Measured cost of UVM tasks (faults, replay, etc.).</a:t>
                      </a:r>
                    </a:p>
                    <a:p>
                      <a:r>
                        <a:rPr lang="en-US" sz="1200" b="0" dirty="0"/>
                        <a:t>Extended to multi-GPU systems and interconnects.</a:t>
                      </a:r>
                      <a:br>
                        <a:rPr lang="en-US" sz="1200" b="0" dirty="0"/>
                      </a:br>
                      <a:r>
                        <a:rPr lang="en-US" sz="1200" b="0" dirty="0"/>
                        <a:t>Analyzed prefetching and oversubscription effects.</a:t>
                      </a:r>
                    </a:p>
                  </a:txBody>
                  <a:tcPr anchor="ctr"/>
                </a:tc>
                <a:tc>
                  <a:txBody>
                    <a:bodyPr/>
                    <a:lstStyle/>
                    <a:p>
                      <a:pPr marL="0" indent="0">
                        <a:buFontTx/>
                        <a:buNone/>
                      </a:pPr>
                      <a:r>
                        <a:rPr lang="en-US" sz="1200" b="0" dirty="0"/>
                        <a:t>Page fault servicing is the most expensive step. Host OS causes high overhead. GPU-GPU paging is faster.</a:t>
                      </a:r>
                    </a:p>
                  </a:txBody>
                  <a:tcPr anchor="ctr"/>
                </a:tc>
                <a:tc>
                  <a:txBody>
                    <a:bodyPr/>
                    <a:lstStyle/>
                    <a:p>
                      <a:r>
                        <a:rPr lang="en-US" sz="1200" b="0" dirty="0"/>
                        <a:t>Virtual Memory</a:t>
                      </a:r>
                      <a:br>
                        <a:rPr lang="en-US" sz="1200" b="0" dirty="0"/>
                      </a:br>
                      <a:r>
                        <a:rPr lang="en-US" sz="1200" b="0" dirty="0"/>
                        <a:t>Demand Paging</a:t>
                      </a:r>
                      <a:br>
                        <a:rPr lang="en-US" sz="1200" b="0" dirty="0"/>
                      </a:br>
                      <a:r>
                        <a:rPr lang="en-US" sz="1200" b="0" dirty="0"/>
                        <a:t>GPU Memory Management</a:t>
                      </a:r>
                      <a:br>
                        <a:rPr lang="en-US" sz="1200" b="0" dirty="0"/>
                      </a:br>
                      <a:r>
                        <a:rPr lang="en-US" sz="1200" b="0" dirty="0"/>
                        <a:t>OS Driver Interaction</a:t>
                      </a:r>
                      <a:br>
                        <a:rPr lang="en-US" sz="1200" b="0" dirty="0"/>
                      </a:br>
                      <a:r>
                        <a:rPr lang="en-US" sz="1200" b="0" dirty="0"/>
                        <a:t>Multi-GPU Communication</a:t>
                      </a:r>
                    </a:p>
                  </a:txBody>
                  <a:tcPr anchor="ctr"/>
                </a:tc>
                <a:extLst>
                  <a:ext uri="{0D108BD9-81ED-4DB2-BD59-A6C34878D82A}">
                    <a16:rowId xmlns:a16="http://schemas.microsoft.com/office/drawing/2014/main" val="1172804650"/>
                  </a:ext>
                </a:extLst>
              </a:tr>
              <a:tr h="2131225">
                <a:tc>
                  <a:txBody>
                    <a:bodyPr/>
                    <a:lstStyle/>
                    <a:p>
                      <a:endParaRPr lang="en-US" sz="1200" dirty="0">
                        <a:latin typeface="+mn-lt"/>
                      </a:endParaRPr>
                    </a:p>
                  </a:txBody>
                  <a:tcPr anchor="ctr"/>
                </a:tc>
                <a:tc>
                  <a:txBody>
                    <a:bodyPr/>
                    <a:lstStyle/>
                    <a:p>
                      <a:endParaRPr lang="en-US" sz="1200" b="0" dirty="0"/>
                    </a:p>
                  </a:txBody>
                  <a:tcPr anchor="ctr"/>
                </a:tc>
                <a:tc>
                  <a:txBody>
                    <a:bodyPr/>
                    <a:lstStyle/>
                    <a:p>
                      <a:endParaRPr lang="en-US" sz="1200" b="0" dirty="0"/>
                    </a:p>
                  </a:txBody>
                  <a:tcPr anchor="ctr"/>
                </a:tc>
                <a:tc>
                  <a:txBody>
                    <a:bodyPr/>
                    <a:lstStyle/>
                    <a:p>
                      <a:endParaRPr lang="en-US" sz="1200" b="0" dirty="0"/>
                    </a:p>
                  </a:txBody>
                  <a:tcPr anchor="ctr"/>
                </a:tc>
                <a:tc>
                  <a:txBody>
                    <a:bodyPr/>
                    <a:lstStyle/>
                    <a:p>
                      <a:endParaRPr lang="en-IN" sz="1200" dirty="0">
                        <a:latin typeface="+mn-lt"/>
                      </a:endParaRPr>
                    </a:p>
                  </a:txBody>
                  <a:tcPr anchor="ctr"/>
                </a:tc>
                <a:tc>
                  <a:txBody>
                    <a:bodyPr/>
                    <a:lstStyle/>
                    <a:p>
                      <a:endParaRPr lang="en-US" sz="1200" b="0" dirty="0"/>
                    </a:p>
                  </a:txBody>
                  <a:tcPr anchor="ctr"/>
                </a:tc>
                <a:extLst>
                  <a:ext uri="{0D108BD9-81ED-4DB2-BD59-A6C34878D82A}">
                    <a16:rowId xmlns:a16="http://schemas.microsoft.com/office/drawing/2014/main" val="464775586"/>
                  </a:ext>
                </a:extLst>
              </a:tr>
            </a:tbl>
          </a:graphicData>
        </a:graphic>
      </p:graphicFrame>
    </p:spTree>
    <p:extLst>
      <p:ext uri="{BB962C8B-B14F-4D97-AF65-F5344CB8AC3E}">
        <p14:creationId xmlns:p14="http://schemas.microsoft.com/office/powerpoint/2010/main" val="2656572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13742-8521-8C70-2E51-B603349F4B9F}"/>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267A1BDA-3B6C-9BEB-C1D2-E027843D1B8D}"/>
              </a:ext>
            </a:extLst>
          </p:cNvPr>
          <p:cNvSpPr>
            <a:spLocks noGrp="1"/>
          </p:cNvSpPr>
          <p:nvPr>
            <p:ph type="dt" sz="half" idx="10"/>
          </p:nvPr>
        </p:nvSpPr>
        <p:spPr/>
        <p:txBody>
          <a:bodyPr/>
          <a:lstStyle/>
          <a:p>
            <a:fld id="{3370F522-3491-4355-BA14-148CA5C6E09B}" type="datetime1">
              <a:rPr lang="en-IN" smtClean="0"/>
              <a:t>08-05-2025</a:t>
            </a:fld>
            <a:endParaRPr lang="en-IN" dirty="0"/>
          </a:p>
        </p:txBody>
      </p:sp>
      <p:sp>
        <p:nvSpPr>
          <p:cNvPr id="6" name="Slide Number Placeholder 5">
            <a:extLst>
              <a:ext uri="{FF2B5EF4-FFF2-40B4-BE49-F238E27FC236}">
                <a16:creationId xmlns:a16="http://schemas.microsoft.com/office/drawing/2014/main" id="{7AB367D7-42E4-BBEF-08A8-161C4EBCF7C7}"/>
              </a:ext>
            </a:extLst>
          </p:cNvPr>
          <p:cNvSpPr>
            <a:spLocks noGrp="1"/>
          </p:cNvSpPr>
          <p:nvPr>
            <p:ph type="sldNum" sz="quarter" idx="12"/>
          </p:nvPr>
        </p:nvSpPr>
        <p:spPr/>
        <p:txBody>
          <a:bodyPr/>
          <a:lstStyle/>
          <a:p>
            <a:fld id="{782F095D-B6A8-4FA6-B4F7-F91D05E5DF38}" type="slidenum">
              <a:rPr lang="en-IN" smtClean="0"/>
              <a:t>8</a:t>
            </a:fld>
            <a:endParaRPr lang="en-IN" dirty="0"/>
          </a:p>
        </p:txBody>
      </p:sp>
      <p:sp>
        <p:nvSpPr>
          <p:cNvPr id="8" name="TextBox 7">
            <a:extLst>
              <a:ext uri="{FF2B5EF4-FFF2-40B4-BE49-F238E27FC236}">
                <a16:creationId xmlns:a16="http://schemas.microsoft.com/office/drawing/2014/main" id="{5719864D-7B86-C56F-7DE0-F3D97E66414D}"/>
              </a:ext>
            </a:extLst>
          </p:cNvPr>
          <p:cNvSpPr txBox="1"/>
          <p:nvPr/>
        </p:nvSpPr>
        <p:spPr>
          <a:xfrm>
            <a:off x="717360" y="1031061"/>
            <a:ext cx="10046676" cy="5122941"/>
          </a:xfrm>
          <a:prstGeom prst="rect">
            <a:avLst/>
          </a:prstGeom>
          <a:noFill/>
        </p:spPr>
        <p:txBody>
          <a:bodyPr wrap="square" rtlCol="0">
            <a:spAutoFit/>
          </a:bodyPr>
          <a:lstStyle/>
          <a:p>
            <a:pPr marL="285750" indent="-285750" algn="just">
              <a:lnSpc>
                <a:spcPct val="150000"/>
              </a:lnSpc>
              <a:buFontTx/>
              <a:buChar char="-"/>
            </a:pPr>
            <a:r>
              <a:rPr lang="en-GB" sz="2000" dirty="0">
                <a:latin typeface="Söhne"/>
              </a:rPr>
              <a:t>Modern multi-user systems, such as web servers, face challenges in efficiently managing memory resources while serving multiple concurrent users. </a:t>
            </a:r>
          </a:p>
          <a:p>
            <a:pPr marL="285750" indent="-285750" algn="just">
              <a:lnSpc>
                <a:spcPct val="150000"/>
              </a:lnSpc>
              <a:buFontTx/>
              <a:buChar char="-"/>
            </a:pPr>
            <a:endParaRPr lang="en-GB" sz="2000" dirty="0">
              <a:latin typeface="Söhne"/>
            </a:endParaRPr>
          </a:p>
          <a:p>
            <a:pPr marL="285750" indent="-285750" algn="just">
              <a:lnSpc>
                <a:spcPct val="150000"/>
              </a:lnSpc>
              <a:buFontTx/>
              <a:buChar char="-"/>
            </a:pPr>
            <a:r>
              <a:rPr lang="en-GB" sz="2000" dirty="0">
                <a:latin typeface="Söhne"/>
              </a:rPr>
              <a:t>Traditional memory allocation methods may lead to inefficient resource usage, high latency, and poor scalability. There is a need for a system that can dynamically allocate memory, load only the necessary data into physical memory, and manage concurrent access without conflict.</a:t>
            </a:r>
          </a:p>
          <a:p>
            <a:pPr marL="285750" indent="-285750" algn="just">
              <a:lnSpc>
                <a:spcPct val="150000"/>
              </a:lnSpc>
              <a:buFontTx/>
              <a:buChar char="-"/>
            </a:pPr>
            <a:endParaRPr lang="en-GB" sz="2000" dirty="0">
              <a:latin typeface="Söhne"/>
            </a:endParaRPr>
          </a:p>
          <a:p>
            <a:pPr marL="285750" indent="-285750" algn="just">
              <a:lnSpc>
                <a:spcPct val="150000"/>
              </a:lnSpc>
              <a:buFontTx/>
              <a:buChar char="-"/>
            </a:pPr>
            <a:r>
              <a:rPr lang="en-GB" sz="2000" dirty="0">
                <a:latin typeface="Söhne"/>
              </a:rPr>
              <a:t>This project aims to address these challenges by implementing a virtual memory manager using demand paging, effective access time calculation, and optimal page replacement strategies to ensure efficient and fair memory utilization.</a:t>
            </a:r>
            <a:endParaRPr lang="en-US" sz="2000" dirty="0">
              <a:latin typeface="Söhne"/>
            </a:endParaRPr>
          </a:p>
        </p:txBody>
      </p:sp>
      <p:sp>
        <p:nvSpPr>
          <p:cNvPr id="2" name="TextBox 1">
            <a:extLst>
              <a:ext uri="{FF2B5EF4-FFF2-40B4-BE49-F238E27FC236}">
                <a16:creationId xmlns:a16="http://schemas.microsoft.com/office/drawing/2014/main" id="{83ABC84E-3F8A-A4C6-CE06-5B7F7A83656B}"/>
              </a:ext>
            </a:extLst>
          </p:cNvPr>
          <p:cNvSpPr txBox="1"/>
          <p:nvPr/>
        </p:nvSpPr>
        <p:spPr>
          <a:xfrm>
            <a:off x="368150" y="569396"/>
            <a:ext cx="2969980" cy="461665"/>
          </a:xfrm>
          <a:prstGeom prst="rect">
            <a:avLst/>
          </a:prstGeom>
          <a:noFill/>
        </p:spPr>
        <p:txBody>
          <a:bodyPr wrap="none" rtlCol="0">
            <a:spAutoFit/>
          </a:bodyPr>
          <a:lstStyle/>
          <a:p>
            <a:r>
              <a:rPr lang="en-GB" sz="2400" b="1" u="sng" dirty="0"/>
              <a:t>Problem Statement </a:t>
            </a:r>
            <a:endParaRPr lang="en-US" sz="2400" b="1" u="sng" dirty="0"/>
          </a:p>
        </p:txBody>
      </p:sp>
    </p:spTree>
    <p:extLst>
      <p:ext uri="{BB962C8B-B14F-4D97-AF65-F5344CB8AC3E}">
        <p14:creationId xmlns:p14="http://schemas.microsoft.com/office/powerpoint/2010/main" val="2048686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0546C-A7A4-EF95-D378-A1ABB1EBD5A1}"/>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83FD671D-3824-BFCC-EC40-DF156279109E}"/>
              </a:ext>
            </a:extLst>
          </p:cNvPr>
          <p:cNvSpPr>
            <a:spLocks noGrp="1"/>
          </p:cNvSpPr>
          <p:nvPr>
            <p:ph type="dt" sz="half" idx="10"/>
          </p:nvPr>
        </p:nvSpPr>
        <p:spPr/>
        <p:txBody>
          <a:bodyPr/>
          <a:lstStyle/>
          <a:p>
            <a:fld id="{3370F522-3491-4355-BA14-148CA5C6E09B}" type="datetime1">
              <a:rPr lang="en-IN" smtClean="0"/>
              <a:t>08-05-2025</a:t>
            </a:fld>
            <a:endParaRPr lang="en-IN" dirty="0"/>
          </a:p>
        </p:txBody>
      </p:sp>
      <p:sp>
        <p:nvSpPr>
          <p:cNvPr id="6" name="Slide Number Placeholder 5">
            <a:extLst>
              <a:ext uri="{FF2B5EF4-FFF2-40B4-BE49-F238E27FC236}">
                <a16:creationId xmlns:a16="http://schemas.microsoft.com/office/drawing/2014/main" id="{8C8A6DBE-82FD-38CF-60C2-B4E7AE3860C8}"/>
              </a:ext>
            </a:extLst>
          </p:cNvPr>
          <p:cNvSpPr>
            <a:spLocks noGrp="1"/>
          </p:cNvSpPr>
          <p:nvPr>
            <p:ph type="sldNum" sz="quarter" idx="12"/>
          </p:nvPr>
        </p:nvSpPr>
        <p:spPr/>
        <p:txBody>
          <a:bodyPr/>
          <a:lstStyle/>
          <a:p>
            <a:fld id="{782F095D-B6A8-4FA6-B4F7-F91D05E5DF38}" type="slidenum">
              <a:rPr lang="en-IN" smtClean="0"/>
              <a:t>9</a:t>
            </a:fld>
            <a:endParaRPr lang="en-IN" dirty="0"/>
          </a:p>
        </p:txBody>
      </p:sp>
      <p:sp>
        <p:nvSpPr>
          <p:cNvPr id="8" name="TextBox 7">
            <a:extLst>
              <a:ext uri="{FF2B5EF4-FFF2-40B4-BE49-F238E27FC236}">
                <a16:creationId xmlns:a16="http://schemas.microsoft.com/office/drawing/2014/main" id="{1C323AE1-FFF7-ECB0-AB84-5A5D1BDE2F09}"/>
              </a:ext>
            </a:extLst>
          </p:cNvPr>
          <p:cNvSpPr txBox="1"/>
          <p:nvPr/>
        </p:nvSpPr>
        <p:spPr>
          <a:xfrm>
            <a:off x="1072662" y="1560027"/>
            <a:ext cx="10046676" cy="3737946"/>
          </a:xfrm>
          <a:prstGeom prst="rect">
            <a:avLst/>
          </a:prstGeom>
          <a:noFill/>
        </p:spPr>
        <p:txBody>
          <a:bodyPr wrap="square" rtlCol="0">
            <a:spAutoFit/>
          </a:bodyPr>
          <a:lstStyle/>
          <a:p>
            <a:pPr marL="285750" indent="-285750" algn="just">
              <a:lnSpc>
                <a:spcPct val="150000"/>
              </a:lnSpc>
              <a:buFontTx/>
              <a:buChar char="-"/>
            </a:pPr>
            <a:r>
              <a:rPr lang="en-GB" sz="2000" dirty="0">
                <a:latin typeface="Söhne"/>
              </a:rPr>
              <a:t>Demand Paging: Loads only required pages into physical memory, reducing memory wastage and improving efficiency.</a:t>
            </a:r>
          </a:p>
          <a:p>
            <a:pPr marL="285750" indent="-285750" algn="just">
              <a:lnSpc>
                <a:spcPct val="150000"/>
              </a:lnSpc>
              <a:buFontTx/>
              <a:buChar char="-"/>
            </a:pPr>
            <a:endParaRPr lang="en-GB" sz="2000" dirty="0">
              <a:latin typeface="Söhne"/>
            </a:endParaRPr>
          </a:p>
          <a:p>
            <a:pPr marL="285750" indent="-285750" algn="just">
              <a:lnSpc>
                <a:spcPct val="150000"/>
              </a:lnSpc>
              <a:buFontTx/>
              <a:buChar char="-"/>
            </a:pPr>
            <a:r>
              <a:rPr lang="en-GB" sz="2000" dirty="0">
                <a:latin typeface="Söhne"/>
              </a:rPr>
              <a:t>Process Scheduling &amp; Concurrency Control: Ensures fair CPU and memory access among multiple users without conflict.</a:t>
            </a:r>
          </a:p>
          <a:p>
            <a:pPr marL="285750" indent="-285750" algn="just">
              <a:lnSpc>
                <a:spcPct val="150000"/>
              </a:lnSpc>
              <a:buFontTx/>
              <a:buChar char="-"/>
            </a:pPr>
            <a:endParaRPr lang="en-GB" sz="2000" dirty="0">
              <a:latin typeface="Söhne"/>
            </a:endParaRPr>
          </a:p>
          <a:p>
            <a:pPr marL="285750" indent="-285750" algn="just">
              <a:lnSpc>
                <a:spcPct val="150000"/>
              </a:lnSpc>
              <a:buFontTx/>
              <a:buChar char="-"/>
            </a:pPr>
            <a:r>
              <a:rPr lang="en-GB" sz="2000" dirty="0">
                <a:latin typeface="Söhne"/>
              </a:rPr>
              <a:t>Page Tables &amp; TLB (Translation Lookaside Buffer): Enable fast and efficient translation of virtual addresses to physical addresses, minimizing access time.</a:t>
            </a:r>
            <a:endParaRPr lang="en-US" sz="2000" dirty="0">
              <a:latin typeface="Söhne"/>
            </a:endParaRPr>
          </a:p>
        </p:txBody>
      </p:sp>
      <p:sp>
        <p:nvSpPr>
          <p:cNvPr id="2" name="TextBox 1">
            <a:extLst>
              <a:ext uri="{FF2B5EF4-FFF2-40B4-BE49-F238E27FC236}">
                <a16:creationId xmlns:a16="http://schemas.microsoft.com/office/drawing/2014/main" id="{1FC5C4BE-B0D6-FF72-481E-282CA77367E2}"/>
              </a:ext>
            </a:extLst>
          </p:cNvPr>
          <p:cNvSpPr txBox="1"/>
          <p:nvPr/>
        </p:nvSpPr>
        <p:spPr>
          <a:xfrm>
            <a:off x="838200" y="751450"/>
            <a:ext cx="4508735" cy="461665"/>
          </a:xfrm>
          <a:prstGeom prst="rect">
            <a:avLst/>
          </a:prstGeom>
          <a:noFill/>
        </p:spPr>
        <p:txBody>
          <a:bodyPr wrap="none" rtlCol="0">
            <a:spAutoFit/>
          </a:bodyPr>
          <a:lstStyle/>
          <a:p>
            <a:r>
              <a:rPr lang="en-GB" sz="2400" b="1" u="sng" dirty="0"/>
              <a:t>How OS can solve the problem </a:t>
            </a:r>
            <a:endParaRPr lang="en-US" sz="2400" b="1" u="sng" dirty="0"/>
          </a:p>
        </p:txBody>
      </p:sp>
    </p:spTree>
    <p:extLst>
      <p:ext uri="{BB962C8B-B14F-4D97-AF65-F5344CB8AC3E}">
        <p14:creationId xmlns:p14="http://schemas.microsoft.com/office/powerpoint/2010/main" val="2991612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2367</TotalTime>
  <Words>1678</Words>
  <Application>Microsoft Office PowerPoint</Application>
  <PresentationFormat>Widescreen</PresentationFormat>
  <Paragraphs>211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Aptos Body</vt:lpstr>
      <vt:lpstr>Aptos Display</vt:lpstr>
      <vt:lpstr>Arial</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Ritesh Raj</dc:creator>
  <cp:lastModifiedBy>VALLURI VEERA GANGADHARA SAI TEJA-[BL.EN.U4AID23062]</cp:lastModifiedBy>
  <cp:revision>23</cp:revision>
  <dcterms:created xsi:type="dcterms:W3CDTF">2024-05-13T14:56:03Z</dcterms:created>
  <dcterms:modified xsi:type="dcterms:W3CDTF">2025-05-08T09:30:55Z</dcterms:modified>
</cp:coreProperties>
</file>