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7" r:id="rId5"/>
  </p:sldMasterIdLst>
  <p:notesMasterIdLst>
    <p:notesMasterId r:id="rId22"/>
  </p:notesMasterIdLst>
  <p:handoutMasterIdLst>
    <p:handoutMasterId r:id="rId23"/>
  </p:handoutMasterIdLst>
  <p:sldIdLst>
    <p:sldId id="1099" r:id="rId6"/>
    <p:sldId id="1219" r:id="rId7"/>
    <p:sldId id="1220" r:id="rId8"/>
    <p:sldId id="1259" r:id="rId9"/>
    <p:sldId id="1267" r:id="rId10"/>
    <p:sldId id="1222" r:id="rId11"/>
    <p:sldId id="1223" r:id="rId12"/>
    <p:sldId id="1224" r:id="rId13"/>
    <p:sldId id="1225" r:id="rId14"/>
    <p:sldId id="1230" r:id="rId15"/>
    <p:sldId id="1231" r:id="rId16"/>
    <p:sldId id="1272" r:id="rId17"/>
    <p:sldId id="1268" r:id="rId18"/>
    <p:sldId id="1271" r:id="rId19"/>
    <p:sldId id="1269" r:id="rId20"/>
    <p:sldId id="1270" r:id="rId21"/>
  </p:sldIdLst>
  <p:sldSz cx="12188825" cy="6858000"/>
  <p:notesSz cx="7027863" cy="9313863"/>
  <p:custDataLst>
    <p:tags r:id="rId24"/>
  </p:custDataLst>
  <p:defaultTextStyle>
    <a:defPPr>
      <a:defRPr lang="en-US"/>
    </a:defPPr>
    <a:lvl1pPr algn="ctr" rtl="0" fontAlgn="base">
      <a:spcBef>
        <a:spcPct val="50000"/>
      </a:spcBef>
      <a:spcAft>
        <a:spcPct val="0"/>
      </a:spcAft>
      <a:buSzPct val="130000"/>
      <a:defRPr sz="2400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buSzPct val="130000"/>
      <a:defRPr sz="2400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buSzPct val="130000"/>
      <a:defRPr sz="2400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buSzPct val="130000"/>
      <a:defRPr sz="2400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buSzPct val="130000"/>
      <a:defRPr sz="2400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37">
          <p15:clr>
            <a:srgbClr val="A4A3A4"/>
          </p15:clr>
        </p15:guide>
        <p15:guide id="2" orient="horz" pos="954">
          <p15:clr>
            <a:srgbClr val="A4A3A4"/>
          </p15:clr>
        </p15:guide>
        <p15:guide id="3" orient="horz" pos="4006">
          <p15:clr>
            <a:srgbClr val="A4A3A4"/>
          </p15:clr>
        </p15:guide>
        <p15:guide id="7" pos="1914">
          <p15:clr>
            <a:srgbClr val="A4A3A4"/>
          </p15:clr>
        </p15:guide>
        <p15:guide id="8" pos="5735" userDrawn="1">
          <p15:clr>
            <a:srgbClr val="A4A3A4"/>
          </p15:clr>
        </p15:guide>
        <p15:guide id="9" pos="38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>
          <p15:clr>
            <a:srgbClr val="A4A3A4"/>
          </p15:clr>
        </p15:guide>
        <p15:guide id="2" pos="221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provanc" initials="c" lastIdx="1" clrIdx="0"/>
  <p:cmAuthor id="1" name="Chuck Provancher" initials="cp" lastIdx="2" clrIdx="1"/>
  <p:cmAuthor id="2" name="Progress Software" initials="" lastIdx="0" clrIdx="2"/>
  <p:cmAuthor id="3" name="Chuck Provancher" initials="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A3E"/>
    <a:srgbClr val="B0D806"/>
    <a:srgbClr val="AAD204"/>
    <a:srgbClr val="FF4E00"/>
    <a:srgbClr val="2F5662"/>
    <a:srgbClr val="DD461E"/>
    <a:srgbClr val="24D997"/>
    <a:srgbClr val="23C78C"/>
    <a:srgbClr val="F199AE"/>
    <a:srgbClr val="A21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4005" autoAdjust="0"/>
  </p:normalViewPr>
  <p:slideViewPr>
    <p:cSldViewPr snapToGrid="0" showGuides="1">
      <p:cViewPr varScale="1">
        <p:scale>
          <a:sx n="84" d="100"/>
          <a:sy n="84" d="100"/>
        </p:scale>
        <p:origin x="1632" y="96"/>
      </p:cViewPr>
      <p:guideLst>
        <p:guide orient="horz" pos="2637"/>
        <p:guide orient="horz" pos="954"/>
        <p:guide orient="horz" pos="4006"/>
        <p:guide pos="1914"/>
        <p:guide pos="5735"/>
        <p:guide pos="38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2042"/>
    </p:cViewPr>
  </p:sorterViewPr>
  <p:notesViewPr>
    <p:cSldViewPr snapToGrid="0" showGuides="1">
      <p:cViewPr varScale="1">
        <p:scale>
          <a:sx n="100" d="100"/>
          <a:sy n="100" d="100"/>
        </p:scale>
        <p:origin x="2652" y="78"/>
      </p:cViewPr>
      <p:guideLst>
        <p:guide orient="horz" pos="2933"/>
        <p:guide pos="221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gs" Target="tags/tag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4825" cy="2789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t" anchorCtr="0" compatLnSpc="1">
            <a:prstTxWarp prst="textNoShape">
              <a:avLst/>
            </a:prstTxWarp>
            <a:spAutoFit/>
          </a:bodyPr>
          <a:lstStyle>
            <a:lvl1pPr algn="l" defTabSz="935038" eaLnBrk="0" hangingPunct="0">
              <a:spcBef>
                <a:spcPct val="0"/>
              </a:spcBef>
              <a:buSzTx/>
              <a:defRPr sz="1200" b="1">
                <a:latin typeface="Arial" charset="0"/>
              </a:defRPr>
            </a:lvl1pPr>
          </a:lstStyle>
          <a:p>
            <a:pPr>
              <a:defRPr/>
            </a:pPr>
            <a:endParaRPr lang="en-US" i="0" dirty="0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0"/>
            <a:ext cx="3044825" cy="2789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t" anchorCtr="0" compatLnSpc="1">
            <a:prstTxWarp prst="textNoShape">
              <a:avLst/>
            </a:prstTxWarp>
            <a:spAutoFit/>
          </a:bodyPr>
          <a:lstStyle>
            <a:lvl1pPr algn="r" defTabSz="935038" eaLnBrk="0" hangingPunct="0">
              <a:spcBef>
                <a:spcPct val="0"/>
              </a:spcBef>
              <a:buSzTx/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8FAFEA05-1346-6E4D-9F79-484132763209}" type="datetime1">
              <a:rPr lang="en-US" i="0" smtClean="0"/>
              <a:t>9/9/2016</a:t>
            </a:fld>
            <a:endParaRPr lang="en-US" i="0" dirty="0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34925"/>
            <a:ext cx="3044825" cy="2789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b" anchorCtr="0" compatLnSpc="1">
            <a:prstTxWarp prst="textNoShape">
              <a:avLst/>
            </a:prstTxWarp>
            <a:spAutoFit/>
          </a:bodyPr>
          <a:lstStyle>
            <a:lvl1pPr algn="l" defTabSz="935038" eaLnBrk="0" hangingPunct="0">
              <a:spcBef>
                <a:spcPct val="0"/>
              </a:spcBef>
              <a:buSzTx/>
              <a:defRPr sz="1200" b="1">
                <a:latin typeface="Arial" charset="0"/>
              </a:defRPr>
            </a:lvl1pPr>
          </a:lstStyle>
          <a:p>
            <a:pPr>
              <a:defRPr/>
            </a:pPr>
            <a:r>
              <a:rPr lang="en-US" i="0"/>
              <a:t>Progress</a:t>
            </a:r>
            <a:endParaRPr lang="en-US" i="0" dirty="0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9034925"/>
            <a:ext cx="3044825" cy="2789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b" anchorCtr="0" compatLnSpc="1">
            <a:prstTxWarp prst="textNoShape">
              <a:avLst/>
            </a:prstTxWarp>
            <a:spAutoFit/>
          </a:bodyPr>
          <a:lstStyle>
            <a:lvl1pPr algn="r" defTabSz="935038" eaLnBrk="0" hangingPunct="0">
              <a:spcBef>
                <a:spcPct val="0"/>
              </a:spcBef>
              <a:buSzTx/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D2F5EF90-0EF8-4688-ABBA-2D94A5D7A6DA}" type="slidenum">
              <a:rPr lang="en-US" i="0"/>
              <a:pPr>
                <a:defRPr/>
              </a:pPr>
              <a:t>‹#›</a:t>
            </a:fld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414071364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4825" cy="4651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t" anchorCtr="0" compatLnSpc="1">
            <a:prstTxWarp prst="textNoShape">
              <a:avLst/>
            </a:prstTxWarp>
          </a:bodyPr>
          <a:lstStyle>
            <a:lvl1pPr algn="l" defTabSz="935038" eaLnBrk="0" hangingPunct="0">
              <a:spcBef>
                <a:spcPct val="0"/>
              </a:spcBef>
              <a:buSzTx/>
              <a:defRPr sz="1200" b="1" i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0"/>
            <a:ext cx="3044825" cy="4651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t" anchorCtr="0" compatLnSpc="1">
            <a:prstTxWarp prst="textNoShape">
              <a:avLst/>
            </a:prstTxWarp>
          </a:bodyPr>
          <a:lstStyle>
            <a:lvl1pPr algn="r" defTabSz="935038" eaLnBrk="0" hangingPunct="0">
              <a:spcBef>
                <a:spcPct val="0"/>
              </a:spcBef>
              <a:buSzTx/>
              <a:defRPr sz="1200" b="1" i="0">
                <a:latin typeface="Arial" charset="0"/>
              </a:defRPr>
            </a:lvl1pPr>
          </a:lstStyle>
          <a:p>
            <a:pPr>
              <a:defRPr/>
            </a:pPr>
            <a:fld id="{DEB3D7FB-276F-4344-892C-9E2A8D5912DC}" type="datetime1">
              <a:rPr lang="en-US" smtClean="0"/>
              <a:t>9/9/2016</a:t>
            </a:fld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2750" y="700088"/>
            <a:ext cx="6205538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24363"/>
            <a:ext cx="5154613" cy="4189412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8725"/>
            <a:ext cx="3044825" cy="4651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b" anchorCtr="0" compatLnSpc="1">
            <a:prstTxWarp prst="textNoShape">
              <a:avLst/>
            </a:prstTxWarp>
          </a:bodyPr>
          <a:lstStyle>
            <a:lvl1pPr algn="l" defTabSz="935038" eaLnBrk="0" hangingPunct="0">
              <a:spcBef>
                <a:spcPct val="0"/>
              </a:spcBef>
              <a:buSzTx/>
              <a:defRPr sz="1200" b="1" i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Progress</a:t>
            </a:r>
            <a:endParaRPr lang="en-US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848725"/>
            <a:ext cx="3044825" cy="4651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b" anchorCtr="0" compatLnSpc="1">
            <a:prstTxWarp prst="textNoShape">
              <a:avLst/>
            </a:prstTxWarp>
          </a:bodyPr>
          <a:lstStyle>
            <a:lvl1pPr algn="r" defTabSz="935038" eaLnBrk="0" hangingPunct="0">
              <a:spcBef>
                <a:spcPct val="0"/>
              </a:spcBef>
              <a:buSzTx/>
              <a:defRPr sz="1200" b="1" i="0">
                <a:latin typeface="Arial" charset="0"/>
              </a:defRPr>
            </a:lvl1pPr>
          </a:lstStyle>
          <a:p>
            <a:pPr>
              <a:defRPr/>
            </a:pPr>
            <a:fld id="{3BC3B10F-A77C-499D-8A55-4E7169A1E7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4665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C3B10F-A77C-499D-8A55-4E7169A1E70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22D3147-8CF3-9540-920D-41A71F36CF71}" type="datetime1">
              <a:rPr lang="en-US" smtClean="0"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19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C3B10F-A77C-499D-8A55-4E7169A1E70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11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Ecosystem includes </a:t>
            </a:r>
          </a:p>
          <a:p>
            <a:r>
              <a:rPr lang="en-US" dirty="0"/>
              <a:t>Libraries</a:t>
            </a:r>
          </a:p>
          <a:p>
            <a:r>
              <a:rPr lang="en-US" dirty="0"/>
              <a:t>Native </a:t>
            </a:r>
            <a:r>
              <a:rPr lang="en-US" dirty="0" err="1"/>
              <a:t>OData</a:t>
            </a:r>
            <a:r>
              <a:rPr lang="en-US" baseline="0" dirty="0"/>
              <a:t> producers</a:t>
            </a:r>
          </a:p>
          <a:p>
            <a:r>
              <a:rPr lang="en-US" baseline="0" dirty="0"/>
              <a:t>Third Party ESB type apps such as SAG </a:t>
            </a:r>
            <a:r>
              <a:rPr lang="en-US" baseline="0" dirty="0" err="1"/>
              <a:t>webMethods</a:t>
            </a:r>
            <a:r>
              <a:rPr lang="en-US" baseline="0" dirty="0"/>
              <a:t>, </a:t>
            </a:r>
            <a:r>
              <a:rPr lang="en-US" baseline="0" dirty="0" err="1"/>
              <a:t>Mulesoft</a:t>
            </a:r>
            <a:r>
              <a:rPr lang="en-US" baseline="0" dirty="0"/>
              <a:t>, </a:t>
            </a:r>
            <a:r>
              <a:rPr lang="en-US" baseline="0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C3B10F-A77C-499D-8A55-4E7169A1E706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69969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Ecosystem includes </a:t>
            </a:r>
          </a:p>
          <a:p>
            <a:r>
              <a:rPr lang="en-US" dirty="0"/>
              <a:t>Libraries</a:t>
            </a:r>
          </a:p>
          <a:p>
            <a:r>
              <a:rPr lang="en-US" dirty="0"/>
              <a:t>Native </a:t>
            </a:r>
            <a:r>
              <a:rPr lang="en-US" dirty="0" err="1"/>
              <a:t>OData</a:t>
            </a:r>
            <a:r>
              <a:rPr lang="en-US" baseline="0" dirty="0"/>
              <a:t> producers</a:t>
            </a:r>
          </a:p>
          <a:p>
            <a:r>
              <a:rPr lang="en-US" baseline="0" dirty="0"/>
              <a:t>Third Party ESB type apps such as SAG </a:t>
            </a:r>
            <a:r>
              <a:rPr lang="en-US" baseline="0" dirty="0" err="1"/>
              <a:t>webMethods</a:t>
            </a:r>
            <a:r>
              <a:rPr lang="en-US" baseline="0" dirty="0"/>
              <a:t>, </a:t>
            </a:r>
            <a:r>
              <a:rPr lang="en-US" baseline="0" dirty="0" err="1"/>
              <a:t>Mulesoft</a:t>
            </a:r>
            <a:r>
              <a:rPr lang="en-US" baseline="0" dirty="0"/>
              <a:t>, </a:t>
            </a:r>
            <a:r>
              <a:rPr lang="en-US" baseline="0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C3B10F-A77C-499D-8A55-4E7169A1E706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66502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1163" y="700088"/>
            <a:ext cx="6208712" cy="3492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C3B10F-A77C-499D-8A55-4E7169A1E70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05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EB3D7FB-276F-4344-892C-9E2A8D5912DC}" type="datetime1">
              <a:rPr lang="en-US" smtClean="0"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Progress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3B10F-A77C-499D-8A55-4E7169A1E70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66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EB3D7FB-276F-4344-892C-9E2A8D5912DC}" type="datetime1">
              <a:rPr lang="en-US" smtClean="0"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Progress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3B10F-A77C-499D-8A55-4E7169A1E70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62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C5838D-18C2-4681-A149-DE9F974EEB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8704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C3B10F-A77C-499D-8A55-4E7169A1E70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13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D0D909-72AC-47C5-9BA7-95161C88BD54}" type="slidenum">
              <a:rPr lang="en-US"/>
              <a:pPr/>
              <a:t>8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prstDash val="solid"/>
          </a:ln>
        </p:spPr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OData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supports basic SQL constructs like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   Select List ($select)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   Where Clause ($filter)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   Order By ($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orderby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   Scalar functions (min, max, contains,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etc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– In $filter and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orderby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only.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   Stored Procedures and Functions (actions and functions)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·         The concept of joins is loosely supported by the $expand query option.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   Joins typically require a defined relationship between the entities being joined.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  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OData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4 does allow the expanded result to be shaped, filtered and ordered ($select, $filter, $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orderby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C3B10F-A77C-499D-8A55-4E7169A1E70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77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C3B10F-A77C-499D-8A55-4E7169A1E70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40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-5365" y="0"/>
            <a:ext cx="12188825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7" y="0"/>
            <a:ext cx="12183947" cy="6856899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5038725" y="2457778"/>
            <a:ext cx="6800850" cy="1573302"/>
          </a:xfrm>
          <a:ln algn="ctr"/>
        </p:spPr>
        <p:txBody>
          <a:bodyPr lIns="0" tIns="0" rIns="0" bIns="0" anchor="ctr" anchorCtr="0"/>
          <a:lstStyle>
            <a:lvl1pPr>
              <a:lnSpc>
                <a:spcPct val="100000"/>
              </a:lnSpc>
              <a:defRPr sz="4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038725" y="4613135"/>
            <a:ext cx="5479648" cy="723098"/>
          </a:xfrm>
          <a:ln algn="ctr"/>
        </p:spPr>
        <p:txBody>
          <a:bodyPr lIns="0" tIns="0" rIns="0" bIns="0" anchor="ctr" anchorCtr="0"/>
          <a:lstStyle>
            <a:lvl1pPr marL="0" indent="0">
              <a:buClrTx/>
              <a:buFontTx/>
              <a:buNone/>
              <a:defRPr sz="24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1790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15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c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" y="283"/>
            <a:ext cx="12186859" cy="685853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47925" y="3107733"/>
            <a:ext cx="7286625" cy="590931"/>
          </a:xfrm>
        </p:spPr>
        <p:txBody>
          <a:bodyPr/>
          <a:lstStyle>
            <a:lvl1pPr algn="ctr">
              <a:defRPr sz="36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7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ured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" y="282"/>
            <a:ext cx="12185400" cy="6857716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47925" y="3107733"/>
            <a:ext cx="7286625" cy="590931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0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ured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" y="282"/>
            <a:ext cx="12185400" cy="685771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47925" y="3107733"/>
            <a:ext cx="7286625" cy="590931"/>
          </a:xfrm>
        </p:spPr>
        <p:txBody>
          <a:bodyPr/>
          <a:lstStyle>
            <a:lvl1pPr algn="ctr"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004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ured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" y="0"/>
            <a:ext cx="12183947" cy="685689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447925" y="3107733"/>
            <a:ext cx="7286625" cy="590931"/>
          </a:xfrm>
        </p:spPr>
        <p:txBody>
          <a:bodyPr/>
          <a:lstStyle>
            <a:lvl1pPr algn="ctr"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88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120" y="2840458"/>
            <a:ext cx="771152" cy="963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341" y="2461457"/>
            <a:ext cx="981109" cy="12872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120" y="3353747"/>
            <a:ext cx="315917" cy="3649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849" y="2813480"/>
            <a:ext cx="5029463" cy="120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7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/>
          <a:lstStyle/>
          <a:p>
            <a:fld id="{B2C67B76-D613-4BC2-AE7D-F92A1F8E9CA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/>
          <a:lstStyle/>
          <a:p>
            <a:fld id="{77905D71-0E9C-488A-8253-307F6282AE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45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" y="0"/>
            <a:ext cx="12183945" cy="68568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008" y="3091870"/>
            <a:ext cx="6555592" cy="535531"/>
          </a:xfrm>
        </p:spPr>
        <p:txBody>
          <a:bodyPr anchor="t"/>
          <a:lstStyle>
            <a:lvl1pPr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814" y="1200150"/>
            <a:ext cx="10414650" cy="5172075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2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No Tex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10391775" y="3648075"/>
            <a:ext cx="1797050" cy="32099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814" y="1200150"/>
            <a:ext cx="10414650" cy="5172075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2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" y="283"/>
            <a:ext cx="12186859" cy="6858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424" y="467575"/>
            <a:ext cx="9858039" cy="535531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1470398"/>
            <a:ext cx="9858039" cy="4858048"/>
          </a:xfrm>
        </p:spPr>
        <p:txBody>
          <a:bodyPr/>
          <a:lstStyle>
            <a:lvl1pPr>
              <a:spcBef>
                <a:spcPts val="180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>
              <a:spcBef>
                <a:spcPts val="180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>
              <a:spcBef>
                <a:spcPts val="180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>
              <a:spcBef>
                <a:spcPts val="180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>
              <a:spcBef>
                <a:spcPts val="180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13" y="367497"/>
            <a:ext cx="11021571" cy="43088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813" y="1200150"/>
            <a:ext cx="5385514" cy="63976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813" y="1991189"/>
            <a:ext cx="5385514" cy="4238369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200150"/>
            <a:ext cx="5387630" cy="63976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1991189"/>
            <a:ext cx="5387630" cy="4238369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0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1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tex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10391775" y="3648075"/>
            <a:ext cx="1797050" cy="32099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10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44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" y="0"/>
            <a:ext cx="12183945" cy="6856898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2450" y="1200150"/>
            <a:ext cx="1095375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white">
          <a:xfrm>
            <a:off x="557813" y="367497"/>
            <a:ext cx="109483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13157" name="Rectangle 5"/>
          <p:cNvSpPr>
            <a:spLocks noChangeArrowheads="1"/>
          </p:cNvSpPr>
          <p:nvPr/>
        </p:nvSpPr>
        <p:spPr bwMode="black">
          <a:xfrm>
            <a:off x="6544468" y="6621282"/>
            <a:ext cx="369652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eaLnBrk="0" hangingPunct="0">
              <a:buSzTx/>
              <a:defRPr/>
            </a:pPr>
            <a:r>
              <a:rPr lang="en-US" sz="7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2016 Progress Software Corporation and/or its subsidiaries or affiliates. All rights reserved.</a:t>
            </a:r>
          </a:p>
        </p:txBody>
      </p:sp>
      <p:sp>
        <p:nvSpPr>
          <p:cNvPr id="1713158" name="Rectangle 6"/>
          <p:cNvSpPr>
            <a:spLocks noChangeArrowheads="1"/>
          </p:cNvSpPr>
          <p:nvPr/>
        </p:nvSpPr>
        <p:spPr bwMode="auto">
          <a:xfrm>
            <a:off x="6019419" y="6590505"/>
            <a:ext cx="15673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defTabSz="1033463" eaLnBrk="0" hangingPunct="0">
              <a:spcBef>
                <a:spcPct val="0"/>
              </a:spcBef>
              <a:buSzTx/>
              <a:defRPr/>
            </a:pPr>
            <a:fld id="{CE68E300-6CD8-4700-9D8F-1117408838C5}" type="slidenum">
              <a:rPr lang="en-US" sz="10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l" defTabSz="1033463" eaLnBrk="0" hangingPunct="0">
                <a:spcBef>
                  <a:spcPct val="0"/>
                </a:spcBef>
                <a:buSzTx/>
                <a:defRPr/>
              </a:pPr>
              <a:t>‹#›</a:t>
            </a:fld>
            <a:endParaRPr lang="en-US" sz="900" i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69" r:id="rId2"/>
    <p:sldLayoutId id="2147483738" r:id="rId3"/>
    <p:sldLayoutId id="2147483775" r:id="rId4"/>
    <p:sldLayoutId id="2147483734" r:id="rId5"/>
    <p:sldLayoutId id="2147483762" r:id="rId6"/>
    <p:sldLayoutId id="2147483739" r:id="rId7"/>
    <p:sldLayoutId id="2147483774" r:id="rId8"/>
    <p:sldLayoutId id="2147483755" r:id="rId9"/>
    <p:sldLayoutId id="2147483777" r:id="rId10"/>
    <p:sldLayoutId id="2147483714" r:id="rId11"/>
    <p:sldLayoutId id="2147483772" r:id="rId12"/>
    <p:sldLayoutId id="2147483776" r:id="rId13"/>
    <p:sldLayoutId id="2147483767" r:id="rId14"/>
    <p:sldLayoutId id="2147483770" r:id="rId15"/>
    <p:sldLayoutId id="2147483773" r:id="rId16"/>
    <p:sldLayoutId id="2147483778" r:id="rId1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>
              <a:lumMod val="50000"/>
            </a:schemeClr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defTabSz="914400" rtl="0" eaLnBrk="1" fontAlgn="base" latinLnBrk="0" hangingPunct="1">
        <a:spcBef>
          <a:spcPts val="9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lang="en-US" sz="20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fontAlgn="base" latinLnBrk="0" hangingPunct="1">
        <a:spcBef>
          <a:spcPts val="900"/>
        </a:spcBef>
        <a:spcAft>
          <a:spcPct val="0"/>
        </a:spcAft>
        <a:buClr>
          <a:schemeClr val="accent2"/>
        </a:buClr>
        <a:buChar char="•"/>
        <a:defRPr lang="en-US" sz="18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fontAlgn="base" latinLnBrk="0" hangingPunct="1">
        <a:spcBef>
          <a:spcPts val="900"/>
        </a:spcBef>
        <a:spcAft>
          <a:spcPct val="0"/>
        </a:spcAft>
        <a:buClr>
          <a:schemeClr val="accent2"/>
        </a:buClr>
        <a:buFont typeface="Arial" charset="0"/>
        <a:buChar char="–"/>
        <a:defRPr lang="en-US" sz="16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fontAlgn="base" latinLnBrk="0" hangingPunct="1">
        <a:spcBef>
          <a:spcPts val="900"/>
        </a:spcBef>
        <a:spcAft>
          <a:spcPct val="0"/>
        </a:spcAft>
        <a:buClr>
          <a:schemeClr val="accent2"/>
        </a:buClr>
        <a:buSzPct val="95000"/>
        <a:buFont typeface="Courier New" pitchFamily="49" charset="0"/>
        <a:buChar char="o"/>
        <a:defRPr lang="en-US" sz="14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fontAlgn="base" latinLnBrk="0" hangingPunct="1">
        <a:spcBef>
          <a:spcPts val="900"/>
        </a:spcBef>
        <a:spcAft>
          <a:spcPct val="0"/>
        </a:spcAft>
        <a:buClr>
          <a:schemeClr val="accent2"/>
        </a:buClr>
        <a:buSzPct val="95000"/>
        <a:buFont typeface="Courier New" pitchFamily="49" charset="0"/>
        <a:buChar char="o"/>
        <a:defRPr lang="en-US" sz="14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gif"/><Relationship Id="rId18" Type="http://schemas.openxmlformats.org/officeDocument/2006/relationships/image" Target="../media/image31.jpeg"/><Relationship Id="rId26" Type="http://schemas.openxmlformats.org/officeDocument/2006/relationships/image" Target="../media/image39.png"/><Relationship Id="rId39" Type="http://schemas.openxmlformats.org/officeDocument/2006/relationships/image" Target="../media/image52.png"/><Relationship Id="rId3" Type="http://schemas.openxmlformats.org/officeDocument/2006/relationships/image" Target="../media/image16.jpeg"/><Relationship Id="rId21" Type="http://schemas.openxmlformats.org/officeDocument/2006/relationships/image" Target="../media/image34.jpeg"/><Relationship Id="rId34" Type="http://schemas.openxmlformats.org/officeDocument/2006/relationships/image" Target="../media/image47.jpeg"/><Relationship Id="rId42" Type="http://schemas.openxmlformats.org/officeDocument/2006/relationships/image" Target="../media/image55.png"/><Relationship Id="rId47" Type="http://schemas.openxmlformats.org/officeDocument/2006/relationships/image" Target="../media/image60.png"/><Relationship Id="rId50" Type="http://schemas.openxmlformats.org/officeDocument/2006/relationships/image" Target="../media/image63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gif"/><Relationship Id="rId33" Type="http://schemas.openxmlformats.org/officeDocument/2006/relationships/image" Target="../media/image46.gif"/><Relationship Id="rId38" Type="http://schemas.openxmlformats.org/officeDocument/2006/relationships/image" Target="../media/image51.png"/><Relationship Id="rId46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9.jpeg"/><Relationship Id="rId20" Type="http://schemas.openxmlformats.org/officeDocument/2006/relationships/image" Target="../media/image33.jpeg"/><Relationship Id="rId29" Type="http://schemas.openxmlformats.org/officeDocument/2006/relationships/image" Target="../media/image42.png"/><Relationship Id="rId41" Type="http://schemas.openxmlformats.org/officeDocument/2006/relationships/image" Target="../media/image54.png"/><Relationship Id="rId54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e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32" Type="http://schemas.openxmlformats.org/officeDocument/2006/relationships/image" Target="../media/image45.png"/><Relationship Id="rId37" Type="http://schemas.openxmlformats.org/officeDocument/2006/relationships/image" Target="../media/image50.png"/><Relationship Id="rId40" Type="http://schemas.openxmlformats.org/officeDocument/2006/relationships/image" Target="../media/image53.png"/><Relationship Id="rId45" Type="http://schemas.openxmlformats.org/officeDocument/2006/relationships/image" Target="../media/image58.png"/><Relationship Id="rId53" Type="http://schemas.openxmlformats.org/officeDocument/2006/relationships/image" Target="../media/image66.png"/><Relationship Id="rId5" Type="http://schemas.openxmlformats.org/officeDocument/2006/relationships/image" Target="../media/image18.jpeg"/><Relationship Id="rId15" Type="http://schemas.openxmlformats.org/officeDocument/2006/relationships/image" Target="../media/image28.jpeg"/><Relationship Id="rId23" Type="http://schemas.openxmlformats.org/officeDocument/2006/relationships/image" Target="../media/image36.jpeg"/><Relationship Id="rId28" Type="http://schemas.openxmlformats.org/officeDocument/2006/relationships/image" Target="../media/image41.png"/><Relationship Id="rId36" Type="http://schemas.openxmlformats.org/officeDocument/2006/relationships/image" Target="../media/image49.png"/><Relationship Id="rId49" Type="http://schemas.openxmlformats.org/officeDocument/2006/relationships/image" Target="../media/image62.png"/><Relationship Id="rId10" Type="http://schemas.openxmlformats.org/officeDocument/2006/relationships/image" Target="../media/image23.jpeg"/><Relationship Id="rId19" Type="http://schemas.openxmlformats.org/officeDocument/2006/relationships/image" Target="../media/image32.png"/><Relationship Id="rId31" Type="http://schemas.openxmlformats.org/officeDocument/2006/relationships/image" Target="../media/image44.png"/><Relationship Id="rId44" Type="http://schemas.openxmlformats.org/officeDocument/2006/relationships/image" Target="../media/image57.png"/><Relationship Id="rId52" Type="http://schemas.openxmlformats.org/officeDocument/2006/relationships/image" Target="../media/image65.png"/><Relationship Id="rId4" Type="http://schemas.openxmlformats.org/officeDocument/2006/relationships/image" Target="../media/image17.jpe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35" Type="http://schemas.openxmlformats.org/officeDocument/2006/relationships/image" Target="../media/image48.png"/><Relationship Id="rId43" Type="http://schemas.openxmlformats.org/officeDocument/2006/relationships/image" Target="../media/image56.png"/><Relationship Id="rId48" Type="http://schemas.openxmlformats.org/officeDocument/2006/relationships/image" Target="../media/image61.jpeg"/><Relationship Id="rId8" Type="http://schemas.openxmlformats.org/officeDocument/2006/relationships/image" Target="../media/image21.jpeg"/><Relationship Id="rId51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odata.org/libraries/" TargetMode="Externa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4770689" y="1774589"/>
            <a:ext cx="6901583" cy="1477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4800" b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SzTx/>
            </a:pPr>
            <a:r>
              <a:rPr lang="en-US" b="1" dirty="0"/>
              <a:t>ODATA – the best way to REST</a:t>
            </a:r>
            <a:endParaRPr lang="en-US" i="0" kern="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881620" y="4730981"/>
            <a:ext cx="5479648" cy="723098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6817" y="1346772"/>
            <a:ext cx="6901583" cy="986937"/>
          </a:xfrm>
        </p:spPr>
        <p:txBody>
          <a:bodyPr/>
          <a:lstStyle/>
          <a:p>
            <a:r>
              <a:rPr lang="en-US" cap="all" dirty="0">
                <a:latin typeface="Arial"/>
                <a:cs typeface="Arial"/>
              </a:rPr>
              <a:t>ADOPTERS IN ANALYTICS AND SUPPORTING Architectures</a:t>
            </a:r>
          </a:p>
        </p:txBody>
      </p:sp>
    </p:spTree>
    <p:extLst>
      <p:ext uri="{BB962C8B-B14F-4D97-AF65-F5344CB8AC3E}">
        <p14:creationId xmlns:p14="http://schemas.microsoft.com/office/powerpoint/2010/main" val="3369011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0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778" y="2350809"/>
            <a:ext cx="1353135" cy="13531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353" y="5630198"/>
            <a:ext cx="1213882" cy="7237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284" y="5553758"/>
            <a:ext cx="1151880" cy="874504"/>
          </a:xfrm>
          <a:prstGeom prst="rect">
            <a:avLst/>
          </a:prstGeom>
        </p:spPr>
      </p:pic>
      <p:pic>
        <p:nvPicPr>
          <p:cNvPr id="1029" name="Picture 10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860" y="3839254"/>
            <a:ext cx="1840414" cy="1226942"/>
          </a:xfrm>
          <a:prstGeom prst="rect">
            <a:avLst/>
          </a:prstGeom>
        </p:spPr>
      </p:pic>
      <p:pic>
        <p:nvPicPr>
          <p:cNvPr id="1033" name="Picture 10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249" y="2482851"/>
            <a:ext cx="1904409" cy="114750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157" y="1557284"/>
            <a:ext cx="1549095" cy="124857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6817" y="363650"/>
            <a:ext cx="10801179" cy="4385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2500" dirty="0"/>
              <a:t>Broad Adoption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333322" y="1039569"/>
            <a:ext cx="10360501" cy="5303520"/>
          </a:xfrm>
          <a:prstGeom prst="rect">
            <a:avLst/>
          </a:prstGeo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endParaRPr lang="en-US" sz="1200" dirty="0"/>
          </a:p>
          <a:p>
            <a:pPr algn="just">
              <a:spcBef>
                <a:spcPts val="0"/>
              </a:spcBef>
            </a:pPr>
            <a:endParaRPr lang="en-US" sz="1200" dirty="0"/>
          </a:p>
          <a:p>
            <a:pPr lvl="0">
              <a:spcBef>
                <a:spcPts val="0"/>
              </a:spcBef>
            </a:pPr>
            <a:endParaRPr lang="en-US" sz="1200" dirty="0"/>
          </a:p>
          <a:p>
            <a:pPr lvl="0">
              <a:spcBef>
                <a:spcPts val="0"/>
              </a:spcBef>
            </a:pPr>
            <a:endParaRPr lang="en-US" sz="1200" dirty="0"/>
          </a:p>
          <a:p>
            <a:pPr lvl="0">
              <a:spcBef>
                <a:spcPts val="0"/>
              </a:spcBef>
            </a:pP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169" y="1182101"/>
            <a:ext cx="1427862" cy="6230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30" y="1750799"/>
            <a:ext cx="1406495" cy="829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936" y="3511873"/>
            <a:ext cx="1373355" cy="4364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750" y="1184288"/>
            <a:ext cx="1687839" cy="5786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367" y="2678442"/>
            <a:ext cx="1062693" cy="4579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604" y="2589042"/>
            <a:ext cx="1479553" cy="59921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938" y="1954282"/>
            <a:ext cx="1790191" cy="5058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42" y="3359158"/>
            <a:ext cx="967980" cy="68210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100" y="4032708"/>
            <a:ext cx="987979" cy="105444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935" y="1806148"/>
            <a:ext cx="1766553" cy="66340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00" y="1138100"/>
            <a:ext cx="648125" cy="6481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00" y="1848405"/>
            <a:ext cx="1019921" cy="63195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447" y="5081708"/>
            <a:ext cx="1686426" cy="56214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619" y="8599909"/>
            <a:ext cx="812272" cy="812272"/>
          </a:xfrm>
          <a:prstGeom prst="rect">
            <a:avLst/>
          </a:prstGeom>
        </p:spPr>
      </p:pic>
      <p:pic>
        <p:nvPicPr>
          <p:cNvPr id="1026" name="Picture 2" descr="https://www.ibm.com/developerworks/community/groups/service/html/image?communityUuid=fc834388-7630-4b28-9abd-2f6e702b7df7&amp;displayDefault=true&amp;lastMod=1365609981050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405" y="3330670"/>
            <a:ext cx="745860" cy="74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16" y="3431059"/>
            <a:ext cx="1503452" cy="604996"/>
          </a:xfrm>
          <a:prstGeom prst="rect">
            <a:avLst/>
          </a:prstGeom>
        </p:spPr>
      </p:pic>
      <p:pic>
        <p:nvPicPr>
          <p:cNvPr id="1024" name="Picture 1023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89" y="5171866"/>
            <a:ext cx="1878123" cy="332832"/>
          </a:xfrm>
          <a:prstGeom prst="rect">
            <a:avLst/>
          </a:prstGeom>
        </p:spPr>
      </p:pic>
      <p:pic>
        <p:nvPicPr>
          <p:cNvPr id="1028" name="Picture 1027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1" y="4174698"/>
            <a:ext cx="1664228" cy="802158"/>
          </a:xfrm>
          <a:prstGeom prst="rect">
            <a:avLst/>
          </a:prstGeom>
        </p:spPr>
      </p:pic>
      <p:pic>
        <p:nvPicPr>
          <p:cNvPr id="1030" name="Picture 1029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715" y="4391752"/>
            <a:ext cx="1600773" cy="420845"/>
          </a:xfrm>
          <a:prstGeom prst="rect">
            <a:avLst/>
          </a:prstGeom>
        </p:spPr>
      </p:pic>
      <p:pic>
        <p:nvPicPr>
          <p:cNvPr id="1031" name="Picture 1030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8734531" y="3443514"/>
            <a:ext cx="1584547" cy="615098"/>
          </a:xfrm>
          <a:prstGeom prst="rect">
            <a:avLst/>
          </a:prstGeom>
        </p:spPr>
      </p:pic>
      <p:pic>
        <p:nvPicPr>
          <p:cNvPr id="1032" name="Picture 1031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94" y="5150237"/>
            <a:ext cx="1557585" cy="361690"/>
          </a:xfrm>
          <a:prstGeom prst="rect">
            <a:avLst/>
          </a:prstGeom>
        </p:spPr>
      </p:pic>
      <p:pic>
        <p:nvPicPr>
          <p:cNvPr id="1034" name="Picture 1033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507" y="4246083"/>
            <a:ext cx="1823908" cy="562806"/>
          </a:xfrm>
          <a:prstGeom prst="rect">
            <a:avLst/>
          </a:prstGeom>
        </p:spPr>
      </p:pic>
      <p:pic>
        <p:nvPicPr>
          <p:cNvPr id="1035" name="Picture 103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5993435" y="3526174"/>
            <a:ext cx="970976" cy="403664"/>
          </a:xfrm>
          <a:prstGeom prst="rect">
            <a:avLst/>
          </a:prstGeom>
        </p:spPr>
      </p:pic>
      <p:pic>
        <p:nvPicPr>
          <p:cNvPr id="1036" name="Picture 103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0323384" y="2567039"/>
            <a:ext cx="1560021" cy="673343"/>
          </a:xfrm>
          <a:prstGeom prst="rect">
            <a:avLst/>
          </a:prstGeom>
        </p:spPr>
      </p:pic>
      <p:pic>
        <p:nvPicPr>
          <p:cNvPr id="1037" name="Picture 1036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86" y="2710516"/>
            <a:ext cx="1645634" cy="422522"/>
          </a:xfrm>
          <a:prstGeom prst="rect">
            <a:avLst/>
          </a:prstGeom>
        </p:spPr>
      </p:pic>
      <p:pic>
        <p:nvPicPr>
          <p:cNvPr id="1038" name="Picture 1037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696" y="5050298"/>
            <a:ext cx="1376911" cy="544360"/>
          </a:xfrm>
          <a:prstGeom prst="rect">
            <a:avLst/>
          </a:prstGeom>
        </p:spPr>
      </p:pic>
      <p:pic>
        <p:nvPicPr>
          <p:cNvPr id="1039" name="Picture 1038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5293441" y="4347279"/>
            <a:ext cx="1597048" cy="565621"/>
          </a:xfrm>
          <a:prstGeom prst="rect">
            <a:avLst/>
          </a:prstGeom>
        </p:spPr>
      </p:pic>
      <p:pic>
        <p:nvPicPr>
          <p:cNvPr id="1040" name="Picture 1039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2587367" y="5083647"/>
            <a:ext cx="1420080" cy="477663"/>
          </a:xfrm>
          <a:prstGeom prst="rect">
            <a:avLst/>
          </a:prstGeom>
        </p:spPr>
      </p:pic>
      <p:pic>
        <p:nvPicPr>
          <p:cNvPr id="1041" name="Picture 1040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4829495" y="1248987"/>
            <a:ext cx="1217789" cy="454998"/>
          </a:xfrm>
          <a:prstGeom prst="rect">
            <a:avLst/>
          </a:prstGeom>
        </p:spPr>
      </p:pic>
      <p:pic>
        <p:nvPicPr>
          <p:cNvPr id="1042" name="Picture 1041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8953806" y="1245894"/>
            <a:ext cx="1724025" cy="457200"/>
          </a:xfrm>
          <a:prstGeom prst="rect">
            <a:avLst/>
          </a:prstGeom>
        </p:spPr>
      </p:pic>
      <p:pic>
        <p:nvPicPr>
          <p:cNvPr id="1043" name="Picture 1042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8623019" y="1890417"/>
            <a:ext cx="1280202" cy="579139"/>
          </a:xfrm>
          <a:prstGeom prst="rect">
            <a:avLst/>
          </a:prstGeom>
        </p:spPr>
      </p:pic>
      <p:pic>
        <p:nvPicPr>
          <p:cNvPr id="1044" name="Picture 1043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5397404" y="2845327"/>
            <a:ext cx="1533525" cy="295275"/>
          </a:xfrm>
          <a:prstGeom prst="rect">
            <a:avLst/>
          </a:prstGeom>
        </p:spPr>
      </p:pic>
      <p:pic>
        <p:nvPicPr>
          <p:cNvPr id="1045" name="Picture 1044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7338142" y="3468309"/>
            <a:ext cx="1152525" cy="542925"/>
          </a:xfrm>
          <a:prstGeom prst="rect">
            <a:avLst/>
          </a:prstGeom>
        </p:spPr>
      </p:pic>
      <p:pic>
        <p:nvPicPr>
          <p:cNvPr id="1046" name="Picture 1045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649" y="5258888"/>
            <a:ext cx="1345421" cy="1345421"/>
          </a:xfrm>
          <a:prstGeom prst="rect">
            <a:avLst/>
          </a:prstGeom>
        </p:spPr>
      </p:pic>
      <p:pic>
        <p:nvPicPr>
          <p:cNvPr id="1047" name="Picture 1046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0413013" y="3530655"/>
            <a:ext cx="1466850" cy="419100"/>
          </a:xfrm>
          <a:prstGeom prst="rect">
            <a:avLst/>
          </a:prstGeom>
        </p:spPr>
      </p:pic>
      <p:pic>
        <p:nvPicPr>
          <p:cNvPr id="1048" name="Picture 1047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10096218" y="1879433"/>
            <a:ext cx="1571625" cy="523875"/>
          </a:xfrm>
          <a:prstGeom prst="rect">
            <a:avLst/>
          </a:prstGeom>
        </p:spPr>
      </p:pic>
      <p:pic>
        <p:nvPicPr>
          <p:cNvPr id="1049" name="Picture 1048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10762761" y="1245894"/>
            <a:ext cx="1048038" cy="474112"/>
          </a:xfrm>
          <a:prstGeom prst="rect">
            <a:avLst/>
          </a:prstGeom>
        </p:spPr>
      </p:pic>
      <p:pic>
        <p:nvPicPr>
          <p:cNvPr id="1050" name="Picture 1049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406619" y="5754346"/>
            <a:ext cx="2589387" cy="477872"/>
          </a:xfrm>
          <a:prstGeom prst="rect">
            <a:avLst/>
          </a:prstGeom>
        </p:spPr>
      </p:pic>
      <p:pic>
        <p:nvPicPr>
          <p:cNvPr id="1051" name="Picture 1050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4422876" y="5799459"/>
            <a:ext cx="1578875" cy="4837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736" y="5033482"/>
            <a:ext cx="1128156" cy="5640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956" y="4164336"/>
            <a:ext cx="674896" cy="6728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720" y="4656010"/>
            <a:ext cx="1229645" cy="8410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6062761" y="5719850"/>
            <a:ext cx="1415167" cy="5682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2931175" y="6421856"/>
            <a:ext cx="2244160" cy="436144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253" y="842736"/>
            <a:ext cx="1060486" cy="106772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4" cstate="print"/>
          <a:stretch>
            <a:fillRect/>
          </a:stretch>
        </p:blipFill>
        <p:spPr>
          <a:xfrm>
            <a:off x="595820" y="931316"/>
            <a:ext cx="1120072" cy="78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93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6817" y="1346772"/>
            <a:ext cx="6901583" cy="535531"/>
          </a:xfrm>
        </p:spPr>
        <p:txBody>
          <a:bodyPr/>
          <a:lstStyle/>
          <a:p>
            <a:r>
              <a:rPr lang="en-US" cap="all" dirty="0">
                <a:latin typeface="Arial"/>
                <a:cs typeface="Arial"/>
              </a:rPr>
              <a:t>ODATA @ PROGRESS</a:t>
            </a:r>
          </a:p>
        </p:txBody>
      </p:sp>
    </p:spTree>
    <p:extLst>
      <p:ext uri="{BB962C8B-B14F-4D97-AF65-F5344CB8AC3E}">
        <p14:creationId xmlns:p14="http://schemas.microsoft.com/office/powerpoint/2010/main" val="2087769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144" y="1098489"/>
            <a:ext cx="6575564" cy="5497485"/>
          </a:xfrm>
          <a:prstGeom prst="rect">
            <a:avLst/>
          </a:prstGeom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616817" y="367497"/>
            <a:ext cx="10801179" cy="4308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0" dirty="0">
                <a:solidFill>
                  <a:schemeClr val="tx1"/>
                </a:solidFill>
                <a:latin typeface="Arial" charset="0"/>
              </a:rPr>
              <a:t>Progress DataDirect Cloud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4193138" y="1814019"/>
            <a:ext cx="322548" cy="56436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4354412" y="1475465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OData </a:t>
            </a:r>
          </a:p>
        </p:txBody>
      </p:sp>
    </p:spTree>
    <p:extLst>
      <p:ext uri="{BB962C8B-B14F-4D97-AF65-F5344CB8AC3E}">
        <p14:creationId xmlns:p14="http://schemas.microsoft.com/office/powerpoint/2010/main" val="2762421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616817" y="367497"/>
            <a:ext cx="10801179" cy="4308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0" dirty="0">
                <a:solidFill>
                  <a:schemeClr val="tx1"/>
                </a:solidFill>
                <a:latin typeface="Arial" charset="0"/>
              </a:rPr>
              <a:t>Project Mustang Beta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530" y="266829"/>
            <a:ext cx="3610479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08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6817" y="1568371"/>
            <a:ext cx="6901583" cy="543739"/>
          </a:xfrm>
        </p:spPr>
        <p:txBody>
          <a:bodyPr/>
          <a:lstStyle/>
          <a:p>
            <a:r>
              <a:rPr lang="en-US" cap="all" dirty="0">
                <a:latin typeface="Arial"/>
                <a:cs typeface="Arial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07288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36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727" y="0"/>
            <a:ext cx="12188825" cy="6857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818" y="367503"/>
            <a:ext cx="10801178" cy="43088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6882" y="1536700"/>
            <a:ext cx="5505521" cy="691854"/>
            <a:chOff x="606881" y="1536700"/>
            <a:chExt cx="4115644" cy="691854"/>
          </a:xfrm>
        </p:grpSpPr>
        <p:sp>
          <p:nvSpPr>
            <p:cNvPr id="30" name="Rectangle 29"/>
            <p:cNvSpPr/>
            <p:nvPr/>
          </p:nvSpPr>
          <p:spPr>
            <a:xfrm>
              <a:off x="606881" y="1536700"/>
              <a:ext cx="3558719" cy="691854"/>
            </a:xfrm>
            <a:prstGeom prst="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</a:ln>
            <a:effectLst/>
          </p:spPr>
          <p:txBody>
            <a:bodyPr lIns="91438" tIns="45719" rIns="91438" bIns="4571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7059" y="1712646"/>
              <a:ext cx="4015466" cy="338552"/>
            </a:xfrm>
            <a:prstGeom prst="rect">
              <a:avLst/>
            </a:prstGeom>
          </p:spPr>
          <p:txBody>
            <a:bodyPr wrap="square" lIns="91438" tIns="45719" rIns="91438" bIns="45719">
              <a:spAutoFit/>
            </a:bodyPr>
            <a:lstStyle/>
            <a:p>
              <a:pPr algn="l"/>
              <a:r>
                <a:rPr lang="en-US" sz="1600" i="0" cap="all" dirty="0">
                  <a:latin typeface="Arial"/>
                  <a:cs typeface="Arial"/>
                </a:rPr>
                <a:t>OVERVIEW OF ODATA OASIS STANDARD 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06881" y="2493433"/>
            <a:ext cx="14851909" cy="691854"/>
            <a:chOff x="606881" y="2425700"/>
            <a:chExt cx="7435753" cy="691854"/>
          </a:xfrm>
        </p:grpSpPr>
        <p:sp>
          <p:nvSpPr>
            <p:cNvPr id="25" name="Rectangle 24"/>
            <p:cNvSpPr/>
            <p:nvPr/>
          </p:nvSpPr>
          <p:spPr>
            <a:xfrm>
              <a:off x="673100" y="2607693"/>
              <a:ext cx="7369534" cy="338552"/>
            </a:xfrm>
            <a:prstGeom prst="rect">
              <a:avLst/>
            </a:prstGeom>
          </p:spPr>
          <p:txBody>
            <a:bodyPr wrap="square" lIns="91438" tIns="45719" rIns="91438" bIns="45719">
              <a:spAutoFit/>
            </a:bodyPr>
            <a:lstStyle/>
            <a:p>
              <a:pPr algn="l"/>
              <a:r>
                <a:rPr lang="en-US" sz="1600" i="0" cap="all" dirty="0">
                  <a:latin typeface="Arial"/>
                  <a:cs typeface="Arial"/>
                </a:rPr>
                <a:t>URL CONVENTIONS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06881" y="2425700"/>
              <a:ext cx="3558719" cy="691854"/>
            </a:xfrm>
            <a:prstGeom prst="rect">
              <a:avLst/>
            </a:prstGeom>
            <a:noFill/>
            <a:ln w="9525" cap="flat" cmpd="sng" algn="ctr">
              <a:solidFill>
                <a:srgbClr val="C1282D"/>
              </a:solidFill>
              <a:prstDash val="solid"/>
            </a:ln>
            <a:effectLst/>
          </p:spPr>
          <p:txBody>
            <a:bodyPr lIns="91438" tIns="45719" rIns="91438" bIns="4571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06882" y="3450166"/>
            <a:ext cx="5116755" cy="691854"/>
            <a:chOff x="606881" y="3784600"/>
            <a:chExt cx="3558719" cy="691854"/>
          </a:xfrm>
        </p:grpSpPr>
        <p:sp>
          <p:nvSpPr>
            <p:cNvPr id="23" name="Rectangle 22"/>
            <p:cNvSpPr/>
            <p:nvPr/>
          </p:nvSpPr>
          <p:spPr>
            <a:xfrm>
              <a:off x="698870" y="3855251"/>
              <a:ext cx="2894782" cy="584773"/>
            </a:xfrm>
            <a:prstGeom prst="rect">
              <a:avLst/>
            </a:prstGeom>
          </p:spPr>
          <p:txBody>
            <a:bodyPr wrap="square" lIns="91438" tIns="45719" rIns="91438" bIns="45719">
              <a:spAutoFit/>
            </a:bodyPr>
            <a:lstStyle/>
            <a:p>
              <a:pPr algn="l"/>
              <a:r>
                <a:rPr lang="en-US" sz="1600" cap="all" dirty="0">
                  <a:latin typeface="Arial"/>
                  <a:cs typeface="Arial"/>
                </a:rPr>
                <a:t>ADOPTERS IN ANALYTICS AND SUPPORTING Architectures</a:t>
              </a:r>
              <a:endParaRPr lang="en-US" sz="1600" i="0" cap="all" dirty="0">
                <a:latin typeface="Arial"/>
                <a:cs typeface="Arial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6881" y="3784600"/>
              <a:ext cx="3558719" cy="691854"/>
            </a:xfrm>
            <a:prstGeom prst="rect">
              <a:avLst/>
            </a:prstGeom>
            <a:noFill/>
            <a:ln w="9525" cap="flat" cmpd="sng" algn="ctr">
              <a:solidFill>
                <a:srgbClr val="C1282D"/>
              </a:solidFill>
              <a:prstDash val="solid"/>
            </a:ln>
            <a:effectLst/>
          </p:spPr>
          <p:txBody>
            <a:bodyPr lIns="91438" tIns="45719" rIns="91438" bIns="4571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06882" y="4406900"/>
            <a:ext cx="3693810" cy="691854"/>
            <a:chOff x="606881" y="5575300"/>
            <a:chExt cx="3693810" cy="691854"/>
          </a:xfrm>
        </p:grpSpPr>
        <p:sp>
          <p:nvSpPr>
            <p:cNvPr id="27" name="Rectangle 26"/>
            <p:cNvSpPr/>
            <p:nvPr/>
          </p:nvSpPr>
          <p:spPr>
            <a:xfrm>
              <a:off x="699754" y="5747347"/>
              <a:ext cx="3600937" cy="338552"/>
            </a:xfrm>
            <a:prstGeom prst="rect">
              <a:avLst/>
            </a:prstGeom>
          </p:spPr>
          <p:txBody>
            <a:bodyPr wrap="square" lIns="91438" tIns="45719" rIns="91438" bIns="45719">
              <a:spAutoFit/>
            </a:bodyPr>
            <a:lstStyle/>
            <a:p>
              <a:pPr algn="l"/>
              <a:r>
                <a:rPr lang="en-US" sz="1600" i="0" cap="all" dirty="0">
                  <a:latin typeface="Arial"/>
                  <a:cs typeface="Arial"/>
                </a:rPr>
                <a:t>ODATA @ PROGRESS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6881" y="5575300"/>
              <a:ext cx="3558719" cy="691854"/>
            </a:xfrm>
            <a:prstGeom prst="rect">
              <a:avLst/>
            </a:prstGeom>
            <a:noFill/>
            <a:ln w="9525" cap="flat" cmpd="sng" algn="ctr">
              <a:solidFill>
                <a:srgbClr val="C1282D"/>
              </a:solidFill>
              <a:prstDash val="solid"/>
            </a:ln>
            <a:effectLst/>
          </p:spPr>
          <p:txBody>
            <a:bodyPr lIns="91438" tIns="45719" rIns="91438" bIns="4571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33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6817" y="1346772"/>
            <a:ext cx="6901583" cy="986937"/>
          </a:xfrm>
        </p:spPr>
        <p:txBody>
          <a:bodyPr/>
          <a:lstStyle/>
          <a:p>
            <a:r>
              <a:rPr lang="en-US" cap="all" dirty="0">
                <a:latin typeface="Arial"/>
                <a:cs typeface="Arial"/>
              </a:rPr>
              <a:t>OVERVIEW OF ODATA OASIS STANDARD </a:t>
            </a:r>
          </a:p>
        </p:txBody>
      </p:sp>
    </p:spTree>
    <p:extLst>
      <p:ext uri="{BB962C8B-B14F-4D97-AF65-F5344CB8AC3E}">
        <p14:creationId xmlns:p14="http://schemas.microsoft.com/office/powerpoint/2010/main" val="424750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12466" y="1557494"/>
            <a:ext cx="1072944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i="0" dirty="0">
                <a:solidFill>
                  <a:schemeClr val="accent2"/>
                </a:solidFill>
              </a:rPr>
              <a:t>An </a:t>
            </a:r>
            <a:r>
              <a:rPr lang="en-US" b="1" i="0" dirty="0">
                <a:solidFill>
                  <a:schemeClr val="accent2"/>
                </a:solidFill>
              </a:rPr>
              <a:t>open protocol</a:t>
            </a:r>
            <a:r>
              <a:rPr lang="en-US" i="0" dirty="0">
                <a:solidFill>
                  <a:schemeClr val="accent2"/>
                </a:solidFill>
              </a:rPr>
              <a:t> to allow the creation and consumption of </a:t>
            </a:r>
            <a:br>
              <a:rPr lang="en-US" i="0" dirty="0">
                <a:solidFill>
                  <a:schemeClr val="accent2"/>
                </a:solidFill>
              </a:rPr>
            </a:br>
            <a:r>
              <a:rPr lang="en-US" b="1" i="0" dirty="0" err="1">
                <a:solidFill>
                  <a:schemeClr val="accent2"/>
                </a:solidFill>
              </a:rPr>
              <a:t>queryable</a:t>
            </a:r>
            <a:r>
              <a:rPr lang="en-US" i="0" dirty="0">
                <a:solidFill>
                  <a:schemeClr val="accent2"/>
                </a:solidFill>
              </a:rPr>
              <a:t> and </a:t>
            </a:r>
            <a:r>
              <a:rPr lang="en-US" b="1" i="0" dirty="0">
                <a:solidFill>
                  <a:schemeClr val="accent2"/>
                </a:solidFill>
              </a:rPr>
              <a:t>interoperable RESTful APIs</a:t>
            </a:r>
            <a:r>
              <a:rPr lang="en-US" i="0" dirty="0">
                <a:solidFill>
                  <a:schemeClr val="accent2"/>
                </a:solidFill>
              </a:rPr>
              <a:t> in a </a:t>
            </a:r>
            <a:r>
              <a:rPr lang="en-US" b="1" i="0" dirty="0">
                <a:solidFill>
                  <a:schemeClr val="accent2"/>
                </a:solidFill>
              </a:rPr>
              <a:t>simple</a:t>
            </a:r>
            <a:r>
              <a:rPr lang="en-US" i="0" dirty="0">
                <a:solidFill>
                  <a:schemeClr val="accent2"/>
                </a:solidFill>
              </a:rPr>
              <a:t> and </a:t>
            </a:r>
            <a:r>
              <a:rPr lang="en-US" b="1" i="0" dirty="0">
                <a:solidFill>
                  <a:schemeClr val="accent2"/>
                </a:solidFill>
              </a:rPr>
              <a:t>standard</a:t>
            </a:r>
            <a:r>
              <a:rPr lang="en-US" i="0" dirty="0">
                <a:solidFill>
                  <a:schemeClr val="accent2"/>
                </a:solidFill>
              </a:rPr>
              <a:t> way.</a:t>
            </a:r>
          </a:p>
          <a:p>
            <a:pPr algn="l">
              <a:spcBef>
                <a:spcPts val="0"/>
              </a:spcBef>
            </a:pPr>
            <a:endParaRPr lang="en-US" i="0" dirty="0">
              <a:solidFill>
                <a:schemeClr val="accent2"/>
              </a:solidFill>
            </a:endParaRPr>
          </a:p>
          <a:p>
            <a:pPr marL="342900" lvl="1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/>
                </a:solidFill>
              </a:rPr>
              <a:t>Started by Microsoft in 2007</a:t>
            </a:r>
          </a:p>
          <a:p>
            <a:pPr marL="0" lvl="1" algn="l">
              <a:spcBef>
                <a:spcPts val="0"/>
              </a:spcBef>
            </a:pPr>
            <a:endParaRPr lang="en-US" i="0" dirty="0">
              <a:solidFill>
                <a:schemeClr val="accent2"/>
              </a:solidFill>
            </a:endParaRPr>
          </a:p>
          <a:p>
            <a:pPr marL="342900" lvl="1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/>
                </a:solidFill>
              </a:rPr>
              <a:t>Ratified as an OASIS standard on February, 2014</a:t>
            </a:r>
          </a:p>
          <a:p>
            <a:pPr lvl="1" algn="l">
              <a:spcBef>
                <a:spcPts val="0"/>
              </a:spcBef>
            </a:pPr>
            <a:endParaRPr lang="en-US" dirty="0">
              <a:solidFill>
                <a:srgbClr val="FFFFFF"/>
              </a:solidFill>
            </a:endParaRPr>
          </a:p>
          <a:p>
            <a:pPr lvl="1" algn="l">
              <a:spcBef>
                <a:spcPts val="0"/>
              </a:spcBef>
            </a:pPr>
            <a:endParaRPr lang="en-US" dirty="0">
              <a:solidFill>
                <a:srgbClr val="FFFFFF"/>
              </a:solidFill>
            </a:endParaRPr>
          </a:p>
          <a:p>
            <a:pPr lvl="1" algn="l">
              <a:spcBef>
                <a:spcPts val="0"/>
              </a:spcBef>
            </a:pPr>
            <a:endParaRPr lang="en-US" dirty="0">
              <a:solidFill>
                <a:srgbClr val="FFFFFF"/>
              </a:solidFill>
            </a:endParaRPr>
          </a:p>
          <a:p>
            <a:pPr lvl="1" algn="l">
              <a:spcBef>
                <a:spcPts val="0"/>
              </a:spcBef>
            </a:pPr>
            <a:endParaRPr lang="en-US" dirty="0">
              <a:solidFill>
                <a:srgbClr val="FFFFFF"/>
              </a:solidFill>
            </a:endParaRPr>
          </a:p>
          <a:p>
            <a:pPr lvl="1" algn="l">
              <a:spcBef>
                <a:spcPts val="0"/>
              </a:spcBef>
            </a:pPr>
            <a:endParaRPr lang="en-US" dirty="0">
              <a:solidFill>
                <a:srgbClr val="FFFFFF"/>
              </a:solidFill>
            </a:endParaRPr>
          </a:p>
          <a:p>
            <a:pPr marL="0" lvl="1" algn="l"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</a:rPr>
              <a:t>Progress was first member of OData Technical Committee following Microsoft</a:t>
            </a:r>
          </a:p>
          <a:p>
            <a:pPr marL="0" indent="0" algn="l">
              <a:spcBef>
                <a:spcPts val="0"/>
              </a:spcBef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2" descr="http://www.sadev.co.za/files/odata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13225" y="399205"/>
            <a:ext cx="1280016" cy="128001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99113" y="254000"/>
            <a:ext cx="3596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b="1" i="0" dirty="0">
                <a:solidFill>
                  <a:schemeClr val="bg1"/>
                </a:solidFill>
              </a:rPr>
              <a:t>What is </a:t>
            </a:r>
            <a:r>
              <a:rPr lang="en-US" sz="3600" b="1" i="0" dirty="0" err="1">
                <a:solidFill>
                  <a:schemeClr val="bg1"/>
                </a:solidFill>
              </a:rPr>
              <a:t>OData</a:t>
            </a:r>
            <a:r>
              <a:rPr lang="en-US" sz="3600" b="1" i="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6448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REST is great, But..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It’s a style – not a standard</a:t>
            </a:r>
          </a:p>
          <a:p>
            <a:pPr>
              <a:lnSpc>
                <a:spcPct val="300000"/>
              </a:lnSpc>
            </a:pPr>
            <a:r>
              <a:rPr lang="en-US" dirty="0"/>
              <a:t>Metadata support?</a:t>
            </a:r>
          </a:p>
          <a:p>
            <a:pPr>
              <a:lnSpc>
                <a:spcPct val="300000"/>
              </a:lnSpc>
            </a:pPr>
            <a:r>
              <a:rPr lang="en-US" dirty="0"/>
              <a:t>Limited querying capabilities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8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OData</a:t>
            </a:r>
            <a:r>
              <a:rPr lang="en-US" dirty="0"/>
              <a:t>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Operations built on REST principles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Uniform URL conventions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Surfaces metadata by default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Interoperability</a:t>
            </a:r>
          </a:p>
          <a:p>
            <a:endParaRPr lang="en-US" sz="2800" dirty="0"/>
          </a:p>
        </p:txBody>
      </p:sp>
      <p:pic>
        <p:nvPicPr>
          <p:cNvPr id="4" name="Picture 2" descr="http://img.deusm.com/informationweek/2015/04/1319810/Tableau-Analytic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12798" y="2506147"/>
            <a:ext cx="3574808" cy="22954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151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0016" y="1518921"/>
            <a:ext cx="11274663" cy="446532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2400" dirty="0"/>
              <a:t>http://services.odata.org/OData/OData.svc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2400" dirty="0"/>
              <a:t>\__________________________________/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2400" dirty="0"/>
              <a:t>                    |            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2400" dirty="0"/>
              <a:t>             service root URI</a:t>
            </a:r>
            <a:endParaRPr lang="en-US" sz="1800" dirty="0"/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http://services.odata.org/OData/OData.svc/Category(1)/Products?$top=2&amp;$orderby=name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\__________________________________/ \________________/  \__________________/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                   	|                               	     	   |         		              |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                   service root URI                  	       resource path                     query options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16817" y="367497"/>
            <a:ext cx="10801179" cy="4308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/>
              <a:t>URL Conventions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9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Query Conventions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780086" y="1416033"/>
            <a:ext cx="2152852" cy="9144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$SELECT</a:t>
            </a:r>
            <a:endParaRPr lang="en-US" sz="16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85840" y="1416033"/>
            <a:ext cx="7245579" cy="914400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/Products?$select=*,Category/Name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85840" y="2372855"/>
            <a:ext cx="7245579" cy="914400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/Suppliers?$filter=Address/City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eq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'Redmond’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85840" y="3330117"/>
            <a:ext cx="7245579" cy="914400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/Products?$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orderby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ReleaseDate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asc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Rating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85840" y="4281030"/>
            <a:ext cx="7245579" cy="914400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/Products?$select=*,Category/Name&amp;$expand=Category</a:t>
            </a:r>
          </a:p>
        </p:txBody>
      </p:sp>
      <p:sp>
        <p:nvSpPr>
          <p:cNvPr id="2" name="Rounded Rectangle 7"/>
          <p:cNvSpPr/>
          <p:nvPr/>
        </p:nvSpPr>
        <p:spPr>
          <a:xfrm>
            <a:off x="780086" y="2371032"/>
            <a:ext cx="2152852" cy="9144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$FILTER</a:t>
            </a:r>
          </a:p>
        </p:txBody>
      </p:sp>
      <p:sp>
        <p:nvSpPr>
          <p:cNvPr id="3" name="Rounded Rectangle 7"/>
          <p:cNvSpPr/>
          <p:nvPr/>
        </p:nvSpPr>
        <p:spPr>
          <a:xfrm>
            <a:off x="780086" y="3326031"/>
            <a:ext cx="2152852" cy="9144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$ORDERBY</a:t>
            </a:r>
          </a:p>
        </p:txBody>
      </p:sp>
      <p:sp>
        <p:nvSpPr>
          <p:cNvPr id="4" name="Rounded Rectangle 7"/>
          <p:cNvSpPr/>
          <p:nvPr/>
        </p:nvSpPr>
        <p:spPr>
          <a:xfrm>
            <a:off x="780086" y="4281030"/>
            <a:ext cx="2152852" cy="9144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$EXPAND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74962" y="5231722"/>
            <a:ext cx="7245579" cy="914400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/Products?$top=5&amp;$skip=2</a:t>
            </a:r>
          </a:p>
        </p:txBody>
      </p:sp>
      <p:sp>
        <p:nvSpPr>
          <p:cNvPr id="14" name="Rounded Rectangle 7"/>
          <p:cNvSpPr/>
          <p:nvPr/>
        </p:nvSpPr>
        <p:spPr>
          <a:xfrm>
            <a:off x="769208" y="5231722"/>
            <a:ext cx="2152852" cy="9144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$TOP $SKIP</a:t>
            </a:r>
          </a:p>
        </p:txBody>
      </p:sp>
    </p:spTree>
    <p:extLst>
      <p:ext uri="{BB962C8B-B14F-4D97-AF65-F5344CB8AC3E}">
        <p14:creationId xmlns:p14="http://schemas.microsoft.com/office/powerpoint/2010/main" val="2028773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4391" y="242374"/>
            <a:ext cx="91000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OData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 Libs - </a:t>
            </a:r>
            <a:r>
              <a:rPr lang="en-US" sz="3600" dirty="0">
                <a:hlinkClick r:id="rId2"/>
              </a:rPr>
              <a:t>http://www.odata.org/libraries/</a:t>
            </a:r>
            <a:endParaRPr lang="en-US" sz="3600" dirty="0"/>
          </a:p>
          <a:p>
            <a:pPr algn="ctr"/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49857" y="1337519"/>
            <a:ext cx="11274663" cy="446532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.NET, Java, </a:t>
            </a:r>
            <a:r>
              <a:rPr lang="en-US" dirty="0" err="1"/>
              <a:t>Javascript</a:t>
            </a:r>
            <a:r>
              <a:rPr lang="en-US" dirty="0"/>
              <a:t>, C++</a:t>
            </a:r>
          </a:p>
          <a:p>
            <a:pPr marL="0" indent="0">
              <a:buNone/>
            </a:pPr>
            <a:r>
              <a:rPr lang="en-US" dirty="0"/>
              <a:t>OData4j</a:t>
            </a:r>
          </a:p>
          <a:p>
            <a:pPr marL="0" indent="0">
              <a:buNone/>
            </a:pPr>
            <a:r>
              <a:rPr lang="en-US" dirty="0"/>
              <a:t>Apache </a:t>
            </a:r>
            <a:r>
              <a:rPr lang="en-US" dirty="0" err="1"/>
              <a:t>Olingo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ODataJS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Node-</a:t>
            </a:r>
            <a:r>
              <a:rPr lang="en-US" dirty="0" err="1"/>
              <a:t>odata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ODataCpp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RESTier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WCF Data Services</a:t>
            </a:r>
          </a:p>
          <a:p>
            <a:pPr marL="0" indent="0">
              <a:buNone/>
            </a:pPr>
            <a:r>
              <a:rPr lang="en-US" dirty="0"/>
              <a:t>Visual Studio </a:t>
            </a:r>
            <a:r>
              <a:rPr lang="en-US" dirty="0" err="1"/>
              <a:t>Lightswitch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ODataPy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 descr="Screen Shot 2016-05-14 at 5.23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218" y="1410903"/>
            <a:ext cx="7442867" cy="435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1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PROGRESS_16x9_PPT_Template">
  <a:themeElements>
    <a:clrScheme name="Progress Corporate Palette">
      <a:dk1>
        <a:srgbClr val="373A3E"/>
      </a:dk1>
      <a:lt1>
        <a:srgbClr val="FFFFFF"/>
      </a:lt1>
      <a:dk2>
        <a:srgbClr val="0D5257"/>
      </a:dk2>
      <a:lt2>
        <a:srgbClr val="FFFFFF"/>
      </a:lt2>
      <a:accent1>
        <a:srgbClr val="55D400"/>
      </a:accent1>
      <a:accent2>
        <a:srgbClr val="00A4A5"/>
      </a:accent2>
      <a:accent3>
        <a:srgbClr val="84329B"/>
      </a:accent3>
      <a:accent4>
        <a:srgbClr val="FFB419"/>
      </a:accent4>
      <a:accent5>
        <a:srgbClr val="DC3200"/>
      </a:accent5>
      <a:accent6>
        <a:srgbClr val="0072CE"/>
      </a:accent6>
      <a:hlink>
        <a:srgbClr val="0072CE"/>
      </a:hlink>
      <a:folHlink>
        <a:srgbClr val="5F236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Pct val="130000"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Pct val="130000"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buSzTx/>
          <a:defRPr i="0" dirty="0" smtClean="0"/>
        </a:defPPr>
      </a:lstStyle>
    </a:txDef>
  </a:objectDefaults>
  <a:extraClrSchemeLst>
    <a:extraClrScheme>
      <a:clrScheme name="psc_powerpoint_template_2007 1">
        <a:dk1>
          <a:srgbClr val="000000"/>
        </a:dk1>
        <a:lt1>
          <a:srgbClr val="FFFFFF"/>
        </a:lt1>
        <a:dk2>
          <a:srgbClr val="004B85"/>
        </a:dk2>
        <a:lt2>
          <a:srgbClr val="C0C0C0"/>
        </a:lt2>
        <a:accent1>
          <a:srgbClr val="E8A82C"/>
        </a:accent1>
        <a:accent2>
          <a:srgbClr val="00BA97"/>
        </a:accent2>
        <a:accent3>
          <a:srgbClr val="FFFFFF"/>
        </a:accent3>
        <a:accent4>
          <a:srgbClr val="000000"/>
        </a:accent4>
        <a:accent5>
          <a:srgbClr val="F2D1AC"/>
        </a:accent5>
        <a:accent6>
          <a:srgbClr val="00A888"/>
        </a:accent6>
        <a:hlink>
          <a:srgbClr val="D21E27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OGRESS_16x9_PPT_Template_Final" id="{366B545B-A7A2-2249-83C6-C4D1C1E12C8D}" vid="{B558CF6B-324C-A641-8969-9E3AD15FF1C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olicy xmlns="7c69e624-827f-471b-adea-ac070ddc6867">false</Policy>
    <Location1_0 xmlns="efb4a6a7-40f5-4c55-b7cd-bfe5555b5884">
      <Terms xmlns="http://schemas.microsoft.com/office/infopath/2007/PartnerControls"/>
    </Location1_0>
    <MetaDescription xmlns="7c69e624-827f-471b-adea-ac070ddc6867" xsi:nil="true"/>
    <Category1_0 xmlns="7c69e624-827f-471b-adea-ac070ddc6867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</TermName>
          <TermId xmlns="http://schemas.microsoft.com/office/infopath/2007/PartnerControls">ef797fd0-0a2c-4c70-979e-7c4753a1af05</TermId>
        </TermInfo>
      </Terms>
    </Category1_0>
    <g7620f54b84d4877b8ce49e3874564d0 xmlns="7c69e624-827f-471b-adea-ac070ddc6867">
      <Terms xmlns="http://schemas.microsoft.com/office/infopath/2007/PartnerControls"/>
    </g7620f54b84d4877b8ce49e3874564d0>
    <c60905045b3141dfb44ebee3a51fd0a7 xmlns="7c69e624-827f-471b-adea-ac070ddc6867">
      <Terms xmlns="http://schemas.microsoft.com/office/infopath/2007/PartnerControls"/>
    </c60905045b3141dfb44ebee3a51fd0a7>
    <Industry_0 xmlns="7c69e624-827f-471b-adea-ac070ddc6867">
      <Terms xmlns="http://schemas.microsoft.com/office/infopath/2007/PartnerControls"/>
    </Industry_0>
    <Summary xmlns="7c69e624-827f-471b-adea-ac070ddc6867" xsi:nil="true"/>
    <TaxCatchAll xmlns="7c69e624-827f-471b-adea-ac070ddc6867">
      <Value>758</Value>
      <Value>367</Value>
    </TaxCatchAll>
    <ContentType1_0 xmlns="efb4a6a7-40f5-4c55-b7cd-bfe5555b5884">
      <Terms xmlns="http://schemas.microsoft.com/office/infopath/2007/PartnerControls"/>
    </ContentType1_0>
    <Solution_0 xmlns="7c69e624-827f-471b-adea-ac070ddc6867">
      <Terms xmlns="http://schemas.microsoft.com/office/infopath/2007/PartnerControls"/>
    </Solution_0>
    <efbf5ec808454fc39dd6e73fb30f9800 xmlns="7c69e624-827f-471b-adea-ac070ddc6867">
      <Terms xmlns="http://schemas.microsoft.com/office/infopath/2007/PartnerControls"/>
    </efbf5ec808454fc39dd6e73fb30f9800>
    <e88edf6f69774249aa5a94de92e0b3ee xmlns="7c69e624-827f-471b-adea-ac070ddc6867">
      <Terms xmlns="http://schemas.microsoft.com/office/infopath/2007/PartnerControls"/>
    </e88edf6f69774249aa5a94de92e0b3ee>
    <h2f9ec3728094124b933b9cf7e867a92 xmlns="7c69e624-827f-471b-adea-ac070ddc6867">
      <Terms xmlns="http://schemas.microsoft.com/office/infopath/2007/PartnerControls"/>
    </h2f9ec3728094124b933b9cf7e867a92>
    <m3946e80dba8470d9700658463930af8 xmlns="7c69e624-827f-471b-adea-ac070ddc6867">
      <Terms xmlns="http://schemas.microsoft.com/office/infopath/2007/PartnerControls"/>
    </m3946e80dba8470d9700658463930af8>
    <h847452f74b44b57bc4a2a741f9c94e9 xmlns="7c69e624-827f-471b-adea-ac070ddc6867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Internal</TermName>
          <TermId xmlns="http://schemas.microsoft.com/office/infopath/2007/PartnerControls">52c39dec-86ec-4d25-bb10-18d2912cd0c4</TermId>
        </TermInfo>
      </Terms>
    </h847452f74b44b57bc4a2a741f9c94e9>
    <l58a9cb184754a90a3d0c9fae6dfc0fc xmlns="7c69e624-827f-471b-adea-ac070ddc6867">
      <Terms xmlns="http://schemas.microsoft.com/office/infopath/2007/PartnerControls"/>
    </l58a9cb184754a90a3d0c9fae6dfc0fc>
    <_dlc_DocId xmlns="7c69e624-827f-471b-adea-ac070ddc6867">V5TQT6NVCWRS-1348-956</_dlc_DocId>
    <_dlc_DocIdUrl xmlns="7c69e624-827f-471b-adea-ac070ddc6867">
      <Url>https://myprogress.progress.com/departments/marketing/_layouts/DocIdRedir.aspx?ID=V5TQT6NVCWRS-1348-956</Url>
      <Description>V5TQT6NVCWRS-1348-956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Marketing Document" ma:contentTypeID="0x0101007762244904354189B623A14C45C78D5B009BE410C6F004421E9B31CE4C3BF734AD008DF6C51CFB236842A026F88F613870DE" ma:contentTypeVersion="108" ma:contentTypeDescription="Create a new document." ma:contentTypeScope="" ma:versionID="bc6b4c8ff69be684063a922159c20b90">
  <xsd:schema xmlns:xsd="http://www.w3.org/2001/XMLSchema" xmlns:xs="http://www.w3.org/2001/XMLSchema" xmlns:p="http://schemas.microsoft.com/office/2006/metadata/properties" xmlns:ns2="efb4a6a7-40f5-4c55-b7cd-bfe5555b5884" xmlns:ns3="7c69e624-827f-471b-adea-ac070ddc6867" targetNamespace="http://schemas.microsoft.com/office/2006/metadata/properties" ma:root="true" ma:fieldsID="ba1af1dc4e05e63367f9f8439e025d4e" ns2:_="" ns3:_="">
    <xsd:import namespace="efb4a6a7-40f5-4c55-b7cd-bfe5555b5884"/>
    <xsd:import namespace="7c69e624-827f-471b-adea-ac070ddc6867"/>
    <xsd:element name="properties">
      <xsd:complexType>
        <xsd:sequence>
          <xsd:element name="documentManagement">
            <xsd:complexType>
              <xsd:all>
                <xsd:element ref="ns3:Summary" minOccurs="0"/>
                <xsd:element ref="ns3:Policy" minOccurs="0"/>
                <xsd:element ref="ns2:ContentType1_0" minOccurs="0"/>
                <xsd:element ref="ns3:Solution_0" minOccurs="0"/>
                <xsd:element ref="ns3:c60905045b3141dfb44ebee3a51fd0a7" minOccurs="0"/>
                <xsd:element ref="ns3:g7620f54b84d4877b8ce49e3874564d0" minOccurs="0"/>
                <xsd:element ref="ns3:MetaDescription" minOccurs="0"/>
                <xsd:element ref="ns3:m3946e80dba8470d9700658463930af8" minOccurs="0"/>
                <xsd:element ref="ns3:Industry_0" minOccurs="0"/>
                <xsd:element ref="ns3:l58a9cb184754a90a3d0c9fae6dfc0fc" minOccurs="0"/>
                <xsd:element ref="ns2:Location1_0" minOccurs="0"/>
                <xsd:element ref="ns3:e88edf6f69774249aa5a94de92e0b3ee" minOccurs="0"/>
                <xsd:element ref="ns3:h2f9ec3728094124b933b9cf7e867a92" minOccurs="0"/>
                <xsd:element ref="ns3:TaxCatchAll" minOccurs="0"/>
                <xsd:element ref="ns3:TaxCatchAllLabel" minOccurs="0"/>
                <xsd:element ref="ns3:Category1_0" minOccurs="0"/>
                <xsd:element ref="ns3:efbf5ec808454fc39dd6e73fb30f9800" minOccurs="0"/>
                <xsd:element ref="ns3:h847452f74b44b57bc4a2a741f9c94e9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b4a6a7-40f5-4c55-b7cd-bfe5555b5884" elementFormDefault="qualified">
    <xsd:import namespace="http://schemas.microsoft.com/office/2006/documentManagement/types"/>
    <xsd:import namespace="http://schemas.microsoft.com/office/infopath/2007/PartnerControls"/>
    <xsd:element name="ContentType1_0" ma:index="16" nillable="true" ma:taxonomy="true" ma:internalName="ContentType1_0" ma:taxonomyFieldName="ContentType1" ma:displayName="Content Type" ma:default="" ma:fieldId="{11444373-c56f-4b66-a200-4ad1b94ffae6}" ma:taxonomyMulti="true" ma:sspId="7b600b03-3399-40df-9d9c-caeefc5a4d97" ma:termSetId="5aa15f61-36bc-4410-840a-be7c2ccad28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ocation1_0" ma:index="26" nillable="true" ma:taxonomy="true" ma:internalName="Location1_0" ma:taxonomyFieldName="Location1" ma:displayName="Location" ma:default="" ma:fieldId="{4a19d0fd-e2d8-4bdf-9d9f-62784e6d291e}" ma:taxonomyMulti="true" ma:sspId="7b600b03-3399-40df-9d9c-caeefc5a4d97" ma:termSetId="928ecf7e-5ffd-4d70-8570-4eabbc9f73ff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69e624-827f-471b-adea-ac070ddc6867" elementFormDefault="qualified">
    <xsd:import namespace="http://schemas.microsoft.com/office/2006/documentManagement/types"/>
    <xsd:import namespace="http://schemas.microsoft.com/office/infopath/2007/PartnerControls"/>
    <xsd:element name="Summary" ma:index="12" nillable="true" ma:displayName="Summary" ma:internalName="Summary">
      <xsd:simpleType>
        <xsd:restriction base="dms:Unknown"/>
      </xsd:simpleType>
    </xsd:element>
    <xsd:element name="Policy" ma:index="13" nillable="true" ma:displayName="Policy" ma:internalName="Policy">
      <xsd:simpleType>
        <xsd:restriction base="dms:Boolean"/>
      </xsd:simpleType>
    </xsd:element>
    <xsd:element name="Solution_0" ma:index="18" nillable="true" ma:taxonomy="true" ma:internalName="Solution_0" ma:taxonomyFieldName="Solution0" ma:displayName="Solution" ma:default="" ma:fieldId="{08ee8523-5519-4869-bd80-fd97b8eed69f}" ma:taxonomyMulti="true" ma:sspId="7b600b03-3399-40df-9d9c-caeefc5a4d97" ma:termSetId="3588f872-1047-4b04-ab77-d19bff16496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60905045b3141dfb44ebee3a51fd0a7" ma:index="19" nillable="true" ma:taxonomy="true" ma:internalName="c60905045b3141dfb44ebee3a51fd0a7" ma:taxonomyFieldName="IndustrySolution" ma:displayName="IndustrySolution" ma:readOnly="false" ma:default="" ma:fieldId="{c6090504-5b31-41df-b44e-bee3a51fd0a7}" ma:taxonomyMulti="true" ma:sspId="7b600b03-3399-40df-9d9c-caeefc5a4d97" ma:termSetId="101cb54c-3813-433a-907a-450f3492382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7620f54b84d4877b8ce49e3874564d0" ma:index="21" nillable="true" ma:taxonomy="true" ma:internalName="g7620f54b84d4877b8ce49e3874564d0" ma:taxonomyFieldName="OpenEdgeModule" ma:displayName="OpenEdgeModule" ma:default="" ma:fieldId="{07620f54-b84d-4877-b8ce-49e3874564d0}" ma:taxonomyMulti="true" ma:sspId="7b600b03-3399-40df-9d9c-caeefc5a4d97" ma:termSetId="7cd707e9-9176-4196-bd54-81064918895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taDescription" ma:index="22" nillable="true" ma:displayName="Meta Description" ma:hidden="true" ma:internalName="MetaDescription" ma:readOnly="false">
      <xsd:simpleType>
        <xsd:restriction base="dms:Note"/>
      </xsd:simpleType>
    </xsd:element>
    <xsd:element name="m3946e80dba8470d9700658463930af8" ma:index="23" nillable="true" ma:taxonomy="true" ma:internalName="m3946e80dba8470d9700658463930af8" ma:taxonomyFieldName="Portal_x0020_Audience" ma:displayName="Portal Audience" ma:default="" ma:fieldId="{63946e80-dba8-470d-9700-658463930af8}" ma:taxonomyMulti="true" ma:sspId="7b600b03-3399-40df-9d9c-caeefc5a4d97" ma:termSetId="bedc8d7a-d5a7-4c2c-80ef-eb0f4159843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dustry_0" ma:index="24" nillable="true" ma:taxonomy="true" ma:internalName="Industry_0" ma:taxonomyFieldName="Industry" ma:displayName="Industry" ma:default="" ma:fieldId="{54782f52-600e-43b5-a6fd-b215e0434802}" ma:taxonomyMulti="true" ma:sspId="7b600b03-3399-40df-9d9c-caeefc5a4d97" ma:termSetId="eb725fca-679b-44ad-aba0-523e9b641fb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58a9cb184754a90a3d0c9fae6dfc0fc" ma:index="25" nillable="true" ma:taxonomy="true" ma:internalName="l58a9cb184754a90a3d0c9fae6dfc0fc" ma:taxonomyFieldName="Partner_x0020_Empowerment" ma:displayName="Partner Empowerment" ma:default="" ma:fieldId="{558a9cb1-8475-4a90-a3d0-c9fae6dfc0fc}" ma:taxonomyMulti="true" ma:sspId="7b600b03-3399-40df-9d9c-caeefc5a4d97" ma:termSetId="8b46d00a-8700-4556-b3eb-8ef0f7a4bfc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88edf6f69774249aa5a94de92e0b3ee" ma:index="27" nillable="true" ma:taxonomy="true" ma:internalName="e88edf6f69774249aa5a94de92e0b3ee" ma:taxonomyFieldName="BusinessLine" ma:displayName="Business Line" ma:readOnly="false" ma:default="" ma:fieldId="{e88edf6f-6977-4249-aa5a-94de92e0b3ee}" ma:taxonomyMulti="true" ma:sspId="7b600b03-3399-40df-9d9c-caeefc5a4d97" ma:termSetId="cfc961ee-612e-4b05-aaf2-35411bb1789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2f9ec3728094124b933b9cf7e867a92" ma:index="29" nillable="true" ma:taxonomy="true" ma:internalName="h2f9ec3728094124b933b9cf7e867a92" ma:taxonomyFieldName="HorizontalUseCase" ma:displayName="Horizontal Use Case" ma:default="" ma:fieldId="{12f9ec37-2809-4124-b933-b9cf7e867a92}" ma:taxonomyMulti="true" ma:sspId="7b600b03-3399-40df-9d9c-caeefc5a4d97" ma:termSetId="c7a844bb-8121-4652-bd19-c7a1b502d44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1" nillable="true" ma:displayName="Taxonomy Catch All Column" ma:hidden="true" ma:list="{f9d269f6-3014-462f-9504-c656af7f5a48}" ma:internalName="TaxCatchAll" ma:showField="CatchAllData" ma:web="7c69e624-827f-471b-adea-ac070ddc68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32" nillable="true" ma:displayName="Taxonomy Catch All Column1" ma:hidden="true" ma:list="{f9d269f6-3014-462f-9504-c656af7f5a48}" ma:internalName="TaxCatchAllLabel" ma:readOnly="true" ma:showField="CatchAllDataLabel" ma:web="7c69e624-827f-471b-adea-ac070ddc68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ategory1_0" ma:index="34" nillable="true" ma:taxonomy="true" ma:internalName="Category1_0" ma:taxonomyFieldName="Category1" ma:displayName="Category" ma:readOnly="false" ma:default="" ma:fieldId="{76361ab5-a999-4bf4-b0a9-d3c0bdaba2c4}" ma:taxonomyMulti="true" ma:sspId="7b600b03-3399-40df-9d9c-caeefc5a4d97" ma:termSetId="cb52a124-ba58-44ba-aea0-e8392dfbd867" ma:anchorId="e0850434-8544-4c75-a3ba-67842db1fa28" ma:open="false" ma:isKeyword="false">
      <xsd:complexType>
        <xsd:sequence>
          <xsd:element ref="pc:Terms" minOccurs="0" maxOccurs="1"/>
        </xsd:sequence>
      </xsd:complexType>
    </xsd:element>
    <xsd:element name="efbf5ec808454fc39dd6e73fb30f9800" ma:index="35" nillable="true" ma:taxonomy="true" ma:internalName="efbf5ec808454fc39dd6e73fb30f9800" ma:taxonomyFieldName="GFOResourceTags" ma:displayName="GFO Resource Tags" ma:readOnly="false" ma:default="" ma:fieldId="{efbf5ec8-0845-4fc3-9dd6-e73fb30f9800}" ma:taxonomyMulti="true" ma:sspId="7b600b03-3399-40df-9d9c-caeefc5a4d97" ma:termSetId="42171f31-be76-463d-a933-eae23b9ef3f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847452f74b44b57bc4a2a741f9c94e9" ma:index="37" nillable="true" ma:taxonomy="true" ma:internalName="h847452f74b44b57bc4a2a741f9c94e9" ma:taxonomyFieldName="Visibility" ma:displayName="Visibility" ma:default="758;#Internal|52c39dec-86ec-4d25-bb10-18d2912cd0c4" ma:fieldId="{1847452f-74b4-4b57-bc4a-2a741f9c94e9}" ma:sspId="7b600b03-3399-40df-9d9c-caeefc5a4d97" ma:termSetId="35802469-5d1e-4d8e-8772-02bbe8856d7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_dlc_DocId" ma:index="3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4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4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A4C4B2-98B1-44DF-A244-E8FB7A2D1956}">
  <ds:schemaRefs>
    <ds:schemaRef ds:uri="efb4a6a7-40f5-4c55-b7cd-bfe5555b5884"/>
    <ds:schemaRef ds:uri="http://www.w3.org/XML/1998/namespace"/>
    <ds:schemaRef ds:uri="http://schemas.microsoft.com/office/2006/metadata/properties"/>
    <ds:schemaRef ds:uri="http://purl.org/dc/terms/"/>
    <ds:schemaRef ds:uri="7c69e624-827f-471b-adea-ac070ddc6867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EA8EEE7-F1C0-4377-82D1-E55A92F384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9C7E5E-A5D4-423A-83C0-EA48CC3B7A8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B11BA582-BE3C-43B3-9930-1D1A8AAEA3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b4a6a7-40f5-4c55-b7cd-bfe5555b5884"/>
    <ds:schemaRef ds:uri="7c69e624-827f-471b-adea-ac070ddc68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PROGRESS_16x9_Template_Final_2016</Template>
  <TotalTime>7199</TotalTime>
  <Words>266</Words>
  <Application>Microsoft Office PowerPoint</Application>
  <PresentationFormat>Custom</PresentationFormat>
  <Paragraphs>110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Abel</vt:lpstr>
      <vt:lpstr>Arial</vt:lpstr>
      <vt:lpstr>Calibri</vt:lpstr>
      <vt:lpstr>Courier New</vt:lpstr>
      <vt:lpstr>Open Sans</vt:lpstr>
      <vt:lpstr>Wingdings</vt:lpstr>
      <vt:lpstr>PROGRESS_16x9_PPT_Template</vt:lpstr>
      <vt:lpstr>PowerPoint Presentation</vt:lpstr>
      <vt:lpstr>AGENDA</vt:lpstr>
      <vt:lpstr>OVERVIEW OF ODATA OASIS STANDARD </vt:lpstr>
      <vt:lpstr>PowerPoint Presentation</vt:lpstr>
      <vt:lpstr>REST is great, But..</vt:lpstr>
      <vt:lpstr>Why OData? </vt:lpstr>
      <vt:lpstr>PowerPoint Presentation</vt:lpstr>
      <vt:lpstr>URL Query Conventions</vt:lpstr>
      <vt:lpstr>PowerPoint Presentation</vt:lpstr>
      <vt:lpstr>ADOPTERS IN ANALYTICS AND SUPPORTING Architectures</vt:lpstr>
      <vt:lpstr>Broad Adoption</vt:lpstr>
      <vt:lpstr>ODATA @ PROGRESS</vt:lpstr>
      <vt:lpstr>PowerPoint Presentation</vt:lpstr>
      <vt:lpstr>PowerPoint Presentation</vt:lpstr>
      <vt:lpstr>DEMO</vt:lpstr>
      <vt:lpstr>PowerPoint Presentation</vt:lpstr>
    </vt:vector>
  </TitlesOfParts>
  <Manager/>
  <Company>Progress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Brent Adonis</dc:creator>
  <cp:keywords/>
  <dc:description/>
  <cp:lastModifiedBy>Saikrishna Teja  Bobba</cp:lastModifiedBy>
  <cp:revision>49</cp:revision>
  <cp:lastPrinted>2013-09-18T03:48:20Z</cp:lastPrinted>
  <dcterms:created xsi:type="dcterms:W3CDTF">2016-05-19T10:10:51Z</dcterms:created>
  <dcterms:modified xsi:type="dcterms:W3CDTF">2016-09-09T16:05:58Z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0x0101007762244904354189B623A14C45C78D5B009BE410C6F004421E9B31CE4C3BF734AD008DF6C51CFB236842A026F88F613870DE</vt:lpwstr>
  </property>
  <property fmtid="{D5CDD505-2E9C-101B-9397-08002B2CF9AE}" pid="3" name="Category1">
    <vt:lpwstr>367;#PowerPoint|ef797fd0-0a2c-4c70-979e-7c4753a1af05</vt:lpwstr>
  </property>
  <property fmtid="{D5CDD505-2E9C-101B-9397-08002B2CF9AE}" pid="4" name="TaxCatchAll">
    <vt:lpwstr>237;#Template|c9160f8f-74c9-4442-ac41-24463e06691d</vt:lpwstr>
  </property>
  <property fmtid="{D5CDD505-2E9C-101B-9397-08002B2CF9AE}" pid="5" name="Doc ID">
    <vt:lpwstr>101816</vt:lpwstr>
  </property>
  <property fmtid="{D5CDD505-2E9C-101B-9397-08002B2CF9AE}" pid="6" name="Location1">
    <vt:lpwstr/>
  </property>
  <property fmtid="{D5CDD505-2E9C-101B-9397-08002B2CF9AE}" pid="7" name="Tagged Doc ID's">
    <vt:bool>false</vt:bool>
  </property>
  <property fmtid="{D5CDD505-2E9C-101B-9397-08002B2CF9AE}" pid="8" name="ContentType1">
    <vt:lpwstr/>
  </property>
  <property fmtid="{D5CDD505-2E9C-101B-9397-08002B2CF9AE}" pid="9" name="Solution0">
    <vt:lpwstr/>
  </property>
  <property fmtid="{D5CDD505-2E9C-101B-9397-08002B2CF9AE}" pid="10" name="Industry">
    <vt:lpwstr/>
  </property>
  <property fmtid="{D5CDD505-2E9C-101B-9397-08002B2CF9AE}" pid="11" name="IndustrySolution">
    <vt:lpwstr/>
  </property>
  <property fmtid="{D5CDD505-2E9C-101B-9397-08002B2CF9AE}" pid="12" name="Attachment Only ?">
    <vt:bool>true</vt:bool>
  </property>
  <property fmtid="{D5CDD505-2E9C-101B-9397-08002B2CF9AE}" pid="13" name="GFOAudience">
    <vt:lpwstr/>
  </property>
  <property fmtid="{D5CDD505-2E9C-101B-9397-08002B2CF9AE}" pid="14" name="OpenEdgeModule">
    <vt:lpwstr/>
  </property>
  <property fmtid="{D5CDD505-2E9C-101B-9397-08002B2CF9AE}" pid="15" name="HorizontalUseCase">
    <vt:lpwstr/>
  </property>
  <property fmtid="{D5CDD505-2E9C-101B-9397-08002B2CF9AE}" pid="16" name="GFOResourceTags">
    <vt:lpwstr/>
  </property>
  <property fmtid="{D5CDD505-2E9C-101B-9397-08002B2CF9AE}" pid="17" name="Partner Empowerment">
    <vt:lpwstr/>
  </property>
  <property fmtid="{D5CDD505-2E9C-101B-9397-08002B2CF9AE}" pid="18" name="BusinessLine">
    <vt:lpwstr/>
  </property>
  <property fmtid="{D5CDD505-2E9C-101B-9397-08002B2CF9AE}" pid="19" name="Portal Audience">
    <vt:lpwstr/>
  </property>
  <property fmtid="{D5CDD505-2E9C-101B-9397-08002B2CF9AE}" pid="20" name="kb2a064789314f00a60cb6c3cf784453">
    <vt:lpwstr/>
  </property>
  <property fmtid="{D5CDD505-2E9C-101B-9397-08002B2CF9AE}" pid="21" name="_dlc_DocIdItemGuid">
    <vt:lpwstr>8f308494-2ca7-4968-acf2-a8e53c479d10</vt:lpwstr>
  </property>
  <property fmtid="{D5CDD505-2E9C-101B-9397-08002B2CF9AE}" pid="22" name="Visibility">
    <vt:lpwstr>758;#Internal|52c39dec-86ec-4d25-bb10-18d2912cd0c4</vt:lpwstr>
  </property>
</Properties>
</file>