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Domin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8377D8-62E6-4CA4-9F09-A34F3F6DF330}">
  <a:tblStyle styleId="{238377D8-62E6-4CA4-9F09-A34F3F6DF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Domine-bold.fntdata"/><Relationship Id="rId12" Type="http://schemas.openxmlformats.org/officeDocument/2006/relationships/slide" Target="slides/slide6.xml"/><Relationship Id="rId23" Type="http://schemas.openxmlformats.org/officeDocument/2006/relationships/font" Target="fonts/Domi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0f62d09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020f62d094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3a750e9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33a750e9c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0f62d094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20f62d094_2_2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0f62d094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20f62d094_2_2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3a750e9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3a750e9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0f62d094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020f62d094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0f62d094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20f62d094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0f62d094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20f62d094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0f62d094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20f62d094_2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3a750e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33a750e9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0f62d094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20f62d094_2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3a750e9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33a750e9c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521494" y="520303"/>
            <a:ext cx="8097300" cy="408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4844524" y="527872"/>
            <a:ext cx="3776700" cy="408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5026965" y="1724018"/>
            <a:ext cx="498000" cy="4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9" name="Google Shape;69;p16"/>
          <p:cNvSpPr/>
          <p:nvPr>
            <p:ph idx="3" type="pic"/>
          </p:nvPr>
        </p:nvSpPr>
        <p:spPr>
          <a:xfrm>
            <a:off x="5026965" y="3087757"/>
            <a:ext cx="498000" cy="4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" name="Google Shape;70;p16"/>
          <p:cNvSpPr/>
          <p:nvPr>
            <p:ph idx="4" type="pic"/>
          </p:nvPr>
        </p:nvSpPr>
        <p:spPr>
          <a:xfrm>
            <a:off x="3593372" y="2440627"/>
            <a:ext cx="498000" cy="4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1" name="Google Shape;71;p16"/>
          <p:cNvSpPr/>
          <p:nvPr>
            <p:ph idx="5" type="pic"/>
          </p:nvPr>
        </p:nvSpPr>
        <p:spPr>
          <a:xfrm>
            <a:off x="3593372" y="3757201"/>
            <a:ext cx="498000" cy="498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1373200" y="350114"/>
            <a:ext cx="6521850" cy="4471254"/>
            <a:chOff x="2003611" y="-524895"/>
            <a:chExt cx="8695800" cy="5906544"/>
          </a:xfrm>
        </p:grpSpPr>
        <p:sp>
          <p:nvSpPr>
            <p:cNvPr id="77" name="Google Shape;77;p17"/>
            <p:cNvSpPr txBox="1"/>
            <p:nvPr/>
          </p:nvSpPr>
          <p:spPr>
            <a:xfrm>
              <a:off x="2003611" y="-524895"/>
              <a:ext cx="8695800" cy="10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Building </a:t>
              </a:r>
              <a:r>
                <a:rPr b="1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I</a:t>
              </a:r>
              <a:r>
                <a:rPr b="1" i="0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nformation </a:t>
              </a:r>
              <a:r>
                <a:rPr b="1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C</a:t>
              </a:r>
              <a:r>
                <a:rPr b="1" i="0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lassification using </a:t>
              </a:r>
              <a:r>
                <a:rPr b="1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S</a:t>
              </a:r>
              <a:r>
                <a:rPr b="1" i="0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treet </a:t>
              </a:r>
              <a:r>
                <a:rPr b="1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V</a:t>
              </a:r>
              <a:r>
                <a:rPr b="1" i="0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iew </a:t>
              </a:r>
              <a:r>
                <a:rPr b="1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I</a:t>
              </a:r>
              <a:r>
                <a:rPr b="1" i="0" lang="en" sz="2300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mages</a:t>
              </a:r>
              <a:endParaRPr b="1" sz="23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78" name="Google Shape;78;p17"/>
            <p:cNvSpPr txBox="1"/>
            <p:nvPr/>
          </p:nvSpPr>
          <p:spPr>
            <a:xfrm>
              <a:off x="2737827" y="3411249"/>
              <a:ext cx="7061700" cy="19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Team:</a:t>
              </a:r>
              <a:r>
                <a:rPr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Bits and Bots</a:t>
              </a:r>
              <a:endPara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Members:</a:t>
              </a:r>
              <a:endParaRPr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Bhargav Petla (18070)</a:t>
              </a:r>
              <a:endPara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Sai Teja Gilukara (18210)</a:t>
              </a:r>
              <a:endPara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Ajay Choudhury (18018)</a:t>
              </a:r>
              <a:endParaRPr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48" y="1505826"/>
            <a:ext cx="1447900" cy="14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76" y="1456450"/>
            <a:ext cx="8113200" cy="3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Results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51075" y="1040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Prediction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Conclusion and Future Recommendations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43375" y="1148625"/>
            <a:ext cx="822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Ideology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and framework for individual building instance classification.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Land usage pattern can be studied with a new dimension added on.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A dataset with images of various kinds of buildings is prepared which can be expanded for various other studies.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Using CNN, we have attained a prediction of around 60% in predicting the category of individual buildings.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Geo-tagging of building instance data can lead to better land planning.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For future work, other information can be incorporated to improve efficiency and accuracy of the model like location data, text descriptions, etc.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Study of building instance classification can be a support to various other studies.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1632900" y="2117700"/>
            <a:ext cx="587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Domine"/>
                <a:ea typeface="Domine"/>
                <a:cs typeface="Domine"/>
                <a:sym typeface="Domine"/>
              </a:rPr>
              <a:t>Thank You</a:t>
            </a:r>
            <a:endParaRPr b="1" sz="4200"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Motivation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43375" y="1301025"/>
            <a:ext cx="82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</a:t>
            </a: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1.	</a:t>
            </a: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Urban Development</a:t>
            </a:r>
            <a:endParaRPr b="1"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Monitoring urban development on large scale.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43375" y="2400900"/>
            <a:ext cx="82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2.	Land Use Classification</a:t>
            </a:r>
            <a:endParaRPr b="1"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Land use classification at a level of individual building is not a trivial task.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61550" y="3500775"/>
            <a:ext cx="82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3.	Density Mapping and Utility Planning</a:t>
            </a:r>
            <a:endParaRPr b="1"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Classification map based on individual buildings is much more informative.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Research Gaps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43375" y="1036200"/>
            <a:ext cx="56901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Remote sensed data lack height information for buildings.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Phy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sical factors like volume, alignment, etc. from remote sensed/satellite data can be inefficient.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Analysis of individual building instances can give better results.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Only considering the top-view data can give subtle results.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Street view images can solve this issue of individual building classification and efficient land usage pattern detection.</a:t>
            </a:r>
            <a:endParaRPr sz="1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0" y="1896325"/>
            <a:ext cx="2481325" cy="25095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286525" y="4438650"/>
            <a:ext cx="24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mine"/>
                <a:ea typeface="Domine"/>
                <a:cs typeface="Domine"/>
                <a:sym typeface="Domine"/>
              </a:rPr>
              <a:t>Fig. 1: </a:t>
            </a:r>
            <a:r>
              <a:rPr lang="en" sz="1300">
                <a:latin typeface="Domine"/>
                <a:ea typeface="Domine"/>
                <a:cs typeface="Domine"/>
                <a:sym typeface="Domine"/>
              </a:rPr>
              <a:t>Commercial area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327450" y="2264900"/>
            <a:ext cx="520500" cy="64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24" y="333425"/>
            <a:ext cx="1344375" cy="1360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9"/>
          <p:cNvSpPr txBox="1"/>
          <p:nvPr/>
        </p:nvSpPr>
        <p:spPr>
          <a:xfrm>
            <a:off x="7714625" y="1309200"/>
            <a:ext cx="81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omine"/>
                <a:ea typeface="Domine"/>
                <a:cs typeface="Domine"/>
                <a:sym typeface="Domine"/>
              </a:rPr>
              <a:t>Church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99" name="Google Shape;99;p19"/>
          <p:cNvCxnSpPr>
            <a:endCxn id="96" idx="0"/>
          </p:cNvCxnSpPr>
          <p:nvPr/>
        </p:nvCxnSpPr>
        <p:spPr>
          <a:xfrm>
            <a:off x="7266100" y="1693400"/>
            <a:ext cx="321600" cy="57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0"/>
          <p:cNvCxnSpPr/>
          <p:nvPr/>
        </p:nvCxnSpPr>
        <p:spPr>
          <a:xfrm>
            <a:off x="4571988" y="1883050"/>
            <a:ext cx="0" cy="274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4571988" y="3131211"/>
            <a:ext cx="0" cy="274500"/>
          </a:xfrm>
          <a:prstGeom prst="straightConnector1">
            <a:avLst/>
          </a:prstGeom>
          <a:noFill/>
          <a:ln cap="flat" cmpd="sng" w="50800">
            <a:solidFill>
              <a:srgbClr val="18181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0"/>
          <p:cNvSpPr txBox="1"/>
          <p:nvPr/>
        </p:nvSpPr>
        <p:spPr>
          <a:xfrm>
            <a:off x="1973412" y="1196414"/>
            <a:ext cx="197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Collecting Data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184275" y="2443941"/>
            <a:ext cx="197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Pre Processing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930814" y="542957"/>
            <a:ext cx="3291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20"/>
          <p:cNvSpPr txBox="1"/>
          <p:nvPr/>
        </p:nvSpPr>
        <p:spPr>
          <a:xfrm>
            <a:off x="443375" y="3300200"/>
            <a:ext cx="35046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Building instance classification by the</a:t>
            </a:r>
            <a:r>
              <a:rPr lang="en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</a:t>
            </a:r>
            <a:r>
              <a:rPr lang="en" sz="1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CNN trained on our benchmark dataset</a:t>
            </a:r>
            <a:endParaRPr sz="18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Objective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128000" y="949075"/>
            <a:ext cx="888000" cy="887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01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128000" y="2204388"/>
            <a:ext cx="888000" cy="887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02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128000" y="3445400"/>
            <a:ext cx="888000" cy="887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03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Methodology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43375" y="1224825"/>
            <a:ext cx="822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AutoNum type="arabicPeriod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Data reading and pre-processing.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AutoNum type="arabicPeriod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CNN network using different layers.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AutoNum type="arabicPeriod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Training CNN with dataset and saving the best model based on 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accuracy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489100" y="28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{238377D8-62E6-4CA4-9F09-A34F3F6DF330}</a:tableStyleId>
              </a:tblPr>
              <a:tblGrid>
                <a:gridCol w="2043800"/>
                <a:gridCol w="2043800"/>
                <a:gridCol w="2043800"/>
                <a:gridCol w="204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Domine"/>
                          <a:ea typeface="Domine"/>
                          <a:cs typeface="Domine"/>
                          <a:sym typeface="Domine"/>
                        </a:rPr>
                        <a:t>Dataset Collection</a:t>
                      </a:r>
                      <a:endParaRPr b="1" sz="15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Domine"/>
                          <a:ea typeface="Domine"/>
                          <a:cs typeface="Domine"/>
                          <a:sym typeface="Domine"/>
                        </a:rPr>
                        <a:t>PyTorch</a:t>
                      </a:r>
                      <a:endParaRPr b="1" sz="15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Domine"/>
                          <a:ea typeface="Domine"/>
                          <a:cs typeface="Domine"/>
                          <a:sym typeface="Domine"/>
                        </a:rPr>
                        <a:t>Resize</a:t>
                      </a:r>
                      <a:endParaRPr b="1" sz="15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Domine"/>
                          <a:ea typeface="Domine"/>
                          <a:cs typeface="Domine"/>
                          <a:sym typeface="Domine"/>
                        </a:rPr>
                        <a:t>Random Horizontal Flip</a:t>
                      </a:r>
                      <a:endParaRPr b="1" sz="1500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We used various stock image sources (6 classes).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We use pytorch with cuda to train fast.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We will resize images to 150,150.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To add variation to our data and for unique images.</a:t>
                      </a:r>
                      <a:endParaRPr sz="1500">
                        <a:solidFill>
                          <a:schemeClr val="dk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Pre Processing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43375" y="1104913"/>
            <a:ext cx="822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1.	NumPy to Tensor</a:t>
            </a:r>
            <a:endParaRPr b="1"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Transform pixel ranges from 0-22 to 0-1 and change datatype from NumPy to 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Tensor because of PyTorch uses Tensor datatype.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3375" y="2400900"/>
            <a:ext cx="822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2.	Normalization</a:t>
            </a:r>
            <a:endParaRPr b="1"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Will change the range from 0-1 to -1-1. In the input 2x3 matrix column RGB 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channel, rows represent mean and deviation and any new pixels will be calculated 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using the formula (x - mean) / std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61550" y="4034175"/>
            <a:ext cx="82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3.	Data Loader</a:t>
            </a:r>
            <a:endParaRPr b="1"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Helps in reading the data and helps for training into batches</a:t>
            </a: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.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875" y="1173375"/>
            <a:ext cx="5044700" cy="24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Layers in CNN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43375" y="1424150"/>
            <a:ext cx="33123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Input shape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In_channel and Out_channel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Normalization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ReLu function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mine"/>
              <a:buChar char="●"/>
            </a:pPr>
            <a:r>
              <a:rPr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MaxPool</a:t>
            </a:r>
            <a:endParaRPr sz="15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113575" y="3866500"/>
            <a:ext cx="24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omine"/>
                <a:ea typeface="Domine"/>
                <a:cs typeface="Domine"/>
                <a:sym typeface="Domine"/>
              </a:rPr>
              <a:t>Fig. 2: </a:t>
            </a:r>
            <a:r>
              <a:rPr lang="en" sz="1300">
                <a:latin typeface="Domine"/>
                <a:ea typeface="Domine"/>
                <a:cs typeface="Domine"/>
                <a:sym typeface="Domine"/>
              </a:rPr>
              <a:t>Layers in CNN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1107" t="1146"/>
          <a:stretch/>
        </p:blipFill>
        <p:spPr>
          <a:xfrm>
            <a:off x="443375" y="1002525"/>
            <a:ext cx="8241375" cy="3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Methodology (</a:t>
            </a: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CNN)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75" y="1456450"/>
            <a:ext cx="7356124" cy="19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0" l="0" r="0" t="17648"/>
          <a:stretch/>
        </p:blipFill>
        <p:spPr>
          <a:xfrm>
            <a:off x="629825" y="4010725"/>
            <a:ext cx="7884351" cy="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Results</a:t>
            </a:r>
            <a:endParaRPr b="1" sz="2500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51075" y="1040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Neural Network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551075" y="3480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Best Accuracy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5949775" y="3939950"/>
            <a:ext cx="2564400" cy="34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