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5" r:id="rId2"/>
    <p:sldId id="294" r:id="rId3"/>
    <p:sldId id="257" r:id="rId4"/>
    <p:sldId id="258" r:id="rId5"/>
    <p:sldId id="259" r:id="rId6"/>
    <p:sldId id="298" r:id="rId7"/>
    <p:sldId id="292"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96"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F0660D-89C7-4D48-9AB4-06C80D8FD56D}" type="datetimeFigureOut">
              <a:rPr lang="en-IN" smtClean="0"/>
              <a:t>21-07-2018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0D129-40A8-416E-8711-8C1BF76BD093}" type="slidenum">
              <a:rPr lang="en-IN" smtClean="0"/>
              <a:t>‹#›</a:t>
            </a:fld>
            <a:endParaRPr lang="en-IN"/>
          </a:p>
        </p:txBody>
      </p:sp>
    </p:spTree>
    <p:extLst>
      <p:ext uri="{BB962C8B-B14F-4D97-AF65-F5344CB8AC3E}">
        <p14:creationId xmlns:p14="http://schemas.microsoft.com/office/powerpoint/2010/main" val="380895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0C978A-BB55-4C90-8D95-6EBADACF13DC}" type="slidenum">
              <a:rPr lang="en-IN" smtClean="0"/>
              <a:t>1</a:t>
            </a:fld>
            <a:endParaRPr lang="en-IN"/>
          </a:p>
        </p:txBody>
      </p:sp>
    </p:spTree>
    <p:extLst>
      <p:ext uri="{BB962C8B-B14F-4D97-AF65-F5344CB8AC3E}">
        <p14:creationId xmlns:p14="http://schemas.microsoft.com/office/powerpoint/2010/main" val="273115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is the new oil." Coined in 2006 by Clive </a:t>
            </a:r>
            <a:r>
              <a:rPr lang="en-US" dirty="0" err="1" smtClean="0"/>
              <a:t>Huby</a:t>
            </a:r>
            <a:r>
              <a:rPr lang="en-US" dirty="0" smtClean="0"/>
              <a:t>, a British data commercialization entrepreneur, this now famous phrase was embraced by the World Economic Forum in a 2011 report,</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All human generated information up to 2003 is 5 </a:t>
            </a:r>
            <a:r>
              <a:rPr lang="en-US" sz="1200" kern="1200" baseline="0" dirty="0" err="1" smtClean="0">
                <a:solidFill>
                  <a:schemeClr val="tx1"/>
                </a:solidFill>
                <a:effectLst/>
                <a:latin typeface="+mn-lt"/>
                <a:ea typeface="+mn-ea"/>
                <a:cs typeface="+mn-cs"/>
              </a:rPr>
              <a:t>exabytes</a:t>
            </a:r>
            <a:r>
              <a:rPr lang="en-US" sz="1200" kern="1200" baseline="0" dirty="0" smtClean="0">
                <a:solidFill>
                  <a:schemeClr val="tx1"/>
                </a:solidFill>
                <a:effectLst/>
                <a:latin typeface="+mn-lt"/>
                <a:ea typeface="+mn-ea"/>
                <a:cs typeface="+mn-cs"/>
              </a:rPr>
              <a:t>. Same amount of data was generate every 2 days in 2011 and would be every 10 min NOW.</a:t>
            </a:r>
            <a:endParaRPr lang="en-US" dirty="0" smtClean="0"/>
          </a:p>
          <a:p>
            <a:endParaRPr lang="en-US" dirty="0" smtClean="0"/>
          </a:p>
          <a:p>
            <a:r>
              <a:rPr lang="en-US" dirty="0" smtClean="0"/>
              <a:t>Data is just like crude oil. It’s valuable, but if unrefined it cannot really be used. It has to be changed into gas, plastic, chemicals, </a:t>
            </a:r>
            <a:r>
              <a:rPr lang="en-US" dirty="0" err="1" smtClean="0"/>
              <a:t>etc</a:t>
            </a:r>
            <a:r>
              <a:rPr lang="en-US" dirty="0" smtClean="0"/>
              <a:t> to create a valuable entity that drives profitable activity; so must data be broken down, analyzed for it to have value.</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F86237-27DE-4841-AAE6-1C7638547984}" type="slidenum">
              <a:rPr lang="en-US" smtClean="0"/>
              <a:t>6</a:t>
            </a:fld>
            <a:endParaRPr lang="en-US"/>
          </a:p>
        </p:txBody>
      </p:sp>
    </p:spTree>
    <p:extLst>
      <p:ext uri="{BB962C8B-B14F-4D97-AF65-F5344CB8AC3E}">
        <p14:creationId xmlns:p14="http://schemas.microsoft.com/office/powerpoint/2010/main" val="2912471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BDC6B85-51B8-4B8B-81B6-3AF24FEBB8E3}" type="datetimeFigureOut">
              <a:rPr lang="en-IN" smtClean="0"/>
              <a:t>21-07-2018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14631-2C2B-47D5-871B-3EF0B2B9C9E3}" type="slidenum">
              <a:rPr lang="en-IN" smtClean="0"/>
              <a:t>‹#›</a:t>
            </a:fld>
            <a:endParaRPr lang="en-IN"/>
          </a:p>
        </p:txBody>
      </p:sp>
    </p:spTree>
    <p:extLst>
      <p:ext uri="{BB962C8B-B14F-4D97-AF65-F5344CB8AC3E}">
        <p14:creationId xmlns:p14="http://schemas.microsoft.com/office/powerpoint/2010/main" val="63788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DC6B85-51B8-4B8B-81B6-3AF24FEBB8E3}" type="datetimeFigureOut">
              <a:rPr lang="en-IN" smtClean="0"/>
              <a:t>21-07-2018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14631-2C2B-47D5-871B-3EF0B2B9C9E3}" type="slidenum">
              <a:rPr lang="en-IN" smtClean="0"/>
              <a:t>‹#›</a:t>
            </a:fld>
            <a:endParaRPr lang="en-IN"/>
          </a:p>
        </p:txBody>
      </p:sp>
    </p:spTree>
    <p:extLst>
      <p:ext uri="{BB962C8B-B14F-4D97-AF65-F5344CB8AC3E}">
        <p14:creationId xmlns:p14="http://schemas.microsoft.com/office/powerpoint/2010/main" val="346334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DC6B85-51B8-4B8B-81B6-3AF24FEBB8E3}" type="datetimeFigureOut">
              <a:rPr lang="en-IN" smtClean="0"/>
              <a:t>21-07-2018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14631-2C2B-47D5-871B-3EF0B2B9C9E3}" type="slidenum">
              <a:rPr lang="en-IN" smtClean="0"/>
              <a:t>‹#›</a:t>
            </a:fld>
            <a:endParaRPr lang="en-IN"/>
          </a:p>
        </p:txBody>
      </p:sp>
    </p:spTree>
    <p:extLst>
      <p:ext uri="{BB962C8B-B14F-4D97-AF65-F5344CB8AC3E}">
        <p14:creationId xmlns:p14="http://schemas.microsoft.com/office/powerpoint/2010/main" val="289391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DC6B85-51B8-4B8B-81B6-3AF24FEBB8E3}" type="datetimeFigureOut">
              <a:rPr lang="en-IN" smtClean="0"/>
              <a:t>21-07-2018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14631-2C2B-47D5-871B-3EF0B2B9C9E3}" type="slidenum">
              <a:rPr lang="en-IN" smtClean="0"/>
              <a:t>‹#›</a:t>
            </a:fld>
            <a:endParaRPr lang="en-IN"/>
          </a:p>
        </p:txBody>
      </p:sp>
    </p:spTree>
    <p:extLst>
      <p:ext uri="{BB962C8B-B14F-4D97-AF65-F5344CB8AC3E}">
        <p14:creationId xmlns:p14="http://schemas.microsoft.com/office/powerpoint/2010/main" val="111761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C6B85-51B8-4B8B-81B6-3AF24FEBB8E3}" type="datetimeFigureOut">
              <a:rPr lang="en-IN" smtClean="0"/>
              <a:t>21-07-2018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14631-2C2B-47D5-871B-3EF0B2B9C9E3}" type="slidenum">
              <a:rPr lang="en-IN" smtClean="0"/>
              <a:t>‹#›</a:t>
            </a:fld>
            <a:endParaRPr lang="en-IN"/>
          </a:p>
        </p:txBody>
      </p:sp>
    </p:spTree>
    <p:extLst>
      <p:ext uri="{BB962C8B-B14F-4D97-AF65-F5344CB8AC3E}">
        <p14:creationId xmlns:p14="http://schemas.microsoft.com/office/powerpoint/2010/main" val="254238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BDC6B85-51B8-4B8B-81B6-3AF24FEBB8E3}" type="datetimeFigureOut">
              <a:rPr lang="en-IN" smtClean="0"/>
              <a:t>21-07-2018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14631-2C2B-47D5-871B-3EF0B2B9C9E3}" type="slidenum">
              <a:rPr lang="en-IN" smtClean="0"/>
              <a:t>‹#›</a:t>
            </a:fld>
            <a:endParaRPr lang="en-IN"/>
          </a:p>
        </p:txBody>
      </p:sp>
    </p:spTree>
    <p:extLst>
      <p:ext uri="{BB962C8B-B14F-4D97-AF65-F5344CB8AC3E}">
        <p14:creationId xmlns:p14="http://schemas.microsoft.com/office/powerpoint/2010/main" val="379577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BDC6B85-51B8-4B8B-81B6-3AF24FEBB8E3}" type="datetimeFigureOut">
              <a:rPr lang="en-IN" smtClean="0"/>
              <a:t>21-07-2018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314631-2C2B-47D5-871B-3EF0B2B9C9E3}" type="slidenum">
              <a:rPr lang="en-IN" smtClean="0"/>
              <a:t>‹#›</a:t>
            </a:fld>
            <a:endParaRPr lang="en-IN"/>
          </a:p>
        </p:txBody>
      </p:sp>
    </p:spTree>
    <p:extLst>
      <p:ext uri="{BB962C8B-B14F-4D97-AF65-F5344CB8AC3E}">
        <p14:creationId xmlns:p14="http://schemas.microsoft.com/office/powerpoint/2010/main" val="338107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DC6B85-51B8-4B8B-81B6-3AF24FEBB8E3}" type="datetimeFigureOut">
              <a:rPr lang="en-IN" smtClean="0"/>
              <a:t>21-07-2018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314631-2C2B-47D5-871B-3EF0B2B9C9E3}" type="slidenum">
              <a:rPr lang="en-IN" smtClean="0"/>
              <a:t>‹#›</a:t>
            </a:fld>
            <a:endParaRPr lang="en-IN"/>
          </a:p>
        </p:txBody>
      </p:sp>
    </p:spTree>
    <p:extLst>
      <p:ext uri="{BB962C8B-B14F-4D97-AF65-F5344CB8AC3E}">
        <p14:creationId xmlns:p14="http://schemas.microsoft.com/office/powerpoint/2010/main" val="390712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C6B85-51B8-4B8B-81B6-3AF24FEBB8E3}" type="datetimeFigureOut">
              <a:rPr lang="en-IN" smtClean="0"/>
              <a:t>21-07-2018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314631-2C2B-47D5-871B-3EF0B2B9C9E3}" type="slidenum">
              <a:rPr lang="en-IN" smtClean="0"/>
              <a:t>‹#›</a:t>
            </a:fld>
            <a:endParaRPr lang="en-IN"/>
          </a:p>
        </p:txBody>
      </p:sp>
    </p:spTree>
    <p:extLst>
      <p:ext uri="{BB962C8B-B14F-4D97-AF65-F5344CB8AC3E}">
        <p14:creationId xmlns:p14="http://schemas.microsoft.com/office/powerpoint/2010/main" val="250202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C6B85-51B8-4B8B-81B6-3AF24FEBB8E3}" type="datetimeFigureOut">
              <a:rPr lang="en-IN" smtClean="0"/>
              <a:t>21-07-2018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14631-2C2B-47D5-871B-3EF0B2B9C9E3}" type="slidenum">
              <a:rPr lang="en-IN" smtClean="0"/>
              <a:t>‹#›</a:t>
            </a:fld>
            <a:endParaRPr lang="en-IN"/>
          </a:p>
        </p:txBody>
      </p:sp>
    </p:spTree>
    <p:extLst>
      <p:ext uri="{BB962C8B-B14F-4D97-AF65-F5344CB8AC3E}">
        <p14:creationId xmlns:p14="http://schemas.microsoft.com/office/powerpoint/2010/main" val="100751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C6B85-51B8-4B8B-81B6-3AF24FEBB8E3}" type="datetimeFigureOut">
              <a:rPr lang="en-IN" smtClean="0"/>
              <a:t>21-07-2018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14631-2C2B-47D5-871B-3EF0B2B9C9E3}" type="slidenum">
              <a:rPr lang="en-IN" smtClean="0"/>
              <a:t>‹#›</a:t>
            </a:fld>
            <a:endParaRPr lang="en-IN"/>
          </a:p>
        </p:txBody>
      </p:sp>
    </p:spTree>
    <p:extLst>
      <p:ext uri="{BB962C8B-B14F-4D97-AF65-F5344CB8AC3E}">
        <p14:creationId xmlns:p14="http://schemas.microsoft.com/office/powerpoint/2010/main" val="151822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C6B85-51B8-4B8B-81B6-3AF24FEBB8E3}" type="datetimeFigureOut">
              <a:rPr lang="en-IN" smtClean="0"/>
              <a:t>21-07-2018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14631-2C2B-47D5-871B-3EF0B2B9C9E3}" type="slidenum">
              <a:rPr lang="en-IN" smtClean="0"/>
              <a:t>‹#›</a:t>
            </a:fld>
            <a:endParaRPr lang="en-IN"/>
          </a:p>
        </p:txBody>
      </p:sp>
    </p:spTree>
    <p:extLst>
      <p:ext uri="{BB962C8B-B14F-4D97-AF65-F5344CB8AC3E}">
        <p14:creationId xmlns:p14="http://schemas.microsoft.com/office/powerpoint/2010/main" val="3530735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E4E1B055-BDAE-4D75-A50B-BD221D3D0871}"/>
              </a:ext>
            </a:extLst>
          </p:cNvPr>
          <p:cNvSpPr>
            <a:spLocks noGrp="1" noChangeArrowheads="1"/>
          </p:cNvSpPr>
          <p:nvPr>
            <p:ph type="ctrTitle"/>
          </p:nvPr>
        </p:nvSpPr>
        <p:spPr>
          <a:xfrm>
            <a:off x="0" y="2286000"/>
            <a:ext cx="9144000" cy="2438400"/>
          </a:xfrm>
        </p:spPr>
        <p:txBody>
          <a:bodyPr/>
          <a:lstStyle/>
          <a:p>
            <a:pPr>
              <a:defRPr/>
            </a:pPr>
            <a:r>
              <a:rPr lang="en-US" sz="2800" b="1" dirty="0"/>
              <a:t/>
            </a:r>
            <a:br>
              <a:rPr lang="en-US" sz="2800" b="1" dirty="0"/>
            </a:br>
            <a:r>
              <a:rPr lang="en-US" sz="2800" b="1" dirty="0"/>
              <a:t>        </a:t>
            </a:r>
            <a:r>
              <a:rPr lang="en-US" sz="3600" b="1" dirty="0" err="1" smtClean="0">
                <a:solidFill>
                  <a:schemeClr val="accent2">
                    <a:lumMod val="50000"/>
                  </a:schemeClr>
                </a:solidFill>
                <a:latin typeface="Courier New" pitchFamily="49" charset="0"/>
              </a:rPr>
              <a:t>Mr.K.Venkateswara</a:t>
            </a:r>
            <a:r>
              <a:rPr lang="en-US" sz="3600" b="1" dirty="0" smtClean="0">
                <a:solidFill>
                  <a:schemeClr val="accent2">
                    <a:lumMod val="50000"/>
                  </a:schemeClr>
                </a:solidFill>
                <a:latin typeface="Courier New" pitchFamily="49" charset="0"/>
              </a:rPr>
              <a:t> </a:t>
            </a:r>
            <a:r>
              <a:rPr lang="en-US" sz="3600" b="1" dirty="0">
                <a:solidFill>
                  <a:schemeClr val="accent2">
                    <a:lumMod val="50000"/>
                  </a:schemeClr>
                </a:solidFill>
                <a:latin typeface="Courier New" pitchFamily="49" charset="0"/>
              </a:rPr>
              <a:t>Rao</a:t>
            </a:r>
            <a:br>
              <a:rPr lang="en-US" sz="3600" b="1" dirty="0">
                <a:solidFill>
                  <a:schemeClr val="accent2">
                    <a:lumMod val="50000"/>
                  </a:schemeClr>
                </a:solidFill>
                <a:latin typeface="Courier New" pitchFamily="49" charset="0"/>
              </a:rPr>
            </a:br>
            <a:r>
              <a:rPr lang="en-US" sz="1800" b="1" dirty="0">
                <a:solidFill>
                  <a:schemeClr val="accent2">
                    <a:lumMod val="50000"/>
                  </a:schemeClr>
                </a:solidFill>
                <a:latin typeface="Courier New" pitchFamily="49" charset="0"/>
              </a:rPr>
              <a:t>  </a:t>
            </a:r>
            <a:r>
              <a:rPr lang="en-US" sz="3600" b="1" dirty="0">
                <a:solidFill>
                  <a:schemeClr val="accent2">
                    <a:lumMod val="50000"/>
                  </a:schemeClr>
                </a:solidFill>
                <a:latin typeface="Courier New" pitchFamily="49" charset="0"/>
              </a:rPr>
              <a:t/>
            </a:r>
            <a:br>
              <a:rPr lang="en-US" sz="3600" b="1" dirty="0">
                <a:solidFill>
                  <a:schemeClr val="accent2">
                    <a:lumMod val="50000"/>
                  </a:schemeClr>
                </a:solidFill>
                <a:latin typeface="Courier New" pitchFamily="49" charset="0"/>
              </a:rPr>
            </a:br>
            <a:r>
              <a:rPr lang="en-US" sz="2000" b="1" dirty="0" smtClean="0">
                <a:solidFill>
                  <a:schemeClr val="accent2">
                    <a:lumMod val="50000"/>
                  </a:schemeClr>
                </a:solidFill>
                <a:latin typeface="Times New Roman" pitchFamily="18" charset="0"/>
                <a:cs typeface="Times New Roman" pitchFamily="18" charset="0"/>
              </a:rPr>
              <a:t>Associate Professor of  CSE</a:t>
            </a:r>
            <a:r>
              <a:rPr lang="en-US" sz="2000" b="1" dirty="0">
                <a:solidFill>
                  <a:schemeClr val="accent2">
                    <a:lumMod val="50000"/>
                  </a:schemeClr>
                </a:solidFill>
                <a:latin typeface="Times New Roman" pitchFamily="18" charset="0"/>
                <a:cs typeface="Times New Roman" pitchFamily="18" charset="0"/>
              </a:rPr>
              <a:t/>
            </a:r>
            <a:br>
              <a:rPr lang="en-US" sz="2000" b="1" dirty="0">
                <a:solidFill>
                  <a:schemeClr val="accent2">
                    <a:lumMod val="50000"/>
                  </a:schemeClr>
                </a:solidFill>
                <a:latin typeface="Times New Roman" pitchFamily="18" charset="0"/>
                <a:cs typeface="Times New Roman" pitchFamily="18" charset="0"/>
              </a:rPr>
            </a:br>
            <a:r>
              <a:rPr lang="en-US" sz="1800" b="1" dirty="0">
                <a:solidFill>
                  <a:schemeClr val="accent2">
                    <a:lumMod val="50000"/>
                  </a:schemeClr>
                </a:solidFill>
                <a:latin typeface="Courier New" pitchFamily="49" charset="0"/>
              </a:rPr>
              <a:t> </a:t>
            </a:r>
            <a:endParaRPr lang="en-US" sz="1800" b="1" dirty="0">
              <a:solidFill>
                <a:schemeClr val="accent2">
                  <a:lumMod val="50000"/>
                </a:schemeClr>
              </a:solidFill>
            </a:endParaRPr>
          </a:p>
        </p:txBody>
      </p:sp>
      <p:sp>
        <p:nvSpPr>
          <p:cNvPr id="5123" name="Rectangle 3">
            <a:extLst>
              <a:ext uri="{FF2B5EF4-FFF2-40B4-BE49-F238E27FC236}">
                <a16:creationId xmlns:a16="http://schemas.microsoft.com/office/drawing/2014/main" xmlns="" id="{1DB592D4-6C44-4919-A765-AFC2402E84B2}"/>
              </a:ext>
            </a:extLst>
          </p:cNvPr>
          <p:cNvSpPr>
            <a:spLocks noGrp="1" noChangeArrowheads="1"/>
          </p:cNvSpPr>
          <p:nvPr>
            <p:ph type="subTitle" idx="1"/>
          </p:nvPr>
        </p:nvSpPr>
        <p:spPr>
          <a:xfrm>
            <a:off x="0" y="4495800"/>
            <a:ext cx="9144000" cy="2286000"/>
          </a:xfrm>
          <a:solidFill>
            <a:srgbClr val="009900"/>
          </a:solidFill>
        </p:spPr>
        <p:txBody>
          <a:bodyPr>
            <a:normAutofit/>
          </a:bodyPr>
          <a:lstStyle/>
          <a:p>
            <a:pPr eaLnBrk="1" hangingPunct="1">
              <a:lnSpc>
                <a:spcPct val="90000"/>
              </a:lnSpc>
              <a:defRPr/>
            </a:pPr>
            <a:endParaRPr lang="en-US" sz="2800" b="1" dirty="0">
              <a:solidFill>
                <a:schemeClr val="bg1"/>
              </a:solidFill>
              <a:latin typeface="Courier New" pitchFamily="49" charset="0"/>
            </a:endParaRPr>
          </a:p>
          <a:p>
            <a:pPr eaLnBrk="1" hangingPunct="1">
              <a:lnSpc>
                <a:spcPct val="90000"/>
              </a:lnSpc>
              <a:defRPr/>
            </a:pPr>
            <a:r>
              <a:rPr lang="en-US" sz="2400" b="1" dirty="0">
                <a:solidFill>
                  <a:schemeClr val="bg1"/>
                </a:solidFill>
              </a:rPr>
              <a:t/>
            </a:r>
            <a:br>
              <a:rPr lang="en-US" sz="2400" b="1" dirty="0">
                <a:solidFill>
                  <a:schemeClr val="bg1"/>
                </a:solidFill>
              </a:rPr>
            </a:br>
            <a:r>
              <a:rPr lang="en-US" sz="2400" b="1" dirty="0">
                <a:solidFill>
                  <a:schemeClr val="bg1"/>
                </a:solidFill>
              </a:rPr>
              <a:t> </a:t>
            </a:r>
            <a:r>
              <a:rPr lang="en-US" sz="2400" b="1" baseline="30000" dirty="0">
                <a:solidFill>
                  <a:schemeClr val="bg1"/>
                </a:solidFill>
              </a:rPr>
              <a:t> </a:t>
            </a:r>
            <a:r>
              <a:rPr lang="en-US" sz="2400" b="1" dirty="0">
                <a:solidFill>
                  <a:schemeClr val="bg1"/>
                </a:solidFill>
                <a:latin typeface="Times New Roman" pitchFamily="18" charset="0"/>
              </a:rPr>
              <a:t> </a:t>
            </a:r>
            <a:r>
              <a:rPr lang="en-US" sz="2400" b="1" dirty="0" smtClean="0">
                <a:solidFill>
                  <a:schemeClr val="bg1"/>
                </a:solidFill>
                <a:latin typeface="Times New Roman" pitchFamily="18" charset="0"/>
              </a:rPr>
              <a:t>CMR COLLEGE OF ENGINEERING &amp; TECHNOLOGY</a:t>
            </a:r>
          </a:p>
          <a:p>
            <a:pPr eaLnBrk="1" hangingPunct="1">
              <a:lnSpc>
                <a:spcPct val="90000"/>
              </a:lnSpc>
              <a:defRPr/>
            </a:pPr>
            <a:r>
              <a:rPr lang="en-US" sz="1200" b="1" dirty="0" smtClean="0">
                <a:solidFill>
                  <a:schemeClr val="bg1"/>
                </a:solidFill>
                <a:latin typeface="Times New Roman" pitchFamily="18" charset="0"/>
              </a:rPr>
              <a:t>(AUTONOMOUS)</a:t>
            </a:r>
          </a:p>
          <a:p>
            <a:pPr eaLnBrk="1" hangingPunct="1">
              <a:lnSpc>
                <a:spcPct val="90000"/>
              </a:lnSpc>
              <a:defRPr/>
            </a:pPr>
            <a:r>
              <a:rPr lang="en-US" sz="1600" b="1" dirty="0" smtClean="0">
                <a:solidFill>
                  <a:schemeClr val="bg1"/>
                </a:solidFill>
                <a:latin typeface="Times New Roman" pitchFamily="18" charset="0"/>
              </a:rPr>
              <a:t>KONDLAKOYA,MEDCHAL ROAD,HYDERABAD-501401</a:t>
            </a:r>
            <a:r>
              <a:rPr lang="fr-FR" sz="1600" b="1" i="1" baseline="30000" dirty="0">
                <a:solidFill>
                  <a:schemeClr val="accent2">
                    <a:lumMod val="50000"/>
                  </a:schemeClr>
                </a:solidFill>
              </a:rPr>
              <a:t/>
            </a:r>
            <a:br>
              <a:rPr lang="fr-FR" sz="1600" b="1" i="1" baseline="30000" dirty="0">
                <a:solidFill>
                  <a:schemeClr val="accent2">
                    <a:lumMod val="50000"/>
                  </a:schemeClr>
                </a:solidFill>
              </a:rPr>
            </a:br>
            <a:endParaRPr lang="en-US" sz="1600" b="1" dirty="0">
              <a:solidFill>
                <a:schemeClr val="bg1"/>
              </a:solidFill>
            </a:endParaRPr>
          </a:p>
        </p:txBody>
      </p:sp>
      <p:sp>
        <p:nvSpPr>
          <p:cNvPr id="3076" name="Text Box 4"/>
          <p:cNvSpPr txBox="1">
            <a:spLocks noChangeArrowheads="1"/>
          </p:cNvSpPr>
          <p:nvPr/>
        </p:nvSpPr>
        <p:spPr bwMode="auto">
          <a:xfrm>
            <a:off x="0" y="12700"/>
            <a:ext cx="9144000" cy="107721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algn="ctr"/>
            <a:r>
              <a:rPr lang="en-US" altLang="en-US" sz="3600" b="1" dirty="0" smtClean="0">
                <a:solidFill>
                  <a:srgbClr val="FFFF00"/>
                </a:solidFill>
                <a:latin typeface="Arial" pitchFamily="34" charset="0"/>
              </a:rPr>
              <a:t> Big Data Analytics</a:t>
            </a:r>
            <a:endParaRPr lang="en-US" altLang="en-US" sz="3600" b="1" dirty="0">
              <a:solidFill>
                <a:srgbClr val="FFFF00"/>
              </a:solidFill>
              <a:latin typeface="Arial" pitchFamily="34" charset="0"/>
            </a:endParaRPr>
          </a:p>
          <a:p>
            <a:pPr algn="ctr"/>
            <a:r>
              <a:rPr lang="en-US" altLang="en-US" sz="2800" b="1" dirty="0">
                <a:solidFill>
                  <a:srgbClr val="FFFF00"/>
                </a:solidFill>
                <a:latin typeface="Goudy Old Style" pitchFamily="18" charset="0"/>
              </a:rPr>
              <a:t> </a:t>
            </a:r>
          </a:p>
        </p:txBody>
      </p:sp>
      <p:pic>
        <p:nvPicPr>
          <p:cNvPr id="1026" name="Picture 2" descr="Image result for cm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724" y="2564904"/>
            <a:ext cx="1512168" cy="19427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150027"/>
            <a:ext cx="2771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Image result for analy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Image result for analytic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580104"/>
            <a:ext cx="4191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661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8280920"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814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640"/>
            <a:ext cx="9143999"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85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8964487"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872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640"/>
            <a:ext cx="9144000" cy="665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344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2656"/>
            <a:ext cx="8928991"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79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2656"/>
            <a:ext cx="8784976"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3181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04664"/>
            <a:ext cx="8784976"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539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2656"/>
            <a:ext cx="9036496"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341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641"/>
            <a:ext cx="9036496"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717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2656"/>
            <a:ext cx="8784976"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5446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568952"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129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2657"/>
            <a:ext cx="9036496"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831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964488"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529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6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650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0"/>
            <a:ext cx="9036496" cy="674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745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640"/>
            <a:ext cx="9143999" cy="6408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851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9036496"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636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640"/>
            <a:ext cx="9036495" cy="655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4466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856984"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948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856984"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557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0"/>
            <a:ext cx="9036496"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199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Introduction to Big Data</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0" y="1412776"/>
            <a:ext cx="9144000" cy="5256584"/>
          </a:xfrm>
        </p:spPr>
        <p:txBody>
          <a:bodyPr>
            <a:normAutofit/>
          </a:bodyPr>
          <a:lstStyle/>
          <a:p>
            <a:r>
              <a:rPr lang="en-IN" dirty="0">
                <a:latin typeface="Times New Roman" pitchFamily="18" charset="0"/>
                <a:cs typeface="Times New Roman" pitchFamily="18" charset="0"/>
              </a:rPr>
              <a:t>If you think of the world around you, there is </a:t>
            </a:r>
            <a:r>
              <a:rPr lang="en-IN" dirty="0" smtClean="0">
                <a:latin typeface="Times New Roman" pitchFamily="18" charset="0"/>
                <a:cs typeface="Times New Roman" pitchFamily="18" charset="0"/>
              </a:rPr>
              <a:t>an enormous </a:t>
            </a:r>
            <a:r>
              <a:rPr lang="en-IN" dirty="0">
                <a:latin typeface="Times New Roman" pitchFamily="18" charset="0"/>
                <a:cs typeface="Times New Roman" pitchFamily="18" charset="0"/>
              </a:rPr>
              <a:t>amount of data generated, captured, </a:t>
            </a:r>
            <a:r>
              <a:rPr lang="en-IN" dirty="0" smtClean="0">
                <a:latin typeface="Times New Roman" pitchFamily="18" charset="0"/>
                <a:cs typeface="Times New Roman" pitchFamily="18" charset="0"/>
              </a:rPr>
              <a:t>and transferred </a:t>
            </a:r>
            <a:r>
              <a:rPr lang="en-IN" dirty="0">
                <a:latin typeface="Times New Roman" pitchFamily="18" charset="0"/>
                <a:cs typeface="Times New Roman" pitchFamily="18" charset="0"/>
              </a:rPr>
              <a:t>through various media—within seconds</a:t>
            </a:r>
            <a:r>
              <a:rPr lang="en-IN" dirty="0" smtClean="0">
                <a:latin typeface="Times New Roman" pitchFamily="18" charset="0"/>
                <a:cs typeface="Times New Roman" pitchFamily="18" charset="0"/>
              </a:rPr>
              <a:t>.</a:t>
            </a:r>
          </a:p>
          <a:p>
            <a:r>
              <a:rPr lang="en-IN" dirty="0">
                <a:latin typeface="Times New Roman" pitchFamily="18" charset="0"/>
                <a:cs typeface="Times New Roman" pitchFamily="18" charset="0"/>
              </a:rPr>
              <a:t>Some reports have recorded that in 2002, there </a:t>
            </a:r>
            <a:r>
              <a:rPr lang="en-IN" dirty="0" smtClean="0">
                <a:latin typeface="Times New Roman" pitchFamily="18" charset="0"/>
                <a:cs typeface="Times New Roman" pitchFamily="18" charset="0"/>
              </a:rPr>
              <a:t>was an </a:t>
            </a:r>
            <a:r>
              <a:rPr lang="en-IN" dirty="0">
                <a:latin typeface="Times New Roman" pitchFamily="18" charset="0"/>
                <a:cs typeface="Times New Roman" pitchFamily="18" charset="0"/>
              </a:rPr>
              <a:t>estimated 5 </a:t>
            </a:r>
            <a:r>
              <a:rPr lang="en-IN" dirty="0" err="1">
                <a:latin typeface="Times New Roman" pitchFamily="18" charset="0"/>
                <a:cs typeface="Times New Roman" pitchFamily="18" charset="0"/>
              </a:rPr>
              <a:t>exabytes</a:t>
            </a:r>
            <a:r>
              <a:rPr lang="en-IN" dirty="0">
                <a:latin typeface="Times New Roman" pitchFamily="18" charset="0"/>
                <a:cs typeface="Times New Roman" pitchFamily="18" charset="0"/>
              </a:rPr>
              <a:t> of online data in existence.</a:t>
            </a:r>
          </a:p>
          <a:p>
            <a:r>
              <a:rPr lang="en-IN" dirty="0">
                <a:latin typeface="Times New Roman" pitchFamily="18" charset="0"/>
                <a:cs typeface="Times New Roman" pitchFamily="18" charset="0"/>
              </a:rPr>
              <a:t>By 2009, that number had risen to </a:t>
            </a:r>
            <a:r>
              <a:rPr lang="en-IN" dirty="0" smtClean="0">
                <a:latin typeface="Times New Roman" pitchFamily="18" charset="0"/>
                <a:cs typeface="Times New Roman" pitchFamily="18" charset="0"/>
              </a:rPr>
              <a:t>281exabytes -a 56-times increase- and </a:t>
            </a:r>
            <a:r>
              <a:rPr lang="en-IN" dirty="0">
                <a:latin typeface="Times New Roman" pitchFamily="18" charset="0"/>
                <a:cs typeface="Times New Roman" pitchFamily="18" charset="0"/>
              </a:rPr>
              <a:t>this number </a:t>
            </a:r>
            <a:r>
              <a:rPr lang="en-IN" dirty="0" smtClean="0">
                <a:latin typeface="Times New Roman" pitchFamily="18" charset="0"/>
                <a:cs typeface="Times New Roman" pitchFamily="18" charset="0"/>
              </a:rPr>
              <a:t>has multiplied exponentially </a:t>
            </a:r>
            <a:r>
              <a:rPr lang="en-IN" dirty="0">
                <a:latin typeface="Times New Roman" pitchFamily="18" charset="0"/>
                <a:cs typeface="Times New Roman" pitchFamily="18" charset="0"/>
              </a:rPr>
              <a:t>post 2009.</a:t>
            </a:r>
          </a:p>
        </p:txBody>
      </p:sp>
    </p:spTree>
    <p:extLst>
      <p:ext uri="{BB962C8B-B14F-4D97-AF65-F5344CB8AC3E}">
        <p14:creationId xmlns:p14="http://schemas.microsoft.com/office/powerpoint/2010/main" val="2016043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0"/>
            <a:ext cx="903649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2693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856984"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3423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76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Big Data Analytics Applications</a:t>
            </a:r>
            <a:endParaRPr lang="en-IN" dirty="0"/>
          </a:p>
        </p:txBody>
      </p:sp>
      <p:sp>
        <p:nvSpPr>
          <p:cNvPr id="3" name="Content Placeholder 2"/>
          <p:cNvSpPr>
            <a:spLocks noGrp="1"/>
          </p:cNvSpPr>
          <p:nvPr>
            <p:ph idx="1"/>
          </p:nvPr>
        </p:nvSpPr>
        <p:spPr>
          <a:xfrm>
            <a:off x="0" y="1600200"/>
            <a:ext cx="9144000" cy="5141168"/>
          </a:xfrm>
        </p:spPr>
        <p:txBody>
          <a:bodyPr/>
          <a:lstStyle/>
          <a:p>
            <a:r>
              <a:rPr lang="en-IN" dirty="0"/>
              <a:t>I</a:t>
            </a:r>
            <a:r>
              <a:rPr lang="en-IN" dirty="0" smtClean="0"/>
              <a:t>f </a:t>
            </a:r>
            <a:r>
              <a:rPr lang="en-IN" dirty="0"/>
              <a:t>a decision cannot be made within that timeline, it becomes useless. </a:t>
            </a:r>
            <a:endParaRPr lang="en-IN" dirty="0" smtClean="0"/>
          </a:p>
          <a:p>
            <a:r>
              <a:rPr lang="en-IN" dirty="0" smtClean="0"/>
              <a:t>As </a:t>
            </a:r>
            <a:r>
              <a:rPr lang="en-IN" dirty="0"/>
              <a:t>a result, it is important to make all data necessary for such decision available in a timely fashion and that the analysis is done in a fast and reliable way. </a:t>
            </a:r>
            <a:endParaRPr lang="en-IN" dirty="0" smtClean="0"/>
          </a:p>
          <a:p>
            <a:r>
              <a:rPr lang="en-IN" dirty="0" smtClean="0"/>
              <a:t>There </a:t>
            </a:r>
            <a:r>
              <a:rPr lang="en-IN" dirty="0"/>
              <a:t>are different real-time big data analytics </a:t>
            </a:r>
            <a:r>
              <a:rPr lang="en-IN" dirty="0" smtClean="0"/>
              <a:t>applications. </a:t>
            </a:r>
            <a:endParaRPr lang="en-IN" dirty="0"/>
          </a:p>
        </p:txBody>
      </p:sp>
    </p:spTree>
    <p:extLst>
      <p:ext uri="{BB962C8B-B14F-4D97-AF65-F5344CB8AC3E}">
        <p14:creationId xmlns:p14="http://schemas.microsoft.com/office/powerpoint/2010/main" val="1148002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Intelligent Transportation</a:t>
            </a:r>
            <a:endParaRPr lang="en-IN" dirty="0"/>
          </a:p>
        </p:txBody>
      </p:sp>
      <p:sp>
        <p:nvSpPr>
          <p:cNvPr id="3" name="Content Placeholder 2"/>
          <p:cNvSpPr>
            <a:spLocks noGrp="1"/>
          </p:cNvSpPr>
          <p:nvPr>
            <p:ph idx="1"/>
          </p:nvPr>
        </p:nvSpPr>
        <p:spPr/>
        <p:txBody>
          <a:bodyPr>
            <a:normAutofit lnSpcReduction="10000"/>
          </a:bodyPr>
          <a:lstStyle/>
          <a:p>
            <a:r>
              <a:rPr lang="en-IN" dirty="0"/>
              <a:t>The roads and vehicular sensors can generate big data that can be utilized to provide advanced intelligent transportation services in big cities. </a:t>
            </a:r>
            <a:endParaRPr lang="en-IN" dirty="0" smtClean="0"/>
          </a:p>
          <a:p>
            <a:r>
              <a:rPr lang="en-IN" dirty="0" smtClean="0"/>
              <a:t>One </a:t>
            </a:r>
            <a:r>
              <a:rPr lang="en-IN" dirty="0"/>
              <a:t>example of such services for end users is a real-time service that provides information about shortest-time routes to any destination from the current location based on the current traffic conditions</a:t>
            </a:r>
          </a:p>
        </p:txBody>
      </p:sp>
    </p:spTree>
    <p:extLst>
      <p:ext uri="{BB962C8B-B14F-4D97-AF65-F5344CB8AC3E}">
        <p14:creationId xmlns:p14="http://schemas.microsoft.com/office/powerpoint/2010/main" val="283472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Financial Market Trading</a:t>
            </a:r>
            <a:endParaRPr lang="en-IN" dirty="0"/>
          </a:p>
        </p:txBody>
      </p:sp>
      <p:sp>
        <p:nvSpPr>
          <p:cNvPr id="3" name="Content Placeholder 2"/>
          <p:cNvSpPr>
            <a:spLocks noGrp="1"/>
          </p:cNvSpPr>
          <p:nvPr>
            <p:ph idx="1"/>
          </p:nvPr>
        </p:nvSpPr>
        <p:spPr>
          <a:xfrm>
            <a:off x="179512" y="1268760"/>
            <a:ext cx="8856984" cy="5472608"/>
          </a:xfrm>
        </p:spPr>
        <p:txBody>
          <a:bodyPr>
            <a:normAutofit fontScale="92500" lnSpcReduction="20000"/>
          </a:bodyPr>
          <a:lstStyle/>
          <a:p>
            <a:r>
              <a:rPr lang="en-IN" dirty="0"/>
              <a:t>Huge amounts of financial data are generated every second for stock and option trades from multiple </a:t>
            </a:r>
            <a:r>
              <a:rPr lang="en-IN" dirty="0" smtClean="0"/>
              <a:t>markets.</a:t>
            </a:r>
          </a:p>
          <a:p>
            <a:r>
              <a:rPr lang="en-IN" dirty="0" smtClean="0"/>
              <a:t>This </a:t>
            </a:r>
            <a:r>
              <a:rPr lang="en-IN" dirty="0"/>
              <a:t>data is not only big but also very dynamic. </a:t>
            </a:r>
            <a:endParaRPr lang="en-IN" dirty="0" smtClean="0"/>
          </a:p>
          <a:p>
            <a:r>
              <a:rPr lang="en-IN" dirty="0" smtClean="0"/>
              <a:t>Companies </a:t>
            </a:r>
            <a:r>
              <a:rPr lang="en-IN" dirty="0"/>
              <a:t>and organizations can use this dynamic big data to detect opportunities and threats and to quickly react to them. </a:t>
            </a:r>
            <a:endParaRPr lang="en-IN" dirty="0" smtClean="0"/>
          </a:p>
          <a:p>
            <a:pPr marL="0" indent="0">
              <a:buNone/>
            </a:pPr>
            <a:r>
              <a:rPr lang="en-IN" b="1" u="sng" dirty="0" smtClean="0"/>
              <a:t>Examples </a:t>
            </a:r>
            <a:r>
              <a:rPr lang="en-IN" b="1" u="sng" dirty="0"/>
              <a:t>of these opportunities are: </a:t>
            </a:r>
            <a:endParaRPr lang="en-IN" b="1" u="sng" dirty="0" smtClean="0"/>
          </a:p>
          <a:p>
            <a:r>
              <a:rPr lang="en-IN" dirty="0" smtClean="0"/>
              <a:t>predicting </a:t>
            </a:r>
            <a:r>
              <a:rPr lang="en-IN" dirty="0"/>
              <a:t>increases or decreases in prices of some securities before a change actually occurs. </a:t>
            </a:r>
            <a:endParaRPr lang="en-IN" dirty="0" smtClean="0"/>
          </a:p>
          <a:p>
            <a:r>
              <a:rPr lang="en-IN" dirty="0" smtClean="0"/>
              <a:t>The </a:t>
            </a:r>
            <a:r>
              <a:rPr lang="en-IN" dirty="0"/>
              <a:t>timely reaction to such opportunities can be buying securities before their prices increase or selling some before the prices drop.</a:t>
            </a:r>
          </a:p>
        </p:txBody>
      </p:sp>
    </p:spTree>
    <p:extLst>
      <p:ext uri="{BB962C8B-B14F-4D97-AF65-F5344CB8AC3E}">
        <p14:creationId xmlns:p14="http://schemas.microsoft.com/office/powerpoint/2010/main" val="1121936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Crowd Control</a:t>
            </a:r>
            <a:endParaRPr lang="en-IN"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IN" dirty="0"/>
              <a:t>Crowd control is important for police and emergency response teams when large events take place. </a:t>
            </a:r>
            <a:endParaRPr lang="en-IN" dirty="0" smtClean="0"/>
          </a:p>
          <a:p>
            <a:r>
              <a:rPr lang="en-IN" dirty="0" smtClean="0"/>
              <a:t>Examples </a:t>
            </a:r>
            <a:r>
              <a:rPr lang="en-IN" dirty="0"/>
              <a:t>of such events are major sports games, concerts, parades and outdoor celebrations like New Year’s </a:t>
            </a:r>
            <a:r>
              <a:rPr lang="en-IN" dirty="0" smtClean="0"/>
              <a:t>Eve. </a:t>
            </a:r>
          </a:p>
          <a:p>
            <a:r>
              <a:rPr lang="en-IN" dirty="0" smtClean="0"/>
              <a:t>Being </a:t>
            </a:r>
            <a:r>
              <a:rPr lang="en-IN" dirty="0"/>
              <a:t>able to watch and predict crowd movements and make immediate decisions such as opening more parking lots, closing some streets to facilitate pedestrian movement, or increasing police presence in some areas becomes important.</a:t>
            </a:r>
          </a:p>
        </p:txBody>
      </p:sp>
    </p:spTree>
    <p:extLst>
      <p:ext uri="{BB962C8B-B14F-4D97-AF65-F5344CB8AC3E}">
        <p14:creationId xmlns:p14="http://schemas.microsoft.com/office/powerpoint/2010/main" val="2139171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Military Decision Making</a:t>
            </a:r>
            <a:endParaRPr lang="en-IN" dirty="0"/>
          </a:p>
        </p:txBody>
      </p:sp>
      <p:sp>
        <p:nvSpPr>
          <p:cNvPr id="3" name="Content Placeholder 2"/>
          <p:cNvSpPr>
            <a:spLocks noGrp="1"/>
          </p:cNvSpPr>
          <p:nvPr>
            <p:ph idx="1"/>
          </p:nvPr>
        </p:nvSpPr>
        <p:spPr>
          <a:xfrm>
            <a:off x="0" y="1340768"/>
            <a:ext cx="9036496" cy="5400600"/>
          </a:xfrm>
        </p:spPr>
        <p:txBody>
          <a:bodyPr>
            <a:normAutofit fontScale="92500" lnSpcReduction="20000"/>
          </a:bodyPr>
          <a:lstStyle/>
          <a:p>
            <a:r>
              <a:rPr lang="en-IN" dirty="0"/>
              <a:t>Wars are very dynamic and complex. </a:t>
            </a:r>
            <a:endParaRPr lang="en-IN" dirty="0" smtClean="0"/>
          </a:p>
          <a:p>
            <a:r>
              <a:rPr lang="en-IN" dirty="0" smtClean="0"/>
              <a:t>The </a:t>
            </a:r>
            <a:r>
              <a:rPr lang="en-IN" dirty="0"/>
              <a:t>key to winning a war is not only strength but also the ability to collect correct information about the current situation and make the right and decisions quickly </a:t>
            </a:r>
            <a:r>
              <a:rPr lang="en-IN" dirty="0" smtClean="0"/>
              <a:t>. </a:t>
            </a:r>
          </a:p>
          <a:p>
            <a:r>
              <a:rPr lang="en-IN" dirty="0" smtClean="0"/>
              <a:t>In </a:t>
            </a:r>
            <a:r>
              <a:rPr lang="en-IN" dirty="0"/>
              <a:t>wars hundreds of different equipment, vehicles, structures and communication systems are used. </a:t>
            </a:r>
            <a:endParaRPr lang="en-IN" dirty="0" smtClean="0"/>
          </a:p>
          <a:p>
            <a:r>
              <a:rPr lang="en-IN" dirty="0" smtClean="0"/>
              <a:t>Military </a:t>
            </a:r>
            <a:r>
              <a:rPr lang="en-IN" dirty="0"/>
              <a:t>vehicles can be tanks, </a:t>
            </a:r>
            <a:r>
              <a:rPr lang="en-IN" dirty="0" err="1"/>
              <a:t>armored</a:t>
            </a:r>
            <a:r>
              <a:rPr lang="en-IN" dirty="0"/>
              <a:t> vehicles, transportation and logistics vehicles, manned and unmanned aircrafts, military boats and ships, and underwater vehicles. This equipment, vehicles, and other resources in addition to thousands of soldiers can be in different locations.</a:t>
            </a:r>
          </a:p>
        </p:txBody>
      </p:sp>
    </p:spTree>
    <p:extLst>
      <p:ext uri="{BB962C8B-B14F-4D97-AF65-F5344CB8AC3E}">
        <p14:creationId xmlns:p14="http://schemas.microsoft.com/office/powerpoint/2010/main" val="607090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Smart Grid</a:t>
            </a:r>
            <a:endParaRPr lang="en-IN" dirty="0"/>
          </a:p>
        </p:txBody>
      </p:sp>
      <p:sp>
        <p:nvSpPr>
          <p:cNvPr id="3" name="Content Placeholder 2"/>
          <p:cNvSpPr>
            <a:spLocks noGrp="1"/>
          </p:cNvSpPr>
          <p:nvPr>
            <p:ph idx="1"/>
          </p:nvPr>
        </p:nvSpPr>
        <p:spPr>
          <a:xfrm>
            <a:off x="0" y="1412776"/>
            <a:ext cx="9144000" cy="5445224"/>
          </a:xfrm>
        </p:spPr>
        <p:txBody>
          <a:bodyPr>
            <a:normAutofit/>
          </a:bodyPr>
          <a:lstStyle/>
          <a:p>
            <a:r>
              <a:rPr lang="en-IN" dirty="0"/>
              <a:t>A smart grid is a renovated electrical grid system that uses information and communication technology to collect and act on available data, such as information about the </a:t>
            </a:r>
            <a:r>
              <a:rPr lang="en-IN" dirty="0" err="1"/>
              <a:t>behaviors</a:t>
            </a:r>
            <a:r>
              <a:rPr lang="en-IN" dirty="0"/>
              <a:t> of suppliers and consumers, in an automated fashion to add some values </a:t>
            </a:r>
            <a:r>
              <a:rPr lang="en-IN" dirty="0" smtClean="0"/>
              <a:t>.</a:t>
            </a:r>
          </a:p>
          <a:p>
            <a:r>
              <a:rPr lang="en-IN" dirty="0" smtClean="0"/>
              <a:t> </a:t>
            </a:r>
            <a:r>
              <a:rPr lang="en-IN" dirty="0"/>
              <a:t>It improves the efficiency, reliability, economics, and sustainability of the production and distribution of electric power.</a:t>
            </a:r>
          </a:p>
        </p:txBody>
      </p:sp>
    </p:spTree>
    <p:extLst>
      <p:ext uri="{BB962C8B-B14F-4D97-AF65-F5344CB8AC3E}">
        <p14:creationId xmlns:p14="http://schemas.microsoft.com/office/powerpoint/2010/main" val="6196653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Early Warning for Natural Disasters</a:t>
            </a:r>
            <a:endParaRPr lang="en-IN" dirty="0"/>
          </a:p>
        </p:txBody>
      </p:sp>
      <p:sp>
        <p:nvSpPr>
          <p:cNvPr id="3" name="Content Placeholder 2"/>
          <p:cNvSpPr>
            <a:spLocks noGrp="1"/>
          </p:cNvSpPr>
          <p:nvPr>
            <p:ph idx="1"/>
          </p:nvPr>
        </p:nvSpPr>
        <p:spPr>
          <a:xfrm>
            <a:off x="0" y="1600200"/>
            <a:ext cx="9144000" cy="5257800"/>
          </a:xfrm>
        </p:spPr>
        <p:txBody>
          <a:bodyPr>
            <a:normAutofit fontScale="85000" lnSpcReduction="10000"/>
          </a:bodyPr>
          <a:lstStyle/>
          <a:p>
            <a:r>
              <a:rPr lang="en-IN" dirty="0"/>
              <a:t>Early warnings of natural disasters can save the lives of thousands of people. </a:t>
            </a:r>
            <a:endParaRPr lang="en-IN" dirty="0" smtClean="0"/>
          </a:p>
          <a:p>
            <a:r>
              <a:rPr lang="en-IN" dirty="0" smtClean="0"/>
              <a:t>Early </a:t>
            </a:r>
            <a:r>
              <a:rPr lang="en-IN" dirty="0"/>
              <a:t>warning systems involve time-critical processing of huge distributed data collected in real-time from ground sensors, underwater sensors, remote sensors such as those installed in unmanned aircraft vehicles and satellites with other data such as weather information, geographic or area maps to predict where the natural disaster will happen </a:t>
            </a:r>
            <a:r>
              <a:rPr lang="en-IN" dirty="0" smtClean="0"/>
              <a:t>.</a:t>
            </a:r>
          </a:p>
          <a:p>
            <a:r>
              <a:rPr lang="en-IN" dirty="0" smtClean="0"/>
              <a:t> </a:t>
            </a:r>
            <a:r>
              <a:rPr lang="en-IN" dirty="0"/>
              <a:t>One example of such systems is the Indian Tsunami Early Warning System ,</a:t>
            </a:r>
            <a:r>
              <a:rPr lang="en-IN" dirty="0" smtClean="0"/>
              <a:t> </a:t>
            </a:r>
            <a:r>
              <a:rPr lang="en-IN" dirty="0"/>
              <a:t>which involves sensors for earthquake detection, ocean-based sensors to detect tsunamis, satellites to associate weather information, and geographic area maps to identify where the tsunami will strike.</a:t>
            </a:r>
          </a:p>
        </p:txBody>
      </p:sp>
    </p:spTree>
    <p:extLst>
      <p:ext uri="{BB962C8B-B14F-4D97-AF65-F5344CB8AC3E}">
        <p14:creationId xmlns:p14="http://schemas.microsoft.com/office/powerpoint/2010/main" val="2392220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Introduction to Big Data</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4013"/>
            <a:ext cx="8064896" cy="43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192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Introduction</a:t>
            </a:r>
            <a:r>
              <a:rPr lang="en-IN" b="1" dirty="0" smtClean="0"/>
              <a:t> to Big Data</a:t>
            </a:r>
            <a:endParaRPr lang="en-IN" b="1" dirty="0"/>
          </a:p>
        </p:txBody>
      </p:sp>
      <p:sp>
        <p:nvSpPr>
          <p:cNvPr id="3" name="Content Placeholder 2"/>
          <p:cNvSpPr>
            <a:spLocks noGrp="1"/>
          </p:cNvSpPr>
          <p:nvPr>
            <p:ph idx="1"/>
          </p:nvPr>
        </p:nvSpPr>
        <p:spPr>
          <a:xfrm>
            <a:off x="0" y="1412776"/>
            <a:ext cx="9144000" cy="5112568"/>
          </a:xfrm>
        </p:spPr>
        <p:txBody>
          <a:bodyPr>
            <a:normAutofit/>
          </a:bodyPr>
          <a:lstStyle/>
          <a:p>
            <a:r>
              <a:rPr lang="en-IN" dirty="0">
                <a:latin typeface="Times New Roman" pitchFamily="18" charset="0"/>
                <a:cs typeface="Times New Roman" pitchFamily="18" charset="0"/>
              </a:rPr>
              <a:t>This accumulation results in </a:t>
            </a:r>
            <a:r>
              <a:rPr lang="en-IN" b="1" dirty="0">
                <a:latin typeface="Times New Roman" pitchFamily="18" charset="0"/>
                <a:cs typeface="Times New Roman" pitchFamily="18" charset="0"/>
              </a:rPr>
              <a:t>continuous </a:t>
            </a:r>
            <a:r>
              <a:rPr lang="en-IN" b="1" dirty="0" smtClean="0">
                <a:latin typeface="Times New Roman" pitchFamily="18" charset="0"/>
                <a:cs typeface="Times New Roman" pitchFamily="18" charset="0"/>
              </a:rPr>
              <a:t>generation </a:t>
            </a:r>
            <a:r>
              <a:rPr lang="en-IN" dirty="0" smtClean="0">
                <a:latin typeface="Times New Roman" pitchFamily="18" charset="0"/>
                <a:cs typeface="Times New Roman" pitchFamily="18" charset="0"/>
              </a:rPr>
              <a:t>of </a:t>
            </a:r>
            <a:r>
              <a:rPr lang="en-IN" dirty="0">
                <a:latin typeface="Times New Roman" pitchFamily="18" charset="0"/>
                <a:cs typeface="Times New Roman" pitchFamily="18" charset="0"/>
              </a:rPr>
              <a:t>an enormous volume of </a:t>
            </a:r>
            <a:r>
              <a:rPr lang="en-IN" dirty="0" smtClean="0">
                <a:latin typeface="Times New Roman" pitchFamily="18" charset="0"/>
                <a:cs typeface="Times New Roman" pitchFamily="18" charset="0"/>
              </a:rPr>
              <a:t>data.</a:t>
            </a:r>
          </a:p>
          <a:p>
            <a:r>
              <a:rPr lang="en-IN" dirty="0" smtClean="0">
                <a:latin typeface="Times New Roman" pitchFamily="18" charset="0"/>
                <a:cs typeface="Times New Roman" pitchFamily="18" charset="0"/>
              </a:rPr>
              <a:t>if analysed intelligently</a:t>
            </a:r>
            <a:r>
              <a:rPr lang="en-IN" dirty="0">
                <a:latin typeface="Times New Roman" pitchFamily="18" charset="0"/>
                <a:cs typeface="Times New Roman" pitchFamily="18" charset="0"/>
              </a:rPr>
              <a:t>, can be of immense value, as it can give us a variety of critical information to make </a:t>
            </a:r>
            <a:r>
              <a:rPr lang="en-IN" dirty="0" smtClean="0">
                <a:latin typeface="Times New Roman" pitchFamily="18" charset="0"/>
                <a:cs typeface="Times New Roman" pitchFamily="18" charset="0"/>
              </a:rPr>
              <a:t>smarter decisions</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In </a:t>
            </a:r>
            <a:r>
              <a:rPr lang="en-IN" b="1" dirty="0">
                <a:latin typeface="Times New Roman" pitchFamily="18" charset="0"/>
                <a:cs typeface="Times New Roman" pitchFamily="18" charset="0"/>
              </a:rPr>
              <a:t>other words, careful analysis can transform this data to information, and </a:t>
            </a:r>
            <a:r>
              <a:rPr lang="en-IN" b="1" dirty="0" smtClean="0">
                <a:latin typeface="Times New Roman" pitchFamily="18" charset="0"/>
                <a:cs typeface="Times New Roman" pitchFamily="18" charset="0"/>
              </a:rPr>
              <a:t>information to </a:t>
            </a:r>
            <a:r>
              <a:rPr lang="en-IN" b="1" dirty="0">
                <a:latin typeface="Times New Roman" pitchFamily="18" charset="0"/>
                <a:cs typeface="Times New Roman" pitchFamily="18" charset="0"/>
              </a:rPr>
              <a:t>insight</a:t>
            </a:r>
            <a:r>
              <a:rPr lang="en-IN" dirty="0">
                <a:latin typeface="Times New Roman" pitchFamily="18" charset="0"/>
                <a:cs typeface="Times New Roman" pitchFamily="18" charset="0"/>
              </a:rPr>
              <a:t>.</a:t>
            </a:r>
          </a:p>
        </p:txBody>
      </p:sp>
    </p:spTree>
    <p:extLst>
      <p:ext uri="{BB962C8B-B14F-4D97-AF65-F5344CB8AC3E}">
        <p14:creationId xmlns:p14="http://schemas.microsoft.com/office/powerpoint/2010/main" val="2093995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266"/>
            <a:ext cx="8229600" cy="1143000"/>
          </a:xfrm>
        </p:spPr>
        <p:txBody>
          <a:bodyPr>
            <a:normAutofit fontScale="90000"/>
          </a:bodyPr>
          <a:lstStyle/>
          <a:p>
            <a:r>
              <a:rPr lang="en-US" dirty="0" smtClean="0"/>
              <a:t>“Data is the New Oil” </a:t>
            </a:r>
            <a:br>
              <a:rPr lang="en-US" dirty="0" smtClean="0"/>
            </a:br>
            <a:r>
              <a:rPr lang="en-US" dirty="0" smtClean="0"/>
              <a:t>– World Economic Forum 2011</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196753"/>
            <a:ext cx="9144000" cy="5292662"/>
          </a:xfrm>
        </p:spPr>
      </p:pic>
    </p:spTree>
    <p:extLst>
      <p:ext uri="{BB962C8B-B14F-4D97-AF65-F5344CB8AC3E}">
        <p14:creationId xmlns:p14="http://schemas.microsoft.com/office/powerpoint/2010/main" val="193497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8840"/>
            <a:ext cx="9144000" cy="2880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27584" y="620688"/>
            <a:ext cx="6552728" cy="792088"/>
          </a:xfrm>
          <a:prstGeom prst="rect">
            <a:avLst/>
          </a:prstGeom>
          <a:solidFill>
            <a:srgbClr val="00206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solidFill>
                  <a:srgbClr val="00B0F0"/>
                </a:solidFill>
              </a:rPr>
              <a:t>What is Big Data?</a:t>
            </a:r>
            <a:endParaRPr lang="en-IN" sz="3200" dirty="0">
              <a:solidFill>
                <a:srgbClr val="00B0F0"/>
              </a:solidFill>
            </a:endParaRPr>
          </a:p>
        </p:txBody>
      </p:sp>
    </p:spTree>
    <p:extLst>
      <p:ext uri="{BB962C8B-B14F-4D97-AF65-F5344CB8AC3E}">
        <p14:creationId xmlns:p14="http://schemas.microsoft.com/office/powerpoint/2010/main" val="227860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8496943"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222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2656"/>
            <a:ext cx="8784976"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655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3446</TotalTime>
  <Words>852</Words>
  <Application>Microsoft Office PowerPoint</Application>
  <PresentationFormat>On-screen Show (4:3)</PresentationFormat>
  <Paragraphs>55</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         Mr.K.Venkateswara Rao    Associate Professor of  CSE  </vt:lpstr>
      <vt:lpstr>PowerPoint Presentation</vt:lpstr>
      <vt:lpstr>Introduction to Big Data</vt:lpstr>
      <vt:lpstr>Introduction to Big Data</vt:lpstr>
      <vt:lpstr>Introduction to Big Data</vt:lpstr>
      <vt:lpstr>“Data is the New Oil”  – World Economic Forum 2011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 Analytics Applications</vt:lpstr>
      <vt:lpstr>Intelligent Transportation</vt:lpstr>
      <vt:lpstr>Financial Market Trading</vt:lpstr>
      <vt:lpstr>Crowd Control</vt:lpstr>
      <vt:lpstr>Military Decision Making</vt:lpstr>
      <vt:lpstr>Smart Grid</vt:lpstr>
      <vt:lpstr>Early Warning for Natural Disasters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dc:creator>
  <cp:lastModifiedBy>BHARGAV</cp:lastModifiedBy>
  <cp:revision>23</cp:revision>
  <dcterms:created xsi:type="dcterms:W3CDTF">2017-07-04T00:11:51Z</dcterms:created>
  <dcterms:modified xsi:type="dcterms:W3CDTF">2018-07-23T04:30:23Z</dcterms:modified>
</cp:coreProperties>
</file>