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63" r:id="rId7"/>
    <p:sldId id="264" r:id="rId8"/>
    <p:sldId id="265" r:id="rId9"/>
    <p:sldId id="269" r:id="rId10"/>
    <p:sldId id="267" r:id="rId11"/>
    <p:sldId id="268" r:id="rId12"/>
    <p:sldId id="270" r:id="rId13"/>
    <p:sldId id="271" r:id="rId14"/>
    <p:sldId id="273" r:id="rId15"/>
    <p:sldId id="259" r:id="rId16"/>
    <p:sldId id="26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8156E0-F0D2-4376-AF7F-693B447BD635}" type="datetimeFigureOut">
              <a:rPr lang="en-US" smtClean="0"/>
              <a:t>5/15/2024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DFC51D1-48AB-49F3-BAEA-DF78AA18FA4A}" type="slidenum">
              <a:rPr lang="en-US" smtClean="0"/>
              <a:t>‹#›</a:t>
            </a:fld>
            <a:endParaRPr lang="en-US"/>
          </a:p>
        </p:txBody>
      </p:sp>
    </p:spTree>
    <p:extLst>
      <p:ext uri="{BB962C8B-B14F-4D97-AF65-F5344CB8AC3E}">
        <p14:creationId xmlns:p14="http://schemas.microsoft.com/office/powerpoint/2010/main" val="1297889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8156E0-F0D2-4376-AF7F-693B447BD635}" type="datetimeFigureOut">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C51D1-48AB-49F3-BAEA-DF78AA18FA4A}" type="slidenum">
              <a:rPr lang="en-US" smtClean="0"/>
              <a:t>‹#›</a:t>
            </a:fld>
            <a:endParaRPr lang="en-US"/>
          </a:p>
        </p:txBody>
      </p:sp>
    </p:spTree>
    <p:extLst>
      <p:ext uri="{BB962C8B-B14F-4D97-AF65-F5344CB8AC3E}">
        <p14:creationId xmlns:p14="http://schemas.microsoft.com/office/powerpoint/2010/main" val="2448838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8156E0-F0D2-4376-AF7F-693B447BD635}"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C51D1-48AB-49F3-BAEA-DF78AA18FA4A}" type="slidenum">
              <a:rPr lang="en-US" smtClean="0"/>
              <a:t>‹#›</a:t>
            </a:fld>
            <a:endParaRPr lang="en-US"/>
          </a:p>
        </p:txBody>
      </p:sp>
    </p:spTree>
    <p:extLst>
      <p:ext uri="{BB962C8B-B14F-4D97-AF65-F5344CB8AC3E}">
        <p14:creationId xmlns:p14="http://schemas.microsoft.com/office/powerpoint/2010/main" val="2400797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8156E0-F0D2-4376-AF7F-693B447BD635}"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C51D1-48AB-49F3-BAEA-DF78AA18FA4A}" type="slidenum">
              <a:rPr lang="en-US" smtClean="0"/>
              <a:t>‹#›</a:t>
            </a:fld>
            <a:endParaRPr lang="en-US"/>
          </a:p>
        </p:txBody>
      </p:sp>
    </p:spTree>
    <p:extLst>
      <p:ext uri="{BB962C8B-B14F-4D97-AF65-F5344CB8AC3E}">
        <p14:creationId xmlns:p14="http://schemas.microsoft.com/office/powerpoint/2010/main" val="82865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8156E0-F0D2-4376-AF7F-693B447BD635}"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C51D1-48AB-49F3-BAEA-DF78AA18FA4A}" type="slidenum">
              <a:rPr lang="en-US" smtClean="0"/>
              <a:t>‹#›</a:t>
            </a:fld>
            <a:endParaRPr lang="en-US"/>
          </a:p>
        </p:txBody>
      </p:sp>
    </p:spTree>
    <p:extLst>
      <p:ext uri="{BB962C8B-B14F-4D97-AF65-F5344CB8AC3E}">
        <p14:creationId xmlns:p14="http://schemas.microsoft.com/office/powerpoint/2010/main" val="27158877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8156E0-F0D2-4376-AF7F-693B447BD635}"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C51D1-48AB-49F3-BAEA-DF78AA18FA4A}" type="slidenum">
              <a:rPr lang="en-US" smtClean="0"/>
              <a:t>‹#›</a:t>
            </a:fld>
            <a:endParaRPr lang="en-US"/>
          </a:p>
        </p:txBody>
      </p:sp>
    </p:spTree>
    <p:extLst>
      <p:ext uri="{BB962C8B-B14F-4D97-AF65-F5344CB8AC3E}">
        <p14:creationId xmlns:p14="http://schemas.microsoft.com/office/powerpoint/2010/main" val="1914315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8156E0-F0D2-4376-AF7F-693B447BD635}"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C51D1-48AB-49F3-BAEA-DF78AA18FA4A}" type="slidenum">
              <a:rPr lang="en-US" smtClean="0"/>
              <a:t>‹#›</a:t>
            </a:fld>
            <a:endParaRPr lang="en-US"/>
          </a:p>
        </p:txBody>
      </p:sp>
    </p:spTree>
    <p:extLst>
      <p:ext uri="{BB962C8B-B14F-4D97-AF65-F5344CB8AC3E}">
        <p14:creationId xmlns:p14="http://schemas.microsoft.com/office/powerpoint/2010/main" val="1906748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8156E0-F0D2-4376-AF7F-693B447BD635}"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C51D1-48AB-49F3-BAEA-DF78AA18FA4A}" type="slidenum">
              <a:rPr lang="en-US" smtClean="0"/>
              <a:t>‹#›</a:t>
            </a:fld>
            <a:endParaRPr lang="en-US"/>
          </a:p>
        </p:txBody>
      </p:sp>
    </p:spTree>
    <p:extLst>
      <p:ext uri="{BB962C8B-B14F-4D97-AF65-F5344CB8AC3E}">
        <p14:creationId xmlns:p14="http://schemas.microsoft.com/office/powerpoint/2010/main" val="4978622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8156E0-F0D2-4376-AF7F-693B447BD635}"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C51D1-48AB-49F3-BAEA-DF78AA18FA4A}" type="slidenum">
              <a:rPr lang="en-US" smtClean="0"/>
              <a:t>‹#›</a:t>
            </a:fld>
            <a:endParaRPr lang="en-US"/>
          </a:p>
        </p:txBody>
      </p:sp>
    </p:spTree>
    <p:extLst>
      <p:ext uri="{BB962C8B-B14F-4D97-AF65-F5344CB8AC3E}">
        <p14:creationId xmlns:p14="http://schemas.microsoft.com/office/powerpoint/2010/main" val="3248213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8156E0-F0D2-4376-AF7F-693B447BD635}"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DFC51D1-48AB-49F3-BAEA-DF78AA18FA4A}" type="slidenum">
              <a:rPr lang="en-US" smtClean="0"/>
              <a:t>‹#›</a:t>
            </a:fld>
            <a:endParaRPr lang="en-US"/>
          </a:p>
        </p:txBody>
      </p:sp>
    </p:spTree>
    <p:extLst>
      <p:ext uri="{BB962C8B-B14F-4D97-AF65-F5344CB8AC3E}">
        <p14:creationId xmlns:p14="http://schemas.microsoft.com/office/powerpoint/2010/main" val="47097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8156E0-F0D2-4376-AF7F-693B447BD635}"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C51D1-48AB-49F3-BAEA-DF78AA18FA4A}" type="slidenum">
              <a:rPr lang="en-US" smtClean="0"/>
              <a:t>‹#›</a:t>
            </a:fld>
            <a:endParaRPr lang="en-US"/>
          </a:p>
        </p:txBody>
      </p:sp>
    </p:spTree>
    <p:extLst>
      <p:ext uri="{BB962C8B-B14F-4D97-AF65-F5344CB8AC3E}">
        <p14:creationId xmlns:p14="http://schemas.microsoft.com/office/powerpoint/2010/main" val="3711900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8156E0-F0D2-4376-AF7F-693B447BD635}" type="datetimeFigureOut">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C51D1-48AB-49F3-BAEA-DF78AA18FA4A}" type="slidenum">
              <a:rPr lang="en-US" smtClean="0"/>
              <a:t>‹#›</a:t>
            </a:fld>
            <a:endParaRPr lang="en-US"/>
          </a:p>
        </p:txBody>
      </p:sp>
    </p:spTree>
    <p:extLst>
      <p:ext uri="{BB962C8B-B14F-4D97-AF65-F5344CB8AC3E}">
        <p14:creationId xmlns:p14="http://schemas.microsoft.com/office/powerpoint/2010/main" val="4152194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8156E0-F0D2-4376-AF7F-693B447BD635}" type="datetimeFigureOut">
              <a:rPr lang="en-US" smtClean="0"/>
              <a:t>5/15/2024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FC51D1-48AB-49F3-BAEA-DF78AA18FA4A}" type="slidenum">
              <a:rPr lang="en-US" smtClean="0"/>
              <a:t>‹#›</a:t>
            </a:fld>
            <a:endParaRPr lang="en-US"/>
          </a:p>
        </p:txBody>
      </p:sp>
    </p:spTree>
    <p:extLst>
      <p:ext uri="{BB962C8B-B14F-4D97-AF65-F5344CB8AC3E}">
        <p14:creationId xmlns:p14="http://schemas.microsoft.com/office/powerpoint/2010/main" val="1153125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8156E0-F0D2-4376-AF7F-693B447BD635}" type="datetimeFigureOut">
              <a:rPr lang="en-US" smtClean="0"/>
              <a:t>5/15/2024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FC51D1-48AB-49F3-BAEA-DF78AA18FA4A}" type="slidenum">
              <a:rPr lang="en-US" smtClean="0"/>
              <a:t>‹#›</a:t>
            </a:fld>
            <a:endParaRPr lang="en-US"/>
          </a:p>
        </p:txBody>
      </p:sp>
    </p:spTree>
    <p:extLst>
      <p:ext uri="{BB962C8B-B14F-4D97-AF65-F5344CB8AC3E}">
        <p14:creationId xmlns:p14="http://schemas.microsoft.com/office/powerpoint/2010/main" val="634992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8156E0-F0D2-4376-AF7F-693B447BD635}" type="datetimeFigureOut">
              <a:rPr lang="en-US" smtClean="0"/>
              <a:t>5/15/2024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FC51D1-48AB-49F3-BAEA-DF78AA18FA4A}" type="slidenum">
              <a:rPr lang="en-US" smtClean="0"/>
              <a:t>‹#›</a:t>
            </a:fld>
            <a:endParaRPr lang="en-US"/>
          </a:p>
        </p:txBody>
      </p:sp>
    </p:spTree>
    <p:extLst>
      <p:ext uri="{BB962C8B-B14F-4D97-AF65-F5344CB8AC3E}">
        <p14:creationId xmlns:p14="http://schemas.microsoft.com/office/powerpoint/2010/main" val="929420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8156E0-F0D2-4376-AF7F-693B447BD635}" type="datetimeFigureOut">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C51D1-48AB-49F3-BAEA-DF78AA18FA4A}" type="slidenum">
              <a:rPr lang="en-US" smtClean="0"/>
              <a:t>‹#›</a:t>
            </a:fld>
            <a:endParaRPr lang="en-US"/>
          </a:p>
        </p:txBody>
      </p:sp>
    </p:spTree>
    <p:extLst>
      <p:ext uri="{BB962C8B-B14F-4D97-AF65-F5344CB8AC3E}">
        <p14:creationId xmlns:p14="http://schemas.microsoft.com/office/powerpoint/2010/main" val="3391139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8156E0-F0D2-4376-AF7F-693B447BD635}" type="datetimeFigureOut">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C51D1-48AB-49F3-BAEA-DF78AA18FA4A}" type="slidenum">
              <a:rPr lang="en-US" smtClean="0"/>
              <a:t>‹#›</a:t>
            </a:fld>
            <a:endParaRPr lang="en-US"/>
          </a:p>
        </p:txBody>
      </p:sp>
    </p:spTree>
    <p:extLst>
      <p:ext uri="{BB962C8B-B14F-4D97-AF65-F5344CB8AC3E}">
        <p14:creationId xmlns:p14="http://schemas.microsoft.com/office/powerpoint/2010/main" val="674600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8156E0-F0D2-4376-AF7F-693B447BD635}" type="datetimeFigureOut">
              <a:rPr lang="en-US" smtClean="0"/>
              <a:t>5/15/2024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DFC51D1-48AB-49F3-BAEA-DF78AA18FA4A}" type="slidenum">
              <a:rPr lang="en-US" smtClean="0"/>
              <a:t>‹#›</a:t>
            </a:fld>
            <a:endParaRPr lang="en-US"/>
          </a:p>
        </p:txBody>
      </p:sp>
    </p:spTree>
    <p:extLst>
      <p:ext uri="{BB962C8B-B14F-4D97-AF65-F5344CB8AC3E}">
        <p14:creationId xmlns:p14="http://schemas.microsoft.com/office/powerpoint/2010/main" val="30115284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6A1DA-1876-3B33-BD5E-C6E46D0B403F}"/>
              </a:ext>
            </a:extLst>
          </p:cNvPr>
          <p:cNvSpPr>
            <a:spLocks noGrp="1"/>
          </p:cNvSpPr>
          <p:nvPr>
            <p:ph type="ctrTitle"/>
          </p:nvPr>
        </p:nvSpPr>
        <p:spPr>
          <a:xfrm>
            <a:off x="2711464" y="1387067"/>
            <a:ext cx="8574622" cy="2616199"/>
          </a:xfrm>
        </p:spPr>
        <p:txBody>
          <a:bodyPr>
            <a:normAutofit/>
          </a:bodyPr>
          <a:lstStyle/>
          <a:p>
            <a:r>
              <a:rPr lang="en-US" dirty="0"/>
              <a:t>Financial Market Analysis Leveraging </a:t>
            </a:r>
            <a:r>
              <a:rPr lang="en-US" dirty="0" err="1"/>
              <a:t>PySpark</a:t>
            </a:r>
            <a:endParaRPr lang="en-US" dirty="0"/>
          </a:p>
        </p:txBody>
      </p:sp>
      <p:sp>
        <p:nvSpPr>
          <p:cNvPr id="4" name="TextBox 3">
            <a:extLst>
              <a:ext uri="{FF2B5EF4-FFF2-40B4-BE49-F238E27FC236}">
                <a16:creationId xmlns:a16="http://schemas.microsoft.com/office/drawing/2014/main" id="{4CEC5724-8AAB-ECA0-9555-F72F86A56C58}"/>
              </a:ext>
            </a:extLst>
          </p:cNvPr>
          <p:cNvSpPr txBox="1"/>
          <p:nvPr/>
        </p:nvSpPr>
        <p:spPr>
          <a:xfrm>
            <a:off x="9379953" y="5682343"/>
            <a:ext cx="3812266" cy="923330"/>
          </a:xfrm>
          <a:prstGeom prst="rect">
            <a:avLst/>
          </a:prstGeom>
          <a:noFill/>
        </p:spPr>
        <p:txBody>
          <a:bodyPr wrap="square" rtlCol="0">
            <a:spAutoFit/>
          </a:bodyPr>
          <a:lstStyle/>
          <a:p>
            <a:r>
              <a:rPr lang="en-US" dirty="0"/>
              <a:t>PRESENTED BY:</a:t>
            </a:r>
          </a:p>
          <a:p>
            <a:r>
              <a:rPr lang="en-US" dirty="0"/>
              <a:t>Sai Teja Bandaru</a:t>
            </a:r>
          </a:p>
          <a:p>
            <a:r>
              <a:rPr lang="en-US" dirty="0"/>
              <a:t>Pranav Gokavarapu</a:t>
            </a:r>
          </a:p>
        </p:txBody>
      </p:sp>
    </p:spTree>
    <p:extLst>
      <p:ext uri="{BB962C8B-B14F-4D97-AF65-F5344CB8AC3E}">
        <p14:creationId xmlns:p14="http://schemas.microsoft.com/office/powerpoint/2010/main" val="4098018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DDFE6-B771-A137-76E5-B25BB4B5B0D9}"/>
              </a:ext>
            </a:extLst>
          </p:cNvPr>
          <p:cNvSpPr>
            <a:spLocks noGrp="1"/>
          </p:cNvSpPr>
          <p:nvPr>
            <p:ph type="title"/>
          </p:nvPr>
        </p:nvSpPr>
        <p:spPr>
          <a:xfrm>
            <a:off x="1456315" y="0"/>
            <a:ext cx="10018713" cy="853751"/>
          </a:xfrm>
        </p:spPr>
        <p:txBody>
          <a:bodyPr>
            <a:normAutofit fontScale="90000"/>
          </a:bodyPr>
          <a:lstStyle/>
          <a:p>
            <a:r>
              <a:rPr lang="en-US" dirty="0"/>
              <a:t>MODEL ANALYSIS- CLASSIFICATION  (CONTD.)</a:t>
            </a:r>
          </a:p>
        </p:txBody>
      </p:sp>
      <p:sp>
        <p:nvSpPr>
          <p:cNvPr id="3" name="Content Placeholder 2">
            <a:extLst>
              <a:ext uri="{FF2B5EF4-FFF2-40B4-BE49-F238E27FC236}">
                <a16:creationId xmlns:a16="http://schemas.microsoft.com/office/drawing/2014/main" id="{A4597E9C-B2A2-BF70-5F4F-E4CE02297218}"/>
              </a:ext>
            </a:extLst>
          </p:cNvPr>
          <p:cNvSpPr>
            <a:spLocks noGrp="1"/>
          </p:cNvSpPr>
          <p:nvPr>
            <p:ph idx="1"/>
          </p:nvPr>
        </p:nvSpPr>
        <p:spPr>
          <a:xfrm>
            <a:off x="1530959" y="2251786"/>
            <a:ext cx="10018713" cy="3124201"/>
          </a:xfrm>
        </p:spPr>
        <p:txBody>
          <a:bodyPr>
            <a:noAutofit/>
          </a:bodyPr>
          <a:lstStyle/>
          <a:p>
            <a:pPr marL="0" indent="0">
              <a:buNone/>
            </a:pPr>
            <a:endParaRPr lang="en-US" sz="2200" dirty="0"/>
          </a:p>
          <a:p>
            <a:r>
              <a:rPr lang="en-US" sz="2200" dirty="0"/>
              <a:t>The data is loaded from a CSV file into a Spark </a:t>
            </a:r>
            <a:r>
              <a:rPr lang="en-US" sz="2200" dirty="0" err="1"/>
              <a:t>DataFrame</a:t>
            </a:r>
            <a:r>
              <a:rPr lang="en-US" sz="2200" dirty="0"/>
              <a:t>.</a:t>
            </a:r>
          </a:p>
          <a:p>
            <a:r>
              <a:rPr lang="en-US" sz="2200" dirty="0"/>
              <a:t> Ticker column is converted to a unique identifier code (</a:t>
            </a:r>
            <a:r>
              <a:rPr lang="en-US" sz="2200" dirty="0" err="1"/>
              <a:t>TickerId</a:t>
            </a:r>
            <a:r>
              <a:rPr lang="en-US" sz="2200" dirty="0"/>
              <a:t>).</a:t>
            </a:r>
          </a:p>
          <a:p>
            <a:r>
              <a:rPr lang="en-US" sz="2200" dirty="0"/>
              <a:t>Date is split into Year, Month, and Day columns and converted to integers.</a:t>
            </a:r>
          </a:p>
          <a:p>
            <a:r>
              <a:rPr lang="en-US" sz="2200" dirty="0"/>
              <a:t>'Close' and 'Adj Close' columns are dropped from the </a:t>
            </a:r>
            <a:r>
              <a:rPr lang="en-US" sz="2200" dirty="0" err="1"/>
              <a:t>DataFrame</a:t>
            </a:r>
            <a:r>
              <a:rPr lang="en-US" sz="2200" dirty="0"/>
              <a:t>.</a:t>
            </a:r>
          </a:p>
          <a:p>
            <a:r>
              <a:rPr lang="en-US" sz="2200" dirty="0"/>
              <a:t>A new column 'Balance' is created, representing the difference between 'Adj Close' and 'Open' prices.</a:t>
            </a:r>
          </a:p>
          <a:p>
            <a:r>
              <a:rPr lang="en-US" sz="2200" dirty="0"/>
              <a:t>Another column '</a:t>
            </a:r>
            <a:r>
              <a:rPr lang="en-US" sz="2200" dirty="0" err="1"/>
              <a:t>In_or_de</a:t>
            </a:r>
            <a:r>
              <a:rPr lang="en-US" sz="2200" dirty="0"/>
              <a:t>' is created(target), marking positive balance as 1 and negative balance as 0.</a:t>
            </a:r>
          </a:p>
          <a:p>
            <a:r>
              <a:rPr lang="en-US" sz="2200" dirty="0"/>
              <a:t>- Imputation for missing values and encoding categorical variables is performed.</a:t>
            </a:r>
          </a:p>
          <a:p>
            <a:r>
              <a:rPr lang="en-US" sz="2200" dirty="0"/>
              <a:t>- Features are assembled into a vector.</a:t>
            </a:r>
          </a:p>
          <a:p>
            <a:r>
              <a:rPr lang="en-US" sz="2200" dirty="0"/>
              <a:t>- Standard scaling and PCA (Principal Component Analysis) are applied for feature scaling and dimensionality reduction, respectively.</a:t>
            </a:r>
          </a:p>
          <a:p>
            <a:endParaRPr lang="en-US" sz="2200" dirty="0"/>
          </a:p>
          <a:p>
            <a:endParaRPr lang="en-US" sz="2200" dirty="0"/>
          </a:p>
        </p:txBody>
      </p:sp>
    </p:spTree>
    <p:extLst>
      <p:ext uri="{BB962C8B-B14F-4D97-AF65-F5344CB8AC3E}">
        <p14:creationId xmlns:p14="http://schemas.microsoft.com/office/powerpoint/2010/main" val="51529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DDFE6-B771-A137-76E5-B25BB4B5B0D9}"/>
              </a:ext>
            </a:extLst>
          </p:cNvPr>
          <p:cNvSpPr>
            <a:spLocks noGrp="1"/>
          </p:cNvSpPr>
          <p:nvPr>
            <p:ph type="title"/>
          </p:nvPr>
        </p:nvSpPr>
        <p:spPr>
          <a:xfrm>
            <a:off x="1400329" y="0"/>
            <a:ext cx="10018713" cy="853751"/>
          </a:xfrm>
        </p:spPr>
        <p:txBody>
          <a:bodyPr>
            <a:normAutofit fontScale="90000"/>
          </a:bodyPr>
          <a:lstStyle/>
          <a:p>
            <a:r>
              <a:rPr lang="en-US" dirty="0"/>
              <a:t>MODEL ANALYSIS- CLASSIFICATION (CONTD.)</a:t>
            </a:r>
          </a:p>
        </p:txBody>
      </p:sp>
      <p:sp>
        <p:nvSpPr>
          <p:cNvPr id="3" name="Content Placeholder 2">
            <a:extLst>
              <a:ext uri="{FF2B5EF4-FFF2-40B4-BE49-F238E27FC236}">
                <a16:creationId xmlns:a16="http://schemas.microsoft.com/office/drawing/2014/main" id="{A4597E9C-B2A2-BF70-5F4F-E4CE02297218}"/>
              </a:ext>
            </a:extLst>
          </p:cNvPr>
          <p:cNvSpPr>
            <a:spLocks noGrp="1"/>
          </p:cNvSpPr>
          <p:nvPr>
            <p:ph idx="1"/>
          </p:nvPr>
        </p:nvSpPr>
        <p:spPr>
          <a:xfrm>
            <a:off x="1400330" y="2382416"/>
            <a:ext cx="10018713" cy="3124201"/>
          </a:xfrm>
        </p:spPr>
        <p:txBody>
          <a:bodyPr>
            <a:noAutofit/>
          </a:bodyPr>
          <a:lstStyle/>
          <a:p>
            <a:r>
              <a:rPr lang="en-US" sz="2200" dirty="0"/>
              <a:t>- A subset of the data (30,000 rows) is taken for model training and testing.</a:t>
            </a:r>
          </a:p>
          <a:p>
            <a:r>
              <a:rPr lang="en-US" sz="2200" dirty="0"/>
              <a:t>- The subset is split into training and testing sets (80% train, 20% test).</a:t>
            </a:r>
          </a:p>
          <a:p>
            <a:r>
              <a:rPr lang="en-US" sz="2200" dirty="0"/>
              <a:t>  - Random Forest classifier is defined with hyperparameters like number of trees and max depth.</a:t>
            </a:r>
          </a:p>
          <a:p>
            <a:r>
              <a:rPr lang="en-US" sz="2200" dirty="0"/>
              <a:t>  - Pipeline is constructed, including data preprocessing and model building.</a:t>
            </a:r>
          </a:p>
          <a:p>
            <a:r>
              <a:rPr lang="en-US" sz="2200" dirty="0"/>
              <a:t>  - Cross-validation is performed to tune hyperparameters.</a:t>
            </a:r>
          </a:p>
          <a:p>
            <a:r>
              <a:rPr lang="en-US" sz="2200" dirty="0"/>
              <a:t>  - The best model is evaluated on the test set, and F1 score is calculated.</a:t>
            </a:r>
          </a:p>
          <a:p>
            <a:r>
              <a:rPr lang="en-US" sz="2200" dirty="0"/>
              <a:t>  - Similar steps are followed as in Random Forest, but with different hyperparameters and algorithm.</a:t>
            </a:r>
          </a:p>
          <a:p>
            <a:r>
              <a:rPr lang="en-US" sz="2200" dirty="0"/>
              <a:t>- The best model from the subset analysis is chosen.</a:t>
            </a:r>
          </a:p>
          <a:p>
            <a:r>
              <a:rPr lang="en-US" sz="2200" dirty="0"/>
              <a:t>- The entire dataset is split into training and testing sets.</a:t>
            </a:r>
          </a:p>
          <a:p>
            <a:r>
              <a:rPr lang="en-US" sz="2200" dirty="0"/>
              <a:t>- The chosen model is fitted on the training data and evaluated on the test set.</a:t>
            </a:r>
          </a:p>
          <a:p>
            <a:r>
              <a:rPr lang="en-US" sz="2200" dirty="0"/>
              <a:t>- F1 score is used as the evaluation metric due to class imbalance.</a:t>
            </a:r>
          </a:p>
        </p:txBody>
      </p:sp>
    </p:spTree>
    <p:extLst>
      <p:ext uri="{BB962C8B-B14F-4D97-AF65-F5344CB8AC3E}">
        <p14:creationId xmlns:p14="http://schemas.microsoft.com/office/powerpoint/2010/main" val="2934812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DDFE6-B771-A137-76E5-B25BB4B5B0D9}"/>
              </a:ext>
            </a:extLst>
          </p:cNvPr>
          <p:cNvSpPr>
            <a:spLocks noGrp="1"/>
          </p:cNvSpPr>
          <p:nvPr>
            <p:ph type="title"/>
          </p:nvPr>
        </p:nvSpPr>
        <p:spPr>
          <a:xfrm>
            <a:off x="1400329" y="0"/>
            <a:ext cx="10018713" cy="853751"/>
          </a:xfrm>
        </p:spPr>
        <p:txBody>
          <a:bodyPr>
            <a:normAutofit fontScale="90000"/>
          </a:bodyPr>
          <a:lstStyle/>
          <a:p>
            <a:r>
              <a:rPr lang="en-US" dirty="0"/>
              <a:t>MODEL ANALYSIS- CLASSIFICATION (CONTD.)</a:t>
            </a:r>
          </a:p>
        </p:txBody>
      </p:sp>
      <p:pic>
        <p:nvPicPr>
          <p:cNvPr id="5" name="Content Placeholder 4">
            <a:extLst>
              <a:ext uri="{FF2B5EF4-FFF2-40B4-BE49-F238E27FC236}">
                <a16:creationId xmlns:a16="http://schemas.microsoft.com/office/drawing/2014/main" id="{A7EF72BF-7B2A-1B9F-1257-5924D793BABC}"/>
              </a:ext>
            </a:extLst>
          </p:cNvPr>
          <p:cNvPicPr>
            <a:picLocks noGrp="1" noChangeAspect="1"/>
          </p:cNvPicPr>
          <p:nvPr>
            <p:ph idx="1"/>
          </p:nvPr>
        </p:nvPicPr>
        <p:blipFill>
          <a:blip r:embed="rId2"/>
          <a:stretch>
            <a:fillRect/>
          </a:stretch>
        </p:blipFill>
        <p:spPr>
          <a:xfrm>
            <a:off x="6223504" y="853751"/>
            <a:ext cx="4340691" cy="2543530"/>
          </a:xfrm>
        </p:spPr>
      </p:pic>
      <p:pic>
        <p:nvPicPr>
          <p:cNvPr id="7" name="Picture 6">
            <a:extLst>
              <a:ext uri="{FF2B5EF4-FFF2-40B4-BE49-F238E27FC236}">
                <a16:creationId xmlns:a16="http://schemas.microsoft.com/office/drawing/2014/main" id="{1EE03224-359A-355E-810A-982A86F7EA94}"/>
              </a:ext>
            </a:extLst>
          </p:cNvPr>
          <p:cNvPicPr>
            <a:picLocks noChangeAspect="1"/>
          </p:cNvPicPr>
          <p:nvPr/>
        </p:nvPicPr>
        <p:blipFill>
          <a:blip r:embed="rId3"/>
          <a:stretch>
            <a:fillRect/>
          </a:stretch>
        </p:blipFill>
        <p:spPr>
          <a:xfrm>
            <a:off x="1400329" y="4061219"/>
            <a:ext cx="4382722" cy="2486372"/>
          </a:xfrm>
          <a:prstGeom prst="rect">
            <a:avLst/>
          </a:prstGeom>
        </p:spPr>
      </p:pic>
      <p:pic>
        <p:nvPicPr>
          <p:cNvPr id="9" name="Picture 8">
            <a:extLst>
              <a:ext uri="{FF2B5EF4-FFF2-40B4-BE49-F238E27FC236}">
                <a16:creationId xmlns:a16="http://schemas.microsoft.com/office/drawing/2014/main" id="{C1746F7E-AF3E-8312-817D-0B79F64DA220}"/>
              </a:ext>
            </a:extLst>
          </p:cNvPr>
          <p:cNvPicPr>
            <a:picLocks noChangeAspect="1"/>
          </p:cNvPicPr>
          <p:nvPr/>
        </p:nvPicPr>
        <p:blipFill>
          <a:blip r:embed="rId4"/>
          <a:stretch>
            <a:fillRect/>
          </a:stretch>
        </p:blipFill>
        <p:spPr>
          <a:xfrm>
            <a:off x="1400329" y="853751"/>
            <a:ext cx="4340692" cy="2543530"/>
          </a:xfrm>
          <a:prstGeom prst="rect">
            <a:avLst/>
          </a:prstGeom>
        </p:spPr>
      </p:pic>
      <p:pic>
        <p:nvPicPr>
          <p:cNvPr id="11" name="Picture 10">
            <a:extLst>
              <a:ext uri="{FF2B5EF4-FFF2-40B4-BE49-F238E27FC236}">
                <a16:creationId xmlns:a16="http://schemas.microsoft.com/office/drawing/2014/main" id="{29591D6B-5F00-C7D3-CDA4-467116296685}"/>
              </a:ext>
            </a:extLst>
          </p:cNvPr>
          <p:cNvPicPr>
            <a:picLocks noChangeAspect="1"/>
          </p:cNvPicPr>
          <p:nvPr/>
        </p:nvPicPr>
        <p:blipFill>
          <a:blip r:embed="rId5"/>
          <a:stretch>
            <a:fillRect/>
          </a:stretch>
        </p:blipFill>
        <p:spPr>
          <a:xfrm>
            <a:off x="6223503" y="4061219"/>
            <a:ext cx="4340692" cy="2486372"/>
          </a:xfrm>
          <a:prstGeom prst="rect">
            <a:avLst/>
          </a:prstGeom>
        </p:spPr>
      </p:pic>
    </p:spTree>
    <p:extLst>
      <p:ext uri="{BB962C8B-B14F-4D97-AF65-F5344CB8AC3E}">
        <p14:creationId xmlns:p14="http://schemas.microsoft.com/office/powerpoint/2010/main" val="2235886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DDFE6-B771-A137-76E5-B25BB4B5B0D9}"/>
              </a:ext>
            </a:extLst>
          </p:cNvPr>
          <p:cNvSpPr>
            <a:spLocks noGrp="1"/>
          </p:cNvSpPr>
          <p:nvPr>
            <p:ph type="title"/>
          </p:nvPr>
        </p:nvSpPr>
        <p:spPr>
          <a:xfrm>
            <a:off x="1400329" y="0"/>
            <a:ext cx="10018713" cy="853751"/>
          </a:xfrm>
        </p:spPr>
        <p:txBody>
          <a:bodyPr>
            <a:normAutofit/>
          </a:bodyPr>
          <a:lstStyle/>
          <a:p>
            <a:r>
              <a:rPr lang="en-US" dirty="0"/>
              <a:t>MODEL ANALYSIS- VOLATILITY</a:t>
            </a:r>
          </a:p>
        </p:txBody>
      </p:sp>
      <p:sp>
        <p:nvSpPr>
          <p:cNvPr id="4" name="Content Placeholder 3">
            <a:extLst>
              <a:ext uri="{FF2B5EF4-FFF2-40B4-BE49-F238E27FC236}">
                <a16:creationId xmlns:a16="http://schemas.microsoft.com/office/drawing/2014/main" id="{FCC9A477-8410-EF43-17C8-B7047FA49BFA}"/>
              </a:ext>
            </a:extLst>
          </p:cNvPr>
          <p:cNvSpPr>
            <a:spLocks noGrp="1"/>
          </p:cNvSpPr>
          <p:nvPr>
            <p:ph idx="1"/>
          </p:nvPr>
        </p:nvSpPr>
        <p:spPr>
          <a:xfrm>
            <a:off x="1474979" y="1866899"/>
            <a:ext cx="6861153" cy="3124201"/>
          </a:xfrm>
        </p:spPr>
        <p:txBody>
          <a:bodyPr>
            <a:noAutofit/>
          </a:bodyPr>
          <a:lstStyle/>
          <a:p>
            <a:pPr marL="0" indent="0">
              <a:buNone/>
            </a:pPr>
            <a:endParaRPr lang="en-US" sz="2200" dirty="0"/>
          </a:p>
          <a:p>
            <a:endParaRPr lang="en-US" sz="2200" dirty="0"/>
          </a:p>
          <a:p>
            <a:r>
              <a:rPr lang="en-US" sz="2200" dirty="0"/>
              <a:t>Stock volatility is the degree to which stock prices and market indexes change over time. Stocks with dramatic price swings, such as new highs and lows, are considered highly volatile. A stock with a relatively stable price has low volatility.</a:t>
            </a:r>
          </a:p>
          <a:p>
            <a:r>
              <a:rPr lang="en-US" sz="2200" dirty="0"/>
              <a:t>Calculate Volatility: Calculates the volatility of a stock based on its returns.</a:t>
            </a:r>
          </a:p>
          <a:p>
            <a:r>
              <a:rPr lang="en-US" sz="2200" dirty="0"/>
              <a:t>The code iterates over CSV files in a specified directory containing stock data.</a:t>
            </a:r>
          </a:p>
          <a:p>
            <a:r>
              <a:rPr lang="en-US" sz="2200" dirty="0"/>
              <a:t>For each CSV file, it calculates the volatility based on the adjusted close prices.</a:t>
            </a:r>
          </a:p>
          <a:p>
            <a:r>
              <a:rPr lang="en-US" sz="2200" dirty="0"/>
              <a:t>The top 10 and bottom 10 volatile stocks are identified.</a:t>
            </a:r>
          </a:p>
          <a:p>
            <a:r>
              <a:rPr lang="en-US" sz="2200" dirty="0"/>
              <a:t>The results are written to a CSV file.</a:t>
            </a:r>
          </a:p>
        </p:txBody>
      </p:sp>
      <p:pic>
        <p:nvPicPr>
          <p:cNvPr id="3" name="Content Placeholder 4" descr="A screenshot of a computer&#10;&#10;Description automatically generated">
            <a:extLst>
              <a:ext uri="{FF2B5EF4-FFF2-40B4-BE49-F238E27FC236}">
                <a16:creationId xmlns:a16="http://schemas.microsoft.com/office/drawing/2014/main" id="{287C24A6-DA90-4DCE-7F11-BA64A7AFA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5705" y="1313352"/>
            <a:ext cx="2773337" cy="5187820"/>
          </a:xfrm>
          <a:prstGeom prst="rect">
            <a:avLst/>
          </a:prstGeom>
        </p:spPr>
      </p:pic>
    </p:spTree>
    <p:extLst>
      <p:ext uri="{BB962C8B-B14F-4D97-AF65-F5344CB8AC3E}">
        <p14:creationId xmlns:p14="http://schemas.microsoft.com/office/powerpoint/2010/main" val="2625035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DDFE6-B771-A137-76E5-B25BB4B5B0D9}"/>
              </a:ext>
            </a:extLst>
          </p:cNvPr>
          <p:cNvSpPr>
            <a:spLocks noGrp="1"/>
          </p:cNvSpPr>
          <p:nvPr>
            <p:ph type="title"/>
          </p:nvPr>
        </p:nvSpPr>
        <p:spPr>
          <a:xfrm>
            <a:off x="1484309" y="289249"/>
            <a:ext cx="10018713" cy="853751"/>
          </a:xfrm>
        </p:spPr>
        <p:txBody>
          <a:bodyPr>
            <a:normAutofit/>
          </a:bodyPr>
          <a:lstStyle/>
          <a:p>
            <a:r>
              <a:rPr lang="en-US" dirty="0"/>
              <a:t>DATA VISUALISATION</a:t>
            </a:r>
          </a:p>
        </p:txBody>
      </p:sp>
      <p:pic>
        <p:nvPicPr>
          <p:cNvPr id="7" name="Content Placeholder 6">
            <a:extLst>
              <a:ext uri="{FF2B5EF4-FFF2-40B4-BE49-F238E27FC236}">
                <a16:creationId xmlns:a16="http://schemas.microsoft.com/office/drawing/2014/main" id="{D7D073F8-558B-3960-7148-07AD36F93304}"/>
              </a:ext>
            </a:extLst>
          </p:cNvPr>
          <p:cNvPicPr>
            <a:picLocks noGrp="1" noChangeAspect="1"/>
          </p:cNvPicPr>
          <p:nvPr>
            <p:ph idx="1"/>
          </p:nvPr>
        </p:nvPicPr>
        <p:blipFill>
          <a:blip r:embed="rId2"/>
          <a:stretch>
            <a:fillRect/>
          </a:stretch>
        </p:blipFill>
        <p:spPr>
          <a:xfrm>
            <a:off x="1484310" y="1334277"/>
            <a:ext cx="10018712" cy="5234473"/>
          </a:xfrm>
        </p:spPr>
      </p:pic>
    </p:spTree>
    <p:extLst>
      <p:ext uri="{BB962C8B-B14F-4D97-AF65-F5344CB8AC3E}">
        <p14:creationId xmlns:p14="http://schemas.microsoft.com/office/powerpoint/2010/main" val="1864433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8D4C-4F18-710A-373E-4057D80E4A0E}"/>
              </a:ext>
            </a:extLst>
          </p:cNvPr>
          <p:cNvSpPr>
            <a:spLocks noGrp="1"/>
          </p:cNvSpPr>
          <p:nvPr>
            <p:ph type="title"/>
          </p:nvPr>
        </p:nvSpPr>
        <p:spPr>
          <a:xfrm>
            <a:off x="1484309" y="219269"/>
            <a:ext cx="10018713" cy="1752599"/>
          </a:xfrm>
        </p:spPr>
        <p:txBody>
          <a:bodyPr/>
          <a:lstStyle/>
          <a:p>
            <a:r>
              <a:rPr lang="en-US" dirty="0"/>
              <a:t>OUTCOMES ACHIEVED</a:t>
            </a:r>
          </a:p>
        </p:txBody>
      </p:sp>
      <p:sp>
        <p:nvSpPr>
          <p:cNvPr id="3" name="Content Placeholder 2">
            <a:extLst>
              <a:ext uri="{FF2B5EF4-FFF2-40B4-BE49-F238E27FC236}">
                <a16:creationId xmlns:a16="http://schemas.microsoft.com/office/drawing/2014/main" id="{DA3D25DF-7657-397E-499D-DA9402B1E21F}"/>
              </a:ext>
            </a:extLst>
          </p:cNvPr>
          <p:cNvSpPr>
            <a:spLocks noGrp="1"/>
          </p:cNvSpPr>
          <p:nvPr>
            <p:ph idx="1"/>
          </p:nvPr>
        </p:nvSpPr>
        <p:spPr>
          <a:xfrm>
            <a:off x="1484309" y="1913551"/>
            <a:ext cx="10018713" cy="3873760"/>
          </a:xfrm>
        </p:spPr>
        <p:txBody>
          <a:bodyPr>
            <a:normAutofit fontScale="92500" lnSpcReduction="10000"/>
          </a:bodyPr>
          <a:lstStyle/>
          <a:p>
            <a:r>
              <a:rPr lang="en-US" dirty="0"/>
              <a:t>Efficient Data Processing: Rapid analysis of large-scale financial datasets for market trends and anomalies.</a:t>
            </a:r>
          </a:p>
          <a:p>
            <a:r>
              <a:rPr lang="en-US" dirty="0"/>
              <a:t>Enhanced Decision-Making: Deeper insights into market dynamics, enabling data-driven investment decisions.</a:t>
            </a:r>
          </a:p>
          <a:p>
            <a:r>
              <a:rPr lang="en-US" dirty="0"/>
              <a:t>Scalable Analytics: Seamless scalability to handle increasing volumes of financial data with ease.</a:t>
            </a:r>
          </a:p>
          <a:p>
            <a:r>
              <a:rPr lang="en-US" dirty="0"/>
              <a:t>Real-Time Insights: Swift identification of trading opportunities and risks in dynamic financial markets.</a:t>
            </a:r>
          </a:p>
          <a:p>
            <a:r>
              <a:rPr lang="en-US" dirty="0"/>
              <a:t>Competitive Advantage: Leveraging advanced analytics to gain a competitive edge in financial trading and investment.</a:t>
            </a:r>
          </a:p>
        </p:txBody>
      </p:sp>
    </p:spTree>
    <p:extLst>
      <p:ext uri="{BB962C8B-B14F-4D97-AF65-F5344CB8AC3E}">
        <p14:creationId xmlns:p14="http://schemas.microsoft.com/office/powerpoint/2010/main" val="332656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D10D-8442-A6F0-C52E-A0A5EDA8AA2C}"/>
              </a:ext>
            </a:extLst>
          </p:cNvPr>
          <p:cNvSpPr>
            <a:spLocks noGrp="1"/>
          </p:cNvSpPr>
          <p:nvPr>
            <p:ph type="ctrTitle"/>
          </p:nvPr>
        </p:nvSpPr>
        <p:spPr>
          <a:xfrm>
            <a:off x="-262669" y="1286762"/>
            <a:ext cx="8574622" cy="2616199"/>
          </a:xfrm>
        </p:spPr>
        <p:txBody>
          <a:bodyPr/>
          <a:lstStyle/>
          <a:p>
            <a:r>
              <a:rPr lang="en-US" dirty="0"/>
              <a:t>THANK YOU</a:t>
            </a:r>
          </a:p>
        </p:txBody>
      </p:sp>
    </p:spTree>
    <p:extLst>
      <p:ext uri="{BB962C8B-B14F-4D97-AF65-F5344CB8AC3E}">
        <p14:creationId xmlns:p14="http://schemas.microsoft.com/office/powerpoint/2010/main" val="407802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3FFD8-49C5-5A37-0FEE-BD6FF1C1C2C1}"/>
              </a:ext>
            </a:extLst>
          </p:cNvPr>
          <p:cNvSpPr>
            <a:spLocks noGrp="1"/>
          </p:cNvSpPr>
          <p:nvPr>
            <p:ph type="title"/>
          </p:nvPr>
        </p:nvSpPr>
        <p:spPr>
          <a:xfrm>
            <a:off x="1484309" y="223936"/>
            <a:ext cx="10018713" cy="942391"/>
          </a:xfrm>
        </p:spPr>
        <p:txBody>
          <a:bodyPr/>
          <a:lstStyle/>
          <a:p>
            <a:r>
              <a:rPr lang="en-US" dirty="0"/>
              <a:t>INTRODUCTION</a:t>
            </a:r>
          </a:p>
        </p:txBody>
      </p:sp>
      <p:sp>
        <p:nvSpPr>
          <p:cNvPr id="3" name="Content Placeholder 2">
            <a:extLst>
              <a:ext uri="{FF2B5EF4-FFF2-40B4-BE49-F238E27FC236}">
                <a16:creationId xmlns:a16="http://schemas.microsoft.com/office/drawing/2014/main" id="{D2DB1C62-11CA-FDB3-40DF-CAEA104D4469}"/>
              </a:ext>
            </a:extLst>
          </p:cNvPr>
          <p:cNvSpPr>
            <a:spLocks noGrp="1"/>
          </p:cNvSpPr>
          <p:nvPr>
            <p:ph idx="1"/>
          </p:nvPr>
        </p:nvSpPr>
        <p:spPr>
          <a:xfrm>
            <a:off x="1484309" y="1306286"/>
            <a:ext cx="10018713" cy="5159828"/>
          </a:xfrm>
        </p:spPr>
        <p:txBody>
          <a:bodyPr>
            <a:normAutofit/>
          </a:bodyPr>
          <a:lstStyle/>
          <a:p>
            <a:r>
              <a:rPr lang="en-US" dirty="0"/>
              <a:t>In today's dynamic financial landscape, the ability to analyze vast amounts of market data in real-time is essential for making informed investment decisions and staying ahead of the curve. Traditional analytical methods struggle to keep pace with the volume and velocity of financial data, necessitating the adoption of distributed computing frameworks like MapReduce and </a:t>
            </a:r>
            <a:r>
              <a:rPr lang="en-US" dirty="0" err="1"/>
              <a:t>PySpark</a:t>
            </a:r>
            <a:r>
              <a:rPr lang="en-US" dirty="0"/>
              <a:t>.</a:t>
            </a:r>
          </a:p>
          <a:p>
            <a:r>
              <a:rPr lang="en-US" dirty="0"/>
              <a:t>Evolution of Financial Markets: Increasing complexity and volume of financial data demand efficient analysis tools.</a:t>
            </a:r>
          </a:p>
          <a:p>
            <a:r>
              <a:rPr lang="en-US" dirty="0"/>
              <a:t>Distributed Computing Paradigm: PySpark offer scalable and fault-tolerant frameworks for parallel processing.</a:t>
            </a:r>
          </a:p>
          <a:p>
            <a:r>
              <a:rPr lang="en-US" dirty="0"/>
              <a:t>PySpark in Action: This frameworks enable complex analytics tasks and swift decision-making in financial analysis.</a:t>
            </a:r>
          </a:p>
        </p:txBody>
      </p:sp>
    </p:spTree>
    <p:extLst>
      <p:ext uri="{BB962C8B-B14F-4D97-AF65-F5344CB8AC3E}">
        <p14:creationId xmlns:p14="http://schemas.microsoft.com/office/powerpoint/2010/main" val="339174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30F67-0FBB-C5D7-6DF7-3970F396A1C8}"/>
              </a:ext>
            </a:extLst>
          </p:cNvPr>
          <p:cNvSpPr>
            <a:spLocks noGrp="1"/>
          </p:cNvSpPr>
          <p:nvPr>
            <p:ph type="title"/>
          </p:nvPr>
        </p:nvSpPr>
        <p:spPr/>
        <p:txBody>
          <a:bodyPr/>
          <a:lstStyle/>
          <a:p>
            <a:r>
              <a:rPr lang="en-US" dirty="0"/>
              <a:t>MODEL ARCHITECTURE FLOW</a:t>
            </a:r>
          </a:p>
        </p:txBody>
      </p:sp>
      <p:sp>
        <p:nvSpPr>
          <p:cNvPr id="3" name="Content Placeholder 2">
            <a:extLst>
              <a:ext uri="{FF2B5EF4-FFF2-40B4-BE49-F238E27FC236}">
                <a16:creationId xmlns:a16="http://schemas.microsoft.com/office/drawing/2014/main" id="{1E88DDC4-8B53-9D50-68A5-0CA9F3DCBD58}"/>
              </a:ext>
            </a:extLst>
          </p:cNvPr>
          <p:cNvSpPr>
            <a:spLocks noGrp="1"/>
          </p:cNvSpPr>
          <p:nvPr>
            <p:ph idx="1"/>
          </p:nvPr>
        </p:nvSpPr>
        <p:spPr>
          <a:xfrm>
            <a:off x="1484311" y="2293774"/>
            <a:ext cx="10018713" cy="3124201"/>
          </a:xfrm>
        </p:spPr>
        <p:txBody>
          <a:bodyPr/>
          <a:lstStyle/>
          <a:p>
            <a:r>
              <a:rPr lang="en-US" dirty="0"/>
              <a:t>Data Collection</a:t>
            </a:r>
          </a:p>
          <a:p>
            <a:r>
              <a:rPr lang="en-US" dirty="0"/>
              <a:t>Data Processing</a:t>
            </a:r>
          </a:p>
          <a:p>
            <a:r>
              <a:rPr lang="en-US" dirty="0"/>
              <a:t>Model Analysis using LSTM</a:t>
            </a:r>
          </a:p>
          <a:p>
            <a:r>
              <a:rPr lang="en-US" dirty="0"/>
              <a:t>Building Predictive Classification Model</a:t>
            </a:r>
          </a:p>
          <a:p>
            <a:r>
              <a:rPr lang="en-US" dirty="0"/>
              <a:t>Data Visualization using Microsoft Power BI</a:t>
            </a:r>
          </a:p>
          <a:p>
            <a:endParaRPr lang="en-US" dirty="0"/>
          </a:p>
        </p:txBody>
      </p:sp>
    </p:spTree>
    <p:extLst>
      <p:ext uri="{BB962C8B-B14F-4D97-AF65-F5344CB8AC3E}">
        <p14:creationId xmlns:p14="http://schemas.microsoft.com/office/powerpoint/2010/main" val="3823422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713FF-AFD0-B948-DC49-E6C05DD45127}"/>
              </a:ext>
            </a:extLst>
          </p:cNvPr>
          <p:cNvSpPr>
            <a:spLocks noGrp="1"/>
          </p:cNvSpPr>
          <p:nvPr>
            <p:ph type="title"/>
          </p:nvPr>
        </p:nvSpPr>
        <p:spPr>
          <a:xfrm>
            <a:off x="1558955" y="0"/>
            <a:ext cx="10018713" cy="1166325"/>
          </a:xfrm>
        </p:spPr>
        <p:txBody>
          <a:bodyPr/>
          <a:lstStyle/>
          <a:p>
            <a:r>
              <a:rPr lang="en-US" dirty="0"/>
              <a:t>DATA COLLECTION</a:t>
            </a:r>
          </a:p>
        </p:txBody>
      </p:sp>
      <p:sp>
        <p:nvSpPr>
          <p:cNvPr id="3" name="Content Placeholder 2">
            <a:extLst>
              <a:ext uri="{FF2B5EF4-FFF2-40B4-BE49-F238E27FC236}">
                <a16:creationId xmlns:a16="http://schemas.microsoft.com/office/drawing/2014/main" id="{97BC1FFF-6268-A4D1-5AA2-48A895AEB62E}"/>
              </a:ext>
            </a:extLst>
          </p:cNvPr>
          <p:cNvSpPr>
            <a:spLocks noGrp="1"/>
          </p:cNvSpPr>
          <p:nvPr>
            <p:ph idx="1"/>
          </p:nvPr>
        </p:nvSpPr>
        <p:spPr>
          <a:xfrm>
            <a:off x="1558955" y="2071396"/>
            <a:ext cx="9944068" cy="3620278"/>
          </a:xfrm>
        </p:spPr>
        <p:txBody>
          <a:bodyPr>
            <a:noAutofit/>
          </a:bodyPr>
          <a:lstStyle/>
          <a:p>
            <a:pPr marL="0" indent="0">
              <a:buNone/>
            </a:pPr>
            <a:endParaRPr lang="en-US" sz="2200" dirty="0"/>
          </a:p>
          <a:p>
            <a:r>
              <a:rPr lang="en-US" sz="2200" dirty="0"/>
              <a:t>Obtain a list of NASDAQ-traded symbols from a CSV file provided by NASDAQ.</a:t>
            </a:r>
          </a:p>
          <a:p>
            <a:r>
              <a:rPr lang="en-US" sz="2200" dirty="0"/>
              <a:t> Filter out non-trading symbols to ensure data integrity.</a:t>
            </a:r>
          </a:p>
          <a:p>
            <a:r>
              <a:rPr lang="en-US" sz="2200" dirty="0"/>
              <a:t>Address cases where data for certain symbols may not be available or cannot be downloaded.</a:t>
            </a:r>
          </a:p>
          <a:p>
            <a:r>
              <a:rPr lang="en-US" sz="2200" dirty="0"/>
              <a:t>Create separate directories for stocks and ETFs to categorize and store downloaded data.</a:t>
            </a:r>
          </a:p>
          <a:p>
            <a:r>
              <a:rPr lang="en-US" sz="2200" dirty="0"/>
              <a:t>Generate metadata containing information about valid symbols and their characteristics, such as ETF status.</a:t>
            </a:r>
          </a:p>
          <a:p>
            <a:r>
              <a:rPr lang="en-US" sz="2200" dirty="0"/>
              <a:t>Prepare the collected data for subsequent analysis and insights generation.</a:t>
            </a:r>
          </a:p>
          <a:p>
            <a:r>
              <a:rPr lang="en-US" sz="2200" dirty="0"/>
              <a:t>Ensure that the collected data is structured and ready for further processing, visualization, and interpretation.</a:t>
            </a:r>
          </a:p>
          <a:p>
            <a:pPr marL="0" indent="0">
              <a:buNone/>
            </a:pPr>
            <a:endParaRPr lang="en-US" sz="2200" dirty="0"/>
          </a:p>
        </p:txBody>
      </p:sp>
    </p:spTree>
    <p:extLst>
      <p:ext uri="{BB962C8B-B14F-4D97-AF65-F5344CB8AC3E}">
        <p14:creationId xmlns:p14="http://schemas.microsoft.com/office/powerpoint/2010/main" val="3909453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E208C-7AA2-3A84-45EC-930C6B0379B3}"/>
              </a:ext>
            </a:extLst>
          </p:cNvPr>
          <p:cNvSpPr>
            <a:spLocks noGrp="1"/>
          </p:cNvSpPr>
          <p:nvPr>
            <p:ph type="title"/>
          </p:nvPr>
        </p:nvSpPr>
        <p:spPr>
          <a:xfrm>
            <a:off x="1484309" y="0"/>
            <a:ext cx="10018713" cy="1147665"/>
          </a:xfrm>
        </p:spPr>
        <p:txBody>
          <a:bodyPr/>
          <a:lstStyle/>
          <a:p>
            <a:r>
              <a:rPr lang="en-US" dirty="0"/>
              <a:t>DATA PROCESSING</a:t>
            </a:r>
          </a:p>
        </p:txBody>
      </p:sp>
      <p:sp>
        <p:nvSpPr>
          <p:cNvPr id="3" name="Content Placeholder 2">
            <a:extLst>
              <a:ext uri="{FF2B5EF4-FFF2-40B4-BE49-F238E27FC236}">
                <a16:creationId xmlns:a16="http://schemas.microsoft.com/office/drawing/2014/main" id="{2407952F-39E6-D060-2A96-360BDD48D73B}"/>
              </a:ext>
            </a:extLst>
          </p:cNvPr>
          <p:cNvSpPr>
            <a:spLocks noGrp="1"/>
          </p:cNvSpPr>
          <p:nvPr>
            <p:ph idx="1"/>
          </p:nvPr>
        </p:nvSpPr>
        <p:spPr>
          <a:xfrm>
            <a:off x="1484308" y="1109565"/>
            <a:ext cx="10018713" cy="4638870"/>
          </a:xfrm>
        </p:spPr>
        <p:txBody>
          <a:bodyPr>
            <a:noAutofit/>
          </a:bodyPr>
          <a:lstStyle/>
          <a:p>
            <a:pPr marL="0" indent="0">
              <a:buNone/>
            </a:pPr>
            <a:endParaRPr lang="en-US" sz="2200" dirty="0"/>
          </a:p>
          <a:p>
            <a:r>
              <a:rPr lang="en-US" sz="2200" dirty="0"/>
              <a:t>Extract the ticker symbol from the file path and add it as a new column.  </a:t>
            </a:r>
          </a:p>
          <a:p>
            <a:r>
              <a:rPr lang="en-US" sz="2200" dirty="0"/>
              <a:t>Perform data cleaning operations such as handling missing values and ensuring data consistency.</a:t>
            </a:r>
          </a:p>
          <a:p>
            <a:r>
              <a:rPr lang="en-US" sz="2200" dirty="0"/>
              <a:t>Analyze descriptive statistics such as count, mean, min, max, etc., to gain insights into the dataset.</a:t>
            </a:r>
          </a:p>
          <a:p>
            <a:r>
              <a:rPr lang="en-US" sz="2200" dirty="0"/>
              <a:t>Create new features from existing data that might be useful for analysis and modeling.</a:t>
            </a:r>
          </a:p>
          <a:p>
            <a:r>
              <a:rPr lang="en-US" sz="2200" dirty="0"/>
              <a:t>Manipulate date columns to extract relevant time-based features like year, month, week, etc.</a:t>
            </a:r>
          </a:p>
        </p:txBody>
      </p:sp>
    </p:spTree>
    <p:extLst>
      <p:ext uri="{BB962C8B-B14F-4D97-AF65-F5344CB8AC3E}">
        <p14:creationId xmlns:p14="http://schemas.microsoft.com/office/powerpoint/2010/main" val="224716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0F68FA-3264-91C9-C253-583016CF37C6}"/>
              </a:ext>
            </a:extLst>
          </p:cNvPr>
          <p:cNvSpPr>
            <a:spLocks noGrp="1"/>
          </p:cNvSpPr>
          <p:nvPr>
            <p:ph idx="1"/>
          </p:nvPr>
        </p:nvSpPr>
        <p:spPr/>
        <p:txBody>
          <a:bodyPr>
            <a:normAutofit fontScale="85000" lnSpcReduction="10000"/>
          </a:bodyPr>
          <a:lstStyle/>
          <a:p>
            <a:r>
              <a:rPr lang="en-US" sz="2400" dirty="0"/>
              <a:t>Group the data based on various criteria such as ticker symbol, year, month, or week.</a:t>
            </a:r>
          </a:p>
          <a:p>
            <a:r>
              <a:rPr lang="en-US" sz="2400" dirty="0"/>
              <a:t>Aggregate data within each group to calculate summary statistics or derive new insights.</a:t>
            </a:r>
          </a:p>
          <a:p>
            <a:r>
              <a:rPr lang="en-US" sz="2400" dirty="0"/>
              <a:t>Merge datasets based on common columns or keys.</a:t>
            </a:r>
          </a:p>
          <a:p>
            <a:r>
              <a:rPr lang="en-US" sz="2400" dirty="0"/>
              <a:t>Export the processed and transformed data to a suitable format for further analysis and modeling.</a:t>
            </a:r>
          </a:p>
          <a:p>
            <a:r>
              <a:rPr lang="en-US" sz="2400" dirty="0"/>
              <a:t>Write the final </a:t>
            </a:r>
            <a:r>
              <a:rPr lang="en-US" sz="2400" dirty="0" err="1"/>
              <a:t>DataFrame</a:t>
            </a:r>
            <a:r>
              <a:rPr lang="en-US" sz="2400" dirty="0"/>
              <a:t> to a CSV file, optionally performing additional operations like partitioning or sampling.</a:t>
            </a:r>
          </a:p>
          <a:p>
            <a:pPr marL="0" indent="0">
              <a:buNone/>
            </a:pPr>
            <a:endParaRPr lang="en-US" dirty="0"/>
          </a:p>
        </p:txBody>
      </p:sp>
      <p:sp>
        <p:nvSpPr>
          <p:cNvPr id="4" name="Title 1">
            <a:extLst>
              <a:ext uri="{FF2B5EF4-FFF2-40B4-BE49-F238E27FC236}">
                <a16:creationId xmlns:a16="http://schemas.microsoft.com/office/drawing/2014/main" id="{0414AAE5-6C12-3BD0-CA5A-199425376BA3}"/>
              </a:ext>
            </a:extLst>
          </p:cNvPr>
          <p:cNvSpPr>
            <a:spLocks noGrp="1"/>
          </p:cNvSpPr>
          <p:nvPr>
            <p:ph type="title"/>
          </p:nvPr>
        </p:nvSpPr>
        <p:spPr>
          <a:xfrm>
            <a:off x="1484310" y="499188"/>
            <a:ext cx="10018712" cy="1752600"/>
          </a:xfrm>
        </p:spPr>
        <p:txBody>
          <a:bodyPr/>
          <a:lstStyle/>
          <a:p>
            <a:r>
              <a:rPr lang="en-US" dirty="0"/>
              <a:t>DATA PROCESSING (CONTD.)</a:t>
            </a:r>
          </a:p>
        </p:txBody>
      </p:sp>
    </p:spTree>
    <p:extLst>
      <p:ext uri="{BB962C8B-B14F-4D97-AF65-F5344CB8AC3E}">
        <p14:creationId xmlns:p14="http://schemas.microsoft.com/office/powerpoint/2010/main" val="3869694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DDFE6-B771-A137-76E5-B25BB4B5B0D9}"/>
              </a:ext>
            </a:extLst>
          </p:cNvPr>
          <p:cNvSpPr>
            <a:spLocks noGrp="1"/>
          </p:cNvSpPr>
          <p:nvPr>
            <p:ph type="title"/>
          </p:nvPr>
        </p:nvSpPr>
        <p:spPr>
          <a:xfrm>
            <a:off x="1400333" y="1146110"/>
            <a:ext cx="10018713" cy="853751"/>
          </a:xfrm>
        </p:spPr>
        <p:txBody>
          <a:bodyPr>
            <a:normAutofit fontScale="90000"/>
          </a:bodyPr>
          <a:lstStyle/>
          <a:p>
            <a:r>
              <a:rPr lang="en-US" dirty="0"/>
              <a:t>Long Short Term Memory(LSTM) Network for Stock Price Prediction</a:t>
            </a:r>
          </a:p>
        </p:txBody>
      </p:sp>
      <p:sp>
        <p:nvSpPr>
          <p:cNvPr id="3" name="Content Placeholder 2">
            <a:extLst>
              <a:ext uri="{FF2B5EF4-FFF2-40B4-BE49-F238E27FC236}">
                <a16:creationId xmlns:a16="http://schemas.microsoft.com/office/drawing/2014/main" id="{A4597E9C-B2A2-BF70-5F4F-E4CE02297218}"/>
              </a:ext>
            </a:extLst>
          </p:cNvPr>
          <p:cNvSpPr>
            <a:spLocks noGrp="1"/>
          </p:cNvSpPr>
          <p:nvPr>
            <p:ph idx="1"/>
          </p:nvPr>
        </p:nvSpPr>
        <p:spPr>
          <a:xfrm>
            <a:off x="1400334" y="2368419"/>
            <a:ext cx="10018713" cy="3124201"/>
          </a:xfrm>
        </p:spPr>
        <p:txBody>
          <a:bodyPr>
            <a:noAutofit/>
          </a:bodyPr>
          <a:lstStyle/>
          <a:p>
            <a:pPr marL="0" indent="0">
              <a:buNone/>
            </a:pPr>
            <a:endParaRPr lang="en-US" sz="2200" dirty="0"/>
          </a:p>
          <a:p>
            <a:r>
              <a:rPr lang="en-US" sz="2200" dirty="0"/>
              <a:t>LSTM is a Recurrent Neural Network that works on data sequences, learning to retain only relevant information from a time window. </a:t>
            </a:r>
          </a:p>
          <a:p>
            <a:r>
              <a:rPr lang="en-US" sz="2200" dirty="0"/>
              <a:t>New information the network learns is added to a “memory” that gets updated with each timestep based on how significant the new sample seems to the model. </a:t>
            </a:r>
          </a:p>
          <a:p>
            <a:r>
              <a:rPr lang="en-US" sz="2200" dirty="0"/>
              <a:t> Scale the features using </a:t>
            </a:r>
            <a:r>
              <a:rPr lang="en-US" sz="2200" dirty="0" err="1"/>
              <a:t>MinMaxScaler</a:t>
            </a:r>
            <a:r>
              <a:rPr lang="en-US" sz="2200" dirty="0"/>
              <a:t> to bring them within a similar range.</a:t>
            </a:r>
          </a:p>
          <a:p>
            <a:r>
              <a:rPr lang="en-US" sz="2200" dirty="0"/>
              <a:t>  Split the data into training and testing sets using </a:t>
            </a:r>
            <a:r>
              <a:rPr lang="en-US" sz="2200" dirty="0" err="1"/>
              <a:t>TimeSeriesSplit</a:t>
            </a:r>
            <a:r>
              <a:rPr lang="en-US" sz="2200" dirty="0"/>
              <a:t>.</a:t>
            </a:r>
          </a:p>
          <a:p>
            <a:r>
              <a:rPr lang="en-US" sz="2200" dirty="0"/>
              <a:t>Reshape the input data into a 3D array as required by the LSTM model.</a:t>
            </a:r>
          </a:p>
        </p:txBody>
      </p:sp>
    </p:spTree>
    <p:extLst>
      <p:ext uri="{BB962C8B-B14F-4D97-AF65-F5344CB8AC3E}">
        <p14:creationId xmlns:p14="http://schemas.microsoft.com/office/powerpoint/2010/main" val="4052825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DDFE6-B771-A137-76E5-B25BB4B5B0D9}"/>
              </a:ext>
            </a:extLst>
          </p:cNvPr>
          <p:cNvSpPr>
            <a:spLocks noGrp="1"/>
          </p:cNvSpPr>
          <p:nvPr>
            <p:ph type="title"/>
          </p:nvPr>
        </p:nvSpPr>
        <p:spPr>
          <a:xfrm>
            <a:off x="1400331" y="660918"/>
            <a:ext cx="10018713" cy="853751"/>
          </a:xfrm>
        </p:spPr>
        <p:txBody>
          <a:bodyPr/>
          <a:lstStyle/>
          <a:p>
            <a:r>
              <a:rPr lang="en-US" dirty="0"/>
              <a:t>MODEL ANALYSIS- LSTM (CONTD.)</a:t>
            </a:r>
          </a:p>
        </p:txBody>
      </p:sp>
      <p:sp>
        <p:nvSpPr>
          <p:cNvPr id="3" name="Content Placeholder 2">
            <a:extLst>
              <a:ext uri="{FF2B5EF4-FFF2-40B4-BE49-F238E27FC236}">
                <a16:creationId xmlns:a16="http://schemas.microsoft.com/office/drawing/2014/main" id="{A4597E9C-B2A2-BF70-5F4F-E4CE02297218}"/>
              </a:ext>
            </a:extLst>
          </p:cNvPr>
          <p:cNvSpPr>
            <a:spLocks noGrp="1"/>
          </p:cNvSpPr>
          <p:nvPr>
            <p:ph idx="1"/>
          </p:nvPr>
        </p:nvSpPr>
        <p:spPr>
          <a:xfrm>
            <a:off x="1400332" y="2382416"/>
            <a:ext cx="10018713" cy="3124201"/>
          </a:xfrm>
        </p:spPr>
        <p:txBody>
          <a:bodyPr>
            <a:noAutofit/>
          </a:bodyPr>
          <a:lstStyle/>
          <a:p>
            <a:r>
              <a:rPr lang="en-US" sz="2200" dirty="0"/>
              <a:t> Compile the model using the Adam optimizer and mean squared error loss function.</a:t>
            </a:r>
          </a:p>
          <a:p>
            <a:r>
              <a:rPr lang="en-US" sz="2200" dirty="0"/>
              <a:t>  Fit the LSTM model to the training data.</a:t>
            </a:r>
          </a:p>
          <a:p>
            <a:r>
              <a:rPr lang="en-US" sz="2200" dirty="0"/>
              <a:t>  Specify the number of epochs and batch size for training.</a:t>
            </a:r>
          </a:p>
          <a:p>
            <a:r>
              <a:rPr lang="en-US" sz="2200" dirty="0"/>
              <a:t>  Predict the stock prices using the trained LSTM model.</a:t>
            </a:r>
          </a:p>
          <a:p>
            <a:r>
              <a:rPr lang="en-US" sz="2200" dirty="0"/>
              <a:t>  Calculate the Root Mean Squared Error (RMSE) between the predicted and true values.</a:t>
            </a:r>
          </a:p>
          <a:p>
            <a:r>
              <a:rPr lang="en-US" sz="2200" dirty="0"/>
              <a:t>  Plot the true values against the LSTM predicted values to visualize the model performance.</a:t>
            </a:r>
          </a:p>
        </p:txBody>
      </p:sp>
    </p:spTree>
    <p:extLst>
      <p:ext uri="{BB962C8B-B14F-4D97-AF65-F5344CB8AC3E}">
        <p14:creationId xmlns:p14="http://schemas.microsoft.com/office/powerpoint/2010/main" val="32124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DDFE6-B771-A137-76E5-B25BB4B5B0D9}"/>
              </a:ext>
            </a:extLst>
          </p:cNvPr>
          <p:cNvSpPr>
            <a:spLocks noGrp="1"/>
          </p:cNvSpPr>
          <p:nvPr>
            <p:ph type="title"/>
          </p:nvPr>
        </p:nvSpPr>
        <p:spPr>
          <a:xfrm>
            <a:off x="1400331" y="660918"/>
            <a:ext cx="10018713" cy="853751"/>
          </a:xfrm>
        </p:spPr>
        <p:txBody>
          <a:bodyPr/>
          <a:lstStyle/>
          <a:p>
            <a:r>
              <a:rPr lang="en-US" dirty="0"/>
              <a:t>MODEL ANALYSIS- LSTM (CONTD.)</a:t>
            </a:r>
          </a:p>
        </p:txBody>
      </p:sp>
      <p:pic>
        <p:nvPicPr>
          <p:cNvPr id="7" name="Content Placeholder 6" descr="A graph of blue and orange lines&#10;&#10;Description automatically generated">
            <a:extLst>
              <a:ext uri="{FF2B5EF4-FFF2-40B4-BE49-F238E27FC236}">
                <a16:creationId xmlns:a16="http://schemas.microsoft.com/office/drawing/2014/main" id="{81D37C03-7957-D50D-E1EB-191DB055CC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4865" y="1946676"/>
            <a:ext cx="5131838" cy="4163686"/>
          </a:xfrm>
        </p:spPr>
      </p:pic>
      <p:pic>
        <p:nvPicPr>
          <p:cNvPr id="9" name="Picture 8" descr="A computer screen shot of a error">
            <a:extLst>
              <a:ext uri="{FF2B5EF4-FFF2-40B4-BE49-F238E27FC236}">
                <a16:creationId xmlns:a16="http://schemas.microsoft.com/office/drawing/2014/main" id="{A372ADA0-EBA1-D161-A332-3B1B808680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4612" y="3126136"/>
            <a:ext cx="4917232" cy="1482806"/>
          </a:xfrm>
          <a:prstGeom prst="rect">
            <a:avLst/>
          </a:prstGeom>
        </p:spPr>
      </p:pic>
    </p:spTree>
    <p:extLst>
      <p:ext uri="{BB962C8B-B14F-4D97-AF65-F5344CB8AC3E}">
        <p14:creationId xmlns:p14="http://schemas.microsoft.com/office/powerpoint/2010/main" val="387965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624</TotalTime>
  <Words>1128</Words>
  <Application>Microsoft Office PowerPoint</Application>
  <PresentationFormat>Widescreen</PresentationFormat>
  <Paragraphs>93</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Corbel</vt:lpstr>
      <vt:lpstr>Parallax</vt:lpstr>
      <vt:lpstr>Financial Market Analysis Leveraging PySpark</vt:lpstr>
      <vt:lpstr>INTRODUCTION</vt:lpstr>
      <vt:lpstr>MODEL ARCHITECTURE FLOW</vt:lpstr>
      <vt:lpstr>DATA COLLECTION</vt:lpstr>
      <vt:lpstr>DATA PROCESSING</vt:lpstr>
      <vt:lpstr>DATA PROCESSING (CONTD.)</vt:lpstr>
      <vt:lpstr>Long Short Term Memory(LSTM) Network for Stock Price Prediction</vt:lpstr>
      <vt:lpstr>MODEL ANALYSIS- LSTM (CONTD.)</vt:lpstr>
      <vt:lpstr>MODEL ANALYSIS- LSTM (CONTD.)</vt:lpstr>
      <vt:lpstr>MODEL ANALYSIS- CLASSIFICATION  (CONTD.)</vt:lpstr>
      <vt:lpstr>MODEL ANALYSIS- CLASSIFICATION (CONTD.)</vt:lpstr>
      <vt:lpstr>MODEL ANALYSIS- CLASSIFICATION (CONTD.)</vt:lpstr>
      <vt:lpstr>MODEL ANALYSIS- VOLATILITY</vt:lpstr>
      <vt:lpstr>DATA VISUALISATION</vt:lpstr>
      <vt:lpstr>OUTCOMES ACHIEVED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Market Analysis with Distributed Computing: Leveraging MapReduce and PySpark</dc:title>
  <dc:creator>Pranav Gokavarapu</dc:creator>
  <cp:lastModifiedBy>Sai Teja Bandaru</cp:lastModifiedBy>
  <cp:revision>11</cp:revision>
  <dcterms:created xsi:type="dcterms:W3CDTF">2024-03-13T20:09:24Z</dcterms:created>
  <dcterms:modified xsi:type="dcterms:W3CDTF">2024-05-15T21:57:59Z</dcterms:modified>
</cp:coreProperties>
</file>