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467" r:id="rId5"/>
    <p:sldId id="491" r:id="rId6"/>
    <p:sldId id="490" r:id="rId7"/>
    <p:sldId id="492" r:id="rId8"/>
    <p:sldId id="495" r:id="rId9"/>
    <p:sldId id="496" r:id="rId10"/>
    <p:sldId id="497" r:id="rId11"/>
    <p:sldId id="493" r:id="rId12"/>
    <p:sldId id="494" r:id="rId13"/>
    <p:sldId id="488" r:id="rId14"/>
    <p:sldId id="340" r:id="rId15"/>
    <p:sldId id="468" r:id="rId16"/>
    <p:sldId id="486" r:id="rId17"/>
    <p:sldId id="487" r:id="rId18"/>
  </p:sldIdLst>
  <p:sldSz cx="13716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78F8"/>
    <a:srgbClr val="F7BA7A"/>
    <a:srgbClr val="486D90"/>
    <a:srgbClr val="FFFFFF"/>
    <a:srgbClr val="909090"/>
    <a:srgbClr val="00857D"/>
    <a:srgbClr val="D783F9"/>
    <a:srgbClr val="747070"/>
    <a:srgbClr val="D2665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42" d="100"/>
          <a:sy n="42" d="100"/>
        </p:scale>
        <p:origin x="796" y="44"/>
      </p:cViewPr>
      <p:guideLst>
        <p:guide orient="horz" pos="3456"/>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F8D04-094A-4335-A975-923FB4D7F12E}" type="datetimeFigureOut">
              <a:rPr lang="en-US" smtClean="0"/>
              <a:t>3/13/2021</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C068E-E5FB-4955-B7B3-FD443300F891}" type="slidenum">
              <a:rPr lang="en-US" smtClean="0"/>
              <a:t>‹#›</a:t>
            </a:fld>
            <a:endParaRPr lang="en-US"/>
          </a:p>
        </p:txBody>
      </p:sp>
    </p:spTree>
    <p:extLst>
      <p:ext uri="{BB962C8B-B14F-4D97-AF65-F5344CB8AC3E}">
        <p14:creationId xmlns:p14="http://schemas.microsoft.com/office/powerpoint/2010/main" val="919425477"/>
      </p:ext>
    </p:extLst>
  </p:cSld>
  <p:clrMap bg1="lt1" tx1="dk1" bg2="lt2" tx2="dk2" accent1="accent1" accent2="accent2" accent3="accent3" accent4="accent4" accent5="accent5" accent6="accent6" hlink="hlink" folHlink="folHlink"/>
  <p:notesStyle>
    <a:lvl1pPr marL="0" algn="l" defTabSz="1053389" rtl="0" eaLnBrk="1" latinLnBrk="0" hangingPunct="1">
      <a:defRPr sz="1382" kern="1200">
        <a:solidFill>
          <a:schemeClr val="tx1"/>
        </a:solidFill>
        <a:latin typeface="+mn-lt"/>
        <a:ea typeface="+mn-ea"/>
        <a:cs typeface="+mn-cs"/>
      </a:defRPr>
    </a:lvl1pPr>
    <a:lvl2pPr marL="526694" algn="l" defTabSz="1053389" rtl="0" eaLnBrk="1" latinLnBrk="0" hangingPunct="1">
      <a:defRPr sz="1382" kern="1200">
        <a:solidFill>
          <a:schemeClr val="tx1"/>
        </a:solidFill>
        <a:latin typeface="+mn-lt"/>
        <a:ea typeface="+mn-ea"/>
        <a:cs typeface="+mn-cs"/>
      </a:defRPr>
    </a:lvl2pPr>
    <a:lvl3pPr marL="1053389" algn="l" defTabSz="1053389" rtl="0" eaLnBrk="1" latinLnBrk="0" hangingPunct="1">
      <a:defRPr sz="1382" kern="1200">
        <a:solidFill>
          <a:schemeClr val="tx1"/>
        </a:solidFill>
        <a:latin typeface="+mn-lt"/>
        <a:ea typeface="+mn-ea"/>
        <a:cs typeface="+mn-cs"/>
      </a:defRPr>
    </a:lvl3pPr>
    <a:lvl4pPr marL="1580083" algn="l" defTabSz="1053389" rtl="0" eaLnBrk="1" latinLnBrk="0" hangingPunct="1">
      <a:defRPr sz="1382" kern="1200">
        <a:solidFill>
          <a:schemeClr val="tx1"/>
        </a:solidFill>
        <a:latin typeface="+mn-lt"/>
        <a:ea typeface="+mn-ea"/>
        <a:cs typeface="+mn-cs"/>
      </a:defRPr>
    </a:lvl4pPr>
    <a:lvl5pPr marL="2106778" algn="l" defTabSz="1053389" rtl="0" eaLnBrk="1" latinLnBrk="0" hangingPunct="1">
      <a:defRPr sz="1382" kern="1200">
        <a:solidFill>
          <a:schemeClr val="tx1"/>
        </a:solidFill>
        <a:latin typeface="+mn-lt"/>
        <a:ea typeface="+mn-ea"/>
        <a:cs typeface="+mn-cs"/>
      </a:defRPr>
    </a:lvl5pPr>
    <a:lvl6pPr marL="2633472" algn="l" defTabSz="1053389" rtl="0" eaLnBrk="1" latinLnBrk="0" hangingPunct="1">
      <a:defRPr sz="1382" kern="1200">
        <a:solidFill>
          <a:schemeClr val="tx1"/>
        </a:solidFill>
        <a:latin typeface="+mn-lt"/>
        <a:ea typeface="+mn-ea"/>
        <a:cs typeface="+mn-cs"/>
      </a:defRPr>
    </a:lvl6pPr>
    <a:lvl7pPr marL="3160166" algn="l" defTabSz="1053389" rtl="0" eaLnBrk="1" latinLnBrk="0" hangingPunct="1">
      <a:defRPr sz="1382" kern="1200">
        <a:solidFill>
          <a:schemeClr val="tx1"/>
        </a:solidFill>
        <a:latin typeface="+mn-lt"/>
        <a:ea typeface="+mn-ea"/>
        <a:cs typeface="+mn-cs"/>
      </a:defRPr>
    </a:lvl7pPr>
    <a:lvl8pPr marL="3686861" algn="l" defTabSz="1053389" rtl="0" eaLnBrk="1" latinLnBrk="0" hangingPunct="1">
      <a:defRPr sz="1382" kern="1200">
        <a:solidFill>
          <a:schemeClr val="tx1"/>
        </a:solidFill>
        <a:latin typeface="+mn-lt"/>
        <a:ea typeface="+mn-ea"/>
        <a:cs typeface="+mn-cs"/>
      </a:defRPr>
    </a:lvl8pPr>
    <a:lvl9pPr marL="4213555" algn="l" defTabSz="1053389" rtl="0" eaLnBrk="1" latinLnBrk="0" hangingPunct="1">
      <a:defRPr sz="13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endParaRPr lang="en-US" dirty="0">
              <a:solidFill>
                <a:schemeClr val="tx2"/>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19601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endParaRPr lang="en-US" dirty="0">
              <a:solidFill>
                <a:schemeClr val="tx2"/>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52194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1143000"/>
            <a:ext cx="38576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9093A9-89C5-4843-AA4C-6030BF611F14}" type="slidenum">
              <a:rPr lang="en-US" smtClean="0"/>
              <a:t>11</a:t>
            </a:fld>
            <a:endParaRPr lang="en-US"/>
          </a:p>
        </p:txBody>
      </p:sp>
    </p:spTree>
    <p:extLst>
      <p:ext uri="{BB962C8B-B14F-4D97-AF65-F5344CB8AC3E}">
        <p14:creationId xmlns:p14="http://schemas.microsoft.com/office/powerpoint/2010/main" val="2088386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endParaRPr lang="en-US" dirty="0">
              <a:solidFill>
                <a:schemeClr val="tx2"/>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13053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endParaRPr lang="en-US" dirty="0">
              <a:solidFill>
                <a:schemeClr val="tx2"/>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93254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endParaRPr lang="en-US" dirty="0">
              <a:solidFill>
                <a:schemeClr val="tx2"/>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96847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795781"/>
            <a:ext cx="11658600" cy="382016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5763261"/>
            <a:ext cx="10287000" cy="2649219"/>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42360-D191-4B66-9E08-740A5DE92EE2}"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120100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42360-D191-4B66-9E08-740A5DE92EE2}"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45688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584200"/>
            <a:ext cx="2957513"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584200"/>
            <a:ext cx="8701088" cy="929894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42360-D191-4B66-9E08-740A5DE92EE2}"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11517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7935" y="169817"/>
            <a:ext cx="4856114" cy="2500196"/>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5271020" y="654326"/>
            <a:ext cx="4166186" cy="1310641"/>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621245" y="4050900"/>
            <a:ext cx="12523256" cy="923330"/>
          </a:xfrm>
        </p:spPr>
        <p:txBody>
          <a:bodyPr wrap="square" anchor="ctr" anchorCtr="0">
            <a:spAutoFit/>
          </a:bodyPr>
          <a:lstStyle>
            <a:lvl1pPr algn="l">
              <a:defRPr sz="6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89346" y="6586545"/>
            <a:ext cx="325419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621245" y="5230971"/>
            <a:ext cx="12491547" cy="867151"/>
          </a:xfrm>
        </p:spPr>
        <p:txBody>
          <a:bodyPr anchor="ctr" anchorCtr="0">
            <a:noAutofit/>
          </a:bodyPr>
          <a:lstStyle>
            <a:lvl1pPr marL="0" indent="0">
              <a:buFont typeface="Arial" panose="020B0604020202020204" pitchFamily="34" charset="0"/>
              <a:buNone/>
              <a:defRPr sz="3000">
                <a:solidFill>
                  <a:schemeClr val="accent2"/>
                </a:solidFill>
              </a:defRPr>
            </a:lvl1pPr>
            <a:lvl2pPr marL="0" indent="0">
              <a:buNone/>
              <a:defRPr>
                <a:solidFill>
                  <a:schemeClr val="bg2"/>
                </a:solidFill>
              </a:defRPr>
            </a:lvl2pPr>
            <a:lvl3pPr marL="3429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621245" y="6841491"/>
            <a:ext cx="12486785" cy="541867"/>
          </a:xfrm>
        </p:spPr>
        <p:txBody>
          <a:bodyPr anchor="ctr" anchorCtr="0">
            <a:normAutofit/>
          </a:bodyPr>
          <a:lstStyle>
            <a:lvl1pPr>
              <a:defRPr sz="24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71500" y="10016878"/>
            <a:ext cx="6858000" cy="399447"/>
          </a:xfrm>
          <a:prstGeom prst="rect">
            <a:avLst/>
          </a:prstGeom>
        </p:spPr>
        <p:txBody>
          <a:bodyPr vert="horz" lIns="0" tIns="0" rIns="0" bIns="0" rtlCol="0" anchor="b" anchorCtr="0"/>
          <a:lstStyle>
            <a:lvl1pPr algn="l">
              <a:defRPr sz="1200">
                <a:solidFill>
                  <a:schemeClr val="accent2"/>
                </a:solidFill>
                <a:latin typeface="Arial" panose="020B0604020202020204" pitchFamily="34" charset="0"/>
                <a:cs typeface="Arial" panose="020B0604020202020204" pitchFamily="34" charset="0"/>
              </a:defRPr>
            </a:lvl1pPr>
            <a:lvl2pPr marL="0" indent="0">
              <a:defRPr sz="1125"/>
            </a:lvl2pPr>
            <a:lvl3pPr marL="0" indent="0">
              <a:defRPr sz="1125"/>
            </a:lvl3pPr>
            <a:lvl4pPr marL="0" indent="0">
              <a:defRPr sz="1125"/>
            </a:lvl4pPr>
            <a:lvl5pPr marL="0" indent="0">
              <a:defRPr sz="1125"/>
            </a:lvl5pPr>
            <a:lvl6pPr marL="0" indent="0">
              <a:defRPr sz="1125"/>
            </a:lvl6pPr>
            <a:lvl7pPr marL="0" indent="0">
              <a:defRPr sz="1125"/>
            </a:lvl7pPr>
            <a:lvl8pPr marL="0" indent="0">
              <a:defRPr sz="1125"/>
            </a:lvl8pPr>
            <a:lvl9pPr marL="0" indent="0">
              <a:defRPr sz="1125"/>
            </a:lvl9pPr>
          </a:lstStyle>
          <a:p>
            <a:r>
              <a:rPr lang="en-US" dirty="0"/>
              <a:t>© 2021 Cognizant</a:t>
            </a:r>
          </a:p>
        </p:txBody>
      </p:sp>
    </p:spTree>
    <p:extLst>
      <p:ext uri="{BB962C8B-B14F-4D97-AF65-F5344CB8AC3E}">
        <p14:creationId xmlns:p14="http://schemas.microsoft.com/office/powerpoint/2010/main" val="2697362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47" y="0"/>
            <a:ext cx="13681710" cy="10972800"/>
          </a:xfrm>
          <a:prstGeom prst="rect">
            <a:avLst/>
          </a:prstGeom>
        </p:spPr>
      </p:pic>
      <p:sp>
        <p:nvSpPr>
          <p:cNvPr id="9" name="Title 1"/>
          <p:cNvSpPr>
            <a:spLocks noGrp="1"/>
          </p:cNvSpPr>
          <p:nvPr>
            <p:ph type="title"/>
          </p:nvPr>
        </p:nvSpPr>
        <p:spPr>
          <a:xfrm>
            <a:off x="171450" y="3928"/>
            <a:ext cx="13320921" cy="1209645"/>
          </a:xfrm>
          <a:prstGeom prst="rect">
            <a:avLst/>
          </a:prstGeom>
        </p:spPr>
        <p:txBody>
          <a:bodyPr anchor="ctr">
            <a:normAutofit/>
          </a:bodyPr>
          <a:lstStyle>
            <a:lvl1pPr algn="l">
              <a:lnSpc>
                <a:spcPct val="95000"/>
              </a:lnSpc>
              <a:defRPr sz="2700" b="0">
                <a:solidFill>
                  <a:schemeClr val="tx2"/>
                </a:solidFill>
                <a:latin typeface="Century Gothic" panose="020B0502020202020204" pitchFamily="34" charset="0"/>
                <a:cs typeface="Calibri" panose="020F0502020204030204" pitchFamily="34" charset="0"/>
              </a:defRPr>
            </a:lvl1pPr>
          </a:lstStyle>
          <a:p>
            <a:endParaRPr lang="en-US" dirty="0"/>
          </a:p>
        </p:txBody>
      </p:sp>
      <p:sp>
        <p:nvSpPr>
          <p:cNvPr id="4" name="Rectangle 33"/>
          <p:cNvSpPr>
            <a:spLocks noChangeArrowheads="1"/>
          </p:cNvSpPr>
          <p:nvPr userDrawn="1"/>
        </p:nvSpPr>
        <p:spPr bwMode="auto">
          <a:xfrm>
            <a:off x="824594" y="10262222"/>
            <a:ext cx="2174777" cy="564277"/>
          </a:xfrm>
          <a:prstGeom prst="rect">
            <a:avLst/>
          </a:prstGeom>
          <a:noFill/>
          <a:ln w="9525">
            <a:noFill/>
            <a:miter lim="800000"/>
            <a:headEnd/>
            <a:tailEnd/>
          </a:ln>
          <a:effectLst/>
        </p:spPr>
        <p:txBody>
          <a:bodyPr lIns="0" tIns="0" rIns="0" bIns="0" anchor="ctr"/>
          <a:lstStyle/>
          <a:p>
            <a:pPr algn="l" eaLnBrk="0" hangingPunct="0">
              <a:lnSpc>
                <a:spcPct val="190000"/>
              </a:lnSpc>
              <a:defRPr/>
            </a:pPr>
            <a:r>
              <a:rPr lang="en-US" sz="900" b="0" dirty="0">
                <a:solidFill>
                  <a:srgbClr val="000000"/>
                </a:solidFill>
                <a:latin typeface="Calibri" panose="020F0502020204030204" pitchFamily="34" charset="0"/>
                <a:cs typeface="Calibri" panose="020F0502020204030204" pitchFamily="34" charset="0"/>
              </a:rPr>
              <a:t>| ©2020</a:t>
            </a:r>
            <a:r>
              <a:rPr lang="en-US" sz="900" b="0" baseline="0" dirty="0">
                <a:solidFill>
                  <a:srgbClr val="000000"/>
                </a:solidFill>
                <a:latin typeface="Calibri" panose="020F0502020204030204" pitchFamily="34" charset="0"/>
                <a:cs typeface="Calibri" panose="020F0502020204030204" pitchFamily="34" charset="0"/>
              </a:rPr>
              <a:t> </a:t>
            </a:r>
            <a:r>
              <a:rPr lang="en-US" sz="900" b="0" dirty="0">
                <a:solidFill>
                  <a:srgbClr val="000000"/>
                </a:solidFill>
                <a:latin typeface="Calibri" panose="020F0502020204030204" pitchFamily="34" charset="0"/>
                <a:cs typeface="Calibri" panose="020F0502020204030204" pitchFamily="34" charset="0"/>
              </a:rPr>
              <a:t>Cognizant Technology Solutions</a:t>
            </a:r>
            <a:endParaRPr lang="en-US" sz="1013" b="0" dirty="0">
              <a:solidFill>
                <a:srgbClr val="000000"/>
              </a:solidFill>
              <a:latin typeface="Calibri" panose="020F0502020204030204" pitchFamily="34" charset="0"/>
              <a:cs typeface="Calibri" panose="020F0502020204030204" pitchFamily="34" charset="0"/>
            </a:endParaRPr>
          </a:p>
        </p:txBody>
      </p:sp>
      <p:sp>
        <p:nvSpPr>
          <p:cNvPr id="5" name="Rectangle 42"/>
          <p:cNvSpPr txBox="1">
            <a:spLocks noChangeArrowheads="1"/>
          </p:cNvSpPr>
          <p:nvPr userDrawn="1"/>
        </p:nvSpPr>
        <p:spPr>
          <a:xfrm>
            <a:off x="171452" y="10131405"/>
            <a:ext cx="653142" cy="731520"/>
          </a:xfrm>
          <a:prstGeom prst="rect">
            <a:avLst/>
          </a:prstGeom>
        </p:spPr>
        <p:txBody>
          <a:bodyPr anchor="ctr"/>
          <a:lstStyle>
            <a:defPPr>
              <a:defRPr lang="en-US"/>
            </a:defPPr>
            <a:lvl1pPr marL="0" algn="r" defTabSz="914400" rtl="0" eaLnBrk="1" latinLnBrk="0" hangingPunct="1">
              <a:defRPr sz="1000" b="1" kern="1200">
                <a:solidFill>
                  <a:srgbClr val="6DB23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79334EC3-DEE9-4F00-8E9F-B95713FB0F9C}" type="slidenum">
              <a:rPr lang="en-US" sz="1575" smtClean="0">
                <a:solidFill>
                  <a:schemeClr val="tx1"/>
                </a:solidFill>
                <a:latin typeface="Calibri" panose="020F0502020204030204" pitchFamily="34" charset="0"/>
                <a:cs typeface="Calibri" panose="020F0502020204030204" pitchFamily="34" charset="0"/>
              </a:rPr>
              <a:pPr algn="ctr">
                <a:defRPr/>
              </a:pPr>
              <a:t>‹#›</a:t>
            </a:fld>
            <a:endParaRPr lang="en-US" sz="1350" dirty="0">
              <a:solidFill>
                <a:schemeClr val="tx1"/>
              </a:solidFill>
              <a:latin typeface="Calibri" panose="020F0502020204030204" pitchFamily="34" charset="0"/>
              <a:cs typeface="Calibri" panose="020F0502020204030204" pitchFamily="34" charset="0"/>
            </a:endParaRPr>
          </a:p>
        </p:txBody>
      </p:sp>
      <p:cxnSp>
        <p:nvCxnSpPr>
          <p:cNvPr id="6" name="Straight Connector 5"/>
          <p:cNvCxnSpPr/>
          <p:nvPr userDrawn="1"/>
        </p:nvCxnSpPr>
        <p:spPr>
          <a:xfrm>
            <a:off x="11745597" y="10241280"/>
            <a:ext cx="0" cy="58521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pic>
        <p:nvPicPr>
          <p:cNvPr id="10"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saturation sat="159000"/>
                    </a14:imgEffect>
                  </a14:imgLayer>
                </a14:imgProps>
              </a:ext>
              <a:ext uri="{28A0092B-C50C-407E-A947-70E740481C1C}">
                <a14:useLocalDpi xmlns:a14="http://schemas.microsoft.com/office/drawing/2010/main" val="0"/>
              </a:ext>
            </a:extLst>
          </a:blip>
          <a:srcRect/>
          <a:stretch>
            <a:fillRect/>
          </a:stretch>
        </p:blipFill>
        <p:spPr bwMode="auto">
          <a:xfrm>
            <a:off x="11983907" y="10167747"/>
            <a:ext cx="1390890" cy="65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a:extLst>
              <a:ext uri="{FF2B5EF4-FFF2-40B4-BE49-F238E27FC236}">
                <a16:creationId xmlns:a16="http://schemas.microsoft.com/office/drawing/2014/main" id="{99B63AD2-13B3-4C1A-81A7-6B8DAA7875CA}"/>
              </a:ext>
            </a:extLst>
          </p:cNvPr>
          <p:cNvPicPr>
            <a:picLocks noChangeAspect="1"/>
          </p:cNvPicPr>
          <p:nvPr userDrawn="1"/>
        </p:nvPicPr>
        <p:blipFill>
          <a:blip r:embed="rId5" cstate="print"/>
          <a:stretch>
            <a:fillRect/>
          </a:stretch>
        </p:blipFill>
        <p:spPr bwMode="black">
          <a:xfrm>
            <a:off x="10202147" y="10440961"/>
            <a:ext cx="1437728" cy="438735"/>
          </a:xfrm>
          <a:prstGeom prst="rect">
            <a:avLst/>
          </a:prstGeom>
        </p:spPr>
      </p:pic>
    </p:spTree>
    <p:extLst>
      <p:ext uri="{BB962C8B-B14F-4D97-AF65-F5344CB8AC3E}">
        <p14:creationId xmlns:p14="http://schemas.microsoft.com/office/powerpoint/2010/main" val="108535095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42360-D191-4B66-9E08-740A5DE92EE2}"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75165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2735583"/>
            <a:ext cx="11830050" cy="456437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7343143"/>
            <a:ext cx="11830050" cy="24002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42360-D191-4B66-9E08-740A5DE92EE2}"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393953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921000"/>
            <a:ext cx="5829300" cy="6962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2921000"/>
            <a:ext cx="5829300" cy="6962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42360-D191-4B66-9E08-740A5DE92EE2}"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154745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584202"/>
            <a:ext cx="1183005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2689861"/>
            <a:ext cx="5802510" cy="13182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4008120"/>
            <a:ext cx="5802510" cy="5895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2689861"/>
            <a:ext cx="5831087" cy="13182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4008120"/>
            <a:ext cx="5831087" cy="5895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42360-D191-4B66-9E08-740A5DE92EE2}"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185812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42360-D191-4B66-9E08-740A5DE92EE2}"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26585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42360-D191-4B66-9E08-740A5DE92EE2}"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107618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731520"/>
            <a:ext cx="4423767" cy="256032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1579882"/>
            <a:ext cx="6943725" cy="779780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3291840"/>
            <a:ext cx="4423767" cy="609854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C9C42360-D191-4B66-9E08-740A5DE92EE2}"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345448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731520"/>
            <a:ext cx="4423767" cy="256032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1579882"/>
            <a:ext cx="6943725" cy="7797800"/>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3291840"/>
            <a:ext cx="4423767" cy="609854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C9C42360-D191-4B66-9E08-740A5DE92EE2}"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D6FEE-A5E8-4A72-8832-959885204614}" type="slidenum">
              <a:rPr lang="en-US" smtClean="0"/>
              <a:t>‹#›</a:t>
            </a:fld>
            <a:endParaRPr lang="en-US"/>
          </a:p>
        </p:txBody>
      </p:sp>
    </p:spTree>
    <p:extLst>
      <p:ext uri="{BB962C8B-B14F-4D97-AF65-F5344CB8AC3E}">
        <p14:creationId xmlns:p14="http://schemas.microsoft.com/office/powerpoint/2010/main" val="60481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584202"/>
            <a:ext cx="1183005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2921000"/>
            <a:ext cx="11830050" cy="696214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0170162"/>
            <a:ext cx="3086100" cy="584200"/>
          </a:xfrm>
          <a:prstGeom prst="rect">
            <a:avLst/>
          </a:prstGeom>
        </p:spPr>
        <p:txBody>
          <a:bodyPr vert="horz" lIns="91440" tIns="45720" rIns="91440" bIns="45720" rtlCol="0" anchor="ctr"/>
          <a:lstStyle>
            <a:lvl1pPr algn="l">
              <a:defRPr sz="1800">
                <a:solidFill>
                  <a:schemeClr val="tx1">
                    <a:tint val="75000"/>
                  </a:schemeClr>
                </a:solidFill>
              </a:defRPr>
            </a:lvl1pPr>
          </a:lstStyle>
          <a:p>
            <a:fld id="{C9C42360-D191-4B66-9E08-740A5DE92EE2}" type="datetimeFigureOut">
              <a:rPr lang="en-US" smtClean="0"/>
              <a:t>3/13/2021</a:t>
            </a:fld>
            <a:endParaRPr lang="en-US"/>
          </a:p>
        </p:txBody>
      </p:sp>
      <p:sp>
        <p:nvSpPr>
          <p:cNvPr id="5" name="Footer Placeholder 4"/>
          <p:cNvSpPr>
            <a:spLocks noGrp="1"/>
          </p:cNvSpPr>
          <p:nvPr>
            <p:ph type="ftr" sz="quarter" idx="3"/>
          </p:nvPr>
        </p:nvSpPr>
        <p:spPr>
          <a:xfrm>
            <a:off x="4543425" y="10170162"/>
            <a:ext cx="4629150" cy="584200"/>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0170162"/>
            <a:ext cx="3086100" cy="584200"/>
          </a:xfrm>
          <a:prstGeom prst="rect">
            <a:avLst/>
          </a:prstGeom>
        </p:spPr>
        <p:txBody>
          <a:bodyPr vert="horz" lIns="91440" tIns="45720" rIns="91440" bIns="45720" rtlCol="0" anchor="ctr"/>
          <a:lstStyle>
            <a:lvl1pPr algn="r">
              <a:defRPr sz="1800">
                <a:solidFill>
                  <a:schemeClr val="tx1">
                    <a:tint val="75000"/>
                  </a:schemeClr>
                </a:solidFill>
              </a:defRPr>
            </a:lvl1pPr>
          </a:lstStyle>
          <a:p>
            <a:fld id="{275D6FEE-A5E8-4A72-8832-959885204614}" type="slidenum">
              <a:rPr lang="en-US" smtClean="0"/>
              <a:t>‹#›</a:t>
            </a:fld>
            <a:endParaRPr lang="en-US"/>
          </a:p>
        </p:txBody>
      </p:sp>
    </p:spTree>
    <p:extLst>
      <p:ext uri="{BB962C8B-B14F-4D97-AF65-F5344CB8AC3E}">
        <p14:creationId xmlns:p14="http://schemas.microsoft.com/office/powerpoint/2010/main" val="30980957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apc01.safelinks.protection.outlook.com/?url=https%3A%2F%2Faws.amazon.com%2Fblogs%2Fcompute%2Fusing-api-gateway-mapping-templates-to-handle-changes-in-your-back-end-apis%2F&amp;data=04%7C01%7Csekharkumar.roy%40cognizant.com%7Cd07aceff143848f0520e08d8e78a9bcf%7Cde08c40719b9427d9fe8edf254300ca7%7C0%7C0%7C637513929794150776%7CUnknown%7CTWFpbGZsb3d8eyJWIjoiMC4wLjAwMDAiLCJQIjoiV2luMzIiLCJBTiI6Ik1haWwiLCJXVCI6Mn0%3D%7C1000&amp;sdata=17dkE1I2pPDkXeG%2FGYeBtH6jKRqDvyXjPjX0UC207dA%3D&amp;reserved=0"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21245" y="4408296"/>
            <a:ext cx="12489873" cy="757130"/>
          </a:xfrm>
        </p:spPr>
        <p:txBody>
          <a:bodyPr/>
          <a:lstStyle/>
          <a:p>
            <a:r>
              <a:rPr lang="en-US" sz="4800" dirty="0">
                <a:solidFill>
                  <a:srgbClr val="486D90"/>
                </a:solidFill>
              </a:rPr>
              <a:t>VCM API Versioning Strategy </a:t>
            </a:r>
          </a:p>
        </p:txBody>
      </p:sp>
      <p:sp>
        <p:nvSpPr>
          <p:cNvPr id="5" name="Text Placeholder 4"/>
          <p:cNvSpPr>
            <a:spLocks noGrp="1"/>
          </p:cNvSpPr>
          <p:nvPr>
            <p:ph type="body" sz="quarter" idx="13"/>
          </p:nvPr>
        </p:nvSpPr>
        <p:spPr>
          <a:xfrm>
            <a:off x="621245" y="5927735"/>
            <a:ext cx="3428122" cy="497214"/>
          </a:xfrm>
        </p:spPr>
        <p:txBody>
          <a:bodyPr>
            <a:noAutofit/>
          </a:bodyPr>
          <a:lstStyle/>
          <a:p>
            <a:pPr marL="0" indent="0">
              <a:buNone/>
            </a:pPr>
            <a:r>
              <a:rPr lang="en-US" sz="4000" b="1" dirty="0">
                <a:solidFill>
                  <a:srgbClr val="486D90"/>
                </a:solidFill>
                <a:latin typeface="Arial" panose="020B0604020202020204" pitchFamily="34" charset="0"/>
                <a:ea typeface="+mj-ea"/>
                <a:cs typeface="Arial" panose="020B0604020202020204" pitchFamily="34" charset="0"/>
              </a:rPr>
              <a:t>Mar 15 , 2021</a:t>
            </a:r>
          </a:p>
        </p:txBody>
      </p:sp>
      <p:sp>
        <p:nvSpPr>
          <p:cNvPr id="6" name="Footer Placeholder 5"/>
          <p:cNvSpPr>
            <a:spLocks noGrp="1"/>
          </p:cNvSpPr>
          <p:nvPr>
            <p:ph type="ftr" sz="quarter" idx="3"/>
          </p:nvPr>
        </p:nvSpPr>
        <p:spPr/>
        <p:txBody>
          <a:bodyPr/>
          <a:lstStyle/>
          <a:p>
            <a:r>
              <a:rPr lang="en-US" dirty="0"/>
              <a:t>© 2021 Cognizant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226" b="22537"/>
          <a:stretch/>
        </p:blipFill>
        <p:spPr>
          <a:xfrm>
            <a:off x="10126279" y="1757367"/>
            <a:ext cx="3274991" cy="1640013"/>
          </a:xfrm>
          <a:prstGeom prst="rect">
            <a:avLst/>
          </a:prstGeom>
        </p:spPr>
      </p:pic>
    </p:spTree>
    <p:extLst>
      <p:ext uri="{BB962C8B-B14F-4D97-AF65-F5344CB8AC3E}">
        <p14:creationId xmlns:p14="http://schemas.microsoft.com/office/powerpoint/2010/main" val="358846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EA0D6B93-CE79-4088-9EA6-938915E2F70B}"/>
              </a:ext>
            </a:extLst>
          </p:cNvPr>
          <p:cNvSpPr>
            <a:spLocks noGrp="1"/>
          </p:cNvSpPr>
          <p:nvPr>
            <p:ph type="title"/>
          </p:nvPr>
        </p:nvSpPr>
        <p:spPr>
          <a:xfrm>
            <a:off x="171450" y="303230"/>
            <a:ext cx="13320921" cy="850532"/>
          </a:xfrm>
        </p:spPr>
        <p:txBody>
          <a:bodyPr/>
          <a:lstStyle/>
          <a:p>
            <a:r>
              <a:rPr lang="en-US" dirty="0"/>
              <a:t>Best Practices</a:t>
            </a:r>
          </a:p>
        </p:txBody>
      </p:sp>
      <p:sp>
        <p:nvSpPr>
          <p:cNvPr id="42" name="TextBox 41">
            <a:extLst>
              <a:ext uri="{FF2B5EF4-FFF2-40B4-BE49-F238E27FC236}">
                <a16:creationId xmlns:a16="http://schemas.microsoft.com/office/drawing/2014/main" id="{255916DB-BB21-4B9F-8E01-20A722AE1CB1}"/>
              </a:ext>
            </a:extLst>
          </p:cNvPr>
          <p:cNvSpPr txBox="1"/>
          <p:nvPr/>
        </p:nvSpPr>
        <p:spPr>
          <a:xfrm>
            <a:off x="2590800" y="9719980"/>
            <a:ext cx="3489960" cy="369332"/>
          </a:xfrm>
          <a:prstGeom prst="rect">
            <a:avLst/>
          </a:prstGeom>
          <a:noFill/>
        </p:spPr>
        <p:txBody>
          <a:bodyPr wrap="square" rtlCol="0">
            <a:spAutoFit/>
          </a:bodyPr>
          <a:lstStyle/>
          <a:p>
            <a:r>
              <a:rPr lang="en-IN" b="1" dirty="0"/>
              <a:t>Ref : https://semver.org/</a:t>
            </a:r>
          </a:p>
        </p:txBody>
      </p:sp>
      <p:sp>
        <p:nvSpPr>
          <p:cNvPr id="2" name="TextBox 1">
            <a:extLst>
              <a:ext uri="{FF2B5EF4-FFF2-40B4-BE49-F238E27FC236}">
                <a16:creationId xmlns:a16="http://schemas.microsoft.com/office/drawing/2014/main" id="{F5417A9B-DEB2-4158-8544-D70C9E866401}"/>
              </a:ext>
            </a:extLst>
          </p:cNvPr>
          <p:cNvSpPr txBox="1"/>
          <p:nvPr/>
        </p:nvSpPr>
        <p:spPr>
          <a:xfrm>
            <a:off x="381000" y="1859280"/>
            <a:ext cx="12984480" cy="9140964"/>
          </a:xfrm>
          <a:prstGeom prst="rect">
            <a:avLst/>
          </a:prstGeom>
          <a:noFill/>
        </p:spPr>
        <p:txBody>
          <a:bodyPr wrap="square" rtlCol="0">
            <a:spAutoFit/>
          </a:bodyPr>
          <a:lstStyle/>
          <a:p>
            <a:pPr marL="514350" indent="-514350">
              <a:buFont typeface="+mj-lt"/>
              <a:buAutoNum type="arabicPeriod"/>
            </a:pPr>
            <a:r>
              <a:rPr lang="en-US" sz="2800" b="0" i="0" dirty="0">
                <a:solidFill>
                  <a:srgbClr val="242729"/>
                </a:solidFill>
                <a:effectLst/>
                <a:latin typeface="Arial" panose="020B0604020202020204" pitchFamily="34" charset="0"/>
              </a:rPr>
              <a:t>Need to automate API tests to continue refactoring as needed. The moment we break any backward compatibility, tests will fail which is a clear indication of something being wrong.</a:t>
            </a:r>
          </a:p>
          <a:p>
            <a:pPr marL="514350" indent="-514350">
              <a:buFont typeface="+mj-lt"/>
              <a:buAutoNum type="arabicPeriod"/>
            </a:pPr>
            <a:endParaRPr lang="en-US" sz="2800" dirty="0">
              <a:solidFill>
                <a:srgbClr val="242729"/>
              </a:solidFill>
              <a:latin typeface="Arial" panose="020B0604020202020204" pitchFamily="34" charset="0"/>
            </a:endParaRPr>
          </a:p>
          <a:p>
            <a:pPr marL="514350" indent="-514350">
              <a:buFont typeface="+mj-lt"/>
              <a:buAutoNum type="arabicPeriod"/>
            </a:pPr>
            <a:r>
              <a:rPr lang="en-US" sz="2800" b="0" i="0" dirty="0">
                <a:solidFill>
                  <a:srgbClr val="242729"/>
                </a:solidFill>
                <a:effectLst/>
                <a:latin typeface="Arial" panose="020B0604020202020204" pitchFamily="34" charset="0"/>
              </a:rPr>
              <a:t>A nice benefit of the API only being consumed by our mobile app for the time being is that we only need to worry about compatibility with the supported app versions. If we can make sure our end users are updating their app regularly, we'll be able to remove older versions, which helps minimize our technical debt.</a:t>
            </a:r>
          </a:p>
          <a:p>
            <a:pPr marL="514350" indent="-514350">
              <a:buFont typeface="+mj-lt"/>
              <a:buAutoNum type="arabicPeriod"/>
            </a:pPr>
            <a:r>
              <a:rPr lang="en-US" sz="2800" b="0" i="0" dirty="0">
                <a:solidFill>
                  <a:srgbClr val="242729"/>
                </a:solidFill>
                <a:effectLst/>
                <a:latin typeface="Arial" panose="020B0604020202020204" pitchFamily="34" charset="0"/>
              </a:rPr>
              <a:t>If you believe you'll at some stage need to make a vastly incompatible API change that would break your older apps, then build in a "</a:t>
            </a:r>
            <a:r>
              <a:rPr lang="en-US" sz="2800" b="1" i="0" dirty="0">
                <a:solidFill>
                  <a:srgbClr val="242729"/>
                </a:solidFill>
                <a:effectLst/>
                <a:latin typeface="Arial" panose="020B0604020202020204" pitchFamily="34" charset="0"/>
              </a:rPr>
              <a:t>compatibility check</a:t>
            </a:r>
            <a:r>
              <a:rPr lang="en-US" sz="2800" b="0" i="0" dirty="0">
                <a:solidFill>
                  <a:srgbClr val="242729"/>
                </a:solidFill>
                <a:effectLst/>
                <a:latin typeface="Arial" panose="020B0604020202020204" pitchFamily="34" charset="0"/>
              </a:rPr>
              <a:t>" into your API clients from the beginning. Upon startup, they should check a simple API on the server to do a basic version handshake. If the server responds with a "we simply can't support your old client code anymore", then have your app error out with a message that tells the user to pull the latest version from the app store. But since that's a pretty nasty user experience, it's better to just build in sensible compatibility from the get-go.</a:t>
            </a:r>
            <a:endParaRPr lang="en-US" sz="2800" dirty="0"/>
          </a:p>
          <a:p>
            <a:pPr marL="514350" indent="-514350">
              <a:buFont typeface="+mj-lt"/>
              <a:buAutoNum type="arabicPeriod"/>
            </a:pPr>
            <a:endParaRPr lang="en-US" sz="2800" dirty="0"/>
          </a:p>
          <a:p>
            <a:pPr marL="514350" indent="-514350">
              <a:buFont typeface="+mj-lt"/>
              <a:buAutoNum type="arabicPeriod"/>
            </a:pPr>
            <a:endParaRPr lang="en-IN" sz="2800" dirty="0"/>
          </a:p>
          <a:p>
            <a:pPr marL="514350" indent="-514350">
              <a:buFont typeface="+mj-lt"/>
              <a:buAutoNum type="arabicPeriod"/>
            </a:pPr>
            <a:endParaRPr lang="en-IN" sz="2800" dirty="0"/>
          </a:p>
          <a:p>
            <a:pPr marL="514350" indent="-514350">
              <a:buFont typeface="+mj-lt"/>
              <a:buAutoNum type="arabicPeriod"/>
            </a:pPr>
            <a:endParaRPr lang="en-IN" sz="2800" dirty="0"/>
          </a:p>
        </p:txBody>
      </p:sp>
    </p:spTree>
    <p:extLst>
      <p:ext uri="{BB962C8B-B14F-4D97-AF65-F5344CB8AC3E}">
        <p14:creationId xmlns:p14="http://schemas.microsoft.com/office/powerpoint/2010/main" val="190911847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27"/>
          <p:cNvSpPr/>
          <p:nvPr/>
        </p:nvSpPr>
        <p:spPr>
          <a:xfrm>
            <a:off x="5524881" y="7150295"/>
            <a:ext cx="536434" cy="331838"/>
          </a:xfrm>
          <a:custGeom>
            <a:avLst/>
            <a:gdLst>
              <a:gd name="connsiteX0" fmla="*/ 0 w 379693"/>
              <a:gd name="connsiteY0" fmla="*/ 292608 h 292608"/>
              <a:gd name="connsiteX1" fmla="*/ 189847 w 379693"/>
              <a:gd name="connsiteY1" fmla="*/ 0 h 292608"/>
              <a:gd name="connsiteX2" fmla="*/ 379693 w 379693"/>
              <a:gd name="connsiteY2" fmla="*/ 292608 h 292608"/>
              <a:gd name="connsiteX3" fmla="*/ 0 w 379693"/>
              <a:gd name="connsiteY3" fmla="*/ 292608 h 292608"/>
              <a:gd name="connsiteX0" fmla="*/ 0 w 711532"/>
              <a:gd name="connsiteY0" fmla="*/ 292608 h 292608"/>
              <a:gd name="connsiteX1" fmla="*/ 189847 w 711532"/>
              <a:gd name="connsiteY1" fmla="*/ 0 h 292608"/>
              <a:gd name="connsiteX2" fmla="*/ 711532 w 711532"/>
              <a:gd name="connsiteY2" fmla="*/ 5015 h 292608"/>
              <a:gd name="connsiteX3" fmla="*/ 0 w 711532"/>
              <a:gd name="connsiteY3" fmla="*/ 292608 h 292608"/>
              <a:gd name="connsiteX0" fmla="*/ 164114 w 521685"/>
              <a:gd name="connsiteY0" fmla="*/ 329479 h 329479"/>
              <a:gd name="connsiteX1" fmla="*/ 0 w 521685"/>
              <a:gd name="connsiteY1" fmla="*/ 0 h 329479"/>
              <a:gd name="connsiteX2" fmla="*/ 521685 w 521685"/>
              <a:gd name="connsiteY2" fmla="*/ 5015 h 329479"/>
              <a:gd name="connsiteX3" fmla="*/ 164114 w 521685"/>
              <a:gd name="connsiteY3" fmla="*/ 329479 h 329479"/>
              <a:gd name="connsiteX0" fmla="*/ 164114 w 536434"/>
              <a:gd name="connsiteY0" fmla="*/ 331838 h 331838"/>
              <a:gd name="connsiteX1" fmla="*/ 0 w 536434"/>
              <a:gd name="connsiteY1" fmla="*/ 2359 h 331838"/>
              <a:gd name="connsiteX2" fmla="*/ 536434 w 536434"/>
              <a:gd name="connsiteY2" fmla="*/ 0 h 331838"/>
              <a:gd name="connsiteX3" fmla="*/ 164114 w 536434"/>
              <a:gd name="connsiteY3" fmla="*/ 331838 h 331838"/>
            </a:gdLst>
            <a:ahLst/>
            <a:cxnLst>
              <a:cxn ang="0">
                <a:pos x="connsiteX0" y="connsiteY0"/>
              </a:cxn>
              <a:cxn ang="0">
                <a:pos x="connsiteX1" y="connsiteY1"/>
              </a:cxn>
              <a:cxn ang="0">
                <a:pos x="connsiteX2" y="connsiteY2"/>
              </a:cxn>
              <a:cxn ang="0">
                <a:pos x="connsiteX3" y="connsiteY3"/>
              </a:cxn>
            </a:cxnLst>
            <a:rect l="l" t="t" r="r" b="b"/>
            <a:pathLst>
              <a:path w="536434" h="331838">
                <a:moveTo>
                  <a:pt x="164114" y="331838"/>
                </a:moveTo>
                <a:lnTo>
                  <a:pt x="0" y="2359"/>
                </a:lnTo>
                <a:lnTo>
                  <a:pt x="536434" y="0"/>
                </a:lnTo>
                <a:lnTo>
                  <a:pt x="164114" y="331838"/>
                </a:lnTo>
                <a:close/>
              </a:path>
            </a:pathLst>
          </a:custGeom>
          <a:solidFill>
            <a:srgbClr val="486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060700" y="-127000"/>
            <a:ext cx="10655300" cy="11315700"/>
          </a:xfrm>
          <a:custGeom>
            <a:avLst/>
            <a:gdLst>
              <a:gd name="connsiteX0" fmla="*/ 0 w 5495120"/>
              <a:gd name="connsiteY0" fmla="*/ 0 h 6858000"/>
              <a:gd name="connsiteX1" fmla="*/ 5495120 w 5495120"/>
              <a:gd name="connsiteY1" fmla="*/ 0 h 6858000"/>
              <a:gd name="connsiteX2" fmla="*/ 5495120 w 5495120"/>
              <a:gd name="connsiteY2" fmla="*/ 6858000 h 6858000"/>
              <a:gd name="connsiteX3" fmla="*/ 0 w 5495120"/>
              <a:gd name="connsiteY3" fmla="*/ 6858000 h 6858000"/>
              <a:gd name="connsiteX4" fmla="*/ 0 w 5495120"/>
              <a:gd name="connsiteY4" fmla="*/ 0 h 6858000"/>
              <a:gd name="connsiteX0" fmla="*/ 4946072 w 10441192"/>
              <a:gd name="connsiteY0" fmla="*/ 0 h 6899564"/>
              <a:gd name="connsiteX1" fmla="*/ 10441192 w 10441192"/>
              <a:gd name="connsiteY1" fmla="*/ 0 h 6899564"/>
              <a:gd name="connsiteX2" fmla="*/ 10441192 w 10441192"/>
              <a:gd name="connsiteY2" fmla="*/ 6858000 h 6899564"/>
              <a:gd name="connsiteX3" fmla="*/ 0 w 10441192"/>
              <a:gd name="connsiteY3" fmla="*/ 6899564 h 6899564"/>
              <a:gd name="connsiteX4" fmla="*/ 4946072 w 10441192"/>
              <a:gd name="connsiteY4" fmla="*/ 0 h 6899564"/>
              <a:gd name="connsiteX0" fmla="*/ 6359236 w 10441192"/>
              <a:gd name="connsiteY0" fmla="*/ 0 h 6899564"/>
              <a:gd name="connsiteX1" fmla="*/ 10441192 w 10441192"/>
              <a:gd name="connsiteY1" fmla="*/ 0 h 6899564"/>
              <a:gd name="connsiteX2" fmla="*/ 10441192 w 10441192"/>
              <a:gd name="connsiteY2" fmla="*/ 6858000 h 6899564"/>
              <a:gd name="connsiteX3" fmla="*/ 0 w 10441192"/>
              <a:gd name="connsiteY3" fmla="*/ 6899564 h 6899564"/>
              <a:gd name="connsiteX4" fmla="*/ 6359236 w 10441192"/>
              <a:gd name="connsiteY4" fmla="*/ 0 h 6899564"/>
              <a:gd name="connsiteX0" fmla="*/ 7199094 w 10441192"/>
              <a:gd name="connsiteY0" fmla="*/ 41563 h 6899564"/>
              <a:gd name="connsiteX1" fmla="*/ 10441192 w 10441192"/>
              <a:gd name="connsiteY1" fmla="*/ 0 h 6899564"/>
              <a:gd name="connsiteX2" fmla="*/ 10441192 w 10441192"/>
              <a:gd name="connsiteY2" fmla="*/ 6858000 h 6899564"/>
              <a:gd name="connsiteX3" fmla="*/ 0 w 10441192"/>
              <a:gd name="connsiteY3" fmla="*/ 6899564 h 6899564"/>
              <a:gd name="connsiteX4" fmla="*/ 7199094 w 10441192"/>
              <a:gd name="connsiteY4" fmla="*/ 41563 h 6899564"/>
              <a:gd name="connsiteX0" fmla="*/ 9751453 w 12993551"/>
              <a:gd name="connsiteY0" fmla="*/ 41563 h 6924277"/>
              <a:gd name="connsiteX1" fmla="*/ 12993551 w 12993551"/>
              <a:gd name="connsiteY1" fmla="*/ 0 h 6924277"/>
              <a:gd name="connsiteX2" fmla="*/ 12993551 w 12993551"/>
              <a:gd name="connsiteY2" fmla="*/ 6858000 h 6924277"/>
              <a:gd name="connsiteX3" fmla="*/ 0 w 12993551"/>
              <a:gd name="connsiteY3" fmla="*/ 6924277 h 6924277"/>
              <a:gd name="connsiteX4" fmla="*/ 9751453 w 12993551"/>
              <a:gd name="connsiteY4" fmla="*/ 41563 h 6924277"/>
              <a:gd name="connsiteX0" fmla="*/ 9751453 w 12993551"/>
              <a:gd name="connsiteY0" fmla="*/ 41563 h 6982011"/>
              <a:gd name="connsiteX1" fmla="*/ 12993551 w 12993551"/>
              <a:gd name="connsiteY1" fmla="*/ 0 h 6982011"/>
              <a:gd name="connsiteX2" fmla="*/ 12993551 w 12993551"/>
              <a:gd name="connsiteY2" fmla="*/ 6982011 h 6982011"/>
              <a:gd name="connsiteX3" fmla="*/ 0 w 12993551"/>
              <a:gd name="connsiteY3" fmla="*/ 6924277 h 6982011"/>
              <a:gd name="connsiteX4" fmla="*/ 9751453 w 12993551"/>
              <a:gd name="connsiteY4" fmla="*/ 41563 h 698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3551" h="6982011">
                <a:moveTo>
                  <a:pt x="9751453" y="41563"/>
                </a:moveTo>
                <a:lnTo>
                  <a:pt x="12993551" y="0"/>
                </a:lnTo>
                <a:lnTo>
                  <a:pt x="12993551" y="6982011"/>
                </a:lnTo>
                <a:lnTo>
                  <a:pt x="0" y="6924277"/>
                </a:lnTo>
                <a:lnTo>
                  <a:pt x="9751453" y="4156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6"/>
          <p:cNvSpPr/>
          <p:nvPr/>
        </p:nvSpPr>
        <p:spPr>
          <a:xfrm>
            <a:off x="5524882" y="6753406"/>
            <a:ext cx="8191117" cy="396889"/>
          </a:xfrm>
          <a:custGeom>
            <a:avLst/>
            <a:gdLst>
              <a:gd name="connsiteX0" fmla="*/ 0 w 12017829"/>
              <a:gd name="connsiteY0" fmla="*/ 0 h 566928"/>
              <a:gd name="connsiteX1" fmla="*/ 12017829 w 12017829"/>
              <a:gd name="connsiteY1" fmla="*/ 0 h 566928"/>
              <a:gd name="connsiteX2" fmla="*/ 12017829 w 12017829"/>
              <a:gd name="connsiteY2" fmla="*/ 566928 h 566928"/>
              <a:gd name="connsiteX3" fmla="*/ 0 w 12017829"/>
              <a:gd name="connsiteY3" fmla="*/ 566928 h 566928"/>
              <a:gd name="connsiteX4" fmla="*/ 0 w 12017829"/>
              <a:gd name="connsiteY4" fmla="*/ 0 h 566928"/>
              <a:gd name="connsiteX0" fmla="*/ 420624 w 12438453"/>
              <a:gd name="connsiteY0" fmla="*/ 0 h 585216"/>
              <a:gd name="connsiteX1" fmla="*/ 12438453 w 12438453"/>
              <a:gd name="connsiteY1" fmla="*/ 0 h 585216"/>
              <a:gd name="connsiteX2" fmla="*/ 12438453 w 12438453"/>
              <a:gd name="connsiteY2" fmla="*/ 566928 h 585216"/>
              <a:gd name="connsiteX3" fmla="*/ 0 w 12438453"/>
              <a:gd name="connsiteY3" fmla="*/ 585216 h 585216"/>
              <a:gd name="connsiteX4" fmla="*/ 420624 w 12438453"/>
              <a:gd name="connsiteY4" fmla="*/ 0 h 58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453" h="585216">
                <a:moveTo>
                  <a:pt x="420624" y="0"/>
                </a:moveTo>
                <a:lnTo>
                  <a:pt x="12438453" y="0"/>
                </a:lnTo>
                <a:lnTo>
                  <a:pt x="12438453" y="566928"/>
                </a:lnTo>
                <a:lnTo>
                  <a:pt x="0" y="585216"/>
                </a:lnTo>
                <a:lnTo>
                  <a:pt x="420624" y="0"/>
                </a:lnTo>
                <a:close/>
              </a:path>
            </a:pathLst>
          </a:custGeom>
          <a:solidFill>
            <a:srgbClr val="486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7494917" y="4284526"/>
            <a:ext cx="925183" cy="392506"/>
          </a:xfrm>
          <a:custGeom>
            <a:avLst/>
            <a:gdLst>
              <a:gd name="connsiteX0" fmla="*/ 0 w 600520"/>
              <a:gd name="connsiteY0" fmla="*/ 563979 h 563979"/>
              <a:gd name="connsiteX1" fmla="*/ 300260 w 600520"/>
              <a:gd name="connsiteY1" fmla="*/ 0 h 563979"/>
              <a:gd name="connsiteX2" fmla="*/ 600520 w 600520"/>
              <a:gd name="connsiteY2" fmla="*/ 563979 h 563979"/>
              <a:gd name="connsiteX3" fmla="*/ 0 w 600520"/>
              <a:gd name="connsiteY3" fmla="*/ 563979 h 563979"/>
              <a:gd name="connsiteX0" fmla="*/ 0 w 881873"/>
              <a:gd name="connsiteY0" fmla="*/ 563979 h 563979"/>
              <a:gd name="connsiteX1" fmla="*/ 581613 w 881873"/>
              <a:gd name="connsiteY1" fmla="*/ 0 h 563979"/>
              <a:gd name="connsiteX2" fmla="*/ 881873 w 881873"/>
              <a:gd name="connsiteY2" fmla="*/ 563979 h 563979"/>
              <a:gd name="connsiteX3" fmla="*/ 0 w 881873"/>
              <a:gd name="connsiteY3" fmla="*/ 563979 h 563979"/>
              <a:gd name="connsiteX0" fmla="*/ 0 w 881873"/>
              <a:gd name="connsiteY0" fmla="*/ 599149 h 599149"/>
              <a:gd name="connsiteX1" fmla="*/ 546444 w 881873"/>
              <a:gd name="connsiteY1" fmla="*/ 0 h 599149"/>
              <a:gd name="connsiteX2" fmla="*/ 881873 w 881873"/>
              <a:gd name="connsiteY2" fmla="*/ 599149 h 599149"/>
              <a:gd name="connsiteX3" fmla="*/ 0 w 881873"/>
              <a:gd name="connsiteY3" fmla="*/ 599149 h 599149"/>
              <a:gd name="connsiteX0" fmla="*/ 0 w 834981"/>
              <a:gd name="connsiteY0" fmla="*/ 599149 h 599149"/>
              <a:gd name="connsiteX1" fmla="*/ 546444 w 834981"/>
              <a:gd name="connsiteY1" fmla="*/ 0 h 599149"/>
              <a:gd name="connsiteX2" fmla="*/ 834981 w 834981"/>
              <a:gd name="connsiteY2" fmla="*/ 575703 h 599149"/>
              <a:gd name="connsiteX3" fmla="*/ 0 w 834981"/>
              <a:gd name="connsiteY3" fmla="*/ 599149 h 599149"/>
              <a:gd name="connsiteX0" fmla="*/ 0 w 870150"/>
              <a:gd name="connsiteY0" fmla="*/ 599149 h 622595"/>
              <a:gd name="connsiteX1" fmla="*/ 546444 w 870150"/>
              <a:gd name="connsiteY1" fmla="*/ 0 h 622595"/>
              <a:gd name="connsiteX2" fmla="*/ 870150 w 870150"/>
              <a:gd name="connsiteY2" fmla="*/ 622595 h 622595"/>
              <a:gd name="connsiteX3" fmla="*/ 0 w 870150"/>
              <a:gd name="connsiteY3" fmla="*/ 599149 h 622595"/>
              <a:gd name="connsiteX0" fmla="*/ 0 w 870150"/>
              <a:gd name="connsiteY0" fmla="*/ 370549 h 393995"/>
              <a:gd name="connsiteX1" fmla="*/ 378002 w 870150"/>
              <a:gd name="connsiteY1" fmla="*/ 0 h 393995"/>
              <a:gd name="connsiteX2" fmla="*/ 870150 w 870150"/>
              <a:gd name="connsiteY2" fmla="*/ 393995 h 393995"/>
              <a:gd name="connsiteX3" fmla="*/ 0 w 870150"/>
              <a:gd name="connsiteY3" fmla="*/ 370549 h 393995"/>
              <a:gd name="connsiteX0" fmla="*/ 0 w 870150"/>
              <a:gd name="connsiteY0" fmla="*/ 383249 h 406695"/>
              <a:gd name="connsiteX1" fmla="*/ 356835 w 870150"/>
              <a:gd name="connsiteY1" fmla="*/ 0 h 406695"/>
              <a:gd name="connsiteX2" fmla="*/ 870150 w 870150"/>
              <a:gd name="connsiteY2" fmla="*/ 406695 h 406695"/>
              <a:gd name="connsiteX3" fmla="*/ 0 w 870150"/>
              <a:gd name="connsiteY3" fmla="*/ 383249 h 406695"/>
              <a:gd name="connsiteX0" fmla="*/ 0 w 861683"/>
              <a:gd name="connsiteY0" fmla="*/ 391716 h 406695"/>
              <a:gd name="connsiteX1" fmla="*/ 348368 w 861683"/>
              <a:gd name="connsiteY1" fmla="*/ 0 h 406695"/>
              <a:gd name="connsiteX2" fmla="*/ 861683 w 861683"/>
              <a:gd name="connsiteY2" fmla="*/ 406695 h 406695"/>
              <a:gd name="connsiteX3" fmla="*/ 0 w 861683"/>
              <a:gd name="connsiteY3" fmla="*/ 391716 h 406695"/>
              <a:gd name="connsiteX0" fmla="*/ 0 w 895549"/>
              <a:gd name="connsiteY0" fmla="*/ 391716 h 398228"/>
              <a:gd name="connsiteX1" fmla="*/ 348368 w 895549"/>
              <a:gd name="connsiteY1" fmla="*/ 0 h 398228"/>
              <a:gd name="connsiteX2" fmla="*/ 895549 w 895549"/>
              <a:gd name="connsiteY2" fmla="*/ 398228 h 398228"/>
              <a:gd name="connsiteX3" fmla="*/ 0 w 895549"/>
              <a:gd name="connsiteY3" fmla="*/ 391716 h 398228"/>
              <a:gd name="connsiteX0" fmla="*/ 0 w 925183"/>
              <a:gd name="connsiteY0" fmla="*/ 387482 h 398228"/>
              <a:gd name="connsiteX1" fmla="*/ 378002 w 925183"/>
              <a:gd name="connsiteY1" fmla="*/ 0 h 398228"/>
              <a:gd name="connsiteX2" fmla="*/ 925183 w 925183"/>
              <a:gd name="connsiteY2" fmla="*/ 398228 h 398228"/>
              <a:gd name="connsiteX3" fmla="*/ 0 w 925183"/>
              <a:gd name="connsiteY3" fmla="*/ 387482 h 398228"/>
              <a:gd name="connsiteX0" fmla="*/ 0 w 954816"/>
              <a:gd name="connsiteY0" fmla="*/ 387482 h 389762"/>
              <a:gd name="connsiteX1" fmla="*/ 378002 w 954816"/>
              <a:gd name="connsiteY1" fmla="*/ 0 h 389762"/>
              <a:gd name="connsiteX2" fmla="*/ 954816 w 954816"/>
              <a:gd name="connsiteY2" fmla="*/ 389762 h 389762"/>
              <a:gd name="connsiteX3" fmla="*/ 0 w 954816"/>
              <a:gd name="connsiteY3" fmla="*/ 387482 h 389762"/>
              <a:gd name="connsiteX0" fmla="*/ 0 w 925183"/>
              <a:gd name="connsiteY0" fmla="*/ 387482 h 387482"/>
              <a:gd name="connsiteX1" fmla="*/ 378002 w 925183"/>
              <a:gd name="connsiteY1" fmla="*/ 0 h 387482"/>
              <a:gd name="connsiteX2" fmla="*/ 925183 w 925183"/>
              <a:gd name="connsiteY2" fmla="*/ 381296 h 387482"/>
              <a:gd name="connsiteX3" fmla="*/ 0 w 925183"/>
              <a:gd name="connsiteY3" fmla="*/ 387482 h 387482"/>
              <a:gd name="connsiteX0" fmla="*/ 0 w 925183"/>
              <a:gd name="connsiteY0" fmla="*/ 387482 h 387482"/>
              <a:gd name="connsiteX1" fmla="*/ 367953 w 925183"/>
              <a:gd name="connsiteY1" fmla="*/ 0 h 387482"/>
              <a:gd name="connsiteX2" fmla="*/ 925183 w 925183"/>
              <a:gd name="connsiteY2" fmla="*/ 381296 h 387482"/>
              <a:gd name="connsiteX3" fmla="*/ 0 w 925183"/>
              <a:gd name="connsiteY3" fmla="*/ 387482 h 387482"/>
              <a:gd name="connsiteX0" fmla="*/ 0 w 925183"/>
              <a:gd name="connsiteY0" fmla="*/ 392506 h 392506"/>
              <a:gd name="connsiteX1" fmla="*/ 362929 w 925183"/>
              <a:gd name="connsiteY1" fmla="*/ 0 h 392506"/>
              <a:gd name="connsiteX2" fmla="*/ 925183 w 925183"/>
              <a:gd name="connsiteY2" fmla="*/ 386320 h 392506"/>
              <a:gd name="connsiteX3" fmla="*/ 0 w 925183"/>
              <a:gd name="connsiteY3" fmla="*/ 392506 h 392506"/>
            </a:gdLst>
            <a:ahLst/>
            <a:cxnLst>
              <a:cxn ang="0">
                <a:pos x="connsiteX0" y="connsiteY0"/>
              </a:cxn>
              <a:cxn ang="0">
                <a:pos x="connsiteX1" y="connsiteY1"/>
              </a:cxn>
              <a:cxn ang="0">
                <a:pos x="connsiteX2" y="connsiteY2"/>
              </a:cxn>
              <a:cxn ang="0">
                <a:pos x="connsiteX3" y="connsiteY3"/>
              </a:cxn>
            </a:cxnLst>
            <a:rect l="l" t="t" r="r" b="b"/>
            <a:pathLst>
              <a:path w="925183" h="392506">
                <a:moveTo>
                  <a:pt x="0" y="392506"/>
                </a:moveTo>
                <a:lnTo>
                  <a:pt x="362929" y="0"/>
                </a:lnTo>
                <a:lnTo>
                  <a:pt x="925183" y="386320"/>
                </a:lnTo>
                <a:lnTo>
                  <a:pt x="0" y="392506"/>
                </a:lnTo>
                <a:close/>
              </a:path>
            </a:pathLst>
          </a:custGeom>
          <a:solidFill>
            <a:srgbClr val="486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1"/>
          <p:cNvSpPr/>
          <p:nvPr/>
        </p:nvSpPr>
        <p:spPr>
          <a:xfrm>
            <a:off x="1" y="4677032"/>
            <a:ext cx="8420099" cy="1631092"/>
          </a:xfrm>
          <a:custGeom>
            <a:avLst/>
            <a:gdLst>
              <a:gd name="connsiteX0" fmla="*/ 0 w 12540343"/>
              <a:gd name="connsiteY0" fmla="*/ 0 h 3461657"/>
              <a:gd name="connsiteX1" fmla="*/ 12540343 w 12540343"/>
              <a:gd name="connsiteY1" fmla="*/ 0 h 3461657"/>
              <a:gd name="connsiteX2" fmla="*/ 12540343 w 12540343"/>
              <a:gd name="connsiteY2" fmla="*/ 3461657 h 3461657"/>
              <a:gd name="connsiteX3" fmla="*/ 0 w 12540343"/>
              <a:gd name="connsiteY3" fmla="*/ 3461657 h 3461657"/>
              <a:gd name="connsiteX4" fmla="*/ 0 w 12540343"/>
              <a:gd name="connsiteY4" fmla="*/ 0 h 3461657"/>
              <a:gd name="connsiteX0" fmla="*/ 0 w 12540343"/>
              <a:gd name="connsiteY0" fmla="*/ 0 h 3461657"/>
              <a:gd name="connsiteX1" fmla="*/ 12540343 w 12540343"/>
              <a:gd name="connsiteY1" fmla="*/ 0 h 3461657"/>
              <a:gd name="connsiteX2" fmla="*/ 10537371 w 12540343"/>
              <a:gd name="connsiteY2" fmla="*/ 3439886 h 3461657"/>
              <a:gd name="connsiteX3" fmla="*/ 0 w 12540343"/>
              <a:gd name="connsiteY3" fmla="*/ 3461657 h 3461657"/>
              <a:gd name="connsiteX4" fmla="*/ 0 w 12540343"/>
              <a:gd name="connsiteY4" fmla="*/ 0 h 3461657"/>
              <a:gd name="connsiteX0" fmla="*/ 0 w 12540343"/>
              <a:gd name="connsiteY0" fmla="*/ 0 h 3461657"/>
              <a:gd name="connsiteX1" fmla="*/ 12540343 w 12540343"/>
              <a:gd name="connsiteY1" fmla="*/ 0 h 3461657"/>
              <a:gd name="connsiteX2" fmla="*/ 9933867 w 12540343"/>
              <a:gd name="connsiteY2" fmla="*/ 3421598 h 3461657"/>
              <a:gd name="connsiteX3" fmla="*/ 0 w 12540343"/>
              <a:gd name="connsiteY3" fmla="*/ 3461657 h 3461657"/>
              <a:gd name="connsiteX4" fmla="*/ 0 w 12540343"/>
              <a:gd name="connsiteY4" fmla="*/ 0 h 3461657"/>
              <a:gd name="connsiteX0" fmla="*/ 0 w 12924391"/>
              <a:gd name="connsiteY0" fmla="*/ 0 h 3461657"/>
              <a:gd name="connsiteX1" fmla="*/ 12924391 w 12924391"/>
              <a:gd name="connsiteY1" fmla="*/ 0 h 3461657"/>
              <a:gd name="connsiteX2" fmla="*/ 9933867 w 12924391"/>
              <a:gd name="connsiteY2" fmla="*/ 3421598 h 3461657"/>
              <a:gd name="connsiteX3" fmla="*/ 0 w 12924391"/>
              <a:gd name="connsiteY3" fmla="*/ 3461657 h 3461657"/>
              <a:gd name="connsiteX4" fmla="*/ 0 w 12924391"/>
              <a:gd name="connsiteY4" fmla="*/ 0 h 3461657"/>
              <a:gd name="connsiteX0" fmla="*/ 0 w 12514848"/>
              <a:gd name="connsiteY0" fmla="*/ 31113 h 3492770"/>
              <a:gd name="connsiteX1" fmla="*/ 12514848 w 12514848"/>
              <a:gd name="connsiteY1" fmla="*/ 0 h 3492770"/>
              <a:gd name="connsiteX2" fmla="*/ 9933867 w 12514848"/>
              <a:gd name="connsiteY2" fmla="*/ 3452711 h 3492770"/>
              <a:gd name="connsiteX3" fmla="*/ 0 w 12514848"/>
              <a:gd name="connsiteY3" fmla="*/ 3492770 h 3492770"/>
              <a:gd name="connsiteX4" fmla="*/ 0 w 12514848"/>
              <a:gd name="connsiteY4" fmla="*/ 31113 h 3492770"/>
              <a:gd name="connsiteX0" fmla="*/ 0 w 12514848"/>
              <a:gd name="connsiteY0" fmla="*/ 31113 h 3492770"/>
              <a:gd name="connsiteX1" fmla="*/ 12514848 w 12514848"/>
              <a:gd name="connsiteY1" fmla="*/ 0 h 3492770"/>
              <a:gd name="connsiteX2" fmla="*/ 10907917 w 12514848"/>
              <a:gd name="connsiteY2" fmla="*/ 3400453 h 3492770"/>
              <a:gd name="connsiteX3" fmla="*/ 0 w 12514848"/>
              <a:gd name="connsiteY3" fmla="*/ 3492770 h 3492770"/>
              <a:gd name="connsiteX4" fmla="*/ 0 w 12514848"/>
              <a:gd name="connsiteY4" fmla="*/ 31113 h 3492770"/>
              <a:gd name="connsiteX0" fmla="*/ 0 w 12514848"/>
              <a:gd name="connsiteY0" fmla="*/ 31113 h 3492770"/>
              <a:gd name="connsiteX1" fmla="*/ 12514848 w 12514848"/>
              <a:gd name="connsiteY1" fmla="*/ 0 h 3492770"/>
              <a:gd name="connsiteX2" fmla="*/ 10139462 w 12514848"/>
              <a:gd name="connsiteY2" fmla="*/ 3400453 h 3492770"/>
              <a:gd name="connsiteX3" fmla="*/ 0 w 12514848"/>
              <a:gd name="connsiteY3" fmla="*/ 3492770 h 3492770"/>
              <a:gd name="connsiteX4" fmla="*/ 0 w 12514848"/>
              <a:gd name="connsiteY4" fmla="*/ 31113 h 3492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14848" h="3492770">
                <a:moveTo>
                  <a:pt x="0" y="31113"/>
                </a:moveTo>
                <a:lnTo>
                  <a:pt x="12514848" y="0"/>
                </a:lnTo>
                <a:lnTo>
                  <a:pt x="10139462" y="3400453"/>
                </a:lnTo>
                <a:lnTo>
                  <a:pt x="0" y="3492770"/>
                </a:lnTo>
                <a:lnTo>
                  <a:pt x="0" y="31113"/>
                </a:lnTo>
                <a:close/>
              </a:path>
            </a:pathLst>
          </a:custGeom>
          <a:solidFill>
            <a:srgbClr val="486D90"/>
          </a:soli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 name="TextBox 7"/>
          <p:cNvSpPr txBox="1"/>
          <p:nvPr/>
        </p:nvSpPr>
        <p:spPr>
          <a:xfrm>
            <a:off x="379730" y="5200190"/>
            <a:ext cx="7786546" cy="707886"/>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ea typeface="Segoe UI" panose="020B0502040204020203" pitchFamily="34" charset="0"/>
                <a:cs typeface="Segoe UI" panose="020B0502040204020203" pitchFamily="34" charset="0"/>
              </a:rPr>
              <a:t>Thank You</a:t>
            </a:r>
            <a:endParaRPr lang="en-US" sz="3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872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E44D5760-1EF2-4A14-A6F2-BEE2CADF8620}"/>
              </a:ext>
            </a:extLst>
          </p:cNvPr>
          <p:cNvCxnSpPr>
            <a:stCxn id="3" idx="2"/>
            <a:endCxn id="34" idx="0"/>
          </p:cNvCxnSpPr>
          <p:nvPr/>
        </p:nvCxnSpPr>
        <p:spPr>
          <a:xfrm>
            <a:off x="12115800" y="2164080"/>
            <a:ext cx="106680" cy="714442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6">
            <a:extLst>
              <a:ext uri="{FF2B5EF4-FFF2-40B4-BE49-F238E27FC236}">
                <a16:creationId xmlns:a16="http://schemas.microsoft.com/office/drawing/2014/main" id="{EA0D6B93-CE79-4088-9EA6-938915E2F70B}"/>
              </a:ext>
            </a:extLst>
          </p:cNvPr>
          <p:cNvSpPr>
            <a:spLocks noGrp="1"/>
          </p:cNvSpPr>
          <p:nvPr>
            <p:ph type="title"/>
          </p:nvPr>
        </p:nvSpPr>
        <p:spPr>
          <a:xfrm>
            <a:off x="171450" y="303230"/>
            <a:ext cx="13320921" cy="850532"/>
          </a:xfrm>
        </p:spPr>
        <p:txBody>
          <a:bodyPr/>
          <a:lstStyle/>
          <a:p>
            <a:r>
              <a:rPr lang="en-US" dirty="0"/>
              <a:t>Meta Model and Terminology for API</a:t>
            </a:r>
          </a:p>
        </p:txBody>
      </p:sp>
      <p:sp>
        <p:nvSpPr>
          <p:cNvPr id="3" name="Rectangle: Rounded Corners 2">
            <a:extLst>
              <a:ext uri="{FF2B5EF4-FFF2-40B4-BE49-F238E27FC236}">
                <a16:creationId xmlns:a16="http://schemas.microsoft.com/office/drawing/2014/main" id="{391D90F0-23B8-4F1B-AEEF-46B351B2BB37}"/>
              </a:ext>
            </a:extLst>
          </p:cNvPr>
          <p:cNvSpPr/>
          <p:nvPr/>
        </p:nvSpPr>
        <p:spPr>
          <a:xfrm>
            <a:off x="11262360" y="152400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C00000"/>
                </a:solidFill>
              </a:rPr>
              <a:t>API</a:t>
            </a:r>
          </a:p>
        </p:txBody>
      </p:sp>
      <p:sp>
        <p:nvSpPr>
          <p:cNvPr id="30" name="Rectangle: Rounded Corners 29">
            <a:extLst>
              <a:ext uri="{FF2B5EF4-FFF2-40B4-BE49-F238E27FC236}">
                <a16:creationId xmlns:a16="http://schemas.microsoft.com/office/drawing/2014/main" id="{0F661674-CC5E-4A0B-B290-254FE6E68439}"/>
              </a:ext>
            </a:extLst>
          </p:cNvPr>
          <p:cNvSpPr/>
          <p:nvPr/>
        </p:nvSpPr>
        <p:spPr>
          <a:xfrm>
            <a:off x="11323320" y="6126481"/>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Service</a:t>
            </a:r>
          </a:p>
        </p:txBody>
      </p:sp>
      <p:sp>
        <p:nvSpPr>
          <p:cNvPr id="31" name="Rectangle: Rounded Corners 30">
            <a:extLst>
              <a:ext uri="{FF2B5EF4-FFF2-40B4-BE49-F238E27FC236}">
                <a16:creationId xmlns:a16="http://schemas.microsoft.com/office/drawing/2014/main" id="{88EFBEF7-298F-43D1-B43C-3EA918F90269}"/>
              </a:ext>
            </a:extLst>
          </p:cNvPr>
          <p:cNvSpPr/>
          <p:nvPr/>
        </p:nvSpPr>
        <p:spPr>
          <a:xfrm>
            <a:off x="11262360" y="2853022"/>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API Speciation</a:t>
            </a:r>
          </a:p>
          <a:p>
            <a:pPr algn="ctr"/>
            <a:r>
              <a:rPr lang="en-IN" b="1" dirty="0" err="1"/>
              <a:t>Xa</a:t>
            </a:r>
            <a:r>
              <a:rPr lang="en-IN" b="1" dirty="0"/>
              <a:t>, </a:t>
            </a:r>
            <a:r>
              <a:rPr lang="en-IN" b="1" dirty="0" err="1"/>
              <a:t>Ya</a:t>
            </a:r>
            <a:r>
              <a:rPr lang="en-IN" b="1" dirty="0"/>
              <a:t>, Za</a:t>
            </a:r>
          </a:p>
        </p:txBody>
      </p:sp>
      <p:sp>
        <p:nvSpPr>
          <p:cNvPr id="32" name="Rectangle: Rounded Corners 31">
            <a:extLst>
              <a:ext uri="{FF2B5EF4-FFF2-40B4-BE49-F238E27FC236}">
                <a16:creationId xmlns:a16="http://schemas.microsoft.com/office/drawing/2014/main" id="{9AE138F4-7424-495A-ACD6-2419E7EB9BB0}"/>
              </a:ext>
            </a:extLst>
          </p:cNvPr>
          <p:cNvSpPr/>
          <p:nvPr/>
        </p:nvSpPr>
        <p:spPr>
          <a:xfrm>
            <a:off x="11262360" y="420624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C00000"/>
                </a:solidFill>
              </a:rPr>
              <a:t>API Endpoint</a:t>
            </a:r>
          </a:p>
        </p:txBody>
      </p:sp>
      <p:sp>
        <p:nvSpPr>
          <p:cNvPr id="6" name="TextBox 5">
            <a:extLst>
              <a:ext uri="{FF2B5EF4-FFF2-40B4-BE49-F238E27FC236}">
                <a16:creationId xmlns:a16="http://schemas.microsoft.com/office/drawing/2014/main" id="{9BFEA691-9854-43DA-9189-B1D1691CE5F0}"/>
              </a:ext>
            </a:extLst>
          </p:cNvPr>
          <p:cNvSpPr txBox="1"/>
          <p:nvPr/>
        </p:nvSpPr>
        <p:spPr>
          <a:xfrm>
            <a:off x="171450" y="1767840"/>
            <a:ext cx="9963150" cy="6124754"/>
          </a:xfrm>
          <a:prstGeom prst="rect">
            <a:avLst/>
          </a:prstGeom>
          <a:noFill/>
        </p:spPr>
        <p:txBody>
          <a:bodyPr wrap="square" rtlCol="0">
            <a:spAutoFit/>
          </a:bodyPr>
          <a:lstStyle/>
          <a:p>
            <a:pPr marL="285750" indent="-285750">
              <a:buFont typeface="Arial" panose="020B0604020202020204" pitchFamily="34" charset="0"/>
              <a:buChar char="•"/>
            </a:pPr>
            <a:r>
              <a:rPr lang="en-IN" sz="2800" b="1" dirty="0">
                <a:solidFill>
                  <a:srgbClr val="C00000"/>
                </a:solidFill>
              </a:rPr>
              <a:t>API</a:t>
            </a:r>
            <a:r>
              <a:rPr lang="en-IN" sz="2800" dirty="0"/>
              <a:t> is a set of API endpoint that share a common purpose</a:t>
            </a:r>
          </a:p>
          <a:p>
            <a:r>
              <a:rPr lang="en-IN" sz="2800" dirty="0"/>
              <a:t> </a:t>
            </a:r>
          </a:p>
          <a:p>
            <a:pPr marL="457200" indent="-457200">
              <a:buFont typeface="Arial" panose="020B0604020202020204" pitchFamily="34" charset="0"/>
              <a:buChar char="•"/>
            </a:pPr>
            <a:r>
              <a:rPr lang="en-IN" sz="2800" b="1" dirty="0">
                <a:solidFill>
                  <a:srgbClr val="C00000"/>
                </a:solidFill>
              </a:rPr>
              <a:t>API endpoint </a:t>
            </a:r>
            <a:r>
              <a:rPr lang="en-IN" sz="2800" dirty="0"/>
              <a:t>is an interface; when using HTTP, an API endpoint identified by the triplet { </a:t>
            </a:r>
            <a:r>
              <a:rPr lang="en-IN" sz="2800" b="1" dirty="0"/>
              <a:t>HTTP Method, host, URL path template </a:t>
            </a:r>
            <a:r>
              <a:rPr lang="en-IN" sz="2800" dirty="0"/>
              <a:t>}  </a:t>
            </a:r>
          </a:p>
          <a:p>
            <a:endParaRPr lang="en-IN" sz="2800" dirty="0"/>
          </a:p>
          <a:p>
            <a:pPr marL="285750" indent="-285750">
              <a:buFont typeface="Arial" panose="020B0604020202020204" pitchFamily="34" charset="0"/>
              <a:buChar char="•"/>
            </a:pPr>
            <a:r>
              <a:rPr lang="en-IN" sz="2800" b="1" dirty="0">
                <a:solidFill>
                  <a:srgbClr val="00B050"/>
                </a:solidFill>
              </a:rPr>
              <a:t>API Speciation </a:t>
            </a:r>
            <a:r>
              <a:rPr lang="en-IN" sz="2800" dirty="0"/>
              <a:t>is a precise and </a:t>
            </a:r>
            <a:r>
              <a:rPr lang="en-IN" sz="2800" b="1" dirty="0">
                <a:solidFill>
                  <a:srgbClr val="00B050"/>
                </a:solidFill>
              </a:rPr>
              <a:t>comprehensive</a:t>
            </a:r>
            <a:r>
              <a:rPr lang="en-IN" sz="2800" dirty="0"/>
              <a:t> document of the API endpoints part of the API. </a:t>
            </a:r>
            <a:r>
              <a:rPr lang="en-IN" sz="2800" dirty="0" err="1"/>
              <a:t>OpenAPI</a:t>
            </a:r>
            <a:r>
              <a:rPr lang="en-IN" sz="2800" dirty="0"/>
              <a:t>/Swagger standard is being used.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b="1" dirty="0"/>
              <a:t>Service</a:t>
            </a:r>
            <a:r>
              <a:rPr lang="en-IN" sz="2800" dirty="0"/>
              <a:t> is a piece of software , a piece of code , to be run in and out of process component , so it can’t be a library.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b="1" dirty="0"/>
              <a:t>Service version</a:t>
            </a:r>
            <a:r>
              <a:rPr lang="en-IN" sz="2800" dirty="0"/>
              <a:t> is a version of the service.  </a:t>
            </a:r>
          </a:p>
        </p:txBody>
      </p:sp>
      <p:sp>
        <p:nvSpPr>
          <p:cNvPr id="33" name="Rectangle: Rounded Corners 32">
            <a:extLst>
              <a:ext uri="{FF2B5EF4-FFF2-40B4-BE49-F238E27FC236}">
                <a16:creationId xmlns:a16="http://schemas.microsoft.com/office/drawing/2014/main" id="{BAFC47B4-3D92-41B2-9EEF-3B261B9D1483}"/>
              </a:ext>
            </a:extLst>
          </p:cNvPr>
          <p:cNvSpPr/>
          <p:nvPr/>
        </p:nvSpPr>
        <p:spPr>
          <a:xfrm>
            <a:off x="11369040" y="7825741"/>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Service Version</a:t>
            </a:r>
          </a:p>
          <a:p>
            <a:pPr algn="ctr"/>
            <a:r>
              <a:rPr lang="en-IN" b="1" dirty="0" err="1"/>
              <a:t>Xs</a:t>
            </a:r>
            <a:r>
              <a:rPr lang="en-IN" b="1" dirty="0"/>
              <a:t>, Ys, </a:t>
            </a:r>
            <a:r>
              <a:rPr lang="en-IN" b="1" dirty="0" err="1"/>
              <a:t>Zs</a:t>
            </a:r>
            <a:endParaRPr lang="en-IN" b="1" dirty="0"/>
          </a:p>
        </p:txBody>
      </p:sp>
      <p:sp>
        <p:nvSpPr>
          <p:cNvPr id="34" name="Rectangle: Rounded Corners 33">
            <a:extLst>
              <a:ext uri="{FF2B5EF4-FFF2-40B4-BE49-F238E27FC236}">
                <a16:creationId xmlns:a16="http://schemas.microsoft.com/office/drawing/2014/main" id="{2D083C56-CC34-4A58-BE62-AF7FD479EB9B}"/>
              </a:ext>
            </a:extLst>
          </p:cNvPr>
          <p:cNvSpPr/>
          <p:nvPr/>
        </p:nvSpPr>
        <p:spPr>
          <a:xfrm>
            <a:off x="11369040" y="930850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486D90"/>
                </a:solidFill>
              </a:rPr>
              <a:t>Instance</a:t>
            </a:r>
          </a:p>
        </p:txBody>
      </p:sp>
      <p:sp>
        <p:nvSpPr>
          <p:cNvPr id="42" name="TextBox 41">
            <a:extLst>
              <a:ext uri="{FF2B5EF4-FFF2-40B4-BE49-F238E27FC236}">
                <a16:creationId xmlns:a16="http://schemas.microsoft.com/office/drawing/2014/main" id="{255916DB-BB21-4B9F-8E01-20A722AE1CB1}"/>
              </a:ext>
            </a:extLst>
          </p:cNvPr>
          <p:cNvSpPr txBox="1"/>
          <p:nvPr/>
        </p:nvSpPr>
        <p:spPr>
          <a:xfrm>
            <a:off x="2590800" y="9719980"/>
            <a:ext cx="3489960" cy="369332"/>
          </a:xfrm>
          <a:prstGeom prst="rect">
            <a:avLst/>
          </a:prstGeom>
          <a:noFill/>
        </p:spPr>
        <p:txBody>
          <a:bodyPr wrap="square" rtlCol="0">
            <a:spAutoFit/>
          </a:bodyPr>
          <a:lstStyle/>
          <a:p>
            <a:r>
              <a:rPr lang="en-IN" b="1" dirty="0"/>
              <a:t>Ref : https://semver.org/</a:t>
            </a:r>
          </a:p>
        </p:txBody>
      </p:sp>
      <p:sp>
        <p:nvSpPr>
          <p:cNvPr id="47" name="Rectangle: Rounded Corners 46">
            <a:extLst>
              <a:ext uri="{FF2B5EF4-FFF2-40B4-BE49-F238E27FC236}">
                <a16:creationId xmlns:a16="http://schemas.microsoft.com/office/drawing/2014/main" id="{5DC1D020-8C1B-49E1-8349-CED60314E643}"/>
              </a:ext>
            </a:extLst>
          </p:cNvPr>
          <p:cNvSpPr/>
          <p:nvPr/>
        </p:nvSpPr>
        <p:spPr>
          <a:xfrm>
            <a:off x="11597640" y="2198884"/>
            <a:ext cx="365760" cy="64008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rgbClr val="C00000"/>
                </a:solidFill>
              </a:rPr>
              <a:t>1</a:t>
            </a:r>
          </a:p>
          <a:p>
            <a:pPr algn="ctr"/>
            <a:r>
              <a:rPr lang="en-IN" sz="1100" b="1" dirty="0">
                <a:solidFill>
                  <a:srgbClr val="C00000"/>
                </a:solidFill>
              </a:rPr>
              <a:t>..</a:t>
            </a:r>
          </a:p>
          <a:p>
            <a:pPr algn="ctr"/>
            <a:r>
              <a:rPr lang="en-IN" sz="1100" b="1" dirty="0">
                <a:solidFill>
                  <a:srgbClr val="C00000"/>
                </a:solidFill>
              </a:rPr>
              <a:t>1</a:t>
            </a:r>
          </a:p>
        </p:txBody>
      </p:sp>
      <p:sp>
        <p:nvSpPr>
          <p:cNvPr id="48" name="Rectangle: Rounded Corners 47">
            <a:extLst>
              <a:ext uri="{FF2B5EF4-FFF2-40B4-BE49-F238E27FC236}">
                <a16:creationId xmlns:a16="http://schemas.microsoft.com/office/drawing/2014/main" id="{47637B06-6555-42D3-9CF2-F4A441F742C5}"/>
              </a:ext>
            </a:extLst>
          </p:cNvPr>
          <p:cNvSpPr/>
          <p:nvPr/>
        </p:nvSpPr>
        <p:spPr>
          <a:xfrm>
            <a:off x="11582400" y="3540004"/>
            <a:ext cx="365760" cy="64008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rgbClr val="C00000"/>
                </a:solidFill>
              </a:rPr>
              <a:t>1</a:t>
            </a:r>
          </a:p>
          <a:p>
            <a:pPr algn="ctr"/>
            <a:r>
              <a:rPr lang="en-IN" sz="1100" b="1" dirty="0">
                <a:solidFill>
                  <a:srgbClr val="C00000"/>
                </a:solidFill>
              </a:rPr>
              <a:t>..</a:t>
            </a:r>
          </a:p>
          <a:p>
            <a:pPr algn="ctr"/>
            <a:r>
              <a:rPr lang="en-IN" sz="1100" b="1" dirty="0">
                <a:solidFill>
                  <a:srgbClr val="C00000"/>
                </a:solidFill>
              </a:rPr>
              <a:t>n</a:t>
            </a:r>
          </a:p>
        </p:txBody>
      </p:sp>
      <p:sp>
        <p:nvSpPr>
          <p:cNvPr id="49" name="Rectangle: Rounded Corners 48">
            <a:extLst>
              <a:ext uri="{FF2B5EF4-FFF2-40B4-BE49-F238E27FC236}">
                <a16:creationId xmlns:a16="http://schemas.microsoft.com/office/drawing/2014/main" id="{58B371EB-A8E2-44D6-B2A5-AA2AAFC47427}"/>
              </a:ext>
            </a:extLst>
          </p:cNvPr>
          <p:cNvSpPr/>
          <p:nvPr/>
        </p:nvSpPr>
        <p:spPr>
          <a:xfrm>
            <a:off x="11262360" y="5064004"/>
            <a:ext cx="746760" cy="64008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rgbClr val="C00000"/>
                </a:solidFill>
              </a:rPr>
              <a:t>1..n</a:t>
            </a:r>
          </a:p>
          <a:p>
            <a:pPr algn="ctr"/>
            <a:r>
              <a:rPr lang="en-IN" sz="1100" b="1" dirty="0">
                <a:solidFill>
                  <a:srgbClr val="C00000"/>
                </a:solidFill>
              </a:rPr>
              <a:t>..</a:t>
            </a:r>
          </a:p>
          <a:p>
            <a:pPr algn="ctr"/>
            <a:r>
              <a:rPr lang="en-IN" sz="1100" b="1" dirty="0">
                <a:solidFill>
                  <a:srgbClr val="C00000"/>
                </a:solidFill>
              </a:rPr>
              <a:t>1</a:t>
            </a:r>
          </a:p>
        </p:txBody>
      </p:sp>
      <p:sp>
        <p:nvSpPr>
          <p:cNvPr id="50" name="Rectangle: Rounded Corners 49">
            <a:extLst>
              <a:ext uri="{FF2B5EF4-FFF2-40B4-BE49-F238E27FC236}">
                <a16:creationId xmlns:a16="http://schemas.microsoft.com/office/drawing/2014/main" id="{B4CB4E13-60B8-4B49-8E7B-6C47B2635048}"/>
              </a:ext>
            </a:extLst>
          </p:cNvPr>
          <p:cNvSpPr/>
          <p:nvPr/>
        </p:nvSpPr>
        <p:spPr>
          <a:xfrm>
            <a:off x="11262360" y="7014724"/>
            <a:ext cx="838200" cy="64008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rgbClr val="C00000"/>
                </a:solidFill>
              </a:rPr>
              <a:t>1</a:t>
            </a:r>
          </a:p>
          <a:p>
            <a:pPr algn="ctr"/>
            <a:r>
              <a:rPr lang="en-IN" sz="1100" b="1" dirty="0">
                <a:solidFill>
                  <a:srgbClr val="C00000"/>
                </a:solidFill>
              </a:rPr>
              <a:t>..</a:t>
            </a:r>
          </a:p>
          <a:p>
            <a:pPr algn="ctr"/>
            <a:r>
              <a:rPr lang="en-IN" sz="1100" b="1" dirty="0">
                <a:solidFill>
                  <a:srgbClr val="C00000"/>
                </a:solidFill>
              </a:rPr>
              <a:t>0..n</a:t>
            </a:r>
          </a:p>
        </p:txBody>
      </p:sp>
      <p:sp>
        <p:nvSpPr>
          <p:cNvPr id="51" name="Rectangle: Rounded Corners 50">
            <a:extLst>
              <a:ext uri="{FF2B5EF4-FFF2-40B4-BE49-F238E27FC236}">
                <a16:creationId xmlns:a16="http://schemas.microsoft.com/office/drawing/2014/main" id="{D75D46D1-38ED-4C36-BD26-A62A5E67965C}"/>
              </a:ext>
            </a:extLst>
          </p:cNvPr>
          <p:cNvSpPr/>
          <p:nvPr/>
        </p:nvSpPr>
        <p:spPr>
          <a:xfrm>
            <a:off x="11308080" y="8573683"/>
            <a:ext cx="838200" cy="64008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rgbClr val="C00000"/>
                </a:solidFill>
              </a:rPr>
              <a:t>1</a:t>
            </a:r>
          </a:p>
          <a:p>
            <a:pPr algn="ctr"/>
            <a:r>
              <a:rPr lang="en-IN" sz="1100" b="1" dirty="0">
                <a:solidFill>
                  <a:srgbClr val="C00000"/>
                </a:solidFill>
              </a:rPr>
              <a:t>..</a:t>
            </a:r>
          </a:p>
          <a:p>
            <a:pPr algn="ctr"/>
            <a:r>
              <a:rPr lang="en-IN" sz="1100" b="1" dirty="0">
                <a:solidFill>
                  <a:srgbClr val="C00000"/>
                </a:solidFill>
              </a:rPr>
              <a:t>0..n</a:t>
            </a:r>
          </a:p>
        </p:txBody>
      </p:sp>
    </p:spTree>
    <p:extLst>
      <p:ext uri="{BB962C8B-B14F-4D97-AF65-F5344CB8AC3E}">
        <p14:creationId xmlns:p14="http://schemas.microsoft.com/office/powerpoint/2010/main" val="24293494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E44D5760-1EF2-4A14-A6F2-BEE2CADF8620}"/>
              </a:ext>
            </a:extLst>
          </p:cNvPr>
          <p:cNvCxnSpPr>
            <a:stCxn id="3" idx="2"/>
            <a:endCxn id="34" idx="0"/>
          </p:cNvCxnSpPr>
          <p:nvPr/>
        </p:nvCxnSpPr>
        <p:spPr>
          <a:xfrm>
            <a:off x="12115800" y="2164080"/>
            <a:ext cx="106680" cy="691582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6">
            <a:extLst>
              <a:ext uri="{FF2B5EF4-FFF2-40B4-BE49-F238E27FC236}">
                <a16:creationId xmlns:a16="http://schemas.microsoft.com/office/drawing/2014/main" id="{EA0D6B93-CE79-4088-9EA6-938915E2F70B}"/>
              </a:ext>
            </a:extLst>
          </p:cNvPr>
          <p:cNvSpPr>
            <a:spLocks noGrp="1"/>
          </p:cNvSpPr>
          <p:nvPr>
            <p:ph type="title"/>
          </p:nvPr>
        </p:nvSpPr>
        <p:spPr>
          <a:xfrm>
            <a:off x="171450" y="303230"/>
            <a:ext cx="13320921" cy="850532"/>
          </a:xfrm>
        </p:spPr>
        <p:txBody>
          <a:bodyPr/>
          <a:lstStyle/>
          <a:p>
            <a:r>
              <a:rPr lang="en-IN" dirty="0"/>
              <a:t>Semantic Versioning</a:t>
            </a:r>
            <a:r>
              <a:rPr lang="en-US" dirty="0"/>
              <a:t> Strategy </a:t>
            </a:r>
          </a:p>
        </p:txBody>
      </p:sp>
      <p:sp>
        <p:nvSpPr>
          <p:cNvPr id="3" name="Rectangle: Rounded Corners 2">
            <a:extLst>
              <a:ext uri="{FF2B5EF4-FFF2-40B4-BE49-F238E27FC236}">
                <a16:creationId xmlns:a16="http://schemas.microsoft.com/office/drawing/2014/main" id="{391D90F0-23B8-4F1B-AEEF-46B351B2BB37}"/>
              </a:ext>
            </a:extLst>
          </p:cNvPr>
          <p:cNvSpPr/>
          <p:nvPr/>
        </p:nvSpPr>
        <p:spPr>
          <a:xfrm>
            <a:off x="11262360" y="152400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C00000"/>
                </a:solidFill>
              </a:rPr>
              <a:t>API</a:t>
            </a:r>
          </a:p>
        </p:txBody>
      </p:sp>
      <p:sp>
        <p:nvSpPr>
          <p:cNvPr id="30" name="Rectangle: Rounded Corners 29">
            <a:extLst>
              <a:ext uri="{FF2B5EF4-FFF2-40B4-BE49-F238E27FC236}">
                <a16:creationId xmlns:a16="http://schemas.microsoft.com/office/drawing/2014/main" id="{0F661674-CC5E-4A0B-B290-254FE6E68439}"/>
              </a:ext>
            </a:extLst>
          </p:cNvPr>
          <p:cNvSpPr/>
          <p:nvPr/>
        </p:nvSpPr>
        <p:spPr>
          <a:xfrm>
            <a:off x="11323320" y="6126481"/>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Service</a:t>
            </a:r>
          </a:p>
        </p:txBody>
      </p:sp>
      <p:sp>
        <p:nvSpPr>
          <p:cNvPr id="31" name="Rectangle: Rounded Corners 30">
            <a:extLst>
              <a:ext uri="{FF2B5EF4-FFF2-40B4-BE49-F238E27FC236}">
                <a16:creationId xmlns:a16="http://schemas.microsoft.com/office/drawing/2014/main" id="{88EFBEF7-298F-43D1-B43C-3EA918F90269}"/>
              </a:ext>
            </a:extLst>
          </p:cNvPr>
          <p:cNvSpPr/>
          <p:nvPr/>
        </p:nvSpPr>
        <p:spPr>
          <a:xfrm>
            <a:off x="11262360" y="2853022"/>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API Speciation</a:t>
            </a:r>
          </a:p>
          <a:p>
            <a:pPr algn="ctr"/>
            <a:r>
              <a:rPr lang="en-IN" b="1" dirty="0" err="1"/>
              <a:t>Xa</a:t>
            </a:r>
            <a:r>
              <a:rPr lang="en-IN" b="1" dirty="0"/>
              <a:t>, </a:t>
            </a:r>
            <a:r>
              <a:rPr lang="en-IN" b="1" dirty="0" err="1"/>
              <a:t>Ya</a:t>
            </a:r>
            <a:r>
              <a:rPr lang="en-IN" b="1" dirty="0"/>
              <a:t>, Za</a:t>
            </a:r>
          </a:p>
        </p:txBody>
      </p:sp>
      <p:sp>
        <p:nvSpPr>
          <p:cNvPr id="32" name="Rectangle: Rounded Corners 31">
            <a:extLst>
              <a:ext uri="{FF2B5EF4-FFF2-40B4-BE49-F238E27FC236}">
                <a16:creationId xmlns:a16="http://schemas.microsoft.com/office/drawing/2014/main" id="{9AE138F4-7424-495A-ACD6-2419E7EB9BB0}"/>
              </a:ext>
            </a:extLst>
          </p:cNvPr>
          <p:cNvSpPr/>
          <p:nvPr/>
        </p:nvSpPr>
        <p:spPr>
          <a:xfrm>
            <a:off x="11262360" y="420624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C00000"/>
                </a:solidFill>
              </a:rPr>
              <a:t>API Endpoint</a:t>
            </a:r>
          </a:p>
        </p:txBody>
      </p:sp>
      <p:sp>
        <p:nvSpPr>
          <p:cNvPr id="33" name="Rectangle: Rounded Corners 32">
            <a:extLst>
              <a:ext uri="{FF2B5EF4-FFF2-40B4-BE49-F238E27FC236}">
                <a16:creationId xmlns:a16="http://schemas.microsoft.com/office/drawing/2014/main" id="{BAFC47B4-3D92-41B2-9EEF-3B261B9D1483}"/>
              </a:ext>
            </a:extLst>
          </p:cNvPr>
          <p:cNvSpPr/>
          <p:nvPr/>
        </p:nvSpPr>
        <p:spPr>
          <a:xfrm>
            <a:off x="11369040" y="7825741"/>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Service Version</a:t>
            </a:r>
          </a:p>
          <a:p>
            <a:pPr algn="ctr"/>
            <a:r>
              <a:rPr lang="en-IN" b="1" dirty="0" err="1"/>
              <a:t>Xs</a:t>
            </a:r>
            <a:r>
              <a:rPr lang="en-IN" b="1" dirty="0"/>
              <a:t>, Ys, </a:t>
            </a:r>
            <a:r>
              <a:rPr lang="en-IN" b="1" dirty="0" err="1"/>
              <a:t>Zs</a:t>
            </a:r>
            <a:endParaRPr lang="en-IN" b="1" dirty="0"/>
          </a:p>
        </p:txBody>
      </p:sp>
      <p:sp>
        <p:nvSpPr>
          <p:cNvPr id="34" name="Rectangle: Rounded Corners 33">
            <a:extLst>
              <a:ext uri="{FF2B5EF4-FFF2-40B4-BE49-F238E27FC236}">
                <a16:creationId xmlns:a16="http://schemas.microsoft.com/office/drawing/2014/main" id="{2D083C56-CC34-4A58-BE62-AF7FD479EB9B}"/>
              </a:ext>
            </a:extLst>
          </p:cNvPr>
          <p:cNvSpPr/>
          <p:nvPr/>
        </p:nvSpPr>
        <p:spPr>
          <a:xfrm>
            <a:off x="11369040" y="9079900"/>
            <a:ext cx="1706880" cy="64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rgbClr val="486D90"/>
                </a:solidFill>
              </a:rPr>
              <a:t>Instance</a:t>
            </a:r>
          </a:p>
        </p:txBody>
      </p:sp>
      <p:sp>
        <p:nvSpPr>
          <p:cNvPr id="42" name="TextBox 41">
            <a:extLst>
              <a:ext uri="{FF2B5EF4-FFF2-40B4-BE49-F238E27FC236}">
                <a16:creationId xmlns:a16="http://schemas.microsoft.com/office/drawing/2014/main" id="{255916DB-BB21-4B9F-8E01-20A722AE1CB1}"/>
              </a:ext>
            </a:extLst>
          </p:cNvPr>
          <p:cNvSpPr txBox="1"/>
          <p:nvPr/>
        </p:nvSpPr>
        <p:spPr>
          <a:xfrm>
            <a:off x="2590800" y="9719980"/>
            <a:ext cx="3489960" cy="369332"/>
          </a:xfrm>
          <a:prstGeom prst="rect">
            <a:avLst/>
          </a:prstGeom>
          <a:noFill/>
        </p:spPr>
        <p:txBody>
          <a:bodyPr wrap="square" rtlCol="0">
            <a:spAutoFit/>
          </a:bodyPr>
          <a:lstStyle/>
          <a:p>
            <a:r>
              <a:rPr lang="en-IN" b="1" dirty="0"/>
              <a:t>Ref : https://semver.org/</a:t>
            </a:r>
          </a:p>
        </p:txBody>
      </p:sp>
      <p:sp>
        <p:nvSpPr>
          <p:cNvPr id="2" name="TextBox 1">
            <a:extLst>
              <a:ext uri="{FF2B5EF4-FFF2-40B4-BE49-F238E27FC236}">
                <a16:creationId xmlns:a16="http://schemas.microsoft.com/office/drawing/2014/main" id="{F5417A9B-DEB2-4158-8544-D70C9E866401}"/>
              </a:ext>
            </a:extLst>
          </p:cNvPr>
          <p:cNvSpPr txBox="1"/>
          <p:nvPr/>
        </p:nvSpPr>
        <p:spPr>
          <a:xfrm>
            <a:off x="381000" y="1859280"/>
            <a:ext cx="10165080" cy="7417415"/>
          </a:xfrm>
          <a:prstGeom prst="rect">
            <a:avLst/>
          </a:prstGeom>
          <a:noFill/>
        </p:spPr>
        <p:txBody>
          <a:bodyPr wrap="square" rtlCol="0">
            <a:spAutoFit/>
          </a:bodyPr>
          <a:lstStyle/>
          <a:p>
            <a:pPr algn="l"/>
            <a:r>
              <a:rPr lang="en-US" sz="2800" b="0" i="0" dirty="0">
                <a:solidFill>
                  <a:srgbClr val="000000"/>
                </a:solidFill>
                <a:effectLst/>
                <a:latin typeface="Helvetica" panose="020B0604020202020204" pitchFamily="34" charset="0"/>
              </a:rPr>
              <a:t>Given a version number MAJOR.MINOR.PATCH, increment the:</a:t>
            </a:r>
          </a:p>
          <a:p>
            <a:pPr algn="l"/>
            <a:endParaRPr lang="en-US" sz="2800" b="0" i="0" dirty="0">
              <a:solidFill>
                <a:srgbClr val="000000"/>
              </a:solidFill>
              <a:effectLst/>
              <a:latin typeface="Helvetica" panose="020B0604020202020204" pitchFamily="34" charset="0"/>
            </a:endParaRPr>
          </a:p>
          <a:p>
            <a:pPr algn="l">
              <a:buFont typeface="+mj-lt"/>
              <a:buAutoNum type="arabicPeriod"/>
            </a:pPr>
            <a:r>
              <a:rPr lang="en-US" sz="2800" b="1" i="0" dirty="0">
                <a:solidFill>
                  <a:srgbClr val="000000"/>
                </a:solidFill>
                <a:effectLst/>
                <a:latin typeface="Helvetica" panose="020B0604020202020204" pitchFamily="34" charset="0"/>
              </a:rPr>
              <a:t>MAJOR</a:t>
            </a:r>
            <a:r>
              <a:rPr lang="en-US" sz="2800" b="0" i="0" dirty="0">
                <a:solidFill>
                  <a:srgbClr val="000000"/>
                </a:solidFill>
                <a:effectLst/>
                <a:latin typeface="Helvetica" panose="020B0604020202020204" pitchFamily="34" charset="0"/>
              </a:rPr>
              <a:t> version when you make incompatible API changes,</a:t>
            </a:r>
          </a:p>
          <a:p>
            <a:pPr algn="l"/>
            <a:r>
              <a:rPr lang="en-US" sz="2800" b="1" dirty="0">
                <a:solidFill>
                  <a:srgbClr val="000000"/>
                </a:solidFill>
                <a:latin typeface="Helvetica" panose="020B0604020202020204" pitchFamily="34" charset="0"/>
              </a:rPr>
              <a:t>2.</a:t>
            </a:r>
            <a:r>
              <a:rPr lang="en-US" sz="2800" dirty="0">
                <a:solidFill>
                  <a:srgbClr val="000000"/>
                </a:solidFill>
                <a:latin typeface="Helvetica" panose="020B0604020202020204" pitchFamily="34" charset="0"/>
              </a:rPr>
              <a:t> </a:t>
            </a:r>
            <a:r>
              <a:rPr lang="en-US" sz="2800" b="1" i="0" dirty="0">
                <a:solidFill>
                  <a:srgbClr val="000000"/>
                </a:solidFill>
                <a:effectLst/>
                <a:latin typeface="Helvetica" panose="020B0604020202020204" pitchFamily="34" charset="0"/>
              </a:rPr>
              <a:t>MINOR</a:t>
            </a:r>
            <a:r>
              <a:rPr lang="en-US" sz="2800" b="0" i="0" dirty="0">
                <a:solidFill>
                  <a:srgbClr val="000000"/>
                </a:solidFill>
                <a:effectLst/>
                <a:latin typeface="Helvetica" panose="020B0604020202020204" pitchFamily="34" charset="0"/>
              </a:rPr>
              <a:t> version when you add functionality in a backwards compatible manner, and</a:t>
            </a:r>
          </a:p>
          <a:p>
            <a:pPr algn="l"/>
            <a:r>
              <a:rPr lang="en-US" sz="2800" b="1" dirty="0">
                <a:solidFill>
                  <a:srgbClr val="000000"/>
                </a:solidFill>
                <a:latin typeface="Helvetica" panose="020B0604020202020204" pitchFamily="34" charset="0"/>
              </a:rPr>
              <a:t>3. </a:t>
            </a:r>
            <a:r>
              <a:rPr lang="en-US" sz="2800" b="1" i="0" dirty="0">
                <a:solidFill>
                  <a:srgbClr val="000000"/>
                </a:solidFill>
                <a:effectLst/>
                <a:latin typeface="Helvetica" panose="020B0604020202020204" pitchFamily="34" charset="0"/>
              </a:rPr>
              <a:t>PATCH</a:t>
            </a:r>
            <a:r>
              <a:rPr lang="en-US" sz="2800" b="0" i="0" dirty="0">
                <a:solidFill>
                  <a:srgbClr val="000000"/>
                </a:solidFill>
                <a:effectLst/>
                <a:latin typeface="Helvetica" panose="020B0604020202020204" pitchFamily="34" charset="0"/>
              </a:rPr>
              <a:t> version when you make backwards compatible bug fixes.</a:t>
            </a:r>
          </a:p>
          <a:p>
            <a:pPr algn="l"/>
            <a:endParaRPr lang="en-US" sz="2800" b="0" i="0" dirty="0">
              <a:solidFill>
                <a:srgbClr val="000000"/>
              </a:solidFill>
              <a:effectLst/>
              <a:latin typeface="Helvetica" panose="020B0604020202020204" pitchFamily="34" charset="0"/>
            </a:endParaRPr>
          </a:p>
          <a:p>
            <a:pPr algn="l"/>
            <a:r>
              <a:rPr lang="en-US" sz="2800" b="0" i="0" dirty="0">
                <a:solidFill>
                  <a:srgbClr val="000000"/>
                </a:solidFill>
                <a:effectLst/>
                <a:latin typeface="Helvetica" panose="020B0604020202020204" pitchFamily="34" charset="0"/>
              </a:rPr>
              <a:t>Additional labels for pre-release and build metadata are available as extensions to the MAJOR.MINOR.PATCH format.</a:t>
            </a:r>
          </a:p>
          <a:p>
            <a:pPr algn="l"/>
            <a:endParaRPr lang="en-US" sz="2800" dirty="0">
              <a:solidFill>
                <a:srgbClr val="000000"/>
              </a:solidFill>
              <a:latin typeface="Helvetica" panose="020B0604020202020204" pitchFamily="34" charset="0"/>
            </a:endParaRPr>
          </a:p>
          <a:p>
            <a:pPr algn="l"/>
            <a:r>
              <a:rPr lang="en-US" sz="2800" b="0" i="0" dirty="0">
                <a:solidFill>
                  <a:srgbClr val="000000"/>
                </a:solidFill>
                <a:effectLst/>
                <a:latin typeface="Helvetica" panose="020B0604020202020204" pitchFamily="34" charset="0"/>
              </a:rPr>
              <a:t>Bug fixes not affecting the API increment the patch version, backwards compatible API additions/changes increment the minor version, and backwards incompatible API changes increment the major version.</a:t>
            </a:r>
          </a:p>
          <a:p>
            <a:endParaRPr lang="en-IN" sz="2800" dirty="0"/>
          </a:p>
        </p:txBody>
      </p:sp>
    </p:spTree>
    <p:extLst>
      <p:ext uri="{BB962C8B-B14F-4D97-AF65-F5344CB8AC3E}">
        <p14:creationId xmlns:p14="http://schemas.microsoft.com/office/powerpoint/2010/main" val="37250040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EA0D6B93-CE79-4088-9EA6-938915E2F70B}"/>
              </a:ext>
            </a:extLst>
          </p:cNvPr>
          <p:cNvSpPr>
            <a:spLocks noGrp="1"/>
          </p:cNvSpPr>
          <p:nvPr>
            <p:ph type="title"/>
          </p:nvPr>
        </p:nvSpPr>
        <p:spPr>
          <a:xfrm>
            <a:off x="171450" y="303230"/>
            <a:ext cx="13320921" cy="850532"/>
          </a:xfrm>
        </p:spPr>
        <p:txBody>
          <a:bodyPr/>
          <a:lstStyle/>
          <a:p>
            <a:r>
              <a:rPr lang="en-US" dirty="0"/>
              <a:t>Versioning Strategy </a:t>
            </a:r>
          </a:p>
        </p:txBody>
      </p:sp>
      <p:sp>
        <p:nvSpPr>
          <p:cNvPr id="42" name="TextBox 41">
            <a:extLst>
              <a:ext uri="{FF2B5EF4-FFF2-40B4-BE49-F238E27FC236}">
                <a16:creationId xmlns:a16="http://schemas.microsoft.com/office/drawing/2014/main" id="{255916DB-BB21-4B9F-8E01-20A722AE1CB1}"/>
              </a:ext>
            </a:extLst>
          </p:cNvPr>
          <p:cNvSpPr txBox="1"/>
          <p:nvPr/>
        </p:nvSpPr>
        <p:spPr>
          <a:xfrm>
            <a:off x="2590800" y="9719980"/>
            <a:ext cx="3489960" cy="369332"/>
          </a:xfrm>
          <a:prstGeom prst="rect">
            <a:avLst/>
          </a:prstGeom>
          <a:noFill/>
        </p:spPr>
        <p:txBody>
          <a:bodyPr wrap="square" rtlCol="0">
            <a:spAutoFit/>
          </a:bodyPr>
          <a:lstStyle/>
          <a:p>
            <a:r>
              <a:rPr lang="en-IN" b="1" dirty="0"/>
              <a:t>Ref : https://semver.org/</a:t>
            </a:r>
          </a:p>
        </p:txBody>
      </p:sp>
      <p:sp>
        <p:nvSpPr>
          <p:cNvPr id="2" name="TextBox 1">
            <a:extLst>
              <a:ext uri="{FF2B5EF4-FFF2-40B4-BE49-F238E27FC236}">
                <a16:creationId xmlns:a16="http://schemas.microsoft.com/office/drawing/2014/main" id="{F5417A9B-DEB2-4158-8544-D70C9E866401}"/>
              </a:ext>
            </a:extLst>
          </p:cNvPr>
          <p:cNvSpPr txBox="1"/>
          <p:nvPr/>
        </p:nvSpPr>
        <p:spPr>
          <a:xfrm>
            <a:off x="381000" y="1859280"/>
            <a:ext cx="12984480" cy="6555641"/>
          </a:xfrm>
          <a:prstGeom prst="rect">
            <a:avLst/>
          </a:prstGeom>
          <a:noFill/>
        </p:spPr>
        <p:txBody>
          <a:bodyPr wrap="square" rtlCol="0">
            <a:spAutoFit/>
          </a:bodyPr>
          <a:lstStyle/>
          <a:p>
            <a:pPr marL="514350" indent="-514350">
              <a:buFont typeface="+mj-lt"/>
              <a:buAutoNum type="arabicPeriod"/>
            </a:pPr>
            <a:r>
              <a:rPr lang="en-IN" sz="2800" dirty="0"/>
              <a:t>What is the frequency of releasing new packages ?</a:t>
            </a:r>
          </a:p>
          <a:p>
            <a:pPr marL="514350" indent="-514350">
              <a:buFont typeface="+mj-lt"/>
              <a:buAutoNum type="arabicPeriod"/>
            </a:pPr>
            <a:r>
              <a:rPr lang="en-IN" sz="2800" dirty="0"/>
              <a:t>Any sense about the dependency </a:t>
            </a:r>
            <a:r>
              <a:rPr lang="en-IN" sz="2800" b="0" i="0" dirty="0">
                <a:solidFill>
                  <a:srgbClr val="000000"/>
                </a:solidFill>
                <a:effectLst/>
                <a:latin typeface="Helvetica" panose="020B0604020202020204" pitchFamily="34" charset="0"/>
              </a:rPr>
              <a:t>specifications ? Tightly coupled or loosely </a:t>
            </a:r>
          </a:p>
          <a:p>
            <a:pPr marL="514350" indent="-514350">
              <a:buFont typeface="+mj-lt"/>
              <a:buAutoNum type="arabicPeriod"/>
            </a:pPr>
            <a:r>
              <a:rPr lang="en-IN" sz="2800" dirty="0">
                <a:solidFill>
                  <a:srgbClr val="000000"/>
                </a:solidFill>
                <a:latin typeface="Helvetica" panose="020B0604020202020204" pitchFamily="34" charset="0"/>
              </a:rPr>
              <a:t>What are the considerations to avoid version lock ? (</a:t>
            </a:r>
            <a:r>
              <a:rPr lang="en-US" sz="2800" b="0" i="0" dirty="0">
                <a:solidFill>
                  <a:srgbClr val="000000"/>
                </a:solidFill>
                <a:effectLst/>
                <a:latin typeface="Helvetica" panose="020B0604020202020204" pitchFamily="34" charset="0"/>
              </a:rPr>
              <a:t>version lock (the inability to upgrade a package without having to release new versions of every dependent package).</a:t>
            </a:r>
            <a:r>
              <a:rPr lang="en-IN" sz="2800" dirty="0"/>
              <a:t>  </a:t>
            </a:r>
          </a:p>
          <a:p>
            <a:pPr marL="514350" indent="-514350">
              <a:buFont typeface="+mj-lt"/>
              <a:buAutoNum type="arabicPeriod"/>
            </a:pPr>
            <a:r>
              <a:rPr lang="en-IN" sz="2800" dirty="0"/>
              <a:t>Please send me the list of feature where we have dependency on the third party library /components which needs to be handled at the API end. </a:t>
            </a:r>
          </a:p>
          <a:p>
            <a:pPr marL="514350" indent="-514350">
              <a:buFont typeface="+mj-lt"/>
              <a:buAutoNum type="arabicPeriod"/>
            </a:pPr>
            <a:r>
              <a:rPr lang="en-IN" sz="2800" dirty="0"/>
              <a:t>What is your branching strategy for mobile application code  ? </a:t>
            </a:r>
          </a:p>
          <a:p>
            <a:pPr marL="514350" indent="-514350">
              <a:buFont typeface="+mj-lt"/>
              <a:buAutoNum type="arabicPeriod"/>
            </a:pPr>
            <a:r>
              <a:rPr lang="en-US" sz="2800" dirty="0"/>
              <a:t>How should you handle deprecating functionality in the native app? </a:t>
            </a:r>
          </a:p>
          <a:p>
            <a:pPr marL="514350" indent="-514350">
              <a:buFont typeface="+mj-lt"/>
              <a:buAutoNum type="arabicPeriod"/>
            </a:pPr>
            <a:r>
              <a:rPr lang="en-US" sz="2800" dirty="0"/>
              <a:t>How to ensure Zero Downtime </a:t>
            </a:r>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IN" sz="2800" dirty="0"/>
          </a:p>
          <a:p>
            <a:pPr marL="514350" indent="-514350">
              <a:buFont typeface="+mj-lt"/>
              <a:buAutoNum type="arabicPeriod"/>
            </a:pPr>
            <a:endParaRPr lang="en-IN" sz="2800" dirty="0"/>
          </a:p>
          <a:p>
            <a:pPr marL="514350" indent="-514350">
              <a:buFont typeface="+mj-lt"/>
              <a:buAutoNum type="arabicPeriod"/>
            </a:pPr>
            <a:endParaRPr lang="en-IN" sz="2800" dirty="0"/>
          </a:p>
        </p:txBody>
      </p:sp>
    </p:spTree>
    <p:extLst>
      <p:ext uri="{BB962C8B-B14F-4D97-AF65-F5344CB8AC3E}">
        <p14:creationId xmlns:p14="http://schemas.microsoft.com/office/powerpoint/2010/main" val="798174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AB3C-4CE7-46B6-8A59-CFF5A0DEA67A}"/>
              </a:ext>
            </a:extLst>
          </p:cNvPr>
          <p:cNvSpPr>
            <a:spLocks noGrp="1"/>
          </p:cNvSpPr>
          <p:nvPr>
            <p:ph type="title"/>
          </p:nvPr>
        </p:nvSpPr>
        <p:spPr/>
        <p:txBody>
          <a:bodyPr/>
          <a:lstStyle/>
          <a:p>
            <a:r>
              <a:rPr lang="en-IN" dirty="0"/>
              <a:t>Existing Integration Architecture and Challenges   </a:t>
            </a:r>
          </a:p>
        </p:txBody>
      </p:sp>
      <p:sp>
        <p:nvSpPr>
          <p:cNvPr id="78" name="Rectangle 77">
            <a:extLst>
              <a:ext uri="{FF2B5EF4-FFF2-40B4-BE49-F238E27FC236}">
                <a16:creationId xmlns:a16="http://schemas.microsoft.com/office/drawing/2014/main" id="{32AFEAC0-8B44-4284-BBAB-54F51E1D0CC7}"/>
              </a:ext>
            </a:extLst>
          </p:cNvPr>
          <p:cNvSpPr/>
          <p:nvPr/>
        </p:nvSpPr>
        <p:spPr>
          <a:xfrm>
            <a:off x="10304294" y="244843"/>
            <a:ext cx="134999" cy="179071"/>
          </a:xfrm>
          <a:prstGeom prst="rect">
            <a:avLst/>
          </a:prstGeom>
          <a:solidFill>
            <a:schemeClr val="bg1"/>
          </a:solidFill>
          <a:ln w="12700" cap="flat" cmpd="sng" algn="ctr">
            <a:solidFill>
              <a:schemeClr val="accent5">
                <a:lumMod val="90000"/>
              </a:schemeClr>
            </a:solidFill>
            <a:prstDash val="solid"/>
            <a:miter lim="800000"/>
          </a:ln>
          <a:effectLst/>
        </p:spPr>
        <p:txBody>
          <a:bodyPr lIns="0" rIns="0" rtlCol="0" anchor="t"/>
          <a:lstStyle/>
          <a:p>
            <a:pPr algn="ctr" defTabSz="685800"/>
            <a:endParaRPr lang="en-IN" sz="800" kern="0">
              <a:solidFill>
                <a:schemeClr val="accent5">
                  <a:lumMod val="50000"/>
                </a:schemeClr>
              </a:solidFill>
              <a:latin typeface="Calibiri"/>
            </a:endParaRPr>
          </a:p>
        </p:txBody>
      </p:sp>
      <p:grpSp>
        <p:nvGrpSpPr>
          <p:cNvPr id="116" name="Group 115">
            <a:extLst>
              <a:ext uri="{FF2B5EF4-FFF2-40B4-BE49-F238E27FC236}">
                <a16:creationId xmlns:a16="http://schemas.microsoft.com/office/drawing/2014/main" id="{C4174887-7AD4-470F-8891-A60A56AD0BCA}"/>
              </a:ext>
            </a:extLst>
          </p:cNvPr>
          <p:cNvGrpSpPr/>
          <p:nvPr/>
        </p:nvGrpSpPr>
        <p:grpSpPr>
          <a:xfrm>
            <a:off x="247898" y="1489245"/>
            <a:ext cx="6528288" cy="4415770"/>
            <a:chOff x="247898" y="1489245"/>
            <a:chExt cx="6528288" cy="4415770"/>
          </a:xfrm>
        </p:grpSpPr>
        <p:sp>
          <p:nvSpPr>
            <p:cNvPr id="32" name="Rectangle 31">
              <a:extLst>
                <a:ext uri="{FF2B5EF4-FFF2-40B4-BE49-F238E27FC236}">
                  <a16:creationId xmlns:a16="http://schemas.microsoft.com/office/drawing/2014/main" id="{A4792543-0FDE-4FE9-9272-EF5566F7F9B7}"/>
                </a:ext>
              </a:extLst>
            </p:cNvPr>
            <p:cNvSpPr/>
            <p:nvPr/>
          </p:nvSpPr>
          <p:spPr>
            <a:xfrm>
              <a:off x="254760" y="1996816"/>
              <a:ext cx="6521426" cy="3908199"/>
            </a:xfrm>
            <a:prstGeom prst="rect">
              <a:avLst/>
            </a:prstGeom>
            <a:solidFill>
              <a:schemeClr val="accent4">
                <a:lumMod val="20000"/>
                <a:lumOff val="80000"/>
              </a:schemeClr>
            </a:solidFill>
            <a:ln w="12700" cap="flat" cmpd="sng" algn="ctr">
              <a:solidFill>
                <a:schemeClr val="accent5">
                  <a:lumMod val="90000"/>
                </a:schemeClr>
              </a:solidFill>
              <a:prstDash val="solid"/>
              <a:miter lim="800000"/>
            </a:ln>
            <a:effectLst/>
          </p:spPr>
          <p:txBody>
            <a:bodyPr rtlCol="0" anchor="t"/>
            <a:lstStyle/>
            <a:p>
              <a:pPr algn="ctr" defTabSz="685800">
                <a:lnSpc>
                  <a:spcPct val="125000"/>
                </a:lnSpc>
              </a:pPr>
              <a:r>
                <a:rPr lang="en-IN" sz="900" kern="0" dirty="0">
                  <a:solidFill>
                    <a:schemeClr val="tx1">
                      <a:lumMod val="50000"/>
                    </a:schemeClr>
                  </a:solidFill>
                  <a:latin typeface="Calibiri"/>
                </a:rPr>
                <a:t>`</a:t>
              </a:r>
            </a:p>
          </p:txBody>
        </p:sp>
        <p:sp>
          <p:nvSpPr>
            <p:cNvPr id="34" name="Rectangle 33">
              <a:extLst>
                <a:ext uri="{FF2B5EF4-FFF2-40B4-BE49-F238E27FC236}">
                  <a16:creationId xmlns:a16="http://schemas.microsoft.com/office/drawing/2014/main" id="{F8FA6519-48BA-429D-BE5A-75734AAF6524}"/>
                </a:ext>
              </a:extLst>
            </p:cNvPr>
            <p:cNvSpPr/>
            <p:nvPr/>
          </p:nvSpPr>
          <p:spPr>
            <a:xfrm>
              <a:off x="431396" y="3551565"/>
              <a:ext cx="1506209" cy="961805"/>
            </a:xfrm>
            <a:prstGeom prst="rect">
              <a:avLst/>
            </a:prstGeom>
            <a:solidFill>
              <a:schemeClr val="bg1"/>
            </a:solidFill>
            <a:ln w="12700" cap="flat" cmpd="sng" algn="ctr">
              <a:solidFill>
                <a:schemeClr val="tx2">
                  <a:lumMod val="50000"/>
                  <a:lumOff val="50000"/>
                </a:schemeClr>
              </a:solidFill>
              <a:prstDash val="solid"/>
              <a:miter lim="800000"/>
            </a:ln>
            <a:effectLst/>
          </p:spPr>
          <p:txBody>
            <a:bodyPr rtlCol="0" anchor="b"/>
            <a:lstStyle/>
            <a:p>
              <a:pPr algn="ctr" defTabSz="685800">
                <a:lnSpc>
                  <a:spcPct val="125000"/>
                </a:lnSpc>
              </a:pPr>
              <a:r>
                <a:rPr lang="en-US" sz="1100" b="1" kern="0" dirty="0">
                  <a:solidFill>
                    <a:schemeClr val="tx1">
                      <a:lumMod val="50000"/>
                    </a:schemeClr>
                  </a:solidFill>
                  <a:latin typeface="Calibiri"/>
                </a:rPr>
                <a:t>Web App</a:t>
              </a:r>
              <a:endParaRPr lang="en-IN" sz="1100" b="1" kern="0" dirty="0">
                <a:solidFill>
                  <a:schemeClr val="tx1">
                    <a:lumMod val="50000"/>
                  </a:schemeClr>
                </a:solidFill>
                <a:latin typeface="Calibiri"/>
              </a:endParaRPr>
            </a:p>
          </p:txBody>
        </p:sp>
        <p:sp>
          <p:nvSpPr>
            <p:cNvPr id="47" name="TextBox 46">
              <a:extLst>
                <a:ext uri="{FF2B5EF4-FFF2-40B4-BE49-F238E27FC236}">
                  <a16:creationId xmlns:a16="http://schemas.microsoft.com/office/drawing/2014/main" id="{8B40FA0C-B88F-4997-B5EC-74AC175EA293}"/>
                </a:ext>
              </a:extLst>
            </p:cNvPr>
            <p:cNvSpPr txBox="1"/>
            <p:nvPr/>
          </p:nvSpPr>
          <p:spPr>
            <a:xfrm>
              <a:off x="389422" y="3273047"/>
              <a:ext cx="1744426" cy="230832"/>
            </a:xfrm>
            <a:prstGeom prst="rect">
              <a:avLst/>
            </a:prstGeom>
            <a:noFill/>
          </p:spPr>
          <p:txBody>
            <a:bodyPr wrap="square" rtlCol="0">
              <a:spAutoFit/>
            </a:bodyPr>
            <a:lstStyle/>
            <a:p>
              <a:r>
                <a:rPr lang="en-US" sz="900" u="sng" dirty="0">
                  <a:solidFill>
                    <a:schemeClr val="accent5">
                      <a:lumMod val="10000"/>
                    </a:schemeClr>
                  </a:solidFill>
                </a:rPr>
                <a:t>B2C Member Services Portal</a:t>
              </a:r>
            </a:p>
          </p:txBody>
        </p:sp>
        <p:pic>
          <p:nvPicPr>
            <p:cNvPr id="53" name="Picture 52">
              <a:extLst>
                <a:ext uri="{FF2B5EF4-FFF2-40B4-BE49-F238E27FC236}">
                  <a16:creationId xmlns:a16="http://schemas.microsoft.com/office/drawing/2014/main" id="{2D2C5806-D430-48D4-9117-9E4D4AE750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288" y="3580440"/>
              <a:ext cx="1281308" cy="475271"/>
            </a:xfrm>
            <a:prstGeom prst="rect">
              <a:avLst/>
            </a:prstGeom>
          </p:spPr>
        </p:pic>
        <p:cxnSp>
          <p:nvCxnSpPr>
            <p:cNvPr id="70" name="Straight Arrow Connector 69">
              <a:extLst>
                <a:ext uri="{FF2B5EF4-FFF2-40B4-BE49-F238E27FC236}">
                  <a16:creationId xmlns:a16="http://schemas.microsoft.com/office/drawing/2014/main" id="{24446C56-53A8-44E4-8324-2EC7C6443820}"/>
                </a:ext>
              </a:extLst>
            </p:cNvPr>
            <p:cNvCxnSpPr>
              <a:cxnSpLocks/>
            </p:cNvCxnSpPr>
            <p:nvPr/>
          </p:nvCxnSpPr>
          <p:spPr>
            <a:xfrm>
              <a:off x="3903123" y="3953250"/>
              <a:ext cx="1278477" cy="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B44989D-68FB-4CA2-9D09-DE524BE0485F}"/>
                </a:ext>
              </a:extLst>
            </p:cNvPr>
            <p:cNvCxnSpPr>
              <a:cxnSpLocks/>
            </p:cNvCxnSpPr>
            <p:nvPr/>
          </p:nvCxnSpPr>
          <p:spPr>
            <a:xfrm>
              <a:off x="1937605" y="3950916"/>
              <a:ext cx="555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AWS Api Gateway Authorization(Access Control) with IAM, Cognito or Lambda  Authorizer | Jun711 blog">
              <a:extLst>
                <a:ext uri="{FF2B5EF4-FFF2-40B4-BE49-F238E27FC236}">
                  <a16:creationId xmlns:a16="http://schemas.microsoft.com/office/drawing/2014/main" id="{E50AF86A-513A-4625-B7C4-FBCAD2AD6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943" y="3196021"/>
              <a:ext cx="1423316" cy="1761902"/>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18C4A4D1-DA2B-4781-A7A3-410E577C9C32}"/>
                </a:ext>
              </a:extLst>
            </p:cNvPr>
            <p:cNvGrpSpPr/>
            <p:nvPr/>
          </p:nvGrpSpPr>
          <p:grpSpPr>
            <a:xfrm>
              <a:off x="5170798" y="2526879"/>
              <a:ext cx="1340840" cy="3242181"/>
              <a:chOff x="9439455" y="2956487"/>
              <a:chExt cx="1340840" cy="3242181"/>
            </a:xfrm>
          </p:grpSpPr>
          <p:sp>
            <p:nvSpPr>
              <p:cNvPr id="81" name="Rectangle 80">
                <a:extLst>
                  <a:ext uri="{FF2B5EF4-FFF2-40B4-BE49-F238E27FC236}">
                    <a16:creationId xmlns:a16="http://schemas.microsoft.com/office/drawing/2014/main" id="{AB984A8A-B603-4BB6-BCF2-C6C5B6DA9C5B}"/>
                  </a:ext>
                </a:extLst>
              </p:cNvPr>
              <p:cNvSpPr/>
              <p:nvPr/>
            </p:nvSpPr>
            <p:spPr>
              <a:xfrm>
                <a:off x="9439455" y="2956487"/>
                <a:ext cx="1340840" cy="3242181"/>
              </a:xfrm>
              <a:prstGeom prst="rect">
                <a:avLst/>
              </a:prstGeom>
              <a:solidFill>
                <a:schemeClr val="bg1"/>
              </a:solidFill>
              <a:ln w="12700" cap="flat" cmpd="sng" algn="ctr">
                <a:solidFill>
                  <a:schemeClr val="bg1">
                    <a:lumMod val="65000"/>
                  </a:schemeClr>
                </a:solidFill>
                <a:prstDash val="solid"/>
                <a:miter lim="800000"/>
              </a:ln>
              <a:effectLst/>
            </p:spPr>
            <p:txBody>
              <a:bodyPr rtlCol="0" anchor="t"/>
              <a:lstStyle/>
              <a:p>
                <a:pPr algn="ctr" defTabSz="685800">
                  <a:lnSpc>
                    <a:spcPct val="125000"/>
                  </a:lnSpc>
                </a:pPr>
                <a:endParaRPr lang="en-IN" sz="900" kern="0">
                  <a:solidFill>
                    <a:schemeClr val="tx1">
                      <a:lumMod val="50000"/>
                    </a:schemeClr>
                  </a:solidFill>
                  <a:latin typeface="Calibiri"/>
                </a:endParaRPr>
              </a:p>
            </p:txBody>
          </p:sp>
          <p:pic>
            <p:nvPicPr>
              <p:cNvPr id="80" name="Graphic 44">
                <a:extLst>
                  <a:ext uri="{FF2B5EF4-FFF2-40B4-BE49-F238E27FC236}">
                    <a16:creationId xmlns:a16="http://schemas.microsoft.com/office/drawing/2014/main" id="{29B64542-B60E-46CE-BE23-88DB71EA7E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3462" y="3024136"/>
                <a:ext cx="871167" cy="776170"/>
              </a:xfrm>
              <a:prstGeom prst="rect">
                <a:avLst/>
              </a:prstGeom>
            </p:spPr>
          </p:pic>
          <p:pic>
            <p:nvPicPr>
              <p:cNvPr id="5124" name="Picture 4" descr="Api Icon">
                <a:extLst>
                  <a:ext uri="{FF2B5EF4-FFF2-40B4-BE49-F238E27FC236}">
                    <a16:creationId xmlns:a16="http://schemas.microsoft.com/office/drawing/2014/main" id="{974B43EB-841B-47AB-9592-BAA7516EE2F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5867" y="4235271"/>
                <a:ext cx="983845" cy="983845"/>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5E4995BA-2BCE-4C18-998E-10186EDD9CFC}"/>
                  </a:ext>
                </a:extLst>
              </p:cNvPr>
              <p:cNvSpPr txBox="1"/>
              <p:nvPr/>
            </p:nvSpPr>
            <p:spPr>
              <a:xfrm>
                <a:off x="9657846" y="3852112"/>
                <a:ext cx="1111729" cy="369332"/>
              </a:xfrm>
              <a:prstGeom prst="rect">
                <a:avLst/>
              </a:prstGeom>
              <a:noFill/>
            </p:spPr>
            <p:txBody>
              <a:bodyPr wrap="square" rtlCol="0">
                <a:spAutoFit/>
              </a:bodyPr>
              <a:lstStyle/>
              <a:p>
                <a:r>
                  <a:rPr lang="en-IN" dirty="0"/>
                  <a:t>Lambda</a:t>
                </a:r>
              </a:p>
            </p:txBody>
          </p:sp>
          <p:sp>
            <p:nvSpPr>
              <p:cNvPr id="84" name="TextBox 83">
                <a:extLst>
                  <a:ext uri="{FF2B5EF4-FFF2-40B4-BE49-F238E27FC236}">
                    <a16:creationId xmlns:a16="http://schemas.microsoft.com/office/drawing/2014/main" id="{F1A5E4D5-EE36-4622-9B04-54E5D04838EC}"/>
                  </a:ext>
                </a:extLst>
              </p:cNvPr>
              <p:cNvSpPr txBox="1"/>
              <p:nvPr/>
            </p:nvSpPr>
            <p:spPr>
              <a:xfrm>
                <a:off x="9496300" y="5312387"/>
                <a:ext cx="1273275" cy="646331"/>
              </a:xfrm>
              <a:prstGeom prst="rect">
                <a:avLst/>
              </a:prstGeom>
              <a:noFill/>
            </p:spPr>
            <p:txBody>
              <a:bodyPr wrap="square" rtlCol="0">
                <a:spAutoFit/>
              </a:bodyPr>
              <a:lstStyle/>
              <a:p>
                <a:pPr algn="ctr"/>
                <a:r>
                  <a:rPr lang="en-IN" sz="1200" dirty="0"/>
                  <a:t>Publicly Accessible Endpoint</a:t>
                </a:r>
              </a:p>
            </p:txBody>
          </p:sp>
        </p:grpSp>
        <p:sp>
          <p:nvSpPr>
            <p:cNvPr id="105" name="TextBox 104">
              <a:extLst>
                <a:ext uri="{FF2B5EF4-FFF2-40B4-BE49-F238E27FC236}">
                  <a16:creationId xmlns:a16="http://schemas.microsoft.com/office/drawing/2014/main" id="{7DAD7FE9-F453-4CFC-83E4-48F67EF35972}"/>
                </a:ext>
              </a:extLst>
            </p:cNvPr>
            <p:cNvSpPr txBox="1"/>
            <p:nvPr/>
          </p:nvSpPr>
          <p:spPr>
            <a:xfrm>
              <a:off x="247898" y="1489245"/>
              <a:ext cx="2187350" cy="430887"/>
            </a:xfrm>
            <a:prstGeom prst="rect">
              <a:avLst/>
            </a:prstGeom>
            <a:solidFill>
              <a:srgbClr val="F7BA7A"/>
            </a:solidFill>
          </p:spPr>
          <p:txBody>
            <a:bodyPr wrap="square" rtlCol="0">
              <a:spAutoFit/>
            </a:bodyPr>
            <a:lstStyle/>
            <a:p>
              <a:r>
                <a:rPr lang="en-IN" sz="2200" b="1" dirty="0"/>
                <a:t>Web Only </a:t>
              </a:r>
            </a:p>
          </p:txBody>
        </p:sp>
      </p:grpSp>
      <p:sp>
        <p:nvSpPr>
          <p:cNvPr id="114" name="Thought Bubble: Cloud 113">
            <a:extLst>
              <a:ext uri="{FF2B5EF4-FFF2-40B4-BE49-F238E27FC236}">
                <a16:creationId xmlns:a16="http://schemas.microsoft.com/office/drawing/2014/main" id="{FEEFF466-2A1B-4353-9559-2BD18D92E8D1}"/>
              </a:ext>
            </a:extLst>
          </p:cNvPr>
          <p:cNvSpPr/>
          <p:nvPr/>
        </p:nvSpPr>
        <p:spPr>
          <a:xfrm>
            <a:off x="9969499" y="6172199"/>
            <a:ext cx="2908301" cy="2145257"/>
          </a:xfrm>
          <a:prstGeom prst="cloudCallout">
            <a:avLst>
              <a:gd name="adj1" fmla="val -21955"/>
              <a:gd name="adj2" fmla="val -1037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Changes Deployed in Lambda for a specific Channel Could break the other UI App</a:t>
            </a:r>
          </a:p>
        </p:txBody>
      </p:sp>
      <p:sp>
        <p:nvSpPr>
          <p:cNvPr id="115" name="TextBox 114">
            <a:extLst>
              <a:ext uri="{FF2B5EF4-FFF2-40B4-BE49-F238E27FC236}">
                <a16:creationId xmlns:a16="http://schemas.microsoft.com/office/drawing/2014/main" id="{4F78478E-2FE6-4DB9-9680-CA00E30E9E88}"/>
              </a:ext>
            </a:extLst>
          </p:cNvPr>
          <p:cNvSpPr txBox="1"/>
          <p:nvPr/>
        </p:nvSpPr>
        <p:spPr>
          <a:xfrm>
            <a:off x="389422" y="6653963"/>
            <a:ext cx="9511541" cy="2308324"/>
          </a:xfrm>
          <a:prstGeom prst="rect">
            <a:avLst/>
          </a:prstGeom>
          <a:noFill/>
        </p:spPr>
        <p:txBody>
          <a:bodyPr wrap="square" rtlCol="0">
            <a:spAutoFit/>
          </a:bodyPr>
          <a:lstStyle/>
          <a:p>
            <a:r>
              <a:rPr lang="en-IN" sz="2400" b="1" dirty="0"/>
              <a:t>Challenges with the current Architecture - </a:t>
            </a:r>
          </a:p>
          <a:p>
            <a:pPr marL="285750" indent="-285750">
              <a:buFont typeface="Arial" panose="020B0604020202020204" pitchFamily="34" charset="0"/>
              <a:buChar char="•"/>
            </a:pPr>
            <a:r>
              <a:rPr lang="en-IN" sz="2400" b="1" dirty="0"/>
              <a:t>No versioning strategy in place </a:t>
            </a:r>
          </a:p>
          <a:p>
            <a:pPr marL="285750" indent="-285750">
              <a:buFont typeface="Arial" panose="020B0604020202020204" pitchFamily="34" charset="0"/>
              <a:buChar char="•"/>
            </a:pPr>
            <a:r>
              <a:rPr lang="en-IN" sz="2400" b="1" dirty="0"/>
              <a:t>Changes deployed in Lambda for a specific UI Channel without making changes in other UI could potentially break one of the Application. </a:t>
            </a:r>
          </a:p>
          <a:p>
            <a:pPr marL="285750" indent="-285750">
              <a:buFont typeface="Arial" panose="020B0604020202020204" pitchFamily="34" charset="0"/>
              <a:buChar char="•"/>
            </a:pPr>
            <a:r>
              <a:rPr lang="en-IN" sz="2400" b="1" dirty="0"/>
              <a:t>Web and Mobile release can’t be synchronized due to the cycle time taken by app store. </a:t>
            </a:r>
          </a:p>
        </p:txBody>
      </p:sp>
      <p:sp>
        <p:nvSpPr>
          <p:cNvPr id="118" name="TextBox 117">
            <a:extLst>
              <a:ext uri="{FF2B5EF4-FFF2-40B4-BE49-F238E27FC236}">
                <a16:creationId xmlns:a16="http://schemas.microsoft.com/office/drawing/2014/main" id="{7ABDE2C7-0159-4B86-A159-85B523B0021F}"/>
              </a:ext>
            </a:extLst>
          </p:cNvPr>
          <p:cNvSpPr txBox="1"/>
          <p:nvPr/>
        </p:nvSpPr>
        <p:spPr>
          <a:xfrm>
            <a:off x="1158240" y="2365928"/>
            <a:ext cx="2103120" cy="369332"/>
          </a:xfrm>
          <a:prstGeom prst="rect">
            <a:avLst/>
          </a:prstGeom>
          <a:noFill/>
        </p:spPr>
        <p:txBody>
          <a:bodyPr wrap="square" rtlCol="0">
            <a:spAutoFit/>
          </a:bodyPr>
          <a:lstStyle/>
          <a:p>
            <a:r>
              <a:rPr lang="en-IN" b="1" dirty="0">
                <a:solidFill>
                  <a:srgbClr val="C00000"/>
                </a:solidFill>
              </a:rPr>
              <a:t>Tight</a:t>
            </a:r>
            <a:r>
              <a:rPr lang="en-IN" b="1" dirty="0"/>
              <a:t> </a:t>
            </a:r>
            <a:r>
              <a:rPr lang="en-IN" b="1" dirty="0">
                <a:solidFill>
                  <a:srgbClr val="C00000"/>
                </a:solidFill>
              </a:rPr>
              <a:t>Coupling</a:t>
            </a:r>
          </a:p>
        </p:txBody>
      </p:sp>
      <p:grpSp>
        <p:nvGrpSpPr>
          <p:cNvPr id="119" name="Group 118">
            <a:extLst>
              <a:ext uri="{FF2B5EF4-FFF2-40B4-BE49-F238E27FC236}">
                <a16:creationId xmlns:a16="http://schemas.microsoft.com/office/drawing/2014/main" id="{3A83FD0E-D5FB-47E6-ACBE-D8E45132FAD8}"/>
              </a:ext>
            </a:extLst>
          </p:cNvPr>
          <p:cNvGrpSpPr/>
          <p:nvPr/>
        </p:nvGrpSpPr>
        <p:grpSpPr>
          <a:xfrm>
            <a:off x="7043581" y="1451055"/>
            <a:ext cx="6521426" cy="4453960"/>
            <a:chOff x="7043581" y="1451055"/>
            <a:chExt cx="6521426" cy="4453960"/>
          </a:xfrm>
        </p:grpSpPr>
        <p:sp>
          <p:nvSpPr>
            <p:cNvPr id="87" name="Rectangle 86">
              <a:extLst>
                <a:ext uri="{FF2B5EF4-FFF2-40B4-BE49-F238E27FC236}">
                  <a16:creationId xmlns:a16="http://schemas.microsoft.com/office/drawing/2014/main" id="{89540524-ECF7-48E8-BAB8-720FC5121B07}"/>
                </a:ext>
              </a:extLst>
            </p:cNvPr>
            <p:cNvSpPr/>
            <p:nvPr/>
          </p:nvSpPr>
          <p:spPr>
            <a:xfrm>
              <a:off x="7043581" y="1996816"/>
              <a:ext cx="6521426" cy="3908199"/>
            </a:xfrm>
            <a:prstGeom prst="rect">
              <a:avLst/>
            </a:prstGeom>
            <a:solidFill>
              <a:schemeClr val="accent4">
                <a:lumMod val="20000"/>
                <a:lumOff val="80000"/>
              </a:schemeClr>
            </a:solidFill>
            <a:ln w="12700" cap="flat" cmpd="sng" algn="ctr">
              <a:solidFill>
                <a:schemeClr val="accent5">
                  <a:lumMod val="90000"/>
                </a:schemeClr>
              </a:solidFill>
              <a:prstDash val="solid"/>
              <a:miter lim="800000"/>
            </a:ln>
            <a:effectLst/>
          </p:spPr>
          <p:txBody>
            <a:bodyPr rtlCol="0" anchor="t"/>
            <a:lstStyle/>
            <a:p>
              <a:pPr algn="ctr" defTabSz="685800">
                <a:lnSpc>
                  <a:spcPct val="125000"/>
                </a:lnSpc>
              </a:pPr>
              <a:r>
                <a:rPr lang="en-IN" sz="900" kern="0" dirty="0">
                  <a:solidFill>
                    <a:schemeClr val="tx1">
                      <a:lumMod val="50000"/>
                    </a:schemeClr>
                  </a:solidFill>
                  <a:latin typeface="Calibiri"/>
                </a:rPr>
                <a:t>`</a:t>
              </a:r>
            </a:p>
          </p:txBody>
        </p:sp>
        <p:sp>
          <p:nvSpPr>
            <p:cNvPr id="89" name="TextBox 88">
              <a:extLst>
                <a:ext uri="{FF2B5EF4-FFF2-40B4-BE49-F238E27FC236}">
                  <a16:creationId xmlns:a16="http://schemas.microsoft.com/office/drawing/2014/main" id="{877DE337-0F71-43A5-BBEA-EF7C03EF4685}"/>
                </a:ext>
              </a:extLst>
            </p:cNvPr>
            <p:cNvSpPr txBox="1"/>
            <p:nvPr/>
          </p:nvSpPr>
          <p:spPr>
            <a:xfrm>
              <a:off x="7193448" y="2107555"/>
              <a:ext cx="1744426" cy="230832"/>
            </a:xfrm>
            <a:prstGeom prst="rect">
              <a:avLst/>
            </a:prstGeom>
            <a:noFill/>
          </p:spPr>
          <p:txBody>
            <a:bodyPr wrap="square" rtlCol="0">
              <a:spAutoFit/>
            </a:bodyPr>
            <a:lstStyle/>
            <a:p>
              <a:r>
                <a:rPr lang="en-US" sz="900" u="sng" dirty="0">
                  <a:solidFill>
                    <a:schemeClr val="accent5">
                      <a:lumMod val="10000"/>
                    </a:schemeClr>
                  </a:solidFill>
                </a:rPr>
                <a:t>B2C Member Services Portal</a:t>
              </a:r>
            </a:p>
          </p:txBody>
        </p:sp>
        <p:grpSp>
          <p:nvGrpSpPr>
            <p:cNvPr id="85" name="Group 84">
              <a:extLst>
                <a:ext uri="{FF2B5EF4-FFF2-40B4-BE49-F238E27FC236}">
                  <a16:creationId xmlns:a16="http://schemas.microsoft.com/office/drawing/2014/main" id="{767CA5E3-F1EB-4E5F-8BF9-B8F977641916}"/>
                </a:ext>
              </a:extLst>
            </p:cNvPr>
            <p:cNvGrpSpPr/>
            <p:nvPr/>
          </p:nvGrpSpPr>
          <p:grpSpPr>
            <a:xfrm>
              <a:off x="7235422" y="2386073"/>
              <a:ext cx="1506209" cy="961805"/>
              <a:chOff x="7311917" y="3373765"/>
              <a:chExt cx="1506209" cy="961805"/>
            </a:xfrm>
          </p:grpSpPr>
          <p:sp>
            <p:nvSpPr>
              <p:cNvPr id="88" name="Rectangle 87">
                <a:extLst>
                  <a:ext uri="{FF2B5EF4-FFF2-40B4-BE49-F238E27FC236}">
                    <a16:creationId xmlns:a16="http://schemas.microsoft.com/office/drawing/2014/main" id="{5950138B-DD54-4D97-97B5-55D815B253C7}"/>
                  </a:ext>
                </a:extLst>
              </p:cNvPr>
              <p:cNvSpPr/>
              <p:nvPr/>
            </p:nvSpPr>
            <p:spPr>
              <a:xfrm>
                <a:off x="7311917" y="3373765"/>
                <a:ext cx="1506209" cy="961805"/>
              </a:xfrm>
              <a:prstGeom prst="rect">
                <a:avLst/>
              </a:prstGeom>
              <a:solidFill>
                <a:schemeClr val="bg1"/>
              </a:solidFill>
              <a:ln w="12700" cap="flat" cmpd="sng" algn="ctr">
                <a:solidFill>
                  <a:schemeClr val="tx2">
                    <a:lumMod val="50000"/>
                    <a:lumOff val="50000"/>
                  </a:schemeClr>
                </a:solidFill>
                <a:prstDash val="solid"/>
                <a:miter lim="800000"/>
              </a:ln>
              <a:effectLst/>
            </p:spPr>
            <p:txBody>
              <a:bodyPr rtlCol="0" anchor="b"/>
              <a:lstStyle/>
              <a:p>
                <a:pPr algn="ctr" defTabSz="685800">
                  <a:lnSpc>
                    <a:spcPct val="125000"/>
                  </a:lnSpc>
                </a:pPr>
                <a:r>
                  <a:rPr lang="en-US" sz="1100" b="1" kern="0" dirty="0">
                    <a:solidFill>
                      <a:schemeClr val="tx1">
                        <a:lumMod val="50000"/>
                      </a:schemeClr>
                    </a:solidFill>
                    <a:latin typeface="Calibiri"/>
                  </a:rPr>
                  <a:t>Web App</a:t>
                </a:r>
                <a:endParaRPr lang="en-IN" sz="1100" b="1" kern="0" dirty="0">
                  <a:solidFill>
                    <a:schemeClr val="tx1">
                      <a:lumMod val="50000"/>
                    </a:schemeClr>
                  </a:solidFill>
                  <a:latin typeface="Calibiri"/>
                </a:endParaRPr>
              </a:p>
            </p:txBody>
          </p:sp>
          <p:pic>
            <p:nvPicPr>
              <p:cNvPr id="90" name="Picture 89">
                <a:extLst>
                  <a:ext uri="{FF2B5EF4-FFF2-40B4-BE49-F238E27FC236}">
                    <a16:creationId xmlns:a16="http://schemas.microsoft.com/office/drawing/2014/main" id="{367E8467-5354-4C75-9FDD-C203BE4E69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6809" y="3402640"/>
                <a:ext cx="1281308" cy="475271"/>
              </a:xfrm>
              <a:prstGeom prst="rect">
                <a:avLst/>
              </a:prstGeom>
            </p:spPr>
          </p:pic>
        </p:grpSp>
        <p:cxnSp>
          <p:nvCxnSpPr>
            <p:cNvPr id="91" name="Straight Arrow Connector 90">
              <a:extLst>
                <a:ext uri="{FF2B5EF4-FFF2-40B4-BE49-F238E27FC236}">
                  <a16:creationId xmlns:a16="http://schemas.microsoft.com/office/drawing/2014/main" id="{585A74B7-E300-45DF-AE66-249B3C4C5225}"/>
                </a:ext>
              </a:extLst>
            </p:cNvPr>
            <p:cNvCxnSpPr/>
            <p:nvPr/>
          </p:nvCxnSpPr>
          <p:spPr>
            <a:xfrm>
              <a:off x="11069755" y="3811766"/>
              <a:ext cx="854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Picture 2" descr="AWS Api Gateway Authorization(Access Control) with IAM, Cognito or Lambda  Authorizer | Jun711 blog">
              <a:extLst>
                <a:ext uri="{FF2B5EF4-FFF2-40B4-BE49-F238E27FC236}">
                  <a16:creationId xmlns:a16="http://schemas.microsoft.com/office/drawing/2014/main" id="{74485EE9-7079-42EB-8744-C3CC508EB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360" y="2820271"/>
              <a:ext cx="1658243" cy="2052715"/>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533F635-0E38-4B57-B38F-C1B8FF39BFAA}"/>
                </a:ext>
              </a:extLst>
            </p:cNvPr>
            <p:cNvGrpSpPr/>
            <p:nvPr/>
          </p:nvGrpSpPr>
          <p:grpSpPr>
            <a:xfrm>
              <a:off x="11974824" y="2285407"/>
              <a:ext cx="1340840" cy="3242181"/>
              <a:chOff x="9439455" y="2956487"/>
              <a:chExt cx="1340840" cy="3242181"/>
            </a:xfrm>
          </p:grpSpPr>
          <p:sp>
            <p:nvSpPr>
              <p:cNvPr id="95" name="Rectangle 94">
                <a:extLst>
                  <a:ext uri="{FF2B5EF4-FFF2-40B4-BE49-F238E27FC236}">
                    <a16:creationId xmlns:a16="http://schemas.microsoft.com/office/drawing/2014/main" id="{34A6CAA7-EEC4-489E-BB53-CDD4DDE12467}"/>
                  </a:ext>
                </a:extLst>
              </p:cNvPr>
              <p:cNvSpPr/>
              <p:nvPr/>
            </p:nvSpPr>
            <p:spPr>
              <a:xfrm>
                <a:off x="9439455" y="2956487"/>
                <a:ext cx="1340840" cy="3242181"/>
              </a:xfrm>
              <a:prstGeom prst="rect">
                <a:avLst/>
              </a:prstGeom>
              <a:solidFill>
                <a:schemeClr val="bg1"/>
              </a:solidFill>
              <a:ln w="12700" cap="flat" cmpd="sng" algn="ctr">
                <a:solidFill>
                  <a:schemeClr val="bg1">
                    <a:lumMod val="65000"/>
                  </a:schemeClr>
                </a:solidFill>
                <a:prstDash val="solid"/>
                <a:miter lim="800000"/>
              </a:ln>
              <a:effectLst/>
            </p:spPr>
            <p:txBody>
              <a:bodyPr rtlCol="0" anchor="t"/>
              <a:lstStyle/>
              <a:p>
                <a:pPr algn="ctr" defTabSz="685800">
                  <a:lnSpc>
                    <a:spcPct val="125000"/>
                  </a:lnSpc>
                </a:pPr>
                <a:endParaRPr lang="en-IN" sz="900" kern="0">
                  <a:solidFill>
                    <a:schemeClr val="tx1">
                      <a:lumMod val="50000"/>
                    </a:schemeClr>
                  </a:solidFill>
                  <a:latin typeface="Calibiri"/>
                </a:endParaRPr>
              </a:p>
            </p:txBody>
          </p:sp>
          <p:pic>
            <p:nvPicPr>
              <p:cNvPr id="96" name="Graphic 44">
                <a:extLst>
                  <a:ext uri="{FF2B5EF4-FFF2-40B4-BE49-F238E27FC236}">
                    <a16:creationId xmlns:a16="http://schemas.microsoft.com/office/drawing/2014/main" id="{D60D8D9C-26AB-47FE-B10C-C6B4C82868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3462" y="3024136"/>
                <a:ext cx="871167" cy="776170"/>
              </a:xfrm>
              <a:prstGeom prst="rect">
                <a:avLst/>
              </a:prstGeom>
            </p:spPr>
          </p:pic>
          <p:pic>
            <p:nvPicPr>
              <p:cNvPr id="97" name="Picture 4" descr="Api Icon">
                <a:extLst>
                  <a:ext uri="{FF2B5EF4-FFF2-40B4-BE49-F238E27FC236}">
                    <a16:creationId xmlns:a16="http://schemas.microsoft.com/office/drawing/2014/main" id="{B309ADAF-695A-4D12-A2C6-6AF375BBAF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5867" y="4235271"/>
                <a:ext cx="983845" cy="98384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B9119931-5AA3-4F82-BCCF-193444F9BC32}"/>
                  </a:ext>
                </a:extLst>
              </p:cNvPr>
              <p:cNvSpPr txBox="1"/>
              <p:nvPr/>
            </p:nvSpPr>
            <p:spPr>
              <a:xfrm>
                <a:off x="9657846" y="3852112"/>
                <a:ext cx="1111729" cy="369332"/>
              </a:xfrm>
              <a:prstGeom prst="rect">
                <a:avLst/>
              </a:prstGeom>
              <a:noFill/>
            </p:spPr>
            <p:txBody>
              <a:bodyPr wrap="square" rtlCol="0">
                <a:spAutoFit/>
              </a:bodyPr>
              <a:lstStyle/>
              <a:p>
                <a:r>
                  <a:rPr lang="en-IN" dirty="0"/>
                  <a:t>Lambda</a:t>
                </a:r>
              </a:p>
            </p:txBody>
          </p:sp>
          <p:sp>
            <p:nvSpPr>
              <p:cNvPr id="99" name="TextBox 98">
                <a:extLst>
                  <a:ext uri="{FF2B5EF4-FFF2-40B4-BE49-F238E27FC236}">
                    <a16:creationId xmlns:a16="http://schemas.microsoft.com/office/drawing/2014/main" id="{4968291E-4CB0-47DA-AE5C-B68D687F5D0A}"/>
                  </a:ext>
                </a:extLst>
              </p:cNvPr>
              <p:cNvSpPr txBox="1"/>
              <p:nvPr/>
            </p:nvSpPr>
            <p:spPr>
              <a:xfrm>
                <a:off x="9496300" y="5312387"/>
                <a:ext cx="1273275" cy="646331"/>
              </a:xfrm>
              <a:prstGeom prst="rect">
                <a:avLst/>
              </a:prstGeom>
              <a:noFill/>
            </p:spPr>
            <p:txBody>
              <a:bodyPr wrap="square" rtlCol="0">
                <a:spAutoFit/>
              </a:bodyPr>
              <a:lstStyle/>
              <a:p>
                <a:pPr algn="ctr"/>
                <a:r>
                  <a:rPr lang="en-IN" sz="1200" dirty="0"/>
                  <a:t>Publicly Accessible Endpoint</a:t>
                </a:r>
              </a:p>
            </p:txBody>
          </p:sp>
        </p:grpSp>
        <p:sp>
          <p:nvSpPr>
            <p:cNvPr id="101" name="TextBox 100">
              <a:extLst>
                <a:ext uri="{FF2B5EF4-FFF2-40B4-BE49-F238E27FC236}">
                  <a16:creationId xmlns:a16="http://schemas.microsoft.com/office/drawing/2014/main" id="{B2971D00-C95C-4E50-8DD6-821F6987D26A}"/>
                </a:ext>
              </a:extLst>
            </p:cNvPr>
            <p:cNvSpPr txBox="1"/>
            <p:nvPr/>
          </p:nvSpPr>
          <p:spPr>
            <a:xfrm>
              <a:off x="7319937" y="5172222"/>
              <a:ext cx="1744426" cy="230832"/>
            </a:xfrm>
            <a:prstGeom prst="rect">
              <a:avLst/>
            </a:prstGeom>
            <a:noFill/>
          </p:spPr>
          <p:txBody>
            <a:bodyPr wrap="square" rtlCol="0">
              <a:spAutoFit/>
            </a:bodyPr>
            <a:lstStyle/>
            <a:p>
              <a:r>
                <a:rPr lang="en-US" sz="900" u="sng" dirty="0">
                  <a:solidFill>
                    <a:schemeClr val="accent5">
                      <a:lumMod val="10000"/>
                    </a:schemeClr>
                  </a:solidFill>
                </a:rPr>
                <a:t>B2C Member Services App</a:t>
              </a:r>
            </a:p>
          </p:txBody>
        </p:sp>
        <p:sp>
          <p:nvSpPr>
            <p:cNvPr id="103" name="Rectangle 102">
              <a:extLst>
                <a:ext uri="{FF2B5EF4-FFF2-40B4-BE49-F238E27FC236}">
                  <a16:creationId xmlns:a16="http://schemas.microsoft.com/office/drawing/2014/main" id="{B76E9E13-3BF5-416F-9D8F-F99BA6FF1FA0}"/>
                </a:ext>
              </a:extLst>
            </p:cNvPr>
            <p:cNvSpPr/>
            <p:nvPr/>
          </p:nvSpPr>
          <p:spPr>
            <a:xfrm>
              <a:off x="7305045" y="4114018"/>
              <a:ext cx="1506209" cy="961805"/>
            </a:xfrm>
            <a:prstGeom prst="rect">
              <a:avLst/>
            </a:prstGeom>
            <a:solidFill>
              <a:schemeClr val="bg1"/>
            </a:solidFill>
            <a:ln w="12700" cap="flat" cmpd="sng" algn="ctr">
              <a:solidFill>
                <a:schemeClr val="tx2">
                  <a:lumMod val="50000"/>
                  <a:lumOff val="50000"/>
                </a:schemeClr>
              </a:solidFill>
              <a:prstDash val="solid"/>
              <a:miter lim="800000"/>
            </a:ln>
            <a:effectLst/>
          </p:spPr>
          <p:txBody>
            <a:bodyPr rtlCol="0" anchor="b"/>
            <a:lstStyle/>
            <a:p>
              <a:pPr algn="ctr" defTabSz="685800">
                <a:lnSpc>
                  <a:spcPct val="125000"/>
                </a:lnSpc>
              </a:pPr>
              <a:r>
                <a:rPr lang="en-US" sz="1100" b="1" kern="0" dirty="0">
                  <a:solidFill>
                    <a:schemeClr val="tx1">
                      <a:lumMod val="50000"/>
                    </a:schemeClr>
                  </a:solidFill>
                  <a:latin typeface="Calibiri"/>
                </a:rPr>
                <a:t>Mobile App</a:t>
              </a:r>
              <a:endParaRPr lang="en-IN" sz="1100" b="1" kern="0" dirty="0">
                <a:solidFill>
                  <a:schemeClr val="tx1">
                    <a:lumMod val="50000"/>
                  </a:schemeClr>
                </a:solidFill>
                <a:latin typeface="Calibiri"/>
              </a:endParaRPr>
            </a:p>
          </p:txBody>
        </p:sp>
        <p:sp>
          <p:nvSpPr>
            <p:cNvPr id="108" name="TextBox 107">
              <a:extLst>
                <a:ext uri="{FF2B5EF4-FFF2-40B4-BE49-F238E27FC236}">
                  <a16:creationId xmlns:a16="http://schemas.microsoft.com/office/drawing/2014/main" id="{33F7324D-90D9-4EE0-A626-3A10C8C4BA1B}"/>
                </a:ext>
              </a:extLst>
            </p:cNvPr>
            <p:cNvSpPr txBox="1"/>
            <p:nvPr/>
          </p:nvSpPr>
          <p:spPr>
            <a:xfrm>
              <a:off x="7118405" y="1451055"/>
              <a:ext cx="3595020" cy="430887"/>
            </a:xfrm>
            <a:prstGeom prst="rect">
              <a:avLst/>
            </a:prstGeom>
            <a:solidFill>
              <a:schemeClr val="accent1">
                <a:lumMod val="40000"/>
                <a:lumOff val="60000"/>
              </a:schemeClr>
            </a:solidFill>
          </p:spPr>
          <p:txBody>
            <a:bodyPr wrap="square" rtlCol="0">
              <a:spAutoFit/>
            </a:bodyPr>
            <a:lstStyle/>
            <a:p>
              <a:r>
                <a:rPr lang="en-IN" sz="2200" b="1" dirty="0"/>
                <a:t>Considering Mobile Channel</a:t>
              </a:r>
            </a:p>
          </p:txBody>
        </p:sp>
        <p:cxnSp>
          <p:nvCxnSpPr>
            <p:cNvPr id="107" name="Connector: Elbow 106">
              <a:extLst>
                <a:ext uri="{FF2B5EF4-FFF2-40B4-BE49-F238E27FC236}">
                  <a16:creationId xmlns:a16="http://schemas.microsoft.com/office/drawing/2014/main" id="{D024D8BB-C417-416D-B8F7-DF52D984E2D4}"/>
                </a:ext>
              </a:extLst>
            </p:cNvPr>
            <p:cNvCxnSpPr/>
            <p:nvPr/>
          </p:nvCxnSpPr>
          <p:spPr>
            <a:xfrm>
              <a:off x="7988526" y="3365698"/>
              <a:ext cx="1308443" cy="184666"/>
            </a:xfrm>
            <a:prstGeom prst="bentConnector3">
              <a:avLst>
                <a:gd name="adj1" fmla="val -14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1D136F0B-CD78-4C0F-9C40-56C6A57B7D64}"/>
                </a:ext>
              </a:extLst>
            </p:cNvPr>
            <p:cNvCxnSpPr>
              <a:cxnSpLocks/>
            </p:cNvCxnSpPr>
            <p:nvPr/>
          </p:nvCxnSpPr>
          <p:spPr>
            <a:xfrm rot="5400000" flipH="1" flipV="1">
              <a:off x="8492471" y="3363079"/>
              <a:ext cx="278518" cy="1223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1" name="Picture 120">
              <a:extLst>
                <a:ext uri="{FF2B5EF4-FFF2-40B4-BE49-F238E27FC236}">
                  <a16:creationId xmlns:a16="http://schemas.microsoft.com/office/drawing/2014/main" id="{A440DB66-0448-4E7A-8220-FC9F758845A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96733" y="4333607"/>
              <a:ext cx="1273954" cy="389126"/>
            </a:xfrm>
            <a:prstGeom prst="rect">
              <a:avLst/>
            </a:prstGeom>
          </p:spPr>
        </p:pic>
      </p:grpSp>
      <p:sp>
        <p:nvSpPr>
          <p:cNvPr id="113" name="&quot;Not Allowed&quot; Symbol 112">
            <a:extLst>
              <a:ext uri="{FF2B5EF4-FFF2-40B4-BE49-F238E27FC236}">
                <a16:creationId xmlns:a16="http://schemas.microsoft.com/office/drawing/2014/main" id="{F130B91B-AC30-4DD4-AD0C-9DD8ACC3F9EC}"/>
              </a:ext>
            </a:extLst>
          </p:cNvPr>
          <p:cNvSpPr/>
          <p:nvPr/>
        </p:nvSpPr>
        <p:spPr>
          <a:xfrm>
            <a:off x="9046331" y="5094365"/>
            <a:ext cx="698500" cy="61737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09454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barn(inVertical)">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2000"/>
                                        <p:tgtEl>
                                          <p:spTgt spid="113"/>
                                        </p:tgtEl>
                                      </p:cBhvr>
                                    </p:animEffect>
                                    <p:anim calcmode="lin" valueType="num">
                                      <p:cBhvr>
                                        <p:cTn id="23" dur="2000" fill="hold"/>
                                        <p:tgtEl>
                                          <p:spTgt spid="113"/>
                                        </p:tgtEl>
                                        <p:attrNameLst>
                                          <p:attrName>ppt_w</p:attrName>
                                        </p:attrNameLst>
                                      </p:cBhvr>
                                      <p:tavLst>
                                        <p:tav tm="0" fmla="#ppt_w*sin(2.5*pi*$)">
                                          <p:val>
                                            <p:fltVal val="0"/>
                                          </p:val>
                                        </p:tav>
                                        <p:tav tm="100000">
                                          <p:val>
                                            <p:fltVal val="1"/>
                                          </p:val>
                                        </p:tav>
                                      </p:tavLst>
                                    </p:anim>
                                    <p:anim calcmode="lin" valueType="num">
                                      <p:cBhvr>
                                        <p:cTn id="24" dur="20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P spid="118" grpId="0"/>
      <p:bldP spid="1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710-B97D-4BA6-AFB9-5280565CE0AA}"/>
              </a:ext>
            </a:extLst>
          </p:cNvPr>
          <p:cNvSpPr>
            <a:spLocks noGrp="1"/>
          </p:cNvSpPr>
          <p:nvPr>
            <p:ph type="title"/>
          </p:nvPr>
        </p:nvSpPr>
        <p:spPr/>
        <p:txBody>
          <a:bodyPr/>
          <a:lstStyle/>
          <a:p>
            <a:r>
              <a:rPr lang="en-IN" dirty="0"/>
              <a:t>Possible Cardinality </a:t>
            </a:r>
          </a:p>
        </p:txBody>
      </p:sp>
      <p:grpSp>
        <p:nvGrpSpPr>
          <p:cNvPr id="130" name="Group 129">
            <a:extLst>
              <a:ext uri="{FF2B5EF4-FFF2-40B4-BE49-F238E27FC236}">
                <a16:creationId xmlns:a16="http://schemas.microsoft.com/office/drawing/2014/main" id="{4FDB112E-EEF6-4648-A093-D9ACB9F3F9A1}"/>
              </a:ext>
            </a:extLst>
          </p:cNvPr>
          <p:cNvGrpSpPr/>
          <p:nvPr/>
        </p:nvGrpSpPr>
        <p:grpSpPr>
          <a:xfrm>
            <a:off x="645668" y="1002287"/>
            <a:ext cx="6189134" cy="3257097"/>
            <a:chOff x="694266" y="976218"/>
            <a:chExt cx="6189134" cy="3257097"/>
          </a:xfrm>
        </p:grpSpPr>
        <p:sp>
          <p:nvSpPr>
            <p:cNvPr id="55" name="Rectangle 54">
              <a:extLst>
                <a:ext uri="{FF2B5EF4-FFF2-40B4-BE49-F238E27FC236}">
                  <a16:creationId xmlns:a16="http://schemas.microsoft.com/office/drawing/2014/main" id="{4B8F2925-14CB-42E0-9736-F3ED9A79F87A}"/>
                </a:ext>
              </a:extLst>
            </p:cNvPr>
            <p:cNvSpPr/>
            <p:nvPr/>
          </p:nvSpPr>
          <p:spPr>
            <a:xfrm>
              <a:off x="694267" y="1447800"/>
              <a:ext cx="6163733" cy="2785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9" name="Picture 2" descr="AWS Api Gateway Authorization(Access Control) with IAM, Cognito or Lambda  Authorizer | Jun711 blog">
              <a:extLst>
                <a:ext uri="{FF2B5EF4-FFF2-40B4-BE49-F238E27FC236}">
                  <a16:creationId xmlns:a16="http://schemas.microsoft.com/office/drawing/2014/main" id="{71F107BC-2A57-45FE-AF28-F2B0EB3C7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373" y="2100732"/>
              <a:ext cx="1423316" cy="176190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46">
              <a:extLst>
                <a:ext uri="{FF2B5EF4-FFF2-40B4-BE49-F238E27FC236}">
                  <a16:creationId xmlns:a16="http://schemas.microsoft.com/office/drawing/2014/main" id="{64D98B0E-5FCF-4BD6-9D58-44A0E0D1A7B2}"/>
                </a:ext>
              </a:extLst>
            </p:cNvPr>
            <p:cNvSpPr/>
            <p:nvPr/>
          </p:nvSpPr>
          <p:spPr>
            <a:xfrm>
              <a:off x="927100" y="2362200"/>
              <a:ext cx="12700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App</a:t>
              </a:r>
            </a:p>
          </p:txBody>
        </p:sp>
        <p:pic>
          <p:nvPicPr>
            <p:cNvPr id="48" name="Graphic 44">
              <a:extLst>
                <a:ext uri="{FF2B5EF4-FFF2-40B4-BE49-F238E27FC236}">
                  <a16:creationId xmlns:a16="http://schemas.microsoft.com/office/drawing/2014/main" id="{18083C6D-D55B-46EF-8956-8AE676BC44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2362" y="2279332"/>
              <a:ext cx="871167" cy="776170"/>
            </a:xfrm>
            <a:prstGeom prst="rect">
              <a:avLst/>
            </a:prstGeom>
          </p:spPr>
        </p:pic>
        <p:sp>
          <p:nvSpPr>
            <p:cNvPr id="49" name="TextBox 48">
              <a:extLst>
                <a:ext uri="{FF2B5EF4-FFF2-40B4-BE49-F238E27FC236}">
                  <a16:creationId xmlns:a16="http://schemas.microsoft.com/office/drawing/2014/main" id="{A971C5FD-B7D5-4B43-99CB-4462BD955AA8}"/>
                </a:ext>
              </a:extLst>
            </p:cNvPr>
            <p:cNvSpPr txBox="1"/>
            <p:nvPr/>
          </p:nvSpPr>
          <p:spPr>
            <a:xfrm>
              <a:off x="5398146" y="3107308"/>
              <a:ext cx="1485254" cy="369332"/>
            </a:xfrm>
            <a:prstGeom prst="rect">
              <a:avLst/>
            </a:prstGeom>
            <a:noFill/>
          </p:spPr>
          <p:txBody>
            <a:bodyPr wrap="square" rtlCol="0">
              <a:spAutoFit/>
            </a:bodyPr>
            <a:lstStyle/>
            <a:p>
              <a:r>
                <a:rPr lang="en-IN" dirty="0"/>
                <a:t>Lambda V1</a:t>
              </a:r>
            </a:p>
          </p:txBody>
        </p:sp>
        <p:cxnSp>
          <p:nvCxnSpPr>
            <p:cNvPr id="51" name="Straight Arrow Connector 50">
              <a:extLst>
                <a:ext uri="{FF2B5EF4-FFF2-40B4-BE49-F238E27FC236}">
                  <a16:creationId xmlns:a16="http://schemas.microsoft.com/office/drawing/2014/main" id="{8E30EBF5-E942-45FE-BF5C-D6CEF58F7368}"/>
                </a:ext>
              </a:extLst>
            </p:cNvPr>
            <p:cNvCxnSpPr>
              <a:cxnSpLocks/>
              <a:stCxn id="47" idx="3"/>
            </p:cNvCxnSpPr>
            <p:nvPr/>
          </p:nvCxnSpPr>
          <p:spPr>
            <a:xfrm flipV="1">
              <a:off x="2197100" y="2749550"/>
              <a:ext cx="111388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64B96B5-4A4F-467A-92CE-0EC6E5C447C6}"/>
                </a:ext>
              </a:extLst>
            </p:cNvPr>
            <p:cNvCxnSpPr>
              <a:cxnSpLocks/>
            </p:cNvCxnSpPr>
            <p:nvPr/>
          </p:nvCxnSpPr>
          <p:spPr>
            <a:xfrm>
              <a:off x="4424873" y="2749550"/>
              <a:ext cx="105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C189702-B367-4624-82D5-F0A44830F31E}"/>
                </a:ext>
              </a:extLst>
            </p:cNvPr>
            <p:cNvSpPr txBox="1"/>
            <p:nvPr/>
          </p:nvSpPr>
          <p:spPr>
            <a:xfrm>
              <a:off x="3170373" y="1651000"/>
              <a:ext cx="1757227" cy="369332"/>
            </a:xfrm>
            <a:prstGeom prst="rect">
              <a:avLst/>
            </a:prstGeom>
            <a:noFill/>
          </p:spPr>
          <p:txBody>
            <a:bodyPr wrap="square" rtlCol="0">
              <a:spAutoFit/>
            </a:bodyPr>
            <a:lstStyle/>
            <a:p>
              <a:r>
                <a:rPr lang="en-IN" dirty="0"/>
                <a:t>1………………..1</a:t>
              </a:r>
            </a:p>
          </p:txBody>
        </p:sp>
        <p:sp>
          <p:nvSpPr>
            <p:cNvPr id="126" name="TextBox 125">
              <a:extLst>
                <a:ext uri="{FF2B5EF4-FFF2-40B4-BE49-F238E27FC236}">
                  <a16:creationId xmlns:a16="http://schemas.microsoft.com/office/drawing/2014/main" id="{AEB8DA7B-6A74-4117-8678-C44CA4FD04F3}"/>
                </a:ext>
              </a:extLst>
            </p:cNvPr>
            <p:cNvSpPr txBox="1"/>
            <p:nvPr/>
          </p:nvSpPr>
          <p:spPr>
            <a:xfrm>
              <a:off x="694266" y="976218"/>
              <a:ext cx="5554134" cy="430887"/>
            </a:xfrm>
            <a:prstGeom prst="rect">
              <a:avLst/>
            </a:prstGeom>
            <a:solidFill>
              <a:schemeClr val="accent1">
                <a:lumMod val="40000"/>
                <a:lumOff val="60000"/>
              </a:schemeClr>
            </a:solidFill>
          </p:spPr>
          <p:txBody>
            <a:bodyPr wrap="square" rtlCol="0">
              <a:spAutoFit/>
            </a:bodyPr>
            <a:lstStyle/>
            <a:p>
              <a:r>
                <a:rPr lang="en-IN" sz="2200" b="1" dirty="0"/>
                <a:t>Web App works with single  Lambda </a:t>
              </a:r>
            </a:p>
          </p:txBody>
        </p:sp>
      </p:grpSp>
      <p:grpSp>
        <p:nvGrpSpPr>
          <p:cNvPr id="132" name="Group 131">
            <a:extLst>
              <a:ext uri="{FF2B5EF4-FFF2-40B4-BE49-F238E27FC236}">
                <a16:creationId xmlns:a16="http://schemas.microsoft.com/office/drawing/2014/main" id="{93CB8BA0-C54F-4FB7-BE1F-02A1350A9D8D}"/>
              </a:ext>
            </a:extLst>
          </p:cNvPr>
          <p:cNvGrpSpPr/>
          <p:nvPr/>
        </p:nvGrpSpPr>
        <p:grpSpPr>
          <a:xfrm>
            <a:off x="636064" y="4587655"/>
            <a:ext cx="13012560" cy="4266785"/>
            <a:chOff x="666544" y="4587655"/>
            <a:chExt cx="13012560" cy="4266785"/>
          </a:xfrm>
        </p:grpSpPr>
        <p:sp>
          <p:nvSpPr>
            <p:cNvPr id="86" name="Rectangle 85">
              <a:extLst>
                <a:ext uri="{FF2B5EF4-FFF2-40B4-BE49-F238E27FC236}">
                  <a16:creationId xmlns:a16="http://schemas.microsoft.com/office/drawing/2014/main" id="{1D0D8C75-2654-4F72-B2B5-EBD6461935FC}"/>
                </a:ext>
              </a:extLst>
            </p:cNvPr>
            <p:cNvSpPr/>
            <p:nvPr/>
          </p:nvSpPr>
          <p:spPr>
            <a:xfrm>
              <a:off x="694267" y="5218994"/>
              <a:ext cx="6189133" cy="363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7" name="Picture 2" descr="AWS Api Gateway Authorization(Access Control) with IAM, Cognito or Lambda  Authorizer | Jun711 blog">
              <a:extLst>
                <a:ext uri="{FF2B5EF4-FFF2-40B4-BE49-F238E27FC236}">
                  <a16:creationId xmlns:a16="http://schemas.microsoft.com/office/drawing/2014/main" id="{60D638F0-ACF1-491B-B6A8-3C5A222F8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58" y="5612846"/>
              <a:ext cx="1408832" cy="1761902"/>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Rounded Corners 87">
              <a:extLst>
                <a:ext uri="{FF2B5EF4-FFF2-40B4-BE49-F238E27FC236}">
                  <a16:creationId xmlns:a16="http://schemas.microsoft.com/office/drawing/2014/main" id="{CBE3295A-D4E9-4E3E-B64C-7E3DBAD649A1}"/>
                </a:ext>
              </a:extLst>
            </p:cNvPr>
            <p:cNvSpPr/>
            <p:nvPr/>
          </p:nvSpPr>
          <p:spPr>
            <a:xfrm>
              <a:off x="886210" y="5874314"/>
              <a:ext cx="1257076" cy="812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1 F1</a:t>
              </a:r>
            </a:p>
          </p:txBody>
        </p:sp>
        <p:pic>
          <p:nvPicPr>
            <p:cNvPr id="89" name="Graphic 44">
              <a:extLst>
                <a:ext uri="{FF2B5EF4-FFF2-40B4-BE49-F238E27FC236}">
                  <a16:creationId xmlns:a16="http://schemas.microsoft.com/office/drawing/2014/main" id="{0F6EF854-814A-4016-A79E-F7C44D5ECA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1473" y="5339060"/>
              <a:ext cx="862302" cy="776170"/>
            </a:xfrm>
            <a:prstGeom prst="rect">
              <a:avLst/>
            </a:prstGeom>
          </p:spPr>
        </p:pic>
        <p:sp>
          <p:nvSpPr>
            <p:cNvPr id="90" name="TextBox 89">
              <a:extLst>
                <a:ext uri="{FF2B5EF4-FFF2-40B4-BE49-F238E27FC236}">
                  <a16:creationId xmlns:a16="http://schemas.microsoft.com/office/drawing/2014/main" id="{07736F3A-FCF0-4A19-B248-92CD491E2F54}"/>
                </a:ext>
              </a:extLst>
            </p:cNvPr>
            <p:cNvSpPr txBox="1"/>
            <p:nvPr/>
          </p:nvSpPr>
          <p:spPr>
            <a:xfrm>
              <a:off x="5377055" y="6086523"/>
              <a:ext cx="1470140" cy="369332"/>
            </a:xfrm>
            <a:prstGeom prst="rect">
              <a:avLst/>
            </a:prstGeom>
            <a:noFill/>
          </p:spPr>
          <p:txBody>
            <a:bodyPr wrap="square" rtlCol="0">
              <a:spAutoFit/>
            </a:bodyPr>
            <a:lstStyle/>
            <a:p>
              <a:r>
                <a:rPr lang="en-IN" dirty="0"/>
                <a:t>Lambda V1</a:t>
              </a:r>
            </a:p>
          </p:txBody>
        </p:sp>
        <p:cxnSp>
          <p:nvCxnSpPr>
            <p:cNvPr id="91" name="Straight Arrow Connector 90">
              <a:extLst>
                <a:ext uri="{FF2B5EF4-FFF2-40B4-BE49-F238E27FC236}">
                  <a16:creationId xmlns:a16="http://schemas.microsoft.com/office/drawing/2014/main" id="{D40CC709-897E-4107-BA93-D8311C90DB97}"/>
                </a:ext>
              </a:extLst>
            </p:cNvPr>
            <p:cNvCxnSpPr>
              <a:cxnSpLocks/>
              <a:stCxn id="88" idx="3"/>
            </p:cNvCxnSpPr>
            <p:nvPr/>
          </p:nvCxnSpPr>
          <p:spPr>
            <a:xfrm flipV="1">
              <a:off x="2143286" y="6261664"/>
              <a:ext cx="1126811"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60546F3-C844-4F6E-BC4D-263DE8F89AED}"/>
                </a:ext>
              </a:extLst>
            </p:cNvPr>
            <p:cNvSpPr txBox="1"/>
            <p:nvPr/>
          </p:nvSpPr>
          <p:spPr>
            <a:xfrm>
              <a:off x="3081358" y="5163114"/>
              <a:ext cx="1739345" cy="369332"/>
            </a:xfrm>
            <a:prstGeom prst="rect">
              <a:avLst/>
            </a:prstGeom>
            <a:noFill/>
          </p:spPr>
          <p:txBody>
            <a:bodyPr wrap="square" rtlCol="0">
              <a:spAutoFit/>
            </a:bodyPr>
            <a:lstStyle/>
            <a:p>
              <a:r>
                <a:rPr lang="en-IN" dirty="0"/>
                <a:t>N………………..1</a:t>
              </a:r>
            </a:p>
          </p:txBody>
        </p:sp>
        <p:pic>
          <p:nvPicPr>
            <p:cNvPr id="93" name="Graphic 44">
              <a:extLst>
                <a:ext uri="{FF2B5EF4-FFF2-40B4-BE49-F238E27FC236}">
                  <a16:creationId xmlns:a16="http://schemas.microsoft.com/office/drawing/2014/main" id="{103B3C44-183D-46F7-AD71-62FE31504B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5581" y="6494376"/>
              <a:ext cx="862302" cy="776170"/>
            </a:xfrm>
            <a:prstGeom prst="rect">
              <a:avLst/>
            </a:prstGeom>
          </p:spPr>
        </p:pic>
        <p:sp>
          <p:nvSpPr>
            <p:cNvPr id="94" name="TextBox 93">
              <a:extLst>
                <a:ext uri="{FF2B5EF4-FFF2-40B4-BE49-F238E27FC236}">
                  <a16:creationId xmlns:a16="http://schemas.microsoft.com/office/drawing/2014/main" id="{57DB9F87-0CE1-441F-8D98-44B97225998E}"/>
                </a:ext>
              </a:extLst>
            </p:cNvPr>
            <p:cNvSpPr txBox="1"/>
            <p:nvPr/>
          </p:nvSpPr>
          <p:spPr>
            <a:xfrm>
              <a:off x="5469288" y="7241839"/>
              <a:ext cx="1470140" cy="369332"/>
            </a:xfrm>
            <a:prstGeom prst="rect">
              <a:avLst/>
            </a:prstGeom>
            <a:noFill/>
          </p:spPr>
          <p:txBody>
            <a:bodyPr wrap="square" rtlCol="0">
              <a:spAutoFit/>
            </a:bodyPr>
            <a:lstStyle/>
            <a:p>
              <a:r>
                <a:rPr lang="en-IN" dirty="0"/>
                <a:t>Lambda V2</a:t>
              </a:r>
            </a:p>
          </p:txBody>
        </p:sp>
        <p:cxnSp>
          <p:nvCxnSpPr>
            <p:cNvPr id="95" name="Connector: Elbow 94">
              <a:extLst>
                <a:ext uri="{FF2B5EF4-FFF2-40B4-BE49-F238E27FC236}">
                  <a16:creationId xmlns:a16="http://schemas.microsoft.com/office/drawing/2014/main" id="{9C9F0253-925D-4542-84FD-EF04BD3E8021}"/>
                </a:ext>
              </a:extLst>
            </p:cNvPr>
            <p:cNvCxnSpPr/>
            <p:nvPr/>
          </p:nvCxnSpPr>
          <p:spPr>
            <a:xfrm>
              <a:off x="4335858" y="6455855"/>
              <a:ext cx="1259723" cy="4347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B0096DFA-262A-4E66-9171-34B88FD8E443}"/>
                </a:ext>
              </a:extLst>
            </p:cNvPr>
            <p:cNvCxnSpPr/>
            <p:nvPr/>
          </p:nvCxnSpPr>
          <p:spPr>
            <a:xfrm flipV="1">
              <a:off x="4335858" y="5612846"/>
              <a:ext cx="1133430" cy="473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D2B26136-5B77-4B8E-B11C-A83B4D15412A}"/>
                </a:ext>
              </a:extLst>
            </p:cNvPr>
            <p:cNvSpPr/>
            <p:nvPr/>
          </p:nvSpPr>
          <p:spPr>
            <a:xfrm>
              <a:off x="898225" y="6976551"/>
              <a:ext cx="1257076" cy="812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2 F1</a:t>
              </a:r>
            </a:p>
          </p:txBody>
        </p:sp>
        <p:cxnSp>
          <p:nvCxnSpPr>
            <p:cNvPr id="99" name="Connector: Elbow 98">
              <a:extLst>
                <a:ext uri="{FF2B5EF4-FFF2-40B4-BE49-F238E27FC236}">
                  <a16:creationId xmlns:a16="http://schemas.microsoft.com/office/drawing/2014/main" id="{BE75A231-9655-4DE5-800E-C5E93CC70301}"/>
                </a:ext>
              </a:extLst>
            </p:cNvPr>
            <p:cNvCxnSpPr>
              <a:stCxn id="97" idx="3"/>
            </p:cNvCxnSpPr>
            <p:nvPr/>
          </p:nvCxnSpPr>
          <p:spPr>
            <a:xfrm flipV="1">
              <a:off x="2155301" y="6455855"/>
              <a:ext cx="1066671" cy="9270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F6F009-E4C3-4D97-8E23-D9B8E406E541}"/>
                </a:ext>
              </a:extLst>
            </p:cNvPr>
            <p:cNvSpPr txBox="1"/>
            <p:nvPr/>
          </p:nvSpPr>
          <p:spPr>
            <a:xfrm>
              <a:off x="666544" y="4587655"/>
              <a:ext cx="13012560" cy="430887"/>
            </a:xfrm>
            <a:prstGeom prst="rect">
              <a:avLst/>
            </a:prstGeom>
            <a:solidFill>
              <a:schemeClr val="accent1">
                <a:lumMod val="40000"/>
                <a:lumOff val="60000"/>
              </a:schemeClr>
            </a:solidFill>
          </p:spPr>
          <p:txBody>
            <a:bodyPr wrap="square" rtlCol="0">
              <a:spAutoFit/>
            </a:bodyPr>
            <a:lstStyle/>
            <a:p>
              <a:r>
                <a:rPr lang="en-IN" sz="2200" b="1" dirty="0"/>
                <a:t>Same Feature supported differently in different version of Native app</a:t>
              </a:r>
            </a:p>
          </p:txBody>
        </p:sp>
      </p:grpSp>
      <p:grpSp>
        <p:nvGrpSpPr>
          <p:cNvPr id="133" name="Group 132">
            <a:extLst>
              <a:ext uri="{FF2B5EF4-FFF2-40B4-BE49-F238E27FC236}">
                <a16:creationId xmlns:a16="http://schemas.microsoft.com/office/drawing/2014/main" id="{616D300D-ED56-4ACF-9A93-226B9817098E}"/>
              </a:ext>
            </a:extLst>
          </p:cNvPr>
          <p:cNvGrpSpPr/>
          <p:nvPr/>
        </p:nvGrpSpPr>
        <p:grpSpPr>
          <a:xfrm>
            <a:off x="7102820" y="5218994"/>
            <a:ext cx="6545804" cy="4488886"/>
            <a:chOff x="7102820" y="4910422"/>
            <a:chExt cx="6545804" cy="4797458"/>
          </a:xfrm>
        </p:grpSpPr>
        <p:sp>
          <p:nvSpPr>
            <p:cNvPr id="100" name="Rectangle 99">
              <a:extLst>
                <a:ext uri="{FF2B5EF4-FFF2-40B4-BE49-F238E27FC236}">
                  <a16:creationId xmlns:a16="http://schemas.microsoft.com/office/drawing/2014/main" id="{BD597D5E-56BB-492D-BF49-1FC0E5CFBB39}"/>
                </a:ext>
              </a:extLst>
            </p:cNvPr>
            <p:cNvSpPr/>
            <p:nvPr/>
          </p:nvSpPr>
          <p:spPr>
            <a:xfrm>
              <a:off x="7102820" y="4910422"/>
              <a:ext cx="6545804" cy="4797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1" name="Picture 2" descr="AWS Api Gateway Authorization(Access Control) with IAM, Cognito or Lambda  Authorizer | Jun711 blog">
              <a:extLst>
                <a:ext uri="{FF2B5EF4-FFF2-40B4-BE49-F238E27FC236}">
                  <a16:creationId xmlns:a16="http://schemas.microsoft.com/office/drawing/2014/main" id="{9D7D9F4C-1A27-47D6-9124-5F169269E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911" y="5563354"/>
              <a:ext cx="1408832" cy="1761902"/>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Rounded Corners 101">
              <a:extLst>
                <a:ext uri="{FF2B5EF4-FFF2-40B4-BE49-F238E27FC236}">
                  <a16:creationId xmlns:a16="http://schemas.microsoft.com/office/drawing/2014/main" id="{EF196548-CC2D-4B77-BD8A-56B18CE2B024}"/>
                </a:ext>
              </a:extLst>
            </p:cNvPr>
            <p:cNvSpPr/>
            <p:nvPr/>
          </p:nvSpPr>
          <p:spPr>
            <a:xfrm>
              <a:off x="7294763" y="5824822"/>
              <a:ext cx="1257076" cy="812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1 F1</a:t>
              </a:r>
            </a:p>
          </p:txBody>
        </p:sp>
        <p:pic>
          <p:nvPicPr>
            <p:cNvPr id="103" name="Graphic 44">
              <a:extLst>
                <a:ext uri="{FF2B5EF4-FFF2-40B4-BE49-F238E27FC236}">
                  <a16:creationId xmlns:a16="http://schemas.microsoft.com/office/drawing/2014/main" id="{1D1DF4DE-306D-4990-BEFF-47E8746D07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60026" y="4971935"/>
              <a:ext cx="862302" cy="776170"/>
            </a:xfrm>
            <a:prstGeom prst="rect">
              <a:avLst/>
            </a:prstGeom>
          </p:spPr>
        </p:pic>
        <p:sp>
          <p:nvSpPr>
            <p:cNvPr id="104" name="TextBox 103">
              <a:extLst>
                <a:ext uri="{FF2B5EF4-FFF2-40B4-BE49-F238E27FC236}">
                  <a16:creationId xmlns:a16="http://schemas.microsoft.com/office/drawing/2014/main" id="{4A8B7C5E-AA58-4C39-9A14-26D9C0A5908A}"/>
                </a:ext>
              </a:extLst>
            </p:cNvPr>
            <p:cNvSpPr txBox="1"/>
            <p:nvPr/>
          </p:nvSpPr>
          <p:spPr>
            <a:xfrm>
              <a:off x="11785608" y="5719398"/>
              <a:ext cx="1470140" cy="369332"/>
            </a:xfrm>
            <a:prstGeom prst="rect">
              <a:avLst/>
            </a:prstGeom>
            <a:noFill/>
          </p:spPr>
          <p:txBody>
            <a:bodyPr wrap="square" rtlCol="0">
              <a:spAutoFit/>
            </a:bodyPr>
            <a:lstStyle/>
            <a:p>
              <a:r>
                <a:rPr lang="en-IN" dirty="0"/>
                <a:t>Lambda V1</a:t>
              </a:r>
            </a:p>
          </p:txBody>
        </p:sp>
        <p:cxnSp>
          <p:nvCxnSpPr>
            <p:cNvPr id="105" name="Straight Arrow Connector 104">
              <a:extLst>
                <a:ext uri="{FF2B5EF4-FFF2-40B4-BE49-F238E27FC236}">
                  <a16:creationId xmlns:a16="http://schemas.microsoft.com/office/drawing/2014/main" id="{DA10910A-B40C-4019-9F6B-5B7D2FEBD530}"/>
                </a:ext>
              </a:extLst>
            </p:cNvPr>
            <p:cNvCxnSpPr>
              <a:cxnSpLocks/>
              <a:stCxn id="102" idx="3"/>
            </p:cNvCxnSpPr>
            <p:nvPr/>
          </p:nvCxnSpPr>
          <p:spPr>
            <a:xfrm flipV="1">
              <a:off x="8551839" y="6212172"/>
              <a:ext cx="1126811"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AFAA94F1-2A12-42D2-87A6-3A18E520B6BE}"/>
                </a:ext>
              </a:extLst>
            </p:cNvPr>
            <p:cNvSpPr txBox="1"/>
            <p:nvPr/>
          </p:nvSpPr>
          <p:spPr>
            <a:xfrm>
              <a:off x="9489911" y="5113622"/>
              <a:ext cx="1739345" cy="369332"/>
            </a:xfrm>
            <a:prstGeom prst="rect">
              <a:avLst/>
            </a:prstGeom>
            <a:noFill/>
          </p:spPr>
          <p:txBody>
            <a:bodyPr wrap="square" rtlCol="0">
              <a:spAutoFit/>
            </a:bodyPr>
            <a:lstStyle/>
            <a:p>
              <a:r>
                <a:rPr lang="en-IN" dirty="0"/>
                <a:t>N………………..1</a:t>
              </a:r>
            </a:p>
          </p:txBody>
        </p:sp>
        <p:pic>
          <p:nvPicPr>
            <p:cNvPr id="107" name="Graphic 44">
              <a:extLst>
                <a:ext uri="{FF2B5EF4-FFF2-40B4-BE49-F238E27FC236}">
                  <a16:creationId xmlns:a16="http://schemas.microsoft.com/office/drawing/2014/main" id="{73FB2012-C5A0-491A-8461-D09C36CAE4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04134" y="6106291"/>
              <a:ext cx="862302" cy="776170"/>
            </a:xfrm>
            <a:prstGeom prst="rect">
              <a:avLst/>
            </a:prstGeom>
          </p:spPr>
        </p:pic>
        <p:sp>
          <p:nvSpPr>
            <p:cNvPr id="108" name="TextBox 107">
              <a:extLst>
                <a:ext uri="{FF2B5EF4-FFF2-40B4-BE49-F238E27FC236}">
                  <a16:creationId xmlns:a16="http://schemas.microsoft.com/office/drawing/2014/main" id="{C21351DC-93AE-4819-91C2-5249ED8105B9}"/>
                </a:ext>
              </a:extLst>
            </p:cNvPr>
            <p:cNvSpPr txBox="1"/>
            <p:nvPr/>
          </p:nvSpPr>
          <p:spPr>
            <a:xfrm>
              <a:off x="11877841" y="6845839"/>
              <a:ext cx="1470140" cy="369332"/>
            </a:xfrm>
            <a:prstGeom prst="rect">
              <a:avLst/>
            </a:prstGeom>
            <a:noFill/>
          </p:spPr>
          <p:txBody>
            <a:bodyPr wrap="square" rtlCol="0">
              <a:spAutoFit/>
            </a:bodyPr>
            <a:lstStyle/>
            <a:p>
              <a:r>
                <a:rPr lang="en-IN" dirty="0"/>
                <a:t>Lambda V2</a:t>
              </a:r>
            </a:p>
          </p:txBody>
        </p:sp>
        <p:cxnSp>
          <p:nvCxnSpPr>
            <p:cNvPr id="109" name="Connector: Elbow 108">
              <a:extLst>
                <a:ext uri="{FF2B5EF4-FFF2-40B4-BE49-F238E27FC236}">
                  <a16:creationId xmlns:a16="http://schemas.microsoft.com/office/drawing/2014/main" id="{35491F9C-DED2-4278-8803-DF8DB29FD458}"/>
                </a:ext>
              </a:extLst>
            </p:cNvPr>
            <p:cNvCxnSpPr/>
            <p:nvPr/>
          </p:nvCxnSpPr>
          <p:spPr>
            <a:xfrm>
              <a:off x="10744411" y="6202896"/>
              <a:ext cx="1259723" cy="434726"/>
            </a:xfrm>
            <a:prstGeom prst="bentConnector3">
              <a:avLst>
                <a:gd name="adj1" fmla="val 469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16972E6-52D0-4210-8E22-D01BBD744638}"/>
                </a:ext>
              </a:extLst>
            </p:cNvPr>
            <p:cNvCxnSpPr/>
            <p:nvPr/>
          </p:nvCxnSpPr>
          <p:spPr>
            <a:xfrm flipV="1">
              <a:off x="10744411" y="5563354"/>
              <a:ext cx="1133430" cy="473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49FC21CE-8BF8-49BF-B93F-62385C107D44}"/>
                </a:ext>
              </a:extLst>
            </p:cNvPr>
            <p:cNvSpPr/>
            <p:nvPr/>
          </p:nvSpPr>
          <p:spPr>
            <a:xfrm>
              <a:off x="7306778" y="6927059"/>
              <a:ext cx="1257076" cy="812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2 F1</a:t>
              </a:r>
            </a:p>
          </p:txBody>
        </p:sp>
        <p:cxnSp>
          <p:nvCxnSpPr>
            <p:cNvPr id="112" name="Connector: Elbow 111">
              <a:extLst>
                <a:ext uri="{FF2B5EF4-FFF2-40B4-BE49-F238E27FC236}">
                  <a16:creationId xmlns:a16="http://schemas.microsoft.com/office/drawing/2014/main" id="{25EBE6E4-4A49-4A30-96F3-5C7C201A9B0D}"/>
                </a:ext>
              </a:extLst>
            </p:cNvPr>
            <p:cNvCxnSpPr>
              <a:stCxn id="111" idx="3"/>
            </p:cNvCxnSpPr>
            <p:nvPr/>
          </p:nvCxnSpPr>
          <p:spPr>
            <a:xfrm flipV="1">
              <a:off x="8563854" y="6406363"/>
              <a:ext cx="1066671" cy="92709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3" name="Graphic 44">
              <a:extLst>
                <a:ext uri="{FF2B5EF4-FFF2-40B4-BE49-F238E27FC236}">
                  <a16:creationId xmlns:a16="http://schemas.microsoft.com/office/drawing/2014/main" id="{9AC1ECD5-6F60-42CF-A756-2379885B4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1288" y="7318603"/>
              <a:ext cx="862302" cy="776170"/>
            </a:xfrm>
            <a:prstGeom prst="rect">
              <a:avLst/>
            </a:prstGeom>
          </p:spPr>
        </p:pic>
        <p:sp>
          <p:nvSpPr>
            <p:cNvPr id="114" name="TextBox 113">
              <a:extLst>
                <a:ext uri="{FF2B5EF4-FFF2-40B4-BE49-F238E27FC236}">
                  <a16:creationId xmlns:a16="http://schemas.microsoft.com/office/drawing/2014/main" id="{4CA24CEE-4561-4B8C-A5D7-880F48743D2E}"/>
                </a:ext>
              </a:extLst>
            </p:cNvPr>
            <p:cNvSpPr txBox="1"/>
            <p:nvPr/>
          </p:nvSpPr>
          <p:spPr>
            <a:xfrm>
              <a:off x="11914995" y="8066066"/>
              <a:ext cx="1470140" cy="369332"/>
            </a:xfrm>
            <a:prstGeom prst="rect">
              <a:avLst/>
            </a:prstGeom>
            <a:noFill/>
          </p:spPr>
          <p:txBody>
            <a:bodyPr wrap="square" rtlCol="0">
              <a:spAutoFit/>
            </a:bodyPr>
            <a:lstStyle/>
            <a:p>
              <a:r>
                <a:rPr lang="en-IN" dirty="0"/>
                <a:t>Lambda V3</a:t>
              </a:r>
            </a:p>
          </p:txBody>
        </p:sp>
        <p:pic>
          <p:nvPicPr>
            <p:cNvPr id="116" name="Graphic 44">
              <a:extLst>
                <a:ext uri="{FF2B5EF4-FFF2-40B4-BE49-F238E27FC236}">
                  <a16:creationId xmlns:a16="http://schemas.microsoft.com/office/drawing/2014/main" id="{998ABBE8-CC11-4667-9854-EF291ACE26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58934" y="8443157"/>
              <a:ext cx="862302" cy="776170"/>
            </a:xfrm>
            <a:prstGeom prst="rect">
              <a:avLst/>
            </a:prstGeom>
          </p:spPr>
        </p:pic>
        <p:sp>
          <p:nvSpPr>
            <p:cNvPr id="117" name="TextBox 116">
              <a:extLst>
                <a:ext uri="{FF2B5EF4-FFF2-40B4-BE49-F238E27FC236}">
                  <a16:creationId xmlns:a16="http://schemas.microsoft.com/office/drawing/2014/main" id="{5287FBC2-05CD-4C4B-8C5E-6563219AEE10}"/>
                </a:ext>
              </a:extLst>
            </p:cNvPr>
            <p:cNvSpPr txBox="1"/>
            <p:nvPr/>
          </p:nvSpPr>
          <p:spPr>
            <a:xfrm>
              <a:off x="11932641" y="9190620"/>
              <a:ext cx="1470140" cy="369332"/>
            </a:xfrm>
            <a:prstGeom prst="rect">
              <a:avLst/>
            </a:prstGeom>
            <a:noFill/>
          </p:spPr>
          <p:txBody>
            <a:bodyPr wrap="square" rtlCol="0">
              <a:spAutoFit/>
            </a:bodyPr>
            <a:lstStyle/>
            <a:p>
              <a:r>
                <a:rPr lang="en-IN" dirty="0"/>
                <a:t>Lambda V4</a:t>
              </a:r>
            </a:p>
          </p:txBody>
        </p:sp>
        <p:cxnSp>
          <p:nvCxnSpPr>
            <p:cNvPr id="119" name="Connector: Elbow 118">
              <a:extLst>
                <a:ext uri="{FF2B5EF4-FFF2-40B4-BE49-F238E27FC236}">
                  <a16:creationId xmlns:a16="http://schemas.microsoft.com/office/drawing/2014/main" id="{5396B1F7-9DCE-47E7-9DE6-3F1D92005CA7}"/>
                </a:ext>
              </a:extLst>
            </p:cNvPr>
            <p:cNvCxnSpPr/>
            <p:nvPr/>
          </p:nvCxnSpPr>
          <p:spPr>
            <a:xfrm>
              <a:off x="10655166" y="6494376"/>
              <a:ext cx="1303937" cy="1294975"/>
            </a:xfrm>
            <a:prstGeom prst="bentConnector3">
              <a:avLst>
                <a:gd name="adj1" fmla="val 359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4" name="Connector: Elbow 123">
              <a:extLst>
                <a:ext uri="{FF2B5EF4-FFF2-40B4-BE49-F238E27FC236}">
                  <a16:creationId xmlns:a16="http://schemas.microsoft.com/office/drawing/2014/main" id="{D8678784-D7C4-4FF6-8312-6C4486B47F5A}"/>
                </a:ext>
              </a:extLst>
            </p:cNvPr>
            <p:cNvCxnSpPr>
              <a:cxnSpLocks/>
              <a:endCxn id="116" idx="1"/>
            </p:cNvCxnSpPr>
            <p:nvPr/>
          </p:nvCxnSpPr>
          <p:spPr>
            <a:xfrm rot="16200000" flipH="1">
              <a:off x="10302751" y="7075059"/>
              <a:ext cx="2330864" cy="118150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847995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arn(inVertical)">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randombar(horizontal)">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down)">
                                      <p:cBhvr>
                                        <p:cTn id="1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B36E7A4-9AE2-48C1-9600-E0852B2EE99F}"/>
              </a:ext>
            </a:extLst>
          </p:cNvPr>
          <p:cNvSpPr/>
          <p:nvPr/>
        </p:nvSpPr>
        <p:spPr>
          <a:xfrm>
            <a:off x="4663440" y="7012904"/>
            <a:ext cx="8930640" cy="2989973"/>
          </a:xfrm>
          <a:prstGeom prst="rect">
            <a:avLst/>
          </a:prstGeom>
          <a:solidFill>
            <a:schemeClr val="accent5">
              <a:lumMod val="20000"/>
              <a:lumOff val="80000"/>
            </a:schemeClr>
          </a:solidFill>
          <a:ln w="12700" cap="flat" cmpd="sng" algn="ctr">
            <a:solidFill>
              <a:schemeClr val="tx1"/>
            </a:solidFill>
            <a:prstDash val="solid"/>
            <a:miter lim="800000"/>
          </a:ln>
          <a:effectLst/>
        </p:spPr>
        <p:txBody>
          <a:bodyPr rtlCol="0" anchor="t"/>
          <a:lstStyle/>
          <a:p>
            <a:pPr algn="ctr" defTabSz="685800">
              <a:lnSpc>
                <a:spcPct val="125000"/>
              </a:lnSpc>
            </a:pPr>
            <a:r>
              <a:rPr lang="en-IN" sz="900" kern="0" dirty="0">
                <a:solidFill>
                  <a:schemeClr val="tx1">
                    <a:lumMod val="50000"/>
                  </a:schemeClr>
                </a:solidFill>
                <a:latin typeface="Calibiri"/>
              </a:rPr>
              <a:t>`</a:t>
            </a:r>
          </a:p>
        </p:txBody>
      </p:sp>
      <p:sp>
        <p:nvSpPr>
          <p:cNvPr id="47" name="Rectangle 46">
            <a:extLst>
              <a:ext uri="{FF2B5EF4-FFF2-40B4-BE49-F238E27FC236}">
                <a16:creationId xmlns:a16="http://schemas.microsoft.com/office/drawing/2014/main" id="{0A30959E-F90F-4F7B-98B2-9202D9ADDC89}"/>
              </a:ext>
            </a:extLst>
          </p:cNvPr>
          <p:cNvSpPr/>
          <p:nvPr/>
        </p:nvSpPr>
        <p:spPr>
          <a:xfrm>
            <a:off x="4663440" y="3996555"/>
            <a:ext cx="8930640" cy="2989973"/>
          </a:xfrm>
          <a:prstGeom prst="rect">
            <a:avLst/>
          </a:prstGeom>
          <a:solidFill>
            <a:schemeClr val="bg1">
              <a:lumMod val="95000"/>
            </a:schemeClr>
          </a:solidFill>
          <a:ln w="12700" cap="flat" cmpd="sng" algn="ctr">
            <a:solidFill>
              <a:schemeClr val="tx1"/>
            </a:solidFill>
            <a:prstDash val="solid"/>
            <a:miter lim="800000"/>
          </a:ln>
          <a:effectLst/>
        </p:spPr>
        <p:txBody>
          <a:bodyPr rtlCol="0" anchor="t"/>
          <a:lstStyle/>
          <a:p>
            <a:pPr algn="ctr" defTabSz="685800">
              <a:lnSpc>
                <a:spcPct val="125000"/>
              </a:lnSpc>
            </a:pPr>
            <a:r>
              <a:rPr lang="en-IN" sz="900" kern="0" dirty="0">
                <a:solidFill>
                  <a:schemeClr val="tx1">
                    <a:lumMod val="50000"/>
                  </a:schemeClr>
                </a:solidFill>
                <a:latin typeface="Calibiri"/>
              </a:rPr>
              <a:t>`</a:t>
            </a:r>
          </a:p>
        </p:txBody>
      </p:sp>
      <p:sp>
        <p:nvSpPr>
          <p:cNvPr id="46" name="Rectangle 45">
            <a:extLst>
              <a:ext uri="{FF2B5EF4-FFF2-40B4-BE49-F238E27FC236}">
                <a16:creationId xmlns:a16="http://schemas.microsoft.com/office/drawing/2014/main" id="{503B1134-5F19-4B0C-9B6D-BD4F93E1EBA0}"/>
              </a:ext>
            </a:extLst>
          </p:cNvPr>
          <p:cNvSpPr/>
          <p:nvPr/>
        </p:nvSpPr>
        <p:spPr>
          <a:xfrm>
            <a:off x="4663440" y="1328468"/>
            <a:ext cx="8930640" cy="2585825"/>
          </a:xfrm>
          <a:prstGeom prst="rect">
            <a:avLst/>
          </a:prstGeom>
          <a:solidFill>
            <a:schemeClr val="accent4">
              <a:lumMod val="20000"/>
              <a:lumOff val="80000"/>
            </a:schemeClr>
          </a:solidFill>
          <a:ln w="12700" cap="flat" cmpd="sng" algn="ctr">
            <a:solidFill>
              <a:schemeClr val="tx1"/>
            </a:solidFill>
            <a:prstDash val="solid"/>
            <a:miter lim="800000"/>
          </a:ln>
          <a:effectLst/>
        </p:spPr>
        <p:txBody>
          <a:bodyPr rtlCol="0" anchor="t"/>
          <a:lstStyle/>
          <a:p>
            <a:pPr algn="ctr" defTabSz="685800">
              <a:lnSpc>
                <a:spcPct val="125000"/>
              </a:lnSpc>
            </a:pPr>
            <a:r>
              <a:rPr lang="en-IN" sz="900" kern="0" dirty="0">
                <a:solidFill>
                  <a:schemeClr val="tx1">
                    <a:lumMod val="50000"/>
                  </a:schemeClr>
                </a:solidFill>
                <a:latin typeface="Calibiri"/>
              </a:rPr>
              <a:t>`</a:t>
            </a:r>
          </a:p>
        </p:txBody>
      </p:sp>
      <p:sp>
        <p:nvSpPr>
          <p:cNvPr id="2" name="Title 1">
            <a:extLst>
              <a:ext uri="{FF2B5EF4-FFF2-40B4-BE49-F238E27FC236}">
                <a16:creationId xmlns:a16="http://schemas.microsoft.com/office/drawing/2014/main" id="{E4762FD0-F94B-4149-8BF8-C31A709869E2}"/>
              </a:ext>
            </a:extLst>
          </p:cNvPr>
          <p:cNvSpPr>
            <a:spLocks noGrp="1"/>
          </p:cNvSpPr>
          <p:nvPr>
            <p:ph type="title"/>
          </p:nvPr>
        </p:nvSpPr>
        <p:spPr/>
        <p:txBody>
          <a:bodyPr/>
          <a:lstStyle/>
          <a:p>
            <a:r>
              <a:rPr lang="en-IN" dirty="0"/>
              <a:t>Handle Moving Changes in Backend API </a:t>
            </a:r>
          </a:p>
        </p:txBody>
      </p:sp>
      <p:pic>
        <p:nvPicPr>
          <p:cNvPr id="4" name="Picture 2" descr="AWS Api Gateway Authorization(Access Control) with IAM, Cognito or Lambda  Authorizer | Jun711 blog">
            <a:extLst>
              <a:ext uri="{FF2B5EF4-FFF2-40B4-BE49-F238E27FC236}">
                <a16:creationId xmlns:a16="http://schemas.microsoft.com/office/drawing/2014/main" id="{0A00DF89-13EC-4499-A3A9-D587E5D81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973" y="1933092"/>
            <a:ext cx="1423316" cy="17619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D29E0B2-20A4-4958-85E4-FE673A4C4243}"/>
              </a:ext>
            </a:extLst>
          </p:cNvPr>
          <p:cNvSpPr/>
          <p:nvPr/>
        </p:nvSpPr>
        <p:spPr>
          <a:xfrm>
            <a:off x="5727700" y="2194560"/>
            <a:ext cx="12700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App</a:t>
            </a:r>
          </a:p>
        </p:txBody>
      </p:sp>
      <p:pic>
        <p:nvPicPr>
          <p:cNvPr id="6" name="Graphic 44">
            <a:extLst>
              <a:ext uri="{FF2B5EF4-FFF2-40B4-BE49-F238E27FC236}">
                <a16:creationId xmlns:a16="http://schemas.microsoft.com/office/drawing/2014/main" id="{B6304075-16C3-4909-8996-D8589D2109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92962" y="2111692"/>
            <a:ext cx="871167" cy="776170"/>
          </a:xfrm>
          <a:prstGeom prst="rect">
            <a:avLst/>
          </a:prstGeom>
        </p:spPr>
      </p:pic>
      <p:sp>
        <p:nvSpPr>
          <p:cNvPr id="7" name="TextBox 6">
            <a:extLst>
              <a:ext uri="{FF2B5EF4-FFF2-40B4-BE49-F238E27FC236}">
                <a16:creationId xmlns:a16="http://schemas.microsoft.com/office/drawing/2014/main" id="{D2C3BC56-381B-46C3-9C32-24B99BF0E78E}"/>
              </a:ext>
            </a:extLst>
          </p:cNvPr>
          <p:cNvSpPr txBox="1"/>
          <p:nvPr/>
        </p:nvSpPr>
        <p:spPr>
          <a:xfrm>
            <a:off x="10236928" y="2941797"/>
            <a:ext cx="1485254" cy="369332"/>
          </a:xfrm>
          <a:prstGeom prst="rect">
            <a:avLst/>
          </a:prstGeom>
          <a:noFill/>
        </p:spPr>
        <p:txBody>
          <a:bodyPr wrap="square" rtlCol="0">
            <a:spAutoFit/>
          </a:bodyPr>
          <a:lstStyle/>
          <a:p>
            <a:r>
              <a:rPr lang="en-IN" b="1" dirty="0"/>
              <a:t>Lambda V1</a:t>
            </a:r>
          </a:p>
        </p:txBody>
      </p:sp>
      <p:cxnSp>
        <p:nvCxnSpPr>
          <p:cNvPr id="8" name="Straight Arrow Connector 7">
            <a:extLst>
              <a:ext uri="{FF2B5EF4-FFF2-40B4-BE49-F238E27FC236}">
                <a16:creationId xmlns:a16="http://schemas.microsoft.com/office/drawing/2014/main" id="{5BF7F6CF-C643-4EDB-89FF-3F41A3B816AB}"/>
              </a:ext>
            </a:extLst>
          </p:cNvPr>
          <p:cNvCxnSpPr>
            <a:cxnSpLocks/>
            <a:stCxn id="5" idx="3"/>
          </p:cNvCxnSpPr>
          <p:nvPr/>
        </p:nvCxnSpPr>
        <p:spPr>
          <a:xfrm flipV="1">
            <a:off x="6997700" y="2581910"/>
            <a:ext cx="111388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4AE9B6-BD41-4B89-B905-97C913D4E38F}"/>
              </a:ext>
            </a:extLst>
          </p:cNvPr>
          <p:cNvCxnSpPr>
            <a:cxnSpLocks/>
          </p:cNvCxnSpPr>
          <p:nvPr/>
        </p:nvCxnSpPr>
        <p:spPr>
          <a:xfrm>
            <a:off x="9225473" y="2581910"/>
            <a:ext cx="105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F63FCDC-A1CD-4114-977C-99F4CDF440D3}"/>
              </a:ext>
            </a:extLst>
          </p:cNvPr>
          <p:cNvSpPr txBox="1"/>
          <p:nvPr/>
        </p:nvSpPr>
        <p:spPr>
          <a:xfrm>
            <a:off x="7970973" y="1483360"/>
            <a:ext cx="1757227" cy="369332"/>
          </a:xfrm>
          <a:prstGeom prst="rect">
            <a:avLst/>
          </a:prstGeom>
          <a:noFill/>
        </p:spPr>
        <p:txBody>
          <a:bodyPr wrap="square" rtlCol="0">
            <a:spAutoFit/>
          </a:bodyPr>
          <a:lstStyle/>
          <a:p>
            <a:r>
              <a:rPr lang="en-IN" dirty="0"/>
              <a:t>1………………..1</a:t>
            </a:r>
          </a:p>
        </p:txBody>
      </p:sp>
      <p:sp>
        <p:nvSpPr>
          <p:cNvPr id="13" name="Rectangle: Rounded Corners 12">
            <a:extLst>
              <a:ext uri="{FF2B5EF4-FFF2-40B4-BE49-F238E27FC236}">
                <a16:creationId xmlns:a16="http://schemas.microsoft.com/office/drawing/2014/main" id="{9677E09C-BF0B-407A-94FA-7ABC7A66B459}"/>
              </a:ext>
            </a:extLst>
          </p:cNvPr>
          <p:cNvSpPr/>
          <p:nvPr/>
        </p:nvSpPr>
        <p:spPr>
          <a:xfrm>
            <a:off x="5781604" y="4686141"/>
            <a:ext cx="12700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1</a:t>
            </a:r>
          </a:p>
        </p:txBody>
      </p:sp>
      <p:pic>
        <p:nvPicPr>
          <p:cNvPr id="14" name="Picture 2" descr="AWS Api Gateway Authorization(Access Control) with IAM, Cognito or Lambda  Authorizer | Jun711 blog">
            <a:extLst>
              <a:ext uri="{FF2B5EF4-FFF2-40B4-BE49-F238E27FC236}">
                <a16:creationId xmlns:a16="http://schemas.microsoft.com/office/drawing/2014/main" id="{C1DC8259-9580-4547-9463-FF49255A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594" y="4396034"/>
            <a:ext cx="1423316" cy="1761902"/>
          </a:xfrm>
          <a:prstGeom prst="rect">
            <a:avLst/>
          </a:prstGeom>
          <a:noFill/>
          <a:extLst>
            <a:ext uri="{909E8E84-426E-40DD-AFC4-6F175D3DCCD1}">
              <a14:hiddenFill xmlns:a14="http://schemas.microsoft.com/office/drawing/2010/main">
                <a:solidFill>
                  <a:srgbClr val="FFFFFF"/>
                </a:solidFill>
              </a14:hiddenFill>
            </a:ext>
          </a:extLst>
        </p:spPr>
      </p:pic>
      <p:sp>
        <p:nvSpPr>
          <p:cNvPr id="15" name="Circle: Hollow 14">
            <a:extLst>
              <a:ext uri="{FF2B5EF4-FFF2-40B4-BE49-F238E27FC236}">
                <a16:creationId xmlns:a16="http://schemas.microsoft.com/office/drawing/2014/main" id="{F71A7F1E-AA22-4FCE-9342-FB037C4C9243}"/>
              </a:ext>
            </a:extLst>
          </p:cNvPr>
          <p:cNvSpPr/>
          <p:nvPr/>
        </p:nvSpPr>
        <p:spPr>
          <a:xfrm>
            <a:off x="9401910" y="5092541"/>
            <a:ext cx="580290" cy="515768"/>
          </a:xfrm>
          <a:prstGeom prst="donut">
            <a:avLst/>
          </a:prstGeom>
          <a:solidFill>
            <a:srgbClr val="D37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Graphic 44">
            <a:extLst>
              <a:ext uri="{FF2B5EF4-FFF2-40B4-BE49-F238E27FC236}">
                <a16:creationId xmlns:a16="http://schemas.microsoft.com/office/drawing/2014/main" id="{86DE2059-B24B-4ED2-94C8-B2A6573957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3463" y="4445644"/>
            <a:ext cx="871167" cy="776170"/>
          </a:xfrm>
          <a:prstGeom prst="rect">
            <a:avLst/>
          </a:prstGeom>
        </p:spPr>
      </p:pic>
      <p:sp>
        <p:nvSpPr>
          <p:cNvPr id="17" name="TextBox 16">
            <a:extLst>
              <a:ext uri="{FF2B5EF4-FFF2-40B4-BE49-F238E27FC236}">
                <a16:creationId xmlns:a16="http://schemas.microsoft.com/office/drawing/2014/main" id="{AFB29D0F-7944-4083-B6C5-E81672931AD7}"/>
              </a:ext>
            </a:extLst>
          </p:cNvPr>
          <p:cNvSpPr txBox="1"/>
          <p:nvPr/>
        </p:nvSpPr>
        <p:spPr>
          <a:xfrm>
            <a:off x="10287429" y="5275749"/>
            <a:ext cx="1740488" cy="369332"/>
          </a:xfrm>
          <a:prstGeom prst="rect">
            <a:avLst/>
          </a:prstGeom>
          <a:noFill/>
        </p:spPr>
        <p:txBody>
          <a:bodyPr wrap="square" rtlCol="0">
            <a:spAutoFit/>
          </a:bodyPr>
          <a:lstStyle/>
          <a:p>
            <a:r>
              <a:rPr lang="en-IN" b="1" dirty="0"/>
              <a:t>Lambda V1</a:t>
            </a:r>
          </a:p>
        </p:txBody>
      </p:sp>
      <p:cxnSp>
        <p:nvCxnSpPr>
          <p:cNvPr id="18" name="Straight Arrow Connector 17">
            <a:extLst>
              <a:ext uri="{FF2B5EF4-FFF2-40B4-BE49-F238E27FC236}">
                <a16:creationId xmlns:a16="http://schemas.microsoft.com/office/drawing/2014/main" id="{5D9A544E-4E23-47D3-9757-AAC90CCF5070}"/>
              </a:ext>
            </a:extLst>
          </p:cNvPr>
          <p:cNvCxnSpPr>
            <a:cxnSpLocks/>
          </p:cNvCxnSpPr>
          <p:nvPr/>
        </p:nvCxnSpPr>
        <p:spPr>
          <a:xfrm>
            <a:off x="9275974" y="4915862"/>
            <a:ext cx="105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ED7C38-991A-4C83-AE50-31AEEA0B520B}"/>
              </a:ext>
            </a:extLst>
          </p:cNvPr>
          <p:cNvCxnSpPr>
            <a:cxnSpLocks/>
          </p:cNvCxnSpPr>
          <p:nvPr/>
        </p:nvCxnSpPr>
        <p:spPr>
          <a:xfrm flipV="1">
            <a:off x="7093075" y="4839080"/>
            <a:ext cx="111388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026C36D0-0023-4BB3-B517-F60BF81C3B4E}"/>
              </a:ext>
            </a:extLst>
          </p:cNvPr>
          <p:cNvSpPr/>
          <p:nvPr/>
        </p:nvSpPr>
        <p:spPr>
          <a:xfrm>
            <a:off x="5814182" y="6131560"/>
            <a:ext cx="12700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2</a:t>
            </a:r>
          </a:p>
        </p:txBody>
      </p:sp>
      <p:cxnSp>
        <p:nvCxnSpPr>
          <p:cNvPr id="29" name="Connector: Elbow 28">
            <a:extLst>
              <a:ext uri="{FF2B5EF4-FFF2-40B4-BE49-F238E27FC236}">
                <a16:creationId xmlns:a16="http://schemas.microsoft.com/office/drawing/2014/main" id="{04A2A147-4DFF-415F-AEEE-A74A956286A6}"/>
              </a:ext>
            </a:extLst>
          </p:cNvPr>
          <p:cNvCxnSpPr>
            <a:cxnSpLocks/>
            <a:stCxn id="20" idx="3"/>
            <a:endCxn id="14" idx="2"/>
          </p:cNvCxnSpPr>
          <p:nvPr/>
        </p:nvCxnSpPr>
        <p:spPr>
          <a:xfrm flipV="1">
            <a:off x="7084182" y="6157936"/>
            <a:ext cx="1606070" cy="380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2" descr="AWS Api Gateway Authorization(Access Control) with IAM, Cognito or Lambda  Authorizer | Jun711 blog">
            <a:extLst>
              <a:ext uri="{FF2B5EF4-FFF2-40B4-BE49-F238E27FC236}">
                <a16:creationId xmlns:a16="http://schemas.microsoft.com/office/drawing/2014/main" id="{77DFE46D-FC0B-4DEB-A619-556C011E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587" y="7713274"/>
            <a:ext cx="1423316" cy="176190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5">
            <a:extLst>
              <a:ext uri="{FF2B5EF4-FFF2-40B4-BE49-F238E27FC236}">
                <a16:creationId xmlns:a16="http://schemas.microsoft.com/office/drawing/2014/main" id="{9492B30B-B5CA-420E-B375-09C7415FD420}"/>
              </a:ext>
            </a:extLst>
          </p:cNvPr>
          <p:cNvSpPr/>
          <p:nvPr/>
        </p:nvSpPr>
        <p:spPr>
          <a:xfrm>
            <a:off x="5868314" y="7974742"/>
            <a:ext cx="1270000" cy="81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 3</a:t>
            </a:r>
          </a:p>
        </p:txBody>
      </p:sp>
      <p:cxnSp>
        <p:nvCxnSpPr>
          <p:cNvPr id="37" name="Straight Arrow Connector 36">
            <a:extLst>
              <a:ext uri="{FF2B5EF4-FFF2-40B4-BE49-F238E27FC236}">
                <a16:creationId xmlns:a16="http://schemas.microsoft.com/office/drawing/2014/main" id="{A18C8E95-2CB6-4DC5-959D-B5E02892A644}"/>
              </a:ext>
            </a:extLst>
          </p:cNvPr>
          <p:cNvCxnSpPr>
            <a:cxnSpLocks/>
            <a:stCxn id="36" idx="3"/>
          </p:cNvCxnSpPr>
          <p:nvPr/>
        </p:nvCxnSpPr>
        <p:spPr>
          <a:xfrm flipV="1">
            <a:off x="7138314" y="8362092"/>
            <a:ext cx="1113887"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4">
            <a:extLst>
              <a:ext uri="{FF2B5EF4-FFF2-40B4-BE49-F238E27FC236}">
                <a16:creationId xmlns:a16="http://schemas.microsoft.com/office/drawing/2014/main" id="{112C7F48-58F5-4495-899B-8800615F7A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49919" y="7551037"/>
            <a:ext cx="871167" cy="776170"/>
          </a:xfrm>
          <a:prstGeom prst="rect">
            <a:avLst/>
          </a:prstGeom>
        </p:spPr>
      </p:pic>
      <p:sp>
        <p:nvSpPr>
          <p:cNvPr id="39" name="TextBox 38">
            <a:extLst>
              <a:ext uri="{FF2B5EF4-FFF2-40B4-BE49-F238E27FC236}">
                <a16:creationId xmlns:a16="http://schemas.microsoft.com/office/drawing/2014/main" id="{B912D25C-64F3-4088-BFAF-E7F01AAC4750}"/>
              </a:ext>
            </a:extLst>
          </p:cNvPr>
          <p:cNvSpPr txBox="1"/>
          <p:nvPr/>
        </p:nvSpPr>
        <p:spPr>
          <a:xfrm>
            <a:off x="10393885" y="8381142"/>
            <a:ext cx="1740488" cy="369332"/>
          </a:xfrm>
          <a:prstGeom prst="rect">
            <a:avLst/>
          </a:prstGeom>
          <a:noFill/>
        </p:spPr>
        <p:txBody>
          <a:bodyPr wrap="square" rtlCol="0">
            <a:spAutoFit/>
          </a:bodyPr>
          <a:lstStyle/>
          <a:p>
            <a:r>
              <a:rPr lang="en-IN" b="1" dirty="0"/>
              <a:t>Lambda V1_M1</a:t>
            </a:r>
          </a:p>
        </p:txBody>
      </p:sp>
      <p:cxnSp>
        <p:nvCxnSpPr>
          <p:cNvPr id="40" name="Straight Arrow Connector 39">
            <a:extLst>
              <a:ext uri="{FF2B5EF4-FFF2-40B4-BE49-F238E27FC236}">
                <a16:creationId xmlns:a16="http://schemas.microsoft.com/office/drawing/2014/main" id="{ACEF19F9-6126-4636-B5B5-E2593F3F8A42}"/>
              </a:ext>
            </a:extLst>
          </p:cNvPr>
          <p:cNvCxnSpPr>
            <a:cxnSpLocks/>
          </p:cNvCxnSpPr>
          <p:nvPr/>
        </p:nvCxnSpPr>
        <p:spPr>
          <a:xfrm>
            <a:off x="9401910" y="8098790"/>
            <a:ext cx="105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ircle: Hollow 40">
            <a:extLst>
              <a:ext uri="{FF2B5EF4-FFF2-40B4-BE49-F238E27FC236}">
                <a16:creationId xmlns:a16="http://schemas.microsoft.com/office/drawing/2014/main" id="{783278D1-0DE7-47AE-992F-F337B9E783C5}"/>
              </a:ext>
            </a:extLst>
          </p:cNvPr>
          <p:cNvSpPr/>
          <p:nvPr/>
        </p:nvSpPr>
        <p:spPr>
          <a:xfrm>
            <a:off x="9552920" y="8234706"/>
            <a:ext cx="580290" cy="515768"/>
          </a:xfrm>
          <a:prstGeom prst="donut">
            <a:avLst/>
          </a:prstGeom>
          <a:solidFill>
            <a:srgbClr val="D37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TextBox 42">
            <a:extLst>
              <a:ext uri="{FF2B5EF4-FFF2-40B4-BE49-F238E27FC236}">
                <a16:creationId xmlns:a16="http://schemas.microsoft.com/office/drawing/2014/main" id="{F79E6143-7C83-4ED6-982B-814B582C2719}"/>
              </a:ext>
            </a:extLst>
          </p:cNvPr>
          <p:cNvSpPr txBox="1"/>
          <p:nvPr/>
        </p:nvSpPr>
        <p:spPr>
          <a:xfrm>
            <a:off x="7934828" y="3964840"/>
            <a:ext cx="1757227" cy="369332"/>
          </a:xfrm>
          <a:prstGeom prst="rect">
            <a:avLst/>
          </a:prstGeom>
          <a:noFill/>
        </p:spPr>
        <p:txBody>
          <a:bodyPr wrap="square" rtlCol="0">
            <a:spAutoFit/>
          </a:bodyPr>
          <a:lstStyle/>
          <a:p>
            <a:r>
              <a:rPr lang="en-IN" dirty="0"/>
              <a:t>N………………..1</a:t>
            </a:r>
          </a:p>
        </p:txBody>
      </p:sp>
      <p:sp>
        <p:nvSpPr>
          <p:cNvPr id="44" name="TextBox 43">
            <a:extLst>
              <a:ext uri="{FF2B5EF4-FFF2-40B4-BE49-F238E27FC236}">
                <a16:creationId xmlns:a16="http://schemas.microsoft.com/office/drawing/2014/main" id="{54E2F604-D263-4D01-937B-81698742F040}"/>
              </a:ext>
            </a:extLst>
          </p:cNvPr>
          <p:cNvSpPr txBox="1"/>
          <p:nvPr/>
        </p:nvSpPr>
        <p:spPr>
          <a:xfrm>
            <a:off x="8078547" y="7323058"/>
            <a:ext cx="1757227" cy="369332"/>
          </a:xfrm>
          <a:prstGeom prst="rect">
            <a:avLst/>
          </a:prstGeom>
          <a:noFill/>
        </p:spPr>
        <p:txBody>
          <a:bodyPr wrap="square" rtlCol="0">
            <a:spAutoFit/>
          </a:bodyPr>
          <a:lstStyle/>
          <a:p>
            <a:r>
              <a:rPr lang="en-IN" dirty="0"/>
              <a:t>1………………..1</a:t>
            </a:r>
          </a:p>
        </p:txBody>
      </p:sp>
      <p:sp>
        <p:nvSpPr>
          <p:cNvPr id="49" name="TextBox 48">
            <a:extLst>
              <a:ext uri="{FF2B5EF4-FFF2-40B4-BE49-F238E27FC236}">
                <a16:creationId xmlns:a16="http://schemas.microsoft.com/office/drawing/2014/main" id="{DD957B2C-4FB9-410C-B3D0-061F48DA5808}"/>
              </a:ext>
            </a:extLst>
          </p:cNvPr>
          <p:cNvSpPr txBox="1"/>
          <p:nvPr/>
        </p:nvSpPr>
        <p:spPr>
          <a:xfrm>
            <a:off x="9425880" y="5729489"/>
            <a:ext cx="1051902" cy="923330"/>
          </a:xfrm>
          <a:prstGeom prst="rect">
            <a:avLst/>
          </a:prstGeom>
          <a:noFill/>
        </p:spPr>
        <p:txBody>
          <a:bodyPr wrap="square" rtlCol="0">
            <a:spAutoFit/>
          </a:bodyPr>
          <a:lstStyle/>
          <a:p>
            <a:r>
              <a:rPr lang="en-IN" b="1" dirty="0">
                <a:solidFill>
                  <a:srgbClr val="C00000"/>
                </a:solidFill>
              </a:rPr>
              <a:t>Clone API Gateway</a:t>
            </a:r>
          </a:p>
        </p:txBody>
      </p:sp>
      <p:sp>
        <p:nvSpPr>
          <p:cNvPr id="50" name="TextBox 49">
            <a:extLst>
              <a:ext uri="{FF2B5EF4-FFF2-40B4-BE49-F238E27FC236}">
                <a16:creationId xmlns:a16="http://schemas.microsoft.com/office/drawing/2014/main" id="{A74E3EBC-8CB7-4276-842F-1F6B524EB3F7}"/>
              </a:ext>
            </a:extLst>
          </p:cNvPr>
          <p:cNvSpPr txBox="1"/>
          <p:nvPr/>
        </p:nvSpPr>
        <p:spPr>
          <a:xfrm>
            <a:off x="9607259" y="8861108"/>
            <a:ext cx="2527114" cy="646331"/>
          </a:xfrm>
          <a:prstGeom prst="rect">
            <a:avLst/>
          </a:prstGeom>
          <a:noFill/>
        </p:spPr>
        <p:txBody>
          <a:bodyPr wrap="square" rtlCol="0">
            <a:spAutoFit/>
          </a:bodyPr>
          <a:lstStyle/>
          <a:p>
            <a:r>
              <a:rPr lang="en-IN" b="1" dirty="0">
                <a:solidFill>
                  <a:srgbClr val="C00000"/>
                </a:solidFill>
              </a:rPr>
              <a:t>Clone API Gateway and associate a new Lambda</a:t>
            </a:r>
          </a:p>
        </p:txBody>
      </p:sp>
      <p:sp>
        <p:nvSpPr>
          <p:cNvPr id="54" name="TextBox 53">
            <a:extLst>
              <a:ext uri="{FF2B5EF4-FFF2-40B4-BE49-F238E27FC236}">
                <a16:creationId xmlns:a16="http://schemas.microsoft.com/office/drawing/2014/main" id="{33A3060A-37EE-4FAF-BA15-72DFF07E9877}"/>
              </a:ext>
            </a:extLst>
          </p:cNvPr>
          <p:cNvSpPr txBox="1"/>
          <p:nvPr/>
        </p:nvSpPr>
        <p:spPr>
          <a:xfrm>
            <a:off x="173767" y="2021215"/>
            <a:ext cx="4033518" cy="1200329"/>
          </a:xfrm>
          <a:prstGeom prst="rect">
            <a:avLst/>
          </a:prstGeom>
          <a:solidFill>
            <a:schemeClr val="bg1">
              <a:lumMod val="95000"/>
            </a:schemeClr>
          </a:solidFill>
        </p:spPr>
        <p:txBody>
          <a:bodyPr wrap="square" rtlCol="0">
            <a:spAutoFit/>
          </a:bodyPr>
          <a:lstStyle/>
          <a:p>
            <a:r>
              <a:rPr lang="en-IN" sz="2400" b="1" dirty="0"/>
              <a:t>Only Web application is consuming the Lambda Backend</a:t>
            </a:r>
          </a:p>
        </p:txBody>
      </p:sp>
      <p:sp>
        <p:nvSpPr>
          <p:cNvPr id="55" name="TextBox 54">
            <a:extLst>
              <a:ext uri="{FF2B5EF4-FFF2-40B4-BE49-F238E27FC236}">
                <a16:creationId xmlns:a16="http://schemas.microsoft.com/office/drawing/2014/main" id="{6C9C22CA-1404-4070-A168-F08C22141A23}"/>
              </a:ext>
            </a:extLst>
          </p:cNvPr>
          <p:cNvSpPr txBox="1"/>
          <p:nvPr/>
        </p:nvSpPr>
        <p:spPr>
          <a:xfrm>
            <a:off x="330861" y="5008144"/>
            <a:ext cx="4033518" cy="830997"/>
          </a:xfrm>
          <a:prstGeom prst="rect">
            <a:avLst/>
          </a:prstGeom>
          <a:solidFill>
            <a:schemeClr val="bg1">
              <a:lumMod val="95000"/>
            </a:schemeClr>
          </a:solidFill>
        </p:spPr>
        <p:txBody>
          <a:bodyPr wrap="square" rtlCol="0">
            <a:spAutoFit/>
          </a:bodyPr>
          <a:lstStyle/>
          <a:p>
            <a:r>
              <a:rPr lang="en-IN" sz="2400" b="1" dirty="0"/>
              <a:t>Mobile application is consuming the same Lambda</a:t>
            </a:r>
          </a:p>
        </p:txBody>
      </p:sp>
      <p:sp>
        <p:nvSpPr>
          <p:cNvPr id="56" name="TextBox 55">
            <a:extLst>
              <a:ext uri="{FF2B5EF4-FFF2-40B4-BE49-F238E27FC236}">
                <a16:creationId xmlns:a16="http://schemas.microsoft.com/office/drawing/2014/main" id="{235C0A97-F849-4712-AA7B-24B4442DA047}"/>
              </a:ext>
            </a:extLst>
          </p:cNvPr>
          <p:cNvSpPr txBox="1"/>
          <p:nvPr/>
        </p:nvSpPr>
        <p:spPr>
          <a:xfrm>
            <a:off x="313547" y="7498625"/>
            <a:ext cx="4033518" cy="1200329"/>
          </a:xfrm>
          <a:prstGeom prst="rect">
            <a:avLst/>
          </a:prstGeom>
          <a:solidFill>
            <a:schemeClr val="bg1">
              <a:lumMod val="95000"/>
            </a:schemeClr>
          </a:solidFill>
        </p:spPr>
        <p:txBody>
          <a:bodyPr wrap="square" rtlCol="0">
            <a:spAutoFit/>
          </a:bodyPr>
          <a:lstStyle/>
          <a:p>
            <a:r>
              <a:rPr lang="en-IN" sz="2400" b="1" dirty="0"/>
              <a:t>Mobile application is consuming the different Lambda</a:t>
            </a:r>
          </a:p>
        </p:txBody>
      </p:sp>
      <p:sp>
        <p:nvSpPr>
          <p:cNvPr id="57" name="TextBox 56">
            <a:extLst>
              <a:ext uri="{FF2B5EF4-FFF2-40B4-BE49-F238E27FC236}">
                <a16:creationId xmlns:a16="http://schemas.microsoft.com/office/drawing/2014/main" id="{CDF58F4D-0A67-4350-BD63-5C083B4FE4E0}"/>
              </a:ext>
            </a:extLst>
          </p:cNvPr>
          <p:cNvSpPr txBox="1"/>
          <p:nvPr/>
        </p:nvSpPr>
        <p:spPr>
          <a:xfrm>
            <a:off x="171450" y="1483360"/>
            <a:ext cx="2068830" cy="400110"/>
          </a:xfrm>
          <a:prstGeom prst="rect">
            <a:avLst/>
          </a:prstGeom>
          <a:noFill/>
        </p:spPr>
        <p:txBody>
          <a:bodyPr wrap="square" rtlCol="0">
            <a:spAutoFit/>
          </a:bodyPr>
          <a:lstStyle/>
          <a:p>
            <a:r>
              <a:rPr lang="en-IN" sz="2000" b="1" dirty="0">
                <a:solidFill>
                  <a:srgbClr val="C00000"/>
                </a:solidFill>
              </a:rPr>
              <a:t>Day 1 </a:t>
            </a:r>
          </a:p>
        </p:txBody>
      </p:sp>
      <p:sp>
        <p:nvSpPr>
          <p:cNvPr id="58" name="TextBox 57">
            <a:extLst>
              <a:ext uri="{FF2B5EF4-FFF2-40B4-BE49-F238E27FC236}">
                <a16:creationId xmlns:a16="http://schemas.microsoft.com/office/drawing/2014/main" id="{5EAF8B74-C833-40C7-99D0-55BBFC26EC89}"/>
              </a:ext>
            </a:extLst>
          </p:cNvPr>
          <p:cNvSpPr txBox="1"/>
          <p:nvPr/>
        </p:nvSpPr>
        <p:spPr>
          <a:xfrm>
            <a:off x="261476" y="4522767"/>
            <a:ext cx="2068830" cy="400110"/>
          </a:xfrm>
          <a:prstGeom prst="rect">
            <a:avLst/>
          </a:prstGeom>
          <a:noFill/>
        </p:spPr>
        <p:txBody>
          <a:bodyPr wrap="square" rtlCol="0">
            <a:spAutoFit/>
          </a:bodyPr>
          <a:lstStyle/>
          <a:p>
            <a:r>
              <a:rPr lang="en-IN" sz="2000" b="1" dirty="0">
                <a:solidFill>
                  <a:srgbClr val="C00000"/>
                </a:solidFill>
              </a:rPr>
              <a:t>Day 2 </a:t>
            </a:r>
          </a:p>
        </p:txBody>
      </p:sp>
      <p:sp>
        <p:nvSpPr>
          <p:cNvPr id="59" name="TextBox 58">
            <a:extLst>
              <a:ext uri="{FF2B5EF4-FFF2-40B4-BE49-F238E27FC236}">
                <a16:creationId xmlns:a16="http://schemas.microsoft.com/office/drawing/2014/main" id="{EEE85B76-808A-41A7-81D6-51B10EC94685}"/>
              </a:ext>
            </a:extLst>
          </p:cNvPr>
          <p:cNvSpPr txBox="1"/>
          <p:nvPr/>
        </p:nvSpPr>
        <p:spPr>
          <a:xfrm>
            <a:off x="261476" y="7020365"/>
            <a:ext cx="2068830" cy="400110"/>
          </a:xfrm>
          <a:prstGeom prst="rect">
            <a:avLst/>
          </a:prstGeom>
          <a:noFill/>
        </p:spPr>
        <p:txBody>
          <a:bodyPr wrap="square" rtlCol="0">
            <a:spAutoFit/>
          </a:bodyPr>
          <a:lstStyle/>
          <a:p>
            <a:r>
              <a:rPr lang="en-IN" sz="2000" b="1" dirty="0">
                <a:solidFill>
                  <a:srgbClr val="C00000"/>
                </a:solidFill>
              </a:rPr>
              <a:t>Day 3 </a:t>
            </a:r>
          </a:p>
        </p:txBody>
      </p:sp>
    </p:spTree>
    <p:extLst>
      <p:ext uri="{BB962C8B-B14F-4D97-AF65-F5344CB8AC3E}">
        <p14:creationId xmlns:p14="http://schemas.microsoft.com/office/powerpoint/2010/main" val="2892299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2000"/>
                                        <p:tgtEl>
                                          <p:spTgt spid="15"/>
                                        </p:tgtEl>
                                      </p:cBhvr>
                                    </p:animEffect>
                                    <p:anim calcmode="lin" valueType="num">
                                      <p:cBhvr>
                                        <p:cTn id="51" dur="2000" fill="hold"/>
                                        <p:tgtEl>
                                          <p:spTgt spid="15"/>
                                        </p:tgtEl>
                                        <p:attrNameLst>
                                          <p:attrName>ppt_w</p:attrName>
                                        </p:attrNameLst>
                                      </p:cBhvr>
                                      <p:tavLst>
                                        <p:tav tm="0" fmla="#ppt_w*sin(2.5*pi*$)">
                                          <p:val>
                                            <p:fltVal val="0"/>
                                          </p:val>
                                        </p:tav>
                                        <p:tav tm="100000">
                                          <p:val>
                                            <p:fltVal val="1"/>
                                          </p:val>
                                        </p:tav>
                                      </p:tavLst>
                                    </p:anim>
                                    <p:anim calcmode="lin" valueType="num">
                                      <p:cBhvr>
                                        <p:cTn id="52"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500"/>
                                        <p:tgtEl>
                                          <p:spTgt spid="4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2000"/>
                                        <p:tgtEl>
                                          <p:spTgt spid="41"/>
                                        </p:tgtEl>
                                      </p:cBhvr>
                                    </p:animEffect>
                                    <p:anim calcmode="lin" valueType="num">
                                      <p:cBhvr>
                                        <p:cTn id="92" dur="2000" fill="hold"/>
                                        <p:tgtEl>
                                          <p:spTgt spid="41"/>
                                        </p:tgtEl>
                                        <p:attrNameLst>
                                          <p:attrName>ppt_w</p:attrName>
                                        </p:attrNameLst>
                                      </p:cBhvr>
                                      <p:tavLst>
                                        <p:tav tm="0" fmla="#ppt_w*sin(2.5*pi*$)">
                                          <p:val>
                                            <p:fltVal val="0"/>
                                          </p:val>
                                        </p:tav>
                                        <p:tav tm="100000">
                                          <p:val>
                                            <p:fltVal val="1"/>
                                          </p:val>
                                        </p:tav>
                                      </p:tavLst>
                                    </p:anim>
                                    <p:anim calcmode="lin" valueType="num">
                                      <p:cBhvr>
                                        <p:cTn id="93" dur="2000" fill="hold"/>
                                        <p:tgtEl>
                                          <p:spTgt spid="41"/>
                                        </p:tgtEl>
                                        <p:attrNameLst>
                                          <p:attrName>ppt_h</p:attrName>
                                        </p:attrNameLst>
                                      </p:cBhvr>
                                      <p:tavLst>
                                        <p:tav tm="0">
                                          <p:val>
                                            <p:strVal val="#ppt_h"/>
                                          </p:val>
                                        </p:tav>
                                        <p:tav tm="100000">
                                          <p:val>
                                            <p:strVal val="#ppt_h"/>
                                          </p:val>
                                        </p:tav>
                                      </p:tavLst>
                                    </p:anim>
                                  </p:childTnLst>
                                </p:cTn>
                              </p:par>
                              <p:par>
                                <p:cTn id="94" presetID="1" presetClass="entr" presetSubtype="0" fill="hold"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barn(inVertical)">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46" grpId="0" animBg="1"/>
      <p:bldP spid="5" grpId="0" animBg="1"/>
      <p:bldP spid="7" grpId="0"/>
      <p:bldP spid="10" grpId="0"/>
      <p:bldP spid="13" grpId="0" animBg="1"/>
      <p:bldP spid="15" grpId="0" animBg="1"/>
      <p:bldP spid="17" grpId="0"/>
      <p:bldP spid="20" grpId="0" animBg="1"/>
      <p:bldP spid="36" grpId="0" animBg="1"/>
      <p:bldP spid="39" grpId="0"/>
      <p:bldP spid="41" grpId="0" animBg="1"/>
      <p:bldP spid="43" grpId="0"/>
      <p:bldP spid="44"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4415-26CC-4F3C-9AF9-C460C676D781}"/>
              </a:ext>
            </a:extLst>
          </p:cNvPr>
          <p:cNvSpPr>
            <a:spLocks noGrp="1"/>
          </p:cNvSpPr>
          <p:nvPr>
            <p:ph type="title"/>
          </p:nvPr>
        </p:nvSpPr>
        <p:spPr/>
        <p:txBody>
          <a:bodyPr/>
          <a:lstStyle/>
          <a:p>
            <a:r>
              <a:rPr lang="en-IN" dirty="0"/>
              <a:t>Scenario – Feature of API, Lambda Mapping </a:t>
            </a:r>
          </a:p>
        </p:txBody>
      </p:sp>
      <p:graphicFrame>
        <p:nvGraphicFramePr>
          <p:cNvPr id="3" name="Table 3">
            <a:extLst>
              <a:ext uri="{FF2B5EF4-FFF2-40B4-BE49-F238E27FC236}">
                <a16:creationId xmlns:a16="http://schemas.microsoft.com/office/drawing/2014/main" id="{A7DFF9AD-1039-4248-86CA-48D4964072DC}"/>
              </a:ext>
            </a:extLst>
          </p:cNvPr>
          <p:cNvGraphicFramePr>
            <a:graphicFrameLocks noGrp="1"/>
          </p:cNvGraphicFramePr>
          <p:nvPr>
            <p:extLst>
              <p:ext uri="{D42A27DB-BD31-4B8C-83A1-F6EECF244321}">
                <p14:modId xmlns:p14="http://schemas.microsoft.com/office/powerpoint/2010/main" val="2825960532"/>
              </p:ext>
            </p:extLst>
          </p:nvPr>
        </p:nvGraphicFramePr>
        <p:xfrm>
          <a:off x="171449" y="1836732"/>
          <a:ext cx="12965431" cy="2514600"/>
        </p:xfrm>
        <a:graphic>
          <a:graphicData uri="http://schemas.openxmlformats.org/drawingml/2006/table">
            <a:tbl>
              <a:tblPr firstRow="1" bandRow="1">
                <a:tableStyleId>{F5AB1C69-6EDB-4FF4-983F-18BD219EF322}</a:tableStyleId>
              </a:tblPr>
              <a:tblGrid>
                <a:gridCol w="3241358">
                  <a:extLst>
                    <a:ext uri="{9D8B030D-6E8A-4147-A177-3AD203B41FA5}">
                      <a16:colId xmlns:a16="http://schemas.microsoft.com/office/drawing/2014/main" val="2885134754"/>
                    </a:ext>
                  </a:extLst>
                </a:gridCol>
                <a:gridCol w="3241358">
                  <a:extLst>
                    <a:ext uri="{9D8B030D-6E8A-4147-A177-3AD203B41FA5}">
                      <a16:colId xmlns:a16="http://schemas.microsoft.com/office/drawing/2014/main" val="3781047333"/>
                    </a:ext>
                  </a:extLst>
                </a:gridCol>
                <a:gridCol w="2657474">
                  <a:extLst>
                    <a:ext uri="{9D8B030D-6E8A-4147-A177-3AD203B41FA5}">
                      <a16:colId xmlns:a16="http://schemas.microsoft.com/office/drawing/2014/main" val="689013437"/>
                    </a:ext>
                  </a:extLst>
                </a:gridCol>
                <a:gridCol w="3825241">
                  <a:extLst>
                    <a:ext uri="{9D8B030D-6E8A-4147-A177-3AD203B41FA5}">
                      <a16:colId xmlns:a16="http://schemas.microsoft.com/office/drawing/2014/main" val="1359891160"/>
                    </a:ext>
                  </a:extLst>
                </a:gridCol>
              </a:tblGrid>
              <a:tr h="370840">
                <a:tc>
                  <a:txBody>
                    <a:bodyPr/>
                    <a:lstStyle/>
                    <a:p>
                      <a:r>
                        <a:rPr lang="en-IN" dirty="0"/>
                        <a:t>Channel</a:t>
                      </a:r>
                    </a:p>
                  </a:txBody>
                  <a:tcPr/>
                </a:tc>
                <a:tc>
                  <a:txBody>
                    <a:bodyPr/>
                    <a:lstStyle/>
                    <a:p>
                      <a:r>
                        <a:rPr lang="en-IN" dirty="0"/>
                        <a:t>Feature</a:t>
                      </a:r>
                    </a:p>
                  </a:txBody>
                  <a:tcPr/>
                </a:tc>
                <a:tc>
                  <a:txBody>
                    <a:bodyPr/>
                    <a:lstStyle/>
                    <a:p>
                      <a:r>
                        <a:rPr lang="en-IN" dirty="0"/>
                        <a:t>API Version</a:t>
                      </a:r>
                    </a:p>
                  </a:txBody>
                  <a:tcPr/>
                </a:tc>
                <a:tc>
                  <a:txBody>
                    <a:bodyPr/>
                    <a:lstStyle/>
                    <a:p>
                      <a:r>
                        <a:rPr lang="en-IN" dirty="0"/>
                        <a:t>Lambda Version</a:t>
                      </a:r>
                    </a:p>
                  </a:txBody>
                  <a:tcPr/>
                </a:tc>
                <a:extLst>
                  <a:ext uri="{0D108BD9-81ED-4DB2-BD59-A6C34878D82A}">
                    <a16:rowId xmlns:a16="http://schemas.microsoft.com/office/drawing/2014/main" val="3321778675"/>
                  </a:ext>
                </a:extLst>
              </a:tr>
              <a:tr h="370840">
                <a:tc>
                  <a:txBody>
                    <a:bodyPr/>
                    <a:lstStyle/>
                    <a:p>
                      <a:r>
                        <a:rPr lang="en-IN" dirty="0"/>
                        <a:t>Web</a:t>
                      </a:r>
                    </a:p>
                  </a:txBody>
                  <a:tcPr/>
                </a:tc>
                <a:tc>
                  <a:txBody>
                    <a:bodyPr/>
                    <a:lstStyle/>
                    <a:p>
                      <a:r>
                        <a:rPr lang="en-IN" dirty="0"/>
                        <a:t>F1</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1706027840"/>
                  </a:ext>
                </a:extLst>
              </a:tr>
              <a:tr h="370840">
                <a:tc>
                  <a:txBody>
                    <a:bodyPr/>
                    <a:lstStyle/>
                    <a:p>
                      <a:r>
                        <a:rPr lang="en-IN" dirty="0"/>
                        <a:t>Mob 1</a:t>
                      </a:r>
                    </a:p>
                  </a:txBody>
                  <a:tcPr/>
                </a:tc>
                <a:tc>
                  <a:txBody>
                    <a:bodyPr/>
                    <a:lstStyle/>
                    <a:p>
                      <a:r>
                        <a:rPr lang="en-IN" dirty="0"/>
                        <a:t>F1</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434927846"/>
                  </a:ext>
                </a:extLst>
              </a:tr>
              <a:tr h="370840">
                <a:tc>
                  <a:txBody>
                    <a:bodyPr/>
                    <a:lstStyle/>
                    <a:p>
                      <a:r>
                        <a:rPr lang="en-IN" dirty="0"/>
                        <a:t>Mob 2</a:t>
                      </a:r>
                    </a:p>
                  </a:txBody>
                  <a:tcPr/>
                </a:tc>
                <a:tc>
                  <a:txBody>
                    <a:bodyPr/>
                    <a:lstStyle/>
                    <a:p>
                      <a:r>
                        <a:rPr lang="en-IN" dirty="0"/>
                        <a:t>F1</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3572425438"/>
                  </a:ext>
                </a:extLst>
              </a:tr>
              <a:tr h="370840">
                <a:tc>
                  <a:txBody>
                    <a:bodyPr/>
                    <a:lstStyle/>
                    <a:p>
                      <a:r>
                        <a:rPr lang="en-IN" dirty="0"/>
                        <a:t>Mob 3</a:t>
                      </a:r>
                    </a:p>
                  </a:txBody>
                  <a:tcPr/>
                </a:tc>
                <a:tc>
                  <a:txBody>
                    <a:bodyPr/>
                    <a:lstStyle/>
                    <a:p>
                      <a:r>
                        <a:rPr lang="en-IN" dirty="0"/>
                        <a:t>F1</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1790265390"/>
                  </a:ext>
                </a:extLst>
              </a:tr>
            </a:tbl>
          </a:graphicData>
        </a:graphic>
      </p:graphicFrame>
      <p:graphicFrame>
        <p:nvGraphicFramePr>
          <p:cNvPr id="5" name="Table 3">
            <a:extLst>
              <a:ext uri="{FF2B5EF4-FFF2-40B4-BE49-F238E27FC236}">
                <a16:creationId xmlns:a16="http://schemas.microsoft.com/office/drawing/2014/main" id="{3A83DB05-55BE-453C-8EB0-5F454B97FF76}"/>
              </a:ext>
            </a:extLst>
          </p:cNvPr>
          <p:cNvGraphicFramePr>
            <a:graphicFrameLocks noGrp="1"/>
          </p:cNvGraphicFramePr>
          <p:nvPr>
            <p:extLst>
              <p:ext uri="{D42A27DB-BD31-4B8C-83A1-F6EECF244321}">
                <p14:modId xmlns:p14="http://schemas.microsoft.com/office/powerpoint/2010/main" val="2384609535"/>
              </p:ext>
            </p:extLst>
          </p:nvPr>
        </p:nvGraphicFramePr>
        <p:xfrm>
          <a:off x="95248" y="4961987"/>
          <a:ext cx="12965431" cy="2514600"/>
        </p:xfrm>
        <a:graphic>
          <a:graphicData uri="http://schemas.openxmlformats.org/drawingml/2006/table">
            <a:tbl>
              <a:tblPr firstRow="1" bandRow="1">
                <a:tableStyleId>{F5AB1C69-6EDB-4FF4-983F-18BD219EF322}</a:tableStyleId>
              </a:tblPr>
              <a:tblGrid>
                <a:gridCol w="3241358">
                  <a:extLst>
                    <a:ext uri="{9D8B030D-6E8A-4147-A177-3AD203B41FA5}">
                      <a16:colId xmlns:a16="http://schemas.microsoft.com/office/drawing/2014/main" val="2885134754"/>
                    </a:ext>
                  </a:extLst>
                </a:gridCol>
                <a:gridCol w="3241358">
                  <a:extLst>
                    <a:ext uri="{9D8B030D-6E8A-4147-A177-3AD203B41FA5}">
                      <a16:colId xmlns:a16="http://schemas.microsoft.com/office/drawing/2014/main" val="3781047333"/>
                    </a:ext>
                  </a:extLst>
                </a:gridCol>
                <a:gridCol w="2657474">
                  <a:extLst>
                    <a:ext uri="{9D8B030D-6E8A-4147-A177-3AD203B41FA5}">
                      <a16:colId xmlns:a16="http://schemas.microsoft.com/office/drawing/2014/main" val="689013437"/>
                    </a:ext>
                  </a:extLst>
                </a:gridCol>
                <a:gridCol w="3825241">
                  <a:extLst>
                    <a:ext uri="{9D8B030D-6E8A-4147-A177-3AD203B41FA5}">
                      <a16:colId xmlns:a16="http://schemas.microsoft.com/office/drawing/2014/main" val="1359891160"/>
                    </a:ext>
                  </a:extLst>
                </a:gridCol>
              </a:tblGrid>
              <a:tr h="370840">
                <a:tc>
                  <a:txBody>
                    <a:bodyPr/>
                    <a:lstStyle/>
                    <a:p>
                      <a:r>
                        <a:rPr lang="en-IN" dirty="0"/>
                        <a:t>Channel</a:t>
                      </a:r>
                    </a:p>
                  </a:txBody>
                  <a:tcPr/>
                </a:tc>
                <a:tc>
                  <a:txBody>
                    <a:bodyPr/>
                    <a:lstStyle/>
                    <a:p>
                      <a:r>
                        <a:rPr lang="en-IN" dirty="0"/>
                        <a:t>Feature</a:t>
                      </a:r>
                    </a:p>
                  </a:txBody>
                  <a:tcPr/>
                </a:tc>
                <a:tc>
                  <a:txBody>
                    <a:bodyPr/>
                    <a:lstStyle/>
                    <a:p>
                      <a:r>
                        <a:rPr lang="en-IN" dirty="0"/>
                        <a:t>API Version</a:t>
                      </a:r>
                    </a:p>
                  </a:txBody>
                  <a:tcPr/>
                </a:tc>
                <a:tc>
                  <a:txBody>
                    <a:bodyPr/>
                    <a:lstStyle/>
                    <a:p>
                      <a:r>
                        <a:rPr lang="en-IN" dirty="0"/>
                        <a:t>Lambda Version</a:t>
                      </a:r>
                    </a:p>
                  </a:txBody>
                  <a:tcPr/>
                </a:tc>
                <a:extLst>
                  <a:ext uri="{0D108BD9-81ED-4DB2-BD59-A6C34878D82A}">
                    <a16:rowId xmlns:a16="http://schemas.microsoft.com/office/drawing/2014/main" val="3321778675"/>
                  </a:ext>
                </a:extLst>
              </a:tr>
              <a:tr h="370840">
                <a:tc>
                  <a:txBody>
                    <a:bodyPr/>
                    <a:lstStyle/>
                    <a:p>
                      <a:r>
                        <a:rPr lang="en-IN" dirty="0"/>
                        <a:t>Web</a:t>
                      </a:r>
                    </a:p>
                  </a:txBody>
                  <a:tcPr/>
                </a:tc>
                <a:tc>
                  <a:txBody>
                    <a:bodyPr/>
                    <a:lstStyle/>
                    <a:p>
                      <a:r>
                        <a:rPr lang="en-IN" dirty="0"/>
                        <a:t>F2</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1706027840"/>
                  </a:ext>
                </a:extLst>
              </a:tr>
              <a:tr h="370840">
                <a:tc>
                  <a:txBody>
                    <a:bodyPr/>
                    <a:lstStyle/>
                    <a:p>
                      <a:r>
                        <a:rPr lang="en-IN" dirty="0"/>
                        <a:t>Mob 1</a:t>
                      </a:r>
                    </a:p>
                  </a:txBody>
                  <a:tcPr/>
                </a:tc>
                <a:tc>
                  <a:txBody>
                    <a:bodyPr/>
                    <a:lstStyle/>
                    <a:p>
                      <a:r>
                        <a:rPr lang="en-IN" dirty="0"/>
                        <a:t>F2</a:t>
                      </a:r>
                    </a:p>
                  </a:txBody>
                  <a:tcPr/>
                </a:tc>
                <a:tc>
                  <a:txBody>
                    <a:bodyPr/>
                    <a:lstStyle/>
                    <a:p>
                      <a:r>
                        <a:rPr lang="en-IN" dirty="0"/>
                        <a:t>P2</a:t>
                      </a:r>
                    </a:p>
                  </a:txBody>
                  <a:tcPr/>
                </a:tc>
                <a:tc>
                  <a:txBody>
                    <a:bodyPr/>
                    <a:lstStyle/>
                    <a:p>
                      <a:r>
                        <a:rPr lang="en-IN" dirty="0"/>
                        <a:t>V2</a:t>
                      </a:r>
                    </a:p>
                  </a:txBody>
                  <a:tcPr/>
                </a:tc>
                <a:extLst>
                  <a:ext uri="{0D108BD9-81ED-4DB2-BD59-A6C34878D82A}">
                    <a16:rowId xmlns:a16="http://schemas.microsoft.com/office/drawing/2014/main" val="434927846"/>
                  </a:ext>
                </a:extLst>
              </a:tr>
              <a:tr h="370840">
                <a:tc>
                  <a:txBody>
                    <a:bodyPr/>
                    <a:lstStyle/>
                    <a:p>
                      <a:r>
                        <a:rPr lang="en-IN" dirty="0"/>
                        <a:t>Mob 2</a:t>
                      </a:r>
                    </a:p>
                  </a:txBody>
                  <a:tcPr/>
                </a:tc>
                <a:tc>
                  <a:txBody>
                    <a:bodyPr/>
                    <a:lstStyle/>
                    <a:p>
                      <a:r>
                        <a:rPr lang="en-IN" dirty="0"/>
                        <a:t>F2</a:t>
                      </a:r>
                    </a:p>
                  </a:txBody>
                  <a:tcPr/>
                </a:tc>
                <a:tc>
                  <a:txBody>
                    <a:bodyPr/>
                    <a:lstStyle/>
                    <a:p>
                      <a:r>
                        <a:rPr lang="en-IN" dirty="0"/>
                        <a:t>P3</a:t>
                      </a:r>
                    </a:p>
                  </a:txBody>
                  <a:tcPr/>
                </a:tc>
                <a:tc>
                  <a:txBody>
                    <a:bodyPr/>
                    <a:lstStyle/>
                    <a:p>
                      <a:r>
                        <a:rPr lang="en-IN" dirty="0"/>
                        <a:t>V3</a:t>
                      </a:r>
                    </a:p>
                  </a:txBody>
                  <a:tcPr/>
                </a:tc>
                <a:extLst>
                  <a:ext uri="{0D108BD9-81ED-4DB2-BD59-A6C34878D82A}">
                    <a16:rowId xmlns:a16="http://schemas.microsoft.com/office/drawing/2014/main" val="3572425438"/>
                  </a:ext>
                </a:extLst>
              </a:tr>
              <a:tr h="370840">
                <a:tc>
                  <a:txBody>
                    <a:bodyPr/>
                    <a:lstStyle/>
                    <a:p>
                      <a:r>
                        <a:rPr lang="en-IN" dirty="0"/>
                        <a:t>Mob 3</a:t>
                      </a:r>
                    </a:p>
                  </a:txBody>
                  <a:tcPr/>
                </a:tc>
                <a:tc>
                  <a:txBody>
                    <a:bodyPr/>
                    <a:lstStyle/>
                    <a:p>
                      <a:r>
                        <a:rPr lang="en-IN" dirty="0"/>
                        <a:t>F2</a:t>
                      </a:r>
                    </a:p>
                  </a:txBody>
                  <a:tcPr/>
                </a:tc>
                <a:tc>
                  <a:txBody>
                    <a:bodyPr/>
                    <a:lstStyle/>
                    <a:p>
                      <a:r>
                        <a:rPr lang="en-IN" dirty="0"/>
                        <a:t>P2</a:t>
                      </a:r>
                    </a:p>
                  </a:txBody>
                  <a:tcPr/>
                </a:tc>
                <a:tc>
                  <a:txBody>
                    <a:bodyPr/>
                    <a:lstStyle/>
                    <a:p>
                      <a:r>
                        <a:rPr lang="en-IN" dirty="0"/>
                        <a:t>V2</a:t>
                      </a:r>
                    </a:p>
                  </a:txBody>
                  <a:tcPr/>
                </a:tc>
                <a:extLst>
                  <a:ext uri="{0D108BD9-81ED-4DB2-BD59-A6C34878D82A}">
                    <a16:rowId xmlns:a16="http://schemas.microsoft.com/office/drawing/2014/main" val="1790265390"/>
                  </a:ext>
                </a:extLst>
              </a:tr>
            </a:tbl>
          </a:graphicData>
        </a:graphic>
      </p:graphicFrame>
      <p:sp>
        <p:nvSpPr>
          <p:cNvPr id="6" name="TextBox 5">
            <a:extLst>
              <a:ext uri="{FF2B5EF4-FFF2-40B4-BE49-F238E27FC236}">
                <a16:creationId xmlns:a16="http://schemas.microsoft.com/office/drawing/2014/main" id="{B4851184-3DBC-4AB7-BF01-A9721211BD35}"/>
              </a:ext>
            </a:extLst>
          </p:cNvPr>
          <p:cNvSpPr txBox="1"/>
          <p:nvPr/>
        </p:nvSpPr>
        <p:spPr>
          <a:xfrm>
            <a:off x="171448" y="1190401"/>
            <a:ext cx="2038351" cy="646331"/>
          </a:xfrm>
          <a:prstGeom prst="rect">
            <a:avLst/>
          </a:prstGeom>
          <a:noFill/>
        </p:spPr>
        <p:txBody>
          <a:bodyPr wrap="square" rtlCol="0">
            <a:spAutoFit/>
          </a:bodyPr>
          <a:lstStyle/>
          <a:p>
            <a:r>
              <a:rPr lang="en-IN" sz="3600" dirty="0">
                <a:solidFill>
                  <a:srgbClr val="C00000"/>
                </a:solidFill>
              </a:rPr>
              <a:t>#1</a:t>
            </a:r>
            <a:endParaRPr lang="en-IN" dirty="0">
              <a:solidFill>
                <a:srgbClr val="C00000"/>
              </a:solidFill>
            </a:endParaRPr>
          </a:p>
        </p:txBody>
      </p:sp>
      <p:sp>
        <p:nvSpPr>
          <p:cNvPr id="7" name="TextBox 6">
            <a:extLst>
              <a:ext uri="{FF2B5EF4-FFF2-40B4-BE49-F238E27FC236}">
                <a16:creationId xmlns:a16="http://schemas.microsoft.com/office/drawing/2014/main" id="{2D5E345A-9F80-4E87-B7DA-D469686F767F}"/>
              </a:ext>
            </a:extLst>
          </p:cNvPr>
          <p:cNvSpPr txBox="1"/>
          <p:nvPr/>
        </p:nvSpPr>
        <p:spPr>
          <a:xfrm>
            <a:off x="95248" y="7489229"/>
            <a:ext cx="2038351" cy="646331"/>
          </a:xfrm>
          <a:prstGeom prst="rect">
            <a:avLst/>
          </a:prstGeom>
          <a:noFill/>
        </p:spPr>
        <p:txBody>
          <a:bodyPr wrap="square" rtlCol="0">
            <a:spAutoFit/>
          </a:bodyPr>
          <a:lstStyle/>
          <a:p>
            <a:r>
              <a:rPr lang="en-IN" sz="3600" dirty="0">
                <a:solidFill>
                  <a:srgbClr val="C00000"/>
                </a:solidFill>
              </a:rPr>
              <a:t>#3</a:t>
            </a:r>
            <a:endParaRPr lang="en-IN" dirty="0">
              <a:solidFill>
                <a:srgbClr val="C00000"/>
              </a:solidFill>
            </a:endParaRPr>
          </a:p>
        </p:txBody>
      </p:sp>
      <p:sp>
        <p:nvSpPr>
          <p:cNvPr id="8" name="TextBox 7">
            <a:extLst>
              <a:ext uri="{FF2B5EF4-FFF2-40B4-BE49-F238E27FC236}">
                <a16:creationId xmlns:a16="http://schemas.microsoft.com/office/drawing/2014/main" id="{E3CF5067-059D-46EF-A7BC-4909CA6284A0}"/>
              </a:ext>
            </a:extLst>
          </p:cNvPr>
          <p:cNvSpPr txBox="1"/>
          <p:nvPr/>
        </p:nvSpPr>
        <p:spPr>
          <a:xfrm>
            <a:off x="247648" y="4303014"/>
            <a:ext cx="2038351" cy="646331"/>
          </a:xfrm>
          <a:prstGeom prst="rect">
            <a:avLst/>
          </a:prstGeom>
          <a:noFill/>
        </p:spPr>
        <p:txBody>
          <a:bodyPr wrap="square" rtlCol="0">
            <a:spAutoFit/>
          </a:bodyPr>
          <a:lstStyle/>
          <a:p>
            <a:r>
              <a:rPr lang="en-IN" sz="3600" dirty="0">
                <a:solidFill>
                  <a:srgbClr val="C00000"/>
                </a:solidFill>
              </a:rPr>
              <a:t>#2</a:t>
            </a:r>
            <a:endParaRPr lang="en-IN" dirty="0">
              <a:solidFill>
                <a:srgbClr val="C00000"/>
              </a:solidFill>
            </a:endParaRPr>
          </a:p>
        </p:txBody>
      </p:sp>
      <p:graphicFrame>
        <p:nvGraphicFramePr>
          <p:cNvPr id="9" name="Table 3">
            <a:extLst>
              <a:ext uri="{FF2B5EF4-FFF2-40B4-BE49-F238E27FC236}">
                <a16:creationId xmlns:a16="http://schemas.microsoft.com/office/drawing/2014/main" id="{310B4C1D-B19E-4378-9121-625B2E283986}"/>
              </a:ext>
            </a:extLst>
          </p:cNvPr>
          <p:cNvGraphicFramePr>
            <a:graphicFrameLocks noGrp="1"/>
          </p:cNvGraphicFramePr>
          <p:nvPr>
            <p:extLst>
              <p:ext uri="{D42A27DB-BD31-4B8C-83A1-F6EECF244321}">
                <p14:modId xmlns:p14="http://schemas.microsoft.com/office/powerpoint/2010/main" val="407155497"/>
              </p:ext>
            </p:extLst>
          </p:nvPr>
        </p:nvGraphicFramePr>
        <p:xfrm>
          <a:off x="171448" y="8074600"/>
          <a:ext cx="12965431" cy="1508760"/>
        </p:xfrm>
        <a:graphic>
          <a:graphicData uri="http://schemas.openxmlformats.org/drawingml/2006/table">
            <a:tbl>
              <a:tblPr firstRow="1" bandRow="1">
                <a:tableStyleId>{F5AB1C69-6EDB-4FF4-983F-18BD219EF322}</a:tableStyleId>
              </a:tblPr>
              <a:tblGrid>
                <a:gridCol w="3241358">
                  <a:extLst>
                    <a:ext uri="{9D8B030D-6E8A-4147-A177-3AD203B41FA5}">
                      <a16:colId xmlns:a16="http://schemas.microsoft.com/office/drawing/2014/main" val="2885134754"/>
                    </a:ext>
                  </a:extLst>
                </a:gridCol>
                <a:gridCol w="3241358">
                  <a:extLst>
                    <a:ext uri="{9D8B030D-6E8A-4147-A177-3AD203B41FA5}">
                      <a16:colId xmlns:a16="http://schemas.microsoft.com/office/drawing/2014/main" val="3781047333"/>
                    </a:ext>
                  </a:extLst>
                </a:gridCol>
                <a:gridCol w="2657474">
                  <a:extLst>
                    <a:ext uri="{9D8B030D-6E8A-4147-A177-3AD203B41FA5}">
                      <a16:colId xmlns:a16="http://schemas.microsoft.com/office/drawing/2014/main" val="689013437"/>
                    </a:ext>
                  </a:extLst>
                </a:gridCol>
                <a:gridCol w="3825241">
                  <a:extLst>
                    <a:ext uri="{9D8B030D-6E8A-4147-A177-3AD203B41FA5}">
                      <a16:colId xmlns:a16="http://schemas.microsoft.com/office/drawing/2014/main" val="1359891160"/>
                    </a:ext>
                  </a:extLst>
                </a:gridCol>
              </a:tblGrid>
              <a:tr h="370840">
                <a:tc>
                  <a:txBody>
                    <a:bodyPr/>
                    <a:lstStyle/>
                    <a:p>
                      <a:r>
                        <a:rPr lang="en-IN" dirty="0"/>
                        <a:t>Channel</a:t>
                      </a:r>
                    </a:p>
                  </a:txBody>
                  <a:tcPr/>
                </a:tc>
                <a:tc>
                  <a:txBody>
                    <a:bodyPr/>
                    <a:lstStyle/>
                    <a:p>
                      <a:r>
                        <a:rPr lang="en-IN" dirty="0"/>
                        <a:t>Feature</a:t>
                      </a:r>
                    </a:p>
                  </a:txBody>
                  <a:tcPr/>
                </a:tc>
                <a:tc>
                  <a:txBody>
                    <a:bodyPr/>
                    <a:lstStyle/>
                    <a:p>
                      <a:r>
                        <a:rPr lang="en-IN" dirty="0"/>
                        <a:t>API Version</a:t>
                      </a:r>
                    </a:p>
                  </a:txBody>
                  <a:tcPr/>
                </a:tc>
                <a:tc>
                  <a:txBody>
                    <a:bodyPr/>
                    <a:lstStyle/>
                    <a:p>
                      <a:r>
                        <a:rPr lang="en-IN" dirty="0"/>
                        <a:t>Lambda Version</a:t>
                      </a:r>
                    </a:p>
                  </a:txBody>
                  <a:tcPr/>
                </a:tc>
                <a:extLst>
                  <a:ext uri="{0D108BD9-81ED-4DB2-BD59-A6C34878D82A}">
                    <a16:rowId xmlns:a16="http://schemas.microsoft.com/office/drawing/2014/main" val="3321778675"/>
                  </a:ext>
                </a:extLst>
              </a:tr>
              <a:tr h="370840">
                <a:tc>
                  <a:txBody>
                    <a:bodyPr/>
                    <a:lstStyle/>
                    <a:p>
                      <a:r>
                        <a:rPr lang="en-IN" dirty="0"/>
                        <a:t>Web</a:t>
                      </a:r>
                    </a:p>
                  </a:txBody>
                  <a:tcPr/>
                </a:tc>
                <a:tc>
                  <a:txBody>
                    <a:bodyPr/>
                    <a:lstStyle/>
                    <a:p>
                      <a:r>
                        <a:rPr lang="en-IN" dirty="0"/>
                        <a:t>F3</a:t>
                      </a:r>
                    </a:p>
                  </a:txBody>
                  <a:tcPr/>
                </a:tc>
                <a:tc>
                  <a:txBody>
                    <a:bodyPr/>
                    <a:lstStyle/>
                    <a:p>
                      <a:r>
                        <a:rPr lang="en-IN" dirty="0"/>
                        <a:t>P1</a:t>
                      </a:r>
                    </a:p>
                  </a:txBody>
                  <a:tcPr/>
                </a:tc>
                <a:tc>
                  <a:txBody>
                    <a:bodyPr/>
                    <a:lstStyle/>
                    <a:p>
                      <a:r>
                        <a:rPr lang="en-IN" dirty="0"/>
                        <a:t>V1</a:t>
                      </a:r>
                    </a:p>
                  </a:txBody>
                  <a:tcPr/>
                </a:tc>
                <a:extLst>
                  <a:ext uri="{0D108BD9-81ED-4DB2-BD59-A6C34878D82A}">
                    <a16:rowId xmlns:a16="http://schemas.microsoft.com/office/drawing/2014/main" val="1706027840"/>
                  </a:ext>
                </a:extLst>
              </a:tr>
              <a:tr h="370840">
                <a:tc>
                  <a:txBody>
                    <a:bodyPr/>
                    <a:lstStyle/>
                    <a:p>
                      <a:r>
                        <a:rPr lang="en-IN" dirty="0"/>
                        <a:t>Mob 1</a:t>
                      </a:r>
                    </a:p>
                  </a:txBody>
                  <a:tcPr/>
                </a:tc>
                <a:tc>
                  <a:txBody>
                    <a:bodyPr/>
                    <a:lstStyle/>
                    <a:p>
                      <a:r>
                        <a:rPr lang="en-IN" dirty="0"/>
                        <a:t>F3</a:t>
                      </a:r>
                    </a:p>
                  </a:txBody>
                  <a:tcPr/>
                </a:tc>
                <a:tc>
                  <a:txBody>
                    <a:bodyPr/>
                    <a:lstStyle/>
                    <a:p>
                      <a:r>
                        <a:rPr lang="en-IN" dirty="0"/>
                        <a:t>P2</a:t>
                      </a:r>
                    </a:p>
                  </a:txBody>
                  <a:tcPr/>
                </a:tc>
                <a:tc>
                  <a:txBody>
                    <a:bodyPr/>
                    <a:lstStyle/>
                    <a:p>
                      <a:r>
                        <a:rPr lang="en-IN" dirty="0"/>
                        <a:t>V2</a:t>
                      </a:r>
                    </a:p>
                  </a:txBody>
                  <a:tcPr/>
                </a:tc>
                <a:extLst>
                  <a:ext uri="{0D108BD9-81ED-4DB2-BD59-A6C34878D82A}">
                    <a16:rowId xmlns:a16="http://schemas.microsoft.com/office/drawing/2014/main" val="434927846"/>
                  </a:ext>
                </a:extLst>
              </a:tr>
            </a:tbl>
          </a:graphicData>
        </a:graphic>
      </p:graphicFrame>
    </p:spTree>
    <p:extLst>
      <p:ext uri="{BB962C8B-B14F-4D97-AF65-F5344CB8AC3E}">
        <p14:creationId xmlns:p14="http://schemas.microsoft.com/office/powerpoint/2010/main" val="614179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9075-2820-4199-8F0D-76EB324A34FD}"/>
              </a:ext>
            </a:extLst>
          </p:cNvPr>
          <p:cNvSpPr>
            <a:spLocks noGrp="1"/>
          </p:cNvSpPr>
          <p:nvPr>
            <p:ph type="title"/>
          </p:nvPr>
        </p:nvSpPr>
        <p:spPr/>
        <p:txBody>
          <a:bodyPr/>
          <a:lstStyle/>
          <a:p>
            <a:r>
              <a:rPr lang="en-IN" dirty="0"/>
              <a:t>Versioning Strategy </a:t>
            </a:r>
          </a:p>
        </p:txBody>
      </p:sp>
      <p:sp>
        <p:nvSpPr>
          <p:cNvPr id="3" name="TextBox 2">
            <a:extLst>
              <a:ext uri="{FF2B5EF4-FFF2-40B4-BE49-F238E27FC236}">
                <a16:creationId xmlns:a16="http://schemas.microsoft.com/office/drawing/2014/main" id="{F6C7E1AD-4ACF-4F05-88CF-5FF8C525565F}"/>
              </a:ext>
            </a:extLst>
          </p:cNvPr>
          <p:cNvSpPr txBox="1"/>
          <p:nvPr/>
        </p:nvSpPr>
        <p:spPr>
          <a:xfrm>
            <a:off x="223629" y="1213573"/>
            <a:ext cx="13492371" cy="10064294"/>
          </a:xfrm>
          <a:prstGeom prst="rect">
            <a:avLst/>
          </a:prstGeom>
          <a:noFill/>
        </p:spPr>
        <p:txBody>
          <a:bodyPr wrap="square" rtlCol="0">
            <a:spAutoFit/>
          </a:bodyPr>
          <a:lstStyle/>
          <a:p>
            <a:pPr marL="1143000" lvl="1" indent="-685800">
              <a:buFont typeface="Wingdings" panose="05000000000000000000" pitchFamily="2" charset="2"/>
              <a:buChar char="Ø"/>
            </a:pPr>
            <a:r>
              <a:rPr lang="en-IN" sz="5400" dirty="0">
                <a:solidFill>
                  <a:srgbClr val="C00000"/>
                </a:solidFill>
              </a:rPr>
              <a:t>Proactive</a:t>
            </a:r>
            <a:r>
              <a:rPr lang="en-IN" sz="6600" dirty="0"/>
              <a:t> – </a:t>
            </a:r>
            <a:br>
              <a:rPr lang="en-IN" sz="6600" dirty="0"/>
            </a:br>
            <a:r>
              <a:rPr lang="en-IN" sz="3200" dirty="0"/>
              <a:t>Clone API (not Lambda)for all the Web feature used by the mobile App. It’s not going to impact the Lambda version/code as existing lambda is going to be associated with the new API(read as clone API) </a:t>
            </a:r>
            <a:br>
              <a:rPr lang="en-IN" sz="4800" dirty="0"/>
            </a:br>
            <a:r>
              <a:rPr lang="en-IN" sz="4800" dirty="0"/>
              <a:t>						</a:t>
            </a:r>
            <a:r>
              <a:rPr lang="en-IN" sz="2400" b="1" dirty="0"/>
              <a:t>Web</a:t>
            </a:r>
            <a:r>
              <a:rPr lang="en-IN" sz="2400" dirty="0"/>
              <a:t> -&gt; </a:t>
            </a:r>
            <a:r>
              <a:rPr lang="en-IN" sz="2400" u="sng" dirty="0"/>
              <a:t>API Original</a:t>
            </a:r>
            <a:r>
              <a:rPr lang="en-IN" sz="2400" dirty="0"/>
              <a:t> -&gt; </a:t>
            </a:r>
            <a:r>
              <a:rPr lang="en-IN" sz="2400" b="1" dirty="0"/>
              <a:t>Lambda V1</a:t>
            </a:r>
          </a:p>
          <a:p>
            <a:pPr lvl="1"/>
            <a:r>
              <a:rPr lang="en-IN" sz="2400" dirty="0"/>
              <a:t> 						</a:t>
            </a:r>
            <a:r>
              <a:rPr lang="en-IN" sz="2400" b="1" dirty="0"/>
              <a:t>Mobile</a:t>
            </a:r>
            <a:r>
              <a:rPr lang="en-IN" sz="2400" dirty="0"/>
              <a:t> -&gt; </a:t>
            </a:r>
            <a:r>
              <a:rPr lang="en-IN" sz="2400" u="sng" dirty="0"/>
              <a:t>API Clone </a:t>
            </a:r>
            <a:r>
              <a:rPr lang="en-IN" sz="2400" dirty="0"/>
              <a:t>-&gt; </a:t>
            </a:r>
            <a:r>
              <a:rPr lang="en-IN" sz="2400" b="1" dirty="0"/>
              <a:t>Lambda V1</a:t>
            </a:r>
          </a:p>
          <a:p>
            <a:pPr lvl="1"/>
            <a:endParaRPr lang="en-IN" sz="2400" b="1" dirty="0"/>
          </a:p>
          <a:p>
            <a:pPr marL="685800" indent="-685800">
              <a:buFont typeface="Wingdings" panose="05000000000000000000" pitchFamily="2" charset="2"/>
              <a:buChar char="Ø"/>
            </a:pPr>
            <a:r>
              <a:rPr lang="en-IN" sz="5400" dirty="0">
                <a:solidFill>
                  <a:srgbClr val="C00000"/>
                </a:solidFill>
              </a:rPr>
              <a:t>Reactive /On-demand</a:t>
            </a:r>
            <a:r>
              <a:rPr lang="en-IN" sz="4000" dirty="0"/>
              <a:t> </a:t>
            </a:r>
            <a:r>
              <a:rPr lang="en-IN" sz="4800" dirty="0"/>
              <a:t>-  </a:t>
            </a:r>
            <a:r>
              <a:rPr lang="en-IN" sz="3200" dirty="0"/>
              <a:t>Create a separate API and associate with the new version of Lambda as needed. </a:t>
            </a:r>
          </a:p>
          <a:p>
            <a:r>
              <a:rPr lang="en-IN" sz="3200" b="1" dirty="0"/>
              <a:t>                            Day 1</a:t>
            </a:r>
            <a:endParaRPr lang="en-IN" sz="3200" dirty="0"/>
          </a:p>
          <a:p>
            <a:pPr lvl="1"/>
            <a:r>
              <a:rPr lang="en-IN" sz="3200" dirty="0"/>
              <a:t>						</a:t>
            </a:r>
            <a:r>
              <a:rPr lang="en-IN" sz="2400" b="1" dirty="0"/>
              <a:t>Web -&gt; API Original -&gt; Lambda V1</a:t>
            </a:r>
          </a:p>
          <a:p>
            <a:pPr lvl="1"/>
            <a:r>
              <a:rPr lang="en-IN" sz="2400" b="1" dirty="0"/>
              <a:t> 						Mobile -&gt; API Original -&gt; Lambda V1</a:t>
            </a:r>
          </a:p>
          <a:p>
            <a:endParaRPr lang="en-IN" sz="3200" dirty="0"/>
          </a:p>
          <a:p>
            <a:r>
              <a:rPr lang="en-IN" sz="3200" b="1" dirty="0"/>
              <a:t>					  Day 2 (</a:t>
            </a:r>
            <a:r>
              <a:rPr lang="en-IN" sz="2200" dirty="0"/>
              <a:t>need could arise for any channel</a:t>
            </a:r>
            <a:r>
              <a:rPr lang="en-IN" sz="3200" b="1" dirty="0"/>
              <a:t>) </a:t>
            </a:r>
            <a:endParaRPr lang="en-IN" sz="3200" dirty="0"/>
          </a:p>
          <a:p>
            <a:pPr lvl="1"/>
            <a:r>
              <a:rPr lang="en-IN" sz="3200" dirty="0"/>
              <a:t>						</a:t>
            </a:r>
            <a:r>
              <a:rPr lang="en-IN" sz="2400" b="1" dirty="0"/>
              <a:t>Web -&gt; API Original -&gt; Lambda V1</a:t>
            </a:r>
          </a:p>
          <a:p>
            <a:pPr lvl="1"/>
            <a:r>
              <a:rPr lang="en-IN" sz="2400" b="1" dirty="0"/>
              <a:t> 						 Mobile</a:t>
            </a:r>
            <a:r>
              <a:rPr lang="en-IN" sz="2400" dirty="0"/>
              <a:t> -&gt; </a:t>
            </a:r>
            <a:r>
              <a:rPr lang="en-IN" sz="2400" u="sng" dirty="0"/>
              <a:t>API Clone </a:t>
            </a:r>
            <a:r>
              <a:rPr lang="en-IN" sz="2400" dirty="0"/>
              <a:t>-&gt; </a:t>
            </a:r>
            <a:r>
              <a:rPr lang="en-IN" sz="2400" b="1" dirty="0"/>
              <a:t>Lambda V2</a:t>
            </a:r>
          </a:p>
          <a:p>
            <a:endParaRPr lang="en-IN" sz="3200" dirty="0"/>
          </a:p>
          <a:p>
            <a:pPr marL="285750" indent="-285750">
              <a:buFont typeface="Arial" panose="020B0604020202020204" pitchFamily="34" charset="0"/>
              <a:buChar char="•"/>
            </a:pPr>
            <a:endParaRPr lang="en-IN" sz="3200" dirty="0"/>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41877789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9A71-C19F-433D-A84A-02C9FA1E6F6C}"/>
              </a:ext>
            </a:extLst>
          </p:cNvPr>
          <p:cNvSpPr>
            <a:spLocks noGrp="1"/>
          </p:cNvSpPr>
          <p:nvPr>
            <p:ph type="title"/>
          </p:nvPr>
        </p:nvSpPr>
        <p:spPr/>
        <p:txBody>
          <a:bodyPr/>
          <a:lstStyle/>
          <a:p>
            <a:r>
              <a:rPr lang="en-IN" dirty="0"/>
              <a:t>Comparison between the two approach </a:t>
            </a:r>
          </a:p>
        </p:txBody>
      </p:sp>
      <p:graphicFrame>
        <p:nvGraphicFramePr>
          <p:cNvPr id="3" name="Table 3">
            <a:extLst>
              <a:ext uri="{FF2B5EF4-FFF2-40B4-BE49-F238E27FC236}">
                <a16:creationId xmlns:a16="http://schemas.microsoft.com/office/drawing/2014/main" id="{8F7FDE15-42C4-4281-B2A1-957D4BF4261F}"/>
              </a:ext>
            </a:extLst>
          </p:cNvPr>
          <p:cNvGraphicFramePr>
            <a:graphicFrameLocks noGrp="1"/>
          </p:cNvGraphicFramePr>
          <p:nvPr>
            <p:extLst>
              <p:ext uri="{D42A27DB-BD31-4B8C-83A1-F6EECF244321}">
                <p14:modId xmlns:p14="http://schemas.microsoft.com/office/powerpoint/2010/main" val="3132361711"/>
              </p:ext>
            </p:extLst>
          </p:nvPr>
        </p:nvGraphicFramePr>
        <p:xfrm>
          <a:off x="533400" y="1097280"/>
          <a:ext cx="12816840" cy="7338770"/>
        </p:xfrm>
        <a:graphic>
          <a:graphicData uri="http://schemas.openxmlformats.org/drawingml/2006/table">
            <a:tbl>
              <a:tblPr firstRow="1" bandRow="1">
                <a:tableStyleId>{5C22544A-7EE6-4342-B048-85BDC9FD1C3A}</a:tableStyleId>
              </a:tblPr>
              <a:tblGrid>
                <a:gridCol w="4272280">
                  <a:extLst>
                    <a:ext uri="{9D8B030D-6E8A-4147-A177-3AD203B41FA5}">
                      <a16:colId xmlns:a16="http://schemas.microsoft.com/office/drawing/2014/main" val="3251163704"/>
                    </a:ext>
                  </a:extLst>
                </a:gridCol>
                <a:gridCol w="4272280">
                  <a:extLst>
                    <a:ext uri="{9D8B030D-6E8A-4147-A177-3AD203B41FA5}">
                      <a16:colId xmlns:a16="http://schemas.microsoft.com/office/drawing/2014/main" val="2216587961"/>
                    </a:ext>
                  </a:extLst>
                </a:gridCol>
                <a:gridCol w="4272280">
                  <a:extLst>
                    <a:ext uri="{9D8B030D-6E8A-4147-A177-3AD203B41FA5}">
                      <a16:colId xmlns:a16="http://schemas.microsoft.com/office/drawing/2014/main" val="1257393919"/>
                    </a:ext>
                  </a:extLst>
                </a:gridCol>
              </a:tblGrid>
              <a:tr h="816051">
                <a:tc>
                  <a:txBody>
                    <a:bodyPr/>
                    <a:lstStyle/>
                    <a:p>
                      <a:r>
                        <a:rPr lang="en-IN" dirty="0"/>
                        <a:t>Aspect </a:t>
                      </a:r>
                    </a:p>
                  </a:txBody>
                  <a:tcPr/>
                </a:tc>
                <a:tc>
                  <a:txBody>
                    <a:bodyPr/>
                    <a:lstStyle/>
                    <a:p>
                      <a:r>
                        <a:rPr lang="en-IN" dirty="0"/>
                        <a:t>Proactive</a:t>
                      </a:r>
                    </a:p>
                  </a:txBody>
                  <a:tcPr/>
                </a:tc>
                <a:tc>
                  <a:txBody>
                    <a:bodyPr/>
                    <a:lstStyle/>
                    <a:p>
                      <a:r>
                        <a:rPr lang="en-IN" dirty="0"/>
                        <a:t>On-Demand </a:t>
                      </a:r>
                    </a:p>
                  </a:txBody>
                  <a:tcPr/>
                </a:tc>
                <a:extLst>
                  <a:ext uri="{0D108BD9-81ED-4DB2-BD59-A6C34878D82A}">
                    <a16:rowId xmlns:a16="http://schemas.microsoft.com/office/drawing/2014/main" val="1048519472"/>
                  </a:ext>
                </a:extLst>
              </a:tr>
              <a:tr h="2344115">
                <a:tc>
                  <a:txBody>
                    <a:bodyPr/>
                    <a:lstStyle/>
                    <a:p>
                      <a:r>
                        <a:rPr lang="en-IN" dirty="0"/>
                        <a:t>Implementation effort</a:t>
                      </a:r>
                    </a:p>
                  </a:txBody>
                  <a:tcPr/>
                </a:tc>
                <a:tc>
                  <a:txBody>
                    <a:bodyPr/>
                    <a:lstStyle/>
                    <a:p>
                      <a:r>
                        <a:rPr lang="en-IN" dirty="0"/>
                        <a:t>High </a:t>
                      </a:r>
                    </a:p>
                    <a:p>
                      <a:r>
                        <a:rPr lang="en-IN" dirty="0"/>
                        <a:t>As every single API needs to be cloned and tested </a:t>
                      </a:r>
                    </a:p>
                  </a:txBody>
                  <a:tcPr/>
                </a:tc>
                <a:tc>
                  <a:txBody>
                    <a:bodyPr/>
                    <a:lstStyle/>
                    <a:p>
                      <a:r>
                        <a:rPr lang="en-IN" dirty="0"/>
                        <a:t>Less</a:t>
                      </a:r>
                    </a:p>
                  </a:txBody>
                  <a:tcPr/>
                </a:tc>
                <a:extLst>
                  <a:ext uri="{0D108BD9-81ED-4DB2-BD59-A6C34878D82A}">
                    <a16:rowId xmlns:a16="http://schemas.microsoft.com/office/drawing/2014/main" val="771189300"/>
                  </a:ext>
                </a:extLst>
              </a:tr>
              <a:tr h="816051">
                <a:tc>
                  <a:txBody>
                    <a:bodyPr/>
                    <a:lstStyle/>
                    <a:p>
                      <a:r>
                        <a:rPr lang="en-IN" dirty="0"/>
                        <a:t>Maintenance</a:t>
                      </a:r>
                    </a:p>
                  </a:txBody>
                  <a:tcPr/>
                </a:tc>
                <a:tc>
                  <a:txBody>
                    <a:bodyPr/>
                    <a:lstStyle/>
                    <a:p>
                      <a:r>
                        <a:rPr lang="en-IN" dirty="0"/>
                        <a:t>High</a:t>
                      </a:r>
                    </a:p>
                  </a:txBody>
                  <a:tcPr/>
                </a:tc>
                <a:tc>
                  <a:txBody>
                    <a:bodyPr/>
                    <a:lstStyle/>
                    <a:p>
                      <a:r>
                        <a:rPr lang="en-IN" dirty="0"/>
                        <a:t>Low</a:t>
                      </a:r>
                    </a:p>
                  </a:txBody>
                  <a:tcPr/>
                </a:tc>
                <a:extLst>
                  <a:ext uri="{0D108BD9-81ED-4DB2-BD59-A6C34878D82A}">
                    <a16:rowId xmlns:a16="http://schemas.microsoft.com/office/drawing/2014/main" val="187580981"/>
                  </a:ext>
                </a:extLst>
              </a:tr>
              <a:tr h="816051">
                <a:tc>
                  <a:txBody>
                    <a:bodyPr/>
                    <a:lstStyle/>
                    <a:p>
                      <a:r>
                        <a:rPr lang="en-IN" dirty="0"/>
                        <a:t>Separation of Concern</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1139757527"/>
                  </a:ext>
                </a:extLst>
              </a:tr>
              <a:tr h="816051">
                <a:tc>
                  <a:txBody>
                    <a:bodyPr/>
                    <a:lstStyle/>
                    <a:p>
                      <a:r>
                        <a:rPr lang="en-IN" dirty="0"/>
                        <a:t>SOP driven versioning</a:t>
                      </a:r>
                    </a:p>
                  </a:txBody>
                  <a:tcPr/>
                </a:tc>
                <a:tc>
                  <a:txBody>
                    <a:bodyPr/>
                    <a:lstStyle/>
                    <a:p>
                      <a:r>
                        <a:rPr lang="en-IN" dirty="0"/>
                        <a:t>Not always needed. </a:t>
                      </a:r>
                    </a:p>
                  </a:txBody>
                  <a:tcPr/>
                </a:tc>
                <a:tc>
                  <a:txBody>
                    <a:bodyPr/>
                    <a:lstStyle/>
                    <a:p>
                      <a:r>
                        <a:rPr lang="en-IN" dirty="0"/>
                        <a:t>Must</a:t>
                      </a:r>
                    </a:p>
                  </a:txBody>
                  <a:tcPr/>
                </a:tc>
                <a:extLst>
                  <a:ext uri="{0D108BD9-81ED-4DB2-BD59-A6C34878D82A}">
                    <a16:rowId xmlns:a16="http://schemas.microsoft.com/office/drawing/2014/main" val="2527627895"/>
                  </a:ext>
                </a:extLst>
              </a:tr>
              <a:tr h="816051">
                <a:tc>
                  <a:txBody>
                    <a:bodyPr/>
                    <a:lstStyle/>
                    <a:p>
                      <a:r>
                        <a:rPr lang="en-IN" dirty="0"/>
                        <a:t>Impact on existing UI channel </a:t>
                      </a:r>
                    </a:p>
                  </a:txBody>
                  <a:tcPr/>
                </a:tc>
                <a:tc>
                  <a:txBody>
                    <a:bodyPr/>
                    <a:lstStyle/>
                    <a:p>
                      <a:r>
                        <a:rPr lang="en-IN" dirty="0"/>
                        <a:t>High</a:t>
                      </a:r>
                    </a:p>
                  </a:txBody>
                  <a:tcPr/>
                </a:tc>
                <a:tc>
                  <a:txBody>
                    <a:bodyPr/>
                    <a:lstStyle/>
                    <a:p>
                      <a:r>
                        <a:rPr lang="en-IN" dirty="0"/>
                        <a:t>Low</a:t>
                      </a:r>
                    </a:p>
                  </a:txBody>
                  <a:tcPr/>
                </a:tc>
                <a:extLst>
                  <a:ext uri="{0D108BD9-81ED-4DB2-BD59-A6C34878D82A}">
                    <a16:rowId xmlns:a16="http://schemas.microsoft.com/office/drawing/2014/main" val="2686444613"/>
                  </a:ext>
                </a:extLst>
              </a:tr>
              <a:tr h="816051">
                <a:tc>
                  <a:txBody>
                    <a:bodyPr/>
                    <a:lstStyle/>
                    <a:p>
                      <a:r>
                        <a:rPr lang="en-IN" dirty="0"/>
                        <a:t>Code/resource redundancy</a:t>
                      </a:r>
                    </a:p>
                  </a:txBody>
                  <a:tcPr/>
                </a:tc>
                <a:tc>
                  <a:txBody>
                    <a:bodyPr/>
                    <a:lstStyle/>
                    <a:p>
                      <a:r>
                        <a:rPr lang="en-IN" dirty="0"/>
                        <a:t>More</a:t>
                      </a:r>
                    </a:p>
                  </a:txBody>
                  <a:tcPr/>
                </a:tc>
                <a:tc>
                  <a:txBody>
                    <a:bodyPr/>
                    <a:lstStyle/>
                    <a:p>
                      <a:r>
                        <a:rPr lang="en-IN" dirty="0"/>
                        <a:t>Less</a:t>
                      </a:r>
                    </a:p>
                  </a:txBody>
                  <a:tcPr/>
                </a:tc>
                <a:extLst>
                  <a:ext uri="{0D108BD9-81ED-4DB2-BD59-A6C34878D82A}">
                    <a16:rowId xmlns:a16="http://schemas.microsoft.com/office/drawing/2014/main" val="1459618530"/>
                  </a:ext>
                </a:extLst>
              </a:tr>
            </a:tbl>
          </a:graphicData>
        </a:graphic>
      </p:graphicFrame>
    </p:spTree>
    <p:extLst>
      <p:ext uri="{BB962C8B-B14F-4D97-AF65-F5344CB8AC3E}">
        <p14:creationId xmlns:p14="http://schemas.microsoft.com/office/powerpoint/2010/main" val="85625243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20D5-2D1D-41C0-99F1-C51D57400338}"/>
              </a:ext>
            </a:extLst>
          </p:cNvPr>
          <p:cNvSpPr>
            <a:spLocks noGrp="1"/>
          </p:cNvSpPr>
          <p:nvPr>
            <p:ph type="title"/>
          </p:nvPr>
        </p:nvSpPr>
        <p:spPr/>
        <p:txBody>
          <a:bodyPr/>
          <a:lstStyle/>
          <a:p>
            <a:r>
              <a:rPr lang="en-IN" dirty="0"/>
              <a:t>Steps to Follow  for Proactive Approach </a:t>
            </a:r>
          </a:p>
        </p:txBody>
      </p:sp>
      <p:sp>
        <p:nvSpPr>
          <p:cNvPr id="3" name="TextBox 2">
            <a:extLst>
              <a:ext uri="{FF2B5EF4-FFF2-40B4-BE49-F238E27FC236}">
                <a16:creationId xmlns:a16="http://schemas.microsoft.com/office/drawing/2014/main" id="{728B679B-06F3-437B-94CD-B5863AB87708}"/>
              </a:ext>
            </a:extLst>
          </p:cNvPr>
          <p:cNvSpPr txBox="1"/>
          <p:nvPr/>
        </p:nvSpPr>
        <p:spPr>
          <a:xfrm>
            <a:off x="381000" y="1859280"/>
            <a:ext cx="12984480" cy="7417415"/>
          </a:xfrm>
          <a:prstGeom prst="rect">
            <a:avLst/>
          </a:prstGeom>
          <a:noFill/>
        </p:spPr>
        <p:txBody>
          <a:bodyPr wrap="square" rtlCol="0">
            <a:spAutoFit/>
          </a:bodyPr>
          <a:lstStyle/>
          <a:p>
            <a:pPr marL="514350" indent="-514350">
              <a:buFont typeface="+mj-lt"/>
              <a:buAutoNum type="arabicPeriod"/>
            </a:pPr>
            <a:r>
              <a:rPr lang="en-US" sz="2800" b="0" i="0" dirty="0">
                <a:solidFill>
                  <a:srgbClr val="242729"/>
                </a:solidFill>
                <a:effectLst/>
                <a:latin typeface="Arial" panose="020B0604020202020204" pitchFamily="34" charset="0"/>
              </a:rPr>
              <a:t>Create a clone of every API what is going to be used for Mobile without changing the Lambda Integration part </a:t>
            </a:r>
            <a:br>
              <a:rPr lang="en-US" sz="2800" b="0" i="0" dirty="0">
                <a:solidFill>
                  <a:srgbClr val="242729"/>
                </a:solidFill>
                <a:effectLst/>
                <a:latin typeface="Arial" panose="020B0604020202020204" pitchFamily="34" charset="0"/>
              </a:rPr>
            </a:br>
            <a:endParaRPr lang="en-US" sz="2800" b="0" i="0" dirty="0">
              <a:solidFill>
                <a:srgbClr val="242729"/>
              </a:solidFill>
              <a:effectLst/>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If different version of mobile App need a separate implementation then – </a:t>
            </a:r>
          </a:p>
          <a:p>
            <a:pPr marL="971550" lvl="1" indent="-514350">
              <a:buFont typeface="+mj-lt"/>
              <a:buAutoNum type="romanUcPeriod"/>
            </a:pPr>
            <a:r>
              <a:rPr lang="en-US" sz="2800" b="0" i="0" dirty="0">
                <a:solidFill>
                  <a:srgbClr val="242729"/>
                </a:solidFill>
                <a:effectLst/>
                <a:latin typeface="Arial" panose="020B0604020202020204" pitchFamily="34" charset="0"/>
              </a:rPr>
              <a:t>Create a version for Lambda </a:t>
            </a:r>
          </a:p>
          <a:p>
            <a:pPr marL="1028700" lvl="1" indent="-571500">
              <a:buFont typeface="+mj-lt"/>
              <a:buAutoNum type="romanUcPeriod"/>
            </a:pPr>
            <a:r>
              <a:rPr lang="en-US" sz="2800" dirty="0">
                <a:solidFill>
                  <a:srgbClr val="242729"/>
                </a:solidFill>
                <a:latin typeface="Arial" panose="020B0604020202020204" pitchFamily="34" charset="0"/>
              </a:rPr>
              <a:t>Clone the API endpoint </a:t>
            </a:r>
          </a:p>
          <a:p>
            <a:pPr marL="1028700" lvl="1" indent="-571500">
              <a:buFont typeface="+mj-lt"/>
              <a:buAutoNum type="romanUcPeriod"/>
            </a:pPr>
            <a:r>
              <a:rPr lang="en-US" sz="2800" b="0" i="0" dirty="0">
                <a:solidFill>
                  <a:srgbClr val="242729"/>
                </a:solidFill>
                <a:effectLst/>
                <a:latin typeface="Arial" panose="020B0604020202020204" pitchFamily="34" charset="0"/>
              </a:rPr>
              <a:t>Associate the new Lambda Version with the cloned endpoint </a:t>
            </a:r>
            <a:br>
              <a:rPr lang="en-US" sz="2800" b="0" i="0" dirty="0">
                <a:solidFill>
                  <a:srgbClr val="242729"/>
                </a:solidFill>
                <a:effectLst/>
                <a:latin typeface="Arial" panose="020B0604020202020204" pitchFamily="34" charset="0"/>
              </a:rPr>
            </a:br>
            <a:endParaRPr lang="en-US" sz="2800" b="0" i="0" dirty="0">
              <a:solidFill>
                <a:srgbClr val="242729"/>
              </a:solidFill>
              <a:effectLst/>
              <a:latin typeface="Arial" panose="020B0604020202020204" pitchFamily="34" charset="0"/>
            </a:endParaRPr>
          </a:p>
          <a:p>
            <a:pPr marL="571500" indent="-571500">
              <a:buFont typeface="+mj-lt"/>
              <a:buAutoNum type="arabicPeriod"/>
            </a:pPr>
            <a:r>
              <a:rPr lang="en-US" sz="2800" dirty="0">
                <a:solidFill>
                  <a:srgbClr val="242729"/>
                </a:solidFill>
                <a:latin typeface="Arial" panose="020B0604020202020204" pitchFamily="34" charset="0"/>
              </a:rPr>
              <a:t>API gateway endpoint to lambda endpoint mapping is going to be 1 to 1. </a:t>
            </a:r>
          </a:p>
          <a:p>
            <a:pPr marL="571500" indent="-571500">
              <a:buFont typeface="+mj-lt"/>
              <a:buAutoNum type="arabicPeriod"/>
            </a:pPr>
            <a:r>
              <a:rPr lang="en-US" sz="2800" b="0" i="0" dirty="0">
                <a:solidFill>
                  <a:srgbClr val="242729"/>
                </a:solidFill>
                <a:effectLst/>
                <a:latin typeface="Arial" panose="020B0604020202020204" pitchFamily="34" charset="0"/>
              </a:rPr>
              <a:t>Whenever a Lambda is modified due to Patch/Bug fix need to create a version of the Lambda and need to analyze how many API endpoint is consuming the lambda. Need to plan the release of the API Gateway endpoint based on the channel release plan. </a:t>
            </a:r>
          </a:p>
          <a:p>
            <a:pPr marL="514350" indent="-514350">
              <a:buFont typeface="+mj-lt"/>
              <a:buAutoNum type="arabicPeriod"/>
            </a:pPr>
            <a:endParaRPr lang="en-US" sz="2800" dirty="0"/>
          </a:p>
          <a:p>
            <a:pPr marL="514350" indent="-514350">
              <a:buFont typeface="+mj-lt"/>
              <a:buAutoNum type="arabicPeriod"/>
            </a:pPr>
            <a:endParaRPr lang="en-IN" sz="2800" dirty="0"/>
          </a:p>
          <a:p>
            <a:pPr marL="514350" indent="-514350">
              <a:buFont typeface="+mj-lt"/>
              <a:buAutoNum type="arabicPeriod"/>
            </a:pPr>
            <a:endParaRPr lang="en-IN" sz="2800" dirty="0"/>
          </a:p>
          <a:p>
            <a:pPr marL="514350" indent="-514350">
              <a:buFont typeface="+mj-lt"/>
              <a:buAutoNum type="arabicPeriod"/>
            </a:pPr>
            <a:endParaRPr lang="en-IN" sz="2800" dirty="0"/>
          </a:p>
        </p:txBody>
      </p:sp>
      <p:sp>
        <p:nvSpPr>
          <p:cNvPr id="4" name="TextBox 3">
            <a:extLst>
              <a:ext uri="{FF2B5EF4-FFF2-40B4-BE49-F238E27FC236}">
                <a16:creationId xmlns:a16="http://schemas.microsoft.com/office/drawing/2014/main" id="{F1AA7D87-56CA-41A7-A8E7-3F314CF014E3}"/>
              </a:ext>
            </a:extLst>
          </p:cNvPr>
          <p:cNvSpPr txBox="1"/>
          <p:nvPr/>
        </p:nvSpPr>
        <p:spPr>
          <a:xfrm>
            <a:off x="716280" y="8305800"/>
            <a:ext cx="11399520" cy="1200329"/>
          </a:xfrm>
          <a:prstGeom prst="rect">
            <a:avLst/>
          </a:prstGeom>
          <a:noFill/>
        </p:spPr>
        <p:txBody>
          <a:bodyPr wrap="square" rtlCol="0">
            <a:spAutoFit/>
          </a:bodyPr>
          <a:lstStyle/>
          <a:p>
            <a:r>
              <a:rPr lang="en-IN" sz="1800" i="1" dirty="0">
                <a:solidFill>
                  <a:srgbClr val="C00000"/>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Code Sample </a:t>
            </a:r>
          </a:p>
          <a:p>
            <a:r>
              <a:rPr lang="en-IN" sz="1800" u="sng" dirty="0">
                <a:solidFill>
                  <a:srgbClr val="0563C1"/>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https://aws.amazon.com/blogs/compute/using-api-gateway-mapping-templates-to-handle-changes-in-your-back-end-apis/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792525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EA0D6B93-CE79-4088-9EA6-938915E2F70B}"/>
              </a:ext>
            </a:extLst>
          </p:cNvPr>
          <p:cNvSpPr>
            <a:spLocks noGrp="1"/>
          </p:cNvSpPr>
          <p:nvPr>
            <p:ph type="title"/>
          </p:nvPr>
        </p:nvSpPr>
        <p:spPr>
          <a:xfrm>
            <a:off x="171450" y="303230"/>
            <a:ext cx="13320921" cy="850532"/>
          </a:xfrm>
        </p:spPr>
        <p:txBody>
          <a:bodyPr/>
          <a:lstStyle/>
          <a:p>
            <a:r>
              <a:rPr lang="en-US" dirty="0"/>
              <a:t>Open Questions </a:t>
            </a:r>
          </a:p>
        </p:txBody>
      </p:sp>
      <p:sp>
        <p:nvSpPr>
          <p:cNvPr id="42" name="TextBox 41">
            <a:extLst>
              <a:ext uri="{FF2B5EF4-FFF2-40B4-BE49-F238E27FC236}">
                <a16:creationId xmlns:a16="http://schemas.microsoft.com/office/drawing/2014/main" id="{255916DB-BB21-4B9F-8E01-20A722AE1CB1}"/>
              </a:ext>
            </a:extLst>
          </p:cNvPr>
          <p:cNvSpPr txBox="1"/>
          <p:nvPr/>
        </p:nvSpPr>
        <p:spPr>
          <a:xfrm>
            <a:off x="2590800" y="9719980"/>
            <a:ext cx="3489960" cy="369332"/>
          </a:xfrm>
          <a:prstGeom prst="rect">
            <a:avLst/>
          </a:prstGeom>
          <a:noFill/>
        </p:spPr>
        <p:txBody>
          <a:bodyPr wrap="square" rtlCol="0">
            <a:spAutoFit/>
          </a:bodyPr>
          <a:lstStyle/>
          <a:p>
            <a:r>
              <a:rPr lang="en-IN" b="1" dirty="0"/>
              <a:t>Ref : https://semver.org/</a:t>
            </a:r>
          </a:p>
        </p:txBody>
      </p:sp>
      <p:sp>
        <p:nvSpPr>
          <p:cNvPr id="2" name="TextBox 1">
            <a:extLst>
              <a:ext uri="{FF2B5EF4-FFF2-40B4-BE49-F238E27FC236}">
                <a16:creationId xmlns:a16="http://schemas.microsoft.com/office/drawing/2014/main" id="{F5417A9B-DEB2-4158-8544-D70C9E866401}"/>
              </a:ext>
            </a:extLst>
          </p:cNvPr>
          <p:cNvSpPr txBox="1"/>
          <p:nvPr/>
        </p:nvSpPr>
        <p:spPr>
          <a:xfrm>
            <a:off x="365760" y="1400949"/>
            <a:ext cx="12984480" cy="9571851"/>
          </a:xfrm>
          <a:prstGeom prst="rect">
            <a:avLst/>
          </a:prstGeom>
          <a:noFill/>
        </p:spPr>
        <p:txBody>
          <a:bodyPr wrap="square" rtlCol="0">
            <a:spAutoFit/>
          </a:bodyPr>
          <a:lstStyle/>
          <a:p>
            <a:pPr marL="514350" indent="-514350">
              <a:buFont typeface="+mj-lt"/>
              <a:buAutoNum type="arabicPeriod"/>
            </a:pPr>
            <a:r>
              <a:rPr lang="en-US" sz="2800" b="0" i="0" dirty="0">
                <a:solidFill>
                  <a:srgbClr val="242729"/>
                </a:solidFill>
                <a:effectLst/>
                <a:latin typeface="Arial" panose="020B0604020202020204" pitchFamily="34" charset="0"/>
              </a:rPr>
              <a:t>Mobile Feature to API Mapping List which covers all possible mobile version and feature supported as per the scope. Need a matrix. </a:t>
            </a:r>
          </a:p>
          <a:p>
            <a:pPr marL="514350" indent="-514350">
              <a:buFont typeface="+mj-lt"/>
              <a:buAutoNum type="arabicPeriod"/>
            </a:pPr>
            <a:endParaRPr lang="en-US" sz="2800" dirty="0">
              <a:solidFill>
                <a:srgbClr val="242729"/>
              </a:solidFill>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Mark the API /Lambda which requires a change in the existing code. </a:t>
            </a:r>
          </a:p>
          <a:p>
            <a:pPr marL="514350" indent="-514350">
              <a:buFont typeface="+mj-lt"/>
              <a:buAutoNum type="arabicPeriod"/>
            </a:pPr>
            <a:endParaRPr lang="en-US" sz="2800" dirty="0">
              <a:solidFill>
                <a:srgbClr val="242729"/>
              </a:solidFill>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What is the backward compatibility requirement ? How many old versions are being supported ? </a:t>
            </a:r>
          </a:p>
          <a:p>
            <a:pPr marL="514350" indent="-514350">
              <a:buFont typeface="+mj-lt"/>
              <a:buAutoNum type="arabicPeriod"/>
            </a:pPr>
            <a:endParaRPr lang="en-US" sz="2800" dirty="0">
              <a:solidFill>
                <a:srgbClr val="242729"/>
              </a:solidFill>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What is your bug fixing/Patching strategy to cater all running version of the mobile app. API needs to be aligned. </a:t>
            </a:r>
            <a:br>
              <a:rPr lang="en-US" sz="2800" dirty="0">
                <a:solidFill>
                  <a:srgbClr val="242729"/>
                </a:solidFill>
                <a:latin typeface="Arial" panose="020B0604020202020204" pitchFamily="34" charset="0"/>
              </a:rPr>
            </a:br>
            <a:endParaRPr lang="en-US" sz="2800" dirty="0">
              <a:solidFill>
                <a:srgbClr val="242729"/>
              </a:solidFill>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What would be the support model for Mobile Devices in scope ? </a:t>
            </a:r>
            <a:br>
              <a:rPr lang="en-US" sz="2800" dirty="0">
                <a:solidFill>
                  <a:srgbClr val="242729"/>
                </a:solidFill>
                <a:latin typeface="Arial" panose="020B0604020202020204" pitchFamily="34" charset="0"/>
              </a:rPr>
            </a:br>
            <a:endParaRPr lang="en-US" sz="2800" dirty="0">
              <a:solidFill>
                <a:srgbClr val="242729"/>
              </a:solidFill>
              <a:latin typeface="Arial" panose="020B0604020202020204" pitchFamily="34" charset="0"/>
            </a:endParaRPr>
          </a:p>
          <a:p>
            <a:pPr marL="514350" indent="-514350">
              <a:buFont typeface="+mj-lt"/>
              <a:buAutoNum type="arabicPeriod"/>
            </a:pPr>
            <a:r>
              <a:rPr lang="en-US" sz="2800" dirty="0">
                <a:solidFill>
                  <a:srgbClr val="242729"/>
                </a:solidFill>
                <a:latin typeface="Arial" panose="020B0604020202020204" pitchFamily="34" charset="0"/>
              </a:rPr>
              <a:t>Logging and instrumentation completeness, Debugging tool , SOP driven approach ? </a:t>
            </a:r>
          </a:p>
          <a:p>
            <a:pPr marL="514350" indent="-514350">
              <a:buFont typeface="+mj-lt"/>
              <a:buAutoNum type="arabicPeriod"/>
            </a:pPr>
            <a:endParaRPr lang="en-US" sz="2800" dirty="0">
              <a:solidFill>
                <a:srgbClr val="242729"/>
              </a:solidFill>
              <a:latin typeface="Arial" panose="020B0604020202020204" pitchFamily="34" charset="0"/>
            </a:endParaRPr>
          </a:p>
          <a:p>
            <a:endParaRPr lang="en-US" sz="2800" dirty="0">
              <a:solidFill>
                <a:srgbClr val="242729"/>
              </a:solidFill>
              <a:latin typeface="Arial" panose="020B0604020202020204" pitchFamily="34" charset="0"/>
            </a:endParaRPr>
          </a:p>
          <a:p>
            <a:pPr marL="514350" indent="-514350">
              <a:buFont typeface="+mj-lt"/>
              <a:buAutoNum type="arabicPeriod"/>
            </a:pPr>
            <a:endParaRPr lang="en-US" sz="2800" b="0" i="0" dirty="0">
              <a:solidFill>
                <a:srgbClr val="242729"/>
              </a:solidFill>
              <a:effectLst/>
              <a:latin typeface="Arial" panose="020B0604020202020204" pitchFamily="34" charset="0"/>
            </a:endParaRPr>
          </a:p>
          <a:p>
            <a:pPr marL="514350" indent="-514350">
              <a:buFont typeface="+mj-lt"/>
              <a:buAutoNum type="arabicPeriod"/>
            </a:pPr>
            <a:endParaRPr lang="en-US" sz="2800" dirty="0"/>
          </a:p>
          <a:p>
            <a:pPr marL="514350" indent="-514350">
              <a:buFont typeface="+mj-lt"/>
              <a:buAutoNum type="arabicPeriod"/>
            </a:pPr>
            <a:endParaRPr lang="en-IN" sz="2800" dirty="0"/>
          </a:p>
          <a:p>
            <a:pPr marL="514350" indent="-514350">
              <a:buFont typeface="+mj-lt"/>
              <a:buAutoNum type="arabicPeriod"/>
            </a:pPr>
            <a:endParaRPr lang="en-IN" sz="2800" dirty="0"/>
          </a:p>
          <a:p>
            <a:pPr marL="514350" indent="-514350">
              <a:buFont typeface="+mj-lt"/>
              <a:buAutoNum type="arabicPeriod"/>
            </a:pPr>
            <a:endParaRPr lang="en-IN" sz="2800" dirty="0"/>
          </a:p>
        </p:txBody>
      </p:sp>
    </p:spTree>
    <p:extLst>
      <p:ext uri="{BB962C8B-B14F-4D97-AF65-F5344CB8AC3E}">
        <p14:creationId xmlns:p14="http://schemas.microsoft.com/office/powerpoint/2010/main" val="305455780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F332D6B5A88E44A6090E83D83A8275" ma:contentTypeVersion="12" ma:contentTypeDescription="Create a new document." ma:contentTypeScope="" ma:versionID="1fb290c6134c0e6b6cd85711abf4f643">
  <xsd:schema xmlns:xsd="http://www.w3.org/2001/XMLSchema" xmlns:xs="http://www.w3.org/2001/XMLSchema" xmlns:p="http://schemas.microsoft.com/office/2006/metadata/properties" xmlns:ns3="d1c1b731-7332-42ab-b985-494fa29f6881" xmlns:ns4="4eeb3e9f-6bc4-4e52-928c-9957fc2e5d81" targetNamespace="http://schemas.microsoft.com/office/2006/metadata/properties" ma:root="true" ma:fieldsID="f45460faf641a4634ba2c507705b4c45" ns3:_="" ns4:_="">
    <xsd:import namespace="d1c1b731-7332-42ab-b985-494fa29f6881"/>
    <xsd:import namespace="4eeb3e9f-6bc4-4e52-928c-9957fc2e5d8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b731-7332-42ab-b985-494fa29f6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eb3e9f-6bc4-4e52-928c-9957fc2e5d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BA7060-95F3-4C08-92C7-C25818989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c1b731-7332-42ab-b985-494fa29f6881"/>
    <ds:schemaRef ds:uri="4eeb3e9f-6bc4-4e52-928c-9957fc2e5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FF6EBF-1457-4F02-9B0D-8C86FE87EC33}">
  <ds:schemaRefs>
    <ds:schemaRef ds:uri="http://schemas.microsoft.com/sharepoint/v3/contenttype/forms"/>
  </ds:schemaRefs>
</ds:datastoreItem>
</file>

<file path=customXml/itemProps3.xml><?xml version="1.0" encoding="utf-8"?>
<ds:datastoreItem xmlns:ds="http://schemas.openxmlformats.org/officeDocument/2006/customXml" ds:itemID="{EFFD459A-89EB-41C2-99B7-CD0CCC4C05D2}">
  <ds:schemaRefs>
    <ds:schemaRef ds:uri="http://purl.org/dc/elements/1.1/"/>
    <ds:schemaRef ds:uri="http://schemas.openxmlformats.org/package/2006/metadata/core-properties"/>
    <ds:schemaRef ds:uri="4eeb3e9f-6bc4-4e52-928c-9957fc2e5d81"/>
    <ds:schemaRef ds:uri="http://schemas.microsoft.com/office/infopath/2007/PartnerControls"/>
    <ds:schemaRef ds:uri="d1c1b731-7332-42ab-b985-494fa29f6881"/>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22292</TotalTime>
  <Words>1434</Words>
  <Application>Microsoft Office PowerPoint</Application>
  <PresentationFormat>Custom</PresentationFormat>
  <Paragraphs>264</Paragraphs>
  <Slides>14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Regular</vt:lpstr>
      <vt:lpstr>Calibiri</vt:lpstr>
      <vt:lpstr>Calibri</vt:lpstr>
      <vt:lpstr>Calibri Light</vt:lpstr>
      <vt:lpstr>Century Gothic</vt:lpstr>
      <vt:lpstr>Helvetica</vt:lpstr>
      <vt:lpstr>Segoe UI</vt:lpstr>
      <vt:lpstr>Wingdings</vt:lpstr>
      <vt:lpstr>Office Theme</vt:lpstr>
      <vt:lpstr>VCM API Versioning Strategy </vt:lpstr>
      <vt:lpstr>Existing Integration Architecture and Challenges   </vt:lpstr>
      <vt:lpstr>Possible Cardinality </vt:lpstr>
      <vt:lpstr>Handle Moving Changes in Backend API </vt:lpstr>
      <vt:lpstr>Scenario – Feature of API, Lambda Mapping </vt:lpstr>
      <vt:lpstr>Versioning Strategy </vt:lpstr>
      <vt:lpstr>Comparison between the two approach </vt:lpstr>
      <vt:lpstr>Steps to Follow  for Proactive Approach </vt:lpstr>
      <vt:lpstr>Open Questions </vt:lpstr>
      <vt:lpstr>Best Practices</vt:lpstr>
      <vt:lpstr>PowerPoint Presentation</vt:lpstr>
      <vt:lpstr>Meta Model and Terminology for API</vt:lpstr>
      <vt:lpstr>Semantic Versioning Strategy </vt:lpstr>
      <vt:lpstr>Versioning Strategy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Mukherjee, Pritha (Cognizant)</dc:creator>
  <cp:lastModifiedBy>Sekhar Kumar Roy</cp:lastModifiedBy>
  <cp:revision>621</cp:revision>
  <dcterms:created xsi:type="dcterms:W3CDTF">2019-11-14T07:07:00Z</dcterms:created>
  <dcterms:modified xsi:type="dcterms:W3CDTF">2021-03-15T11:01:18Z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0x010100AAF332D6B5A88E44A6090E83D83A8275</vt:lpwstr>
  </property>
</Properties>
</file>