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467" r:id="rId5"/>
    <p:sldId id="468" r:id="rId6"/>
    <p:sldId id="469" r:id="rId7"/>
    <p:sldId id="470" r:id="rId8"/>
    <p:sldId id="471" r:id="rId9"/>
    <p:sldId id="481" r:id="rId10"/>
    <p:sldId id="472" r:id="rId11"/>
    <p:sldId id="473" r:id="rId12"/>
    <p:sldId id="484" r:id="rId13"/>
    <p:sldId id="474" r:id="rId14"/>
    <p:sldId id="475" r:id="rId15"/>
    <p:sldId id="477" r:id="rId16"/>
    <p:sldId id="454" r:id="rId17"/>
    <p:sldId id="466" r:id="rId18"/>
    <p:sldId id="464" r:id="rId19"/>
    <p:sldId id="461" r:id="rId20"/>
    <p:sldId id="462" r:id="rId21"/>
    <p:sldId id="463" r:id="rId22"/>
    <p:sldId id="340" r:id="rId23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D90"/>
    <a:srgbClr val="F7BA7A"/>
    <a:srgbClr val="FFFFFF"/>
    <a:srgbClr val="909090"/>
    <a:srgbClr val="00857D"/>
    <a:srgbClr val="D378F8"/>
    <a:srgbClr val="D783F9"/>
    <a:srgbClr val="747070"/>
    <a:srgbClr val="D2665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F801A-0688-4332-82AE-817D8D4FFD1A}" v="4" dt="2021-04-01T20:58:20.338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42" d="100"/>
          <a:sy n="42" d="100"/>
        </p:scale>
        <p:origin x="1348" y="44"/>
      </p:cViewPr>
      <p:guideLst>
        <p:guide orient="horz" pos="3456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, Sekhar Kumar (Cognizant)" userId="f023fc87-d337-453a-8848-7898e01f15fc" providerId="ADAL" clId="{502F801A-0688-4332-82AE-817D8D4FFD1A}"/>
    <pc:docChg chg="modSld">
      <pc:chgData name="Roy, Sekhar Kumar (Cognizant)" userId="f023fc87-d337-453a-8848-7898e01f15fc" providerId="ADAL" clId="{502F801A-0688-4332-82AE-817D8D4FFD1A}" dt="2021-04-01T20:57:05.712" v="0"/>
      <pc:docMkLst>
        <pc:docMk/>
      </pc:docMkLst>
      <pc:sldChg chg="modSp">
        <pc:chgData name="Roy, Sekhar Kumar (Cognizant)" userId="f023fc87-d337-453a-8848-7898e01f15fc" providerId="ADAL" clId="{502F801A-0688-4332-82AE-817D8D4FFD1A}" dt="2021-04-01T20:57:05.712" v="0"/>
        <pc:sldMkLst>
          <pc:docMk/>
          <pc:sldMk cId="611012381" sldId="471"/>
        </pc:sldMkLst>
        <pc:graphicFrameChg chg="mod">
          <ac:chgData name="Roy, Sekhar Kumar (Cognizant)" userId="f023fc87-d337-453a-8848-7898e01f15fc" providerId="ADAL" clId="{502F801A-0688-4332-82AE-817D8D4FFD1A}" dt="2021-04-01T20:57:05.712" v="0"/>
          <ac:graphicFrameMkLst>
            <pc:docMk/>
            <pc:sldMk cId="611012381" sldId="471"/>
            <ac:graphicFrameMk id="4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11296\Desktop\VCM\Dashboard%20Visualization\Combo1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Application Alarm Count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4XX</c:v>
                </c:pt>
                <c:pt idx="1">
                  <c:v>5XX</c:v>
                </c:pt>
                <c:pt idx="2">
                  <c:v>Filter wih HTTP 200</c:v>
                </c:pt>
                <c:pt idx="3">
                  <c:v>Error wih HTTP 200</c:v>
                </c:pt>
                <c:pt idx="4">
                  <c:v>Throttling Limit</c:v>
                </c:pt>
                <c:pt idx="5">
                  <c:v>Misc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</c:v>
                </c:pt>
                <c:pt idx="1">
                  <c:v>72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8-40C2-868D-A48D7E2841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4XX</c:v>
                </c:pt>
                <c:pt idx="1">
                  <c:v>5XX</c:v>
                </c:pt>
                <c:pt idx="2">
                  <c:v>Filter wih HTTP 200</c:v>
                </c:pt>
                <c:pt idx="3">
                  <c:v>Error wih HTTP 200</c:v>
                </c:pt>
                <c:pt idx="4">
                  <c:v>Throttling Limit</c:v>
                </c:pt>
                <c:pt idx="5">
                  <c:v>Misc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</c:v>
                </c:pt>
                <c:pt idx="1">
                  <c:v>81</c:v>
                </c:pt>
                <c:pt idx="2">
                  <c:v>34</c:v>
                </c:pt>
                <c:pt idx="3">
                  <c:v>52</c:v>
                </c:pt>
                <c:pt idx="4">
                  <c:v>57</c:v>
                </c:pt>
                <c:pt idx="5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F8-40C2-868D-A48D7E2841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4XX</c:v>
                </c:pt>
                <c:pt idx="1">
                  <c:v>5XX</c:v>
                </c:pt>
                <c:pt idx="2">
                  <c:v>Filter wih HTTP 200</c:v>
                </c:pt>
                <c:pt idx="3">
                  <c:v>Error wih HTTP 200</c:v>
                </c:pt>
                <c:pt idx="4">
                  <c:v>Throttling Limit</c:v>
                </c:pt>
                <c:pt idx="5">
                  <c:v>Misc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30</c:v>
                </c:pt>
                <c:pt idx="2">
                  <c:v>4</c:v>
                </c:pt>
                <c:pt idx="3">
                  <c:v>49</c:v>
                </c:pt>
                <c:pt idx="4">
                  <c:v>52</c:v>
                </c:pt>
                <c:pt idx="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F8-40C2-868D-A48D7E284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8023488"/>
        <c:axId val="218027232"/>
      </c:barChart>
      <c:catAx>
        <c:axId val="21802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27232"/>
        <c:crosses val="autoZero"/>
        <c:auto val="1"/>
        <c:lblAlgn val="ctr"/>
        <c:lblOffset val="100"/>
        <c:noMultiLvlLbl val="0"/>
      </c:catAx>
      <c:valAx>
        <c:axId val="21802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2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Registration Failure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Sheet1!$E$33:$J$33</c:f>
              <c:strCache>
                <c:ptCount val="6"/>
                <c:pt idx="0">
                  <c:v>Member ID Not Found</c:v>
                </c:pt>
                <c:pt idx="1">
                  <c:v>DOB Match Fail</c:v>
                </c:pt>
                <c:pt idx="2">
                  <c:v>Captcha Failure</c:v>
                </c:pt>
                <c:pt idx="3">
                  <c:v>OTP Expiry</c:v>
                </c:pt>
                <c:pt idx="4">
                  <c:v>API Failure</c:v>
                </c:pt>
                <c:pt idx="5">
                  <c:v>Email ID Duplicate</c:v>
                </c:pt>
              </c:strCache>
            </c:strRef>
          </c:cat>
          <c:val>
            <c:numRef>
              <c:f>Sheet1!$E$34:$J$34</c:f>
              <c:numCache>
                <c:formatCode>General</c:formatCode>
                <c:ptCount val="6"/>
                <c:pt idx="0">
                  <c:v>114.75999999999998</c:v>
                </c:pt>
                <c:pt idx="1">
                  <c:v>286.89999999999998</c:v>
                </c:pt>
                <c:pt idx="2">
                  <c:v>57.379999999999988</c:v>
                </c:pt>
                <c:pt idx="3">
                  <c:v>344.28</c:v>
                </c:pt>
                <c:pt idx="4">
                  <c:v>57.379999999999988</c:v>
                </c:pt>
                <c:pt idx="5">
                  <c:v>286.89999999999998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3-4191-896B-0EFD5694B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36734976"/>
        <c:axId val="2136712512"/>
      </c:barChart>
      <c:catAx>
        <c:axId val="2136734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712512"/>
        <c:crosses val="autoZero"/>
        <c:auto val="1"/>
        <c:lblAlgn val="ctr"/>
        <c:lblOffset val="100"/>
        <c:noMultiLvlLbl val="0"/>
      </c:catAx>
      <c:valAx>
        <c:axId val="2136712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73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Redemption</a:t>
            </a:r>
            <a:r>
              <a:rPr lang="en-US" baseline="0" dirty="0"/>
              <a:t> Orders 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500</c:v>
                </c:pt>
                <c:pt idx="1">
                  <c:v>800</c:v>
                </c:pt>
                <c:pt idx="2">
                  <c:v>1000</c:v>
                </c:pt>
                <c:pt idx="3">
                  <c:v>300</c:v>
                </c:pt>
                <c:pt idx="4">
                  <c:v>454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E4-4DE5-B4A6-A7EB77DF2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 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1000</c:v>
                </c:pt>
                <c:pt idx="1">
                  <c:v>3000</c:v>
                </c:pt>
                <c:pt idx="2">
                  <c:v>2500</c:v>
                </c:pt>
                <c:pt idx="3">
                  <c:v>1214</c:v>
                </c:pt>
                <c:pt idx="4">
                  <c:v>599</c:v>
                </c:pt>
                <c:pt idx="5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E4-4DE5-B4A6-A7EB77DF2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</c:v>
                </c:pt>
                <c:pt idx="1">
                  <c:v>300</c:v>
                </c:pt>
                <c:pt idx="2">
                  <c:v>500</c:v>
                </c:pt>
                <c:pt idx="3">
                  <c:v>46</c:v>
                </c:pt>
                <c:pt idx="4">
                  <c:v>345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E4-4DE5-B4A6-A7EB77DF2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Cancelled</a:t>
            </a:r>
            <a:r>
              <a:rPr lang="en-US" baseline="0" dirty="0"/>
              <a:t> Orders 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 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1000</c:v>
                </c:pt>
                <c:pt idx="1">
                  <c:v>3000</c:v>
                </c:pt>
                <c:pt idx="2">
                  <c:v>2500</c:v>
                </c:pt>
                <c:pt idx="3">
                  <c:v>1214</c:v>
                </c:pt>
                <c:pt idx="4">
                  <c:v>599</c:v>
                </c:pt>
                <c:pt idx="5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CE-4F33-8AF3-0D5BA6FF11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</c:v>
                </c:pt>
                <c:pt idx="1">
                  <c:v>300</c:v>
                </c:pt>
                <c:pt idx="2">
                  <c:v>500</c:v>
                </c:pt>
                <c:pt idx="3">
                  <c:v>46</c:v>
                </c:pt>
                <c:pt idx="4">
                  <c:v>345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CE-4F33-8AF3-0D5BA6FF1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Purchase</a:t>
            </a:r>
            <a:r>
              <a:rPr lang="en-US" baseline="0" dirty="0"/>
              <a:t> Orders 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654</c:v>
                </c:pt>
                <c:pt idx="1">
                  <c:v>454</c:v>
                </c:pt>
                <c:pt idx="2">
                  <c:v>345</c:v>
                </c:pt>
                <c:pt idx="3">
                  <c:v>111</c:v>
                </c:pt>
                <c:pt idx="4">
                  <c:v>234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7-4780-98F3-25B3E4524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 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1234</c:v>
                </c:pt>
                <c:pt idx="1">
                  <c:v>5678</c:v>
                </c:pt>
                <c:pt idx="2">
                  <c:v>3432</c:v>
                </c:pt>
                <c:pt idx="3">
                  <c:v>3434</c:v>
                </c:pt>
                <c:pt idx="4">
                  <c:v>1111</c:v>
                </c:pt>
                <c:pt idx="5">
                  <c:v>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F7-4780-98F3-25B3E45247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</c:v>
                </c:pt>
                <c:pt idx="1">
                  <c:v>300</c:v>
                </c:pt>
                <c:pt idx="2">
                  <c:v>500</c:v>
                </c:pt>
                <c:pt idx="3">
                  <c:v>46</c:v>
                </c:pt>
                <c:pt idx="4">
                  <c:v>345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F7-4780-98F3-25B3E4524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Exchange</a:t>
            </a:r>
            <a:r>
              <a:rPr lang="en-US" baseline="0" dirty="0"/>
              <a:t> Orders 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498</c:v>
                </c:pt>
                <c:pt idx="1">
                  <c:v>900</c:v>
                </c:pt>
                <c:pt idx="2">
                  <c:v>820</c:v>
                </c:pt>
                <c:pt idx="3">
                  <c:v>349</c:v>
                </c:pt>
                <c:pt idx="4">
                  <c:v>200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3-47ED-99D0-96A166596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 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879</c:v>
                </c:pt>
                <c:pt idx="1">
                  <c:v>1200</c:v>
                </c:pt>
                <c:pt idx="2">
                  <c:v>2800</c:v>
                </c:pt>
                <c:pt idx="3">
                  <c:v>3200</c:v>
                </c:pt>
                <c:pt idx="4">
                  <c:v>385</c:v>
                </c:pt>
                <c:pt idx="5">
                  <c:v>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33-47ED-99D0-96A1665960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</c:v>
                </c:pt>
                <c:pt idx="1">
                  <c:v>900</c:v>
                </c:pt>
                <c:pt idx="2">
                  <c:v>343</c:v>
                </c:pt>
                <c:pt idx="3">
                  <c:v>38</c:v>
                </c:pt>
                <c:pt idx="4">
                  <c:v>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33-47ED-99D0-96A166596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Bank Accounts </a:t>
            </a:r>
            <a:r>
              <a:rPr lang="en-US" baseline="0" dirty="0"/>
              <a:t>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Banks Added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25</c:v>
                </c:pt>
                <c:pt idx="2">
                  <c:v>30</c:v>
                </c:pt>
                <c:pt idx="3">
                  <c:v>30</c:v>
                </c:pt>
                <c:pt idx="4">
                  <c:v>10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E4-4DE5-B4A6-A7EB77DF2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Banks Deleted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33</c:v>
                </c:pt>
                <c:pt idx="1">
                  <c:v>46</c:v>
                </c:pt>
                <c:pt idx="2">
                  <c:v>4</c:v>
                </c:pt>
                <c:pt idx="3">
                  <c:v>56</c:v>
                </c:pt>
                <c:pt idx="4">
                  <c:v>8</c:v>
                </c:pt>
                <c:pt idx="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E4-4DE5-B4A6-A7EB77DF2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PADs Created </a:t>
            </a:r>
            <a:r>
              <a:rPr lang="en-US" baseline="0" dirty="0"/>
              <a:t>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654</c:v>
                </c:pt>
                <c:pt idx="1">
                  <c:v>454</c:v>
                </c:pt>
                <c:pt idx="2">
                  <c:v>345</c:v>
                </c:pt>
                <c:pt idx="3">
                  <c:v>111</c:v>
                </c:pt>
                <c:pt idx="4">
                  <c:v>234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7-4780-98F3-25B3E4524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 Creation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1234</c:v>
                </c:pt>
                <c:pt idx="1">
                  <c:v>5678</c:v>
                </c:pt>
                <c:pt idx="2">
                  <c:v>3432</c:v>
                </c:pt>
                <c:pt idx="3">
                  <c:v>3434</c:v>
                </c:pt>
                <c:pt idx="4">
                  <c:v>1111</c:v>
                </c:pt>
                <c:pt idx="5">
                  <c:v>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F7-4780-98F3-25B3E45247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Creation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</c:v>
                </c:pt>
                <c:pt idx="1">
                  <c:v>300</c:v>
                </c:pt>
                <c:pt idx="2">
                  <c:v>500</c:v>
                </c:pt>
                <c:pt idx="3">
                  <c:v>46</c:v>
                </c:pt>
                <c:pt idx="4">
                  <c:v>345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F7-4780-98F3-25B3E4524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SWPs Created </a:t>
            </a:r>
            <a:r>
              <a:rPr lang="en-US" baseline="0" dirty="0"/>
              <a:t>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498</c:v>
                </c:pt>
                <c:pt idx="1">
                  <c:v>900</c:v>
                </c:pt>
                <c:pt idx="2">
                  <c:v>820</c:v>
                </c:pt>
                <c:pt idx="3">
                  <c:v>349</c:v>
                </c:pt>
                <c:pt idx="4">
                  <c:v>200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3-47ED-99D0-96A166596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 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879</c:v>
                </c:pt>
                <c:pt idx="1">
                  <c:v>1200</c:v>
                </c:pt>
                <c:pt idx="2">
                  <c:v>2800</c:v>
                </c:pt>
                <c:pt idx="3">
                  <c:v>3200</c:v>
                </c:pt>
                <c:pt idx="4">
                  <c:v>385</c:v>
                </c:pt>
                <c:pt idx="5">
                  <c:v>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33-47ED-99D0-96A1665960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</c:v>
                </c:pt>
                <c:pt idx="1">
                  <c:v>900</c:v>
                </c:pt>
                <c:pt idx="2">
                  <c:v>343</c:v>
                </c:pt>
                <c:pt idx="3">
                  <c:v>38</c:v>
                </c:pt>
                <c:pt idx="4">
                  <c:v>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33-47ED-99D0-96A166596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RMDs Created </a:t>
            </a:r>
            <a:r>
              <a:rPr lang="en-US" baseline="0" dirty="0"/>
              <a:t>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498</c:v>
                </c:pt>
                <c:pt idx="1">
                  <c:v>900</c:v>
                </c:pt>
                <c:pt idx="2">
                  <c:v>820</c:v>
                </c:pt>
                <c:pt idx="3">
                  <c:v>349</c:v>
                </c:pt>
                <c:pt idx="4">
                  <c:v>200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0-4656-BCB7-94DD29C744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 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879</c:v>
                </c:pt>
                <c:pt idx="1">
                  <c:v>1200</c:v>
                </c:pt>
                <c:pt idx="2">
                  <c:v>2800</c:v>
                </c:pt>
                <c:pt idx="3">
                  <c:v>3200</c:v>
                </c:pt>
                <c:pt idx="4">
                  <c:v>385</c:v>
                </c:pt>
                <c:pt idx="5">
                  <c:v>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20-4656-BCB7-94DD29C744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</c:v>
                </c:pt>
                <c:pt idx="1">
                  <c:v>900</c:v>
                </c:pt>
                <c:pt idx="2">
                  <c:v>343</c:v>
                </c:pt>
                <c:pt idx="3">
                  <c:v>38</c:v>
                </c:pt>
                <c:pt idx="4">
                  <c:v>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20-4656-BCB7-94DD29C744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Checks Reordered</a:t>
            </a:r>
            <a:r>
              <a:rPr lang="en-US" baseline="0" dirty="0"/>
              <a:t> 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 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54</c:v>
                </c:pt>
                <c:pt idx="1">
                  <c:v>34</c:v>
                </c:pt>
                <c:pt idx="2">
                  <c:v>2</c:v>
                </c:pt>
                <c:pt idx="3">
                  <c:v>11</c:v>
                </c:pt>
                <c:pt idx="4">
                  <c:v>18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BA-416C-87BB-72E6CB4AC1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Orders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BA-416C-87BB-72E6CB4AC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Infra, Network</a:t>
            </a:r>
            <a:r>
              <a:rPr lang="en-US" baseline="0" dirty="0"/>
              <a:t> &amp; Security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PaloAlto</c:v>
                </c:pt>
                <c:pt idx="1">
                  <c:v>Baracudda</c:v>
                </c:pt>
                <c:pt idx="2">
                  <c:v>Alfresco</c:v>
                </c:pt>
                <c:pt idx="3">
                  <c:v>SalesForce</c:v>
                </c:pt>
                <c:pt idx="4">
                  <c:v>AEM</c:v>
                </c:pt>
                <c:pt idx="5">
                  <c:v>Cognito</c:v>
                </c:pt>
                <c:pt idx="6">
                  <c:v>Dynamo</c:v>
                </c:pt>
                <c:pt idx="7">
                  <c:v>EC2 Instance</c:v>
                </c:pt>
                <c:pt idx="8">
                  <c:v>Contact Center</c:v>
                </c:pt>
                <c:pt idx="9">
                  <c:v>Informatica</c:v>
                </c:pt>
                <c:pt idx="10">
                  <c:v>AWS Account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15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F7E-943F-90332866C9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PaloAlto</c:v>
                </c:pt>
                <c:pt idx="1">
                  <c:v>Baracudda</c:v>
                </c:pt>
                <c:pt idx="2">
                  <c:v>Alfresco</c:v>
                </c:pt>
                <c:pt idx="3">
                  <c:v>SalesForce</c:v>
                </c:pt>
                <c:pt idx="4">
                  <c:v>AEM</c:v>
                </c:pt>
                <c:pt idx="5">
                  <c:v>Cognito</c:v>
                </c:pt>
                <c:pt idx="6">
                  <c:v>Dynamo</c:v>
                </c:pt>
                <c:pt idx="7">
                  <c:v>EC2 Instance</c:v>
                </c:pt>
                <c:pt idx="8">
                  <c:v>Contact Center</c:v>
                </c:pt>
                <c:pt idx="9">
                  <c:v>Informatica</c:v>
                </c:pt>
                <c:pt idx="10">
                  <c:v>AWS Account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5">
                  <c:v>10</c:v>
                </c:pt>
                <c:pt idx="6">
                  <c:v>6</c:v>
                </c:pt>
                <c:pt idx="7">
                  <c:v>0</c:v>
                </c:pt>
                <c:pt idx="8">
                  <c:v>1</c:v>
                </c:pt>
                <c:pt idx="9">
                  <c:v>6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7F-4F7E-943F-90332866C9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PaloAlto</c:v>
                </c:pt>
                <c:pt idx="1">
                  <c:v>Baracudda</c:v>
                </c:pt>
                <c:pt idx="2">
                  <c:v>Alfresco</c:v>
                </c:pt>
                <c:pt idx="3">
                  <c:v>SalesForce</c:v>
                </c:pt>
                <c:pt idx="4">
                  <c:v>AEM</c:v>
                </c:pt>
                <c:pt idx="5">
                  <c:v>Cognito</c:v>
                </c:pt>
                <c:pt idx="6">
                  <c:v>Dynamo</c:v>
                </c:pt>
                <c:pt idx="7">
                  <c:v>EC2 Instance</c:v>
                </c:pt>
                <c:pt idx="8">
                  <c:v>Contact Center</c:v>
                </c:pt>
                <c:pt idx="9">
                  <c:v>Informatica</c:v>
                </c:pt>
                <c:pt idx="10">
                  <c:v>AWS Account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</c:v>
                </c:pt>
                <c:pt idx="1">
                  <c:v>5</c:v>
                </c:pt>
                <c:pt idx="2">
                  <c:v>14</c:v>
                </c:pt>
                <c:pt idx="5">
                  <c:v>0</c:v>
                </c:pt>
                <c:pt idx="6">
                  <c:v>13</c:v>
                </c:pt>
                <c:pt idx="7">
                  <c:v>10</c:v>
                </c:pt>
                <c:pt idx="8">
                  <c:v>5</c:v>
                </c:pt>
                <c:pt idx="9">
                  <c:v>2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7F-4F7E-943F-90332866C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8023488"/>
        <c:axId val="218027232"/>
      </c:barChart>
      <c:catAx>
        <c:axId val="21802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27232"/>
        <c:crosses val="autoZero"/>
        <c:auto val="1"/>
        <c:lblAlgn val="ctr"/>
        <c:lblOffset val="100"/>
        <c:noMultiLvlLbl val="0"/>
      </c:catAx>
      <c:valAx>
        <c:axId val="21802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02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Beneficiary Updates </a:t>
            </a:r>
            <a:r>
              <a:rPr lang="en-US" baseline="0" dirty="0"/>
              <a:t>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Updates Made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54</c:v>
                </c:pt>
                <c:pt idx="1">
                  <c:v>34</c:v>
                </c:pt>
                <c:pt idx="2">
                  <c:v>2</c:v>
                </c:pt>
                <c:pt idx="3">
                  <c:v>11</c:v>
                </c:pt>
                <c:pt idx="4">
                  <c:v>18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0A-4764-B67F-B0BF1365FF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Updates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0A-4764-B67F-B0BF1365F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Marstone Recs</a:t>
            </a:r>
            <a:r>
              <a:rPr lang="en-US" baseline="0" dirty="0"/>
              <a:t> 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Recs Given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25</c:v>
                </c:pt>
                <c:pt idx="2">
                  <c:v>30</c:v>
                </c:pt>
                <c:pt idx="3">
                  <c:v>30</c:v>
                </c:pt>
                <c:pt idx="4">
                  <c:v>10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E4-4DE5-B4A6-A7EB77DF2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Marstone Redirect Failure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33</c:v>
                </c:pt>
                <c:pt idx="1">
                  <c:v>46</c:v>
                </c:pt>
                <c:pt idx="2">
                  <c:v>4</c:v>
                </c:pt>
                <c:pt idx="3">
                  <c:v>56</c:v>
                </c:pt>
                <c:pt idx="4">
                  <c:v>8</c:v>
                </c:pt>
                <c:pt idx="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E4-4DE5-B4A6-A7EB77DF2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# of Roth IRA Acct Opened  Created per Unit Time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654</c:v>
                </c:pt>
                <c:pt idx="1">
                  <c:v>454</c:v>
                </c:pt>
                <c:pt idx="2">
                  <c:v>345</c:v>
                </c:pt>
                <c:pt idx="3">
                  <c:v>111</c:v>
                </c:pt>
                <c:pt idx="4">
                  <c:v>234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7-4780-98F3-25B3E4524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Successfully Opened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1234</c:v>
                </c:pt>
                <c:pt idx="1">
                  <c:v>5678</c:v>
                </c:pt>
                <c:pt idx="2">
                  <c:v>3432</c:v>
                </c:pt>
                <c:pt idx="3">
                  <c:v>3434</c:v>
                </c:pt>
                <c:pt idx="4">
                  <c:v>1111</c:v>
                </c:pt>
                <c:pt idx="5">
                  <c:v>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F7-4780-98F3-25B3E45247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to Open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50</c:v>
                </c:pt>
                <c:pt idx="1">
                  <c:v>300</c:v>
                </c:pt>
                <c:pt idx="2">
                  <c:v>500</c:v>
                </c:pt>
                <c:pt idx="3">
                  <c:v>46</c:v>
                </c:pt>
                <c:pt idx="4">
                  <c:v>345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F7-4780-98F3-25B3E4524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</a:t>
            </a:r>
            <a:r>
              <a:rPr lang="en-US" sz="1862" b="0" i="0" u="none" strike="noStrike" baseline="0" dirty="0">
                <a:effectLst/>
              </a:rPr>
              <a:t>Joint Acct Opened </a:t>
            </a:r>
            <a:r>
              <a:rPr lang="en-US" dirty="0"/>
              <a:t> Created </a:t>
            </a:r>
            <a:r>
              <a:rPr lang="en-US" baseline="0" dirty="0"/>
              <a:t>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498</c:v>
                </c:pt>
                <c:pt idx="1">
                  <c:v>900</c:v>
                </c:pt>
                <c:pt idx="2">
                  <c:v>820</c:v>
                </c:pt>
                <c:pt idx="3">
                  <c:v>349</c:v>
                </c:pt>
                <c:pt idx="4">
                  <c:v>200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3-47ED-99D0-96A166596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Successfully Opened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879</c:v>
                </c:pt>
                <c:pt idx="1">
                  <c:v>1200</c:v>
                </c:pt>
                <c:pt idx="2">
                  <c:v>2800</c:v>
                </c:pt>
                <c:pt idx="3">
                  <c:v>3200</c:v>
                </c:pt>
                <c:pt idx="4">
                  <c:v>385</c:v>
                </c:pt>
                <c:pt idx="5">
                  <c:v>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33-47ED-99D0-96A1665960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to Open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</c:v>
                </c:pt>
                <c:pt idx="1">
                  <c:v>900</c:v>
                </c:pt>
                <c:pt idx="2">
                  <c:v>343</c:v>
                </c:pt>
                <c:pt idx="3">
                  <c:v>38</c:v>
                </c:pt>
                <c:pt idx="4">
                  <c:v>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33-47ED-99D0-96A166596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</a:t>
            </a:r>
            <a:r>
              <a:rPr lang="en-US" dirty="0" err="1"/>
              <a:t>Ind</a:t>
            </a:r>
            <a:r>
              <a:rPr lang="en-US" baseline="0" dirty="0"/>
              <a:t> Acct Opened 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498</c:v>
                </c:pt>
                <c:pt idx="1">
                  <c:v>900</c:v>
                </c:pt>
                <c:pt idx="2">
                  <c:v>820</c:v>
                </c:pt>
                <c:pt idx="3">
                  <c:v>349</c:v>
                </c:pt>
                <c:pt idx="4">
                  <c:v>200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0-4656-BCB7-94DD29C744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Successfully Opened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879</c:v>
                </c:pt>
                <c:pt idx="1">
                  <c:v>1200</c:v>
                </c:pt>
                <c:pt idx="2">
                  <c:v>2800</c:v>
                </c:pt>
                <c:pt idx="3">
                  <c:v>3200</c:v>
                </c:pt>
                <c:pt idx="4">
                  <c:v>385</c:v>
                </c:pt>
                <c:pt idx="5">
                  <c:v>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20-4656-BCB7-94DD29C744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to Open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</c:v>
                </c:pt>
                <c:pt idx="1">
                  <c:v>900</c:v>
                </c:pt>
                <c:pt idx="2">
                  <c:v>343</c:v>
                </c:pt>
                <c:pt idx="3">
                  <c:v>38</c:v>
                </c:pt>
                <c:pt idx="4">
                  <c:v>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20-4656-BCB7-94DD29C744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</a:t>
            </a:r>
            <a:r>
              <a:rPr lang="en-US" sz="1862" b="0" i="0" u="none" strike="noStrike" baseline="0" dirty="0" err="1">
                <a:effectLst/>
              </a:rPr>
              <a:t>Trad</a:t>
            </a:r>
            <a:r>
              <a:rPr lang="en-US" sz="1862" b="0" i="0" u="none" strike="noStrike" baseline="0" dirty="0">
                <a:effectLst/>
              </a:rPr>
              <a:t> IRA Acct Opened </a:t>
            </a:r>
            <a:r>
              <a:rPr lang="en-US" dirty="0"/>
              <a:t> Created </a:t>
            </a:r>
            <a:r>
              <a:rPr lang="en-US" baseline="0" dirty="0"/>
              <a:t>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498</c:v>
                </c:pt>
                <c:pt idx="1">
                  <c:v>900</c:v>
                </c:pt>
                <c:pt idx="2">
                  <c:v>820</c:v>
                </c:pt>
                <c:pt idx="3">
                  <c:v>349</c:v>
                </c:pt>
                <c:pt idx="4">
                  <c:v>200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F-433B-9132-5168EF3B8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Successfully Opened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879</c:v>
                </c:pt>
                <c:pt idx="1">
                  <c:v>1200</c:v>
                </c:pt>
                <c:pt idx="2">
                  <c:v>2800</c:v>
                </c:pt>
                <c:pt idx="3">
                  <c:v>3200</c:v>
                </c:pt>
                <c:pt idx="4">
                  <c:v>385</c:v>
                </c:pt>
                <c:pt idx="5">
                  <c:v>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F-433B-9132-5168EF3B8E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to Open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</c:v>
                </c:pt>
                <c:pt idx="1">
                  <c:v>900</c:v>
                </c:pt>
                <c:pt idx="2">
                  <c:v>343</c:v>
                </c:pt>
                <c:pt idx="3">
                  <c:v>38</c:v>
                </c:pt>
                <c:pt idx="4">
                  <c:v>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5F-433B-9132-5168EF3B8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UGMA/UTMA</a:t>
            </a:r>
            <a:r>
              <a:rPr lang="en-US" sz="1862" b="0" i="0" u="none" strike="noStrike" baseline="0" dirty="0">
                <a:effectLst/>
              </a:rPr>
              <a:t> Acct Opened </a:t>
            </a:r>
            <a:r>
              <a:rPr lang="en-US" dirty="0"/>
              <a:t> Created </a:t>
            </a:r>
            <a:r>
              <a:rPr lang="en-US" baseline="0" dirty="0"/>
              <a:t>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498</c:v>
                </c:pt>
                <c:pt idx="1">
                  <c:v>900</c:v>
                </c:pt>
                <c:pt idx="2">
                  <c:v>820</c:v>
                </c:pt>
                <c:pt idx="3">
                  <c:v>349</c:v>
                </c:pt>
                <c:pt idx="4">
                  <c:v>200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0-4139-AB44-0A8CB8348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Successfully Opened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879</c:v>
                </c:pt>
                <c:pt idx="1">
                  <c:v>1200</c:v>
                </c:pt>
                <c:pt idx="2">
                  <c:v>2800</c:v>
                </c:pt>
                <c:pt idx="3">
                  <c:v>3200</c:v>
                </c:pt>
                <c:pt idx="4">
                  <c:v>385</c:v>
                </c:pt>
                <c:pt idx="5">
                  <c:v>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60-4139-AB44-0A8CB83480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to Open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</c:v>
                </c:pt>
                <c:pt idx="1">
                  <c:v>900</c:v>
                </c:pt>
                <c:pt idx="2">
                  <c:v>343</c:v>
                </c:pt>
                <c:pt idx="3">
                  <c:v>38</c:v>
                </c:pt>
                <c:pt idx="4">
                  <c:v>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60-4139-AB44-0A8CB8348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of 529 </a:t>
            </a:r>
            <a:r>
              <a:rPr lang="en-US" sz="1862" b="0" i="0" u="none" strike="noStrike" baseline="0" dirty="0">
                <a:effectLst/>
              </a:rPr>
              <a:t>Acct Opened </a:t>
            </a:r>
            <a:r>
              <a:rPr lang="en-US" dirty="0"/>
              <a:t> Created </a:t>
            </a:r>
            <a:r>
              <a:rPr lang="en-US" baseline="0" dirty="0"/>
              <a:t>per Unit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Monetary Volume ($1,000)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498</c:v>
                </c:pt>
                <c:pt idx="1">
                  <c:v>900</c:v>
                </c:pt>
                <c:pt idx="2">
                  <c:v>820</c:v>
                </c:pt>
                <c:pt idx="3">
                  <c:v>349</c:v>
                </c:pt>
                <c:pt idx="4">
                  <c:v>200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F-4198-8B96-3109F94AD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110976"/>
        <c:axId val="48502025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Successfully Opened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879</c:v>
                </c:pt>
                <c:pt idx="1">
                  <c:v>1200</c:v>
                </c:pt>
                <c:pt idx="2">
                  <c:v>2800</c:v>
                </c:pt>
                <c:pt idx="3">
                  <c:v>3200</c:v>
                </c:pt>
                <c:pt idx="4">
                  <c:v>385</c:v>
                </c:pt>
                <c:pt idx="5">
                  <c:v>490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AF-4198-8B96-3109F94AD6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 to Open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6 am - 10 am</c:v>
                </c:pt>
                <c:pt idx="1">
                  <c:v>10 am - 2 pm</c:v>
                </c:pt>
                <c:pt idx="2">
                  <c:v>2 pm - 6 pm</c:v>
                </c:pt>
                <c:pt idx="3">
                  <c:v>6 pm - 10 pm</c:v>
                </c:pt>
                <c:pt idx="4">
                  <c:v>10 pm - 2 am</c:v>
                </c:pt>
                <c:pt idx="5">
                  <c:v>2 am - 6 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</c:v>
                </c:pt>
                <c:pt idx="1">
                  <c:v>900</c:v>
                </c:pt>
                <c:pt idx="2">
                  <c:v>343</c:v>
                </c:pt>
                <c:pt idx="3">
                  <c:v>38</c:v>
                </c:pt>
                <c:pt idx="4">
                  <c:v>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AF-4198-8B96-3109F94AD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5624352"/>
        <c:axId val="735615616"/>
      </c:lineChart>
      <c:catAx>
        <c:axId val="73562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15616"/>
        <c:crosses val="autoZero"/>
        <c:auto val="1"/>
        <c:lblAlgn val="ctr"/>
        <c:lblOffset val="100"/>
        <c:noMultiLvlLbl val="0"/>
      </c:catAx>
      <c:valAx>
        <c:axId val="7356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624352"/>
        <c:crosses val="autoZero"/>
        <c:crossBetween val="between"/>
      </c:valAx>
      <c:valAx>
        <c:axId val="485020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110976"/>
        <c:crosses val="max"/>
        <c:crossBetween val="between"/>
      </c:valAx>
      <c:catAx>
        <c:axId val="812110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020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31815944881889"/>
          <c:y val="9.5460931627649376E-2"/>
          <c:w val="0.54136368110236222"/>
          <c:h val="0.81204547169995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B8-4DC4-B2BF-76E8375D0B53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B8-4DC4-B2BF-76E8375D0B5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B8-4DC4-B2BF-76E8375D0B53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B8-4DC4-B2BF-76E8375D0B53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CB8-4DC4-B2BF-76E8375D0B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CB8-4DC4-B2BF-76E8375D0B53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CB8-4DC4-B2BF-76E8375D0B53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CB8-4DC4-B2BF-76E8375D0B53}"/>
              </c:ext>
            </c:extLst>
          </c:dPt>
          <c:cat>
            <c:strRef>
              <c:f>Sheet1!$A$2:$A$9</c:f>
              <c:strCache>
                <c:ptCount val="5"/>
                <c:pt idx="0">
                  <c:v>MSI</c:v>
                </c:pt>
                <c:pt idx="1">
                  <c:v>Queue</c:v>
                </c:pt>
                <c:pt idx="2">
                  <c:v>ASA</c:v>
                </c:pt>
                <c:pt idx="3">
                  <c:v>AHT</c:v>
                </c:pt>
                <c:pt idx="4">
                  <c:v>Availability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CB8-4DC4-B2BF-76E8375D0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Insurance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931815944881889"/>
          <c:y val="9.5460931627649376E-2"/>
          <c:w val="0.54136368110236222"/>
          <c:h val="0.81204547169995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0A-46F4-803B-02206C7B9353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0A-46F4-803B-02206C7B935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0A-46F4-803B-02206C7B9353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0A-46F4-803B-02206C7B9353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50A-46F4-803B-02206C7B93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50A-46F4-803B-02206C7B9353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50A-46F4-803B-02206C7B9353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50A-46F4-803B-02206C7B9353}"/>
              </c:ext>
            </c:extLst>
          </c:dPt>
          <c:cat>
            <c:strRef>
              <c:f>Sheet1!$A$2:$A$9</c:f>
              <c:strCache>
                <c:ptCount val="8"/>
                <c:pt idx="0">
                  <c:v>MSI</c:v>
                </c:pt>
                <c:pt idx="1">
                  <c:v>Queue</c:v>
                </c:pt>
                <c:pt idx="2">
                  <c:v>ASA</c:v>
                </c:pt>
                <c:pt idx="3">
                  <c:v>AHT</c:v>
                </c:pt>
                <c:pt idx="4">
                  <c:v>Availability</c:v>
                </c:pt>
                <c:pt idx="5">
                  <c:v>Performance</c:v>
                </c:pt>
                <c:pt idx="6">
                  <c:v>Alerts</c:v>
                </c:pt>
                <c:pt idx="7">
                  <c:v>Incidents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50A-46F4-803B-02206C7B9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MSAS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931815944881889"/>
          <c:y val="9.5460931627649376E-2"/>
          <c:w val="0.54136368110236222"/>
          <c:h val="0.81204547169995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C6-44A4-B1F0-35C57A92946A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C6-44A4-B1F0-35C57A92946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C6-44A4-B1F0-35C57A92946A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C6-44A4-B1F0-35C57A92946A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C6-44A4-B1F0-35C57A9294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C6-44A4-B1F0-35C57A92946A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5C6-44A4-B1F0-35C57A92946A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5C6-44A4-B1F0-35C57A92946A}"/>
              </c:ext>
            </c:extLst>
          </c:dPt>
          <c:cat>
            <c:strRef>
              <c:f>Sheet1!$A$2:$A$9</c:f>
              <c:strCache>
                <c:ptCount val="8"/>
                <c:pt idx="0">
                  <c:v>MSI</c:v>
                </c:pt>
                <c:pt idx="1">
                  <c:v>Queue</c:v>
                </c:pt>
                <c:pt idx="2">
                  <c:v>ASA</c:v>
                </c:pt>
                <c:pt idx="3">
                  <c:v>AHT</c:v>
                </c:pt>
                <c:pt idx="4">
                  <c:v>Availability</c:v>
                </c:pt>
                <c:pt idx="5">
                  <c:v>Performance</c:v>
                </c:pt>
                <c:pt idx="6">
                  <c:v>Alerts</c:v>
                </c:pt>
                <c:pt idx="7">
                  <c:v>Incidents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5C6-44A4-B1F0-35C57A929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Other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931815944881889"/>
          <c:y val="9.5460931627649376E-2"/>
          <c:w val="0.54136368110236222"/>
          <c:h val="0.81204547169995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</c:spPr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D5-46FD-9B76-EAA364B01308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D5-46FD-9B76-EAA364B0130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D5-46FD-9B76-EAA364B01308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D5-46FD-9B76-EAA364B01308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8D5-46FD-9B76-EAA364B0130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8D5-46FD-9B76-EAA364B01308}"/>
              </c:ext>
            </c:extLst>
          </c:dPt>
          <c:dPt>
            <c:idx val="6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8D5-46FD-9B76-EAA364B01308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8D5-46FD-9B76-EAA364B01308}"/>
              </c:ext>
            </c:extLst>
          </c:dPt>
          <c:cat>
            <c:strRef>
              <c:f>Sheet1!$A$2:$A$9</c:f>
              <c:strCache>
                <c:ptCount val="8"/>
                <c:pt idx="0">
                  <c:v>MSI</c:v>
                </c:pt>
                <c:pt idx="1">
                  <c:v>Queue</c:v>
                </c:pt>
                <c:pt idx="2">
                  <c:v>ASA</c:v>
                </c:pt>
                <c:pt idx="3">
                  <c:v>AHT</c:v>
                </c:pt>
                <c:pt idx="4">
                  <c:v>Availability</c:v>
                </c:pt>
                <c:pt idx="5">
                  <c:v>Performance</c:v>
                </c:pt>
                <c:pt idx="6">
                  <c:v>Alerts</c:v>
                </c:pt>
                <c:pt idx="7">
                  <c:v>Incidents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8D5-46FD-9B76-EAA364B01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Sign-In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Attempts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00:00 - 03:00</c:v>
                </c:pt>
                <c:pt idx="1">
                  <c:v>03:00 - 06:00</c:v>
                </c:pt>
                <c:pt idx="2">
                  <c:v>06:00 - 09:00</c:v>
                </c:pt>
                <c:pt idx="3">
                  <c:v>09:00 - 12:00</c:v>
                </c:pt>
                <c:pt idx="4">
                  <c:v>12:00 - 15:00</c:v>
                </c:pt>
                <c:pt idx="5">
                  <c:v>15:00 - 18:00</c:v>
                </c:pt>
                <c:pt idx="6">
                  <c:v>18:00 - 21:00</c:v>
                </c:pt>
                <c:pt idx="7">
                  <c:v>21:00 - 24:00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283</c:v>
                </c:pt>
                <c:pt idx="1">
                  <c:v>1559</c:v>
                </c:pt>
                <c:pt idx="2">
                  <c:v>2395</c:v>
                </c:pt>
                <c:pt idx="3">
                  <c:v>2824</c:v>
                </c:pt>
                <c:pt idx="4">
                  <c:v>4061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C-4AD9-8ECA-99B8E08140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Successful Attempts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00:00 - 03:00</c:v>
                </c:pt>
                <c:pt idx="1">
                  <c:v>03:00 - 06:00</c:v>
                </c:pt>
                <c:pt idx="2">
                  <c:v>06:00 - 09:00</c:v>
                </c:pt>
                <c:pt idx="3">
                  <c:v>09:00 - 12:00</c:v>
                </c:pt>
                <c:pt idx="4">
                  <c:v>12:00 - 15:00</c:v>
                </c:pt>
                <c:pt idx="5">
                  <c:v>15:00 - 18:00</c:v>
                </c:pt>
                <c:pt idx="6">
                  <c:v>18:00 - 21:00</c:v>
                </c:pt>
                <c:pt idx="7">
                  <c:v>21:00 - 24:00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118</c:v>
                </c:pt>
                <c:pt idx="1">
                  <c:v>847</c:v>
                </c:pt>
                <c:pt idx="2">
                  <c:v>308</c:v>
                </c:pt>
                <c:pt idx="3">
                  <c:v>779</c:v>
                </c:pt>
                <c:pt idx="4">
                  <c:v>3269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C-4AD9-8ECA-99B8E08140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Failed Atempts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00:00 - 03:00</c:v>
                </c:pt>
                <c:pt idx="1">
                  <c:v>03:00 - 06:00</c:v>
                </c:pt>
                <c:pt idx="2">
                  <c:v>06:00 - 09:00</c:v>
                </c:pt>
                <c:pt idx="3">
                  <c:v>09:00 - 12:00</c:v>
                </c:pt>
                <c:pt idx="4">
                  <c:v>12:00 - 15:00</c:v>
                </c:pt>
                <c:pt idx="5">
                  <c:v>15:00 - 18:00</c:v>
                </c:pt>
                <c:pt idx="6">
                  <c:v>18:00 - 21:00</c:v>
                </c:pt>
                <c:pt idx="7">
                  <c:v>21:00 - 24:00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165</c:v>
                </c:pt>
                <c:pt idx="1">
                  <c:v>712</c:v>
                </c:pt>
                <c:pt idx="2">
                  <c:v>2087</c:v>
                </c:pt>
                <c:pt idx="3">
                  <c:v>2045</c:v>
                </c:pt>
                <c:pt idx="4">
                  <c:v>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93-401D-8490-6DCDD7CEBA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1387984"/>
        <c:axId val="1181383824"/>
      </c:lineChart>
      <c:catAx>
        <c:axId val="1181387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383824"/>
        <c:crosses val="autoZero"/>
        <c:auto val="1"/>
        <c:lblAlgn val="ctr"/>
        <c:lblOffset val="100"/>
        <c:noMultiLvlLbl val="0"/>
      </c:catAx>
      <c:valAx>
        <c:axId val="118138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38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Failure Mode Averages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'[Chart in Microsoft PowerPoint]Sheet2'!$E$10:$I$10</c:f>
              <c:strCache>
                <c:ptCount val="5"/>
                <c:pt idx="0">
                  <c:v>IncorrectUserName</c:v>
                </c:pt>
                <c:pt idx="1">
                  <c:v>IncorrectPassword</c:v>
                </c:pt>
                <c:pt idx="2">
                  <c:v>OTPExpired</c:v>
                </c:pt>
                <c:pt idx="3">
                  <c:v>MaxLoginAttempts</c:v>
                </c:pt>
                <c:pt idx="4">
                  <c:v>APIFailure</c:v>
                </c:pt>
              </c:strCache>
            </c:strRef>
          </c:cat>
          <c:val>
            <c:numRef>
              <c:f>'[Chart in Microsoft PowerPoint]Sheet2'!$E$11:$I$11</c:f>
              <c:numCache>
                <c:formatCode>General</c:formatCode>
                <c:ptCount val="5"/>
                <c:pt idx="0">
                  <c:v>127.4</c:v>
                </c:pt>
                <c:pt idx="1">
                  <c:v>955.5</c:v>
                </c:pt>
                <c:pt idx="2">
                  <c:v>63.7</c:v>
                </c:pt>
                <c:pt idx="3">
                  <c:v>89.18</c:v>
                </c:pt>
                <c:pt idx="4">
                  <c:v>38.22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6-4F30-BF66-CB0A3D5A2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59899264"/>
        <c:axId val="2059900096"/>
      </c:barChart>
      <c:catAx>
        <c:axId val="2059899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900096"/>
        <c:crosses val="autoZero"/>
        <c:auto val="1"/>
        <c:lblAlgn val="ctr"/>
        <c:lblOffset val="100"/>
        <c:noMultiLvlLbl val="0"/>
      </c:catAx>
      <c:valAx>
        <c:axId val="205990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89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Registration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Attempts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h:mm</c:formatCode>
                <c:ptCount val="25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  <c:pt idx="24">
                  <c:v>1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2585</c:v>
                </c:pt>
                <c:pt idx="1">
                  <c:v>1841</c:v>
                </c:pt>
                <c:pt idx="2">
                  <c:v>444</c:v>
                </c:pt>
                <c:pt idx="3">
                  <c:v>518</c:v>
                </c:pt>
                <c:pt idx="4">
                  <c:v>2878</c:v>
                </c:pt>
                <c:pt idx="5">
                  <c:v>864</c:v>
                </c:pt>
                <c:pt idx="6">
                  <c:v>665</c:v>
                </c:pt>
                <c:pt idx="7">
                  <c:v>2737</c:v>
                </c:pt>
                <c:pt idx="8">
                  <c:v>519</c:v>
                </c:pt>
                <c:pt idx="9">
                  <c:v>2484</c:v>
                </c:pt>
                <c:pt idx="10">
                  <c:v>3774</c:v>
                </c:pt>
                <c:pt idx="11">
                  <c:v>1095</c:v>
                </c:pt>
                <c:pt idx="12">
                  <c:v>3717</c:v>
                </c:pt>
                <c:pt idx="13">
                  <c:v>4228</c:v>
                </c:pt>
                <c:pt idx="14">
                  <c:v>1497</c:v>
                </c:pt>
                <c:pt idx="15">
                  <c:v>4822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C-4AD9-8ECA-99B8E08140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Successful Attempts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h:mm</c:formatCode>
                <c:ptCount val="25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  <c:pt idx="24">
                  <c:v>1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568</c:v>
                </c:pt>
                <c:pt idx="1">
                  <c:v>161</c:v>
                </c:pt>
                <c:pt idx="2">
                  <c:v>319</c:v>
                </c:pt>
                <c:pt idx="3">
                  <c:v>176</c:v>
                </c:pt>
                <c:pt idx="4">
                  <c:v>949</c:v>
                </c:pt>
                <c:pt idx="5">
                  <c:v>814</c:v>
                </c:pt>
                <c:pt idx="6">
                  <c:v>334</c:v>
                </c:pt>
                <c:pt idx="7">
                  <c:v>280</c:v>
                </c:pt>
                <c:pt idx="8">
                  <c:v>341</c:v>
                </c:pt>
                <c:pt idx="9">
                  <c:v>1722</c:v>
                </c:pt>
                <c:pt idx="10">
                  <c:v>2615</c:v>
                </c:pt>
                <c:pt idx="11">
                  <c:v>360</c:v>
                </c:pt>
                <c:pt idx="12">
                  <c:v>3043</c:v>
                </c:pt>
                <c:pt idx="13">
                  <c:v>4007</c:v>
                </c:pt>
                <c:pt idx="14">
                  <c:v>495</c:v>
                </c:pt>
                <c:pt idx="15">
                  <c:v>3439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C-4AD9-8ECA-99B8E08140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Failed Atempts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Sheet1!$A$2:$A$26</c:f>
              <c:numCache>
                <c:formatCode>h:mm</c:formatCode>
                <c:ptCount val="25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  <c:pt idx="24">
                  <c:v>1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2017</c:v>
                </c:pt>
                <c:pt idx="1">
                  <c:v>1680</c:v>
                </c:pt>
                <c:pt idx="2">
                  <c:v>125</c:v>
                </c:pt>
                <c:pt idx="3">
                  <c:v>342</c:v>
                </c:pt>
                <c:pt idx="4">
                  <c:v>1929</c:v>
                </c:pt>
                <c:pt idx="5">
                  <c:v>50</c:v>
                </c:pt>
                <c:pt idx="6">
                  <c:v>331</c:v>
                </c:pt>
                <c:pt idx="7">
                  <c:v>2457</c:v>
                </c:pt>
                <c:pt idx="8">
                  <c:v>178</c:v>
                </c:pt>
                <c:pt idx="9">
                  <c:v>762</c:v>
                </c:pt>
                <c:pt idx="10">
                  <c:v>1159</c:v>
                </c:pt>
                <c:pt idx="11">
                  <c:v>735</c:v>
                </c:pt>
                <c:pt idx="12">
                  <c:v>674</c:v>
                </c:pt>
                <c:pt idx="13">
                  <c:v>221</c:v>
                </c:pt>
                <c:pt idx="14">
                  <c:v>1002</c:v>
                </c:pt>
                <c:pt idx="15">
                  <c:v>1383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93-401D-8490-6DCDD7CEBA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81387984"/>
        <c:axId val="1181383824"/>
      </c:lineChart>
      <c:catAx>
        <c:axId val="1181387984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383824"/>
        <c:crosses val="autoZero"/>
        <c:auto val="1"/>
        <c:lblAlgn val="ctr"/>
        <c:lblOffset val="100"/>
        <c:noMultiLvlLbl val="0"/>
      </c:catAx>
      <c:valAx>
        <c:axId val="118138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38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0.32159</cdr:x>
      <cdr:y>0.27937</cdr:y>
    </cdr:from>
    <cdr:to>
      <cdr:x>0.68687</cdr:x>
      <cdr:y>0.72062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DFFB007E-FE57-451E-B8E9-7399274E2E3A}"/>
            </a:ext>
          </a:extLst>
        </cdr:cNvPr>
        <cdr:cNvSpPr/>
      </cdr:nvSpPr>
      <cdr:spPr>
        <a:xfrm xmlns:a="http://schemas.openxmlformats.org/drawingml/2006/main">
          <a:off x="710223" y="503410"/>
          <a:ext cx="806721" cy="795096"/>
        </a:xfrm>
        <a:prstGeom xmlns:a="http://schemas.openxmlformats.org/drawingml/2006/main" prst="ellipse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028700"/>
          <a:r>
            <a:rPr lang="en-US" sz="1200">
              <a:solidFill>
                <a:prstClr val="white"/>
              </a:solidFill>
            </a:rPr>
            <a:t>Sign In Failure Rate</a:t>
          </a:r>
          <a:endParaRPr lang="en-US" sz="1200" dirty="0">
            <a:solidFill>
              <a:prstClr val="white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0.31736</cdr:x>
      <cdr:y>0.28008</cdr:y>
    </cdr:from>
    <cdr:to>
      <cdr:x>0.68264</cdr:x>
      <cdr:y>0.72133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DFFB007E-FE57-451E-B8E9-7399274E2E3A}"/>
            </a:ext>
          </a:extLst>
        </cdr:cNvPr>
        <cdr:cNvSpPr/>
      </cdr:nvSpPr>
      <cdr:spPr>
        <a:xfrm xmlns:a="http://schemas.openxmlformats.org/drawingml/2006/main">
          <a:off x="798528" y="566752"/>
          <a:ext cx="919101" cy="892885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6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Registration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0.31736</cdr:x>
      <cdr:y>0.28008</cdr:y>
    </cdr:from>
    <cdr:to>
      <cdr:x>0.68264</cdr:x>
      <cdr:y>0.72133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DFFB007E-FE57-451E-B8E9-7399274E2E3A}"/>
            </a:ext>
          </a:extLst>
        </cdr:cNvPr>
        <cdr:cNvSpPr/>
      </cdr:nvSpPr>
      <cdr:spPr>
        <a:xfrm xmlns:a="http://schemas.openxmlformats.org/drawingml/2006/main">
          <a:off x="798528" y="566752"/>
          <a:ext cx="919101" cy="892885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6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Transactions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0.31736</cdr:x>
      <cdr:y>0.28008</cdr:y>
    </cdr:from>
    <cdr:to>
      <cdr:x>0.68264</cdr:x>
      <cdr:y>0.72133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DFFB007E-FE57-451E-B8E9-7399274E2E3A}"/>
            </a:ext>
          </a:extLst>
        </cdr:cNvPr>
        <cdr:cNvSpPr/>
      </cdr:nvSpPr>
      <cdr:spPr>
        <a:xfrm xmlns:a="http://schemas.openxmlformats.org/drawingml/2006/main">
          <a:off x="798528" y="566752"/>
          <a:ext cx="919101" cy="892885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6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200" dirty="0"/>
            <a:t>Providers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F8D04-094A-4335-A975-923FB4D7F12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068E-E5FB-4955-B7B3-FD443300F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2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694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3389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80083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6778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3472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60166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6861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3555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53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093A9-89C5-4843-AA4C-6030BF611F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35" y="169817"/>
            <a:ext cx="4856114" cy="2500196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71020" y="654326"/>
            <a:ext cx="4166186" cy="131064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21245" y="4050900"/>
            <a:ext cx="12523256" cy="923330"/>
          </a:xfrm>
        </p:spPr>
        <p:txBody>
          <a:bodyPr wrap="square" anchor="ctr" anchorCtr="0">
            <a:spAutoFit/>
          </a:bodyPr>
          <a:lstStyle>
            <a:lvl1pPr algn="l">
              <a:defRPr sz="6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89346" y="6586545"/>
            <a:ext cx="325419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245" y="5230971"/>
            <a:ext cx="12491547" cy="86715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3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42900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245" y="6841491"/>
            <a:ext cx="12486785" cy="541867"/>
          </a:xfrm>
        </p:spPr>
        <p:txBody>
          <a:bodyPr anchor="ctr" anchorCtr="0">
            <a:normAutofit/>
          </a:bodyPr>
          <a:lstStyle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" y="10016878"/>
            <a:ext cx="6858000" cy="39944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125"/>
            </a:lvl2pPr>
            <a:lvl3pPr marL="0" indent="0">
              <a:defRPr sz="1125"/>
            </a:lvl3pPr>
            <a:lvl4pPr marL="0" indent="0">
              <a:defRPr sz="1125"/>
            </a:lvl4pPr>
            <a:lvl5pPr marL="0" indent="0">
              <a:defRPr sz="1125"/>
            </a:lvl5pPr>
            <a:lvl6pPr marL="0" indent="0">
              <a:defRPr sz="1125"/>
            </a:lvl6pPr>
            <a:lvl7pPr marL="0" indent="0">
              <a:defRPr sz="1125"/>
            </a:lvl7pPr>
            <a:lvl8pPr marL="0" indent="0">
              <a:defRPr sz="1125"/>
            </a:lvl8pPr>
            <a:lvl9pPr marL="0" indent="0">
              <a:defRPr sz="1125"/>
            </a:lvl9pPr>
          </a:lstStyle>
          <a:p>
            <a:r>
              <a:rPr lang="en-US" dirty="0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269736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47" y="0"/>
            <a:ext cx="13681710" cy="109728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1450" y="3928"/>
            <a:ext cx="13320921" cy="120964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95000"/>
              </a:lnSpc>
              <a:defRPr sz="2700" b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824594" y="10262222"/>
            <a:ext cx="2174777" cy="56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eaLnBrk="0" hangingPunct="0">
              <a:lnSpc>
                <a:spcPct val="190000"/>
              </a:lnSpc>
              <a:defRPr/>
            </a:pPr>
            <a:r>
              <a:rPr lang="en-US" sz="9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©2020</a:t>
            </a:r>
            <a:r>
              <a:rPr lang="en-US" sz="900" b="0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Cognizant Technology Solutions</a:t>
            </a:r>
            <a:endParaRPr lang="en-US" sz="1013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2"/>
          <p:cNvSpPr txBox="1">
            <a:spLocks noChangeArrowheads="1"/>
          </p:cNvSpPr>
          <p:nvPr userDrawn="1"/>
        </p:nvSpPr>
        <p:spPr>
          <a:xfrm>
            <a:off x="171452" y="10131405"/>
            <a:ext cx="653142" cy="73152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rgbClr val="6DB23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79334EC3-DEE9-4F00-8E9F-B95713FB0F9C}" type="slidenum">
              <a:rPr lang="en-US" sz="1575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>
                <a:defRPr/>
              </a:pPr>
              <a:t>‹#›</a:t>
            </a:fld>
            <a:endParaRPr lang="en-US" sz="13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745597" y="10241280"/>
            <a:ext cx="0" cy="5852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907" y="10167747"/>
            <a:ext cx="1390890" cy="6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black">
          <a:xfrm>
            <a:off x="10202147" y="10440961"/>
            <a:ext cx="1437728" cy="4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5095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" y="0"/>
            <a:ext cx="13715574" cy="1097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1601451" y="10013087"/>
            <a:ext cx="1544663" cy="47149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232699" y="3647026"/>
            <a:ext cx="10096500" cy="1920526"/>
          </a:xfrm>
        </p:spPr>
        <p:txBody>
          <a:bodyPr wrap="square" anchor="t" anchorCtr="0">
            <a:spAutoFit/>
          </a:bodyPr>
          <a:lstStyle>
            <a:lvl1pPr algn="l">
              <a:defRPr sz="6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232699" y="3216252"/>
            <a:ext cx="1008126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4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3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8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2360-D191-4B66-9E08-740A5DE92EE2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6FEE-A5E8-4A72-8832-95988520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9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chart" Target="../charts/chart6.xm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chart" Target="../charts/chart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chart" Target="../charts/chart4.xml"/><Relationship Id="rId5" Type="http://schemas.openxmlformats.org/officeDocument/2006/relationships/image" Target="../media/image43.png"/><Relationship Id="rId10" Type="http://schemas.openxmlformats.org/officeDocument/2006/relationships/chart" Target="../charts/chart3.xml"/><Relationship Id="rId4" Type="http://schemas.microsoft.com/office/2007/relationships/hdphoto" Target="../media/hdphoto2.wdp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chart" Target="../charts/chart7.xml"/><Relationship Id="rId4" Type="http://schemas.microsoft.com/office/2007/relationships/hdphoto" Target="../media/hdphoto2.wdp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50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5" Type="http://schemas.openxmlformats.org/officeDocument/2006/relationships/chart" Target="../charts/chart10.xml"/><Relationship Id="rId10" Type="http://schemas.openxmlformats.org/officeDocument/2006/relationships/chart" Target="../charts/chart9.xml"/><Relationship Id="rId4" Type="http://schemas.microsoft.com/office/2007/relationships/hdphoto" Target="../media/hdphoto2.wdp"/><Relationship Id="rId9" Type="http://schemas.openxmlformats.org/officeDocument/2006/relationships/image" Target="../media/image45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3" Type="http://schemas.openxmlformats.org/officeDocument/2006/relationships/chart" Target="../charts/chart22.xml"/><Relationship Id="rId7" Type="http://schemas.openxmlformats.org/officeDocument/2006/relationships/chart" Target="../charts/chart26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1245" y="4408296"/>
            <a:ext cx="12489873" cy="757130"/>
          </a:xfrm>
        </p:spPr>
        <p:txBody>
          <a:bodyPr/>
          <a:lstStyle/>
          <a:p>
            <a:r>
              <a:rPr lang="en-US" sz="4800" dirty="0">
                <a:solidFill>
                  <a:srgbClr val="486D90"/>
                </a:solidFill>
              </a:rPr>
              <a:t>VCM Alerts &amp; Monitoring - Action Plan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1245" y="5927735"/>
            <a:ext cx="3428122" cy="4972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rgbClr val="486D9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Mar 16, </a:t>
            </a:r>
            <a:r>
              <a:rPr lang="en-US" sz="4000" b="1" dirty="0">
                <a:solidFill>
                  <a:srgbClr val="486D9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2021 Cognizant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6" b="22537"/>
          <a:stretch/>
        </p:blipFill>
        <p:spPr>
          <a:xfrm>
            <a:off x="10126279" y="1757367"/>
            <a:ext cx="3274991" cy="16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Victory Health Dashboard</a:t>
            </a:r>
          </a:p>
        </p:txBody>
      </p:sp>
      <p:pic>
        <p:nvPicPr>
          <p:cNvPr id="3074" name="Picture 2" descr="152bb8c2-1143-452d-8b9c-91c909cf45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213572"/>
            <a:ext cx="13458055" cy="809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8077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Dashboard  </a:t>
            </a:r>
          </a:p>
        </p:txBody>
      </p:sp>
      <p:pic>
        <p:nvPicPr>
          <p:cNvPr id="3" name="x__x0000_i1026" descr="image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3" y="1213573"/>
            <a:ext cx="13233211" cy="78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3879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32699" y="4193090"/>
            <a:ext cx="10096500" cy="674031"/>
          </a:xfrm>
        </p:spPr>
        <p:txBody>
          <a:bodyPr/>
          <a:lstStyle/>
          <a:p>
            <a:r>
              <a:rPr lang="en-US" sz="4200" dirty="0"/>
              <a:t>ELK Dashboard Wireframe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8672513"/>
            <a:ext cx="6858000" cy="280988"/>
          </a:xfrm>
        </p:spPr>
        <p:txBody>
          <a:bodyPr/>
          <a:lstStyle/>
          <a:p>
            <a:pPr algn="l" defTabSz="685800">
              <a:defRPr/>
            </a:pPr>
            <a:r>
              <a:rPr lang="en-US" sz="1200" dirty="0">
                <a:solidFill>
                  <a:srgbClr val="003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8767763"/>
            <a:ext cx="342900" cy="185738"/>
          </a:xfrm>
        </p:spPr>
        <p:txBody>
          <a:bodyPr/>
          <a:lstStyle/>
          <a:p>
            <a:pPr algn="l" defTabSz="685800">
              <a:defRPr/>
            </a:pPr>
            <a:fld id="{2EFEF571-C9B4-4D92-A7F7-315B894862A8}" type="slidenum">
              <a:rPr lang="en-US" sz="1200" b="1">
                <a:solidFill>
                  <a:srgbClr val="003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685800">
                <a:defRPr/>
              </a:pPr>
              <a:t>12</a:t>
            </a:fld>
            <a:endParaRPr lang="en-US" sz="1200" b="1" dirty="0">
              <a:solidFill>
                <a:srgbClr val="0033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1477297" cy="973361"/>
          </a:xfrm>
          <a:prstGeom prst="rect">
            <a:avLst/>
          </a:prstGeom>
          <a:solidFill>
            <a:srgbClr val="48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919" t="12695" r="79879" b="74808"/>
          <a:stretch/>
        </p:blipFill>
        <p:spPr>
          <a:xfrm>
            <a:off x="38101" y="-6510"/>
            <a:ext cx="2980706" cy="748146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2872757" y="695439"/>
            <a:ext cx="703236" cy="204892"/>
            <a:chOff x="2933392" y="666399"/>
            <a:chExt cx="703236" cy="204892"/>
          </a:xfrm>
        </p:grpSpPr>
        <p:sp>
          <p:nvSpPr>
            <p:cNvPr id="57" name="Rectangle 56"/>
            <p:cNvSpPr/>
            <p:nvPr/>
          </p:nvSpPr>
          <p:spPr>
            <a:xfrm>
              <a:off x="2947648" y="666399"/>
              <a:ext cx="624008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 flipV="1">
              <a:off x="2933392" y="843859"/>
              <a:ext cx="703236" cy="2743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4020902" y="735088"/>
            <a:ext cx="144005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Registration Details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62060" y="747968"/>
            <a:ext cx="107841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Sign-In Details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8380888" y="443515"/>
            <a:ext cx="2974985" cy="288530"/>
            <a:chOff x="8228351" y="475414"/>
            <a:chExt cx="2974985" cy="288530"/>
          </a:xfrm>
        </p:grpSpPr>
        <p:sp>
          <p:nvSpPr>
            <p:cNvPr id="62" name="Rounded Rectangle 61"/>
            <p:cNvSpPr/>
            <p:nvPr/>
          </p:nvSpPr>
          <p:spPr>
            <a:xfrm>
              <a:off x="10863252" y="477952"/>
              <a:ext cx="326582" cy="26439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52841" y="531762"/>
              <a:ext cx="603013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228351" y="475414"/>
              <a:ext cx="2974985" cy="288530"/>
            </a:xfrm>
            <a:prstGeom prst="roundRect">
              <a:avLst/>
            </a:prstGeom>
            <a:noFill/>
            <a:ln>
              <a:solidFill>
                <a:srgbClr val="DDD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2" descr="https://static.thenounproject.com/png/2807597-200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9370" y="538348"/>
              <a:ext cx="201350" cy="20135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</p:pic>
      </p:grpSp>
      <p:grpSp>
        <p:nvGrpSpPr>
          <p:cNvPr id="66" name="Group 65"/>
          <p:cNvGrpSpPr/>
          <p:nvPr/>
        </p:nvGrpSpPr>
        <p:grpSpPr>
          <a:xfrm>
            <a:off x="8545869" y="10507"/>
            <a:ext cx="2723730" cy="328904"/>
            <a:chOff x="10794389" y="10507"/>
            <a:chExt cx="2723730" cy="328904"/>
          </a:xfrm>
        </p:grpSpPr>
        <p:grpSp>
          <p:nvGrpSpPr>
            <p:cNvPr id="67" name="Group 66"/>
            <p:cNvGrpSpPr/>
            <p:nvPr/>
          </p:nvGrpSpPr>
          <p:grpSpPr>
            <a:xfrm>
              <a:off x="12604219" y="53600"/>
              <a:ext cx="913900" cy="285811"/>
              <a:chOff x="10102302" y="209219"/>
              <a:chExt cx="913900" cy="285811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413189" y="248470"/>
                <a:ext cx="603013" cy="16158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 Out</a:t>
                </a:r>
              </a:p>
            </p:txBody>
          </p:sp>
          <p:pic>
            <p:nvPicPr>
              <p:cNvPr id="76" name="Picture 4" descr="https://static.thenounproject.com/png/471349-20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02302" y="209219"/>
                <a:ext cx="285811" cy="285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10794389" y="10507"/>
              <a:ext cx="355139" cy="311036"/>
              <a:chOff x="8531529" y="5491"/>
              <a:chExt cx="355139" cy="311036"/>
            </a:xfrm>
          </p:grpSpPr>
          <p:pic>
            <p:nvPicPr>
              <p:cNvPr id="73" name="Picture 2" descr="https://static.thenounproject.com/png/1939504-20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529" y="110227"/>
                <a:ext cx="206300" cy="20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Oval 73"/>
              <p:cNvSpPr/>
              <p:nvPr/>
            </p:nvSpPr>
            <p:spPr>
              <a:xfrm>
                <a:off x="8702748" y="5491"/>
                <a:ext cx="183920" cy="1839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1448465" y="99770"/>
              <a:ext cx="1026148" cy="196960"/>
              <a:chOff x="9112527" y="98025"/>
              <a:chExt cx="1026148" cy="19696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9411321" y="111608"/>
                <a:ext cx="727354" cy="16158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Admin</a:t>
                </a:r>
              </a:p>
            </p:txBody>
          </p:sp>
          <p:pic>
            <p:nvPicPr>
              <p:cNvPr id="71" name="Picture 2" descr="https://static.thenounproject.com/png/797309-200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2527" y="98025"/>
                <a:ext cx="203759" cy="196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Isosceles Triangle 71"/>
              <p:cNvSpPr/>
              <p:nvPr/>
            </p:nvSpPr>
            <p:spPr>
              <a:xfrm rot="10800000">
                <a:off x="9905593" y="176360"/>
                <a:ext cx="161073" cy="743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FE76CEDF-BA0B-48B6-BE4C-DA669DC64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788939"/>
              </p:ext>
            </p:extLst>
          </p:nvPr>
        </p:nvGraphicFramePr>
        <p:xfrm>
          <a:off x="178558" y="2950179"/>
          <a:ext cx="3870504" cy="299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733EEEE5-5306-4A00-B27F-52A07BCD6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990331"/>
              </p:ext>
            </p:extLst>
          </p:nvPr>
        </p:nvGraphicFramePr>
        <p:xfrm>
          <a:off x="3128381" y="2924571"/>
          <a:ext cx="3870504" cy="299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07" name="Chart 106">
            <a:extLst>
              <a:ext uri="{FF2B5EF4-FFF2-40B4-BE49-F238E27FC236}">
                <a16:creationId xmlns:a16="http://schemas.microsoft.com/office/drawing/2014/main" id="{C3ADB8E6-C255-4A0C-9E13-F19321A7D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963901"/>
              </p:ext>
            </p:extLst>
          </p:nvPr>
        </p:nvGraphicFramePr>
        <p:xfrm>
          <a:off x="6283580" y="2924571"/>
          <a:ext cx="3870504" cy="299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08" name="Chart 107">
            <a:extLst>
              <a:ext uri="{FF2B5EF4-FFF2-40B4-BE49-F238E27FC236}">
                <a16:creationId xmlns:a16="http://schemas.microsoft.com/office/drawing/2014/main" id="{D94ED011-8B8C-41FF-9639-3BAA990D5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097413"/>
              </p:ext>
            </p:extLst>
          </p:nvPr>
        </p:nvGraphicFramePr>
        <p:xfrm>
          <a:off x="9355295" y="2926223"/>
          <a:ext cx="3870504" cy="2997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10" name="Speech Bubble: Rectangle with Corners Rounded 11">
            <a:extLst>
              <a:ext uri="{FF2B5EF4-FFF2-40B4-BE49-F238E27FC236}">
                <a16:creationId xmlns:a16="http://schemas.microsoft.com/office/drawing/2014/main" id="{DFFC620C-617C-4B7D-A8D5-CFD2756A3E3C}"/>
              </a:ext>
            </a:extLst>
          </p:cNvPr>
          <p:cNvSpPr/>
          <p:nvPr/>
        </p:nvSpPr>
        <p:spPr>
          <a:xfrm>
            <a:off x="649835" y="5562874"/>
            <a:ext cx="1058798" cy="512893"/>
          </a:xfrm>
          <a:prstGeom prst="wedgeRoundRectCallout">
            <a:avLst>
              <a:gd name="adj1" fmla="val -410"/>
              <a:gd name="adj2" fmla="val -1861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700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OTP Expired</a:t>
            </a:r>
          </a:p>
        </p:txBody>
      </p:sp>
      <p:sp>
        <p:nvSpPr>
          <p:cNvPr id="112" name="Speech Bubble: Rectangle with Corners Rounded 13">
            <a:extLst>
              <a:ext uri="{FF2B5EF4-FFF2-40B4-BE49-F238E27FC236}">
                <a16:creationId xmlns:a16="http://schemas.microsoft.com/office/drawing/2014/main" id="{4949C82D-506C-4600-806A-6A26DD5BA9B0}"/>
              </a:ext>
            </a:extLst>
          </p:cNvPr>
          <p:cNvSpPr/>
          <p:nvPr/>
        </p:nvSpPr>
        <p:spPr>
          <a:xfrm>
            <a:off x="178558" y="2014427"/>
            <a:ext cx="1278630" cy="462818"/>
          </a:xfrm>
          <a:prstGeom prst="wedgeRoundRectCallout">
            <a:avLst>
              <a:gd name="adj1" fmla="val 55078"/>
              <a:gd name="adj2" fmla="val 313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700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Wrong PW</a:t>
            </a:r>
          </a:p>
        </p:txBody>
      </p:sp>
      <p:sp>
        <p:nvSpPr>
          <p:cNvPr id="113" name="Speech Bubble: Rectangle with Corners Rounded 14">
            <a:extLst>
              <a:ext uri="{FF2B5EF4-FFF2-40B4-BE49-F238E27FC236}">
                <a16:creationId xmlns:a16="http://schemas.microsoft.com/office/drawing/2014/main" id="{33DA17BC-3119-406E-9B6E-2E92053401D4}"/>
              </a:ext>
            </a:extLst>
          </p:cNvPr>
          <p:cNvSpPr/>
          <p:nvPr/>
        </p:nvSpPr>
        <p:spPr>
          <a:xfrm>
            <a:off x="2277688" y="6592060"/>
            <a:ext cx="1250658" cy="569291"/>
          </a:xfrm>
          <a:prstGeom prst="wedgeRoundRectCallout">
            <a:avLst>
              <a:gd name="adj1" fmla="val -42852"/>
              <a:gd name="adj2" fmla="val -259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700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Wrong User Name</a:t>
            </a:r>
          </a:p>
        </p:txBody>
      </p:sp>
      <p:sp>
        <p:nvSpPr>
          <p:cNvPr id="117" name="Speech Bubble: Rectangle with Corners Rounded 13">
            <a:extLst>
              <a:ext uri="{FF2B5EF4-FFF2-40B4-BE49-F238E27FC236}">
                <a16:creationId xmlns:a16="http://schemas.microsoft.com/office/drawing/2014/main" id="{4949C82D-506C-4600-806A-6A26DD5BA9B0}"/>
              </a:ext>
            </a:extLst>
          </p:cNvPr>
          <p:cNvSpPr/>
          <p:nvPr/>
        </p:nvSpPr>
        <p:spPr>
          <a:xfrm>
            <a:off x="2561971" y="2182667"/>
            <a:ext cx="1410424" cy="535787"/>
          </a:xfrm>
          <a:prstGeom prst="wedgeRoundRectCallout">
            <a:avLst>
              <a:gd name="adj1" fmla="val -41842"/>
              <a:gd name="adj2" fmla="val 2507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700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Max Attempts</a:t>
            </a:r>
          </a:p>
        </p:txBody>
      </p:sp>
      <p:sp>
        <p:nvSpPr>
          <p:cNvPr id="118" name="Speech Bubble: Rectangle with Corners Rounded 14">
            <a:extLst>
              <a:ext uri="{FF2B5EF4-FFF2-40B4-BE49-F238E27FC236}">
                <a16:creationId xmlns:a16="http://schemas.microsoft.com/office/drawing/2014/main" id="{33DA17BC-3119-406E-9B6E-2E92053401D4}"/>
              </a:ext>
            </a:extLst>
          </p:cNvPr>
          <p:cNvSpPr/>
          <p:nvPr/>
        </p:nvSpPr>
        <p:spPr>
          <a:xfrm>
            <a:off x="3286232" y="5447049"/>
            <a:ext cx="1390195" cy="607484"/>
          </a:xfrm>
          <a:prstGeom prst="wedgeRoundRectCallout">
            <a:avLst>
              <a:gd name="adj1" fmla="val -69017"/>
              <a:gd name="adj2" fmla="val -1346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700"/>
            <a:r>
              <a:rPr lang="en-US" sz="2025" dirty="0">
                <a:solidFill>
                  <a:prstClr val="white"/>
                </a:solidFill>
                <a:latin typeface="Calibri" panose="020F0502020204030204"/>
              </a:rPr>
              <a:t>API Failure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0" y="1036749"/>
            <a:ext cx="11477297" cy="512064"/>
          </a:xfrm>
          <a:prstGeom prst="rect">
            <a:avLst/>
          </a:prstGeom>
          <a:solidFill>
            <a:srgbClr val="48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841654" y="1131590"/>
            <a:ext cx="1343830" cy="32238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925236" y="1133098"/>
            <a:ext cx="260248" cy="31936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246500" y="1793321"/>
            <a:ext cx="478203" cy="1351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Filter By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2174354" y="1146966"/>
            <a:ext cx="5102138" cy="291631"/>
            <a:chOff x="1345260" y="1053019"/>
            <a:chExt cx="4549425" cy="331979"/>
          </a:xfrm>
        </p:grpSpPr>
        <p:sp>
          <p:nvSpPr>
            <p:cNvPr id="131" name="Rectangle 130"/>
            <p:cNvSpPr/>
            <p:nvPr/>
          </p:nvSpPr>
          <p:spPr>
            <a:xfrm>
              <a:off x="1451664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30m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782960" y="1111532"/>
              <a:ext cx="387629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7D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448608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114256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12hr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79904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24hr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445551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 day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117312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45260" y="1053019"/>
              <a:ext cx="4549425" cy="33197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ounded Rectangle 138"/>
          <p:cNvSpPr/>
          <p:nvPr/>
        </p:nvSpPr>
        <p:spPr>
          <a:xfrm>
            <a:off x="3715228" y="1139325"/>
            <a:ext cx="501298" cy="30691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400" dirty="0">
                <a:solidFill>
                  <a:schemeClr val="bg1"/>
                </a:solidFill>
                <a:latin typeface="Calibri"/>
              </a:rPr>
              <a:t>3hr</a:t>
            </a:r>
            <a:endParaRPr lang="en-US" sz="105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18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77297" y="1"/>
            <a:ext cx="2238703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17558" y="242295"/>
            <a:ext cx="854211" cy="195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21961" y="775568"/>
            <a:ext cx="173483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Dashboard will have a graphical representation on the registration as well as sign-in trends.</a:t>
            </a:r>
          </a:p>
        </p:txBody>
      </p:sp>
      <p:sp>
        <p:nvSpPr>
          <p:cNvPr id="8" name="Oval 7"/>
          <p:cNvSpPr/>
          <p:nvPr/>
        </p:nvSpPr>
        <p:spPr>
          <a:xfrm>
            <a:off x="11607255" y="740799"/>
            <a:ext cx="175170" cy="175380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21961" y="1830938"/>
            <a:ext cx="1734835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can filter based on device/browser</a:t>
            </a:r>
          </a:p>
        </p:txBody>
      </p:sp>
      <p:sp>
        <p:nvSpPr>
          <p:cNvPr id="10" name="Oval 9"/>
          <p:cNvSpPr/>
          <p:nvPr/>
        </p:nvSpPr>
        <p:spPr>
          <a:xfrm>
            <a:off x="11607255" y="1803387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916529" y="2488956"/>
            <a:ext cx="1734835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can filter the dashboard based on time horizon</a:t>
            </a:r>
          </a:p>
        </p:txBody>
      </p:sp>
      <p:sp>
        <p:nvSpPr>
          <p:cNvPr id="12" name="Oval 11"/>
          <p:cNvSpPr/>
          <p:nvPr/>
        </p:nvSpPr>
        <p:spPr>
          <a:xfrm>
            <a:off x="11601823" y="2461406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916529" y="3469188"/>
            <a:ext cx="173483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chart shows the different categories of issues faced while analyzing the trend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Oval 13"/>
          <p:cNvSpPr/>
          <p:nvPr/>
        </p:nvSpPr>
        <p:spPr>
          <a:xfrm>
            <a:off x="11601823" y="3441638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1477297" cy="973361"/>
          </a:xfrm>
          <a:prstGeom prst="rect">
            <a:avLst/>
          </a:prstGeom>
          <a:solidFill>
            <a:srgbClr val="48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919" t="12695" r="79879" b="74808"/>
          <a:stretch/>
        </p:blipFill>
        <p:spPr>
          <a:xfrm>
            <a:off x="38101" y="-89637"/>
            <a:ext cx="2980706" cy="74814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1036749"/>
            <a:ext cx="11477297" cy="512064"/>
          </a:xfrm>
          <a:prstGeom prst="rect">
            <a:avLst/>
          </a:prstGeom>
          <a:solidFill>
            <a:srgbClr val="48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815975" y="1146335"/>
            <a:ext cx="2835657" cy="292892"/>
            <a:chOff x="5120035" y="749621"/>
            <a:chExt cx="2355475" cy="333387"/>
          </a:xfrm>
        </p:grpSpPr>
        <p:grpSp>
          <p:nvGrpSpPr>
            <p:cNvPr id="37" name="Group 36"/>
            <p:cNvGrpSpPr/>
            <p:nvPr/>
          </p:nvGrpSpPr>
          <p:grpSpPr>
            <a:xfrm>
              <a:off x="5120035" y="749621"/>
              <a:ext cx="2355475" cy="333387"/>
              <a:chOff x="3146298" y="1065872"/>
              <a:chExt cx="2355475" cy="333387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146298" y="1065872"/>
                <a:ext cx="2355475" cy="33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23282" y="1176267"/>
                <a:ext cx="628494" cy="175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Web - Chrome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124196" y="778565"/>
              <a:ext cx="319583" cy="282299"/>
              <a:chOff x="2540729" y="1094816"/>
              <a:chExt cx="319583" cy="28229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540729" y="1094816"/>
                <a:ext cx="319583" cy="28229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0800000">
                <a:off x="2645027" y="1218036"/>
                <a:ext cx="144755" cy="667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ounded Rectangle 42"/>
          <p:cNvSpPr/>
          <p:nvPr/>
        </p:nvSpPr>
        <p:spPr>
          <a:xfrm>
            <a:off x="841654" y="1131590"/>
            <a:ext cx="1343830" cy="32238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25236" y="1133098"/>
            <a:ext cx="260248" cy="31936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92912" y="1225189"/>
            <a:ext cx="478203" cy="1351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Filter By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174354" y="1146966"/>
            <a:ext cx="5102138" cy="291631"/>
            <a:chOff x="1345260" y="1053019"/>
            <a:chExt cx="4549425" cy="331979"/>
          </a:xfrm>
        </p:grpSpPr>
        <p:sp>
          <p:nvSpPr>
            <p:cNvPr id="47" name="Rectangle 46"/>
            <p:cNvSpPr/>
            <p:nvPr/>
          </p:nvSpPr>
          <p:spPr>
            <a:xfrm>
              <a:off x="1451664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30m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82960" y="1111532"/>
              <a:ext cx="387629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7D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48608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14256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12hr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79904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24hr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45551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 day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17312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45260" y="1053019"/>
              <a:ext cx="4549425" cy="33197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15228" y="1139325"/>
            <a:ext cx="501298" cy="30691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400" dirty="0">
                <a:solidFill>
                  <a:schemeClr val="bg1"/>
                </a:solidFill>
                <a:latin typeface="Calibri"/>
              </a:rPr>
              <a:t>3hr</a:t>
            </a:r>
            <a:endParaRPr lang="en-US" sz="1050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887013" y="695439"/>
            <a:ext cx="3877388" cy="265022"/>
            <a:chOff x="2947648" y="666399"/>
            <a:chExt cx="3877388" cy="265022"/>
          </a:xfrm>
        </p:grpSpPr>
        <p:sp>
          <p:nvSpPr>
            <p:cNvPr id="57" name="Rectangle 56"/>
            <p:cNvSpPr/>
            <p:nvPr/>
          </p:nvSpPr>
          <p:spPr>
            <a:xfrm>
              <a:off x="2947648" y="666399"/>
              <a:ext cx="624008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 flipV="1">
              <a:off x="6121800" y="903989"/>
              <a:ext cx="703236" cy="2743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4020902" y="735088"/>
            <a:ext cx="144005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Registration Details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62060" y="747968"/>
            <a:ext cx="107841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Sign-In Details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8380888" y="443515"/>
            <a:ext cx="2974985" cy="288530"/>
            <a:chOff x="8228351" y="475414"/>
            <a:chExt cx="2974985" cy="288530"/>
          </a:xfrm>
        </p:grpSpPr>
        <p:sp>
          <p:nvSpPr>
            <p:cNvPr id="62" name="Rounded Rectangle 61"/>
            <p:cNvSpPr/>
            <p:nvPr/>
          </p:nvSpPr>
          <p:spPr>
            <a:xfrm>
              <a:off x="10863252" y="477952"/>
              <a:ext cx="326582" cy="26439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52841" y="531762"/>
              <a:ext cx="603013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228351" y="475414"/>
              <a:ext cx="2974985" cy="288530"/>
            </a:xfrm>
            <a:prstGeom prst="roundRect">
              <a:avLst/>
            </a:prstGeom>
            <a:noFill/>
            <a:ln>
              <a:solidFill>
                <a:srgbClr val="DDD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2" descr="https://static.thenounproject.com/png/2807597-200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9370" y="538348"/>
              <a:ext cx="201350" cy="20135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</p:pic>
      </p:grpSp>
      <p:grpSp>
        <p:nvGrpSpPr>
          <p:cNvPr id="66" name="Group 65"/>
          <p:cNvGrpSpPr/>
          <p:nvPr/>
        </p:nvGrpSpPr>
        <p:grpSpPr>
          <a:xfrm>
            <a:off x="8545869" y="10507"/>
            <a:ext cx="2723730" cy="328904"/>
            <a:chOff x="10794389" y="10507"/>
            <a:chExt cx="2723730" cy="328904"/>
          </a:xfrm>
        </p:grpSpPr>
        <p:grpSp>
          <p:nvGrpSpPr>
            <p:cNvPr id="67" name="Group 66"/>
            <p:cNvGrpSpPr/>
            <p:nvPr/>
          </p:nvGrpSpPr>
          <p:grpSpPr>
            <a:xfrm>
              <a:off x="12604219" y="53600"/>
              <a:ext cx="913900" cy="285811"/>
              <a:chOff x="10102302" y="209219"/>
              <a:chExt cx="913900" cy="285811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413189" y="248470"/>
                <a:ext cx="603013" cy="16158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 Out</a:t>
                </a:r>
              </a:p>
            </p:txBody>
          </p:sp>
          <p:pic>
            <p:nvPicPr>
              <p:cNvPr id="76" name="Picture 4" descr="https://static.thenounproject.com/png/471349-20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02302" y="209219"/>
                <a:ext cx="285811" cy="285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10794389" y="10507"/>
              <a:ext cx="355139" cy="311036"/>
              <a:chOff x="8531529" y="5491"/>
              <a:chExt cx="355139" cy="311036"/>
            </a:xfrm>
          </p:grpSpPr>
          <p:pic>
            <p:nvPicPr>
              <p:cNvPr id="73" name="Picture 2" descr="https://static.thenounproject.com/png/1939504-20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529" y="110227"/>
                <a:ext cx="206300" cy="20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Oval 73"/>
              <p:cNvSpPr/>
              <p:nvPr/>
            </p:nvSpPr>
            <p:spPr>
              <a:xfrm>
                <a:off x="8702748" y="5491"/>
                <a:ext cx="183920" cy="1839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1448465" y="99770"/>
              <a:ext cx="1026148" cy="196960"/>
              <a:chOff x="9112527" y="98025"/>
              <a:chExt cx="1026148" cy="19696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9411321" y="111608"/>
                <a:ext cx="727354" cy="16158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Admin</a:t>
                </a:r>
              </a:p>
            </p:txBody>
          </p:sp>
          <p:pic>
            <p:nvPicPr>
              <p:cNvPr id="71" name="Picture 2" descr="https://static.thenounproject.com/png/797309-200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2527" y="98025"/>
                <a:ext cx="203759" cy="196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Isosceles Triangle 71"/>
              <p:cNvSpPr/>
              <p:nvPr/>
            </p:nvSpPr>
            <p:spPr>
              <a:xfrm rot="10800000">
                <a:off x="9905593" y="176360"/>
                <a:ext cx="161073" cy="743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78" name="Chart 77"/>
          <p:cNvGraphicFramePr/>
          <p:nvPr>
            <p:extLst>
              <p:ext uri="{D42A27DB-BD31-4B8C-83A1-F6EECF244321}">
                <p14:modId xmlns:p14="http://schemas.microsoft.com/office/powerpoint/2010/main" val="2459209798"/>
              </p:ext>
            </p:extLst>
          </p:nvPr>
        </p:nvGraphicFramePr>
        <p:xfrm>
          <a:off x="81233" y="2836951"/>
          <a:ext cx="11266491" cy="42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90" name="Oval 89"/>
          <p:cNvSpPr/>
          <p:nvPr/>
        </p:nvSpPr>
        <p:spPr>
          <a:xfrm>
            <a:off x="686835" y="1205098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147" y="1861779"/>
            <a:ext cx="1729786" cy="246221"/>
          </a:xfrm>
          <a:prstGeom prst="rect">
            <a:avLst/>
          </a:prstGeom>
          <a:solidFill>
            <a:srgbClr val="486D9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Average Attempts – 2318.25  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27147" y="2082186"/>
            <a:ext cx="1729786" cy="246221"/>
          </a:xfrm>
          <a:prstGeom prst="rect">
            <a:avLst/>
          </a:prstGeom>
          <a:solidFill>
            <a:srgbClr val="486D9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Average Success – 1694  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7147" y="2302593"/>
            <a:ext cx="1729786" cy="246221"/>
          </a:xfrm>
          <a:prstGeom prst="rect">
            <a:avLst/>
          </a:prstGeom>
          <a:solidFill>
            <a:srgbClr val="486D9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Average Fail – 624.25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9036" y="1743800"/>
            <a:ext cx="1927672" cy="9449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3525" y="1708449"/>
            <a:ext cx="1874511" cy="9449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89038" y="1728693"/>
            <a:ext cx="1937664" cy="9532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35259" y="1724669"/>
            <a:ext cx="2024575" cy="10204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52169" y="1618516"/>
            <a:ext cx="2019543" cy="1078815"/>
          </a:xfrm>
          <a:prstGeom prst="rect">
            <a:avLst/>
          </a:prstGeom>
        </p:spPr>
      </p:pic>
      <p:graphicFrame>
        <p:nvGraphicFramePr>
          <p:cNvPr id="94" name="Chart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995520"/>
              </p:ext>
            </p:extLst>
          </p:nvPr>
        </p:nvGraphicFramePr>
        <p:xfrm>
          <a:off x="90254" y="72148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06427" y="7214871"/>
            <a:ext cx="6726697" cy="2736427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906487" y="3370948"/>
            <a:ext cx="0" cy="302985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260162" y="3370948"/>
            <a:ext cx="0" cy="302985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39501" y="7265363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98" name="Oval 97"/>
          <p:cNvSpPr/>
          <p:nvPr/>
        </p:nvSpPr>
        <p:spPr>
          <a:xfrm>
            <a:off x="7781258" y="1209368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99" name="Oval 98"/>
          <p:cNvSpPr/>
          <p:nvPr/>
        </p:nvSpPr>
        <p:spPr>
          <a:xfrm>
            <a:off x="3722839" y="727785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1921141" y="4186829"/>
            <a:ext cx="1734835" cy="807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chart shows live picture based on time horizon, with indicators when an alert is present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01" name="Oval 100"/>
          <p:cNvSpPr/>
          <p:nvPr/>
        </p:nvSpPr>
        <p:spPr>
          <a:xfrm>
            <a:off x="11606435" y="4159279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4945456" y="3361920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6051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77297" y="1"/>
            <a:ext cx="2238703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17558" y="242295"/>
            <a:ext cx="854211" cy="195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21961" y="775568"/>
            <a:ext cx="173483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Dashboard will have a graphical representation on the registration as well as sign-in trends.</a:t>
            </a:r>
          </a:p>
        </p:txBody>
      </p:sp>
      <p:sp>
        <p:nvSpPr>
          <p:cNvPr id="8" name="Oval 7"/>
          <p:cNvSpPr/>
          <p:nvPr/>
        </p:nvSpPr>
        <p:spPr>
          <a:xfrm>
            <a:off x="11607255" y="740799"/>
            <a:ext cx="175170" cy="175380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21961" y="1830938"/>
            <a:ext cx="1734835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can filter based on device/browser</a:t>
            </a:r>
          </a:p>
        </p:txBody>
      </p:sp>
      <p:sp>
        <p:nvSpPr>
          <p:cNvPr id="10" name="Oval 9"/>
          <p:cNvSpPr/>
          <p:nvPr/>
        </p:nvSpPr>
        <p:spPr>
          <a:xfrm>
            <a:off x="11607255" y="1803387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916529" y="2488956"/>
            <a:ext cx="1734835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can filter the dashboard based on time horizon</a:t>
            </a:r>
          </a:p>
        </p:txBody>
      </p:sp>
      <p:sp>
        <p:nvSpPr>
          <p:cNvPr id="12" name="Oval 11"/>
          <p:cNvSpPr/>
          <p:nvPr/>
        </p:nvSpPr>
        <p:spPr>
          <a:xfrm>
            <a:off x="11601823" y="2461406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916529" y="3469188"/>
            <a:ext cx="173483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chart shows the different categories of issues faced while analyzing the trend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Oval 13"/>
          <p:cNvSpPr/>
          <p:nvPr/>
        </p:nvSpPr>
        <p:spPr>
          <a:xfrm>
            <a:off x="11601823" y="3441638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1477297" cy="973361"/>
          </a:xfrm>
          <a:prstGeom prst="rect">
            <a:avLst/>
          </a:prstGeom>
          <a:solidFill>
            <a:srgbClr val="48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3919" t="12695" r="79879" b="74808"/>
          <a:stretch/>
        </p:blipFill>
        <p:spPr>
          <a:xfrm>
            <a:off x="38101" y="-6510"/>
            <a:ext cx="2980706" cy="74814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1036749"/>
            <a:ext cx="11477297" cy="512064"/>
          </a:xfrm>
          <a:prstGeom prst="rect">
            <a:avLst/>
          </a:prstGeom>
          <a:solidFill>
            <a:srgbClr val="48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815975" y="1146335"/>
            <a:ext cx="2835657" cy="292892"/>
            <a:chOff x="5120035" y="749621"/>
            <a:chExt cx="2355475" cy="333387"/>
          </a:xfrm>
        </p:grpSpPr>
        <p:grpSp>
          <p:nvGrpSpPr>
            <p:cNvPr id="37" name="Group 36"/>
            <p:cNvGrpSpPr/>
            <p:nvPr/>
          </p:nvGrpSpPr>
          <p:grpSpPr>
            <a:xfrm>
              <a:off x="5120035" y="749621"/>
              <a:ext cx="2355475" cy="333387"/>
              <a:chOff x="3146298" y="1065872"/>
              <a:chExt cx="2355475" cy="333387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146298" y="1065872"/>
                <a:ext cx="2355475" cy="33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23282" y="1176267"/>
                <a:ext cx="628494" cy="17516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Web - Chrome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124196" y="778565"/>
              <a:ext cx="319583" cy="282299"/>
              <a:chOff x="2540729" y="1094816"/>
              <a:chExt cx="319583" cy="282299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540729" y="1094816"/>
                <a:ext cx="319583" cy="282299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0800000">
                <a:off x="2645027" y="1218036"/>
                <a:ext cx="144755" cy="667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ounded Rectangle 42"/>
          <p:cNvSpPr/>
          <p:nvPr/>
        </p:nvSpPr>
        <p:spPr>
          <a:xfrm>
            <a:off x="841654" y="1131590"/>
            <a:ext cx="1343830" cy="32238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925236" y="1133098"/>
            <a:ext cx="260248" cy="31936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92912" y="1225189"/>
            <a:ext cx="478203" cy="1351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Filter By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174354" y="1146966"/>
            <a:ext cx="5102138" cy="291631"/>
            <a:chOff x="1345260" y="1053019"/>
            <a:chExt cx="4549425" cy="331979"/>
          </a:xfrm>
        </p:grpSpPr>
        <p:sp>
          <p:nvSpPr>
            <p:cNvPr id="47" name="Rectangle 46"/>
            <p:cNvSpPr/>
            <p:nvPr/>
          </p:nvSpPr>
          <p:spPr>
            <a:xfrm>
              <a:off x="1451664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30m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82960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48608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14256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12hr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79904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24hr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45551" y="1111531"/>
              <a:ext cx="387629" cy="24525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 day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17312" y="1111531"/>
              <a:ext cx="387629" cy="245251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1hr</a:t>
              </a:r>
              <a:endPara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45260" y="1053019"/>
              <a:ext cx="4549425" cy="33197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87013" y="695439"/>
            <a:ext cx="2171032" cy="250979"/>
            <a:chOff x="2947648" y="666399"/>
            <a:chExt cx="2171032" cy="250979"/>
          </a:xfrm>
        </p:grpSpPr>
        <p:sp>
          <p:nvSpPr>
            <p:cNvPr id="57" name="Rectangle 56"/>
            <p:cNvSpPr/>
            <p:nvPr/>
          </p:nvSpPr>
          <p:spPr>
            <a:xfrm>
              <a:off x="2947648" y="666399"/>
              <a:ext cx="624008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11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 flipV="1">
              <a:off x="4415444" y="889946"/>
              <a:ext cx="703236" cy="2743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4020902" y="735088"/>
            <a:ext cx="144005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Registration Details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62060" y="747968"/>
            <a:ext cx="107841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Sign-In Details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8380888" y="443515"/>
            <a:ext cx="2974985" cy="288530"/>
            <a:chOff x="8228351" y="475414"/>
            <a:chExt cx="2974985" cy="288530"/>
          </a:xfrm>
        </p:grpSpPr>
        <p:sp>
          <p:nvSpPr>
            <p:cNvPr id="62" name="Rounded Rectangle 61"/>
            <p:cNvSpPr/>
            <p:nvPr/>
          </p:nvSpPr>
          <p:spPr>
            <a:xfrm>
              <a:off x="10863252" y="477952"/>
              <a:ext cx="326582" cy="26439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52841" y="531762"/>
              <a:ext cx="603013" cy="16158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228351" y="475414"/>
              <a:ext cx="2974985" cy="288530"/>
            </a:xfrm>
            <a:prstGeom prst="roundRect">
              <a:avLst/>
            </a:prstGeom>
            <a:noFill/>
            <a:ln>
              <a:solidFill>
                <a:srgbClr val="DDD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2" descr="https://static.thenounproject.com/png/2807597-200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9370" y="538348"/>
              <a:ext cx="201350" cy="20135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</p:pic>
      </p:grpSp>
      <p:grpSp>
        <p:nvGrpSpPr>
          <p:cNvPr id="66" name="Group 65"/>
          <p:cNvGrpSpPr/>
          <p:nvPr/>
        </p:nvGrpSpPr>
        <p:grpSpPr>
          <a:xfrm>
            <a:off x="8545869" y="10507"/>
            <a:ext cx="2723730" cy="328904"/>
            <a:chOff x="10794389" y="10507"/>
            <a:chExt cx="2723730" cy="328904"/>
          </a:xfrm>
        </p:grpSpPr>
        <p:grpSp>
          <p:nvGrpSpPr>
            <p:cNvPr id="67" name="Group 66"/>
            <p:cNvGrpSpPr/>
            <p:nvPr/>
          </p:nvGrpSpPr>
          <p:grpSpPr>
            <a:xfrm>
              <a:off x="12604219" y="53600"/>
              <a:ext cx="913900" cy="285811"/>
              <a:chOff x="10102302" y="209219"/>
              <a:chExt cx="913900" cy="285811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0413189" y="248470"/>
                <a:ext cx="603013" cy="16158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 Out</a:t>
                </a:r>
              </a:p>
            </p:txBody>
          </p:sp>
          <p:pic>
            <p:nvPicPr>
              <p:cNvPr id="76" name="Picture 4" descr="https://static.thenounproject.com/png/471349-20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02302" y="209219"/>
                <a:ext cx="285811" cy="2858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10794389" y="10507"/>
              <a:ext cx="355139" cy="311036"/>
              <a:chOff x="8531529" y="5491"/>
              <a:chExt cx="355139" cy="311036"/>
            </a:xfrm>
          </p:grpSpPr>
          <p:pic>
            <p:nvPicPr>
              <p:cNvPr id="73" name="Picture 2" descr="https://static.thenounproject.com/png/1939504-20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529" y="110227"/>
                <a:ext cx="206300" cy="20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Oval 73"/>
              <p:cNvSpPr/>
              <p:nvPr/>
            </p:nvSpPr>
            <p:spPr>
              <a:xfrm>
                <a:off x="8702748" y="5491"/>
                <a:ext cx="183920" cy="1839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1448465" y="99770"/>
              <a:ext cx="1026148" cy="196960"/>
              <a:chOff x="9112527" y="98025"/>
              <a:chExt cx="1026148" cy="19696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9411321" y="111608"/>
                <a:ext cx="727354" cy="16158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Admin</a:t>
                </a:r>
              </a:p>
            </p:txBody>
          </p:sp>
          <p:pic>
            <p:nvPicPr>
              <p:cNvPr id="71" name="Picture 2" descr="https://static.thenounproject.com/png/797309-200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2527" y="98025"/>
                <a:ext cx="203759" cy="196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Isosceles Triangle 71"/>
              <p:cNvSpPr/>
              <p:nvPr/>
            </p:nvSpPr>
            <p:spPr>
              <a:xfrm rot="10800000">
                <a:off x="9905593" y="176360"/>
                <a:ext cx="161073" cy="743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78" name="Chart 77"/>
          <p:cNvGraphicFramePr/>
          <p:nvPr>
            <p:extLst>
              <p:ext uri="{D42A27DB-BD31-4B8C-83A1-F6EECF244321}">
                <p14:modId xmlns:p14="http://schemas.microsoft.com/office/powerpoint/2010/main" val="1595123622"/>
              </p:ext>
            </p:extLst>
          </p:nvPr>
        </p:nvGraphicFramePr>
        <p:xfrm>
          <a:off x="81233" y="2836951"/>
          <a:ext cx="11266491" cy="4244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90" name="Oval 89"/>
          <p:cNvSpPr/>
          <p:nvPr/>
        </p:nvSpPr>
        <p:spPr>
          <a:xfrm>
            <a:off x="686835" y="1205098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73" y="1849364"/>
            <a:ext cx="2666533" cy="246221"/>
          </a:xfrm>
          <a:prstGeom prst="rect">
            <a:avLst/>
          </a:prstGeom>
          <a:solidFill>
            <a:srgbClr val="486D9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Average Attempts – 2318.25 (Guest 1000)  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873" y="2069772"/>
            <a:ext cx="2666533" cy="246221"/>
          </a:xfrm>
          <a:prstGeom prst="rect">
            <a:avLst/>
          </a:prstGeom>
          <a:solidFill>
            <a:srgbClr val="486D9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Average Success – 1694 (Guest 600) 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1873" y="2290179"/>
            <a:ext cx="2666533" cy="246221"/>
          </a:xfrm>
          <a:prstGeom prst="rect">
            <a:avLst/>
          </a:prstGeom>
          <a:solidFill>
            <a:srgbClr val="486D9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Average Fail – 624.25 (Guest 50)  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3346" y="1893726"/>
            <a:ext cx="1350046" cy="6641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3117" y="1835153"/>
            <a:ext cx="1433854" cy="7227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3724" y="1791149"/>
            <a:ext cx="1415392" cy="7560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6427" y="7214871"/>
            <a:ext cx="6726697" cy="2736427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786721" y="3425959"/>
            <a:ext cx="0" cy="302985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788305" y="3609458"/>
            <a:ext cx="0" cy="302985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39501" y="7265363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98" name="Oval 97"/>
          <p:cNvSpPr/>
          <p:nvPr/>
        </p:nvSpPr>
        <p:spPr>
          <a:xfrm>
            <a:off x="7781258" y="1209368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99" name="Oval 98"/>
          <p:cNvSpPr/>
          <p:nvPr/>
        </p:nvSpPr>
        <p:spPr>
          <a:xfrm>
            <a:off x="3722839" y="727785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1921141" y="4186829"/>
            <a:ext cx="1734835" cy="807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chart shows live picture based on time horizon, with indicators when an alert is present</a:t>
            </a:r>
          </a:p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01" name="Oval 100"/>
          <p:cNvSpPr/>
          <p:nvPr/>
        </p:nvSpPr>
        <p:spPr>
          <a:xfrm>
            <a:off x="11606435" y="4159279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6510188" y="3169666"/>
            <a:ext cx="175170" cy="159436"/>
          </a:xfrm>
          <a:prstGeom prst="ellipse">
            <a:avLst/>
          </a:prstGeom>
          <a:solidFill>
            <a:srgbClr val="D37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3353584" y="3441638"/>
            <a:ext cx="0" cy="3029852"/>
          </a:xfrm>
          <a:prstGeom prst="line">
            <a:avLst/>
          </a:prstGeom>
          <a:ln w="28575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Chart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118037"/>
              </p:ext>
            </p:extLst>
          </p:nvPr>
        </p:nvGraphicFramePr>
        <p:xfrm>
          <a:off x="101809" y="7265363"/>
          <a:ext cx="4431429" cy="2685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80" name="Picture 7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2415" y="1750298"/>
            <a:ext cx="1511845" cy="80760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3045" y="1843476"/>
            <a:ext cx="1417341" cy="71438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5446" y="1854105"/>
            <a:ext cx="1375169" cy="693129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2154" y="1746642"/>
            <a:ext cx="1415898" cy="8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257631"/>
            <a:ext cx="11830050" cy="65677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 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45220"/>
              </p:ext>
            </p:extLst>
          </p:nvPr>
        </p:nvGraphicFramePr>
        <p:xfrm>
          <a:off x="355147" y="1685107"/>
          <a:ext cx="5301070" cy="3461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635858"/>
              </p:ext>
            </p:extLst>
          </p:nvPr>
        </p:nvGraphicFramePr>
        <p:xfrm>
          <a:off x="6962503" y="6255744"/>
          <a:ext cx="6607356" cy="4580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29926"/>
              </p:ext>
            </p:extLst>
          </p:nvPr>
        </p:nvGraphicFramePr>
        <p:xfrm>
          <a:off x="6962503" y="1689916"/>
          <a:ext cx="5447211" cy="380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297426"/>
              </p:ext>
            </p:extLst>
          </p:nvPr>
        </p:nvGraphicFramePr>
        <p:xfrm>
          <a:off x="355147" y="5643154"/>
          <a:ext cx="5301070" cy="3722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13716000" y="24562"/>
            <a:ext cx="2238703" cy="1094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408245" y="257631"/>
            <a:ext cx="854211" cy="195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67932" y="685992"/>
            <a:ext cx="1734835" cy="807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adjustment of time scale: recommendation is to allow by (30 min, 1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4hr, 12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24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weekly, and monthly views)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967931" y="1974861"/>
            <a:ext cx="1734835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filtering by account type, demographics?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967930" y="2778982"/>
            <a:ext cx="173483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view of failure reason?</a:t>
            </a:r>
          </a:p>
        </p:txBody>
      </p:sp>
    </p:spTree>
    <p:extLst>
      <p:ext uri="{BB962C8B-B14F-4D97-AF65-F5344CB8AC3E}">
        <p14:creationId xmlns:p14="http://schemas.microsoft.com/office/powerpoint/2010/main" val="96263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257631"/>
            <a:ext cx="11830050" cy="656770"/>
          </a:xfrm>
        </p:spPr>
        <p:txBody>
          <a:bodyPr>
            <a:normAutofit fontScale="90000"/>
          </a:bodyPr>
          <a:lstStyle/>
          <a:p>
            <a:r>
              <a:rPr lang="en-US" dirty="0"/>
              <a:t>Acct Services 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582938"/>
              </p:ext>
            </p:extLst>
          </p:nvPr>
        </p:nvGraphicFramePr>
        <p:xfrm>
          <a:off x="355147" y="1685107"/>
          <a:ext cx="4948373" cy="316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629621"/>
              </p:ext>
            </p:extLst>
          </p:nvPr>
        </p:nvGraphicFramePr>
        <p:xfrm>
          <a:off x="355146" y="7589520"/>
          <a:ext cx="4948373" cy="315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785767"/>
              </p:ext>
            </p:extLst>
          </p:nvPr>
        </p:nvGraphicFramePr>
        <p:xfrm>
          <a:off x="355147" y="4846320"/>
          <a:ext cx="4948373" cy="2756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419183"/>
              </p:ext>
            </p:extLst>
          </p:nvPr>
        </p:nvGraphicFramePr>
        <p:xfrm>
          <a:off x="5878286" y="1685107"/>
          <a:ext cx="4702628" cy="2978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170276"/>
              </p:ext>
            </p:extLst>
          </p:nvPr>
        </p:nvGraphicFramePr>
        <p:xfrm>
          <a:off x="6082937" y="4689566"/>
          <a:ext cx="4497977" cy="289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Rectangle 14"/>
          <p:cNvSpPr/>
          <p:nvPr/>
        </p:nvSpPr>
        <p:spPr>
          <a:xfrm>
            <a:off x="13716000" y="24562"/>
            <a:ext cx="2238703" cy="1094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19552" y="257631"/>
            <a:ext cx="854211" cy="195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79239" y="685992"/>
            <a:ext cx="1734835" cy="807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adjustment of time scale: recommendation is to allow by (30 min, 1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4hr, 12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24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weekly, and monthly views)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979238" y="1974861"/>
            <a:ext cx="1734835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filtering by account type, demographics?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967930" y="2778982"/>
            <a:ext cx="173483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view of failure reason?</a:t>
            </a:r>
          </a:p>
        </p:txBody>
      </p:sp>
      <p:graphicFrame>
        <p:nvGraphicFramePr>
          <p:cNvPr id="2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884419"/>
              </p:ext>
            </p:extLst>
          </p:nvPr>
        </p:nvGraphicFramePr>
        <p:xfrm>
          <a:off x="6082937" y="7602583"/>
          <a:ext cx="4781005" cy="316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4665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257631"/>
            <a:ext cx="11830050" cy="656770"/>
          </a:xfrm>
        </p:spPr>
        <p:txBody>
          <a:bodyPr>
            <a:normAutofit fontScale="90000"/>
          </a:bodyPr>
          <a:lstStyle/>
          <a:p>
            <a:r>
              <a:rPr lang="en-US" dirty="0"/>
              <a:t>Acct Opening 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342794"/>
              </p:ext>
            </p:extLst>
          </p:nvPr>
        </p:nvGraphicFramePr>
        <p:xfrm>
          <a:off x="355147" y="1685107"/>
          <a:ext cx="4282167" cy="2612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056124"/>
              </p:ext>
            </p:extLst>
          </p:nvPr>
        </p:nvGraphicFramePr>
        <p:xfrm>
          <a:off x="356371" y="7040880"/>
          <a:ext cx="4282168" cy="2808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590230"/>
              </p:ext>
            </p:extLst>
          </p:nvPr>
        </p:nvGraphicFramePr>
        <p:xfrm>
          <a:off x="355147" y="4297680"/>
          <a:ext cx="4282167" cy="263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110006"/>
              </p:ext>
            </p:extLst>
          </p:nvPr>
        </p:nvGraphicFramePr>
        <p:xfrm>
          <a:off x="5134989" y="1634278"/>
          <a:ext cx="3984171" cy="2612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Rectangle 14"/>
          <p:cNvSpPr/>
          <p:nvPr/>
        </p:nvSpPr>
        <p:spPr>
          <a:xfrm>
            <a:off x="13716000" y="24562"/>
            <a:ext cx="2238703" cy="1094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19552" y="257631"/>
            <a:ext cx="854211" cy="195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79239" y="685992"/>
            <a:ext cx="1734835" cy="807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adjustment of time scale: recommendation is to allow by (30 min, 1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4hr, 12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24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weekly, and monthly views)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979238" y="1974861"/>
            <a:ext cx="1734835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filtering by account type, demographics?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967930" y="2778982"/>
            <a:ext cx="1734835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view of failure reason?</a:t>
            </a:r>
          </a:p>
        </p:txBody>
      </p:sp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639246"/>
              </p:ext>
            </p:extLst>
          </p:nvPr>
        </p:nvGraphicFramePr>
        <p:xfrm>
          <a:off x="4889244" y="4325229"/>
          <a:ext cx="4229916" cy="27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304011"/>
              </p:ext>
            </p:extLst>
          </p:nvPr>
        </p:nvGraphicFramePr>
        <p:xfrm>
          <a:off x="5012116" y="7199056"/>
          <a:ext cx="4107044" cy="259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3787503"/>
              </p:ext>
            </p:extLst>
          </p:nvPr>
        </p:nvGraphicFramePr>
        <p:xfrm>
          <a:off x="9357018" y="1634278"/>
          <a:ext cx="4107044" cy="259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56258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27"/>
          <p:cNvSpPr/>
          <p:nvPr/>
        </p:nvSpPr>
        <p:spPr>
          <a:xfrm>
            <a:off x="5524881" y="7150295"/>
            <a:ext cx="536434" cy="331838"/>
          </a:xfrm>
          <a:custGeom>
            <a:avLst/>
            <a:gdLst>
              <a:gd name="connsiteX0" fmla="*/ 0 w 379693"/>
              <a:gd name="connsiteY0" fmla="*/ 292608 h 292608"/>
              <a:gd name="connsiteX1" fmla="*/ 189847 w 379693"/>
              <a:gd name="connsiteY1" fmla="*/ 0 h 292608"/>
              <a:gd name="connsiteX2" fmla="*/ 379693 w 379693"/>
              <a:gd name="connsiteY2" fmla="*/ 292608 h 292608"/>
              <a:gd name="connsiteX3" fmla="*/ 0 w 379693"/>
              <a:gd name="connsiteY3" fmla="*/ 292608 h 292608"/>
              <a:gd name="connsiteX0" fmla="*/ 0 w 711532"/>
              <a:gd name="connsiteY0" fmla="*/ 292608 h 292608"/>
              <a:gd name="connsiteX1" fmla="*/ 189847 w 711532"/>
              <a:gd name="connsiteY1" fmla="*/ 0 h 292608"/>
              <a:gd name="connsiteX2" fmla="*/ 711532 w 711532"/>
              <a:gd name="connsiteY2" fmla="*/ 5015 h 292608"/>
              <a:gd name="connsiteX3" fmla="*/ 0 w 711532"/>
              <a:gd name="connsiteY3" fmla="*/ 292608 h 292608"/>
              <a:gd name="connsiteX0" fmla="*/ 164114 w 521685"/>
              <a:gd name="connsiteY0" fmla="*/ 329479 h 329479"/>
              <a:gd name="connsiteX1" fmla="*/ 0 w 521685"/>
              <a:gd name="connsiteY1" fmla="*/ 0 h 329479"/>
              <a:gd name="connsiteX2" fmla="*/ 521685 w 521685"/>
              <a:gd name="connsiteY2" fmla="*/ 5015 h 329479"/>
              <a:gd name="connsiteX3" fmla="*/ 164114 w 521685"/>
              <a:gd name="connsiteY3" fmla="*/ 329479 h 329479"/>
              <a:gd name="connsiteX0" fmla="*/ 164114 w 536434"/>
              <a:gd name="connsiteY0" fmla="*/ 331838 h 331838"/>
              <a:gd name="connsiteX1" fmla="*/ 0 w 536434"/>
              <a:gd name="connsiteY1" fmla="*/ 2359 h 331838"/>
              <a:gd name="connsiteX2" fmla="*/ 536434 w 536434"/>
              <a:gd name="connsiteY2" fmla="*/ 0 h 331838"/>
              <a:gd name="connsiteX3" fmla="*/ 164114 w 536434"/>
              <a:gd name="connsiteY3" fmla="*/ 331838 h 33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434" h="331838">
                <a:moveTo>
                  <a:pt x="164114" y="331838"/>
                </a:moveTo>
                <a:lnTo>
                  <a:pt x="0" y="2359"/>
                </a:lnTo>
                <a:lnTo>
                  <a:pt x="536434" y="0"/>
                </a:lnTo>
                <a:lnTo>
                  <a:pt x="164114" y="331838"/>
                </a:lnTo>
                <a:close/>
              </a:path>
            </a:pathLst>
          </a:custGeom>
          <a:solidFill>
            <a:srgbClr val="48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60700" y="-127000"/>
            <a:ext cx="10655300" cy="11315700"/>
          </a:xfrm>
          <a:custGeom>
            <a:avLst/>
            <a:gdLst>
              <a:gd name="connsiteX0" fmla="*/ 0 w 5495120"/>
              <a:gd name="connsiteY0" fmla="*/ 0 h 6858000"/>
              <a:gd name="connsiteX1" fmla="*/ 5495120 w 5495120"/>
              <a:gd name="connsiteY1" fmla="*/ 0 h 6858000"/>
              <a:gd name="connsiteX2" fmla="*/ 5495120 w 5495120"/>
              <a:gd name="connsiteY2" fmla="*/ 6858000 h 6858000"/>
              <a:gd name="connsiteX3" fmla="*/ 0 w 5495120"/>
              <a:gd name="connsiteY3" fmla="*/ 6858000 h 6858000"/>
              <a:gd name="connsiteX4" fmla="*/ 0 w 5495120"/>
              <a:gd name="connsiteY4" fmla="*/ 0 h 6858000"/>
              <a:gd name="connsiteX0" fmla="*/ 4946072 w 10441192"/>
              <a:gd name="connsiteY0" fmla="*/ 0 h 6899564"/>
              <a:gd name="connsiteX1" fmla="*/ 10441192 w 10441192"/>
              <a:gd name="connsiteY1" fmla="*/ 0 h 6899564"/>
              <a:gd name="connsiteX2" fmla="*/ 10441192 w 10441192"/>
              <a:gd name="connsiteY2" fmla="*/ 6858000 h 6899564"/>
              <a:gd name="connsiteX3" fmla="*/ 0 w 10441192"/>
              <a:gd name="connsiteY3" fmla="*/ 6899564 h 6899564"/>
              <a:gd name="connsiteX4" fmla="*/ 4946072 w 10441192"/>
              <a:gd name="connsiteY4" fmla="*/ 0 h 6899564"/>
              <a:gd name="connsiteX0" fmla="*/ 6359236 w 10441192"/>
              <a:gd name="connsiteY0" fmla="*/ 0 h 6899564"/>
              <a:gd name="connsiteX1" fmla="*/ 10441192 w 10441192"/>
              <a:gd name="connsiteY1" fmla="*/ 0 h 6899564"/>
              <a:gd name="connsiteX2" fmla="*/ 10441192 w 10441192"/>
              <a:gd name="connsiteY2" fmla="*/ 6858000 h 6899564"/>
              <a:gd name="connsiteX3" fmla="*/ 0 w 10441192"/>
              <a:gd name="connsiteY3" fmla="*/ 6899564 h 6899564"/>
              <a:gd name="connsiteX4" fmla="*/ 6359236 w 10441192"/>
              <a:gd name="connsiteY4" fmla="*/ 0 h 6899564"/>
              <a:gd name="connsiteX0" fmla="*/ 7199094 w 10441192"/>
              <a:gd name="connsiteY0" fmla="*/ 41563 h 6899564"/>
              <a:gd name="connsiteX1" fmla="*/ 10441192 w 10441192"/>
              <a:gd name="connsiteY1" fmla="*/ 0 h 6899564"/>
              <a:gd name="connsiteX2" fmla="*/ 10441192 w 10441192"/>
              <a:gd name="connsiteY2" fmla="*/ 6858000 h 6899564"/>
              <a:gd name="connsiteX3" fmla="*/ 0 w 10441192"/>
              <a:gd name="connsiteY3" fmla="*/ 6899564 h 6899564"/>
              <a:gd name="connsiteX4" fmla="*/ 7199094 w 10441192"/>
              <a:gd name="connsiteY4" fmla="*/ 41563 h 6899564"/>
              <a:gd name="connsiteX0" fmla="*/ 9751453 w 12993551"/>
              <a:gd name="connsiteY0" fmla="*/ 41563 h 6924277"/>
              <a:gd name="connsiteX1" fmla="*/ 12993551 w 12993551"/>
              <a:gd name="connsiteY1" fmla="*/ 0 h 6924277"/>
              <a:gd name="connsiteX2" fmla="*/ 12993551 w 12993551"/>
              <a:gd name="connsiteY2" fmla="*/ 6858000 h 6924277"/>
              <a:gd name="connsiteX3" fmla="*/ 0 w 12993551"/>
              <a:gd name="connsiteY3" fmla="*/ 6924277 h 6924277"/>
              <a:gd name="connsiteX4" fmla="*/ 9751453 w 12993551"/>
              <a:gd name="connsiteY4" fmla="*/ 41563 h 6924277"/>
              <a:gd name="connsiteX0" fmla="*/ 9751453 w 12993551"/>
              <a:gd name="connsiteY0" fmla="*/ 41563 h 6982011"/>
              <a:gd name="connsiteX1" fmla="*/ 12993551 w 12993551"/>
              <a:gd name="connsiteY1" fmla="*/ 0 h 6982011"/>
              <a:gd name="connsiteX2" fmla="*/ 12993551 w 12993551"/>
              <a:gd name="connsiteY2" fmla="*/ 6982011 h 6982011"/>
              <a:gd name="connsiteX3" fmla="*/ 0 w 12993551"/>
              <a:gd name="connsiteY3" fmla="*/ 6924277 h 6982011"/>
              <a:gd name="connsiteX4" fmla="*/ 9751453 w 12993551"/>
              <a:gd name="connsiteY4" fmla="*/ 41563 h 698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3551" h="6982011">
                <a:moveTo>
                  <a:pt x="9751453" y="41563"/>
                </a:moveTo>
                <a:lnTo>
                  <a:pt x="12993551" y="0"/>
                </a:lnTo>
                <a:lnTo>
                  <a:pt x="12993551" y="6982011"/>
                </a:lnTo>
                <a:lnTo>
                  <a:pt x="0" y="6924277"/>
                </a:lnTo>
                <a:lnTo>
                  <a:pt x="9751453" y="415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6"/>
          <p:cNvSpPr/>
          <p:nvPr/>
        </p:nvSpPr>
        <p:spPr>
          <a:xfrm>
            <a:off x="5524882" y="6753406"/>
            <a:ext cx="8191117" cy="396889"/>
          </a:xfrm>
          <a:custGeom>
            <a:avLst/>
            <a:gdLst>
              <a:gd name="connsiteX0" fmla="*/ 0 w 12017829"/>
              <a:gd name="connsiteY0" fmla="*/ 0 h 566928"/>
              <a:gd name="connsiteX1" fmla="*/ 12017829 w 12017829"/>
              <a:gd name="connsiteY1" fmla="*/ 0 h 566928"/>
              <a:gd name="connsiteX2" fmla="*/ 12017829 w 12017829"/>
              <a:gd name="connsiteY2" fmla="*/ 566928 h 566928"/>
              <a:gd name="connsiteX3" fmla="*/ 0 w 12017829"/>
              <a:gd name="connsiteY3" fmla="*/ 566928 h 566928"/>
              <a:gd name="connsiteX4" fmla="*/ 0 w 12017829"/>
              <a:gd name="connsiteY4" fmla="*/ 0 h 566928"/>
              <a:gd name="connsiteX0" fmla="*/ 420624 w 12438453"/>
              <a:gd name="connsiteY0" fmla="*/ 0 h 585216"/>
              <a:gd name="connsiteX1" fmla="*/ 12438453 w 12438453"/>
              <a:gd name="connsiteY1" fmla="*/ 0 h 585216"/>
              <a:gd name="connsiteX2" fmla="*/ 12438453 w 12438453"/>
              <a:gd name="connsiteY2" fmla="*/ 566928 h 585216"/>
              <a:gd name="connsiteX3" fmla="*/ 0 w 12438453"/>
              <a:gd name="connsiteY3" fmla="*/ 585216 h 585216"/>
              <a:gd name="connsiteX4" fmla="*/ 420624 w 12438453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8453" h="585216">
                <a:moveTo>
                  <a:pt x="420624" y="0"/>
                </a:moveTo>
                <a:lnTo>
                  <a:pt x="12438453" y="0"/>
                </a:lnTo>
                <a:lnTo>
                  <a:pt x="12438453" y="566928"/>
                </a:lnTo>
                <a:lnTo>
                  <a:pt x="0" y="585216"/>
                </a:lnTo>
                <a:lnTo>
                  <a:pt x="420624" y="0"/>
                </a:lnTo>
                <a:close/>
              </a:path>
            </a:pathLst>
          </a:custGeom>
          <a:solidFill>
            <a:srgbClr val="48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7494917" y="4284526"/>
            <a:ext cx="925183" cy="392506"/>
          </a:xfrm>
          <a:custGeom>
            <a:avLst/>
            <a:gdLst>
              <a:gd name="connsiteX0" fmla="*/ 0 w 600520"/>
              <a:gd name="connsiteY0" fmla="*/ 563979 h 563979"/>
              <a:gd name="connsiteX1" fmla="*/ 300260 w 600520"/>
              <a:gd name="connsiteY1" fmla="*/ 0 h 563979"/>
              <a:gd name="connsiteX2" fmla="*/ 600520 w 600520"/>
              <a:gd name="connsiteY2" fmla="*/ 563979 h 563979"/>
              <a:gd name="connsiteX3" fmla="*/ 0 w 600520"/>
              <a:gd name="connsiteY3" fmla="*/ 563979 h 563979"/>
              <a:gd name="connsiteX0" fmla="*/ 0 w 881873"/>
              <a:gd name="connsiteY0" fmla="*/ 563979 h 563979"/>
              <a:gd name="connsiteX1" fmla="*/ 581613 w 881873"/>
              <a:gd name="connsiteY1" fmla="*/ 0 h 563979"/>
              <a:gd name="connsiteX2" fmla="*/ 881873 w 881873"/>
              <a:gd name="connsiteY2" fmla="*/ 563979 h 563979"/>
              <a:gd name="connsiteX3" fmla="*/ 0 w 881873"/>
              <a:gd name="connsiteY3" fmla="*/ 563979 h 563979"/>
              <a:gd name="connsiteX0" fmla="*/ 0 w 881873"/>
              <a:gd name="connsiteY0" fmla="*/ 599149 h 599149"/>
              <a:gd name="connsiteX1" fmla="*/ 546444 w 881873"/>
              <a:gd name="connsiteY1" fmla="*/ 0 h 599149"/>
              <a:gd name="connsiteX2" fmla="*/ 881873 w 881873"/>
              <a:gd name="connsiteY2" fmla="*/ 599149 h 599149"/>
              <a:gd name="connsiteX3" fmla="*/ 0 w 881873"/>
              <a:gd name="connsiteY3" fmla="*/ 599149 h 599149"/>
              <a:gd name="connsiteX0" fmla="*/ 0 w 834981"/>
              <a:gd name="connsiteY0" fmla="*/ 599149 h 599149"/>
              <a:gd name="connsiteX1" fmla="*/ 546444 w 834981"/>
              <a:gd name="connsiteY1" fmla="*/ 0 h 599149"/>
              <a:gd name="connsiteX2" fmla="*/ 834981 w 834981"/>
              <a:gd name="connsiteY2" fmla="*/ 575703 h 599149"/>
              <a:gd name="connsiteX3" fmla="*/ 0 w 834981"/>
              <a:gd name="connsiteY3" fmla="*/ 599149 h 599149"/>
              <a:gd name="connsiteX0" fmla="*/ 0 w 870150"/>
              <a:gd name="connsiteY0" fmla="*/ 599149 h 622595"/>
              <a:gd name="connsiteX1" fmla="*/ 546444 w 870150"/>
              <a:gd name="connsiteY1" fmla="*/ 0 h 622595"/>
              <a:gd name="connsiteX2" fmla="*/ 870150 w 870150"/>
              <a:gd name="connsiteY2" fmla="*/ 622595 h 622595"/>
              <a:gd name="connsiteX3" fmla="*/ 0 w 870150"/>
              <a:gd name="connsiteY3" fmla="*/ 599149 h 622595"/>
              <a:gd name="connsiteX0" fmla="*/ 0 w 870150"/>
              <a:gd name="connsiteY0" fmla="*/ 370549 h 393995"/>
              <a:gd name="connsiteX1" fmla="*/ 378002 w 870150"/>
              <a:gd name="connsiteY1" fmla="*/ 0 h 393995"/>
              <a:gd name="connsiteX2" fmla="*/ 870150 w 870150"/>
              <a:gd name="connsiteY2" fmla="*/ 393995 h 393995"/>
              <a:gd name="connsiteX3" fmla="*/ 0 w 870150"/>
              <a:gd name="connsiteY3" fmla="*/ 370549 h 393995"/>
              <a:gd name="connsiteX0" fmla="*/ 0 w 870150"/>
              <a:gd name="connsiteY0" fmla="*/ 383249 h 406695"/>
              <a:gd name="connsiteX1" fmla="*/ 356835 w 870150"/>
              <a:gd name="connsiteY1" fmla="*/ 0 h 406695"/>
              <a:gd name="connsiteX2" fmla="*/ 870150 w 870150"/>
              <a:gd name="connsiteY2" fmla="*/ 406695 h 406695"/>
              <a:gd name="connsiteX3" fmla="*/ 0 w 870150"/>
              <a:gd name="connsiteY3" fmla="*/ 383249 h 406695"/>
              <a:gd name="connsiteX0" fmla="*/ 0 w 861683"/>
              <a:gd name="connsiteY0" fmla="*/ 391716 h 406695"/>
              <a:gd name="connsiteX1" fmla="*/ 348368 w 861683"/>
              <a:gd name="connsiteY1" fmla="*/ 0 h 406695"/>
              <a:gd name="connsiteX2" fmla="*/ 861683 w 861683"/>
              <a:gd name="connsiteY2" fmla="*/ 406695 h 406695"/>
              <a:gd name="connsiteX3" fmla="*/ 0 w 861683"/>
              <a:gd name="connsiteY3" fmla="*/ 391716 h 406695"/>
              <a:gd name="connsiteX0" fmla="*/ 0 w 895549"/>
              <a:gd name="connsiteY0" fmla="*/ 391716 h 398228"/>
              <a:gd name="connsiteX1" fmla="*/ 348368 w 895549"/>
              <a:gd name="connsiteY1" fmla="*/ 0 h 398228"/>
              <a:gd name="connsiteX2" fmla="*/ 895549 w 895549"/>
              <a:gd name="connsiteY2" fmla="*/ 398228 h 398228"/>
              <a:gd name="connsiteX3" fmla="*/ 0 w 895549"/>
              <a:gd name="connsiteY3" fmla="*/ 391716 h 398228"/>
              <a:gd name="connsiteX0" fmla="*/ 0 w 925183"/>
              <a:gd name="connsiteY0" fmla="*/ 387482 h 398228"/>
              <a:gd name="connsiteX1" fmla="*/ 378002 w 925183"/>
              <a:gd name="connsiteY1" fmla="*/ 0 h 398228"/>
              <a:gd name="connsiteX2" fmla="*/ 925183 w 925183"/>
              <a:gd name="connsiteY2" fmla="*/ 398228 h 398228"/>
              <a:gd name="connsiteX3" fmla="*/ 0 w 925183"/>
              <a:gd name="connsiteY3" fmla="*/ 387482 h 398228"/>
              <a:gd name="connsiteX0" fmla="*/ 0 w 954816"/>
              <a:gd name="connsiteY0" fmla="*/ 387482 h 389762"/>
              <a:gd name="connsiteX1" fmla="*/ 378002 w 954816"/>
              <a:gd name="connsiteY1" fmla="*/ 0 h 389762"/>
              <a:gd name="connsiteX2" fmla="*/ 954816 w 954816"/>
              <a:gd name="connsiteY2" fmla="*/ 389762 h 389762"/>
              <a:gd name="connsiteX3" fmla="*/ 0 w 954816"/>
              <a:gd name="connsiteY3" fmla="*/ 387482 h 389762"/>
              <a:gd name="connsiteX0" fmla="*/ 0 w 925183"/>
              <a:gd name="connsiteY0" fmla="*/ 387482 h 387482"/>
              <a:gd name="connsiteX1" fmla="*/ 378002 w 925183"/>
              <a:gd name="connsiteY1" fmla="*/ 0 h 387482"/>
              <a:gd name="connsiteX2" fmla="*/ 925183 w 925183"/>
              <a:gd name="connsiteY2" fmla="*/ 381296 h 387482"/>
              <a:gd name="connsiteX3" fmla="*/ 0 w 925183"/>
              <a:gd name="connsiteY3" fmla="*/ 387482 h 387482"/>
              <a:gd name="connsiteX0" fmla="*/ 0 w 925183"/>
              <a:gd name="connsiteY0" fmla="*/ 387482 h 387482"/>
              <a:gd name="connsiteX1" fmla="*/ 367953 w 925183"/>
              <a:gd name="connsiteY1" fmla="*/ 0 h 387482"/>
              <a:gd name="connsiteX2" fmla="*/ 925183 w 925183"/>
              <a:gd name="connsiteY2" fmla="*/ 381296 h 387482"/>
              <a:gd name="connsiteX3" fmla="*/ 0 w 925183"/>
              <a:gd name="connsiteY3" fmla="*/ 387482 h 387482"/>
              <a:gd name="connsiteX0" fmla="*/ 0 w 925183"/>
              <a:gd name="connsiteY0" fmla="*/ 392506 h 392506"/>
              <a:gd name="connsiteX1" fmla="*/ 362929 w 925183"/>
              <a:gd name="connsiteY1" fmla="*/ 0 h 392506"/>
              <a:gd name="connsiteX2" fmla="*/ 925183 w 925183"/>
              <a:gd name="connsiteY2" fmla="*/ 386320 h 392506"/>
              <a:gd name="connsiteX3" fmla="*/ 0 w 925183"/>
              <a:gd name="connsiteY3" fmla="*/ 392506 h 39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5183" h="392506">
                <a:moveTo>
                  <a:pt x="0" y="392506"/>
                </a:moveTo>
                <a:lnTo>
                  <a:pt x="362929" y="0"/>
                </a:lnTo>
                <a:lnTo>
                  <a:pt x="925183" y="386320"/>
                </a:lnTo>
                <a:lnTo>
                  <a:pt x="0" y="392506"/>
                </a:lnTo>
                <a:close/>
              </a:path>
            </a:pathLst>
          </a:custGeom>
          <a:solidFill>
            <a:srgbClr val="486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" y="4677032"/>
            <a:ext cx="8420099" cy="1631092"/>
          </a:xfrm>
          <a:custGeom>
            <a:avLst/>
            <a:gdLst>
              <a:gd name="connsiteX0" fmla="*/ 0 w 12540343"/>
              <a:gd name="connsiteY0" fmla="*/ 0 h 3461657"/>
              <a:gd name="connsiteX1" fmla="*/ 12540343 w 12540343"/>
              <a:gd name="connsiteY1" fmla="*/ 0 h 3461657"/>
              <a:gd name="connsiteX2" fmla="*/ 12540343 w 12540343"/>
              <a:gd name="connsiteY2" fmla="*/ 3461657 h 3461657"/>
              <a:gd name="connsiteX3" fmla="*/ 0 w 12540343"/>
              <a:gd name="connsiteY3" fmla="*/ 3461657 h 3461657"/>
              <a:gd name="connsiteX4" fmla="*/ 0 w 12540343"/>
              <a:gd name="connsiteY4" fmla="*/ 0 h 3461657"/>
              <a:gd name="connsiteX0" fmla="*/ 0 w 12540343"/>
              <a:gd name="connsiteY0" fmla="*/ 0 h 3461657"/>
              <a:gd name="connsiteX1" fmla="*/ 12540343 w 12540343"/>
              <a:gd name="connsiteY1" fmla="*/ 0 h 3461657"/>
              <a:gd name="connsiteX2" fmla="*/ 10537371 w 12540343"/>
              <a:gd name="connsiteY2" fmla="*/ 3439886 h 3461657"/>
              <a:gd name="connsiteX3" fmla="*/ 0 w 12540343"/>
              <a:gd name="connsiteY3" fmla="*/ 3461657 h 3461657"/>
              <a:gd name="connsiteX4" fmla="*/ 0 w 12540343"/>
              <a:gd name="connsiteY4" fmla="*/ 0 h 3461657"/>
              <a:gd name="connsiteX0" fmla="*/ 0 w 12540343"/>
              <a:gd name="connsiteY0" fmla="*/ 0 h 3461657"/>
              <a:gd name="connsiteX1" fmla="*/ 12540343 w 12540343"/>
              <a:gd name="connsiteY1" fmla="*/ 0 h 3461657"/>
              <a:gd name="connsiteX2" fmla="*/ 9933867 w 12540343"/>
              <a:gd name="connsiteY2" fmla="*/ 3421598 h 3461657"/>
              <a:gd name="connsiteX3" fmla="*/ 0 w 12540343"/>
              <a:gd name="connsiteY3" fmla="*/ 3461657 h 3461657"/>
              <a:gd name="connsiteX4" fmla="*/ 0 w 12540343"/>
              <a:gd name="connsiteY4" fmla="*/ 0 h 3461657"/>
              <a:gd name="connsiteX0" fmla="*/ 0 w 12924391"/>
              <a:gd name="connsiteY0" fmla="*/ 0 h 3461657"/>
              <a:gd name="connsiteX1" fmla="*/ 12924391 w 12924391"/>
              <a:gd name="connsiteY1" fmla="*/ 0 h 3461657"/>
              <a:gd name="connsiteX2" fmla="*/ 9933867 w 12924391"/>
              <a:gd name="connsiteY2" fmla="*/ 3421598 h 3461657"/>
              <a:gd name="connsiteX3" fmla="*/ 0 w 12924391"/>
              <a:gd name="connsiteY3" fmla="*/ 3461657 h 3461657"/>
              <a:gd name="connsiteX4" fmla="*/ 0 w 12924391"/>
              <a:gd name="connsiteY4" fmla="*/ 0 h 3461657"/>
              <a:gd name="connsiteX0" fmla="*/ 0 w 12514848"/>
              <a:gd name="connsiteY0" fmla="*/ 31113 h 3492770"/>
              <a:gd name="connsiteX1" fmla="*/ 12514848 w 12514848"/>
              <a:gd name="connsiteY1" fmla="*/ 0 h 3492770"/>
              <a:gd name="connsiteX2" fmla="*/ 9933867 w 12514848"/>
              <a:gd name="connsiteY2" fmla="*/ 3452711 h 3492770"/>
              <a:gd name="connsiteX3" fmla="*/ 0 w 12514848"/>
              <a:gd name="connsiteY3" fmla="*/ 3492770 h 3492770"/>
              <a:gd name="connsiteX4" fmla="*/ 0 w 12514848"/>
              <a:gd name="connsiteY4" fmla="*/ 31113 h 3492770"/>
              <a:gd name="connsiteX0" fmla="*/ 0 w 12514848"/>
              <a:gd name="connsiteY0" fmla="*/ 31113 h 3492770"/>
              <a:gd name="connsiteX1" fmla="*/ 12514848 w 12514848"/>
              <a:gd name="connsiteY1" fmla="*/ 0 h 3492770"/>
              <a:gd name="connsiteX2" fmla="*/ 10907917 w 12514848"/>
              <a:gd name="connsiteY2" fmla="*/ 3400453 h 3492770"/>
              <a:gd name="connsiteX3" fmla="*/ 0 w 12514848"/>
              <a:gd name="connsiteY3" fmla="*/ 3492770 h 3492770"/>
              <a:gd name="connsiteX4" fmla="*/ 0 w 12514848"/>
              <a:gd name="connsiteY4" fmla="*/ 31113 h 3492770"/>
              <a:gd name="connsiteX0" fmla="*/ 0 w 12514848"/>
              <a:gd name="connsiteY0" fmla="*/ 31113 h 3492770"/>
              <a:gd name="connsiteX1" fmla="*/ 12514848 w 12514848"/>
              <a:gd name="connsiteY1" fmla="*/ 0 h 3492770"/>
              <a:gd name="connsiteX2" fmla="*/ 10139462 w 12514848"/>
              <a:gd name="connsiteY2" fmla="*/ 3400453 h 3492770"/>
              <a:gd name="connsiteX3" fmla="*/ 0 w 12514848"/>
              <a:gd name="connsiteY3" fmla="*/ 3492770 h 3492770"/>
              <a:gd name="connsiteX4" fmla="*/ 0 w 12514848"/>
              <a:gd name="connsiteY4" fmla="*/ 31113 h 349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14848" h="3492770">
                <a:moveTo>
                  <a:pt x="0" y="31113"/>
                </a:moveTo>
                <a:lnTo>
                  <a:pt x="12514848" y="0"/>
                </a:lnTo>
                <a:lnTo>
                  <a:pt x="10139462" y="3400453"/>
                </a:lnTo>
                <a:lnTo>
                  <a:pt x="0" y="3492770"/>
                </a:lnTo>
                <a:lnTo>
                  <a:pt x="0" y="31113"/>
                </a:lnTo>
                <a:close/>
              </a:path>
            </a:pathLst>
          </a:custGeom>
          <a:solidFill>
            <a:srgbClr val="486D90"/>
          </a:solidFill>
          <a:ln>
            <a:noFill/>
          </a:ln>
          <a:effectLst>
            <a:outerShdw blurRad="508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79730" y="5200190"/>
            <a:ext cx="7786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2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03230"/>
            <a:ext cx="13320921" cy="850532"/>
          </a:xfrm>
        </p:spPr>
        <p:txBody>
          <a:bodyPr/>
          <a:lstStyle/>
          <a:p>
            <a:r>
              <a:rPr lang="en-US" dirty="0"/>
              <a:t>Alerts &amp; </a:t>
            </a:r>
            <a:r>
              <a:rPr lang="en-US"/>
              <a:t>Monitoring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18556" y="1605677"/>
            <a:ext cx="1591470" cy="490004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3291" y="1605677"/>
            <a:ext cx="1555583" cy="490004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2536" y="1605680"/>
            <a:ext cx="1245567" cy="490004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86D9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6744" y="671239"/>
            <a:ext cx="2136176" cy="247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Focus Area-1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6744" y="952155"/>
            <a:ext cx="5785797" cy="9266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Review the Existing alerts configured at the Infra level. </a:t>
            </a: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Configure the Missing alerts /modify the threshold. </a:t>
            </a: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Provide Infra and security related recommendations.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6744" y="2181548"/>
            <a:ext cx="2136176" cy="247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Focus Area-2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05716" y="2431060"/>
            <a:ext cx="5785797" cy="22861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Review the existing alerts and threshold.</a:t>
            </a: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Configure the missing alerts for the Below components </a:t>
            </a:r>
          </a:p>
          <a:p>
            <a:pPr marL="942975" lvl="1" indent="-257175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User Management System (UMS) </a:t>
            </a:r>
          </a:p>
          <a:p>
            <a:pPr marL="942975" lvl="1" indent="-257175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Dashboard  </a:t>
            </a:r>
          </a:p>
          <a:p>
            <a:pPr marL="942975" lvl="1" indent="-257175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Transactions </a:t>
            </a:r>
          </a:p>
          <a:p>
            <a:pPr marL="942975" lvl="1" indent="-257175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Account Options</a:t>
            </a:r>
          </a:p>
          <a:p>
            <a:pPr marL="942975" lvl="1" indent="-257175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Document Management  </a:t>
            </a:r>
          </a:p>
          <a:p>
            <a:pPr marL="942975" lvl="1" indent="-257175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Batch </a:t>
            </a: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05718" y="5013930"/>
            <a:ext cx="2136176" cy="247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Focus Area-3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5716" y="5283584"/>
            <a:ext cx="5826825" cy="8175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Building actionable ELK Dashboard based on the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CloudWatch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Data. for Focus area 1 &amp; 2  &amp; along with Different KPI</a:t>
            </a: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592" y="1605678"/>
            <a:ext cx="1108577" cy="4900041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717" y="6179525"/>
            <a:ext cx="2136176" cy="247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Focus Area-4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05716" y="6505721"/>
            <a:ext cx="5785797" cy="229733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 all the critical Alerts SOP needs to be created for to the L1.5 Team. </a:t>
            </a: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Review the SOP thoroughly before socializing the same with wider team.  </a:t>
            </a: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the Action plan and escalation matrix  and handing over to L1.5</a:t>
            </a:r>
            <a:endParaRPr lang="en-US" sz="1600" dirty="0">
              <a:solidFill>
                <a:srgbClr val="00B050"/>
              </a:solidFill>
            </a:endParaRP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7577" y="1150620"/>
            <a:ext cx="1080098" cy="396000"/>
          </a:xfrm>
          <a:prstGeom prst="roundRect">
            <a:avLst/>
          </a:prstGeom>
          <a:solidFill>
            <a:srgbClr val="E79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30%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70111" y="1150621"/>
            <a:ext cx="1502356" cy="39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/>
              <a:t>60%</a:t>
            </a:r>
            <a:endParaRPr lang="en-US" sz="1500" dirty="0"/>
          </a:p>
        </p:txBody>
      </p:sp>
      <p:sp>
        <p:nvSpPr>
          <p:cNvPr id="22" name="Rounded Rectangle 21"/>
          <p:cNvSpPr/>
          <p:nvPr/>
        </p:nvSpPr>
        <p:spPr>
          <a:xfrm>
            <a:off x="3659488" y="1150620"/>
            <a:ext cx="1516892" cy="39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85%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354270" y="1150620"/>
            <a:ext cx="1271339" cy="39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80%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623291" y="6775207"/>
            <a:ext cx="2968616" cy="3413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0" dirty="0"/>
              <a:t>Ongoing (</a:t>
            </a:r>
            <a:r>
              <a:rPr lang="en-US" sz="1650" b="1" dirty="0"/>
              <a:t>Target Date 2/28</a:t>
            </a:r>
            <a:r>
              <a:rPr lang="en-US" sz="1650" dirty="0"/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03851" y="6786379"/>
            <a:ext cx="2968616" cy="3413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50" dirty="0"/>
              <a:t>Work in Progress(</a:t>
            </a:r>
            <a:r>
              <a:rPr lang="en-US" sz="1650" b="1" dirty="0"/>
              <a:t>TBD</a:t>
            </a:r>
            <a:r>
              <a:rPr lang="en-US" sz="1650" dirty="0"/>
              <a:t>) </a:t>
            </a:r>
          </a:p>
        </p:txBody>
      </p:sp>
      <p:pic>
        <p:nvPicPr>
          <p:cNvPr id="26" name="x__x0000_i1026" descr="image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98" y="7456936"/>
            <a:ext cx="2913369" cy="172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079" y="7524896"/>
            <a:ext cx="3225589" cy="165240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816062" y="3200400"/>
            <a:ext cx="1591470" cy="21472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486D90"/>
                </a:solidFill>
              </a:rPr>
              <a:t>Focus </a:t>
            </a:r>
          </a:p>
          <a:p>
            <a:pPr algn="ctr"/>
            <a:r>
              <a:rPr lang="en-US" sz="2400" b="1" dirty="0">
                <a:solidFill>
                  <a:srgbClr val="486D90"/>
                </a:solidFill>
              </a:rPr>
              <a:t>Area-3</a:t>
            </a:r>
          </a:p>
          <a:p>
            <a:pPr algn="ctr"/>
            <a:endParaRPr 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400" b="1" i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Building ELK Actionable Dashboard</a:t>
            </a:r>
            <a:endParaRPr 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endParaRPr 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20797" y="3680518"/>
            <a:ext cx="1555583" cy="154460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86D90"/>
                </a:solidFill>
              </a:rPr>
              <a:t>Focus </a:t>
            </a:r>
          </a:p>
          <a:p>
            <a:pPr algn="ctr"/>
            <a:r>
              <a:rPr lang="en-US" sz="2400" b="1" dirty="0">
                <a:solidFill>
                  <a:srgbClr val="486D90"/>
                </a:solidFill>
              </a:rPr>
              <a:t>Area-2</a:t>
            </a:r>
          </a:p>
          <a:p>
            <a:pPr algn="ctr"/>
            <a:endParaRPr 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400" b="1" i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Application related Alerts</a:t>
            </a:r>
          </a:p>
          <a:p>
            <a:pPr algn="ctr"/>
            <a:endParaRPr lang="en-US" sz="1400" b="1" i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80042" y="3406803"/>
            <a:ext cx="1245567" cy="1940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486D90"/>
              </a:solidFill>
            </a:endParaRPr>
          </a:p>
          <a:p>
            <a:pPr algn="ctr"/>
            <a:r>
              <a:rPr lang="en-US" sz="2400" b="1" dirty="0">
                <a:solidFill>
                  <a:srgbClr val="486D90"/>
                </a:solidFill>
              </a:rPr>
              <a:t>Focus </a:t>
            </a:r>
          </a:p>
          <a:p>
            <a:pPr algn="ctr"/>
            <a:r>
              <a:rPr lang="en-US" sz="2400" b="1" dirty="0">
                <a:solidFill>
                  <a:srgbClr val="486D90"/>
                </a:solidFill>
              </a:rPr>
              <a:t>Area-1</a:t>
            </a:r>
          </a:p>
          <a:p>
            <a:pPr algn="ctr"/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b="1" i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Infra Security and network Related Alerts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9098" y="3406801"/>
            <a:ext cx="1108577" cy="19408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86D90"/>
                </a:solidFill>
              </a:rPr>
              <a:t>Focus </a:t>
            </a:r>
          </a:p>
          <a:p>
            <a:pPr algn="ctr"/>
            <a:r>
              <a:rPr lang="en-US" sz="2400" b="1" dirty="0">
                <a:solidFill>
                  <a:srgbClr val="486D90"/>
                </a:solidFill>
              </a:rPr>
              <a:t>Area-4</a:t>
            </a:r>
          </a:p>
          <a:p>
            <a:pPr algn="ctr"/>
            <a:endParaRPr lang="en-US" sz="1350" b="1" i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350" b="1" i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400" b="1" i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SOP for all the Critical Alerts </a:t>
            </a:r>
          </a:p>
        </p:txBody>
      </p:sp>
    </p:spTree>
    <p:extLst>
      <p:ext uri="{BB962C8B-B14F-4D97-AF65-F5344CB8AC3E}">
        <p14:creationId xmlns:p14="http://schemas.microsoft.com/office/powerpoint/2010/main" val="24293494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Alarms Statistics 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399" y="7492387"/>
            <a:ext cx="2136176" cy="2478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Actions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399" y="7894867"/>
            <a:ext cx="11198172" cy="22333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/>
                </a:solidFill>
              </a:rPr>
              <a:t>Analyze the Cloud watch log to capture the max value and number of occurrences. </a:t>
            </a: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/>
                </a:solidFill>
              </a:rPr>
              <a:t>Edit the Alarms with Correct Configuration. </a:t>
            </a:r>
          </a:p>
          <a:p>
            <a:pPr marL="257175" indent="-25717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/>
                </a:solidFill>
              </a:rPr>
              <a:t>Testing the Alarms in lower environment.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824982" y="1581414"/>
            <a:ext cx="6928" cy="6065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351807420"/>
              </p:ext>
            </p:extLst>
          </p:nvPr>
        </p:nvGraphicFramePr>
        <p:xfrm>
          <a:off x="171449" y="1368248"/>
          <a:ext cx="6479957" cy="5721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498157971"/>
              </p:ext>
            </p:extLst>
          </p:nvPr>
        </p:nvGraphicFramePr>
        <p:xfrm>
          <a:off x="7012414" y="1628039"/>
          <a:ext cx="6479957" cy="5721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72547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 4XX and 5XX Analysis and Following up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449" y="1381228"/>
            <a:ext cx="12999651" cy="316240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Observed </a:t>
            </a:r>
            <a:r>
              <a:rPr lang="en-US" sz="2700" b="1" dirty="0">
                <a:solidFill>
                  <a:schemeClr val="tx1">
                    <a:lumMod val="50000"/>
                  </a:schemeClr>
                </a:solidFill>
              </a:rPr>
              <a:t>500</a:t>
            </a: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sz="2700" b="1" dirty="0">
                <a:solidFill>
                  <a:schemeClr val="tx1">
                    <a:lumMod val="50000"/>
                  </a:schemeClr>
                </a:solidFill>
              </a:rPr>
              <a:t>504 </a:t>
            </a: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issues in the last couple of weeks which led to couple of </a:t>
            </a:r>
            <a:r>
              <a:rPr lang="en-US" sz="2700" b="1" dirty="0">
                <a:solidFill>
                  <a:schemeClr val="tx1">
                    <a:lumMod val="50000"/>
                  </a:schemeClr>
                </a:solidFill>
              </a:rPr>
              <a:t>P1</a:t>
            </a: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 issues.</a:t>
            </a:r>
            <a:br>
              <a:rPr lang="en-US" sz="27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Observed </a:t>
            </a:r>
            <a:r>
              <a:rPr lang="en-US" sz="2700" b="1" dirty="0">
                <a:solidFill>
                  <a:schemeClr val="tx1">
                    <a:lumMod val="50000"/>
                  </a:schemeClr>
                </a:solidFill>
              </a:rPr>
              <a:t>417</a:t>
            </a: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 response code from FIS with an overwhelming number. It was only observed after </a:t>
            </a:r>
            <a:r>
              <a:rPr lang="en-US" sz="2700" b="1" dirty="0">
                <a:solidFill>
                  <a:schemeClr val="tx1">
                    <a:lumMod val="50000"/>
                  </a:schemeClr>
                </a:solidFill>
              </a:rPr>
              <a:t>reconfiguring the missing Alarms</a:t>
            </a: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. 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endParaRPr lang="en-US" sz="2700" dirty="0">
              <a:solidFill>
                <a:schemeClr val="tx1">
                  <a:lumMod val="50000"/>
                </a:schemeClr>
              </a:solidFill>
            </a:endParaRP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FIS load balancer switch caused outage and around 109 member profile request failed on Feb 13</a:t>
            </a:r>
            <a:r>
              <a:rPr lang="en-US" sz="2700" baseline="30000" dirty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2700" dirty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endParaRPr lang="en-US" sz="16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449" y="4591878"/>
            <a:ext cx="6096614" cy="374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Impact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9" y="5303467"/>
            <a:ext cx="12999651" cy="30162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Opened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QB tickets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 FIS for every single incident and closely follow-up till closure. 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FIS agreed to change the 417(data not found) to  200 which would make the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Alarms system accurate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Shared the detailed log with exact timeframe for further investigation.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Issues caused by FIS is coming into the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surface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and L1.5 team is able to isolate.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384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46110" y="2209800"/>
            <a:ext cx="1371601" cy="12573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GIACT 5XX , USPS Errors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00036"/>
              </p:ext>
            </p:extLst>
          </p:nvPr>
        </p:nvGraphicFramePr>
        <p:xfrm>
          <a:off x="187121" y="1915735"/>
          <a:ext cx="5388692" cy="2056898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3698123">
                  <a:extLst>
                    <a:ext uri="{9D8B030D-6E8A-4147-A177-3AD203B41FA5}">
                      <a16:colId xmlns:a16="http://schemas.microsoft.com/office/drawing/2014/main" val="562304313"/>
                    </a:ext>
                  </a:extLst>
                </a:gridCol>
                <a:gridCol w="1690569">
                  <a:extLst>
                    <a:ext uri="{9D8B030D-6E8A-4147-A177-3AD203B41FA5}">
                      <a16:colId xmlns:a16="http://schemas.microsoft.com/office/drawing/2014/main" val="3909027043"/>
                    </a:ext>
                  </a:extLst>
                </a:gridCol>
              </a:tblGrid>
              <a:tr h="4166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kern="1200" dirty="0"/>
                        <a:t>Errors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8" marR="14288" marT="14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Count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extLst>
                  <a:ext uri="{0D108BD9-81ED-4DB2-BD59-A6C34878D82A}">
                    <a16:rowId xmlns:a16="http://schemas.microsoft.com/office/drawing/2014/main" val="1677744071"/>
                  </a:ext>
                </a:extLst>
              </a:tr>
              <a:tr h="26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Invalid eMail address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extLst>
                  <a:ext uri="{0D108BD9-81ED-4DB2-BD59-A6C34878D82A}">
                    <a16:rowId xmlns:a16="http://schemas.microsoft.com/office/drawing/2014/main" val="2567250291"/>
                  </a:ext>
                </a:extLst>
              </a:tr>
              <a:tr h="26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Invalid phone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extLst>
                  <a:ext uri="{0D108BD9-81ED-4DB2-BD59-A6C34878D82A}">
                    <a16:rowId xmlns:a16="http://schemas.microsoft.com/office/drawing/2014/main" val="1254907331"/>
                  </a:ext>
                </a:extLst>
              </a:tr>
              <a:tr h="26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invalid SSN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extLst>
                  <a:ext uri="{0D108BD9-81ED-4DB2-BD59-A6C34878D82A}">
                    <a16:rowId xmlns:a16="http://schemas.microsoft.com/office/drawing/2014/main" val="317625693"/>
                  </a:ext>
                </a:extLst>
              </a:tr>
              <a:tr h="26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Invalid Zip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extLst>
                  <a:ext uri="{0D108BD9-81ED-4DB2-BD59-A6C34878D82A}">
                    <a16:rowId xmlns:a16="http://schemas.microsoft.com/office/drawing/2014/main" val="2718172969"/>
                  </a:ext>
                </a:extLst>
              </a:tr>
              <a:tr h="26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Less than min length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extLst>
                  <a:ext uri="{0D108BD9-81ED-4DB2-BD59-A6C34878D82A}">
                    <a16:rowId xmlns:a16="http://schemas.microsoft.com/office/drawing/2014/main" val="2636421688"/>
                  </a:ext>
                </a:extLst>
              </a:tr>
              <a:tr h="265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Grand Total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320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288" marR="14288" marT="14288" marB="0" anchor="b"/>
                </a:tc>
                <a:extLst>
                  <a:ext uri="{0D108BD9-81ED-4DB2-BD59-A6C34878D82A}">
                    <a16:rowId xmlns:a16="http://schemas.microsoft.com/office/drawing/2014/main" val="2015191155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27337"/>
              </p:ext>
            </p:extLst>
          </p:nvPr>
        </p:nvGraphicFramePr>
        <p:xfrm>
          <a:off x="6642100" y="2670175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254099" imgH="514350" progId="Excel.Sheet.12">
                  <p:embed/>
                </p:oleObj>
              </mc:Choice>
              <mc:Fallback>
                <p:oleObj name="Worksheet" showAsIcon="1" r:id="rId2" imgW="254099" imgH="514350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2100" y="2670175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1451" y="1274820"/>
            <a:ext cx="6096614" cy="374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5XX stat for a weeks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450" y="4528845"/>
            <a:ext cx="6096614" cy="374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Impact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61413" y="1213573"/>
            <a:ext cx="3933958" cy="374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Corrective 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1414" y="2014831"/>
            <a:ext cx="5130957" cy="12234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1575" dirty="0">
                <a:solidFill>
                  <a:schemeClr val="tx1">
                    <a:lumMod val="50000"/>
                  </a:schemeClr>
                </a:solidFill>
              </a:rPr>
              <a:t>Include Validation before Making a third-party API Invocation 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1575" dirty="0">
                <a:solidFill>
                  <a:schemeClr val="tx1">
                    <a:lumMod val="50000"/>
                  </a:schemeClr>
                </a:solidFill>
              </a:rPr>
              <a:t>Show exact functional Error message to the member around the reason validation failed.</a:t>
            </a:r>
          </a:p>
          <a:p>
            <a:endParaRPr lang="en-US" sz="165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63" name="Picture 39" descr="Person Cartoon 600*600 transprent Png Free Download - Circle, Black And  White , Line. - CleanPNG / Kiss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50" y="6624900"/>
            <a:ext cx="1641860" cy="164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33744" y="6165430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Lower Cost by avoiding GIACT calls with invalid data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6994" y="616542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Improved member Experience by pinpointing the error reason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982" y="6695135"/>
            <a:ext cx="1628775" cy="15716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47500" y="6165428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Reduce Call Volume </a:t>
            </a:r>
          </a:p>
        </p:txBody>
      </p:sp>
      <p:pic>
        <p:nvPicPr>
          <p:cNvPr id="1092" name="Picture 68" descr="Call center operator - Free people ic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955" y="6624900"/>
            <a:ext cx="1503012" cy="150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123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81850" y="1213572"/>
            <a:ext cx="3181350" cy="5225327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threshold ?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370132"/>
            <a:ext cx="9696450" cy="4663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own Arrow 5"/>
          <p:cNvSpPr/>
          <p:nvPr/>
        </p:nvSpPr>
        <p:spPr>
          <a:xfrm rot="5400000">
            <a:off x="10829356" y="3389193"/>
            <a:ext cx="971550" cy="6258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50" y="6782628"/>
            <a:ext cx="6096614" cy="374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Corrective Actions Taken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7494217"/>
            <a:ext cx="12999651" cy="190821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Detailed Log Analysis to figure out any Missing Alarms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Threshold determination based on Historical data and Incident Occurrence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Analysis of the Root cause for the current Threshold Breach.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Engage 3</a:t>
            </a:r>
            <a:r>
              <a:rPr lang="en-US" sz="2400" baseline="30000" dirty="0">
                <a:solidFill>
                  <a:schemeClr val="tx1">
                    <a:lumMod val="50000"/>
                  </a:schemeClr>
                </a:solidFill>
              </a:rPr>
              <a:t>rd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Party Partner System As needed .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405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Enablement of the Support Team L1.5</a:t>
            </a:r>
          </a:p>
        </p:txBody>
      </p:sp>
      <p:sp>
        <p:nvSpPr>
          <p:cNvPr id="3" name="Rectangle 2"/>
          <p:cNvSpPr/>
          <p:nvPr/>
        </p:nvSpPr>
        <p:spPr>
          <a:xfrm>
            <a:off x="171450" y="1292623"/>
            <a:ext cx="6096614" cy="374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Functional  &amp; Technical Enablement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243" y="1864825"/>
            <a:ext cx="12999651" cy="148502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Functional KT has been provided about the B2C platform.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Team was enabled to log at the Cloud watch log to identify the component for which the ticket has been raised.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Drive deep into the log stream to pin point the exact error an share details before the L2 team joins the bridge.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SOP would help L1.5 team to do the due diligence while L2 team is coming into the Picture. </a:t>
            </a:r>
          </a:p>
          <a:p>
            <a:pPr marL="428625" indent="-428625">
              <a:buFont typeface="Courier New" panose="02070309020205020404" pitchFamily="49" charset="0"/>
              <a:buChar char="o"/>
            </a:pPr>
            <a:endParaRPr lang="en-US" sz="16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243" y="3288638"/>
            <a:ext cx="6096614" cy="374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Ticket Statistics for last 3 weeks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18435"/>
              </p:ext>
            </p:extLst>
          </p:nvPr>
        </p:nvGraphicFramePr>
        <p:xfrm>
          <a:off x="133349" y="3769178"/>
          <a:ext cx="13187571" cy="41937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6341">
                  <a:extLst>
                    <a:ext uri="{9D8B030D-6E8A-4147-A177-3AD203B41FA5}">
                      <a16:colId xmlns:a16="http://schemas.microsoft.com/office/drawing/2014/main" val="2535422695"/>
                    </a:ext>
                  </a:extLst>
                </a:gridCol>
                <a:gridCol w="4805110">
                  <a:extLst>
                    <a:ext uri="{9D8B030D-6E8A-4147-A177-3AD203B41FA5}">
                      <a16:colId xmlns:a16="http://schemas.microsoft.com/office/drawing/2014/main" val="2766294041"/>
                    </a:ext>
                  </a:extLst>
                </a:gridCol>
                <a:gridCol w="1536890">
                  <a:extLst>
                    <a:ext uri="{9D8B030D-6E8A-4147-A177-3AD203B41FA5}">
                      <a16:colId xmlns:a16="http://schemas.microsoft.com/office/drawing/2014/main" val="3257574577"/>
                    </a:ext>
                  </a:extLst>
                </a:gridCol>
                <a:gridCol w="2879230">
                  <a:extLst>
                    <a:ext uri="{9D8B030D-6E8A-4147-A177-3AD203B41FA5}">
                      <a16:colId xmlns:a16="http://schemas.microsoft.com/office/drawing/2014/main" val="1103336145"/>
                    </a:ext>
                  </a:extLst>
                </a:gridCol>
              </a:tblGrid>
              <a:tr h="846248">
                <a:tc>
                  <a:txBody>
                    <a:bodyPr/>
                    <a:lstStyle/>
                    <a:p>
                      <a:r>
                        <a:rPr lang="en-US" sz="2000" dirty="0"/>
                        <a:t>Ticket 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Brief</a:t>
                      </a:r>
                      <a:r>
                        <a:rPr lang="en-US" sz="2000" baseline="0" dirty="0"/>
                        <a:t> Description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Average Triage </a:t>
                      </a:r>
                      <a:r>
                        <a:rPr lang="en-US" sz="2000" baseline="0" dirty="0"/>
                        <a:t>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Number</a:t>
                      </a:r>
                      <a:r>
                        <a:rPr lang="en-US" sz="2000" baseline="0" dirty="0"/>
                        <a:t> of associate joined the bridge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39662"/>
                  </a:ext>
                </a:extLst>
              </a:tr>
              <a:tr h="1374855">
                <a:tc>
                  <a:txBody>
                    <a:bodyPr/>
                    <a:lstStyle/>
                    <a:p>
                      <a:r>
                        <a:rPr lang="en-US" sz="1600" dirty="0"/>
                        <a:t>1 – Critical , </a:t>
                      </a:r>
                      <a:r>
                        <a:rPr lang="en-US" sz="2400" dirty="0"/>
                        <a:t>6 </a:t>
                      </a:r>
                      <a:r>
                        <a:rPr lang="en-US" sz="1600" dirty="0"/>
                        <a:t>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4 Auto Tickets for 5XX errors in FIS Proxy &amp; GIACT</a:t>
                      </a:r>
                      <a:r>
                        <a:rPr lang="en-US" sz="1600" baseline="0" dirty="0"/>
                        <a:t> API Gateway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2 Auto tickets for High CPU utilization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/>
                        <a:t>Average – 1:27:29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/>
                        <a:t>6 Members (Including L1.5, L2 &amp; Infra team)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680135"/>
                  </a:ext>
                </a:extLst>
              </a:tr>
              <a:tr h="1972618">
                <a:tc>
                  <a:txBody>
                    <a:bodyPr/>
                    <a:lstStyle/>
                    <a:p>
                      <a:r>
                        <a:rPr lang="en-US" sz="1600" dirty="0"/>
                        <a:t>2 – High ,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</a:t>
                      </a:r>
                      <a:r>
                        <a:rPr lang="en-US" sz="1600" dirty="0"/>
                        <a:t>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0" dirty="0"/>
                        <a:t> Auto tickets for Try after 1 </a:t>
                      </a:r>
                      <a:r>
                        <a:rPr lang="en-US" sz="1600" baseline="0" dirty="0" err="1"/>
                        <a:t>hr</a:t>
                      </a:r>
                      <a:r>
                        <a:rPr lang="en-US" sz="1600" baseline="0" dirty="0"/>
                        <a:t> and Try after 24 </a:t>
                      </a:r>
                      <a:r>
                        <a:rPr lang="en-US" sz="1600" baseline="0" dirty="0" err="1"/>
                        <a:t>hr</a:t>
                      </a:r>
                      <a:r>
                        <a:rPr lang="en-US" sz="1600" baseline="0" dirty="0"/>
                        <a:t> error from </a:t>
                      </a:r>
                      <a:r>
                        <a:rPr lang="en-US" sz="1600" baseline="0" dirty="0" err="1"/>
                        <a:t>Lamba</a:t>
                      </a:r>
                      <a:endParaRPr lang="en-US" sz="1600" baseline="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3 Auto tickets for Disk space, CPU utilization &amp; Host Health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2 Auto</a:t>
                      </a:r>
                      <a:r>
                        <a:rPr lang="en-US" sz="1600" baseline="0" dirty="0"/>
                        <a:t> tickets for 4xx/5xx errors in UMS API gateway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Average</a:t>
                      </a:r>
                      <a:r>
                        <a:rPr lang="en-US" sz="1600" baseline="0" dirty="0"/>
                        <a:t> – 1:30:40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7 Members (Including L1.5, L2 &amp; Infra team)</a:t>
                      </a: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30482"/>
                  </a:ext>
                </a:extLst>
              </a:tr>
            </a:tbl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89306"/>
              </p:ext>
            </p:extLst>
          </p:nvPr>
        </p:nvGraphicFramePr>
        <p:xfrm>
          <a:off x="11506200" y="8355346"/>
          <a:ext cx="1986170" cy="15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ile" showAsIcon="1" r:id="rId2" imgW="914400" imgH="771480" progId="Outlook.FileAttach">
                  <p:embed/>
                </p:oleObj>
              </mc:Choice>
              <mc:Fallback>
                <p:oleObj name="File" showAsIcon="1" r:id="rId2" imgW="914400" imgH="771480" progId="Outlook.FileAttach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6200" y="8355346"/>
                        <a:ext cx="1986170" cy="1570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45243" y="8195193"/>
            <a:ext cx="6096614" cy="3740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L1.5 Team Enablement </a:t>
            </a:r>
          </a:p>
        </p:txBody>
      </p:sp>
      <p:pic>
        <p:nvPicPr>
          <p:cNvPr id="3097" name="Picture 25" descr="Cloudwatch Metrics – Coralogi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8840310"/>
            <a:ext cx="1177925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74725" y="8515350"/>
            <a:ext cx="192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Cloudwatch</a:t>
            </a:r>
            <a:r>
              <a:rPr lang="en-US" b="1" dirty="0">
                <a:solidFill>
                  <a:srgbClr val="00B050"/>
                </a:solidFill>
              </a:rPr>
              <a:t> Log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84475" y="8534400"/>
            <a:ext cx="192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Dashboard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33900" y="8515350"/>
            <a:ext cx="192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SOP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487" y="9075182"/>
            <a:ext cx="829220" cy="683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845" y="8801560"/>
            <a:ext cx="932592" cy="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999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32699" y="4193090"/>
            <a:ext cx="10096500" cy="674031"/>
          </a:xfrm>
        </p:spPr>
        <p:txBody>
          <a:bodyPr/>
          <a:lstStyle/>
          <a:p>
            <a:r>
              <a:rPr lang="en-US" sz="4200" dirty="0"/>
              <a:t>ELK Dashboard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8672513"/>
            <a:ext cx="6858000" cy="280988"/>
          </a:xfrm>
        </p:spPr>
        <p:txBody>
          <a:bodyPr/>
          <a:lstStyle/>
          <a:p>
            <a:pPr algn="l" defTabSz="685800">
              <a:defRPr/>
            </a:pPr>
            <a:r>
              <a:rPr lang="en-US" sz="1200" dirty="0">
                <a:solidFill>
                  <a:srgbClr val="003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8767763"/>
            <a:ext cx="342900" cy="185738"/>
          </a:xfrm>
        </p:spPr>
        <p:txBody>
          <a:bodyPr/>
          <a:lstStyle/>
          <a:p>
            <a:pPr algn="l" defTabSz="685800">
              <a:defRPr/>
            </a:pPr>
            <a:fld id="{2EFEF571-C9B4-4D92-A7F7-315B894862A8}" type="slidenum">
              <a:rPr lang="en-US" sz="1200" b="1">
                <a:solidFill>
                  <a:srgbClr val="003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 defTabSz="685800">
                <a:defRPr/>
              </a:pPr>
              <a:t>8</a:t>
            </a:fld>
            <a:endParaRPr lang="en-US" sz="1200" b="1" dirty="0">
              <a:solidFill>
                <a:srgbClr val="0033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ELK Integration Architecture 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83844" y="1047751"/>
            <a:ext cx="1573350" cy="2612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2" name="Right Arrow 21"/>
          <p:cNvSpPr/>
          <p:nvPr/>
        </p:nvSpPr>
        <p:spPr>
          <a:xfrm>
            <a:off x="7770741" y="3759636"/>
            <a:ext cx="1192021" cy="3477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22" y="1905000"/>
            <a:ext cx="637842" cy="624737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336033" y="3233271"/>
            <a:ext cx="1573350" cy="2612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5" name="TextBox 24"/>
          <p:cNvSpPr txBox="1"/>
          <p:nvPr/>
        </p:nvSpPr>
        <p:spPr>
          <a:xfrm>
            <a:off x="2749833" y="2303502"/>
            <a:ext cx="1170638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 err="1">
                <a:solidFill>
                  <a:schemeClr val="tx2"/>
                </a:solidFill>
              </a:rPr>
              <a:t>Splunk</a:t>
            </a:r>
            <a:r>
              <a:rPr lang="en-US" sz="1350" b="1" dirty="0">
                <a:solidFill>
                  <a:schemeClr val="tx2"/>
                </a:solidFill>
              </a:rPr>
              <a:t> forwarder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867" y="2682558"/>
            <a:ext cx="1857096" cy="2077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Adobe Cloud Logs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64" y="3603235"/>
            <a:ext cx="2193137" cy="2077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 err="1">
                <a:solidFill>
                  <a:schemeClr val="tx2"/>
                </a:solidFill>
              </a:rPr>
              <a:t>Informatica</a:t>
            </a:r>
            <a:r>
              <a:rPr lang="en-US" sz="1350" b="1" dirty="0">
                <a:solidFill>
                  <a:schemeClr val="tx2"/>
                </a:solidFill>
              </a:rPr>
              <a:t> Secure Logs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94396" y="2076451"/>
            <a:ext cx="1573350" cy="2612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9" name="TextBox 28"/>
          <p:cNvSpPr txBox="1"/>
          <p:nvPr/>
        </p:nvSpPr>
        <p:spPr>
          <a:xfrm>
            <a:off x="24037" y="4725852"/>
            <a:ext cx="2365151" cy="2077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AWS </a:t>
            </a:r>
            <a:r>
              <a:rPr lang="en-US" sz="1350" b="1" dirty="0" err="1">
                <a:solidFill>
                  <a:schemeClr val="tx2"/>
                </a:solidFill>
              </a:rPr>
              <a:t>Cloudwatch</a:t>
            </a:r>
            <a:r>
              <a:rPr lang="en-US" sz="1350" b="1" dirty="0">
                <a:solidFill>
                  <a:schemeClr val="tx2"/>
                </a:solidFill>
              </a:rPr>
              <a:t> Metrics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347479" y="4314967"/>
            <a:ext cx="1573350" cy="2612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31" name="TextBox 30"/>
          <p:cNvSpPr txBox="1"/>
          <p:nvPr/>
        </p:nvSpPr>
        <p:spPr>
          <a:xfrm>
            <a:off x="2199732" y="4593205"/>
            <a:ext cx="1857096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Metric Beat Agents and Kafka queuing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05" y="3466398"/>
            <a:ext cx="1595383" cy="8789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057136" y="3472845"/>
            <a:ext cx="1857096" cy="2077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350" b="1" dirty="0">
              <a:solidFill>
                <a:schemeClr val="tx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695" y="912428"/>
            <a:ext cx="724573" cy="5394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32" y="3183121"/>
            <a:ext cx="1219719" cy="35630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23" y="4084782"/>
            <a:ext cx="807779" cy="6501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9242" y="3465173"/>
            <a:ext cx="929616" cy="3006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9414" y="3019425"/>
            <a:ext cx="911726" cy="23201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3478" y="3956746"/>
            <a:ext cx="504932" cy="36987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707" y="4009099"/>
            <a:ext cx="697551" cy="3269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0379" y="2301540"/>
            <a:ext cx="314116" cy="296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455" y="1304925"/>
            <a:ext cx="929616" cy="30062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4886" y="1499422"/>
            <a:ext cx="207028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Salesforce Cloud Logs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3527610" y="912428"/>
            <a:ext cx="2660666" cy="590448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8251" y="3427306"/>
            <a:ext cx="1305489" cy="12710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81548" y="3597405"/>
            <a:ext cx="1415303" cy="559272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>
          <a:xfrm>
            <a:off x="10171040" y="3719403"/>
            <a:ext cx="1192021" cy="3477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8079" y="5093013"/>
            <a:ext cx="1027850" cy="62344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9038" y="5084209"/>
            <a:ext cx="731465" cy="71538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57748" y="5076825"/>
            <a:ext cx="667095" cy="748573"/>
          </a:xfrm>
          <a:prstGeom prst="rect">
            <a:avLst/>
          </a:prstGeom>
        </p:spPr>
      </p:pic>
      <p:sp>
        <p:nvSpPr>
          <p:cNvPr id="51" name="Right Arrow 50"/>
          <p:cNvSpPr/>
          <p:nvPr/>
        </p:nvSpPr>
        <p:spPr>
          <a:xfrm>
            <a:off x="2390193" y="5284587"/>
            <a:ext cx="1573350" cy="2612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52" name="TextBox 51"/>
          <p:cNvSpPr txBox="1"/>
          <p:nvPr/>
        </p:nvSpPr>
        <p:spPr>
          <a:xfrm>
            <a:off x="2141970" y="5518577"/>
            <a:ext cx="1857096" cy="2077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 err="1">
                <a:solidFill>
                  <a:schemeClr val="tx2"/>
                </a:solidFill>
              </a:rPr>
              <a:t>Logstash</a:t>
            </a:r>
            <a:r>
              <a:rPr lang="en-US" sz="1350" b="1" dirty="0">
                <a:solidFill>
                  <a:schemeClr val="tx2"/>
                </a:solidFill>
              </a:rPr>
              <a:t> Input Plugins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184801" y="5859725"/>
            <a:ext cx="2605181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Infra and App Component Logs in S3, </a:t>
            </a:r>
            <a:r>
              <a:rPr lang="en-US" sz="1350" b="1" dirty="0" err="1">
                <a:solidFill>
                  <a:schemeClr val="tx2"/>
                </a:solidFill>
              </a:rPr>
              <a:t>Cloudtrail</a:t>
            </a:r>
            <a:r>
              <a:rPr lang="en-US" sz="1350" b="1" dirty="0">
                <a:solidFill>
                  <a:schemeClr val="tx2"/>
                </a:solidFill>
              </a:rPr>
              <a:t> and </a:t>
            </a:r>
            <a:r>
              <a:rPr lang="en-US" sz="1350" b="1" dirty="0" err="1">
                <a:solidFill>
                  <a:schemeClr val="tx2"/>
                </a:solidFill>
              </a:rPr>
              <a:t>Cloudfront</a:t>
            </a:r>
            <a:endParaRPr lang="en-US" sz="1350" b="1" dirty="0">
              <a:solidFill>
                <a:schemeClr val="tx2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7933" y="6393337"/>
            <a:ext cx="1179686" cy="444297"/>
          </a:xfrm>
          <a:prstGeom prst="rect">
            <a:avLst/>
          </a:prstGeom>
        </p:spPr>
      </p:pic>
      <p:sp>
        <p:nvSpPr>
          <p:cNvPr id="55" name="Right Arrow 54"/>
          <p:cNvSpPr/>
          <p:nvPr/>
        </p:nvSpPr>
        <p:spPr>
          <a:xfrm>
            <a:off x="2410677" y="6448426"/>
            <a:ext cx="1573350" cy="2612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56" name="TextBox 55"/>
          <p:cNvSpPr txBox="1"/>
          <p:nvPr/>
        </p:nvSpPr>
        <p:spPr>
          <a:xfrm>
            <a:off x="4785956" y="6694458"/>
            <a:ext cx="1857096" cy="2077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JDBC Input Plugin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87737" y="5564924"/>
            <a:ext cx="1179686" cy="444297"/>
          </a:xfrm>
          <a:prstGeom prst="rect">
            <a:avLst/>
          </a:prstGeom>
        </p:spPr>
      </p:pic>
      <p:sp>
        <p:nvSpPr>
          <p:cNvPr id="58" name="Right Arrow 57"/>
          <p:cNvSpPr/>
          <p:nvPr/>
        </p:nvSpPr>
        <p:spPr>
          <a:xfrm rot="5400000">
            <a:off x="6269431" y="4795028"/>
            <a:ext cx="1192021" cy="3477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59" name="TextBox 58"/>
          <p:cNvSpPr txBox="1"/>
          <p:nvPr/>
        </p:nvSpPr>
        <p:spPr>
          <a:xfrm>
            <a:off x="6865442" y="4690696"/>
            <a:ext cx="1221654" cy="47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49"/>
            <a:r>
              <a:rPr lang="en-US" sz="1238" dirty="0"/>
              <a:t>Log Alerts via HTTPS</a:t>
            </a:r>
            <a:endParaRPr lang="en-US" sz="1238" b="1" dirty="0">
              <a:solidFill>
                <a:schemeClr val="tx2"/>
              </a:solidFill>
              <a:latin typeface="Arial" panose="020B0604020202020204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7770741" y="3756220"/>
            <a:ext cx="1192021" cy="3477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05" y="3462983"/>
            <a:ext cx="1595383" cy="87891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375430" y="9456114"/>
            <a:ext cx="2350029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Alfresco and AWS </a:t>
            </a:r>
            <a:r>
              <a:rPr lang="en-US" sz="1350" b="1" dirty="0" err="1">
                <a:solidFill>
                  <a:schemeClr val="tx2"/>
                </a:solidFill>
              </a:rPr>
              <a:t>Cloudwatch</a:t>
            </a:r>
            <a:r>
              <a:rPr lang="en-US" sz="1350" b="1" dirty="0">
                <a:solidFill>
                  <a:schemeClr val="tx2"/>
                </a:solidFill>
              </a:rPr>
              <a:t> Logs</a:t>
            </a:r>
          </a:p>
        </p:txBody>
      </p:sp>
      <p:sp>
        <p:nvSpPr>
          <p:cNvPr id="63" name="Right Arrow 62"/>
          <p:cNvSpPr/>
          <p:nvPr/>
        </p:nvSpPr>
        <p:spPr>
          <a:xfrm rot="16200000">
            <a:off x="8157715" y="6160270"/>
            <a:ext cx="3009291" cy="39669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30642" y="7959310"/>
            <a:ext cx="685800" cy="900113"/>
          </a:xfrm>
          <a:prstGeom prst="rect">
            <a:avLst/>
          </a:prstGeom>
        </p:spPr>
      </p:pic>
      <p:sp>
        <p:nvSpPr>
          <p:cNvPr id="65" name="Right Arrow 64"/>
          <p:cNvSpPr/>
          <p:nvPr/>
        </p:nvSpPr>
        <p:spPr>
          <a:xfrm>
            <a:off x="5546138" y="8318623"/>
            <a:ext cx="3611988" cy="36770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66" name="TextBox 65"/>
          <p:cNvSpPr txBox="1"/>
          <p:nvPr/>
        </p:nvSpPr>
        <p:spPr>
          <a:xfrm>
            <a:off x="4662894" y="8733642"/>
            <a:ext cx="3253629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New Log events invoke lambda function through subscription filter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26798" y="6996444"/>
            <a:ext cx="790301" cy="76635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74245" y="7863265"/>
            <a:ext cx="581299" cy="45797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093057" y="8340118"/>
            <a:ext cx="1457325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VPC Flow Logs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29125" y="8590796"/>
            <a:ext cx="1176040" cy="54973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036232" y="9140535"/>
            <a:ext cx="1457325" cy="1384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Application Lambda</a:t>
            </a:r>
          </a:p>
        </p:txBody>
      </p:sp>
      <p:sp>
        <p:nvSpPr>
          <p:cNvPr id="72" name="Right Brace 71"/>
          <p:cNvSpPr/>
          <p:nvPr/>
        </p:nvSpPr>
        <p:spPr>
          <a:xfrm>
            <a:off x="4224881" y="6961263"/>
            <a:ext cx="1073593" cy="3054704"/>
          </a:xfrm>
          <a:prstGeom prst="rightBrac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73" name="TextBox 72"/>
          <p:cNvSpPr txBox="1"/>
          <p:nvPr/>
        </p:nvSpPr>
        <p:spPr>
          <a:xfrm>
            <a:off x="9464011" y="5564924"/>
            <a:ext cx="2017537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Lambda pushes </a:t>
            </a:r>
          </a:p>
          <a:p>
            <a:pPr algn="ctr"/>
            <a:r>
              <a:rPr lang="en-US" sz="1350" b="1" dirty="0">
                <a:solidFill>
                  <a:schemeClr val="tx2"/>
                </a:solidFill>
              </a:rPr>
              <a:t>data to 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98289" y="7634605"/>
            <a:ext cx="2636468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Lambda function to convert data to match mapping template</a:t>
            </a:r>
          </a:p>
        </p:txBody>
      </p:sp>
      <p:sp>
        <p:nvSpPr>
          <p:cNvPr id="75" name="Right Arrow 74"/>
          <p:cNvSpPr/>
          <p:nvPr/>
        </p:nvSpPr>
        <p:spPr>
          <a:xfrm rot="5400000">
            <a:off x="9252779" y="9007061"/>
            <a:ext cx="810409" cy="4054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76" name="TextBox 75"/>
          <p:cNvSpPr txBox="1"/>
          <p:nvPr/>
        </p:nvSpPr>
        <p:spPr>
          <a:xfrm>
            <a:off x="8595242" y="9617870"/>
            <a:ext cx="1078300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Logs failed due to exceptions 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0297" y="9409922"/>
            <a:ext cx="1027850" cy="62344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657690" y="10887757"/>
            <a:ext cx="2636468" cy="2077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Amazon S3 bucket</a:t>
            </a:r>
          </a:p>
        </p:txBody>
      </p:sp>
    </p:spTree>
    <p:extLst>
      <p:ext uri="{BB962C8B-B14F-4D97-AF65-F5344CB8AC3E}">
        <p14:creationId xmlns:p14="http://schemas.microsoft.com/office/powerpoint/2010/main" val="2353254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332D6B5A88E44A6090E83D83A8275" ma:contentTypeVersion="12" ma:contentTypeDescription="Create a new document." ma:contentTypeScope="" ma:versionID="1fb290c6134c0e6b6cd85711abf4f643">
  <xsd:schema xmlns:xsd="http://www.w3.org/2001/XMLSchema" xmlns:xs="http://www.w3.org/2001/XMLSchema" xmlns:p="http://schemas.microsoft.com/office/2006/metadata/properties" xmlns:ns3="d1c1b731-7332-42ab-b985-494fa29f6881" xmlns:ns4="4eeb3e9f-6bc4-4e52-928c-9957fc2e5d81" targetNamespace="http://schemas.microsoft.com/office/2006/metadata/properties" ma:root="true" ma:fieldsID="f45460faf641a4634ba2c507705b4c45" ns3:_="" ns4:_="">
    <xsd:import namespace="d1c1b731-7332-42ab-b985-494fa29f6881"/>
    <xsd:import namespace="4eeb3e9f-6bc4-4e52-928c-9957fc2e5d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b731-7332-42ab-b985-494fa29f6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b3e9f-6bc4-4e52-928c-9957fc2e5d8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FF6EBF-1457-4F02-9B0D-8C86FE87EC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BA7060-95F3-4C08-92C7-C25818989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c1b731-7332-42ab-b985-494fa29f6881"/>
    <ds:schemaRef ds:uri="4eeb3e9f-6bc4-4e52-928c-9957fc2e5d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FD459A-89EB-41C2-99B7-CD0CCC4C05D2}">
  <ds:schemaRefs>
    <ds:schemaRef ds:uri="http://purl.org/dc/elements/1.1/"/>
    <ds:schemaRef ds:uri="http://schemas.openxmlformats.org/package/2006/metadata/core-properties"/>
    <ds:schemaRef ds:uri="4eeb3e9f-6bc4-4e52-928c-9957fc2e5d81"/>
    <ds:schemaRef ds:uri="http://schemas.microsoft.com/office/infopath/2007/PartnerControls"/>
    <ds:schemaRef ds:uri="d1c1b731-7332-42ab-b985-494fa29f6881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20654</TotalTime>
  <Words>1375</Words>
  <Application>Microsoft Office PowerPoint</Application>
  <PresentationFormat>Custom</PresentationFormat>
  <Paragraphs>297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Regular</vt:lpstr>
      <vt:lpstr>Calibri</vt:lpstr>
      <vt:lpstr>Calibri Light</vt:lpstr>
      <vt:lpstr>Century Gothic</vt:lpstr>
      <vt:lpstr>Courier New</vt:lpstr>
      <vt:lpstr>Segoe UI</vt:lpstr>
      <vt:lpstr>Office Theme</vt:lpstr>
      <vt:lpstr>Microsoft Excel Worksheet</vt:lpstr>
      <vt:lpstr>File</vt:lpstr>
      <vt:lpstr>VCM Alerts &amp; Monitoring - Action Plan</vt:lpstr>
      <vt:lpstr>Alerts &amp; Monitoring </vt:lpstr>
      <vt:lpstr>Alarms Statistics </vt:lpstr>
      <vt:lpstr>FIS 4XX and 5XX Analysis and Following up </vt:lpstr>
      <vt:lpstr>GIACT 5XX , USPS Errors </vt:lpstr>
      <vt:lpstr>How to determine the threshold ?  </vt:lpstr>
      <vt:lpstr>Enablement of the Support Team L1.5</vt:lpstr>
      <vt:lpstr>ELK Dashboard</vt:lpstr>
      <vt:lpstr>ELK Integration Architecture </vt:lpstr>
      <vt:lpstr>Victory Health Dashboard</vt:lpstr>
      <vt:lpstr>Sign in Dashboard  </vt:lpstr>
      <vt:lpstr>ELK Dashboard Wireframe</vt:lpstr>
      <vt:lpstr>PowerPoint Presentation</vt:lpstr>
      <vt:lpstr>PowerPoint Presentation</vt:lpstr>
      <vt:lpstr>PowerPoint Presentation</vt:lpstr>
      <vt:lpstr>Transaction View</vt:lpstr>
      <vt:lpstr>Acct Services View</vt:lpstr>
      <vt:lpstr>Acct Opening View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Pritha (Cognizant)</dc:creator>
  <cp:lastModifiedBy>Roy, Sekhar Kumar (Cognizant)</cp:lastModifiedBy>
  <cp:revision>577</cp:revision>
  <dcterms:created xsi:type="dcterms:W3CDTF">2019-11-14T07:07:00Z</dcterms:created>
  <dcterms:modified xsi:type="dcterms:W3CDTF">2021-04-01T20:58:46Z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0x010100AAF332D6B5A88E44A6090E83D83A8275</vt:lpwstr>
  </property>
</Properties>
</file>