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mani, Keerthivasan (Cognizant)" initials="RK(" lastIdx="1" clrIdx="0">
    <p:extLst>
      <p:ext uri="{19B8F6BF-5375-455C-9EA6-DF929625EA0E}">
        <p15:presenceInfo xmlns:p15="http://schemas.microsoft.com/office/powerpoint/2012/main" userId="S::145108@cognizant.com::f0ffac0e-8573-4ec1-9ac4-b4bfd40f88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95B10-5121-4A49-9A73-1ECB9A351106}" v="3" dt="2021-03-01T06:06:50.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Sekhar Kumar (Cognizant)" userId="f023fc87-d337-453a-8848-7898e01f15fc" providerId="ADAL" clId="{3985E3F8-0DB9-409E-8EDD-282CB4853C71}"/>
    <pc:docChg chg="undo custSel modSld">
      <pc:chgData name="Roy, Sekhar Kumar (Cognizant)" userId="f023fc87-d337-453a-8848-7898e01f15fc" providerId="ADAL" clId="{3985E3F8-0DB9-409E-8EDD-282CB4853C71}" dt="2021-03-01T12:00:59.451" v="964" actId="20577"/>
      <pc:docMkLst>
        <pc:docMk/>
      </pc:docMkLst>
      <pc:sldChg chg="addSp delSp modSp">
        <pc:chgData name="Roy, Sekhar Kumar (Cognizant)" userId="f023fc87-d337-453a-8848-7898e01f15fc" providerId="ADAL" clId="{3985E3F8-0DB9-409E-8EDD-282CB4853C71}" dt="2021-03-01T12:00:59.451" v="964" actId="20577"/>
        <pc:sldMkLst>
          <pc:docMk/>
          <pc:sldMk cId="855047260" sldId="257"/>
        </pc:sldMkLst>
        <pc:graphicFrameChg chg="mod modGraphic">
          <ac:chgData name="Roy, Sekhar Kumar (Cognizant)" userId="f023fc87-d337-453a-8848-7898e01f15fc" providerId="ADAL" clId="{3985E3F8-0DB9-409E-8EDD-282CB4853C71}" dt="2021-03-01T12:00:59.451" v="964" actId="20577"/>
          <ac:graphicFrameMkLst>
            <pc:docMk/>
            <pc:sldMk cId="855047260" sldId="257"/>
            <ac:graphicFrameMk id="4" creationId="{00000000-0000-0000-0000-000000000000}"/>
          </ac:graphicFrameMkLst>
        </pc:graphicFrameChg>
        <pc:graphicFrameChg chg="add del mod">
          <ac:chgData name="Roy, Sekhar Kumar (Cognizant)" userId="f023fc87-d337-453a-8848-7898e01f15fc" providerId="ADAL" clId="{3985E3F8-0DB9-409E-8EDD-282CB4853C71}" dt="2021-03-01T06:02:16.462" v="9"/>
          <ac:graphicFrameMkLst>
            <pc:docMk/>
            <pc:sldMk cId="855047260" sldId="257"/>
            <ac:graphicFrameMk id="5" creationId="{2CEEC650-41E9-4D26-9A52-0EF29F75187D}"/>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2021 Cognizant</a:t>
            </a:r>
          </a:p>
        </p:txBody>
      </p:sp>
      <p:pic>
        <p:nvPicPr>
          <p:cNvPr id="16" name="Picture 15"/>
          <p:cNvPicPr>
            <a:picLocks noChangeAspect="1"/>
          </p:cNvPicPr>
          <p:nvPr userDrawn="1"/>
        </p:nvPicPr>
        <p:blipFill rotWithShape="1">
          <a:blip r:embed="rId4"/>
          <a:srcRect t="8672" b="18875"/>
          <a:stretch/>
        </p:blipFill>
        <p:spPr>
          <a:xfrm>
            <a:off x="4603394" y="180472"/>
            <a:ext cx="2516733" cy="911723"/>
          </a:xfrm>
          <a:prstGeom prst="rect">
            <a:avLst/>
          </a:prstGeom>
        </p:spPr>
      </p:pic>
    </p:spTree>
    <p:extLst>
      <p:ext uri="{BB962C8B-B14F-4D97-AF65-F5344CB8AC3E}">
        <p14:creationId xmlns:p14="http://schemas.microsoft.com/office/powerpoint/2010/main" val="355276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2021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19506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13837" y="5804887"/>
            <a:ext cx="2699265"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522177" y="3606065"/>
            <a:ext cx="10943344" cy="492443"/>
          </a:xfrm>
        </p:spPr>
        <p:txBody>
          <a:bodyPr wrap="square" anchor="ctr" anchorCtr="0">
            <a:spAutoFit/>
          </a:bodyPr>
          <a:lstStyle>
            <a:lvl1pPr algn="l">
              <a:defRPr sz="32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522177" y="4196906"/>
            <a:ext cx="10943344" cy="369332"/>
          </a:xfrm>
        </p:spPr>
        <p:txBody>
          <a:bodyPr wrap="square" anchor="ctr" anchorCtr="0">
            <a:spAutoFit/>
          </a:bodyPr>
          <a:lstStyle>
            <a:lvl1pPr algn="l">
              <a:defRPr sz="24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522178" y="2221185"/>
            <a:ext cx="5426268" cy="1107996"/>
          </a:xfrm>
        </p:spPr>
        <p:txBody>
          <a:bodyPr wrap="square" anchor="t" anchorCtr="0">
            <a:spAutoFit/>
          </a:bodyPr>
          <a:lstStyle>
            <a:lvl1pPr algn="l">
              <a:defRPr sz="8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522177" y="3391088"/>
            <a:ext cx="896112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9267837" y="5616679"/>
            <a:ext cx="2416164" cy="819563"/>
          </a:xfrm>
        </p:spPr>
        <p:txBody>
          <a:bodyPr anchor="ctr" anchorCtr="0">
            <a:normAutofit/>
          </a:bodyPr>
          <a:lstStyle>
            <a:lvl1pPr algn="ctr">
              <a:defRPr sz="1600">
                <a:solidFill>
                  <a:schemeClr val="bg1"/>
                </a:solidFill>
              </a:defRPr>
            </a:lvl1pPr>
          </a:lstStyle>
          <a:p>
            <a:r>
              <a:rPr lang="en-US" dirty="0"/>
              <a:t>Client/Partner Logo Here</a:t>
            </a:r>
          </a:p>
        </p:txBody>
      </p:sp>
      <p:pic>
        <p:nvPicPr>
          <p:cNvPr id="9" name="Picture 8"/>
          <p:cNvPicPr>
            <a:picLocks noChangeAspect="1"/>
          </p:cNvPicPr>
          <p:nvPr userDrawn="1"/>
        </p:nvPicPr>
        <p:blipFill rotWithShape="1">
          <a:blip r:embed="rId3"/>
          <a:srcRect t="8672" b="18875"/>
          <a:stretch/>
        </p:blipFill>
        <p:spPr>
          <a:xfrm>
            <a:off x="9217551" y="5570599"/>
            <a:ext cx="2516733" cy="911723"/>
          </a:xfrm>
          <a:prstGeom prst="rect">
            <a:avLst/>
          </a:prstGeom>
        </p:spPr>
      </p:pic>
    </p:spTree>
    <p:extLst>
      <p:ext uri="{BB962C8B-B14F-4D97-AF65-F5344CB8AC3E}">
        <p14:creationId xmlns:p14="http://schemas.microsoft.com/office/powerpoint/2010/main" val="839645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71936" cy="82804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457739"/>
            <a:ext cx="11171936"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2021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black">
          <a:xfrm>
            <a:off x="10298626" y="6322756"/>
            <a:ext cx="1385375" cy="297329"/>
          </a:xfrm>
          <a:prstGeom prst="rect">
            <a:avLst/>
          </a:prstGeom>
        </p:spPr>
      </p:pic>
      <p:pic>
        <p:nvPicPr>
          <p:cNvPr id="8" name="Picture 7"/>
          <p:cNvPicPr>
            <a:picLocks noChangeAspect="1"/>
          </p:cNvPicPr>
          <p:nvPr userDrawn="1"/>
        </p:nvPicPr>
        <p:blipFill rotWithShape="1">
          <a:blip r:embed="rId6"/>
          <a:srcRect t="8672" b="18875"/>
          <a:stretch/>
        </p:blipFill>
        <p:spPr>
          <a:xfrm>
            <a:off x="8299700" y="5991052"/>
            <a:ext cx="1831273" cy="663405"/>
          </a:xfrm>
          <a:prstGeom prst="rect">
            <a:avLst/>
          </a:prstGeom>
        </p:spPr>
      </p:pic>
      <p:cxnSp>
        <p:nvCxnSpPr>
          <p:cNvPr id="5" name="Straight Connector 4"/>
          <p:cNvCxnSpPr/>
          <p:nvPr userDrawn="1"/>
        </p:nvCxnSpPr>
        <p:spPr>
          <a:xfrm>
            <a:off x="10114781" y="6283972"/>
            <a:ext cx="0" cy="356969"/>
          </a:xfrm>
          <a:prstGeom prst="line">
            <a:avLst/>
          </a:prstGeom>
          <a:ln w="19050">
            <a:solidFill>
              <a:schemeClr val="tx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958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121914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228594" indent="-228594" algn="l" defTabSz="1219140" rtl="0" eaLnBrk="1" latinLnBrk="0" hangingPunct="1">
        <a:lnSpc>
          <a:spcPct val="100000"/>
        </a:lnSpc>
        <a:spcBef>
          <a:spcPts val="800"/>
        </a:spcBef>
        <a:buClrTx/>
        <a:buSzPct val="125000"/>
        <a:buFont typeface="Arial" panose="020B0604020202020204" pitchFamily="34" charset="0"/>
        <a:buChar char="•"/>
        <a:tabLst/>
        <a:defRPr sz="1867"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533387" indent="-228594" algn="l" defTabSz="1219140" rtl="0" eaLnBrk="1" latinLnBrk="0" hangingPunct="1">
        <a:lnSpc>
          <a:spcPct val="100000"/>
        </a:lnSpc>
        <a:spcBef>
          <a:spcPts val="533"/>
        </a:spcBef>
        <a:buClrTx/>
        <a:buSzPct val="100000"/>
        <a:buFont typeface="Arial" panose="020B0604020202020204" pitchFamily="34" charset="0"/>
        <a:buChar char="–"/>
        <a:tabLst/>
        <a:defRPr sz="16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764098" indent="-154513" algn="l" defTabSz="1219140" rtl="0" eaLnBrk="1" latinLnBrk="0" hangingPunct="1">
        <a:lnSpc>
          <a:spcPct val="100000"/>
        </a:lnSpc>
        <a:spcBef>
          <a:spcPts val="533"/>
        </a:spcBef>
        <a:buClrTx/>
        <a:buSzPct val="100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1145089" indent="-230712" algn="l" defTabSz="1219140" rtl="0" eaLnBrk="1" latinLnBrk="0" hangingPunct="1">
        <a:lnSpc>
          <a:spcPct val="100000"/>
        </a:lnSpc>
        <a:spcBef>
          <a:spcPts val="533"/>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p15:clr>
            <a:srgbClr val="F26B43"/>
          </p15:clr>
        </p15:guide>
        <p15:guide id="3" pos="5520">
          <p15:clr>
            <a:srgbClr val="F26B43"/>
          </p15:clr>
        </p15:guide>
        <p15:guide id="4" orient="horz" pos="2988">
          <p15:clr>
            <a:srgbClr val="F26B43"/>
          </p15:clr>
        </p15:guide>
        <p15:guide id="5"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ctorycapitalinc.sharepoint.com/:f:/s/vcmwebsite/EkbMz6HN9CNAgIW1ESOr3xQBSVp-DcYYdvb4kGjLni1MIQ?e=K1dAy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512064" y="365761"/>
            <a:ext cx="11222736" cy="619352"/>
          </a:xfrm>
        </p:spPr>
        <p:txBody>
          <a:bodyPr/>
          <a:lstStyle/>
          <a:p>
            <a:r>
              <a:rPr lang="en-US" sz="2667" dirty="0"/>
              <a:t>Action Items – Retrospection – L1.5 Improvements</a:t>
            </a:r>
            <a:endParaRPr lang="en-US" sz="2667" i="1"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pPr defTabSz="609585"/>
            <a:r>
              <a:rPr lang="en-US" dirty="0">
                <a:solidFill>
                  <a:srgbClr val="0033A0"/>
                </a:solidFill>
              </a:rPr>
              <a:t>© 2021 Cognizant</a:t>
            </a:r>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pPr defTabSz="609585"/>
            <a:fld id="{2EFEF571-C9B4-4D92-A7F7-315B894862A8}" type="slidenum">
              <a:rPr lang="en-US">
                <a:solidFill>
                  <a:srgbClr val="0033A0"/>
                </a:solidFill>
              </a:rPr>
              <a:pPr defTabSz="609585"/>
              <a:t>1</a:t>
            </a:fld>
            <a:endParaRPr lang="en-US" dirty="0">
              <a:solidFill>
                <a:srgbClr val="0033A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23321957"/>
              </p:ext>
            </p:extLst>
          </p:nvPr>
        </p:nvGraphicFramePr>
        <p:xfrm>
          <a:off x="248194" y="736706"/>
          <a:ext cx="11819981" cy="7187187"/>
        </p:xfrm>
        <a:graphic>
          <a:graphicData uri="http://schemas.openxmlformats.org/drawingml/2006/table">
            <a:tbl>
              <a:tblPr firstRow="1" bandRow="1">
                <a:tableStyleId>{5C22544A-7EE6-4342-B048-85BDC9FD1C3A}</a:tableStyleId>
              </a:tblPr>
              <a:tblGrid>
                <a:gridCol w="382462">
                  <a:extLst>
                    <a:ext uri="{9D8B030D-6E8A-4147-A177-3AD203B41FA5}">
                      <a16:colId xmlns:a16="http://schemas.microsoft.com/office/drawing/2014/main" val="610787903"/>
                    </a:ext>
                  </a:extLst>
                </a:gridCol>
                <a:gridCol w="3769894">
                  <a:extLst>
                    <a:ext uri="{9D8B030D-6E8A-4147-A177-3AD203B41FA5}">
                      <a16:colId xmlns:a16="http://schemas.microsoft.com/office/drawing/2014/main" val="3158659013"/>
                    </a:ext>
                  </a:extLst>
                </a:gridCol>
                <a:gridCol w="5526923">
                  <a:extLst>
                    <a:ext uri="{9D8B030D-6E8A-4147-A177-3AD203B41FA5}">
                      <a16:colId xmlns:a16="http://schemas.microsoft.com/office/drawing/2014/main" val="248498076"/>
                    </a:ext>
                  </a:extLst>
                </a:gridCol>
                <a:gridCol w="1605850">
                  <a:extLst>
                    <a:ext uri="{9D8B030D-6E8A-4147-A177-3AD203B41FA5}">
                      <a16:colId xmlns:a16="http://schemas.microsoft.com/office/drawing/2014/main" val="4163728929"/>
                    </a:ext>
                  </a:extLst>
                </a:gridCol>
                <a:gridCol w="534852">
                  <a:extLst>
                    <a:ext uri="{9D8B030D-6E8A-4147-A177-3AD203B41FA5}">
                      <a16:colId xmlns:a16="http://schemas.microsoft.com/office/drawing/2014/main" val="4054810781"/>
                    </a:ext>
                  </a:extLst>
                </a:gridCol>
              </a:tblGrid>
              <a:tr h="367382">
                <a:tc>
                  <a:txBody>
                    <a:bodyPr/>
                    <a:lstStyle/>
                    <a:p>
                      <a:r>
                        <a:rPr lang="en-US" sz="1100" dirty="0" err="1"/>
                        <a:t>Sl</a:t>
                      </a:r>
                      <a:r>
                        <a:rPr lang="en-US" sz="1100" dirty="0"/>
                        <a:t> #</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dirty="0"/>
                        <a:t>Action Item</a:t>
                      </a:r>
                      <a:r>
                        <a:rPr lang="en-US" sz="1100" baseline="0" dirty="0"/>
                        <a:t> - </a:t>
                      </a:r>
                      <a:r>
                        <a:rPr lang="en-US" sz="1100" dirty="0"/>
                        <a:t>Description</a:t>
                      </a:r>
                    </a:p>
                  </a:txBody>
                  <a:tcPr/>
                </a:tc>
                <a:tc>
                  <a:txBody>
                    <a:bodyPr/>
                    <a:lstStyle/>
                    <a:p>
                      <a:r>
                        <a:rPr lang="en-US" sz="1100" dirty="0"/>
                        <a:t>Status</a:t>
                      </a:r>
                    </a:p>
                  </a:txBody>
                  <a:tcPr/>
                </a:tc>
                <a:tc>
                  <a:txBody>
                    <a:bodyPr/>
                    <a:lstStyle/>
                    <a:p>
                      <a:r>
                        <a:rPr lang="en-US" sz="1100" dirty="0"/>
                        <a:t>Owner</a:t>
                      </a:r>
                    </a:p>
                  </a:txBody>
                  <a:tcPr/>
                </a:tc>
                <a:tc>
                  <a:txBody>
                    <a:bodyPr/>
                    <a:lstStyle/>
                    <a:p>
                      <a:r>
                        <a:rPr lang="en-US" sz="1100" dirty="0"/>
                        <a:t>ETA</a:t>
                      </a:r>
                    </a:p>
                  </a:txBody>
                  <a:tcPr/>
                </a:tc>
                <a:extLst>
                  <a:ext uri="{0D108BD9-81ED-4DB2-BD59-A6C34878D82A}">
                    <a16:rowId xmlns:a16="http://schemas.microsoft.com/office/drawing/2014/main" val="3961566128"/>
                  </a:ext>
                </a:extLst>
              </a:tr>
              <a:tr h="1089027">
                <a:tc>
                  <a:txBody>
                    <a:bodyPr/>
                    <a:lstStyle/>
                    <a:p>
                      <a:r>
                        <a:rPr lang="en-US" sz="1100" dirty="0">
                          <a:latin typeface="+mn-lt"/>
                        </a:rPr>
                        <a:t>1</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Accurate Shift Roster - </a:t>
                      </a:r>
                      <a:r>
                        <a:rPr lang="en-US" sz="1100" dirty="0">
                          <a:latin typeface="+mn-lt"/>
                        </a:rPr>
                        <a:t>L1.5 team to possess the accurate</a:t>
                      </a:r>
                      <a:r>
                        <a:rPr lang="en-US" sz="1100" baseline="0" dirty="0">
                          <a:latin typeface="+mn-lt"/>
                        </a:rPr>
                        <a:t> Shift Roster for the week. </a:t>
                      </a:r>
                    </a:p>
                    <a:p>
                      <a:pPr marL="285750" indent="-285750">
                        <a:buFont typeface="Arial" panose="020B0604020202020204" pitchFamily="34" charset="0"/>
                        <a:buChar char="•"/>
                      </a:pPr>
                      <a:r>
                        <a:rPr lang="en-US" sz="1100" baseline="0" dirty="0">
                          <a:latin typeface="+mn-lt"/>
                        </a:rPr>
                        <a:t>To Publish L1.5 Shift Roster to all (publish on Teams Folder)</a:t>
                      </a:r>
                    </a:p>
                    <a:p>
                      <a:pPr marL="285750" indent="-285750">
                        <a:buFont typeface="Arial" panose="020B0604020202020204" pitchFamily="34" charset="0"/>
                        <a:buChar char="•"/>
                      </a:pPr>
                      <a:r>
                        <a:rPr lang="en-US" sz="1100" baseline="0" dirty="0">
                          <a:latin typeface="+mn-lt"/>
                        </a:rPr>
                        <a:t>To possess Shift / On-call rosters for L2/L3 teams </a:t>
                      </a:r>
                    </a:p>
                  </a:txBody>
                  <a:tcPr/>
                </a:tc>
                <a:tc>
                  <a:txBody>
                    <a:bodyPr/>
                    <a:lstStyle/>
                    <a:p>
                      <a:r>
                        <a:rPr lang="en-US" sz="1100" dirty="0">
                          <a:solidFill>
                            <a:srgbClr val="355CB1"/>
                          </a:solidFill>
                          <a:latin typeface="+mn-lt"/>
                        </a:rPr>
                        <a:t>Completed - Shift Roster</a:t>
                      </a:r>
                      <a:r>
                        <a:rPr lang="en-US" sz="1100" baseline="0" dirty="0">
                          <a:solidFill>
                            <a:srgbClr val="355CB1"/>
                          </a:solidFill>
                          <a:latin typeface="+mn-lt"/>
                        </a:rPr>
                        <a:t> revisited &amp; Link shared with all stakeholders </a:t>
                      </a:r>
                      <a:endParaRPr lang="en-US" sz="1100" dirty="0">
                        <a:solidFill>
                          <a:srgbClr val="355CB1"/>
                        </a:solidFill>
                        <a:latin typeface="+mn-lt"/>
                      </a:endParaRPr>
                    </a:p>
                  </a:txBody>
                  <a:tcPr/>
                </a:tc>
                <a:tc>
                  <a:txBody>
                    <a:bodyPr/>
                    <a:lstStyle/>
                    <a:p>
                      <a:r>
                        <a:rPr lang="en-US" sz="1100" dirty="0">
                          <a:solidFill>
                            <a:schemeClr val="accent2">
                              <a:lumMod val="75000"/>
                            </a:schemeClr>
                          </a:solidFill>
                          <a:latin typeface="+mn-lt"/>
                        </a:rPr>
                        <a:t>Keerthi + Debasish</a:t>
                      </a:r>
                    </a:p>
                  </a:txBody>
                  <a:tcPr/>
                </a:tc>
                <a:tc>
                  <a:txBody>
                    <a:bodyPr/>
                    <a:lstStyle/>
                    <a:p>
                      <a:r>
                        <a:rPr lang="en-US" sz="1100" dirty="0">
                          <a:solidFill>
                            <a:schemeClr val="accent2">
                              <a:lumMod val="75000"/>
                            </a:schemeClr>
                          </a:solidFill>
                          <a:latin typeface="+mn-lt"/>
                        </a:rPr>
                        <a:t>N/A</a:t>
                      </a:r>
                    </a:p>
                  </a:txBody>
                  <a:tcPr/>
                </a:tc>
                <a:extLst>
                  <a:ext uri="{0D108BD9-81ED-4DB2-BD59-A6C34878D82A}">
                    <a16:rowId xmlns:a16="http://schemas.microsoft.com/office/drawing/2014/main" val="10169127"/>
                  </a:ext>
                </a:extLst>
              </a:tr>
              <a:tr h="800369">
                <a:tc>
                  <a:txBody>
                    <a:bodyPr/>
                    <a:lstStyle/>
                    <a:p>
                      <a:r>
                        <a:rPr lang="en-US" sz="1100" dirty="0">
                          <a:latin typeface="+mn-lt"/>
                        </a:rPr>
                        <a:t>2</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Escalation Matrix-</a:t>
                      </a:r>
                      <a:r>
                        <a:rPr lang="en-US" sz="1100" b="1" baseline="0" dirty="0">
                          <a:latin typeface="+mn-lt"/>
                        </a:rPr>
                        <a:t> </a:t>
                      </a:r>
                      <a:r>
                        <a:rPr lang="en-US" sz="1100" dirty="0">
                          <a:latin typeface="+mn-lt"/>
                        </a:rPr>
                        <a:t>Along with the Shift Roster – Escalation Matrix</a:t>
                      </a:r>
                      <a:r>
                        <a:rPr lang="en-US" sz="1100" baseline="0" dirty="0">
                          <a:latin typeface="+mn-lt"/>
                        </a:rPr>
                        <a:t> with 1</a:t>
                      </a:r>
                      <a:r>
                        <a:rPr lang="en-US" sz="1100" baseline="30000" dirty="0">
                          <a:latin typeface="+mn-lt"/>
                        </a:rPr>
                        <a:t>st</a:t>
                      </a:r>
                      <a:r>
                        <a:rPr lang="en-US" sz="1100" baseline="0" dirty="0">
                          <a:latin typeface="+mn-lt"/>
                        </a:rPr>
                        <a:t>, 2</a:t>
                      </a:r>
                      <a:r>
                        <a:rPr lang="en-US" sz="1100" baseline="30000" dirty="0">
                          <a:latin typeface="+mn-lt"/>
                        </a:rPr>
                        <a:t>nd</a:t>
                      </a:r>
                      <a:r>
                        <a:rPr lang="en-US" sz="1100" baseline="0" dirty="0">
                          <a:latin typeface="+mn-lt"/>
                        </a:rPr>
                        <a:t> and 3</a:t>
                      </a:r>
                      <a:r>
                        <a:rPr lang="en-US" sz="1100" baseline="30000" dirty="0">
                          <a:latin typeface="+mn-lt"/>
                        </a:rPr>
                        <a:t>rd</a:t>
                      </a:r>
                      <a:r>
                        <a:rPr lang="en-US" sz="1100" baseline="0" dirty="0">
                          <a:latin typeface="+mn-lt"/>
                        </a:rPr>
                        <a:t> Level Escalation matrix and Contact details published and accessible in Teams Folder</a:t>
                      </a:r>
                      <a:endParaRPr lang="en-US" sz="1100" dirty="0">
                        <a:latin typeface="+mn-lt"/>
                      </a:endParaRPr>
                    </a:p>
                  </a:txBody>
                  <a:tcPr/>
                </a:tc>
                <a:tc>
                  <a:txBody>
                    <a:bodyPr/>
                    <a:lstStyle/>
                    <a:p>
                      <a:r>
                        <a:rPr lang="en-US" sz="1100" dirty="0">
                          <a:solidFill>
                            <a:srgbClr val="355CB1"/>
                          </a:solidFill>
                          <a:latin typeface="+mn-lt"/>
                        </a:rPr>
                        <a:t>Completed – Escalation</a:t>
                      </a:r>
                      <a:r>
                        <a:rPr lang="en-US" sz="1100" baseline="0" dirty="0">
                          <a:solidFill>
                            <a:srgbClr val="355CB1"/>
                          </a:solidFill>
                          <a:latin typeface="+mn-lt"/>
                        </a:rPr>
                        <a:t> Matrix revisited &amp; Link shared with all stakeholders </a:t>
                      </a:r>
                      <a:endParaRPr lang="en-US" sz="1100" dirty="0">
                        <a:solidFill>
                          <a:srgbClr val="355CB1"/>
                        </a:solidFill>
                        <a:latin typeface="+mn-lt"/>
                      </a:endParaRPr>
                    </a:p>
                  </a:txBody>
                  <a:tcPr/>
                </a:tc>
                <a:tc>
                  <a:txBody>
                    <a:bodyPr/>
                    <a:lstStyle/>
                    <a:p>
                      <a:r>
                        <a:rPr lang="en-US" sz="1100" dirty="0">
                          <a:solidFill>
                            <a:schemeClr val="accent2">
                              <a:lumMod val="75000"/>
                            </a:schemeClr>
                          </a:solidFill>
                          <a:latin typeface="+mn-lt"/>
                        </a:rPr>
                        <a:t>Keerthi + Debasish</a:t>
                      </a:r>
                    </a:p>
                  </a:txBody>
                  <a:tcPr/>
                </a:tc>
                <a:tc>
                  <a:txBody>
                    <a:bodyPr/>
                    <a:lstStyle/>
                    <a:p>
                      <a:r>
                        <a:rPr lang="en-US" sz="1100" dirty="0">
                          <a:solidFill>
                            <a:schemeClr val="accent2">
                              <a:lumMod val="75000"/>
                            </a:schemeClr>
                          </a:solidFill>
                          <a:latin typeface="+mn-lt"/>
                        </a:rPr>
                        <a:t>N/A</a:t>
                      </a:r>
                    </a:p>
                  </a:txBody>
                  <a:tcPr/>
                </a:tc>
                <a:extLst>
                  <a:ext uri="{0D108BD9-81ED-4DB2-BD59-A6C34878D82A}">
                    <a16:rowId xmlns:a16="http://schemas.microsoft.com/office/drawing/2014/main" val="2428572376"/>
                  </a:ext>
                </a:extLst>
              </a:tr>
              <a:tr h="656040">
                <a:tc>
                  <a:txBody>
                    <a:bodyPr/>
                    <a:lstStyle/>
                    <a:p>
                      <a:r>
                        <a:rPr lang="en-US" sz="1100" dirty="0">
                          <a:latin typeface="+mn-lt"/>
                        </a:rPr>
                        <a:t>3</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Shift Lead Coverage - </a:t>
                      </a:r>
                      <a:r>
                        <a:rPr lang="en-US" sz="1100" dirty="0">
                          <a:latin typeface="+mn-lt"/>
                        </a:rPr>
                        <a:t>Current</a:t>
                      </a:r>
                      <a:r>
                        <a:rPr lang="en-US" sz="1100" baseline="0" dirty="0">
                          <a:latin typeface="+mn-lt"/>
                        </a:rPr>
                        <a:t> 3 Leads can cover only 3 shifts on Weekdays. Need to evaluate if we need another Shift Lead to rotate for weekends</a:t>
                      </a:r>
                      <a:endParaRPr lang="en-US" sz="1100" dirty="0">
                        <a:latin typeface="+mn-lt"/>
                      </a:endParaRP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55CB1"/>
                          </a:solidFill>
                          <a:effectLst/>
                          <a:uLnTx/>
                          <a:uFillTx/>
                          <a:latin typeface="+mn-lt"/>
                          <a:ea typeface="+mn-ea"/>
                          <a:cs typeface="+mn-cs"/>
                        </a:rPr>
                        <a:t>Completed – Yuvaraj is onboarded to Victory, and the KT is ongoing. </a:t>
                      </a:r>
                    </a:p>
                  </a:txBody>
                  <a:tcPr/>
                </a:tc>
                <a:tc>
                  <a:txBody>
                    <a:bodyPr/>
                    <a:lstStyle/>
                    <a:p>
                      <a:r>
                        <a:rPr lang="en-US" sz="1100" dirty="0">
                          <a:latin typeface="+mn-lt"/>
                        </a:rPr>
                        <a:t>Keerthi</a:t>
                      </a:r>
                      <a:r>
                        <a:rPr lang="en-US" sz="1100" baseline="0" dirty="0">
                          <a:latin typeface="+mn-lt"/>
                        </a:rPr>
                        <a:t> + Banishree</a:t>
                      </a:r>
                      <a:endParaRPr lang="en-US" sz="1100" dirty="0">
                        <a:latin typeface="+mn-lt"/>
                      </a:endParaRPr>
                    </a:p>
                  </a:txBody>
                  <a:tcPr/>
                </a:tc>
                <a:tc>
                  <a:txBody>
                    <a:bodyPr/>
                    <a:lstStyle/>
                    <a:p>
                      <a:r>
                        <a:rPr lang="en-US" sz="1100" dirty="0">
                          <a:latin typeface="+mn-lt"/>
                        </a:rPr>
                        <a:t>N/A</a:t>
                      </a:r>
                    </a:p>
                  </a:txBody>
                  <a:tcPr/>
                </a:tc>
                <a:extLst>
                  <a:ext uri="{0D108BD9-81ED-4DB2-BD59-A6C34878D82A}">
                    <a16:rowId xmlns:a16="http://schemas.microsoft.com/office/drawing/2014/main" val="1081571113"/>
                  </a:ext>
                </a:extLst>
              </a:tr>
              <a:tr h="511711">
                <a:tc>
                  <a:txBody>
                    <a:bodyPr/>
                    <a:lstStyle/>
                    <a:p>
                      <a:r>
                        <a:rPr lang="en-US" sz="1100" kern="1200" dirty="0">
                          <a:solidFill>
                            <a:schemeClr val="dk1"/>
                          </a:solidFill>
                          <a:latin typeface="+mn-lt"/>
                          <a:ea typeface="+mn-ea"/>
                          <a:cs typeface="+mn-cs"/>
                        </a:rPr>
                        <a:t>4</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Reinforce L1.5 Team - </a:t>
                      </a:r>
                      <a:r>
                        <a:rPr lang="en-US" sz="1100" kern="1200" dirty="0">
                          <a:solidFill>
                            <a:schemeClr val="dk1"/>
                          </a:solidFill>
                          <a:latin typeface="+mn-lt"/>
                          <a:ea typeface="+mn-ea"/>
                          <a:cs typeface="+mn-cs"/>
                        </a:rPr>
                        <a:t>To re-evaluate</a:t>
                      </a:r>
                      <a:r>
                        <a:rPr lang="en-US" sz="1100" kern="1200" baseline="0" dirty="0">
                          <a:solidFill>
                            <a:schemeClr val="dk1"/>
                          </a:solidFill>
                          <a:latin typeface="+mn-lt"/>
                          <a:ea typeface="+mn-ea"/>
                          <a:cs typeface="+mn-cs"/>
                        </a:rPr>
                        <a:t> the team, and reinforce the team with the best talent for the job</a:t>
                      </a:r>
                      <a:endParaRPr lang="en-US" sz="1100" kern="1200" dirty="0">
                        <a:solidFill>
                          <a:schemeClr val="dk1"/>
                        </a:solidFill>
                        <a:latin typeface="+mn-lt"/>
                        <a:ea typeface="+mn-ea"/>
                        <a:cs typeface="+mn-cs"/>
                      </a:endParaRP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kern="1200" noProof="0" dirty="0">
                          <a:solidFill>
                            <a:srgbClr val="355CB1"/>
                          </a:solidFill>
                          <a:latin typeface="+mn-lt"/>
                          <a:ea typeface="+mn-ea"/>
                          <a:cs typeface="+mn-cs"/>
                        </a:rPr>
                        <a:t>Completed – Identified 2 support team members who will add strength to the team. Onboarding them in progress</a:t>
                      </a:r>
                    </a:p>
                  </a:txBody>
                  <a:tcPr/>
                </a:tc>
                <a:tc>
                  <a:txBody>
                    <a:bodyPr/>
                    <a:lstStyle/>
                    <a:p>
                      <a:r>
                        <a:rPr lang="en-US" sz="1100" kern="1200" dirty="0">
                          <a:solidFill>
                            <a:schemeClr val="dk1"/>
                          </a:solidFill>
                          <a:latin typeface="+mn-lt"/>
                          <a:ea typeface="+mn-ea"/>
                          <a:cs typeface="+mn-cs"/>
                        </a:rPr>
                        <a:t>Sandeep Bhale</a:t>
                      </a:r>
                    </a:p>
                  </a:txBody>
                  <a:tcPr/>
                </a:tc>
                <a:tc>
                  <a:txBody>
                    <a:bodyPr/>
                    <a:lstStyle/>
                    <a:p>
                      <a:r>
                        <a:rPr lang="en-US" sz="1100" dirty="0">
                          <a:latin typeface="+mn-lt"/>
                        </a:rPr>
                        <a:t>N/A</a:t>
                      </a:r>
                    </a:p>
                  </a:txBody>
                  <a:tcPr/>
                </a:tc>
                <a:extLst>
                  <a:ext uri="{0D108BD9-81ED-4DB2-BD59-A6C34878D82A}">
                    <a16:rowId xmlns:a16="http://schemas.microsoft.com/office/drawing/2014/main" val="1088973961"/>
                  </a:ext>
                </a:extLst>
              </a:tr>
              <a:tr h="656040">
                <a:tc>
                  <a:txBody>
                    <a:bodyPr/>
                    <a:lstStyle/>
                    <a:p>
                      <a:r>
                        <a:rPr lang="en-US" sz="1100" kern="1200" dirty="0">
                          <a:solidFill>
                            <a:schemeClr val="dk1"/>
                          </a:solidFill>
                          <a:latin typeface="+mn-lt"/>
                          <a:ea typeface="+mn-ea"/>
                          <a:cs typeface="+mn-cs"/>
                        </a:rPr>
                        <a:t>5</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Pull Based KT </a:t>
                      </a:r>
                      <a:r>
                        <a:rPr lang="en-US" sz="1100" kern="1200" dirty="0">
                          <a:solidFill>
                            <a:schemeClr val="dk1"/>
                          </a:solidFill>
                          <a:latin typeface="+mn-lt"/>
                          <a:ea typeface="+mn-ea"/>
                          <a:cs typeface="+mn-cs"/>
                        </a:rPr>
                        <a:t>- Bring in learnings from other engagements and do a top down evaluation of the knowledge heat map and publish a detailed ask. </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kern="1200" noProof="0" dirty="0">
                          <a:solidFill>
                            <a:srgbClr val="00B050"/>
                          </a:solidFill>
                          <a:latin typeface="+mn-lt"/>
                          <a:ea typeface="+mn-ea"/>
                          <a:cs typeface="+mn-cs"/>
                        </a:rPr>
                        <a:t>85 % Completion</a:t>
                      </a:r>
                      <a:r>
                        <a:rPr lang="en-US" sz="1100" kern="1200" noProof="0" dirty="0">
                          <a:solidFill>
                            <a:srgbClr val="00B050"/>
                          </a:solidFill>
                          <a:latin typeface="+mn-lt"/>
                          <a:ea typeface="+mn-ea"/>
                          <a:cs typeface="+mn-cs"/>
                        </a:rPr>
                        <a:t>. Questionnaire Based KT is completed for (</a:t>
                      </a:r>
                      <a:r>
                        <a:rPr lang="en-US" sz="1100" kern="1200" dirty="0">
                          <a:solidFill>
                            <a:srgbClr val="00B050"/>
                          </a:solidFill>
                          <a:latin typeface="+mn-lt"/>
                          <a:ea typeface="+mn-ea"/>
                          <a:cs typeface="+mn-cs"/>
                        </a:rPr>
                        <a:t>Genesys, Informatica, AEM &amp; Alfresco) . Still a few more topics to be covered for Web and Mobile. </a:t>
                      </a: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100" kern="1200" noProof="0" dirty="0">
                        <a:solidFill>
                          <a:schemeClr val="dk1"/>
                        </a:solidFill>
                        <a:latin typeface="+mn-lt"/>
                        <a:ea typeface="+mn-ea"/>
                        <a:cs typeface="+mn-cs"/>
                      </a:endParaRPr>
                    </a:p>
                  </a:txBody>
                  <a:tcPr/>
                </a:tc>
                <a:tc>
                  <a:txBody>
                    <a:bodyPr/>
                    <a:lstStyle/>
                    <a:p>
                      <a:r>
                        <a:rPr lang="en-US" sz="1100" kern="1200" dirty="0">
                          <a:solidFill>
                            <a:schemeClr val="dk1"/>
                          </a:solidFill>
                          <a:latin typeface="+mn-lt"/>
                          <a:ea typeface="+mn-ea"/>
                          <a:cs typeface="+mn-cs"/>
                        </a:rPr>
                        <a:t>Sandeep + Keerthi</a:t>
                      </a:r>
                    </a:p>
                  </a:txBody>
                  <a:tcPr/>
                </a:tc>
                <a:tc>
                  <a:txBody>
                    <a:bodyPr/>
                    <a:lstStyle/>
                    <a:p>
                      <a:r>
                        <a:rPr lang="en-US" sz="1100" kern="1200" dirty="0">
                          <a:solidFill>
                            <a:schemeClr val="dk1"/>
                          </a:solidFill>
                          <a:latin typeface="+mn-lt"/>
                          <a:ea typeface="+mn-ea"/>
                          <a:cs typeface="+mn-cs"/>
                        </a:rPr>
                        <a:t>3/12/2021 (revised)</a:t>
                      </a:r>
                    </a:p>
                  </a:txBody>
                  <a:tcPr/>
                </a:tc>
                <a:extLst>
                  <a:ext uri="{0D108BD9-81ED-4DB2-BD59-A6C34878D82A}">
                    <a16:rowId xmlns:a16="http://schemas.microsoft.com/office/drawing/2014/main" val="2688513325"/>
                  </a:ext>
                </a:extLst>
              </a:tr>
              <a:tr h="1955000">
                <a:tc>
                  <a:txBody>
                    <a:bodyPr/>
                    <a:lstStyle/>
                    <a:p>
                      <a:r>
                        <a:rPr lang="en-US" sz="1100" dirty="0">
                          <a:latin typeface="+mn-lt"/>
                        </a:rPr>
                        <a:t>6</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Dashboard KT - </a:t>
                      </a:r>
                      <a:r>
                        <a:rPr lang="en-US" sz="1100" dirty="0">
                          <a:latin typeface="+mn-lt"/>
                        </a:rPr>
                        <a:t>Mentor </a:t>
                      </a:r>
                      <a:r>
                        <a:rPr lang="en-US" sz="1100" baseline="0" dirty="0">
                          <a:latin typeface="+mn-lt"/>
                        </a:rPr>
                        <a:t>L1.5 team about what to infer and how to react. </a:t>
                      </a:r>
                      <a:endParaRPr lang="en-US" sz="1100" dirty="0">
                        <a:latin typeface="+mn-lt"/>
                      </a:endParaRP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3A0"/>
                          </a:solidFill>
                          <a:effectLst/>
                          <a:uLnTx/>
                          <a:uFillTx/>
                          <a:latin typeface="+mn-lt"/>
                          <a:ea typeface="+mn-ea"/>
                          <a:cs typeface="+mn-cs"/>
                        </a:rPr>
                        <a:t>Around </a:t>
                      </a:r>
                      <a:r>
                        <a:rPr kumimoji="0" lang="en-US" sz="1100" b="1" i="0" u="none" strike="noStrike" kern="1200" cap="none" spc="0" normalizeH="0" baseline="0" noProof="0" dirty="0">
                          <a:ln>
                            <a:noFill/>
                          </a:ln>
                          <a:solidFill>
                            <a:srgbClr val="0033A0"/>
                          </a:solidFill>
                          <a:effectLst/>
                          <a:uLnTx/>
                          <a:uFillTx/>
                          <a:latin typeface="+mn-lt"/>
                          <a:ea typeface="+mn-ea"/>
                          <a:cs typeface="+mn-cs"/>
                        </a:rPr>
                        <a:t>100+ </a:t>
                      </a:r>
                      <a:r>
                        <a:rPr kumimoji="0" lang="en-US" sz="1100" b="0" i="0" u="none" strike="noStrike" kern="1200" cap="none" spc="0" normalizeH="0" baseline="0" noProof="0" dirty="0">
                          <a:ln>
                            <a:noFill/>
                          </a:ln>
                          <a:solidFill>
                            <a:srgbClr val="0033A0"/>
                          </a:solidFill>
                          <a:effectLst/>
                          <a:uLnTx/>
                          <a:uFillTx/>
                          <a:latin typeface="+mn-lt"/>
                          <a:ea typeface="+mn-ea"/>
                          <a:cs typeface="+mn-cs"/>
                        </a:rPr>
                        <a:t>new alerts are added &amp; many existing alert thresholds are being fine-tuned based on 3 months log. Evaluation of current Dashboard Implementation , Considering other possible data sources (Dynamo DB , Salesforce etc.)beside Cloud Watch in progress.</a:t>
                      </a:r>
                    </a:p>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33A0"/>
                        </a:solidFill>
                        <a:effectLst/>
                        <a:uLnTx/>
                        <a:uFillTx/>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3A0"/>
                          </a:solidFill>
                          <a:effectLst/>
                          <a:uLnTx/>
                          <a:uFillTx/>
                          <a:latin typeface="+mn-lt"/>
                          <a:ea typeface="+mn-ea"/>
                          <a:cs typeface="+mn-cs"/>
                        </a:rPr>
                        <a:t>Team has made major progress on Visualization of Actionable Dashboard for L1.5 team &amp; Business user. Same has been presented to the Victory stakeholders and support team.  After mutual agreement team has prioritized  number of dashboard. Primary focus is to compile the overall health dashboard with service level objective and indicator and detailed out Member sign-in, registration and guest sign-in followed by transaction and document management chart. </a:t>
                      </a: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3A0"/>
                          </a:solidFill>
                          <a:effectLst/>
                          <a:uLnTx/>
                          <a:uFillTx/>
                          <a:latin typeface="+mn-lt"/>
                          <a:ea typeface="+mn-ea"/>
                          <a:cs typeface="+mn-cs"/>
                        </a:rPr>
                        <a:t>  </a:t>
                      </a: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3A0"/>
                          </a:solidFill>
                          <a:effectLst/>
                          <a:uLnTx/>
                          <a:uFillTx/>
                          <a:latin typeface="+mn-lt"/>
                          <a:ea typeface="+mn-ea"/>
                          <a:cs typeface="+mn-cs"/>
                        </a:rPr>
                        <a:t>Cognizant team is going to meet with Victory in a regular interval to review the dashboard iteratively and make sure it’s actionable and useful for the support team. </a:t>
                      </a:r>
                    </a:p>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33A0"/>
                        </a:solidFill>
                        <a:effectLst/>
                        <a:uLnTx/>
                        <a:uFillTx/>
                        <a:latin typeface="+mn-lt"/>
                        <a:ea typeface="+mn-ea"/>
                        <a:cs typeface="+mn-cs"/>
                      </a:endParaRP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33A0"/>
                          </a:solidFill>
                          <a:effectLst/>
                          <a:uLnTx/>
                          <a:uFillTx/>
                          <a:latin typeface="+mn-lt"/>
                          <a:ea typeface="+mn-ea"/>
                          <a:cs typeface="+mn-cs"/>
                        </a:rPr>
                        <a:t>Current completion status </a:t>
                      </a:r>
                      <a:r>
                        <a:rPr kumimoji="0" lang="en-US" sz="1100" b="0" i="0" u="none" strike="noStrike" kern="1200" cap="none" spc="0" normalizeH="0" baseline="0" noProof="0" dirty="0">
                          <a:ln>
                            <a:noFill/>
                          </a:ln>
                          <a:solidFill>
                            <a:srgbClr val="0033A0"/>
                          </a:solidFill>
                          <a:effectLst/>
                          <a:uLnTx/>
                          <a:uFillTx/>
                          <a:latin typeface="+mn-lt"/>
                          <a:ea typeface="+mn-ea"/>
                          <a:cs typeface="+mn-cs"/>
                        </a:rPr>
                        <a:t>of Alarms task is around 85% and ELK dashboard is around 40%. </a:t>
                      </a:r>
                    </a:p>
                  </a:txBody>
                  <a:tcPr/>
                </a:tc>
                <a:tc>
                  <a:txBody>
                    <a:bodyPr/>
                    <a:lstStyle/>
                    <a:p>
                      <a:r>
                        <a:rPr lang="en-US" sz="1100" dirty="0">
                          <a:latin typeface="+mn-lt"/>
                        </a:rPr>
                        <a:t>Sekhar + Keerthi</a:t>
                      </a:r>
                    </a:p>
                  </a:txBody>
                  <a:tcPr/>
                </a:tc>
                <a:tc>
                  <a:txBody>
                    <a:bodyPr/>
                    <a:lstStyle/>
                    <a:p>
                      <a:r>
                        <a:rPr lang="en-US" sz="1100" dirty="0">
                          <a:latin typeface="+mn-lt"/>
                        </a:rPr>
                        <a:t>3/12/2021</a:t>
                      </a:r>
                    </a:p>
                    <a:p>
                      <a:r>
                        <a:rPr lang="en-US" sz="1100" dirty="0">
                          <a:latin typeface="+mn-lt"/>
                        </a:rPr>
                        <a:t>(Revised)</a:t>
                      </a:r>
                    </a:p>
                  </a:txBody>
                  <a:tcPr/>
                </a:tc>
                <a:extLst>
                  <a:ext uri="{0D108BD9-81ED-4DB2-BD59-A6C34878D82A}">
                    <a16:rowId xmlns:a16="http://schemas.microsoft.com/office/drawing/2014/main" val="3201753584"/>
                  </a:ext>
                </a:extLst>
              </a:tr>
            </a:tbl>
          </a:graphicData>
        </a:graphic>
      </p:graphicFrame>
    </p:spTree>
    <p:extLst>
      <p:ext uri="{BB962C8B-B14F-4D97-AF65-F5344CB8AC3E}">
        <p14:creationId xmlns:p14="http://schemas.microsoft.com/office/powerpoint/2010/main" val="85504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2C96-05BD-4232-AEDC-75FF5CE260B6}"/>
              </a:ext>
            </a:extLst>
          </p:cNvPr>
          <p:cNvSpPr>
            <a:spLocks noGrp="1"/>
          </p:cNvSpPr>
          <p:nvPr>
            <p:ph type="title"/>
          </p:nvPr>
        </p:nvSpPr>
        <p:spPr>
          <a:xfrm>
            <a:off x="512064" y="365761"/>
            <a:ext cx="11222736" cy="619352"/>
          </a:xfrm>
        </p:spPr>
        <p:txBody>
          <a:bodyPr/>
          <a:lstStyle/>
          <a:p>
            <a:r>
              <a:rPr lang="en-US" sz="2667" dirty="0"/>
              <a:t>Action Items – Retrospection – L1.5 Improvements</a:t>
            </a:r>
            <a:endParaRPr lang="en-US" sz="2667" i="1" dirty="0"/>
          </a:p>
        </p:txBody>
      </p:sp>
      <p:sp>
        <p:nvSpPr>
          <p:cNvPr id="3" name="Footer Placeholder 2">
            <a:extLst>
              <a:ext uri="{FF2B5EF4-FFF2-40B4-BE49-F238E27FC236}">
                <a16:creationId xmlns:a16="http://schemas.microsoft.com/office/drawing/2014/main" id="{CA6DF6FB-A0A0-364E-8163-FC5AEEB107D8}"/>
              </a:ext>
            </a:extLst>
          </p:cNvPr>
          <p:cNvSpPr>
            <a:spLocks noGrp="1"/>
          </p:cNvSpPr>
          <p:nvPr>
            <p:ph type="ftr" sz="quarter" idx="3"/>
          </p:nvPr>
        </p:nvSpPr>
        <p:spPr/>
        <p:txBody>
          <a:bodyPr/>
          <a:lstStyle/>
          <a:p>
            <a:pPr defTabSz="609585"/>
            <a:r>
              <a:rPr lang="en-US" dirty="0">
                <a:solidFill>
                  <a:srgbClr val="0033A0"/>
                </a:solidFill>
              </a:rPr>
              <a:t>© 2021 Cognizant</a:t>
            </a:r>
          </a:p>
        </p:txBody>
      </p:sp>
      <p:sp>
        <p:nvSpPr>
          <p:cNvPr id="16" name="Slide Number Placeholder 15">
            <a:extLst>
              <a:ext uri="{FF2B5EF4-FFF2-40B4-BE49-F238E27FC236}">
                <a16:creationId xmlns:a16="http://schemas.microsoft.com/office/drawing/2014/main" id="{6E6FB650-64CB-7E46-91D9-C4E9C6E56C1A}"/>
              </a:ext>
            </a:extLst>
          </p:cNvPr>
          <p:cNvSpPr>
            <a:spLocks noGrp="1"/>
          </p:cNvSpPr>
          <p:nvPr>
            <p:ph type="sldNum" sz="quarter" idx="4"/>
          </p:nvPr>
        </p:nvSpPr>
        <p:spPr/>
        <p:txBody>
          <a:bodyPr/>
          <a:lstStyle/>
          <a:p>
            <a:pPr defTabSz="609585"/>
            <a:fld id="{2EFEF571-C9B4-4D92-A7F7-315B894862A8}" type="slidenum">
              <a:rPr lang="en-US">
                <a:solidFill>
                  <a:srgbClr val="0033A0"/>
                </a:solidFill>
              </a:rPr>
              <a:pPr defTabSz="609585"/>
              <a:t>2</a:t>
            </a:fld>
            <a:endParaRPr lang="en-US" dirty="0">
              <a:solidFill>
                <a:srgbClr val="0033A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92208290"/>
              </p:ext>
            </p:extLst>
          </p:nvPr>
        </p:nvGraphicFramePr>
        <p:xfrm>
          <a:off x="383178" y="874684"/>
          <a:ext cx="11564982" cy="4998720"/>
        </p:xfrm>
        <a:graphic>
          <a:graphicData uri="http://schemas.openxmlformats.org/drawingml/2006/table">
            <a:tbl>
              <a:tblPr firstRow="1" bandRow="1">
                <a:tableStyleId>{5C22544A-7EE6-4342-B048-85BDC9FD1C3A}</a:tableStyleId>
              </a:tblPr>
              <a:tblGrid>
                <a:gridCol w="374211">
                  <a:extLst>
                    <a:ext uri="{9D8B030D-6E8A-4147-A177-3AD203B41FA5}">
                      <a16:colId xmlns:a16="http://schemas.microsoft.com/office/drawing/2014/main" val="610787903"/>
                    </a:ext>
                  </a:extLst>
                </a:gridCol>
                <a:gridCol w="3958318">
                  <a:extLst>
                    <a:ext uri="{9D8B030D-6E8A-4147-A177-3AD203B41FA5}">
                      <a16:colId xmlns:a16="http://schemas.microsoft.com/office/drawing/2014/main" val="3158659013"/>
                    </a:ext>
                  </a:extLst>
                </a:gridCol>
                <a:gridCol w="2005133">
                  <a:extLst>
                    <a:ext uri="{9D8B030D-6E8A-4147-A177-3AD203B41FA5}">
                      <a16:colId xmlns:a16="http://schemas.microsoft.com/office/drawing/2014/main" val="248498076"/>
                    </a:ext>
                  </a:extLst>
                </a:gridCol>
                <a:gridCol w="1371600">
                  <a:extLst>
                    <a:ext uri="{9D8B030D-6E8A-4147-A177-3AD203B41FA5}">
                      <a16:colId xmlns:a16="http://schemas.microsoft.com/office/drawing/2014/main" val="1481335959"/>
                    </a:ext>
                  </a:extLst>
                </a:gridCol>
                <a:gridCol w="1761202">
                  <a:extLst>
                    <a:ext uri="{9D8B030D-6E8A-4147-A177-3AD203B41FA5}">
                      <a16:colId xmlns:a16="http://schemas.microsoft.com/office/drawing/2014/main" val="4090055794"/>
                    </a:ext>
                  </a:extLst>
                </a:gridCol>
                <a:gridCol w="953630">
                  <a:extLst>
                    <a:ext uri="{9D8B030D-6E8A-4147-A177-3AD203B41FA5}">
                      <a16:colId xmlns:a16="http://schemas.microsoft.com/office/drawing/2014/main" val="4163728929"/>
                    </a:ext>
                  </a:extLst>
                </a:gridCol>
                <a:gridCol w="1140888">
                  <a:extLst>
                    <a:ext uri="{9D8B030D-6E8A-4147-A177-3AD203B41FA5}">
                      <a16:colId xmlns:a16="http://schemas.microsoft.com/office/drawing/2014/main" val="4054810781"/>
                    </a:ext>
                  </a:extLst>
                </a:gridCol>
              </a:tblGrid>
              <a:tr h="377167">
                <a:tc>
                  <a:txBody>
                    <a:bodyPr/>
                    <a:lstStyle/>
                    <a:p>
                      <a:r>
                        <a:rPr lang="en-US" sz="1100" dirty="0" err="1"/>
                        <a:t>Sl</a:t>
                      </a:r>
                      <a:r>
                        <a:rPr lang="en-US" sz="1100" dirty="0"/>
                        <a:t> #</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dirty="0"/>
                        <a:t>Action Item</a:t>
                      </a:r>
                      <a:r>
                        <a:rPr lang="en-US" sz="1100" baseline="0" dirty="0"/>
                        <a:t> - </a:t>
                      </a:r>
                      <a:r>
                        <a:rPr lang="en-US" sz="1100" dirty="0"/>
                        <a:t>Description</a:t>
                      </a:r>
                    </a:p>
                  </a:txBody>
                  <a:tcPr/>
                </a:tc>
                <a:tc gridSpan="3">
                  <a:txBody>
                    <a:bodyPr/>
                    <a:lstStyle/>
                    <a:p>
                      <a:r>
                        <a:rPr lang="en-US" sz="1100" dirty="0"/>
                        <a:t>Status</a:t>
                      </a:r>
                    </a:p>
                  </a:txBody>
                  <a:tcPr/>
                </a:tc>
                <a:tc hMerge="1">
                  <a:txBody>
                    <a:bodyPr/>
                    <a:lstStyle/>
                    <a:p>
                      <a:endParaRPr lang="en-US"/>
                    </a:p>
                  </a:txBody>
                  <a:tcPr/>
                </a:tc>
                <a:tc hMerge="1">
                  <a:txBody>
                    <a:bodyPr/>
                    <a:lstStyle/>
                    <a:p>
                      <a:endParaRPr lang="en-US"/>
                    </a:p>
                  </a:txBody>
                  <a:tcPr/>
                </a:tc>
                <a:tc>
                  <a:txBody>
                    <a:bodyPr/>
                    <a:lstStyle/>
                    <a:p>
                      <a:r>
                        <a:rPr lang="en-US" sz="1100" dirty="0"/>
                        <a:t>Owner</a:t>
                      </a:r>
                    </a:p>
                  </a:txBody>
                  <a:tcPr/>
                </a:tc>
                <a:tc>
                  <a:txBody>
                    <a:bodyPr/>
                    <a:lstStyle/>
                    <a:p>
                      <a:r>
                        <a:rPr lang="en-US" sz="1100" dirty="0"/>
                        <a:t>ETA</a:t>
                      </a:r>
                    </a:p>
                  </a:txBody>
                  <a:tcPr/>
                </a:tc>
                <a:extLst>
                  <a:ext uri="{0D108BD9-81ED-4DB2-BD59-A6C34878D82A}">
                    <a16:rowId xmlns:a16="http://schemas.microsoft.com/office/drawing/2014/main" val="3961566128"/>
                  </a:ext>
                </a:extLst>
              </a:tr>
              <a:tr h="821686">
                <a:tc>
                  <a:txBody>
                    <a:bodyPr/>
                    <a:lstStyle/>
                    <a:p>
                      <a:r>
                        <a:rPr lang="en-US" sz="1100" dirty="0">
                          <a:latin typeface="+mn-lt"/>
                        </a:rPr>
                        <a:t>7</a:t>
                      </a: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Strengthen Incident Management - </a:t>
                      </a:r>
                      <a:r>
                        <a:rPr lang="en-US" sz="1100" dirty="0">
                          <a:latin typeface="+mn-lt"/>
                        </a:rPr>
                        <a:t>Revisit</a:t>
                      </a:r>
                      <a:r>
                        <a:rPr lang="en-US" sz="1100" baseline="0" dirty="0">
                          <a:latin typeface="+mn-lt"/>
                        </a:rPr>
                        <a:t> Incident Management Process. Strengthen Communication channel and do quick escalations to L2/L3 teams as necessary</a:t>
                      </a:r>
                      <a:endParaRPr lang="en-US" sz="1100" dirty="0">
                        <a:latin typeface="+mn-lt"/>
                      </a:endParaRPr>
                    </a:p>
                  </a:txBody>
                  <a:tcPr/>
                </a:tc>
                <a:tc gridSpan="3">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mn-lt"/>
                          <a:ea typeface="+mn-ea"/>
                          <a:cs typeface="+mn-cs"/>
                        </a:rPr>
                        <a:t>Completed - Incident Management Process revisited with the team. </a:t>
                      </a: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mn-lt"/>
                          <a:ea typeface="+mn-ea"/>
                          <a:cs typeface="+mn-cs"/>
                        </a:rPr>
                        <a:t>Steps to be followed during the P1/P2 call is emphasized with the team.</a:t>
                      </a: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mn-lt"/>
                          <a:ea typeface="+mn-ea"/>
                          <a:cs typeface="+mn-cs"/>
                        </a:rPr>
                        <a:t>We have made a few necessary changes to the Incident Management Process document</a:t>
                      </a:r>
                    </a:p>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mn-lt"/>
                          <a:ea typeface="+mn-ea"/>
                          <a:cs typeface="+mn-cs"/>
                        </a:rPr>
                        <a:t>(Attaching our Incident Management Process Document. )</a:t>
                      </a:r>
                    </a:p>
                  </a:txBody>
                  <a:tcPr/>
                </a:tc>
                <a:tc hMerge="1">
                  <a:txBody>
                    <a:bodyPr/>
                    <a:lstStyle/>
                    <a:p>
                      <a:endParaRPr lang="en-US"/>
                    </a:p>
                  </a:txBody>
                  <a:tcPr/>
                </a:tc>
                <a:tc hMerge="1">
                  <a:txBody>
                    <a:bodyPr/>
                    <a:lstStyle/>
                    <a:p>
                      <a:endParaRPr lang="en-US"/>
                    </a:p>
                  </a:txBody>
                  <a:tcPr/>
                </a:tc>
                <a:tc>
                  <a:txBody>
                    <a:bodyPr/>
                    <a:lstStyle/>
                    <a:p>
                      <a:r>
                        <a:rPr lang="en-US" sz="1100" dirty="0">
                          <a:latin typeface="+mn-lt"/>
                        </a:rPr>
                        <a:t>Keerthi + Team</a:t>
                      </a:r>
                    </a:p>
                  </a:txBody>
                  <a:tcPr/>
                </a:tc>
                <a:tc>
                  <a:txBody>
                    <a:bodyPr/>
                    <a:lstStyle/>
                    <a:p>
                      <a:r>
                        <a:rPr lang="en-US" sz="1100" dirty="0">
                          <a:latin typeface="+mn-lt"/>
                        </a:rPr>
                        <a:t>N/A</a:t>
                      </a:r>
                    </a:p>
                  </a:txBody>
                  <a:tcPr/>
                </a:tc>
                <a:extLst>
                  <a:ext uri="{0D108BD9-81ED-4DB2-BD59-A6C34878D82A}">
                    <a16:rowId xmlns:a16="http://schemas.microsoft.com/office/drawing/2014/main" val="2871580673"/>
                  </a:ext>
                </a:extLst>
              </a:tr>
              <a:tr h="0">
                <a:tc rowSpan="11">
                  <a:txBody>
                    <a:bodyPr/>
                    <a:lstStyle/>
                    <a:p>
                      <a:r>
                        <a:rPr lang="en-US" sz="1100" dirty="0">
                          <a:latin typeface="+mn-lt"/>
                        </a:rPr>
                        <a:t>8</a:t>
                      </a:r>
                    </a:p>
                  </a:txBody>
                  <a:tcPr/>
                </a:tc>
                <a:tc rowSpan="11">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b="1" dirty="0">
                          <a:latin typeface="+mn-lt"/>
                        </a:rPr>
                        <a:t>Functional Overview</a:t>
                      </a:r>
                      <a:r>
                        <a:rPr lang="en-US" sz="1100" b="1" baseline="0" dirty="0">
                          <a:latin typeface="+mn-lt"/>
                        </a:rPr>
                        <a:t> Understanding - </a:t>
                      </a:r>
                      <a:r>
                        <a:rPr lang="en-US" sz="1100" dirty="0">
                          <a:latin typeface="+mn-lt"/>
                        </a:rPr>
                        <a:t>To</a:t>
                      </a:r>
                      <a:r>
                        <a:rPr lang="en-US" sz="1100" baseline="0" dirty="0">
                          <a:latin typeface="+mn-lt"/>
                        </a:rPr>
                        <a:t> train the team on Functional Overviews to understand a high level architecture to help better triaging</a:t>
                      </a:r>
                      <a:endParaRPr lang="en-US" sz="1100" dirty="0">
                        <a:latin typeface="+mn-lt"/>
                      </a:endParaRPr>
                    </a:p>
                    <a:p>
                      <a:pPr marL="0" marR="0" lvl="0" indent="0" algn="l" defTabSz="121914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33A0"/>
                          </a:solidFill>
                          <a:effectLst/>
                          <a:uLnTx/>
                          <a:uFillTx/>
                          <a:latin typeface="+mj-lt"/>
                          <a:ea typeface="+mn-ea"/>
                          <a:cs typeface="+mn-cs"/>
                        </a:rPr>
                        <a:t>Topic</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33A0"/>
                          </a:solidFill>
                          <a:effectLst/>
                          <a:uLnTx/>
                          <a:uFillTx/>
                          <a:latin typeface="+mj-lt"/>
                          <a:ea typeface="+mn-ea"/>
                          <a:cs typeface="+mn-cs"/>
                        </a:rPr>
                        <a:t>KT Completion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33A0"/>
                          </a:solidFill>
                          <a:effectLst/>
                          <a:uLnTx/>
                          <a:uFillTx/>
                          <a:latin typeface="+mj-lt"/>
                          <a:ea typeface="+mn-ea"/>
                          <a:cs typeface="+mn-cs"/>
                        </a:rPr>
                        <a:t>Evaluation Completion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40000"/>
                        <a:lumOff val="60000"/>
                      </a:schemeClr>
                    </a:solidFill>
                  </a:tcPr>
                </a:tc>
                <a:tc rowSpan="11">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100" dirty="0">
                          <a:latin typeface="+mn-lt"/>
                        </a:rPr>
                        <a:t>Retheesh + Keerthi</a:t>
                      </a:r>
                    </a:p>
                    <a:p>
                      <a:endParaRPr lang="en-US" sz="1100" dirty="0">
                        <a:latin typeface="+mn-lt"/>
                      </a:endParaRPr>
                    </a:p>
                  </a:txBody>
                  <a:tcPr/>
                </a:tc>
                <a:tc rowSpan="11">
                  <a:txBody>
                    <a:bodyPr/>
                    <a:lstStyle/>
                    <a:p>
                      <a:r>
                        <a:rPr lang="en-US" sz="1100" dirty="0">
                          <a:latin typeface="+mn-lt"/>
                        </a:rPr>
                        <a:t>3/5/2021</a:t>
                      </a:r>
                    </a:p>
                    <a:p>
                      <a:r>
                        <a:rPr lang="en-US" sz="1100" dirty="0">
                          <a:latin typeface="+mn-lt"/>
                        </a:rPr>
                        <a:t>(revised)</a:t>
                      </a:r>
                    </a:p>
                    <a:p>
                      <a:endParaRPr lang="en-US" sz="1100" dirty="0">
                        <a:latin typeface="+mn-lt"/>
                      </a:endParaRPr>
                    </a:p>
                  </a:txBody>
                  <a:tcPr/>
                </a:tc>
                <a:extLst>
                  <a:ext uri="{0D108BD9-81ED-4DB2-BD59-A6C34878D82A}">
                    <a16:rowId xmlns:a16="http://schemas.microsoft.com/office/drawing/2014/main" val="3223065367"/>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User Management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76667164"/>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Customer Management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00628397"/>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Accounts and Positions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85753625"/>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Transactions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28385848"/>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Dashboard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87718701"/>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Pre login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92662665"/>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Account Services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71136066"/>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SalesForce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31849154"/>
                  </a:ext>
                </a:extLst>
              </a:tr>
              <a:tr h="0">
                <a:tc vMerge="1">
                  <a:txBody>
                    <a:bodyPr/>
                    <a:lstStyle/>
                    <a:p>
                      <a:endParaRPr lang="en-US"/>
                    </a:p>
                  </a:txBody>
                  <a:tcPr/>
                </a:tc>
                <a:tc vMerge="1">
                  <a:txBody>
                    <a:bodyPr/>
                    <a:lstStyle/>
                    <a:p>
                      <a:endParaRPr lang="en-US"/>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Generic Functions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mj-lt"/>
                          <a:ea typeface="+mn-ea"/>
                          <a:cs typeface="+mn-cs"/>
                        </a:rPr>
                        <a:t>Completed</a:t>
                      </a:r>
                      <a:endParaRPr kumimoji="0" lang="en-US" sz="800" b="0" i="0" u="none" strike="noStrike" kern="1200" cap="none" spc="0" normalizeH="0" baseline="0" noProof="0" dirty="0">
                        <a:ln>
                          <a:noFill/>
                        </a:ln>
                        <a:solidFill>
                          <a:srgbClr val="0033A0"/>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34967994"/>
                  </a:ext>
                </a:extLst>
              </a:tr>
              <a:tr h="0">
                <a:tc vMerge="1">
                  <a:txBody>
                    <a:bodyPr/>
                    <a:lstStyle/>
                    <a:p>
                      <a:endParaRPr lang="en-US"/>
                    </a:p>
                  </a:txBody>
                  <a:tcPr/>
                </a:tc>
                <a:tc vMerge="1">
                  <a:txBody>
                    <a:bodyPr/>
                    <a:lstStyle/>
                    <a:p>
                      <a:endParaRPr lang="en-US" dirty="0"/>
                    </a:p>
                  </a:txBody>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Notification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33A0"/>
                          </a:solidFill>
                          <a:effectLst/>
                          <a:uLnTx/>
                          <a:uFillTx/>
                          <a:latin typeface="+mj-lt"/>
                          <a:ea typeface="+mn-ea"/>
                          <a:cs typeface="+mn-cs"/>
                        </a:rPr>
                        <a:t>Pending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560528020"/>
                  </a:ext>
                </a:extLst>
              </a:tr>
              <a:tr h="1118031">
                <a:tc>
                  <a:txBody>
                    <a:bodyPr/>
                    <a:lstStyle/>
                    <a:p>
                      <a:pPr marL="0" algn="l" defTabSz="1219140" rtl="0" eaLnBrk="1" latinLnBrk="0" hangingPunct="1"/>
                      <a:r>
                        <a:rPr lang="en-US" sz="1100" kern="1200" baseline="0" dirty="0">
                          <a:solidFill>
                            <a:schemeClr val="dk1"/>
                          </a:solidFill>
                          <a:latin typeface="+mn-lt"/>
                          <a:ea typeface="+mn-ea"/>
                          <a:cs typeface="+mn-cs"/>
                        </a:rPr>
                        <a:t>9</a:t>
                      </a:r>
                    </a:p>
                  </a:txBody>
                  <a:tcPr/>
                </a:tc>
                <a:tc>
                  <a:txBody>
                    <a:bodyPr/>
                    <a:lstStyle/>
                    <a:p>
                      <a:pPr marL="0" marR="0" lvl="0" indent="0" algn="l" defTabSz="1219140" rtl="0" eaLnBrk="1" fontAlgn="auto" latinLnBrk="0" hangingPunct="1">
                        <a:lnSpc>
                          <a:spcPct val="100000"/>
                        </a:lnSpc>
                        <a:spcBef>
                          <a:spcPts val="0"/>
                        </a:spcBef>
                        <a:spcAft>
                          <a:spcPts val="0"/>
                        </a:spcAft>
                        <a:buClrTx/>
                        <a:buSzTx/>
                        <a:buFont typeface="Arial" panose="020B0604020202020204" pitchFamily="34" charset="0"/>
                        <a:buNone/>
                        <a:tabLst>
                          <a:tab pos="457200" algn="l"/>
                        </a:tabLst>
                        <a:defRPr/>
                      </a:pPr>
                      <a:r>
                        <a:rPr lang="en-US" sz="1100" b="1" kern="1200" baseline="0" dirty="0">
                          <a:solidFill>
                            <a:schemeClr val="dk1"/>
                          </a:solidFill>
                          <a:latin typeface="+mn-lt"/>
                          <a:ea typeface="+mn-ea"/>
                          <a:cs typeface="+mn-cs"/>
                        </a:rPr>
                        <a:t>Release impact on support - </a:t>
                      </a:r>
                      <a:r>
                        <a:rPr lang="en-US" sz="1100" kern="1200" baseline="0" dirty="0">
                          <a:solidFill>
                            <a:schemeClr val="dk1"/>
                          </a:solidFill>
                          <a:latin typeface="+mn-lt"/>
                          <a:ea typeface="+mn-ea"/>
                          <a:cs typeface="+mn-cs"/>
                        </a:rPr>
                        <a:t>Release manager / Development lead will formally communicate the impact on operations / monitoring to the L1.5 team  including new dashboard / new monitoring requirement / new alert configuration  arising out of all changes</a:t>
                      </a:r>
                    </a:p>
                  </a:txBody>
                  <a:tcPr/>
                </a:tc>
                <a:tc gridSpan="3">
                  <a:txBody>
                    <a:bodyPr/>
                    <a:lstStyle/>
                    <a:p>
                      <a:pPr marL="0" marR="0" algn="l" defTabSz="1219140" rtl="0" eaLnBrk="1" latinLnBrk="0" hangingPunct="1">
                        <a:spcBef>
                          <a:spcPts val="0"/>
                        </a:spcBef>
                        <a:spcAft>
                          <a:spcPts val="0"/>
                        </a:spcAft>
                      </a:pPr>
                      <a:r>
                        <a:rPr lang="en-US" sz="1100" kern="1200" baseline="0" dirty="0">
                          <a:solidFill>
                            <a:srgbClr val="00B050"/>
                          </a:solidFill>
                          <a:latin typeface="+mn-lt"/>
                          <a:ea typeface="+mn-ea"/>
                          <a:cs typeface="+mn-cs"/>
                        </a:rPr>
                        <a:t>Completed - Detailed information (new </a:t>
                      </a:r>
                      <a:r>
                        <a:rPr lang="en-US" sz="1100" kern="1200" baseline="0" dirty="0" err="1">
                          <a:solidFill>
                            <a:srgbClr val="00B050"/>
                          </a:solidFill>
                          <a:latin typeface="+mn-lt"/>
                          <a:ea typeface="+mn-ea"/>
                          <a:cs typeface="+mn-cs"/>
                        </a:rPr>
                        <a:t>xls</a:t>
                      </a:r>
                      <a:r>
                        <a:rPr lang="en-US" sz="1100" kern="1200" baseline="0" dirty="0">
                          <a:solidFill>
                            <a:srgbClr val="00B050"/>
                          </a:solidFill>
                          <a:latin typeface="+mn-lt"/>
                          <a:ea typeface="+mn-ea"/>
                          <a:cs typeface="+mn-cs"/>
                        </a:rPr>
                        <a:t> template) getting shared with L1.5 team on changes moving into Production (</a:t>
                      </a:r>
                      <a:r>
                        <a:rPr lang="en-US" sz="1100" kern="1200" baseline="0" dirty="0" err="1">
                          <a:solidFill>
                            <a:srgbClr val="00B050"/>
                          </a:solidFill>
                          <a:latin typeface="+mn-lt"/>
                          <a:ea typeface="+mn-ea"/>
                          <a:cs typeface="+mn-cs"/>
                        </a:rPr>
                        <a:t>Sharepoint</a:t>
                      </a:r>
                      <a:r>
                        <a:rPr lang="en-US" sz="1100" kern="1200" baseline="0" dirty="0">
                          <a:solidFill>
                            <a:srgbClr val="00B050"/>
                          </a:solidFill>
                          <a:latin typeface="+mn-lt"/>
                          <a:ea typeface="+mn-ea"/>
                          <a:cs typeface="+mn-cs"/>
                        </a:rPr>
                        <a:t> Link for this Change Repository – </a:t>
                      </a:r>
                      <a:r>
                        <a:rPr lang="en-US" sz="1100" kern="1200" baseline="0" dirty="0">
                          <a:solidFill>
                            <a:srgbClr val="00B050"/>
                          </a:solidFill>
                          <a:latin typeface="+mn-lt"/>
                          <a:ea typeface="+mn-ea"/>
                          <a:cs typeface="+mn-cs"/>
                          <a:hlinkClick r:id="rId2">
                            <a:extLst>
                              <a:ext uri="{A12FA001-AC4F-418D-AE19-62706E023703}">
                                <ahyp:hlinkClr xmlns:ahyp="http://schemas.microsoft.com/office/drawing/2018/hyperlinkcolor" val="tx"/>
                              </a:ext>
                            </a:extLst>
                          </a:hlinkClick>
                        </a:rPr>
                        <a:t>Click Here</a:t>
                      </a:r>
                      <a:r>
                        <a:rPr lang="en-US" sz="1100" kern="1200" baseline="0" dirty="0">
                          <a:solidFill>
                            <a:srgbClr val="00B050"/>
                          </a:solidFill>
                          <a:latin typeface="+mn-lt"/>
                          <a:ea typeface="+mn-ea"/>
                          <a:cs typeface="+mn-cs"/>
                        </a:rPr>
                        <a:t>)</a:t>
                      </a:r>
                    </a:p>
                    <a:p>
                      <a:pPr marL="0" marR="0" algn="l" defTabSz="1219140" rtl="0" eaLnBrk="1" latinLnBrk="0" hangingPunct="1">
                        <a:spcBef>
                          <a:spcPts val="0"/>
                        </a:spcBef>
                        <a:spcAft>
                          <a:spcPts val="0"/>
                        </a:spcAft>
                      </a:pPr>
                      <a:r>
                        <a:rPr lang="en-US" sz="1100" kern="1200" baseline="0" dirty="0">
                          <a:solidFill>
                            <a:srgbClr val="00B050"/>
                          </a:solidFill>
                          <a:latin typeface="+mn-lt"/>
                          <a:ea typeface="+mn-ea"/>
                          <a:cs typeface="+mn-cs"/>
                        </a:rPr>
                        <a:t>• L1.5 will be familiarizing with all the changes moving into production</a:t>
                      </a:r>
                    </a:p>
                    <a:p>
                      <a:pPr marL="0" marR="0" algn="l" defTabSz="1219140" rtl="0" eaLnBrk="1" latinLnBrk="0" hangingPunct="1">
                        <a:spcBef>
                          <a:spcPts val="0"/>
                        </a:spcBef>
                        <a:spcAft>
                          <a:spcPts val="0"/>
                        </a:spcAft>
                      </a:pPr>
                      <a:r>
                        <a:rPr lang="en-US" sz="1100" kern="1200" baseline="0" dirty="0">
                          <a:solidFill>
                            <a:srgbClr val="00B050"/>
                          </a:solidFill>
                          <a:latin typeface="+mn-lt"/>
                          <a:ea typeface="+mn-ea"/>
                          <a:cs typeface="+mn-cs"/>
                        </a:rPr>
                        <a:t>• Collaborative discussion sessions instituted (Between L1.5 and Dev teams), post the Change communication circulation, on what monitoring changes are needed for the specific change. </a:t>
                      </a:r>
                    </a:p>
                  </a:txBody>
                  <a:tcPr/>
                </a:tc>
                <a:tc hMerge="1">
                  <a:txBody>
                    <a:bodyPr/>
                    <a:lstStyle/>
                    <a:p>
                      <a:endParaRPr lang="en-US"/>
                    </a:p>
                  </a:txBody>
                  <a:tcPr/>
                </a:tc>
                <a:tc hMerge="1">
                  <a:txBody>
                    <a:bodyPr/>
                    <a:lstStyle/>
                    <a:p>
                      <a:endParaRPr lang="en-US"/>
                    </a:p>
                  </a:txBody>
                  <a:tcPr/>
                </a:tc>
                <a:tc>
                  <a:txBody>
                    <a:bodyPr/>
                    <a:lstStyle/>
                    <a:p>
                      <a:pPr marL="0" marR="0" algn="l" defTabSz="1219140" rtl="0" eaLnBrk="1" latinLnBrk="0" hangingPunct="1">
                        <a:spcBef>
                          <a:spcPts val="0"/>
                        </a:spcBef>
                        <a:spcAft>
                          <a:spcPts val="0"/>
                        </a:spcAft>
                      </a:pPr>
                      <a:r>
                        <a:rPr lang="en-US" sz="1100" kern="1200" baseline="0" dirty="0">
                          <a:solidFill>
                            <a:schemeClr val="dk1"/>
                          </a:solidFill>
                          <a:latin typeface="+mn-lt"/>
                          <a:ea typeface="+mn-ea"/>
                          <a:cs typeface="+mn-cs"/>
                        </a:rPr>
                        <a:t>Vikas+ Dev Leads</a:t>
                      </a:r>
                    </a:p>
                  </a:txBody>
                  <a:tcPr/>
                </a:tc>
                <a:tc>
                  <a:txBody>
                    <a:bodyPr/>
                    <a:lstStyle/>
                    <a:p>
                      <a:pPr marL="0" marR="0" algn="l" defTabSz="1219140" rtl="0" eaLnBrk="1" latinLnBrk="0" hangingPunct="1">
                        <a:spcBef>
                          <a:spcPts val="0"/>
                        </a:spcBef>
                        <a:spcAft>
                          <a:spcPts val="0"/>
                        </a:spcAft>
                      </a:pPr>
                      <a:r>
                        <a:rPr lang="en-US" sz="1100" kern="1200" baseline="0" dirty="0">
                          <a:solidFill>
                            <a:schemeClr val="dk1"/>
                          </a:solidFill>
                          <a:latin typeface="+mn-lt"/>
                          <a:ea typeface="+mn-ea"/>
                          <a:cs typeface="+mn-cs"/>
                        </a:rPr>
                        <a:t>N/A</a:t>
                      </a:r>
                    </a:p>
                  </a:txBody>
                  <a:tcPr/>
                </a:tc>
                <a:extLst>
                  <a:ext uri="{0D108BD9-81ED-4DB2-BD59-A6C34878D82A}">
                    <a16:rowId xmlns:a16="http://schemas.microsoft.com/office/drawing/2014/main" val="3417249272"/>
                  </a:ext>
                </a:extLst>
              </a:tr>
            </a:tbl>
          </a:graphicData>
        </a:graphic>
      </p:graphicFrame>
    </p:spTree>
    <p:extLst>
      <p:ext uri="{BB962C8B-B14F-4D97-AF65-F5344CB8AC3E}">
        <p14:creationId xmlns:p14="http://schemas.microsoft.com/office/powerpoint/2010/main" val="3392912296"/>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docProps/app.xml><?xml version="1.0" encoding="utf-8"?>
<Properties xmlns="http://schemas.openxmlformats.org/officeDocument/2006/extended-properties" xmlns:vt="http://schemas.openxmlformats.org/officeDocument/2006/docPropsVTypes">
  <TotalTime>1271</TotalTime>
  <Words>744</Words>
  <Application>Microsoft Office PowerPoint</Application>
  <PresentationFormat>Widescreen</PresentationFormat>
  <Paragraphs>108</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Courier New</vt:lpstr>
      <vt:lpstr>Cognizantnewbrand</vt:lpstr>
      <vt:lpstr>Action Items – Retrospection – L1.5 Improvements</vt:lpstr>
      <vt:lpstr>Action Items – Retrospection – L1.5 Improvements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Readiness - Progress</dc:title>
  <dc:creator>Rajamani, Keerthivasan (Cognizant)</dc:creator>
  <cp:lastModifiedBy>Roy, Sekhar Kumar (Cognizant)</cp:lastModifiedBy>
  <cp:revision>54</cp:revision>
  <dcterms:created xsi:type="dcterms:W3CDTF">2021-01-21T18:02:53Z</dcterms:created>
  <dcterms:modified xsi:type="dcterms:W3CDTF">2021-03-01T12:00:59Z</dcterms:modified>
</cp:coreProperties>
</file>