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4" r:id="rId5"/>
    <p:sldId id="302" r:id="rId6"/>
    <p:sldId id="315" r:id="rId7"/>
    <p:sldId id="327" r:id="rId8"/>
    <p:sldId id="328" r:id="rId9"/>
    <p:sldId id="329" r:id="rId10"/>
    <p:sldId id="330" r:id="rId11"/>
    <p:sldId id="331" r:id="rId12"/>
    <p:sldId id="332" r:id="rId13"/>
    <p:sldId id="333" r:id="rId14"/>
    <p:sldId id="334" r:id="rId15"/>
    <p:sldId id="335" r:id="rId16"/>
    <p:sldId id="336"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6" d="100"/>
          <a:sy n="86" d="100"/>
        </p:scale>
        <p:origin x="562"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8/8/2021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8/8/2021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Wine Quality Prediction.</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Capstone Project On</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August 8, 2021</a:t>
            </a:r>
          </a:p>
          <a:p>
            <a:r>
              <a:rPr lang="en-US" dirty="0"/>
              <a:t>Name – Saiteja C</a:t>
            </a:r>
          </a:p>
          <a:p>
            <a:r>
              <a:rPr lang="en-US" dirty="0"/>
              <a:t>Batch – 28</a:t>
            </a:r>
            <a:r>
              <a:rPr lang="en-US" baseline="30000" dirty="0"/>
              <a:t>th</a:t>
            </a:r>
            <a:r>
              <a:rPr lang="en-US" dirty="0"/>
              <a:t> June 2021</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a:xfrm>
            <a:off x="838200" y="1488977"/>
            <a:ext cx="10515600" cy="4114800"/>
          </a:xfrm>
        </p:spPr>
        <p:txBody>
          <a:bodyPr/>
          <a:lstStyle/>
          <a:p>
            <a:r>
              <a:rPr lang="en-IN" b="1" dirty="0"/>
              <a:t>We initialize random forest model which is from ensemble package. </a:t>
            </a:r>
          </a:p>
          <a:p>
            <a:r>
              <a:rPr lang="en-IN" b="1" dirty="0"/>
              <a:t>We used OOB Score to find the best iteration number to get our error as low as possible. OOB score gives us </a:t>
            </a:r>
            <a:r>
              <a:rPr lang="en-IN" b="1" dirty="0" err="1"/>
              <a:t>n_estimators</a:t>
            </a:r>
            <a:r>
              <a:rPr lang="en-IN" b="1" dirty="0"/>
              <a:t> optimum value for our model. </a:t>
            </a:r>
            <a:r>
              <a:rPr lang="en-IN" b="1" dirty="0" err="1"/>
              <a:t>n_estimators</a:t>
            </a:r>
            <a:r>
              <a:rPr lang="en-IN" b="1" dirty="0"/>
              <a:t> describe number of decision trees in out model.</a:t>
            </a:r>
          </a:p>
          <a:p>
            <a:r>
              <a:rPr lang="en-IN" b="1" dirty="0"/>
              <a:t>We used ‘Grid Search Cross Validation’ by passing all the possible parameters to grid search CV which gives us the optimum parameters to use. This is called ‘</a:t>
            </a:r>
            <a:r>
              <a:rPr lang="en-IN" b="1" dirty="0" err="1"/>
              <a:t>HyperParamterTuning</a:t>
            </a:r>
            <a:r>
              <a:rPr lang="en-IN" b="1" dirty="0"/>
              <a:t>’</a:t>
            </a:r>
          </a:p>
          <a:p>
            <a:r>
              <a:rPr lang="en-IN" b="1" dirty="0"/>
              <a:t>After finding the optimum parameters for model we set the parameters for our initialized random forest variable.</a:t>
            </a:r>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US" sz="2800" dirty="0"/>
              <a:t>Initialize Random forest And Set Optimum Parameters</a:t>
            </a:r>
            <a:endParaRPr lang="en-IN" sz="2800" dirty="0"/>
          </a:p>
        </p:txBody>
      </p:sp>
    </p:spTree>
    <p:extLst>
      <p:ext uri="{BB962C8B-B14F-4D97-AF65-F5344CB8AC3E}">
        <p14:creationId xmlns:p14="http://schemas.microsoft.com/office/powerpoint/2010/main" val="61596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a:xfrm>
            <a:off x="838200" y="1488977"/>
            <a:ext cx="10515600" cy="4114800"/>
          </a:xfrm>
        </p:spPr>
        <p:txBody>
          <a:bodyPr/>
          <a:lstStyle/>
          <a:p>
            <a:r>
              <a:rPr lang="en-IN" b="1" dirty="0"/>
              <a:t>As we initialized our model we next fit our model on our training data this means, our model learns and understand the data in its own way. </a:t>
            </a:r>
          </a:p>
          <a:p>
            <a:r>
              <a:rPr lang="en-IN" b="1" dirty="0"/>
              <a:t>Next after model learnt on training data we predict our target value using test data here we don’t fit or make our model learn again as it already learnt on test data.</a:t>
            </a:r>
          </a:p>
          <a:p>
            <a:r>
              <a:rPr lang="en-IN" b="1" dirty="0"/>
              <a:t>As expected, our model returns predicted target values.</a:t>
            </a:r>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US" sz="2800" dirty="0"/>
              <a:t>Model fit and predictions</a:t>
            </a:r>
            <a:endParaRPr lang="en-IN" sz="2800" dirty="0"/>
          </a:p>
        </p:txBody>
      </p:sp>
      <p:pic>
        <p:nvPicPr>
          <p:cNvPr id="5" name="Picture 4">
            <a:extLst>
              <a:ext uri="{FF2B5EF4-FFF2-40B4-BE49-F238E27FC236}">
                <a16:creationId xmlns:a16="http://schemas.microsoft.com/office/drawing/2014/main" id="{43272AEF-A7BF-4F52-A650-B265EF0B020E}"/>
              </a:ext>
            </a:extLst>
          </p:cNvPr>
          <p:cNvPicPr>
            <a:picLocks noChangeAspect="1"/>
          </p:cNvPicPr>
          <p:nvPr/>
        </p:nvPicPr>
        <p:blipFill>
          <a:blip r:embed="rId2"/>
          <a:stretch>
            <a:fillRect/>
          </a:stretch>
        </p:blipFill>
        <p:spPr>
          <a:xfrm>
            <a:off x="3737822" y="3203575"/>
            <a:ext cx="3952875" cy="3019425"/>
          </a:xfrm>
          <a:prstGeom prst="rect">
            <a:avLst/>
          </a:prstGeom>
        </p:spPr>
      </p:pic>
    </p:spTree>
    <p:extLst>
      <p:ext uri="{BB962C8B-B14F-4D97-AF65-F5344CB8AC3E}">
        <p14:creationId xmlns:p14="http://schemas.microsoft.com/office/powerpoint/2010/main" val="249586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a:xfrm>
            <a:off x="838200" y="1488977"/>
            <a:ext cx="10515600" cy="4114800"/>
          </a:xfrm>
        </p:spPr>
        <p:txBody>
          <a:bodyPr/>
          <a:lstStyle/>
          <a:p>
            <a:r>
              <a:rPr lang="en-IN" b="1" dirty="0"/>
              <a:t>We check our accuracy, which means our total correct predictions over total number of predictions, which decides how good our model learnt and performed. </a:t>
            </a:r>
          </a:p>
          <a:p>
            <a:r>
              <a:rPr lang="en-IN" b="1" dirty="0"/>
              <a:t>Next is by using Confusion Matrix, which gives us the TP, TN, FP and FN of our model, which gives us the idea how our model predicting and in which areas its predictions are mostly wrong.</a:t>
            </a:r>
          </a:p>
          <a:p>
            <a:r>
              <a:rPr lang="en-IN" b="1" dirty="0"/>
              <a:t>We also used ROC curve which gives us AUC(area under curve), which gives us a curve between TPR and FPR and our expectation should be getting more TPR </a:t>
            </a:r>
          </a:p>
          <a:p>
            <a:r>
              <a:rPr lang="en-IN" b="1" dirty="0"/>
              <a:t>By calculating we get a value of AUC which represents the area under the curve of ROC.</a:t>
            </a:r>
          </a:p>
          <a:p>
            <a:r>
              <a:rPr lang="en-IN" b="1" dirty="0"/>
              <a:t>Classification Report gives us the Precision, Recall, F1 score, and respective accuracy, macro average and weighted average, by which we can evaluate our model on predictions.</a:t>
            </a:r>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US" sz="2800" dirty="0"/>
              <a:t>Evaluating the model</a:t>
            </a:r>
            <a:endParaRPr lang="en-IN" sz="2800" dirty="0"/>
          </a:p>
        </p:txBody>
      </p:sp>
    </p:spTree>
    <p:extLst>
      <p:ext uri="{BB962C8B-B14F-4D97-AF65-F5344CB8AC3E}">
        <p14:creationId xmlns:p14="http://schemas.microsoft.com/office/powerpoint/2010/main" val="326534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a:xfrm>
            <a:off x="838200" y="1488977"/>
            <a:ext cx="10515600" cy="4114800"/>
          </a:xfrm>
        </p:spPr>
        <p:txBody>
          <a:bodyPr/>
          <a:lstStyle/>
          <a:p>
            <a:r>
              <a:rPr lang="en-IN" b="1" dirty="0"/>
              <a:t>As we built our model, now we predict on whole initial dataset and get the predictions. </a:t>
            </a:r>
          </a:p>
          <a:p>
            <a:r>
              <a:rPr lang="en-IN" b="1" dirty="0"/>
              <a:t>Transforming the Predicted column into ‘Bad’ and ‘Good’, 0’s are Bad and 1’s are Good.</a:t>
            </a:r>
          </a:p>
          <a:p>
            <a:r>
              <a:rPr lang="en-IN" b="1" dirty="0"/>
              <a:t>After encoding the predicted values we merged the column with our original dataset using </a:t>
            </a:r>
            <a:r>
              <a:rPr lang="en-IN" b="1" dirty="0" err="1"/>
              <a:t>numpy</a:t>
            </a:r>
            <a:r>
              <a:rPr lang="en-IN" b="1" dirty="0"/>
              <a:t> where condition.</a:t>
            </a:r>
          </a:p>
          <a:p>
            <a:r>
              <a:rPr lang="en-IN" b="1" dirty="0"/>
              <a:t>Saving the file using </a:t>
            </a:r>
            <a:r>
              <a:rPr lang="en-IN" b="1" dirty="0" err="1"/>
              <a:t>to_csv</a:t>
            </a:r>
            <a:r>
              <a:rPr lang="en-IN" b="1" dirty="0"/>
              <a:t>(), saves our file with all our predictions in the dataset.</a:t>
            </a:r>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US" sz="2800" dirty="0"/>
              <a:t>Saving the prediction file</a:t>
            </a:r>
            <a:endParaRPr lang="en-IN" sz="2800" dirty="0"/>
          </a:p>
        </p:txBody>
      </p:sp>
    </p:spTree>
    <p:extLst>
      <p:ext uri="{BB962C8B-B14F-4D97-AF65-F5344CB8AC3E}">
        <p14:creationId xmlns:p14="http://schemas.microsoft.com/office/powerpoint/2010/main" val="62579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47194" y="696897"/>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127927" y="2873013"/>
            <a:ext cx="4208205" cy="820098"/>
          </a:xfrm>
        </p:spPr>
        <p:txBody>
          <a:bodyPr/>
          <a:lstStyle/>
          <a:p>
            <a:pPr rtl="0" eaLnBrk="1" latinLnBrk="0" hangingPunct="1"/>
            <a:r>
              <a:rPr lang="en-US" sz="6000" kern="1200" dirty="0">
                <a:solidFill>
                  <a:srgbClr val="FFFFFF"/>
                </a:solidFill>
                <a:effectLst/>
                <a:latin typeface="Calibri Light" panose="020F0302020204030204" pitchFamily="34" charset="0"/>
                <a:ea typeface="+mn-ea"/>
                <a:cs typeface="+mn-cs"/>
              </a:rPr>
              <a:t>Thank You</a:t>
            </a:r>
            <a:endParaRPr lang="en-US" sz="6000"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2B86B0-3BD2-4CC1-A2B1-753DE61B13F0}"/>
              </a:ext>
            </a:extLst>
          </p:cNvPr>
          <p:cNvSpPr txBox="1"/>
          <p:nvPr/>
        </p:nvSpPr>
        <p:spPr>
          <a:xfrm>
            <a:off x="8833594" y="5227987"/>
            <a:ext cx="2663301" cy="1292662"/>
          </a:xfrm>
          <a:prstGeom prst="rect">
            <a:avLst/>
          </a:prstGeom>
          <a:noFill/>
        </p:spPr>
        <p:txBody>
          <a:bodyPr wrap="square" rtlCol="0">
            <a:spAutoFit/>
          </a:bodyPr>
          <a:lstStyle/>
          <a:p>
            <a:pPr algn="r"/>
            <a:r>
              <a:rPr lang="en-US" sz="2000" dirty="0">
                <a:solidFill>
                  <a:schemeClr val="bg1"/>
                </a:solidFill>
              </a:rPr>
              <a:t>August 8, 2021</a:t>
            </a:r>
          </a:p>
          <a:p>
            <a:pPr algn="r"/>
            <a:r>
              <a:rPr lang="en-US" sz="2000" dirty="0">
                <a:solidFill>
                  <a:schemeClr val="bg1"/>
                </a:solidFill>
              </a:rPr>
              <a:t>Name – Saiteja C</a:t>
            </a:r>
          </a:p>
          <a:p>
            <a:pPr algn="r"/>
            <a:r>
              <a:rPr lang="en-US" sz="2000" dirty="0">
                <a:solidFill>
                  <a:schemeClr val="bg1"/>
                </a:solidFill>
              </a:rPr>
              <a:t>Batch – 28</a:t>
            </a:r>
            <a:r>
              <a:rPr lang="en-US" sz="2000" baseline="30000" dirty="0">
                <a:solidFill>
                  <a:schemeClr val="bg1"/>
                </a:solidFill>
              </a:rPr>
              <a:t>th</a:t>
            </a:r>
            <a:r>
              <a:rPr lang="en-US" sz="2000" dirty="0">
                <a:solidFill>
                  <a:schemeClr val="bg1"/>
                </a:solidFill>
              </a:rPr>
              <a:t> June 2021</a:t>
            </a:r>
          </a:p>
          <a:p>
            <a:endParaRPr lang="en-IN" dirty="0"/>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b="1" dirty="0">
                <a:solidFill>
                  <a:schemeClr val="tx1"/>
                </a:solidFill>
              </a:rPr>
              <a:t>Analyze Data</a:t>
            </a:r>
          </a:p>
          <a:p>
            <a:r>
              <a:rPr lang="en-US" b="1" dirty="0">
                <a:solidFill>
                  <a:schemeClr val="tx1"/>
                </a:solidFill>
              </a:rPr>
              <a:t>Treat Outliers</a:t>
            </a:r>
          </a:p>
          <a:p>
            <a:r>
              <a:rPr lang="en-US" b="1" dirty="0">
                <a:solidFill>
                  <a:schemeClr val="tx1"/>
                </a:solidFill>
              </a:rPr>
              <a:t>Build Model</a:t>
            </a:r>
          </a:p>
          <a:p>
            <a:r>
              <a:rPr lang="en-US" b="1" dirty="0">
                <a:solidFill>
                  <a:schemeClr val="tx1"/>
                </a:solidFill>
              </a:rPr>
              <a:t>Prediction On Data</a:t>
            </a:r>
          </a:p>
          <a:p>
            <a:r>
              <a:rPr lang="en-US" b="1" dirty="0">
                <a:solidFill>
                  <a:schemeClr val="tx1"/>
                </a:solidFill>
              </a:rPr>
              <a:t>Exporting (or) Saving The Result File</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805213"/>
            <a:ext cx="5598357" cy="1147874"/>
          </a:xfrm>
        </p:spPr>
        <p:txBody>
          <a:bodyPr/>
          <a:lstStyle/>
          <a:p>
            <a:r>
              <a:rPr lang="en-US" dirty="0"/>
              <a:t>Prediction Format</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044700"/>
            <a:ext cx="5784788" cy="3530477"/>
          </a:xfrm>
        </p:spPr>
        <p:txBody>
          <a:bodyPr/>
          <a:lstStyle/>
          <a:p>
            <a:r>
              <a:rPr lang="en-US" b="1" u="sng" dirty="0">
                <a:solidFill>
                  <a:schemeClr val="tx1"/>
                </a:solidFill>
              </a:rPr>
              <a:t>Our predicted variable ​will be considered as below</a:t>
            </a:r>
            <a:r>
              <a:rPr lang="en-US" b="1" dirty="0">
                <a:solidFill>
                  <a:schemeClr val="tx1"/>
                </a:solidFill>
              </a:rPr>
              <a:t>,</a:t>
            </a:r>
          </a:p>
          <a:p>
            <a:r>
              <a:rPr lang="en-US" b="1" dirty="0">
                <a:solidFill>
                  <a:schemeClr val="tx1"/>
                </a:solidFill>
              </a:rPr>
              <a:t>If quality of wine is less than 6(&lt;6), it is considered as ‘</a:t>
            </a:r>
            <a:r>
              <a:rPr lang="en-US" b="1" dirty="0">
                <a:solidFill>
                  <a:srgbClr val="FF0000"/>
                </a:solidFill>
              </a:rPr>
              <a:t>Bad</a:t>
            </a:r>
            <a:r>
              <a:rPr lang="en-US" b="1" dirty="0">
                <a:solidFill>
                  <a:schemeClr val="tx1"/>
                </a:solidFill>
              </a:rPr>
              <a:t>’ quality</a:t>
            </a:r>
          </a:p>
          <a:p>
            <a:r>
              <a:rPr lang="en-US" b="1" dirty="0">
                <a:solidFill>
                  <a:schemeClr val="tx1"/>
                </a:solidFill>
              </a:rPr>
              <a:t>Where as if quality of wine is more than or equal to 6(&gt;=6), it is considered as ‘</a:t>
            </a:r>
            <a:r>
              <a:rPr lang="en-US" b="1" dirty="0">
                <a:solidFill>
                  <a:srgbClr val="00B050"/>
                </a:solidFill>
              </a:rPr>
              <a:t>Good</a:t>
            </a:r>
            <a:r>
              <a:rPr lang="en-US" b="1" dirty="0">
                <a:solidFill>
                  <a:schemeClr val="tx1"/>
                </a:solidFill>
              </a:rPr>
              <a:t>’ quality</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p:txBody>
          <a:bodyPr/>
          <a:lstStyle/>
          <a:p>
            <a:r>
              <a:rPr lang="en-IN" b="1" dirty="0"/>
              <a:t>First step in our process is to import the data file into our notebook.</a:t>
            </a:r>
          </a:p>
          <a:p>
            <a:r>
              <a:rPr lang="en-IN" b="1" dirty="0"/>
              <a:t>We can pass path of our file as a parameter in </a:t>
            </a:r>
            <a:r>
              <a:rPr lang="en-IN" b="1" dirty="0" err="1"/>
              <a:t>read_csv</a:t>
            </a:r>
            <a:r>
              <a:rPr lang="en-IN" b="1" dirty="0"/>
              <a:t>(), if it is not in our present working directory.</a:t>
            </a:r>
          </a:p>
          <a:p>
            <a:endParaRPr lang="en-IN" dirty="0"/>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IN" dirty="0"/>
              <a:t>Import Data File</a:t>
            </a:r>
          </a:p>
        </p:txBody>
      </p:sp>
      <p:pic>
        <p:nvPicPr>
          <p:cNvPr id="5" name="Picture 4">
            <a:extLst>
              <a:ext uri="{FF2B5EF4-FFF2-40B4-BE49-F238E27FC236}">
                <a16:creationId xmlns:a16="http://schemas.microsoft.com/office/drawing/2014/main" id="{D2E3C406-936D-4D48-823D-7C2C0F01D566}"/>
              </a:ext>
            </a:extLst>
          </p:cNvPr>
          <p:cNvPicPr>
            <a:picLocks noChangeAspect="1"/>
          </p:cNvPicPr>
          <p:nvPr/>
        </p:nvPicPr>
        <p:blipFill>
          <a:blip r:embed="rId2"/>
          <a:stretch>
            <a:fillRect/>
          </a:stretch>
        </p:blipFill>
        <p:spPr>
          <a:xfrm>
            <a:off x="3740551" y="3358995"/>
            <a:ext cx="5048250" cy="1276350"/>
          </a:xfrm>
          <a:prstGeom prst="rect">
            <a:avLst/>
          </a:prstGeom>
        </p:spPr>
      </p:pic>
    </p:spTree>
    <p:extLst>
      <p:ext uri="{BB962C8B-B14F-4D97-AF65-F5344CB8AC3E}">
        <p14:creationId xmlns:p14="http://schemas.microsoft.com/office/powerpoint/2010/main" val="161042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p:txBody>
          <a:bodyPr/>
          <a:lstStyle/>
          <a:p>
            <a:r>
              <a:rPr lang="en-IN" b="1" dirty="0"/>
              <a:t>Data can be inspected whether it has any null values or the data types of the columns etc using describe function. Which gives a whole data set summary.</a:t>
            </a:r>
            <a:endParaRPr lang="en-IN" dirty="0"/>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IN" dirty="0"/>
              <a:t>Summarizing Data</a:t>
            </a:r>
          </a:p>
        </p:txBody>
      </p:sp>
      <p:pic>
        <p:nvPicPr>
          <p:cNvPr id="6" name="Picture 5">
            <a:extLst>
              <a:ext uri="{FF2B5EF4-FFF2-40B4-BE49-F238E27FC236}">
                <a16:creationId xmlns:a16="http://schemas.microsoft.com/office/drawing/2014/main" id="{9F290F0B-D292-4C0C-AC53-EEDC35155BA8}"/>
              </a:ext>
            </a:extLst>
          </p:cNvPr>
          <p:cNvPicPr>
            <a:picLocks noChangeAspect="1"/>
          </p:cNvPicPr>
          <p:nvPr/>
        </p:nvPicPr>
        <p:blipFill>
          <a:blip r:embed="rId2"/>
          <a:stretch>
            <a:fillRect/>
          </a:stretch>
        </p:blipFill>
        <p:spPr>
          <a:xfrm>
            <a:off x="3009529" y="2876364"/>
            <a:ext cx="5934805" cy="3151574"/>
          </a:xfrm>
          <a:prstGeom prst="rect">
            <a:avLst/>
          </a:prstGeom>
        </p:spPr>
      </p:pic>
    </p:spTree>
    <p:extLst>
      <p:ext uri="{BB962C8B-B14F-4D97-AF65-F5344CB8AC3E}">
        <p14:creationId xmlns:p14="http://schemas.microsoft.com/office/powerpoint/2010/main" val="333865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p:txBody>
          <a:bodyPr/>
          <a:lstStyle/>
          <a:p>
            <a:r>
              <a:rPr lang="en-IN" b="1" dirty="0"/>
              <a:t>Outliers in the data are those which may cause our predictions biased and deviate our mean of data.</a:t>
            </a:r>
          </a:p>
          <a:p>
            <a:r>
              <a:rPr lang="en-IN" b="1" dirty="0"/>
              <a:t>Outliers may cause because of human errors or computational mistakes etc. Which has to be treated to get the correct predictions.</a:t>
            </a:r>
          </a:p>
          <a:p>
            <a:r>
              <a:rPr lang="en-IN" b="1" dirty="0"/>
              <a:t>We Visualized each column outliers and used ‘Z-score’ method to remove the outliers and make our data normally distributed.</a:t>
            </a:r>
          </a:p>
          <a:p>
            <a:endParaRPr lang="en-IN" dirty="0"/>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IN" sz="4000" dirty="0"/>
              <a:t>Outliers visualization and treating them</a:t>
            </a:r>
          </a:p>
        </p:txBody>
      </p:sp>
    </p:spTree>
    <p:extLst>
      <p:ext uri="{BB962C8B-B14F-4D97-AF65-F5344CB8AC3E}">
        <p14:creationId xmlns:p14="http://schemas.microsoft.com/office/powerpoint/2010/main" val="143567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p:txBody>
          <a:bodyPr/>
          <a:lstStyle/>
          <a:p>
            <a:r>
              <a:rPr lang="en-IN" b="1" dirty="0"/>
              <a:t>Correlation gives us the relation between two variables, in which change of one variable how is it effecting the other variable.</a:t>
            </a:r>
          </a:p>
          <a:p>
            <a:r>
              <a:rPr lang="en-IN" b="1" dirty="0"/>
              <a:t>Correlation is measured form -1 to 1, 1 shows highly correlated in positive direction(directly proportional), where as  -1 shows highly correlated in negative direction(Inversely proportional).</a:t>
            </a:r>
          </a:p>
          <a:p>
            <a:r>
              <a:rPr lang="en-IN" b="1" dirty="0"/>
              <a:t>We used correlation matrix with heat map to visualize the correlation among the features and analysed them.</a:t>
            </a:r>
          </a:p>
          <a:p>
            <a:endParaRPr lang="en-IN" dirty="0"/>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IN" sz="4000" dirty="0"/>
              <a:t>Correlation </a:t>
            </a:r>
            <a:r>
              <a:rPr lang="en-IN" dirty="0"/>
              <a:t>Analysis</a:t>
            </a:r>
          </a:p>
        </p:txBody>
      </p:sp>
      <p:pic>
        <p:nvPicPr>
          <p:cNvPr id="5" name="Picture 4">
            <a:extLst>
              <a:ext uri="{FF2B5EF4-FFF2-40B4-BE49-F238E27FC236}">
                <a16:creationId xmlns:a16="http://schemas.microsoft.com/office/drawing/2014/main" id="{13A9B319-E28C-447E-A998-EABE5D86CA7B}"/>
              </a:ext>
            </a:extLst>
          </p:cNvPr>
          <p:cNvPicPr>
            <a:picLocks noChangeAspect="1"/>
          </p:cNvPicPr>
          <p:nvPr/>
        </p:nvPicPr>
        <p:blipFill>
          <a:blip r:embed="rId2"/>
          <a:stretch>
            <a:fillRect/>
          </a:stretch>
        </p:blipFill>
        <p:spPr>
          <a:xfrm>
            <a:off x="4687688" y="3789596"/>
            <a:ext cx="2556492" cy="2222251"/>
          </a:xfrm>
          <a:prstGeom prst="rect">
            <a:avLst/>
          </a:prstGeom>
        </p:spPr>
      </p:pic>
    </p:spTree>
    <p:extLst>
      <p:ext uri="{BB962C8B-B14F-4D97-AF65-F5344CB8AC3E}">
        <p14:creationId xmlns:p14="http://schemas.microsoft.com/office/powerpoint/2010/main" val="179031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p:txBody>
          <a:bodyPr/>
          <a:lstStyle/>
          <a:p>
            <a:r>
              <a:rPr lang="en-IN" b="1" dirty="0"/>
              <a:t>We need to separate the dataset into target variable and independent variables which contribute for target variable.</a:t>
            </a:r>
          </a:p>
          <a:p>
            <a:r>
              <a:rPr lang="en-IN" b="1" dirty="0"/>
              <a:t>As we are predicting good and bad for our wine quality, we need to encode our target variable to binary format to make our machine understand the data.</a:t>
            </a:r>
          </a:p>
          <a:p>
            <a:r>
              <a:rPr lang="en-IN" b="1" dirty="0"/>
              <a:t>We used apply function to make our target variable to a binary format.</a:t>
            </a:r>
          </a:p>
          <a:p>
            <a:endParaRPr lang="en-IN" dirty="0"/>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IN" sz="2800" dirty="0"/>
              <a:t>Dividing target and independent variable and encoding the target variable.</a:t>
            </a:r>
          </a:p>
        </p:txBody>
      </p:sp>
      <p:pic>
        <p:nvPicPr>
          <p:cNvPr id="6" name="Picture 5">
            <a:extLst>
              <a:ext uri="{FF2B5EF4-FFF2-40B4-BE49-F238E27FC236}">
                <a16:creationId xmlns:a16="http://schemas.microsoft.com/office/drawing/2014/main" id="{44FDDF60-6E57-4E3E-8C84-1D698E037EC1}"/>
              </a:ext>
            </a:extLst>
          </p:cNvPr>
          <p:cNvPicPr>
            <a:picLocks noChangeAspect="1"/>
          </p:cNvPicPr>
          <p:nvPr/>
        </p:nvPicPr>
        <p:blipFill>
          <a:blip r:embed="rId2"/>
          <a:stretch>
            <a:fillRect/>
          </a:stretch>
        </p:blipFill>
        <p:spPr>
          <a:xfrm>
            <a:off x="4455203" y="3682937"/>
            <a:ext cx="2780098" cy="2639171"/>
          </a:xfrm>
          <a:prstGeom prst="rect">
            <a:avLst/>
          </a:prstGeom>
        </p:spPr>
      </p:pic>
    </p:spTree>
    <p:extLst>
      <p:ext uri="{BB962C8B-B14F-4D97-AF65-F5344CB8AC3E}">
        <p14:creationId xmlns:p14="http://schemas.microsoft.com/office/powerpoint/2010/main" val="230100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6060A-99E0-4FA8-9D14-83E4CE7CEC38}"/>
              </a:ext>
            </a:extLst>
          </p:cNvPr>
          <p:cNvSpPr>
            <a:spLocks noGrp="1"/>
          </p:cNvSpPr>
          <p:nvPr>
            <p:ph sz="quarter" idx="10"/>
          </p:nvPr>
        </p:nvSpPr>
        <p:spPr>
          <a:xfrm>
            <a:off x="838200" y="1488977"/>
            <a:ext cx="10515600" cy="4114800"/>
          </a:xfrm>
        </p:spPr>
        <p:txBody>
          <a:bodyPr/>
          <a:lstStyle/>
          <a:p>
            <a:r>
              <a:rPr lang="en-IN" b="1" dirty="0"/>
              <a:t>We split our data into train and test set using inbuilt function of </a:t>
            </a:r>
            <a:r>
              <a:rPr lang="en-IN" b="1" dirty="0" err="1"/>
              <a:t>model_selection</a:t>
            </a:r>
            <a:r>
              <a:rPr lang="en-IN" b="1" dirty="0"/>
              <a:t> package.</a:t>
            </a:r>
          </a:p>
          <a:p>
            <a:r>
              <a:rPr lang="en-IN" b="1" dirty="0"/>
              <a:t>We don’t expose our test data to our model and it should only learn on test data and predict the target on test data.</a:t>
            </a:r>
          </a:p>
          <a:p>
            <a:r>
              <a:rPr lang="en-IN" b="1" dirty="0"/>
              <a:t>To check our model accuracy we need to split our original data into test and train data.</a:t>
            </a:r>
          </a:p>
          <a:p>
            <a:pPr marL="0" indent="0">
              <a:buNone/>
            </a:pPr>
            <a:endParaRPr lang="en-IN" dirty="0"/>
          </a:p>
        </p:txBody>
      </p:sp>
      <p:sp>
        <p:nvSpPr>
          <p:cNvPr id="3" name="Title 2">
            <a:extLst>
              <a:ext uri="{FF2B5EF4-FFF2-40B4-BE49-F238E27FC236}">
                <a16:creationId xmlns:a16="http://schemas.microsoft.com/office/drawing/2014/main" id="{1BB1CC77-406B-4F41-A7E2-AD657BBCED52}"/>
              </a:ext>
            </a:extLst>
          </p:cNvPr>
          <p:cNvSpPr>
            <a:spLocks noGrp="1"/>
          </p:cNvSpPr>
          <p:nvPr>
            <p:ph type="title"/>
          </p:nvPr>
        </p:nvSpPr>
        <p:spPr/>
        <p:txBody>
          <a:bodyPr/>
          <a:lstStyle/>
          <a:p>
            <a:r>
              <a:rPr lang="en-US" sz="2800" dirty="0"/>
              <a:t>Train Test Split</a:t>
            </a:r>
            <a:endParaRPr lang="en-IN" sz="2800" dirty="0"/>
          </a:p>
        </p:txBody>
      </p:sp>
      <p:pic>
        <p:nvPicPr>
          <p:cNvPr id="6" name="Picture 5">
            <a:extLst>
              <a:ext uri="{FF2B5EF4-FFF2-40B4-BE49-F238E27FC236}">
                <a16:creationId xmlns:a16="http://schemas.microsoft.com/office/drawing/2014/main" id="{A7602F59-0283-4672-8E16-1A455EC8745C}"/>
              </a:ext>
            </a:extLst>
          </p:cNvPr>
          <p:cNvPicPr>
            <a:picLocks noChangeAspect="1"/>
          </p:cNvPicPr>
          <p:nvPr/>
        </p:nvPicPr>
        <p:blipFill>
          <a:blip r:embed="rId2"/>
          <a:stretch>
            <a:fillRect/>
          </a:stretch>
        </p:blipFill>
        <p:spPr>
          <a:xfrm>
            <a:off x="1420335" y="3429000"/>
            <a:ext cx="9582150" cy="1638300"/>
          </a:xfrm>
          <a:prstGeom prst="rect">
            <a:avLst/>
          </a:prstGeom>
        </p:spPr>
      </p:pic>
    </p:spTree>
    <p:extLst>
      <p:ext uri="{BB962C8B-B14F-4D97-AF65-F5344CB8AC3E}">
        <p14:creationId xmlns:p14="http://schemas.microsoft.com/office/powerpoint/2010/main" val="1484713017"/>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1707</TotalTime>
  <Words>888</Words>
  <Application>Microsoft Office PowerPoint</Application>
  <PresentationFormat>Widescreen</PresentationFormat>
  <Paragraphs>62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Wingdings</vt:lpstr>
      <vt:lpstr>Office Theme</vt:lpstr>
      <vt:lpstr>Wine Quality Prediction.</vt:lpstr>
      <vt:lpstr>Agenda</vt:lpstr>
      <vt:lpstr>Prediction Format</vt:lpstr>
      <vt:lpstr>Import Data File</vt:lpstr>
      <vt:lpstr>Summarizing Data</vt:lpstr>
      <vt:lpstr>Outliers visualization and treating them</vt:lpstr>
      <vt:lpstr>Correlation Analysis</vt:lpstr>
      <vt:lpstr>Dividing target and independent variable and encoding the target variable.</vt:lpstr>
      <vt:lpstr>Train Test Split</vt:lpstr>
      <vt:lpstr>Initialize Random forest And Set Optimum Parameters</vt:lpstr>
      <vt:lpstr>Model fit and predictions</vt:lpstr>
      <vt:lpstr>Evaluating the model</vt:lpstr>
      <vt:lpstr>Saving the prediction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saiteja choudaripet</dc:creator>
  <cp:lastModifiedBy>saiteja choudaripet</cp:lastModifiedBy>
  <cp:revision>3</cp:revision>
  <dcterms:created xsi:type="dcterms:W3CDTF">2021-08-07T02:28:19Z</dcterms:created>
  <dcterms:modified xsi:type="dcterms:W3CDTF">2021-08-08T07:51:11Z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