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4630400" cy="8229600"/>
  <p:notesSz cx="8229600" cy="14630400"/>
  <p:embeddedFontLst>
    <p:embeddedFont>
      <p:font typeface="Anton"/>
      <p:regular r:id="rId12"/>
    </p:embeddedFont>
    <p:embeddedFont>
      <p:font typeface="Anton"/>
      <p:regular r:id="rId13"/>
    </p:embeddedFont>
    <p:embeddedFont>
      <p:font typeface="Fira Sans"/>
      <p:regular r:id="rId14"/>
    </p:embeddedFont>
    <p:embeddedFont>
      <p:font typeface="Fira Sans"/>
      <p:regular r:id="rId15"/>
    </p:embeddedFont>
    <p:embeddedFont>
      <p:font typeface="Fira Sans"/>
      <p:regular r:id="rId16"/>
    </p:embeddedFont>
    <p:embeddedFont>
      <p:font typeface="Fira Sans"/>
      <p:regular r:id="rId17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2" Type="http://schemas.openxmlformats.org/officeDocument/2006/relationships/font" Target="fonts/font1.fntdata"/><Relationship Id="rId13" Type="http://schemas.openxmlformats.org/officeDocument/2006/relationships/font" Target="fonts/font2.fntdata"/><Relationship Id="rId14" Type="http://schemas.openxmlformats.org/officeDocument/2006/relationships/font" Target="fonts/font3.fntdata"/><Relationship Id="rId15" Type="http://schemas.openxmlformats.org/officeDocument/2006/relationships/font" Target="fonts/font4.fntdata"/><Relationship Id="rId16" Type="http://schemas.openxmlformats.org/officeDocument/2006/relationships/font" Target="fonts/font5.fntdata"/><Relationship Id="rId17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slideLayout" Target="../slideLayouts/slideLayout5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365534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spc="-45" kern="0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Prompt Engineering: Crafting Effective Prompts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123253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Welcome! Today, we'll explore the art of crafting effective prompts for AI models. We'll delve into prompt structure, techniques, tuning, and the future of this growing field.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6280190" y="5484019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810" y="5491639"/>
            <a:ext cx="347663" cy="34766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6756440" y="5467112"/>
            <a:ext cx="2450902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2200" b="1" spc="-36" kern="0" dirty="0">
                <a:solidFill>
                  <a:srgbClr val="E0D6DE"/>
                </a:solidFill>
                <a:latin typeface="Fira Sans Bold" pitchFamily="34" charset="0"/>
                <a:ea typeface="Fira Sans Bold" pitchFamily="34" charset="-122"/>
                <a:cs typeface="Fira Sans Bold" pitchFamily="34" charset="-120"/>
              </a:rPr>
              <a:t>by Saiteja Garlapati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58509"/>
            <a:ext cx="714529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spc="-45" kern="0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Understanding Prompt Structure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6342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spc="-22" kern="0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Essential Parts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215408"/>
            <a:ext cx="624470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Prompts consist of instructions, context, and examples. Clear instructions guide the model. Context provides relevant background information, and examples demonstrate the desired output.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6342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spc="-22" kern="0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Best Practices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215408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Use concise language, specify the desired format, and avoid ambiguity. Ensure prompts are tailored to the model's capabilities and the task at hand.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628668"/>
            <a:ext cx="701111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spc="-45" kern="0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Prompt Engineering Techniques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4677608"/>
            <a:ext cx="4196358" cy="2758559"/>
          </a:xfrm>
          <a:prstGeom prst="roundRect">
            <a:avLst>
              <a:gd name="adj" fmla="val 1233"/>
            </a:avLst>
          </a:prstGeom>
          <a:solidFill>
            <a:srgbClr val="3E3E3E"/>
          </a:solidFill>
          <a:ln/>
        </p:spPr>
      </p:sp>
      <p:sp>
        <p:nvSpPr>
          <p:cNvPr id="5" name="Text 2"/>
          <p:cNvSpPr/>
          <p:nvPr/>
        </p:nvSpPr>
        <p:spPr>
          <a:xfrm>
            <a:off x="1020604" y="490442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spc="-22" kern="0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Few-Shot Learning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0604" y="5394841"/>
            <a:ext cx="374273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Provide a few examples to guide the model towards the desired output. This helps in specific tasks like text summarization or translation.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5216962" y="4677608"/>
            <a:ext cx="4196358" cy="2758559"/>
          </a:xfrm>
          <a:prstGeom prst="roundRect">
            <a:avLst>
              <a:gd name="adj" fmla="val 1233"/>
            </a:avLst>
          </a:prstGeom>
          <a:solidFill>
            <a:srgbClr val="3E3E3E"/>
          </a:solidFill>
          <a:ln/>
        </p:spPr>
      </p:sp>
      <p:sp>
        <p:nvSpPr>
          <p:cNvPr id="8" name="Text 5"/>
          <p:cNvSpPr/>
          <p:nvPr/>
        </p:nvSpPr>
        <p:spPr>
          <a:xfrm>
            <a:off x="5443776" y="490442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spc="-22" kern="0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Chain of Thought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443776" y="5394841"/>
            <a:ext cx="3742730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Break down complex tasks into a series of steps, guiding the model through a logical reasoning process. This enhances model accuracy for complex tasks.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9640133" y="4677608"/>
            <a:ext cx="4196358" cy="2758559"/>
          </a:xfrm>
          <a:prstGeom prst="roundRect">
            <a:avLst>
              <a:gd name="adj" fmla="val 1233"/>
            </a:avLst>
          </a:prstGeom>
          <a:solidFill>
            <a:srgbClr val="3E3E3E"/>
          </a:solidFill>
          <a:ln/>
        </p:spPr>
      </p:sp>
      <p:sp>
        <p:nvSpPr>
          <p:cNvPr id="11" name="Text 8"/>
          <p:cNvSpPr/>
          <p:nvPr/>
        </p:nvSpPr>
        <p:spPr>
          <a:xfrm>
            <a:off x="9866948" y="490442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spc="-22" kern="0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Prompt Chaining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9866948" y="5394841"/>
            <a:ext cx="374273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Build upon previous responses by providing the model with its own output as context, enabling a more natural and coherent dialogue.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72145"/>
            <a:ext cx="700349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spc="-45" kern="0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Prompt Tuning and Optimization</a:t>
            </a:r>
            <a:endParaRPr lang="en-US" sz="44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8348" y="2134553"/>
            <a:ext cx="2152055" cy="1669852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4008953" y="2959179"/>
            <a:ext cx="90845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550"/>
              </a:lnSpc>
              <a:buNone/>
            </a:pPr>
            <a:r>
              <a:rPr lang="en-US" sz="2200" spc="-22" kern="0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1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5357217" y="2792254"/>
            <a:ext cx="224075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spc="-22" kern="0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Iterative Refinement</a:t>
            </a:r>
            <a:endParaRPr lang="en-US" sz="2200" dirty="0"/>
          </a:p>
        </p:txBody>
      </p:sp>
      <p:sp>
        <p:nvSpPr>
          <p:cNvPr id="6" name="Shape 3"/>
          <p:cNvSpPr/>
          <p:nvPr/>
        </p:nvSpPr>
        <p:spPr>
          <a:xfrm>
            <a:off x="5187077" y="3817501"/>
            <a:ext cx="8592860" cy="15240"/>
          </a:xfrm>
          <a:prstGeom prst="roundRect">
            <a:avLst>
              <a:gd name="adj" fmla="val 223256"/>
            </a:avLst>
          </a:prstGeom>
          <a:solidFill>
            <a:srgbClr val="575757"/>
          </a:solidFill>
          <a:ln/>
        </p:spPr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381" y="3861078"/>
            <a:ext cx="4304109" cy="1669852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3985736" y="4469249"/>
            <a:ext cx="137279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550"/>
              </a:lnSpc>
              <a:buNone/>
            </a:pPr>
            <a:r>
              <a:rPr lang="en-US" sz="2200" spc="-22" kern="0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2</a:t>
            </a:r>
            <a:endParaRPr lang="en-US" sz="2200" dirty="0"/>
          </a:p>
        </p:txBody>
      </p:sp>
      <p:sp>
        <p:nvSpPr>
          <p:cNvPr id="9" name="Text 5"/>
          <p:cNvSpPr/>
          <p:nvPr/>
        </p:nvSpPr>
        <p:spPr>
          <a:xfrm>
            <a:off x="6433304" y="408789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spc="-22" kern="0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Experimentation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6433304" y="4578310"/>
            <a:ext cx="717649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Try different prompt variations and evaluate the results. This process helps identify optimal prompts for specific tasks.</a:t>
            </a:r>
            <a:endParaRPr lang="en-US" sz="1750" dirty="0"/>
          </a:p>
        </p:txBody>
      </p:sp>
      <p:sp>
        <p:nvSpPr>
          <p:cNvPr id="11" name="Shape 7"/>
          <p:cNvSpPr/>
          <p:nvPr/>
        </p:nvSpPr>
        <p:spPr>
          <a:xfrm>
            <a:off x="6263164" y="5544026"/>
            <a:ext cx="7516773" cy="15240"/>
          </a:xfrm>
          <a:prstGeom prst="roundRect">
            <a:avLst>
              <a:gd name="adj" fmla="val 223256"/>
            </a:avLst>
          </a:prstGeom>
          <a:solidFill>
            <a:srgbClr val="575757"/>
          </a:solidFill>
          <a:ln/>
        </p:spPr>
      </p:sp>
      <p:pic>
        <p:nvPicPr>
          <p:cNvPr id="12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294" y="5587603"/>
            <a:ext cx="6456164" cy="1669852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3985617" y="6195774"/>
            <a:ext cx="137279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550"/>
              </a:lnSpc>
              <a:buNone/>
            </a:pPr>
            <a:r>
              <a:rPr lang="en-US" sz="2200" spc="-22" kern="0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3</a:t>
            </a:r>
            <a:endParaRPr lang="en-US" sz="2200" dirty="0"/>
          </a:p>
        </p:txBody>
      </p:sp>
      <p:sp>
        <p:nvSpPr>
          <p:cNvPr id="14" name="Text 9"/>
          <p:cNvSpPr/>
          <p:nvPr/>
        </p:nvSpPr>
        <p:spPr>
          <a:xfrm>
            <a:off x="7509272" y="58144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spc="-22" kern="0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Data Analysis</a:t>
            </a:r>
            <a:endParaRPr lang="en-US" sz="2200" dirty="0"/>
          </a:p>
        </p:txBody>
      </p:sp>
      <p:sp>
        <p:nvSpPr>
          <p:cNvPr id="15" name="Text 10"/>
          <p:cNvSpPr/>
          <p:nvPr/>
        </p:nvSpPr>
        <p:spPr>
          <a:xfrm>
            <a:off x="7509272" y="6304836"/>
            <a:ext cx="610052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Analyze the output of the model to understand the impact of prompt variations. Identify areas for improvement and iterate.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412915"/>
            <a:ext cx="732853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spc="-45" kern="0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The Future of Prompt Engineering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605111" y="2461855"/>
            <a:ext cx="30480" cy="4354830"/>
          </a:xfrm>
          <a:prstGeom prst="roundRect">
            <a:avLst>
              <a:gd name="adj" fmla="val 111628"/>
            </a:avLst>
          </a:prstGeom>
          <a:solidFill>
            <a:srgbClr val="575757"/>
          </a:solidFill>
          <a:ln/>
        </p:spPr>
      </p:sp>
      <p:sp>
        <p:nvSpPr>
          <p:cNvPr id="5" name="Shape 2"/>
          <p:cNvSpPr/>
          <p:nvPr/>
        </p:nvSpPr>
        <p:spPr>
          <a:xfrm>
            <a:off x="6845022" y="2956917"/>
            <a:ext cx="793790" cy="30480"/>
          </a:xfrm>
          <a:prstGeom prst="roundRect">
            <a:avLst>
              <a:gd name="adj" fmla="val 111628"/>
            </a:avLst>
          </a:prstGeom>
          <a:solidFill>
            <a:srgbClr val="575757"/>
          </a:solidFill>
          <a:ln/>
        </p:spPr>
      </p:sp>
      <p:sp>
        <p:nvSpPr>
          <p:cNvPr id="6" name="Shape 3"/>
          <p:cNvSpPr/>
          <p:nvPr/>
        </p:nvSpPr>
        <p:spPr>
          <a:xfrm>
            <a:off x="6365200" y="271700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E3E3E"/>
          </a:solidFill>
          <a:ln/>
        </p:spPr>
      </p:sp>
      <p:sp>
        <p:nvSpPr>
          <p:cNvPr id="7" name="Text 4"/>
          <p:cNvSpPr/>
          <p:nvPr/>
        </p:nvSpPr>
        <p:spPr>
          <a:xfrm>
            <a:off x="6565821" y="2802017"/>
            <a:ext cx="109061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spc="-27" kern="0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1</a:t>
            </a:r>
            <a:endParaRPr lang="en-US" sz="2650" dirty="0"/>
          </a:p>
        </p:txBody>
      </p:sp>
      <p:sp>
        <p:nvSpPr>
          <p:cNvPr id="8" name="Text 5"/>
          <p:cNvSpPr/>
          <p:nvPr/>
        </p:nvSpPr>
        <p:spPr>
          <a:xfrm>
            <a:off x="7867888" y="2688669"/>
            <a:ext cx="596872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Prompt engineering will play a crucial role in creating more personalized and tailored AI experiences.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6845022" y="4363164"/>
            <a:ext cx="793790" cy="30480"/>
          </a:xfrm>
          <a:prstGeom prst="roundRect">
            <a:avLst>
              <a:gd name="adj" fmla="val 111628"/>
            </a:avLst>
          </a:prstGeom>
          <a:solidFill>
            <a:srgbClr val="575757"/>
          </a:solidFill>
          <a:ln/>
        </p:spPr>
      </p:sp>
      <p:sp>
        <p:nvSpPr>
          <p:cNvPr id="10" name="Shape 7"/>
          <p:cNvSpPr/>
          <p:nvPr/>
        </p:nvSpPr>
        <p:spPr>
          <a:xfrm>
            <a:off x="6365200" y="412325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E3E3E"/>
          </a:solidFill>
          <a:ln/>
        </p:spPr>
      </p:sp>
      <p:sp>
        <p:nvSpPr>
          <p:cNvPr id="11" name="Text 8"/>
          <p:cNvSpPr/>
          <p:nvPr/>
        </p:nvSpPr>
        <p:spPr>
          <a:xfrm>
            <a:off x="6537960" y="4208264"/>
            <a:ext cx="16478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spc="-27" kern="0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2</a:t>
            </a:r>
            <a:endParaRPr lang="en-US" sz="2650" dirty="0"/>
          </a:p>
        </p:txBody>
      </p:sp>
      <p:sp>
        <p:nvSpPr>
          <p:cNvPr id="12" name="Text 9"/>
          <p:cNvSpPr/>
          <p:nvPr/>
        </p:nvSpPr>
        <p:spPr>
          <a:xfrm>
            <a:off x="7867888" y="4094917"/>
            <a:ext cx="596872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AI models will become increasingly sophisticated, requiring more nuanced and complex prompts to achieve optimal results.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6845022" y="6132314"/>
            <a:ext cx="793790" cy="30480"/>
          </a:xfrm>
          <a:prstGeom prst="roundRect">
            <a:avLst>
              <a:gd name="adj" fmla="val 111628"/>
            </a:avLst>
          </a:prstGeom>
          <a:solidFill>
            <a:srgbClr val="575757"/>
          </a:solidFill>
          <a:ln/>
        </p:spPr>
      </p:sp>
      <p:sp>
        <p:nvSpPr>
          <p:cNvPr id="14" name="Shape 11"/>
          <p:cNvSpPr/>
          <p:nvPr/>
        </p:nvSpPr>
        <p:spPr>
          <a:xfrm>
            <a:off x="6365200" y="589240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E3E3E"/>
          </a:solidFill>
          <a:ln/>
        </p:spPr>
      </p:sp>
      <p:sp>
        <p:nvSpPr>
          <p:cNvPr id="15" name="Text 12"/>
          <p:cNvSpPr/>
          <p:nvPr/>
        </p:nvSpPr>
        <p:spPr>
          <a:xfrm>
            <a:off x="6537960" y="5977414"/>
            <a:ext cx="16478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spc="-27" kern="0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3</a:t>
            </a:r>
            <a:endParaRPr lang="en-US" sz="2650" dirty="0"/>
          </a:p>
        </p:txBody>
      </p:sp>
      <p:sp>
        <p:nvSpPr>
          <p:cNvPr id="16" name="Text 13"/>
          <p:cNvSpPr/>
          <p:nvPr/>
        </p:nvSpPr>
        <p:spPr>
          <a:xfrm>
            <a:off x="7867888" y="5864066"/>
            <a:ext cx="596872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Researchers and developers are actively exploring new techniques and methodologies for prompt engineering.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2024-12-11T13:22:34Z</dcterms:created>
  <dcterms:modified xsi:type="dcterms:W3CDTF">2024-12-11T13:22:34Z</dcterms:modified>
</cp:coreProperties>
</file>