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5C2B"/>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7C81D6C-4445-4541-A356-63D24D19C546}" type="datetimeFigureOut">
              <a:rPr lang="en-IN" smtClean="0"/>
              <a:t>10-06-2018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2A239F-B4B4-4517-8464-225A469E2D3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988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C81D6C-4445-4541-A356-63D24D19C546}" type="datetimeFigureOut">
              <a:rPr lang="en-IN" smtClean="0"/>
              <a:t>10-06-2018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2A239F-B4B4-4517-8464-225A469E2D31}" type="slidenum">
              <a:rPr lang="en-IN" smtClean="0"/>
              <a:t>‹#›</a:t>
            </a:fld>
            <a:endParaRPr lang="en-IN"/>
          </a:p>
        </p:txBody>
      </p:sp>
    </p:spTree>
    <p:extLst>
      <p:ext uri="{BB962C8B-B14F-4D97-AF65-F5344CB8AC3E}">
        <p14:creationId xmlns:p14="http://schemas.microsoft.com/office/powerpoint/2010/main" val="1769913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C81D6C-4445-4541-A356-63D24D19C546}" type="datetimeFigureOut">
              <a:rPr lang="en-IN" smtClean="0"/>
              <a:t>10-06-2018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2A239F-B4B4-4517-8464-225A469E2D31}"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301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C81D6C-4445-4541-A356-63D24D19C546}" type="datetimeFigureOut">
              <a:rPr lang="en-IN" smtClean="0"/>
              <a:t>10-06-2018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2A239F-B4B4-4517-8464-225A469E2D31}" type="slidenum">
              <a:rPr lang="en-IN" smtClean="0"/>
              <a:t>‹#›</a:t>
            </a:fld>
            <a:endParaRPr lang="en-IN"/>
          </a:p>
        </p:txBody>
      </p:sp>
    </p:spTree>
    <p:extLst>
      <p:ext uri="{BB962C8B-B14F-4D97-AF65-F5344CB8AC3E}">
        <p14:creationId xmlns:p14="http://schemas.microsoft.com/office/powerpoint/2010/main" val="1558937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C81D6C-4445-4541-A356-63D24D19C546}" type="datetimeFigureOut">
              <a:rPr lang="en-IN" smtClean="0"/>
              <a:t>10-06-2018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2A239F-B4B4-4517-8464-225A469E2D3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5920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C81D6C-4445-4541-A356-63D24D19C546}" type="datetimeFigureOut">
              <a:rPr lang="en-IN" smtClean="0"/>
              <a:t>10-06-2018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2A239F-B4B4-4517-8464-225A469E2D31}" type="slidenum">
              <a:rPr lang="en-IN" smtClean="0"/>
              <a:t>‹#›</a:t>
            </a:fld>
            <a:endParaRPr lang="en-IN"/>
          </a:p>
        </p:txBody>
      </p:sp>
    </p:spTree>
    <p:extLst>
      <p:ext uri="{BB962C8B-B14F-4D97-AF65-F5344CB8AC3E}">
        <p14:creationId xmlns:p14="http://schemas.microsoft.com/office/powerpoint/2010/main" val="2828779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C81D6C-4445-4541-A356-63D24D19C546}" type="datetimeFigureOut">
              <a:rPr lang="en-IN" smtClean="0"/>
              <a:t>10-06-2018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2A239F-B4B4-4517-8464-225A469E2D31}" type="slidenum">
              <a:rPr lang="en-IN" smtClean="0"/>
              <a:t>‹#›</a:t>
            </a:fld>
            <a:endParaRPr lang="en-IN"/>
          </a:p>
        </p:txBody>
      </p:sp>
    </p:spTree>
    <p:extLst>
      <p:ext uri="{BB962C8B-B14F-4D97-AF65-F5344CB8AC3E}">
        <p14:creationId xmlns:p14="http://schemas.microsoft.com/office/powerpoint/2010/main" val="1182831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C81D6C-4445-4541-A356-63D24D19C546}" type="datetimeFigureOut">
              <a:rPr lang="en-IN" smtClean="0"/>
              <a:t>10-06-2018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2A239F-B4B4-4517-8464-225A469E2D31}" type="slidenum">
              <a:rPr lang="en-IN" smtClean="0"/>
              <a:t>‹#›</a:t>
            </a:fld>
            <a:endParaRPr lang="en-IN"/>
          </a:p>
        </p:txBody>
      </p:sp>
    </p:spTree>
    <p:extLst>
      <p:ext uri="{BB962C8B-B14F-4D97-AF65-F5344CB8AC3E}">
        <p14:creationId xmlns:p14="http://schemas.microsoft.com/office/powerpoint/2010/main" val="2621071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C81D6C-4445-4541-A356-63D24D19C546}" type="datetimeFigureOut">
              <a:rPr lang="en-IN" smtClean="0"/>
              <a:t>10-06-2018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2A239F-B4B4-4517-8464-225A469E2D31}" type="slidenum">
              <a:rPr lang="en-IN" smtClean="0"/>
              <a:t>‹#›</a:t>
            </a:fld>
            <a:endParaRPr lang="en-IN"/>
          </a:p>
        </p:txBody>
      </p:sp>
    </p:spTree>
    <p:extLst>
      <p:ext uri="{BB962C8B-B14F-4D97-AF65-F5344CB8AC3E}">
        <p14:creationId xmlns:p14="http://schemas.microsoft.com/office/powerpoint/2010/main" val="348892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7C81D6C-4445-4541-A356-63D24D19C546}" type="datetimeFigureOut">
              <a:rPr lang="en-IN" smtClean="0"/>
              <a:t>10-06-2018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2A239F-B4B4-4517-8464-225A469E2D31}" type="slidenum">
              <a:rPr lang="en-IN" smtClean="0"/>
              <a:t>‹#›</a:t>
            </a:fld>
            <a:endParaRPr lang="en-IN"/>
          </a:p>
        </p:txBody>
      </p:sp>
    </p:spTree>
    <p:extLst>
      <p:ext uri="{BB962C8B-B14F-4D97-AF65-F5344CB8AC3E}">
        <p14:creationId xmlns:p14="http://schemas.microsoft.com/office/powerpoint/2010/main" val="3303323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C81D6C-4445-4541-A356-63D24D19C546}" type="datetimeFigureOut">
              <a:rPr lang="en-IN" smtClean="0"/>
              <a:t>10-06-2018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2A239F-B4B4-4517-8464-225A469E2D3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0703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C81D6C-4445-4541-A356-63D24D19C546}" type="datetimeFigureOut">
              <a:rPr lang="en-IN" smtClean="0"/>
              <a:t>10-06-2018</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2A239F-B4B4-4517-8464-225A469E2D31}"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135707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jp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90BC27-F1C4-4A8C-B029-7B828DB506B9}"/>
              </a:ext>
            </a:extLst>
          </p:cNvPr>
          <p:cNvSpPr>
            <a:spLocks noGrp="1"/>
          </p:cNvSpPr>
          <p:nvPr>
            <p:ph type="ctrTitle"/>
          </p:nvPr>
        </p:nvSpPr>
        <p:spPr/>
        <p:txBody>
          <a:bodyPr/>
          <a:lstStyle/>
          <a:p>
            <a:pPr algn="ctr"/>
            <a:r>
              <a:rPr lang="en-IN" dirty="0"/>
              <a:t>SALES ANALYSIS USING MACHINE LEARNING AND IVR SYSTEM</a:t>
            </a:r>
          </a:p>
        </p:txBody>
      </p:sp>
      <p:pic>
        <p:nvPicPr>
          <p:cNvPr id="5" name="Picture 4">
            <a:extLst>
              <a:ext uri="{FF2B5EF4-FFF2-40B4-BE49-F238E27FC236}">
                <a16:creationId xmlns:a16="http://schemas.microsoft.com/office/drawing/2014/main" xmlns="" id="{B24447ED-41A7-443C-AE8E-96084B04F2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5676" y="4914286"/>
            <a:ext cx="2057578" cy="1508891"/>
          </a:xfrm>
          <a:prstGeom prst="rect">
            <a:avLst/>
          </a:prstGeom>
        </p:spPr>
      </p:pic>
    </p:spTree>
    <p:extLst>
      <p:ext uri="{BB962C8B-B14F-4D97-AF65-F5344CB8AC3E}">
        <p14:creationId xmlns:p14="http://schemas.microsoft.com/office/powerpoint/2010/main" val="4049115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p:nvSpPr>
        <p:spPr>
          <a:xfrm>
            <a:off x="452574" y="348192"/>
            <a:ext cx="4198585"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Analysis Phase</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574" y="1615671"/>
            <a:ext cx="5490899" cy="408385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8804" y="1481323"/>
            <a:ext cx="5852172" cy="4352553"/>
          </a:xfrm>
          <a:prstGeom prst="rect">
            <a:avLst/>
          </a:prstGeom>
        </p:spPr>
      </p:pic>
    </p:spTree>
    <p:extLst>
      <p:ext uri="{BB962C8B-B14F-4D97-AF65-F5344CB8AC3E}">
        <p14:creationId xmlns:p14="http://schemas.microsoft.com/office/powerpoint/2010/main" val="3117122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92002" cy="6858001"/>
          </a:xfrm>
          <a:prstGeom prst="rect">
            <a:avLst/>
          </a:prstGeom>
        </p:spPr>
      </p:pic>
      <p:sp>
        <p:nvSpPr>
          <p:cNvPr id="4" name="Rectangle 3"/>
          <p:cNvSpPr/>
          <p:nvPr/>
        </p:nvSpPr>
        <p:spPr>
          <a:xfrm>
            <a:off x="419233" y="372725"/>
            <a:ext cx="7462172" cy="923330"/>
          </a:xfrm>
          <a:prstGeom prst="rect">
            <a:avLst/>
          </a:prstGeom>
          <a:noFill/>
        </p:spPr>
        <p:txBody>
          <a:bodyPr wrap="none" lIns="91440" tIns="45720" rIns="91440" bIns="45720">
            <a:spAutoFit/>
          </a:bodyPr>
          <a:lstStyle/>
          <a:p>
            <a:pPr algn="ctr"/>
            <a:r>
              <a:rPr lang="en-US" sz="5400" b="0" cap="none" spc="0" smtClean="0">
                <a:ln w="0"/>
                <a:solidFill>
                  <a:schemeClr val="tx1"/>
                </a:solidFill>
                <a:effectLst>
                  <a:outerShdw blurRad="38100" dist="19050" dir="2700000" algn="tl" rotWithShape="0">
                    <a:schemeClr val="dk1">
                      <a:alpha val="40000"/>
                    </a:schemeClr>
                  </a:outerShdw>
                </a:effectLst>
              </a:rPr>
              <a:t>Sample Results </a:t>
            </a:r>
            <a:r>
              <a:rPr lang="en-US" sz="5400" b="0" cap="none" spc="0" dirty="0" smtClean="0">
                <a:ln w="0"/>
                <a:solidFill>
                  <a:schemeClr val="tx1"/>
                </a:solidFill>
                <a:effectLst>
                  <a:outerShdw blurRad="38100" dist="19050" dir="2700000" algn="tl" rotWithShape="0">
                    <a:schemeClr val="dk1">
                      <a:alpha val="40000"/>
                    </a:schemeClr>
                  </a:outerShdw>
                </a:effectLst>
              </a:rPr>
              <a:t>Generated</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649" y="1504183"/>
            <a:ext cx="5852172" cy="435255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6332" y="1504182"/>
            <a:ext cx="5852172" cy="4352553"/>
          </a:xfrm>
          <a:prstGeom prst="rect">
            <a:avLst/>
          </a:prstGeom>
        </p:spPr>
      </p:pic>
    </p:spTree>
    <p:extLst>
      <p:ext uri="{BB962C8B-B14F-4D97-AF65-F5344CB8AC3E}">
        <p14:creationId xmlns:p14="http://schemas.microsoft.com/office/powerpoint/2010/main" val="1299190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99EF04F7-B105-49EC-960B-FB72399436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2651" y="0"/>
            <a:ext cx="7010400" cy="5410200"/>
          </a:xfrm>
          <a:prstGeom prst="rect">
            <a:avLst/>
          </a:prstGeom>
        </p:spPr>
      </p:pic>
      <p:sp>
        <p:nvSpPr>
          <p:cNvPr id="4" name="TextBox 3">
            <a:extLst>
              <a:ext uri="{FF2B5EF4-FFF2-40B4-BE49-F238E27FC236}">
                <a16:creationId xmlns:a16="http://schemas.microsoft.com/office/drawing/2014/main" xmlns="" id="{21E724E2-6816-4C0E-A550-A48C8890E8B6}"/>
              </a:ext>
            </a:extLst>
          </p:cNvPr>
          <p:cNvSpPr txBox="1"/>
          <p:nvPr/>
        </p:nvSpPr>
        <p:spPr>
          <a:xfrm>
            <a:off x="8508273" y="4652554"/>
            <a:ext cx="3509555" cy="2400657"/>
          </a:xfrm>
          <a:prstGeom prst="rect">
            <a:avLst/>
          </a:prstGeom>
          <a:noFill/>
        </p:spPr>
        <p:txBody>
          <a:bodyPr wrap="square" rtlCol="0">
            <a:spAutoFit/>
          </a:bodyPr>
          <a:lstStyle/>
          <a:p>
            <a:pPr algn="r"/>
            <a:r>
              <a:rPr lang="en-IN" sz="2400" b="1" i="1" dirty="0"/>
              <a:t>Project by</a:t>
            </a:r>
          </a:p>
          <a:p>
            <a:pPr algn="r"/>
            <a:endParaRPr lang="en-IN" i="1" dirty="0"/>
          </a:p>
          <a:p>
            <a:pPr algn="r"/>
            <a:r>
              <a:rPr lang="en-IN" i="1" dirty="0"/>
              <a:t>B. Sushma Reddy (15311A1209)</a:t>
            </a:r>
          </a:p>
          <a:p>
            <a:pPr algn="r"/>
            <a:r>
              <a:rPr lang="en-IN" i="1" dirty="0"/>
              <a:t>G. Varshitha (15311A1207)</a:t>
            </a:r>
          </a:p>
          <a:p>
            <a:pPr algn="r"/>
            <a:r>
              <a:rPr lang="en-IN" i="1" dirty="0"/>
              <a:t>K. Sai Teja (15311A1211)</a:t>
            </a:r>
          </a:p>
          <a:p>
            <a:pPr algn="r"/>
            <a:r>
              <a:rPr lang="en-IN" i="1" dirty="0"/>
              <a:t>Md. Aslam Parvez (15311A1228)</a:t>
            </a:r>
          </a:p>
          <a:p>
            <a:pPr algn="r"/>
            <a:r>
              <a:rPr lang="en-IN" i="1" dirty="0"/>
              <a:t>U. Vinod (15311A1231)</a:t>
            </a:r>
          </a:p>
          <a:p>
            <a:pPr algn="r"/>
            <a:endParaRPr lang="en-IN" i="1" dirty="0"/>
          </a:p>
        </p:txBody>
      </p:sp>
    </p:spTree>
    <p:extLst>
      <p:ext uri="{BB962C8B-B14F-4D97-AF65-F5344CB8AC3E}">
        <p14:creationId xmlns:p14="http://schemas.microsoft.com/office/powerpoint/2010/main" val="3322195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2A0B1C-8153-4977-9E23-758B0FC29D35}"/>
              </a:ext>
            </a:extLst>
          </p:cNvPr>
          <p:cNvSpPr>
            <a:spLocks noGrp="1"/>
          </p:cNvSpPr>
          <p:nvPr>
            <p:ph type="title"/>
          </p:nvPr>
        </p:nvSpPr>
        <p:spPr>
          <a:xfrm>
            <a:off x="959071" y="790620"/>
            <a:ext cx="11029616" cy="988332"/>
          </a:xfrm>
        </p:spPr>
        <p:txBody>
          <a:bodyPr>
            <a:normAutofit/>
          </a:bodyPr>
          <a:lstStyle/>
          <a:p>
            <a:r>
              <a:rPr lang="en-IN" sz="5400" dirty="0">
                <a:solidFill>
                  <a:schemeClr val="accent1">
                    <a:lumMod val="75000"/>
                  </a:schemeClr>
                </a:solidFill>
              </a:rPr>
              <a:t>About The company</a:t>
            </a:r>
          </a:p>
        </p:txBody>
      </p:sp>
      <p:sp>
        <p:nvSpPr>
          <p:cNvPr id="3" name="TextBox 2">
            <a:extLst>
              <a:ext uri="{FF2B5EF4-FFF2-40B4-BE49-F238E27FC236}">
                <a16:creationId xmlns:a16="http://schemas.microsoft.com/office/drawing/2014/main" xmlns="" id="{39C59C5E-9176-445C-A70A-73CD7A59964A}"/>
              </a:ext>
            </a:extLst>
          </p:cNvPr>
          <p:cNvSpPr txBox="1"/>
          <p:nvPr/>
        </p:nvSpPr>
        <p:spPr>
          <a:xfrm>
            <a:off x="2412273" y="2447109"/>
            <a:ext cx="8307977" cy="2308324"/>
          </a:xfrm>
          <a:prstGeom prst="rect">
            <a:avLst/>
          </a:prstGeom>
          <a:noFill/>
        </p:spPr>
        <p:txBody>
          <a:bodyPr wrap="square" rtlCol="0">
            <a:spAutoFit/>
          </a:bodyPr>
          <a:lstStyle/>
          <a:p>
            <a:pPr algn="ctr"/>
            <a:r>
              <a:rPr lang="en-IN" sz="2400" dirty="0">
                <a:latin typeface="Bahnschrift Light" panose="020B0502040204020203" pitchFamily="34" charset="0"/>
              </a:rPr>
              <a:t>“ Glocal Digital Pvt Ltd. is a progressive start up intended to deliver the products with resource limited market value and enrich our customers with value added services. It is registered under Act-14A. It is an official premium partner of Canon India Pvt Ltd. Glocal also deals with many other products from Casio etc. “</a:t>
            </a:r>
          </a:p>
        </p:txBody>
      </p:sp>
      <p:pic>
        <p:nvPicPr>
          <p:cNvPr id="5" name="Picture 4">
            <a:extLst>
              <a:ext uri="{FF2B5EF4-FFF2-40B4-BE49-F238E27FC236}">
                <a16:creationId xmlns:a16="http://schemas.microsoft.com/office/drawing/2014/main" xmlns="" id="{3A851FB5-4314-4F66-AECD-6D646407AF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8514" y="127094"/>
            <a:ext cx="2057578" cy="1508891"/>
          </a:xfrm>
          <a:prstGeom prst="rect">
            <a:avLst/>
          </a:prstGeom>
        </p:spPr>
      </p:pic>
    </p:spTree>
    <p:extLst>
      <p:ext uri="{BB962C8B-B14F-4D97-AF65-F5344CB8AC3E}">
        <p14:creationId xmlns:p14="http://schemas.microsoft.com/office/powerpoint/2010/main" val="1751714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BCE245-7E0E-4E57-8568-0737BF9D5038}"/>
              </a:ext>
            </a:extLst>
          </p:cNvPr>
          <p:cNvSpPr>
            <a:spLocks noGrp="1"/>
          </p:cNvSpPr>
          <p:nvPr>
            <p:ph type="title"/>
          </p:nvPr>
        </p:nvSpPr>
        <p:spPr/>
        <p:txBody>
          <a:bodyPr/>
          <a:lstStyle/>
          <a:p>
            <a:r>
              <a:rPr lang="en-IN" dirty="0">
                <a:solidFill>
                  <a:srgbClr val="0070C0"/>
                </a:solidFill>
              </a:rPr>
              <a:t>Official Website of glocal</a:t>
            </a:r>
          </a:p>
        </p:txBody>
      </p:sp>
      <p:pic>
        <p:nvPicPr>
          <p:cNvPr id="4" name="Picture 3">
            <a:extLst>
              <a:ext uri="{FF2B5EF4-FFF2-40B4-BE49-F238E27FC236}">
                <a16:creationId xmlns:a16="http://schemas.microsoft.com/office/drawing/2014/main" xmlns="" id="{327EBF9A-B0F1-4C2D-BCC7-E279AB2C22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2343" y="1793966"/>
            <a:ext cx="8743406" cy="4654731"/>
          </a:xfrm>
          <a:prstGeom prst="rect">
            <a:avLst/>
          </a:prstGeom>
        </p:spPr>
      </p:pic>
    </p:spTree>
    <p:extLst>
      <p:ext uri="{BB962C8B-B14F-4D97-AF65-F5344CB8AC3E}">
        <p14:creationId xmlns:p14="http://schemas.microsoft.com/office/powerpoint/2010/main" val="2477000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xmlns="" id="{79E500F6-3287-4242-87F1-2D1C15BE48EE}"/>
              </a:ext>
            </a:extLst>
          </p:cNvPr>
          <p:cNvCxnSpPr>
            <a:cxnSpLocks/>
          </p:cNvCxnSpPr>
          <p:nvPr/>
        </p:nvCxnSpPr>
        <p:spPr>
          <a:xfrm>
            <a:off x="940525" y="513100"/>
            <a:ext cx="0" cy="722812"/>
          </a:xfrm>
          <a:prstGeom prst="line">
            <a:avLst/>
          </a:prstGeom>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xmlns="" id="{623C7091-EBB3-4CD6-B1F5-C556C9F63B92}"/>
              </a:ext>
            </a:extLst>
          </p:cNvPr>
          <p:cNvSpPr txBox="1"/>
          <p:nvPr/>
        </p:nvSpPr>
        <p:spPr>
          <a:xfrm>
            <a:off x="1036316" y="612896"/>
            <a:ext cx="6069873" cy="523220"/>
          </a:xfrm>
          <a:prstGeom prst="rect">
            <a:avLst/>
          </a:prstGeom>
          <a:noFill/>
        </p:spPr>
        <p:txBody>
          <a:bodyPr wrap="square" rtlCol="0">
            <a:spAutoFit/>
          </a:bodyPr>
          <a:lstStyle/>
          <a:p>
            <a:r>
              <a:rPr lang="en-IN" sz="2800" dirty="0">
                <a:solidFill>
                  <a:schemeClr val="accent1">
                    <a:lumMod val="50000"/>
                  </a:schemeClr>
                </a:solidFill>
              </a:rPr>
              <a:t>BUSINESS FUNCTIONS OF GLOCAL</a:t>
            </a:r>
          </a:p>
        </p:txBody>
      </p:sp>
      <p:sp>
        <p:nvSpPr>
          <p:cNvPr id="6" name="TextBox 5">
            <a:extLst>
              <a:ext uri="{FF2B5EF4-FFF2-40B4-BE49-F238E27FC236}">
                <a16:creationId xmlns:a16="http://schemas.microsoft.com/office/drawing/2014/main" xmlns="" id="{755C6F8C-5864-4A53-9047-CBBE156EFF6E}"/>
              </a:ext>
            </a:extLst>
          </p:cNvPr>
          <p:cNvSpPr txBox="1"/>
          <p:nvPr/>
        </p:nvSpPr>
        <p:spPr>
          <a:xfrm>
            <a:off x="1036316" y="1837509"/>
            <a:ext cx="6261457" cy="3592650"/>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IN" sz="2200" dirty="0">
                <a:solidFill>
                  <a:schemeClr val="tx1">
                    <a:lumMod val="65000"/>
                    <a:lumOff val="35000"/>
                  </a:schemeClr>
                </a:solidFill>
              </a:rPr>
              <a:t>Business Strategy</a:t>
            </a:r>
          </a:p>
          <a:p>
            <a:pPr marL="342900" indent="-342900">
              <a:lnSpc>
                <a:spcPct val="150000"/>
              </a:lnSpc>
              <a:buFont typeface="Wingdings" panose="05000000000000000000" pitchFamily="2" charset="2"/>
              <a:buChar char="ü"/>
            </a:pPr>
            <a:r>
              <a:rPr lang="en-IN" sz="2200" dirty="0">
                <a:solidFill>
                  <a:schemeClr val="tx1">
                    <a:lumMod val="65000"/>
                    <a:lumOff val="35000"/>
                  </a:schemeClr>
                </a:solidFill>
              </a:rPr>
              <a:t>Sales Management for B2C &amp; B2B</a:t>
            </a:r>
          </a:p>
          <a:p>
            <a:pPr marL="342900" indent="-342900">
              <a:lnSpc>
                <a:spcPct val="150000"/>
              </a:lnSpc>
              <a:buFont typeface="Wingdings" panose="05000000000000000000" pitchFamily="2" charset="2"/>
              <a:buChar char="ü"/>
            </a:pPr>
            <a:r>
              <a:rPr lang="en-IN" sz="2200" dirty="0">
                <a:solidFill>
                  <a:schemeClr val="tx1">
                    <a:lumMod val="65000"/>
                    <a:lumOff val="35000"/>
                  </a:schemeClr>
                </a:solidFill>
              </a:rPr>
              <a:t>Direct Sales Operation in Enterprise</a:t>
            </a:r>
          </a:p>
          <a:p>
            <a:pPr marL="342900" indent="-342900">
              <a:lnSpc>
                <a:spcPct val="150000"/>
              </a:lnSpc>
              <a:buFont typeface="Wingdings" panose="05000000000000000000" pitchFamily="2" charset="2"/>
              <a:buChar char="ü"/>
            </a:pPr>
            <a:r>
              <a:rPr lang="en-IN" sz="2200" dirty="0">
                <a:solidFill>
                  <a:schemeClr val="tx1">
                    <a:lumMod val="65000"/>
                    <a:lumOff val="35000"/>
                  </a:schemeClr>
                </a:solidFill>
              </a:rPr>
              <a:t>Customer Relationship Management</a:t>
            </a:r>
          </a:p>
          <a:p>
            <a:pPr marL="342900" indent="-342900">
              <a:lnSpc>
                <a:spcPct val="150000"/>
              </a:lnSpc>
              <a:buFont typeface="Wingdings" panose="05000000000000000000" pitchFamily="2" charset="2"/>
              <a:buChar char="ü"/>
            </a:pPr>
            <a:r>
              <a:rPr lang="en-IN" sz="2200" dirty="0">
                <a:solidFill>
                  <a:schemeClr val="tx1">
                    <a:lumMod val="65000"/>
                    <a:lumOff val="35000"/>
                  </a:schemeClr>
                </a:solidFill>
              </a:rPr>
              <a:t>Business Outsourcing </a:t>
            </a:r>
          </a:p>
          <a:p>
            <a:pPr marL="342900" indent="-342900">
              <a:lnSpc>
                <a:spcPct val="150000"/>
              </a:lnSpc>
              <a:buFont typeface="Wingdings" panose="05000000000000000000" pitchFamily="2" charset="2"/>
              <a:buChar char="ü"/>
            </a:pPr>
            <a:r>
              <a:rPr lang="en-IN" sz="2200" dirty="0">
                <a:solidFill>
                  <a:schemeClr val="tx1">
                    <a:lumMod val="65000"/>
                    <a:lumOff val="35000"/>
                  </a:schemeClr>
                </a:solidFill>
              </a:rPr>
              <a:t>Managed Print Services</a:t>
            </a:r>
          </a:p>
          <a:p>
            <a:pPr marL="342900" indent="-342900">
              <a:lnSpc>
                <a:spcPct val="150000"/>
              </a:lnSpc>
              <a:buFont typeface="Wingdings" panose="05000000000000000000" pitchFamily="2" charset="2"/>
              <a:buChar char="ü"/>
            </a:pPr>
            <a:r>
              <a:rPr lang="en-IN" sz="2200" dirty="0">
                <a:solidFill>
                  <a:schemeClr val="tx1">
                    <a:lumMod val="65000"/>
                    <a:lumOff val="35000"/>
                  </a:schemeClr>
                </a:solidFill>
              </a:rPr>
              <a:t>Top Level Networking &amp; Solutions</a:t>
            </a:r>
          </a:p>
        </p:txBody>
      </p:sp>
      <p:pic>
        <p:nvPicPr>
          <p:cNvPr id="9" name="Picture 8">
            <a:extLst>
              <a:ext uri="{FF2B5EF4-FFF2-40B4-BE49-F238E27FC236}">
                <a16:creationId xmlns:a16="http://schemas.microsoft.com/office/drawing/2014/main" xmlns="" id="{318A3550-ADCD-43B3-8EA9-06EA5977EC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6594" y="120060"/>
            <a:ext cx="2057578" cy="1508891"/>
          </a:xfrm>
          <a:prstGeom prst="rect">
            <a:avLst/>
          </a:prstGeom>
        </p:spPr>
      </p:pic>
    </p:spTree>
    <p:extLst>
      <p:ext uri="{BB962C8B-B14F-4D97-AF65-F5344CB8AC3E}">
        <p14:creationId xmlns:p14="http://schemas.microsoft.com/office/powerpoint/2010/main" val="1704700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xmlns="" id="{927AF129-4782-4773-AE16-7BF3BB6AFE9B}"/>
              </a:ext>
            </a:extLst>
          </p:cNvPr>
          <p:cNvSpPr/>
          <p:nvPr/>
        </p:nvSpPr>
        <p:spPr>
          <a:xfrm>
            <a:off x="0" y="0"/>
            <a:ext cx="12192000" cy="6858000"/>
          </a:xfrm>
          <a:custGeom>
            <a:avLst/>
            <a:gdLst/>
            <a:ahLst/>
            <a:cxnLst/>
            <a:rect l="l" t="t" r="r" b="b"/>
            <a:pathLst>
              <a:path w="13004800" h="9753600">
                <a:moveTo>
                  <a:pt x="0" y="0"/>
                </a:moveTo>
                <a:lnTo>
                  <a:pt x="13004800" y="0"/>
                </a:lnTo>
                <a:lnTo>
                  <a:pt x="13004800" y="9753600"/>
                </a:lnTo>
                <a:lnTo>
                  <a:pt x="0" y="9753600"/>
                </a:lnTo>
                <a:lnTo>
                  <a:pt x="0" y="0"/>
                </a:lnTo>
                <a:close/>
              </a:path>
            </a:pathLst>
          </a:custGeom>
          <a:solidFill>
            <a:srgbClr val="FFEBD4"/>
          </a:solidFill>
        </p:spPr>
        <p:txBody>
          <a:bodyPr wrap="square" lIns="0" tIns="0" rIns="0" bIns="0" rtlCol="0"/>
          <a:lstStyle/>
          <a:p>
            <a:pPr defTabSz="642783"/>
            <a:endParaRPr>
              <a:solidFill>
                <a:prstClr val="black"/>
              </a:solidFill>
            </a:endParaRPr>
          </a:p>
        </p:txBody>
      </p:sp>
      <p:sp>
        <p:nvSpPr>
          <p:cNvPr id="3" name="object 6">
            <a:extLst>
              <a:ext uri="{FF2B5EF4-FFF2-40B4-BE49-F238E27FC236}">
                <a16:creationId xmlns:a16="http://schemas.microsoft.com/office/drawing/2014/main" xmlns="" id="{84A140B5-1DCE-4DE4-A939-0668F972A860}"/>
              </a:ext>
            </a:extLst>
          </p:cNvPr>
          <p:cNvSpPr txBox="1"/>
          <p:nvPr/>
        </p:nvSpPr>
        <p:spPr>
          <a:xfrm>
            <a:off x="260288" y="4348711"/>
            <a:ext cx="4985444" cy="584895"/>
          </a:xfrm>
          <a:prstGeom prst="rect">
            <a:avLst/>
          </a:prstGeom>
        </p:spPr>
        <p:txBody>
          <a:bodyPr vert="horz" wrap="square" lIns="0" tIns="0" rIns="0" bIns="0" rtlCol="0">
            <a:spAutoFit/>
          </a:bodyPr>
          <a:lstStyle/>
          <a:p>
            <a:pPr marL="8929" defTabSz="642783"/>
            <a:r>
              <a:rPr sz="3800" b="1" spc="-432" dirty="0">
                <a:solidFill>
                  <a:srgbClr val="3A2315"/>
                </a:solidFill>
                <a:latin typeface="Trebuchet MS"/>
                <a:cs typeface="Trebuchet MS"/>
              </a:rPr>
              <a:t>#</a:t>
            </a:r>
            <a:r>
              <a:rPr lang="en-IN" sz="3800" b="1" spc="-432" dirty="0">
                <a:solidFill>
                  <a:srgbClr val="3A2315"/>
                </a:solidFill>
                <a:latin typeface="Trebuchet MS"/>
                <a:cs typeface="Trebuchet MS"/>
              </a:rPr>
              <a:t>?</a:t>
            </a:r>
            <a:r>
              <a:rPr sz="3800" b="1" spc="-432" dirty="0">
                <a:solidFill>
                  <a:srgbClr val="3A2315"/>
                </a:solidFill>
                <a:latin typeface="Trebuchet MS"/>
                <a:cs typeface="Trebuchet MS"/>
              </a:rPr>
              <a:t>: </a:t>
            </a:r>
            <a:r>
              <a:rPr sz="3800" b="1" spc="-285" dirty="0">
                <a:solidFill>
                  <a:srgbClr val="3A2315"/>
                </a:solidFill>
                <a:latin typeface="Trebuchet MS"/>
                <a:cs typeface="Trebuchet MS"/>
              </a:rPr>
              <a:t>WHAT </a:t>
            </a:r>
            <a:r>
              <a:rPr lang="en-IN" sz="3800" b="1" spc="-67" dirty="0">
                <a:solidFill>
                  <a:srgbClr val="3A2315"/>
                </a:solidFill>
                <a:latin typeface="Trebuchet MS"/>
                <a:cs typeface="Trebuchet MS"/>
              </a:rPr>
              <a:t>IS</a:t>
            </a:r>
            <a:endParaRPr sz="3800" dirty="0">
              <a:solidFill>
                <a:prstClr val="black"/>
              </a:solidFill>
              <a:latin typeface="Trebuchet MS"/>
              <a:cs typeface="Trebuchet MS"/>
            </a:endParaRPr>
          </a:p>
        </p:txBody>
      </p:sp>
      <p:sp>
        <p:nvSpPr>
          <p:cNvPr id="4" name="object 3">
            <a:extLst>
              <a:ext uri="{FF2B5EF4-FFF2-40B4-BE49-F238E27FC236}">
                <a16:creationId xmlns:a16="http://schemas.microsoft.com/office/drawing/2014/main" xmlns="" id="{D68904B1-E1DF-4347-AE2F-154118F27E3C}"/>
              </a:ext>
            </a:extLst>
          </p:cNvPr>
          <p:cNvSpPr/>
          <p:nvPr/>
        </p:nvSpPr>
        <p:spPr>
          <a:xfrm>
            <a:off x="260288" y="5049337"/>
            <a:ext cx="8572500" cy="446"/>
          </a:xfrm>
          <a:custGeom>
            <a:avLst/>
            <a:gdLst/>
            <a:ahLst/>
            <a:cxnLst/>
            <a:rect l="l" t="t" r="r" b="b"/>
            <a:pathLst>
              <a:path w="12192000" h="635">
                <a:moveTo>
                  <a:pt x="0" y="261"/>
                </a:moveTo>
                <a:lnTo>
                  <a:pt x="12192000" y="0"/>
                </a:lnTo>
              </a:path>
            </a:pathLst>
          </a:custGeom>
          <a:ln w="38100">
            <a:solidFill>
              <a:srgbClr val="3A2315"/>
            </a:solidFill>
          </a:ln>
        </p:spPr>
        <p:txBody>
          <a:bodyPr wrap="square" lIns="0" tIns="0" rIns="0" bIns="0" rtlCol="0"/>
          <a:lstStyle/>
          <a:p>
            <a:pPr defTabSz="642783"/>
            <a:endParaRPr>
              <a:solidFill>
                <a:prstClr val="black"/>
              </a:solidFill>
            </a:endParaRPr>
          </a:p>
        </p:txBody>
      </p:sp>
      <p:sp>
        <p:nvSpPr>
          <p:cNvPr id="6" name="TextBox 5">
            <a:extLst>
              <a:ext uri="{FF2B5EF4-FFF2-40B4-BE49-F238E27FC236}">
                <a16:creationId xmlns:a16="http://schemas.microsoft.com/office/drawing/2014/main" xmlns="" id="{2C360AC1-D8E4-40F9-ACEF-F1C3CD9FAFCF}"/>
              </a:ext>
            </a:extLst>
          </p:cNvPr>
          <p:cNvSpPr txBox="1"/>
          <p:nvPr/>
        </p:nvSpPr>
        <p:spPr>
          <a:xfrm>
            <a:off x="130628" y="5219535"/>
            <a:ext cx="9100458" cy="861774"/>
          </a:xfrm>
          <a:prstGeom prst="rect">
            <a:avLst/>
          </a:prstGeom>
          <a:noFill/>
        </p:spPr>
        <p:txBody>
          <a:bodyPr wrap="square" rtlCol="0">
            <a:spAutoFit/>
          </a:bodyPr>
          <a:lstStyle/>
          <a:p>
            <a:r>
              <a:rPr lang="en-IN" sz="5000" b="1" dirty="0">
                <a:solidFill>
                  <a:srgbClr val="EC5C2B"/>
                </a:solidFill>
                <a:latin typeface="Arial" panose="020B0604020202020204" pitchFamily="34" charset="0"/>
                <a:cs typeface="Arial" panose="020B0604020202020204" pitchFamily="34" charset="0"/>
              </a:rPr>
              <a:t>OUR PROBLEM STATEMENT</a:t>
            </a:r>
          </a:p>
        </p:txBody>
      </p:sp>
    </p:spTree>
    <p:extLst>
      <p:ext uri="{BB962C8B-B14F-4D97-AF65-F5344CB8AC3E}">
        <p14:creationId xmlns:p14="http://schemas.microsoft.com/office/powerpoint/2010/main" val="3190592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36DC28B-781F-4244-8782-DCAE8E67B7C9}"/>
              </a:ext>
            </a:extLst>
          </p:cNvPr>
          <p:cNvSpPr txBox="1"/>
          <p:nvPr/>
        </p:nvSpPr>
        <p:spPr>
          <a:xfrm>
            <a:off x="1750422" y="2382559"/>
            <a:ext cx="9004663" cy="2092881"/>
          </a:xfrm>
          <a:prstGeom prst="rect">
            <a:avLst/>
          </a:prstGeom>
          <a:noFill/>
        </p:spPr>
        <p:txBody>
          <a:bodyPr wrap="square" rtlCol="0">
            <a:spAutoFit/>
          </a:bodyPr>
          <a:lstStyle/>
          <a:p>
            <a:pPr algn="ctr"/>
            <a:r>
              <a:rPr lang="en-IN" sz="2600" dirty="0">
                <a:latin typeface="Californian FB" panose="0207040306080B030204" pitchFamily="18" charset="0"/>
              </a:rPr>
              <a:t>“ To obtain a new methodology to inhabitant the sales industry and classify the calls(sales) into good, bad and neutral based on sentiment of that text. To replace the traditional calling system with Interactive voice response system developed using Text to Speech synthesis. “</a:t>
            </a:r>
          </a:p>
        </p:txBody>
      </p:sp>
    </p:spTree>
    <p:extLst>
      <p:ext uri="{BB962C8B-B14F-4D97-AF65-F5344CB8AC3E}">
        <p14:creationId xmlns:p14="http://schemas.microsoft.com/office/powerpoint/2010/main" val="3795172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BDA88F-7AE7-4769-AD46-54CD3632D366}"/>
              </a:ext>
            </a:extLst>
          </p:cNvPr>
          <p:cNvSpPr>
            <a:spLocks noGrp="1"/>
          </p:cNvSpPr>
          <p:nvPr>
            <p:ph type="title"/>
          </p:nvPr>
        </p:nvSpPr>
        <p:spPr/>
        <p:txBody>
          <a:bodyPr/>
          <a:lstStyle/>
          <a:p>
            <a:r>
              <a:rPr lang="en-IN" dirty="0"/>
              <a:t>Technologies USED</a:t>
            </a:r>
          </a:p>
        </p:txBody>
      </p:sp>
      <p:sp>
        <p:nvSpPr>
          <p:cNvPr id="3" name="TextBox 2">
            <a:extLst>
              <a:ext uri="{FF2B5EF4-FFF2-40B4-BE49-F238E27FC236}">
                <a16:creationId xmlns:a16="http://schemas.microsoft.com/office/drawing/2014/main" xmlns="" id="{4FF56D98-304A-4CD0-9F33-2DD5F09C0631}"/>
              </a:ext>
            </a:extLst>
          </p:cNvPr>
          <p:cNvSpPr txBox="1"/>
          <p:nvPr/>
        </p:nvSpPr>
        <p:spPr>
          <a:xfrm>
            <a:off x="722811" y="2185851"/>
            <a:ext cx="8586652" cy="1709699"/>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IN" dirty="0"/>
              <a:t>Python Scripting</a:t>
            </a:r>
          </a:p>
          <a:p>
            <a:pPr marL="285750" indent="-285750">
              <a:lnSpc>
                <a:spcPct val="150000"/>
              </a:lnSpc>
              <a:buFont typeface="Wingdings" panose="05000000000000000000" pitchFamily="2" charset="2"/>
              <a:buChar char="§"/>
            </a:pPr>
            <a:r>
              <a:rPr lang="en-IN" dirty="0"/>
              <a:t>Natural Language Processing</a:t>
            </a:r>
          </a:p>
          <a:p>
            <a:pPr marL="285750" indent="-285750">
              <a:lnSpc>
                <a:spcPct val="150000"/>
              </a:lnSpc>
              <a:buFont typeface="Wingdings" panose="05000000000000000000" pitchFamily="2" charset="2"/>
              <a:buChar char="§"/>
            </a:pPr>
            <a:r>
              <a:rPr lang="en-IN" dirty="0"/>
              <a:t>IBM Watson Audio-to-Text</a:t>
            </a:r>
          </a:p>
          <a:p>
            <a:pPr marL="285750" indent="-285750">
              <a:lnSpc>
                <a:spcPct val="150000"/>
              </a:lnSpc>
              <a:buFont typeface="Wingdings" panose="05000000000000000000" pitchFamily="2" charset="2"/>
              <a:buChar char="§"/>
            </a:pPr>
            <a:r>
              <a:rPr lang="en-IN" dirty="0"/>
              <a:t>Google Cloud API</a:t>
            </a:r>
          </a:p>
        </p:txBody>
      </p:sp>
    </p:spTree>
    <p:extLst>
      <p:ext uri="{BB962C8B-B14F-4D97-AF65-F5344CB8AC3E}">
        <p14:creationId xmlns:p14="http://schemas.microsoft.com/office/powerpoint/2010/main" val="526579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F212FC5-125F-42CD-8915-D4CBEB0E8DBF}"/>
              </a:ext>
            </a:extLst>
          </p:cNvPr>
          <p:cNvSpPr txBox="1"/>
          <p:nvPr/>
        </p:nvSpPr>
        <p:spPr>
          <a:xfrm>
            <a:off x="2303417" y="2778034"/>
            <a:ext cx="7585165" cy="1077218"/>
          </a:xfrm>
          <a:prstGeom prst="rect">
            <a:avLst/>
          </a:prstGeom>
          <a:noFill/>
        </p:spPr>
        <p:txBody>
          <a:bodyPr wrap="square" rtlCol="0">
            <a:spAutoFit/>
          </a:bodyPr>
          <a:lstStyle/>
          <a:p>
            <a:pPr algn="ctr"/>
            <a:r>
              <a:rPr lang="en-IN" sz="3200" dirty="0"/>
              <a:t>“ We have just started addressing this problem statement “ </a:t>
            </a:r>
          </a:p>
        </p:txBody>
      </p:sp>
    </p:spTree>
    <p:extLst>
      <p:ext uri="{BB962C8B-B14F-4D97-AF65-F5344CB8AC3E}">
        <p14:creationId xmlns:p14="http://schemas.microsoft.com/office/powerpoint/2010/main" val="3783414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9209"/>
            <a:ext cx="12192001" cy="6947210"/>
          </a:xfrm>
          <a:prstGeom prst="rect">
            <a:avLst/>
          </a:prstGeom>
        </p:spPr>
      </p:pic>
      <p:sp>
        <p:nvSpPr>
          <p:cNvPr id="4" name="Rectangle 3"/>
          <p:cNvSpPr/>
          <p:nvPr/>
        </p:nvSpPr>
        <p:spPr>
          <a:xfrm>
            <a:off x="812937" y="246437"/>
            <a:ext cx="6730112"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Glimpse Of Our Project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 name="Picture 4"/>
          <p:cNvPicPr>
            <a:picLocks noChangeAspect="1"/>
          </p:cNvPicPr>
          <p:nvPr/>
        </p:nvPicPr>
        <p:blipFill>
          <a:blip r:embed="rId3"/>
          <a:stretch>
            <a:fillRect/>
          </a:stretch>
        </p:blipFill>
        <p:spPr>
          <a:xfrm>
            <a:off x="621912" y="2976459"/>
            <a:ext cx="4253726" cy="2810832"/>
          </a:xfrm>
          <a:prstGeom prst="rect">
            <a:avLst/>
          </a:prstGeom>
        </p:spPr>
      </p:pic>
      <p:sp>
        <p:nvSpPr>
          <p:cNvPr id="6" name="Right Arrow 5"/>
          <p:cNvSpPr/>
          <p:nvPr/>
        </p:nvSpPr>
        <p:spPr>
          <a:xfrm>
            <a:off x="5497551" y="4172790"/>
            <a:ext cx="1795347" cy="4181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stretch>
            <a:fillRect/>
          </a:stretch>
        </p:blipFill>
        <p:spPr>
          <a:xfrm>
            <a:off x="7914811" y="2966188"/>
            <a:ext cx="3093999" cy="2821103"/>
          </a:xfrm>
          <a:prstGeom prst="rect">
            <a:avLst/>
          </a:prstGeom>
        </p:spPr>
      </p:pic>
      <p:sp>
        <p:nvSpPr>
          <p:cNvPr id="8" name="Rectangle 7"/>
          <p:cNvSpPr/>
          <p:nvPr/>
        </p:nvSpPr>
        <p:spPr>
          <a:xfrm>
            <a:off x="285513" y="1286283"/>
            <a:ext cx="5518435"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1)Conversion Phase</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109577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TM02900720[[fn=Integral]]</Template>
  <TotalTime>93</TotalTime>
  <Words>230</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Bahnschrift Light</vt:lpstr>
      <vt:lpstr>Californian FB</vt:lpstr>
      <vt:lpstr>Trebuchet MS</vt:lpstr>
      <vt:lpstr>Tw Cen MT</vt:lpstr>
      <vt:lpstr>Tw Cen MT Condensed</vt:lpstr>
      <vt:lpstr>Wingdings</vt:lpstr>
      <vt:lpstr>Wingdings 3</vt:lpstr>
      <vt:lpstr>Integral</vt:lpstr>
      <vt:lpstr>SALES ANALYSIS USING MACHINE LEARNING AND IVR SYSTEM</vt:lpstr>
      <vt:lpstr>About The company</vt:lpstr>
      <vt:lpstr>Official Website of glocal</vt:lpstr>
      <vt:lpstr>PowerPoint Presentation</vt:lpstr>
      <vt:lpstr>PowerPoint Presentation</vt:lpstr>
      <vt:lpstr>PowerPoint Presentation</vt:lpstr>
      <vt:lpstr>Technologies USED</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ANALYSIS USING MACHINE LEARNING AND IVR SYSTEM</dc:title>
  <dc:creator>aslam mohammed</dc:creator>
  <cp:lastModifiedBy>saiteja kasam</cp:lastModifiedBy>
  <cp:revision>12</cp:revision>
  <dcterms:created xsi:type="dcterms:W3CDTF">2018-06-10T10:33:33Z</dcterms:created>
  <dcterms:modified xsi:type="dcterms:W3CDTF">2018-06-10T12:50:29Z</dcterms:modified>
</cp:coreProperties>
</file>