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10" r:id="rId1"/>
  </p:sldMasterIdLst>
  <p:notesMasterIdLst>
    <p:notesMasterId r:id="rId22"/>
  </p:notesMasterIdLst>
  <p:sldIdLst>
    <p:sldId id="256" r:id="rId2"/>
    <p:sldId id="289" r:id="rId3"/>
    <p:sldId id="259" r:id="rId4"/>
    <p:sldId id="261" r:id="rId5"/>
    <p:sldId id="292" r:id="rId6"/>
    <p:sldId id="258" r:id="rId7"/>
    <p:sldId id="287" r:id="rId8"/>
    <p:sldId id="288" r:id="rId9"/>
    <p:sldId id="272" r:id="rId10"/>
    <p:sldId id="273" r:id="rId11"/>
    <p:sldId id="275" r:id="rId12"/>
    <p:sldId id="276" r:id="rId13"/>
    <p:sldId id="278" r:id="rId14"/>
    <p:sldId id="291" r:id="rId15"/>
    <p:sldId id="280" r:id="rId16"/>
    <p:sldId id="281" r:id="rId17"/>
    <p:sldId id="282" r:id="rId18"/>
    <p:sldId id="271" r:id="rId19"/>
    <p:sldId id="268" r:id="rId20"/>
    <p:sldId id="269" r:id="rId21"/>
  </p:sldIdLst>
  <p:sldSz cx="18288000" cy="10287000"/>
  <p:notesSz cx="6858000" cy="9144000"/>
  <p:embeddedFontLst>
    <p:embeddedFont>
      <p:font typeface="Aptos Narrow" panose="020B0004020202020204" pitchFamily="34" charset="0"/>
      <p:regular r:id="rId23"/>
      <p:bold r:id="rId24"/>
      <p:italic r:id="rId25"/>
      <p:boldItalic r:id="rId26"/>
    </p:embeddedFont>
    <p:embeddedFont>
      <p:font typeface="Canva Sans" panose="020B0503030501040103" pitchFamily="34" charset="0"/>
      <p:regular r:id="rId27"/>
    </p:embeddedFont>
    <p:embeddedFont>
      <p:font typeface="Cardo" panose="02020600000000000000" pitchFamily="18" charset="-79"/>
      <p:regular r:id="rId27"/>
    </p:embeddedFont>
    <p:embeddedFont>
      <p:font typeface="Didact Gothic" pitchFamily="2" charset="0"/>
      <p:regular r:id="rId28"/>
    </p:embeddedFont>
    <p:embeddedFont>
      <p:font typeface="HK Grotesk Bold" pitchFamily="2" charset="77"/>
      <p:regular r:id="rId27"/>
      <p:bold r:id="rId29"/>
    </p:embeddedFont>
    <p:embeddedFont>
      <p:font typeface="Tw Cen MT" panose="020B0602020104020603" pitchFamily="34" charset="77"/>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badrapathruni, Mr. Bhargav" initials="BB" lastIdx="1" clrIdx="0">
    <p:extLst>
      <p:ext uri="{19B8F6BF-5375-455C-9EA6-DF929625EA0E}">
        <p15:presenceInfo xmlns:p15="http://schemas.microsoft.com/office/powerpoint/2012/main" userId="S::bb86842n@pace.edu::9bd59eef-1d7f-4a22-8375-55822face2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4" autoAdjust="0"/>
    <p:restoredTop sz="94628" autoAdjust="0"/>
  </p:normalViewPr>
  <p:slideViewPr>
    <p:cSldViewPr>
      <p:cViewPr>
        <p:scale>
          <a:sx n="75" d="100"/>
          <a:sy n="75" d="100"/>
        </p:scale>
        <p:origin x="416"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3EB23-0656-EB4C-8E83-597D33B780A4}" type="datetimeFigureOut">
              <a:rPr lang="en-US" smtClean="0"/>
              <a:t>11/12/24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BA914-E8BE-B644-B6AB-B0A7EBF31348}" type="slidenum">
              <a:rPr lang="en-US" smtClean="0"/>
              <a:t>‹#›</a:t>
            </a:fld>
            <a:endParaRPr lang="en-US"/>
          </a:p>
        </p:txBody>
      </p:sp>
    </p:spTree>
    <p:extLst>
      <p:ext uri="{BB962C8B-B14F-4D97-AF65-F5344CB8AC3E}">
        <p14:creationId xmlns:p14="http://schemas.microsoft.com/office/powerpoint/2010/main" val="3130805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Screenshot 2024-11-12 at 7.07.18 PM</a:t>
            </a:r>
          </a:p>
        </p:txBody>
      </p:sp>
      <p:sp>
        <p:nvSpPr>
          <p:cNvPr id="4" name="Slide Number Placeholder 3"/>
          <p:cNvSpPr>
            <a:spLocks noGrp="1"/>
          </p:cNvSpPr>
          <p:nvPr>
            <p:ph type="sldNum" sz="quarter" idx="5"/>
          </p:nvPr>
        </p:nvSpPr>
        <p:spPr/>
        <p:txBody>
          <a:bodyPr/>
          <a:lstStyle/>
          <a:p>
            <a:fld id="{2F3BA914-E8BE-B644-B6AB-B0A7EBF31348}" type="slidenum">
              <a:rPr lang="en-US" smtClean="0"/>
              <a:t>5</a:t>
            </a:fld>
            <a:endParaRPr lang="en-US"/>
          </a:p>
        </p:txBody>
      </p:sp>
    </p:spTree>
    <p:extLst>
      <p:ext uri="{BB962C8B-B14F-4D97-AF65-F5344CB8AC3E}">
        <p14:creationId xmlns:p14="http://schemas.microsoft.com/office/powerpoint/2010/main" val="162007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BA914-E8BE-B644-B6AB-B0A7EBF31348}" type="slidenum">
              <a:rPr lang="en-US" smtClean="0"/>
              <a:t>18</a:t>
            </a:fld>
            <a:endParaRPr lang="en-US"/>
          </a:p>
        </p:txBody>
      </p:sp>
    </p:spTree>
    <p:extLst>
      <p:ext uri="{BB962C8B-B14F-4D97-AF65-F5344CB8AC3E}">
        <p14:creationId xmlns:p14="http://schemas.microsoft.com/office/powerpoint/2010/main" val="2900022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3457577" cy="10287002"/>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814636" y="1683544"/>
            <a:ext cx="13187363" cy="3581400"/>
          </a:xfrm>
        </p:spPr>
        <p:txBody>
          <a:bodyPr anchor="b">
            <a:normAutofit/>
          </a:bodyPr>
          <a:lstStyle>
            <a:lvl1pPr algn="l">
              <a:defRPr sz="7200"/>
            </a:lvl1pPr>
          </a:lstStyle>
          <a:p>
            <a:r>
              <a:rPr lang="en-US"/>
              <a:t>Click to edit Master title style</a:t>
            </a:r>
            <a:endParaRPr lang="en-US" dirty="0"/>
          </a:p>
        </p:txBody>
      </p:sp>
      <p:sp>
        <p:nvSpPr>
          <p:cNvPr id="3" name="Subtitle 2"/>
          <p:cNvSpPr>
            <a:spLocks noGrp="1"/>
          </p:cNvSpPr>
          <p:nvPr>
            <p:ph type="subTitle" idx="1"/>
          </p:nvPr>
        </p:nvSpPr>
        <p:spPr>
          <a:xfrm>
            <a:off x="2814636" y="5403057"/>
            <a:ext cx="13187363" cy="2483643"/>
          </a:xfrm>
        </p:spPr>
        <p:txBody>
          <a:bodyPr>
            <a:normAutofit/>
          </a:bodyPr>
          <a:lstStyle>
            <a:lvl1pPr marL="0" indent="0" algn="l">
              <a:buNone/>
              <a:defRPr sz="3000" cap="all" baseline="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0616267" y="8115302"/>
            <a:ext cx="4114800" cy="547688"/>
          </a:xfrm>
        </p:spPr>
        <p:txBody>
          <a:bodyPr/>
          <a:lstStyle/>
          <a:p>
            <a:fld id="{1D8BD707-D9CF-40AE-B4C6-C98DA3205C09}" type="datetimeFigureOut">
              <a:rPr lang="en-US" smtClean="0"/>
              <a:pPr/>
              <a:t>11/12/24</a:t>
            </a:fld>
            <a:endParaRPr lang="en-US"/>
          </a:p>
        </p:txBody>
      </p:sp>
      <p:sp>
        <p:nvSpPr>
          <p:cNvPr id="5" name="Footer Placeholder 4"/>
          <p:cNvSpPr>
            <a:spLocks noGrp="1"/>
          </p:cNvSpPr>
          <p:nvPr>
            <p:ph type="ftr" sz="quarter" idx="11"/>
          </p:nvPr>
        </p:nvSpPr>
        <p:spPr>
          <a:xfrm>
            <a:off x="2814636" y="8115302"/>
            <a:ext cx="7687329" cy="547688"/>
          </a:xfrm>
        </p:spPr>
        <p:txBody>
          <a:bodyPr/>
          <a:lstStyle/>
          <a:p>
            <a:endParaRPr lang="en-US"/>
          </a:p>
        </p:txBody>
      </p:sp>
      <p:sp>
        <p:nvSpPr>
          <p:cNvPr id="6" name="Slide Number Placeholder 5"/>
          <p:cNvSpPr>
            <a:spLocks noGrp="1"/>
          </p:cNvSpPr>
          <p:nvPr>
            <p:ph type="sldNum" sz="quarter" idx="12"/>
          </p:nvPr>
        </p:nvSpPr>
        <p:spPr>
          <a:xfrm>
            <a:off x="14845367" y="8115299"/>
            <a:ext cx="1156634"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947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5" y="6456997"/>
            <a:ext cx="14868533" cy="1229033"/>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2116" y="909639"/>
            <a:ext cx="14868531" cy="494966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8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712046" y="7686030"/>
            <a:ext cx="14866289" cy="1023708"/>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14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84" y="914400"/>
            <a:ext cx="14858933" cy="5143500"/>
          </a:xfrm>
        </p:spPr>
        <p:txBody>
          <a:bodyPr anchor="ctr">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115" y="6629399"/>
            <a:ext cx="14856689" cy="2057399"/>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735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399"/>
            <a:ext cx="13954128" cy="4122644"/>
          </a:xfrm>
        </p:spPr>
        <p:txBody>
          <a:bodyPr anchor="ctr">
            <a:normAutofit/>
          </a:bodyPr>
          <a:lstStyle>
            <a:lvl1pPr>
              <a:defRPr sz="5400"/>
            </a:lvl1pPr>
          </a:lstStyle>
          <a:p>
            <a:r>
              <a:rPr lang="en-US"/>
              <a:t>Click to edit Master title style</a:t>
            </a:r>
            <a:endParaRPr lang="en-US" dirty="0"/>
          </a:p>
        </p:txBody>
      </p:sp>
      <p:sp>
        <p:nvSpPr>
          <p:cNvPr id="12" name="Text Placeholder 3"/>
          <p:cNvSpPr>
            <a:spLocks noGrp="1"/>
          </p:cNvSpPr>
          <p:nvPr>
            <p:ph type="body" sz="half" idx="13"/>
          </p:nvPr>
        </p:nvSpPr>
        <p:spPr>
          <a:xfrm>
            <a:off x="2580966"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712116" y="6464879"/>
            <a:ext cx="14859003" cy="2234244"/>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60" name="TextBox 59"/>
          <p:cNvSpPr txBox="1"/>
          <p:nvPr/>
        </p:nvSpPr>
        <p:spPr>
          <a:xfrm>
            <a:off x="1355268" y="1098591"/>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61" name="TextBox 60"/>
          <p:cNvSpPr txBox="1"/>
          <p:nvPr/>
        </p:nvSpPr>
        <p:spPr>
          <a:xfrm>
            <a:off x="15806055" y="4147458"/>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1400929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6" y="3201062"/>
            <a:ext cx="14859002" cy="3767753"/>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046" y="6986483"/>
            <a:ext cx="14856758" cy="1710966"/>
          </a:xfrm>
        </p:spPr>
        <p:txBody>
          <a:bodyPr anchor="t">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8488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12119" y="914400"/>
            <a:ext cx="14858997" cy="28575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712116" y="4011695"/>
            <a:ext cx="4795349"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691878" y="5040395"/>
            <a:ext cx="4813103"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772150" y="4016453"/>
            <a:ext cx="4776578"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756319" y="5045153"/>
            <a:ext cx="4793745"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778663" y="4011695"/>
            <a:ext cx="4792452"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778663" y="5040395"/>
            <a:ext cx="4792452"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6489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12117" y="914400"/>
            <a:ext cx="14858999" cy="28575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712119" y="6606894"/>
            <a:ext cx="479286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712119" y="4000497"/>
            <a:ext cx="479286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712119" y="7471288"/>
            <a:ext cx="4792860" cy="122676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733580" y="6606894"/>
            <a:ext cx="480060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733580" y="4000497"/>
            <a:ext cx="479841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731390" y="7471286"/>
            <a:ext cx="4800600" cy="1215513"/>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778851" y="6606893"/>
            <a:ext cx="4786112"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778664" y="4000497"/>
            <a:ext cx="4792454"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1778663" y="7471281"/>
            <a:ext cx="4792452" cy="121551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0938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6544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63601" y="914399"/>
            <a:ext cx="3007517"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5" y="914399"/>
            <a:ext cx="11622885"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84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800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2117" y="2128840"/>
            <a:ext cx="14859000" cy="4279106"/>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12117" y="6636543"/>
            <a:ext cx="14859000" cy="2062164"/>
          </a:xfrm>
        </p:spPr>
        <p:txBody>
          <a:bodyPr>
            <a:normAutofit/>
          </a:bodyPr>
          <a:lstStyle>
            <a:lvl1pPr marL="0" indent="0">
              <a:buNone/>
              <a:defRPr sz="2700" cap="all" baseline="0">
                <a:solidFill>
                  <a:schemeClr val="tx1">
                    <a:tint val="75000"/>
                  </a:schemeClr>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86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6" y="3374229"/>
            <a:ext cx="7317584"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1" y="3374229"/>
            <a:ext cx="7312817"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621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12117" y="928689"/>
            <a:ext cx="14859000" cy="22169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5029" y="3374229"/>
            <a:ext cx="6974675"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6" y="4610096"/>
            <a:ext cx="7317587"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1212" y="3374228"/>
            <a:ext cx="6969903"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610096"/>
            <a:ext cx="7312815"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302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334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164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0058" y="914402"/>
            <a:ext cx="5784056" cy="2459826"/>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34301" y="888999"/>
            <a:ext cx="8836814" cy="77978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20058" y="3374229"/>
            <a:ext cx="5784056"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826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914400"/>
            <a:ext cx="8901762" cy="2459829"/>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71082" y="914402"/>
            <a:ext cx="5500035" cy="7772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2116" y="3374229"/>
            <a:ext cx="8901767"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23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lumOff val="10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21432" y="0"/>
            <a:ext cx="18080832" cy="10287002"/>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712119" y="927777"/>
            <a:ext cx="14858997" cy="221785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712118" y="3374230"/>
            <a:ext cx="14858999" cy="53125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85382" y="8824915"/>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pPr/>
              <a:t>11/12/24</a:t>
            </a:fld>
            <a:endParaRPr lang="en-US"/>
          </a:p>
        </p:txBody>
      </p:sp>
      <p:sp>
        <p:nvSpPr>
          <p:cNvPr id="5" name="Footer Placeholder 4"/>
          <p:cNvSpPr>
            <a:spLocks noGrp="1"/>
          </p:cNvSpPr>
          <p:nvPr>
            <p:ph type="ftr" sz="quarter" idx="3"/>
          </p:nvPr>
        </p:nvSpPr>
        <p:spPr>
          <a:xfrm>
            <a:off x="1712117" y="8824913"/>
            <a:ext cx="9358964" cy="547688"/>
          </a:xfrm>
          <a:prstGeom prst="rect">
            <a:avLst/>
          </a:prstGeom>
        </p:spPr>
        <p:txBody>
          <a:bodyPr vert="horz" lIns="91440" tIns="45720" rIns="91440" bIns="45720" rtlCol="0" anchor="ctr"/>
          <a:lstStyle>
            <a:lvl1pPr algn="l">
              <a:defRPr sz="1575"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14482" y="8824912"/>
            <a:ext cx="1156634"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65452430"/>
      </p:ext>
    </p:extLst>
  </p:cSld>
  <p:clrMap bg1="dk1" tx1="lt1" bg2="dk2" tx2="lt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Lst>
  <p:txStyles>
    <p:titleStyle>
      <a:lvl1pPr algn="l" defTabSz="1371600" rtl="0" eaLnBrk="1" latinLnBrk="0" hangingPunct="1">
        <a:lnSpc>
          <a:spcPct val="90000"/>
        </a:lnSpc>
        <a:spcBef>
          <a:spcPct val="0"/>
        </a:spcBef>
        <a:buNone/>
        <a:defRPr sz="5400" kern="1200" cap="all" baseline="0">
          <a:solidFill>
            <a:schemeClr val="tx1"/>
          </a:solidFill>
          <a:latin typeface="+mj-lt"/>
          <a:ea typeface="+mj-ea"/>
          <a:cs typeface="+mj-cs"/>
        </a:defRPr>
      </a:lvl1pPr>
    </p:titleStyle>
    <p:bodyStyle>
      <a:lvl1pPr marL="342900" indent="-342900" algn="l" defTabSz="1371600" rtl="0" eaLnBrk="1" latinLnBrk="0" hangingPunct="1">
        <a:lnSpc>
          <a:spcPct val="120000"/>
        </a:lnSpc>
        <a:spcBef>
          <a:spcPts val="1500"/>
        </a:spcBef>
        <a:buSzPct val="125000"/>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120000"/>
        </a:lnSpc>
        <a:spcBef>
          <a:spcPts val="750"/>
        </a:spcBef>
        <a:buSzPct val="125000"/>
        <a:buFont typeface="Arial" panose="020B0604020202020204" pitchFamily="34" charset="0"/>
        <a:buChar char="•"/>
        <a:defRPr sz="3000" kern="1200">
          <a:solidFill>
            <a:schemeClr val="tx1"/>
          </a:solidFill>
          <a:latin typeface="+mn-lt"/>
          <a:ea typeface="+mn-ea"/>
          <a:cs typeface="+mn-cs"/>
        </a:defRPr>
      </a:lvl2pPr>
      <a:lvl3pPr marL="1714500" indent="-342900" algn="l" defTabSz="1371600" rtl="0" eaLnBrk="1" latinLnBrk="0" hangingPunct="1">
        <a:lnSpc>
          <a:spcPct val="120000"/>
        </a:lnSpc>
        <a:spcBef>
          <a:spcPts val="750"/>
        </a:spcBef>
        <a:buSzPct val="125000"/>
        <a:buFont typeface="Arial" panose="020B0604020202020204" pitchFamily="34" charset="0"/>
        <a:buChar char="•"/>
        <a:defRPr sz="2700" kern="1200">
          <a:solidFill>
            <a:schemeClr val="tx1"/>
          </a:solidFill>
          <a:latin typeface="+mn-lt"/>
          <a:ea typeface="+mn-ea"/>
          <a:cs typeface="+mn-cs"/>
        </a:defRPr>
      </a:lvl3pPr>
      <a:lvl4pPr marL="24003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4pPr>
      <a:lvl5pPr marL="30861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5pPr>
      <a:lvl6pPr marL="37719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6pPr>
      <a:lvl7pPr marL="44577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7pPr>
      <a:lvl8pPr marL="51435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8pPr>
      <a:lvl9pPr marL="58293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olab.research.google.com/drive/1qz45Y157AtKv92Qqh7mCvIKOQ-XJCamA#scrollTo=bSSx0uNh_hk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Public-Safety/NYC-Park-Crime-Data/ezds-sqp6/about_data" TargetMode="External"/><Relationship Id="rId2" Type="http://schemas.openxmlformats.org/officeDocument/2006/relationships/hyperlink" Target="https://data.cityofnewyork.us/Public-Safety/NYPD-Shooting-Incident-Data-Historic-/833y-fsy8/about_dat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descr="preencoded.png"/>
          <p:cNvSpPr/>
          <p:nvPr/>
        </p:nvSpPr>
        <p:spPr>
          <a:xfrm>
            <a:off x="11429999" y="-2"/>
            <a:ext cx="6858001" cy="10287002"/>
          </a:xfrm>
          <a:custGeom>
            <a:avLst/>
            <a:gdLst/>
            <a:ahLst/>
            <a:cxnLst/>
            <a:rect l="l" t="t" r="r" b="b"/>
            <a:pathLst>
              <a:path w="6858001" h="10287002">
                <a:moveTo>
                  <a:pt x="0" y="0"/>
                </a:moveTo>
                <a:lnTo>
                  <a:pt x="6858001" y="0"/>
                </a:lnTo>
                <a:lnTo>
                  <a:pt x="6858001" y="10287002"/>
                </a:lnTo>
                <a:lnTo>
                  <a:pt x="0" y="10287002"/>
                </a:lnTo>
                <a:lnTo>
                  <a:pt x="0" y="0"/>
                </a:lnTo>
                <a:close/>
              </a:path>
            </a:pathLst>
          </a:custGeom>
          <a:blipFill>
            <a:blip r:embed="rId2"/>
            <a:stretch>
              <a:fillRect/>
            </a:stretch>
          </a:blipFill>
        </p:spPr>
        <p:txBody>
          <a:bodyPr/>
          <a:lstStyle/>
          <a:p>
            <a:endParaRPr lang="en-IN"/>
          </a:p>
        </p:txBody>
      </p:sp>
      <p:sp>
        <p:nvSpPr>
          <p:cNvPr id="8" name="TextBox 8"/>
          <p:cNvSpPr txBox="1"/>
          <p:nvPr/>
        </p:nvSpPr>
        <p:spPr>
          <a:xfrm>
            <a:off x="1295400" y="1714500"/>
            <a:ext cx="9687460" cy="999697"/>
          </a:xfrm>
          <a:prstGeom prst="rect">
            <a:avLst/>
          </a:prstGeom>
        </p:spPr>
        <p:txBody>
          <a:bodyPr wrap="square" lIns="0" tIns="0" rIns="0" bIns="0" rtlCol="0" anchor="t">
            <a:spAutoFit/>
          </a:bodyPr>
          <a:lstStyle/>
          <a:p>
            <a:pPr algn="l">
              <a:lnSpc>
                <a:spcPts val="3624"/>
              </a:lnSpc>
            </a:pPr>
            <a:r>
              <a:rPr lang="en-US" sz="5400" u="none" strike="noStrike" dirty="0">
                <a:effectLst/>
                <a:latin typeface="Aptos Narrow" panose="020B0004020202020204" pitchFamily="34" charset="0"/>
              </a:rPr>
              <a:t>NYPD Shooting Incident and Park Crime Data Analysis</a:t>
            </a:r>
            <a:endParaRPr lang="en-US" sz="5400" spc="124" dirty="0">
              <a:latin typeface="Aptos Narrow" panose="020B0004020202020204" pitchFamily="34" charset="0"/>
            </a:endParaRPr>
          </a:p>
        </p:txBody>
      </p:sp>
      <p:sp>
        <p:nvSpPr>
          <p:cNvPr id="9" name="TextBox 9"/>
          <p:cNvSpPr txBox="1"/>
          <p:nvPr/>
        </p:nvSpPr>
        <p:spPr>
          <a:xfrm>
            <a:off x="914400" y="4234853"/>
            <a:ext cx="7493000" cy="1817292"/>
          </a:xfrm>
          <a:prstGeom prst="rect">
            <a:avLst/>
          </a:prstGeom>
        </p:spPr>
        <p:txBody>
          <a:bodyPr wrap="square" lIns="0" tIns="0" rIns="0" bIns="0" rtlCol="0" anchor="t">
            <a:spAutoFit/>
          </a:bodyPr>
          <a:lstStyle/>
          <a:p>
            <a:pPr algn="just">
              <a:lnSpc>
                <a:spcPts val="3639"/>
              </a:lnSpc>
            </a:pPr>
            <a:r>
              <a:rPr lang="en-US" sz="2599" dirty="0">
                <a:latin typeface="Canva Sans"/>
              </a:rPr>
              <a:t>       Group Members:</a:t>
            </a:r>
          </a:p>
          <a:p>
            <a:pPr marL="561337" lvl="1" indent="-280669" algn="just">
              <a:lnSpc>
                <a:spcPts val="3639"/>
              </a:lnSpc>
              <a:buFont typeface="Arial"/>
              <a:buChar char="•"/>
            </a:pPr>
            <a:r>
              <a:rPr lang="en-US" sz="2599" dirty="0">
                <a:latin typeface="Canva Sans"/>
              </a:rPr>
              <a:t>Aditya Bhavsar</a:t>
            </a:r>
          </a:p>
          <a:p>
            <a:pPr marL="561337" lvl="1" indent="-280669" algn="just">
              <a:lnSpc>
                <a:spcPts val="3639"/>
              </a:lnSpc>
              <a:buFont typeface="Arial"/>
              <a:buChar char="•"/>
            </a:pPr>
            <a:r>
              <a:rPr lang="en-US" sz="2599" dirty="0">
                <a:latin typeface="Canva Sans"/>
              </a:rPr>
              <a:t>Bhargav </a:t>
            </a:r>
            <a:r>
              <a:rPr lang="en-US" sz="2599" dirty="0" err="1">
                <a:latin typeface="Canva Sans"/>
              </a:rPr>
              <a:t>Balabadrapathruni</a:t>
            </a:r>
            <a:endParaRPr lang="en-US" sz="2599" dirty="0">
              <a:latin typeface="Canva Sans"/>
            </a:endParaRPr>
          </a:p>
          <a:p>
            <a:pPr marL="561337" lvl="1" indent="-280669" algn="just">
              <a:lnSpc>
                <a:spcPts val="3639"/>
              </a:lnSpc>
              <a:buFont typeface="Arial"/>
              <a:buChar char="•"/>
            </a:pPr>
            <a:r>
              <a:rPr lang="en-US" sz="2599" dirty="0">
                <a:latin typeface="Canva Sans"/>
              </a:rPr>
              <a:t>Sai Teja </a:t>
            </a:r>
            <a:r>
              <a:rPr lang="en-US" sz="2599" dirty="0" err="1">
                <a:latin typeface="Canva Sans"/>
              </a:rPr>
              <a:t>Bainapalepu</a:t>
            </a:r>
            <a:endParaRPr lang="en-US" sz="2599" dirty="0">
              <a:latin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61A01E-CCFC-ABB3-910D-DAE751D3A749}"/>
              </a:ext>
            </a:extLst>
          </p:cNvPr>
          <p:cNvSpPr txBox="1"/>
          <p:nvPr/>
        </p:nvSpPr>
        <p:spPr>
          <a:xfrm>
            <a:off x="1066800" y="454790"/>
            <a:ext cx="8915400" cy="2862322"/>
          </a:xfrm>
          <a:prstGeom prst="rect">
            <a:avLst/>
          </a:prstGeom>
          <a:noFill/>
        </p:spPr>
        <p:txBody>
          <a:bodyPr wrap="square" rtlCol="0">
            <a:spAutoFit/>
          </a:bodyPr>
          <a:lstStyle/>
          <a:p>
            <a:r>
              <a:rPr lang="en-US" sz="3600" dirty="0" err="1"/>
              <a:t>df_murderf_size</a:t>
            </a:r>
            <a:r>
              <a:rPr lang="en-US" sz="3600" dirty="0"/>
              <a:t> = </a:t>
            </a:r>
            <a:r>
              <a:rPr lang="en-US" sz="3600" dirty="0" err="1"/>
              <a:t>df.groupby</a:t>
            </a:r>
            <a:r>
              <a:rPr lang="en-US" sz="3600" dirty="0"/>
              <a:t>('STATISTICAL_MURDER_FLAG').size()</a:t>
            </a:r>
          </a:p>
          <a:p>
            <a:r>
              <a:rPr lang="en-US" sz="3600" dirty="0" err="1"/>
              <a:t>df_murderf_size.plot</a:t>
            </a:r>
            <a:r>
              <a:rPr lang="en-US" sz="3600" dirty="0"/>
              <a:t>(kind='bar', color=</a:t>
            </a:r>
            <a:r>
              <a:rPr lang="en-US" sz="3600" dirty="0" err="1"/>
              <a:t>sns.palettes.mpl_palette</a:t>
            </a:r>
            <a:r>
              <a:rPr lang="en-US" sz="3600" dirty="0"/>
              <a:t>('</a:t>
            </a:r>
            <a:r>
              <a:rPr lang="en-US" sz="3600" dirty="0" err="1"/>
              <a:t>PuBuGn</a:t>
            </a:r>
            <a:r>
              <a:rPr lang="en-US" sz="3600" dirty="0"/>
              <a:t>'))</a:t>
            </a:r>
          </a:p>
          <a:p>
            <a:r>
              <a:rPr lang="en-US" sz="3600" dirty="0" err="1"/>
              <a:t>plt.gca</a:t>
            </a:r>
            <a:r>
              <a:rPr lang="en-US" sz="3600" dirty="0"/>
              <a:t>().spines[['top', 'right',]].</a:t>
            </a:r>
            <a:r>
              <a:rPr lang="en-US" sz="3600" dirty="0" err="1"/>
              <a:t>set_visible</a:t>
            </a:r>
            <a:r>
              <a:rPr lang="en-US" sz="3600" dirty="0"/>
              <a:t>(False)</a:t>
            </a:r>
          </a:p>
        </p:txBody>
      </p:sp>
      <p:pic>
        <p:nvPicPr>
          <p:cNvPr id="3" name="Picture 2">
            <a:extLst>
              <a:ext uri="{FF2B5EF4-FFF2-40B4-BE49-F238E27FC236}">
                <a16:creationId xmlns:a16="http://schemas.microsoft.com/office/drawing/2014/main" id="{BA3EC4DB-198A-A5EB-F974-31EF4334169F}"/>
              </a:ext>
            </a:extLst>
          </p:cNvPr>
          <p:cNvPicPr>
            <a:picLocks noChangeAspect="1"/>
          </p:cNvPicPr>
          <p:nvPr/>
        </p:nvPicPr>
        <p:blipFill>
          <a:blip r:embed="rId2"/>
          <a:stretch>
            <a:fillRect/>
          </a:stretch>
        </p:blipFill>
        <p:spPr>
          <a:xfrm>
            <a:off x="10210800" y="2862323"/>
            <a:ext cx="8077200" cy="7391894"/>
          </a:xfrm>
          <a:prstGeom prst="rect">
            <a:avLst/>
          </a:prstGeom>
        </p:spPr>
      </p:pic>
      <p:sp>
        <p:nvSpPr>
          <p:cNvPr id="4" name="TextBox 3">
            <a:extLst>
              <a:ext uri="{FF2B5EF4-FFF2-40B4-BE49-F238E27FC236}">
                <a16:creationId xmlns:a16="http://schemas.microsoft.com/office/drawing/2014/main" id="{68094B1B-A96C-D48F-C0E2-7ADAA74B9B66}"/>
              </a:ext>
            </a:extLst>
          </p:cNvPr>
          <p:cNvSpPr txBox="1"/>
          <p:nvPr/>
        </p:nvSpPr>
        <p:spPr>
          <a:xfrm>
            <a:off x="1066800" y="3771900"/>
            <a:ext cx="9296400" cy="6771084"/>
          </a:xfrm>
          <a:prstGeom prst="rect">
            <a:avLst/>
          </a:prstGeom>
          <a:noFill/>
        </p:spPr>
        <p:txBody>
          <a:bodyPr wrap="square" rtlCol="0">
            <a:spAutoFit/>
          </a:bodyPr>
          <a:lstStyle/>
          <a:p>
            <a:pPr algn="l"/>
            <a:r>
              <a:rPr lang="en-US" sz="3200" b="1" dirty="0"/>
              <a:t>INSIGHTS:</a:t>
            </a:r>
            <a:endParaRPr lang="en-US" sz="3200" b="1" i="0" u="none" strike="noStrike" dirty="0">
              <a:effectLst/>
            </a:endParaRPr>
          </a:p>
          <a:p>
            <a:pPr algn="l">
              <a:buFont typeface="+mj-lt"/>
              <a:buAutoNum type="arabicPeriod"/>
            </a:pPr>
            <a:r>
              <a:rPr lang="en-US" sz="3200" b="1" i="0" u="none" strike="noStrike" dirty="0">
                <a:effectLst/>
              </a:rPr>
              <a:t>Majority of Incidents Are Non-Homicide</a:t>
            </a:r>
            <a:r>
              <a:rPr lang="en-US" sz="3200" b="0" i="0" u="none" strike="noStrike" dirty="0">
                <a:effectLst/>
              </a:rPr>
              <a:t>: The bar for False under the STATISTICAL_MURDER_FLAG category is significantly higher than the bar for True, indicating that most incidents in the dataset are not homicides.</a:t>
            </a:r>
          </a:p>
          <a:p>
            <a:pPr algn="l">
              <a:buFont typeface="+mj-lt"/>
              <a:buAutoNum type="arabicPeriod"/>
            </a:pPr>
            <a:r>
              <a:rPr lang="en-US" sz="3200" b="1" i="0" u="none" strike="noStrike" dirty="0">
                <a:effectLst/>
              </a:rPr>
              <a:t>Homicide Cases Are a Small Fraction</a:t>
            </a:r>
            <a:r>
              <a:rPr lang="en-US" sz="3200" b="0" i="0" u="none" strike="noStrike" dirty="0">
                <a:effectLst/>
              </a:rPr>
              <a:t>: The True bar is much shorter, showing that only a small percentage of the total recorded incidents involve homicides.</a:t>
            </a:r>
          </a:p>
          <a:p>
            <a:pPr algn="l">
              <a:buFont typeface="+mj-lt"/>
              <a:buAutoNum type="arabicPeriod"/>
            </a:pPr>
            <a:r>
              <a:rPr lang="en-US" sz="3200" b="1" i="0" u="none" strike="noStrike" dirty="0">
                <a:effectLst/>
              </a:rPr>
              <a:t>Clear Imbalance Between Categories</a:t>
            </a:r>
            <a:r>
              <a:rPr lang="en-US" sz="3200" b="0" i="0" u="none" strike="noStrike" dirty="0">
                <a:effectLst/>
              </a:rPr>
              <a:t>: The disparity between the two bars suggests a notable imbalance in the types of incidents reported, with non-homicide incidents vastly outnumbering homicide cases.</a:t>
            </a:r>
          </a:p>
          <a:p>
            <a:endParaRPr lang="en-US" dirty="0"/>
          </a:p>
        </p:txBody>
      </p:sp>
    </p:spTree>
    <p:extLst>
      <p:ext uri="{BB962C8B-B14F-4D97-AF65-F5344CB8AC3E}">
        <p14:creationId xmlns:p14="http://schemas.microsoft.com/office/powerpoint/2010/main" val="300858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00FFF-840E-D984-3FA9-3BD0EF680C03}"/>
              </a:ext>
            </a:extLst>
          </p:cNvPr>
          <p:cNvSpPr txBox="1"/>
          <p:nvPr/>
        </p:nvSpPr>
        <p:spPr>
          <a:xfrm>
            <a:off x="1676400" y="419100"/>
            <a:ext cx="9677400" cy="3539430"/>
          </a:xfrm>
          <a:prstGeom prst="rect">
            <a:avLst/>
          </a:prstGeom>
          <a:noFill/>
        </p:spPr>
        <p:txBody>
          <a:bodyPr wrap="square" rtlCol="0">
            <a:spAutoFit/>
          </a:bodyPr>
          <a:lstStyle/>
          <a:p>
            <a:r>
              <a:rPr lang="en-US" sz="3200" dirty="0" err="1"/>
              <a:t>df_perpage_size</a:t>
            </a:r>
            <a:r>
              <a:rPr lang="en-US" sz="3200" dirty="0"/>
              <a:t> which counts the values for different age groups</a:t>
            </a:r>
          </a:p>
          <a:p>
            <a:r>
              <a:rPr lang="en-US" sz="3200" dirty="0" err="1"/>
              <a:t>df_perpage_size</a:t>
            </a:r>
            <a:r>
              <a:rPr lang="en-US" sz="3200" dirty="0"/>
              <a:t> = </a:t>
            </a:r>
            <a:r>
              <a:rPr lang="en-US" sz="3200" dirty="0" err="1"/>
              <a:t>df.groupby</a:t>
            </a:r>
            <a:r>
              <a:rPr lang="en-US" sz="3200" dirty="0"/>
              <a:t>('PERP_AGE_GROUP').size()</a:t>
            </a:r>
          </a:p>
          <a:p>
            <a:r>
              <a:rPr lang="en-US" sz="3200" dirty="0" err="1"/>
              <a:t>df_perpage_size.plot</a:t>
            </a:r>
            <a:r>
              <a:rPr lang="en-US" sz="3200" dirty="0"/>
              <a:t>(kind='</a:t>
            </a:r>
            <a:r>
              <a:rPr lang="en-US" sz="3200" dirty="0" err="1"/>
              <a:t>barh</a:t>
            </a:r>
            <a:r>
              <a:rPr lang="en-US" sz="3200" dirty="0"/>
              <a:t>', color=</a:t>
            </a:r>
            <a:r>
              <a:rPr lang="en-US" sz="3200" dirty="0" err="1"/>
              <a:t>sns.palettes.mpl_palette</a:t>
            </a:r>
            <a:r>
              <a:rPr lang="en-US" sz="3200" dirty="0"/>
              <a:t>('Dark2'), </a:t>
            </a:r>
            <a:r>
              <a:rPr lang="en-US" sz="3200" dirty="0" err="1"/>
              <a:t>xlabel</a:t>
            </a:r>
            <a:r>
              <a:rPr lang="en-US" sz="3200" dirty="0"/>
              <a:t>="COUNTS", </a:t>
            </a:r>
            <a:r>
              <a:rPr lang="en-US" sz="3200" dirty="0" err="1"/>
              <a:t>ylabel</a:t>
            </a:r>
            <a:r>
              <a:rPr lang="en-US" sz="3200" dirty="0"/>
              <a:t>='AGE GROUPS')</a:t>
            </a:r>
          </a:p>
        </p:txBody>
      </p:sp>
      <p:pic>
        <p:nvPicPr>
          <p:cNvPr id="3" name="Picture 2">
            <a:extLst>
              <a:ext uri="{FF2B5EF4-FFF2-40B4-BE49-F238E27FC236}">
                <a16:creationId xmlns:a16="http://schemas.microsoft.com/office/drawing/2014/main" id="{3DE7677E-A8CE-B027-4FF6-F5815ADC23B5}"/>
              </a:ext>
            </a:extLst>
          </p:cNvPr>
          <p:cNvPicPr>
            <a:picLocks noChangeAspect="1"/>
          </p:cNvPicPr>
          <p:nvPr/>
        </p:nvPicPr>
        <p:blipFill>
          <a:blip r:embed="rId2"/>
          <a:stretch>
            <a:fillRect/>
          </a:stretch>
        </p:blipFill>
        <p:spPr>
          <a:xfrm>
            <a:off x="9829800" y="1028700"/>
            <a:ext cx="8442251" cy="9221972"/>
          </a:xfrm>
          <a:prstGeom prst="rect">
            <a:avLst/>
          </a:prstGeom>
        </p:spPr>
      </p:pic>
      <p:sp>
        <p:nvSpPr>
          <p:cNvPr id="5" name="TextBox 4">
            <a:extLst>
              <a:ext uri="{FF2B5EF4-FFF2-40B4-BE49-F238E27FC236}">
                <a16:creationId xmlns:a16="http://schemas.microsoft.com/office/drawing/2014/main" id="{AF217CB0-1A42-C966-1C28-71C16B3B0581}"/>
              </a:ext>
            </a:extLst>
          </p:cNvPr>
          <p:cNvSpPr txBox="1"/>
          <p:nvPr/>
        </p:nvSpPr>
        <p:spPr>
          <a:xfrm>
            <a:off x="1678172" y="4521180"/>
            <a:ext cx="7315200" cy="5786199"/>
          </a:xfrm>
          <a:prstGeom prst="rect">
            <a:avLst/>
          </a:prstGeom>
          <a:noFill/>
        </p:spPr>
        <p:txBody>
          <a:bodyPr wrap="square" rtlCol="0">
            <a:spAutoFit/>
          </a:bodyPr>
          <a:lstStyle/>
          <a:p>
            <a:pPr algn="l"/>
            <a:r>
              <a:rPr lang="en-US" sz="3200" b="1" i="0" u="none" strike="noStrike" dirty="0">
                <a:effectLst/>
              </a:rPr>
              <a:t>INSIGHTS:</a:t>
            </a:r>
          </a:p>
          <a:p>
            <a:pPr algn="l"/>
            <a:r>
              <a:rPr lang="en-US" sz="3200" b="1" i="0" u="none" strike="noStrike" dirty="0">
                <a:effectLst/>
              </a:rPr>
              <a:t>Age Groups</a:t>
            </a:r>
            <a:r>
              <a:rPr lang="en-US" sz="3200" b="0" i="0" u="none" strike="noStrike" dirty="0">
                <a:effectLst/>
              </a:rPr>
              <a:t>:</a:t>
            </a:r>
          </a:p>
          <a:p>
            <a:pPr algn="l">
              <a:buFont typeface="Arial" panose="020B0604020202020204" pitchFamily="34" charset="0"/>
              <a:buChar char="•"/>
            </a:pPr>
            <a:r>
              <a:rPr lang="en-US" sz="3200" b="0" i="0" u="none" strike="noStrike" dirty="0">
                <a:effectLst/>
              </a:rPr>
              <a:t>The 18-24age group has the highest count of incidents, closely followed by the 25-44 age group.</a:t>
            </a:r>
          </a:p>
          <a:p>
            <a:pPr algn="l">
              <a:buFont typeface="Arial" panose="020B0604020202020204" pitchFamily="34" charset="0"/>
              <a:buChar char="•"/>
            </a:pPr>
            <a:r>
              <a:rPr lang="en-US" sz="3200" b="0" i="0" u="none" strike="noStrike" dirty="0">
                <a:effectLst/>
              </a:rPr>
              <a:t>Counts decrease significantly for the 45-64 and 65+ age groups, with the lowest counts in the 65+ group.</a:t>
            </a:r>
          </a:p>
          <a:p>
            <a:pPr algn="l">
              <a:buFont typeface="Arial" panose="020B0604020202020204" pitchFamily="34" charset="0"/>
              <a:buChar char="•"/>
            </a:pPr>
            <a:r>
              <a:rPr lang="en-US" sz="3200" b="0" i="0" u="none" strike="noStrike" dirty="0">
                <a:effectLst/>
              </a:rPr>
              <a:t>Juveniles (under 18) are also represented but in much smaller numbers than adults aged 18 and above</a:t>
            </a:r>
            <a:r>
              <a:rPr lang="en-US" sz="2400" b="0" i="0" u="none" strike="noStrike" dirty="0">
                <a:effectLst/>
              </a:rPr>
              <a:t>.</a:t>
            </a:r>
          </a:p>
          <a:p>
            <a:endParaRPr lang="en-US" dirty="0"/>
          </a:p>
        </p:txBody>
      </p:sp>
    </p:spTree>
    <p:extLst>
      <p:ext uri="{BB962C8B-B14F-4D97-AF65-F5344CB8AC3E}">
        <p14:creationId xmlns:p14="http://schemas.microsoft.com/office/powerpoint/2010/main" val="352750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14AA3-3EC9-A04D-AF5A-EF275510C58A}"/>
              </a:ext>
            </a:extLst>
          </p:cNvPr>
          <p:cNvSpPr txBox="1"/>
          <p:nvPr/>
        </p:nvSpPr>
        <p:spPr>
          <a:xfrm>
            <a:off x="1300717" y="1028700"/>
            <a:ext cx="11506200" cy="2308324"/>
          </a:xfrm>
          <a:prstGeom prst="rect">
            <a:avLst/>
          </a:prstGeom>
          <a:noFill/>
        </p:spPr>
        <p:txBody>
          <a:bodyPr wrap="square" rtlCol="0">
            <a:spAutoFit/>
          </a:bodyPr>
          <a:lstStyle/>
          <a:p>
            <a:r>
              <a:rPr lang="en-US" sz="3600" dirty="0" err="1"/>
              <a:t>plt.xticks</a:t>
            </a:r>
            <a:r>
              <a:rPr lang="en-US" sz="3600" dirty="0"/>
              <a:t>(rotation=45, ha='right', </a:t>
            </a:r>
            <a:r>
              <a:rPr lang="en-US" sz="3600" dirty="0" err="1"/>
              <a:t>fontsize</a:t>
            </a:r>
            <a:r>
              <a:rPr lang="en-US" sz="3600" dirty="0"/>
              <a:t>=10)</a:t>
            </a:r>
          </a:p>
          <a:p>
            <a:r>
              <a:rPr lang="en-US" sz="3600" dirty="0" err="1"/>
              <a:t>sns.countplot</a:t>
            </a:r>
            <a:r>
              <a:rPr lang="en-US" sz="3600" dirty="0"/>
              <a:t>(x = "VIC_RACE", hue = "BORO", data=</a:t>
            </a:r>
            <a:r>
              <a:rPr lang="en-US" sz="3600" dirty="0" err="1"/>
              <a:t>df</a:t>
            </a:r>
            <a:r>
              <a:rPr lang="en-US" sz="3600" dirty="0"/>
              <a:t>, palette='mako' )</a:t>
            </a:r>
          </a:p>
          <a:p>
            <a:r>
              <a:rPr lang="en-US" sz="3600" dirty="0" err="1"/>
              <a:t>sns.set_theme</a:t>
            </a:r>
            <a:r>
              <a:rPr lang="en-US" sz="3600" dirty="0"/>
              <a:t>(</a:t>
            </a:r>
            <a:r>
              <a:rPr lang="en-US" sz="3600" dirty="0" err="1"/>
              <a:t>rc</a:t>
            </a:r>
            <a:r>
              <a:rPr lang="en-US" sz="3600" dirty="0"/>
              <a:t>={'</a:t>
            </a:r>
            <a:r>
              <a:rPr lang="en-US" sz="3600" dirty="0" err="1"/>
              <a:t>figure.figsize</a:t>
            </a:r>
            <a:r>
              <a:rPr lang="en-US" sz="3600" dirty="0"/>
              <a:t>':(20,6)})</a:t>
            </a:r>
          </a:p>
        </p:txBody>
      </p:sp>
      <p:pic>
        <p:nvPicPr>
          <p:cNvPr id="3" name="Picture 2">
            <a:extLst>
              <a:ext uri="{FF2B5EF4-FFF2-40B4-BE49-F238E27FC236}">
                <a16:creationId xmlns:a16="http://schemas.microsoft.com/office/drawing/2014/main" id="{763AF26C-F994-343D-8251-DAE762066A8F}"/>
              </a:ext>
            </a:extLst>
          </p:cNvPr>
          <p:cNvPicPr>
            <a:picLocks noChangeAspect="1"/>
          </p:cNvPicPr>
          <p:nvPr/>
        </p:nvPicPr>
        <p:blipFill>
          <a:blip r:embed="rId2"/>
          <a:stretch>
            <a:fillRect/>
          </a:stretch>
        </p:blipFill>
        <p:spPr>
          <a:xfrm>
            <a:off x="11658600" y="1638300"/>
            <a:ext cx="6477000" cy="8648700"/>
          </a:xfrm>
          <a:prstGeom prst="rect">
            <a:avLst/>
          </a:prstGeom>
        </p:spPr>
      </p:pic>
      <p:sp>
        <p:nvSpPr>
          <p:cNvPr id="4" name="TextBox 3">
            <a:extLst>
              <a:ext uri="{FF2B5EF4-FFF2-40B4-BE49-F238E27FC236}">
                <a16:creationId xmlns:a16="http://schemas.microsoft.com/office/drawing/2014/main" id="{B791C008-49EA-521D-0399-86F1C37CF358}"/>
              </a:ext>
            </a:extLst>
          </p:cNvPr>
          <p:cNvSpPr txBox="1"/>
          <p:nvPr/>
        </p:nvSpPr>
        <p:spPr>
          <a:xfrm>
            <a:off x="1309577" y="4610100"/>
            <a:ext cx="8686800" cy="6001643"/>
          </a:xfrm>
          <a:prstGeom prst="rect">
            <a:avLst/>
          </a:prstGeom>
          <a:noFill/>
        </p:spPr>
        <p:txBody>
          <a:bodyPr wrap="square" rtlCol="0">
            <a:spAutoFit/>
          </a:bodyPr>
          <a:lstStyle/>
          <a:p>
            <a:pPr algn="l"/>
            <a:r>
              <a:rPr lang="en-US" sz="3600" b="1" i="0" u="none" strike="noStrike" dirty="0">
                <a:effectLst/>
              </a:rPr>
              <a:t>INSIGHTS:</a:t>
            </a:r>
          </a:p>
          <a:p>
            <a:pPr algn="l"/>
            <a:r>
              <a:rPr lang="en-US" sz="3600" b="1" i="0" u="none" strike="noStrike" dirty="0">
                <a:effectLst/>
              </a:rPr>
              <a:t>Victim Race and Borough</a:t>
            </a:r>
            <a:r>
              <a:rPr lang="en-US" sz="3600" b="0" i="0" u="none" strike="noStrike" dirty="0">
                <a:effectLst/>
              </a:rPr>
              <a:t>:</a:t>
            </a:r>
          </a:p>
          <a:p>
            <a:pPr algn="l">
              <a:buFont typeface="Arial" panose="020B0604020202020204" pitchFamily="34" charset="0"/>
              <a:buChar char="•"/>
            </a:pPr>
            <a:r>
              <a:rPr lang="en-US" sz="3600" b="0" i="0" u="none" strike="noStrike" dirty="0">
                <a:effectLst/>
              </a:rPr>
              <a:t>Black victims have the highest count across all boroughs, particularly in the Bronx.</a:t>
            </a:r>
          </a:p>
          <a:p>
            <a:pPr algn="l">
              <a:buFont typeface="Arial" panose="020B0604020202020204" pitchFamily="34" charset="0"/>
              <a:buChar char="•"/>
            </a:pPr>
            <a:r>
              <a:rPr lang="en-US" sz="3600" b="0" i="0" u="none" strike="noStrike" dirty="0">
                <a:effectLst/>
              </a:rPr>
              <a:t>White, White Hispanic, and Black Hispanic victims are represented at lower levels across boroughs.</a:t>
            </a:r>
          </a:p>
          <a:p>
            <a:pPr algn="l">
              <a:buFont typeface="Arial" panose="020B0604020202020204" pitchFamily="34" charset="0"/>
              <a:buChar char="•"/>
            </a:pPr>
            <a:r>
              <a:rPr lang="en-US" sz="3600" b="0" i="0" u="none" strike="noStrike" dirty="0">
                <a:effectLst/>
              </a:rPr>
              <a:t>Asian/Pacific Islander and American Indian/Alaskan Native victims have very low counts across all areas.</a:t>
            </a:r>
          </a:p>
          <a:p>
            <a:endParaRPr lang="en-US" sz="2400" dirty="0"/>
          </a:p>
        </p:txBody>
      </p:sp>
    </p:spTree>
    <p:extLst>
      <p:ext uri="{BB962C8B-B14F-4D97-AF65-F5344CB8AC3E}">
        <p14:creationId xmlns:p14="http://schemas.microsoft.com/office/powerpoint/2010/main" val="1926671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A5B0F0-F99C-5A19-76EA-86E6B7508124}"/>
              </a:ext>
            </a:extLst>
          </p:cNvPr>
          <p:cNvSpPr txBox="1"/>
          <p:nvPr/>
        </p:nvSpPr>
        <p:spPr>
          <a:xfrm>
            <a:off x="1779181" y="442943"/>
            <a:ext cx="10591800" cy="4524315"/>
          </a:xfrm>
          <a:prstGeom prst="rect">
            <a:avLst/>
          </a:prstGeom>
          <a:noFill/>
        </p:spPr>
        <p:txBody>
          <a:bodyPr wrap="square" rtlCol="0">
            <a:spAutoFit/>
          </a:bodyPr>
          <a:lstStyle/>
          <a:p>
            <a:r>
              <a:rPr lang="en-US" sz="3200" dirty="0" err="1"/>
              <a:t>plt.plot</a:t>
            </a:r>
            <a:r>
              <a:rPr lang="en-US" sz="3200" dirty="0"/>
              <a:t>(</a:t>
            </a:r>
            <a:r>
              <a:rPr lang="en-US" sz="3200" dirty="0" err="1"/>
              <a:t>incident_month.index</a:t>
            </a:r>
            <a:r>
              <a:rPr lang="en-US" sz="3200" dirty="0"/>
              <a:t>, </a:t>
            </a:r>
            <a:r>
              <a:rPr lang="en-US" sz="3200" dirty="0" err="1"/>
              <a:t>incident_month</a:t>
            </a:r>
            <a:r>
              <a:rPr lang="en-US" sz="3200" dirty="0"/>
              <a:t>, marker='.', color='red', </a:t>
            </a:r>
            <a:r>
              <a:rPr lang="en-US" sz="3200" dirty="0" err="1"/>
              <a:t>linestyle</a:t>
            </a:r>
            <a:r>
              <a:rPr lang="en-US" sz="3200" dirty="0"/>
              <a:t>='--', linewidth=1)</a:t>
            </a:r>
          </a:p>
          <a:p>
            <a:r>
              <a:rPr lang="en-US" sz="3200" dirty="0" err="1"/>
              <a:t>plt.title</a:t>
            </a:r>
            <a:r>
              <a:rPr lang="en-US" sz="3200" dirty="0"/>
              <a:t>('INCIDENT PER MONTH')</a:t>
            </a:r>
          </a:p>
          <a:p>
            <a:r>
              <a:rPr lang="en-US" sz="3200" dirty="0" err="1"/>
              <a:t>plt.xticks</a:t>
            </a:r>
            <a:r>
              <a:rPr lang="en-US" sz="3200" dirty="0"/>
              <a:t>(range(1, 13), ['Jan', 'Feb', 'Mar', 'Apr', 'May', 'Jun', 'Jul', 'Aug', 'Sep', 'Oct', 'Nov', 'Dec'])</a:t>
            </a:r>
          </a:p>
          <a:p>
            <a:r>
              <a:rPr lang="en-US" sz="3200" dirty="0" err="1"/>
              <a:t>plt.xlabel</a:t>
            </a:r>
            <a:r>
              <a:rPr lang="en-US" sz="3200" dirty="0"/>
              <a:t>('MONTH')</a:t>
            </a:r>
          </a:p>
          <a:p>
            <a:r>
              <a:rPr lang="en-US" sz="3200" dirty="0" err="1"/>
              <a:t>plt.ylabel</a:t>
            </a:r>
            <a:r>
              <a:rPr lang="en-US" sz="3200" dirty="0"/>
              <a:t>('NUMBER OF INCIDENTS')</a:t>
            </a:r>
          </a:p>
          <a:p>
            <a:r>
              <a:rPr lang="en-US" sz="3200" dirty="0" err="1"/>
              <a:t>plt.figure</a:t>
            </a:r>
            <a:r>
              <a:rPr lang="en-US" sz="3200" dirty="0"/>
              <a:t>(</a:t>
            </a:r>
            <a:r>
              <a:rPr lang="en-US" sz="3200" dirty="0" err="1"/>
              <a:t>figsize</a:t>
            </a:r>
            <a:r>
              <a:rPr lang="en-US" sz="3200" dirty="0"/>
              <a:t>=(12, 6))</a:t>
            </a:r>
          </a:p>
          <a:p>
            <a:r>
              <a:rPr lang="en-US" sz="3200" dirty="0" err="1"/>
              <a:t>plt.show</a:t>
            </a:r>
            <a:r>
              <a:rPr lang="en-US" sz="3200" dirty="0"/>
              <a:t>()</a:t>
            </a:r>
          </a:p>
        </p:txBody>
      </p:sp>
      <p:pic>
        <p:nvPicPr>
          <p:cNvPr id="8" name="Picture 7">
            <a:extLst>
              <a:ext uri="{FF2B5EF4-FFF2-40B4-BE49-F238E27FC236}">
                <a16:creationId xmlns:a16="http://schemas.microsoft.com/office/drawing/2014/main" id="{A9BB5CAA-8521-CE7E-5CA4-BB3D5CAD96B5}"/>
              </a:ext>
            </a:extLst>
          </p:cNvPr>
          <p:cNvPicPr>
            <a:picLocks noChangeAspect="1"/>
          </p:cNvPicPr>
          <p:nvPr/>
        </p:nvPicPr>
        <p:blipFill>
          <a:blip r:embed="rId2"/>
          <a:stretch>
            <a:fillRect/>
          </a:stretch>
        </p:blipFill>
        <p:spPr>
          <a:xfrm>
            <a:off x="10820400" y="2682949"/>
            <a:ext cx="7086600" cy="7581900"/>
          </a:xfrm>
          <a:prstGeom prst="rect">
            <a:avLst/>
          </a:prstGeom>
        </p:spPr>
      </p:pic>
      <p:sp>
        <p:nvSpPr>
          <p:cNvPr id="9" name="TextBox 8">
            <a:extLst>
              <a:ext uri="{FF2B5EF4-FFF2-40B4-BE49-F238E27FC236}">
                <a16:creationId xmlns:a16="http://schemas.microsoft.com/office/drawing/2014/main" id="{7D1F6EB8-0805-577C-BCD0-7515B9D00333}"/>
              </a:ext>
            </a:extLst>
          </p:cNvPr>
          <p:cNvSpPr txBox="1"/>
          <p:nvPr/>
        </p:nvSpPr>
        <p:spPr>
          <a:xfrm>
            <a:off x="1779181" y="5143500"/>
            <a:ext cx="7696200" cy="5386090"/>
          </a:xfrm>
          <a:prstGeom prst="rect">
            <a:avLst/>
          </a:prstGeom>
          <a:noFill/>
        </p:spPr>
        <p:txBody>
          <a:bodyPr wrap="square" rtlCol="0">
            <a:spAutoFit/>
          </a:bodyPr>
          <a:lstStyle/>
          <a:p>
            <a:pPr algn="l"/>
            <a:r>
              <a:rPr lang="en-US" sz="3200" b="0" i="0" u="none" strike="noStrike" dirty="0">
                <a:effectLst/>
                <a:latin typeface="-webkit-standard"/>
              </a:rPr>
              <a:t>INSIGHTS:</a:t>
            </a:r>
          </a:p>
          <a:p>
            <a:pPr algn="l">
              <a:buFont typeface="Arial" panose="020B0604020202020204" pitchFamily="34" charset="0"/>
              <a:buChar char="•"/>
            </a:pPr>
            <a:r>
              <a:rPr lang="en-US" sz="3200" b="0" i="0" u="none" strike="noStrike" dirty="0">
                <a:effectLst/>
                <a:latin typeface="-webkit-standard"/>
              </a:rPr>
              <a:t>Incident per </a:t>
            </a:r>
            <a:r>
              <a:rPr lang="en-US" sz="3200" b="0" i="0" u="none" strike="noStrike" dirty="0" err="1">
                <a:effectLst/>
                <a:latin typeface="-webkit-standard"/>
              </a:rPr>
              <a:t>Month:</a:t>
            </a:r>
            <a:r>
              <a:rPr lang="en-US" sz="3200" b="0" i="0" u="none" strike="noStrike" dirty="0" err="1">
                <a:effectLst/>
              </a:rPr>
              <a:t>The</a:t>
            </a:r>
            <a:r>
              <a:rPr lang="en-US" sz="3200" b="0" i="0" u="none" strike="noStrike" dirty="0">
                <a:effectLst/>
              </a:rPr>
              <a:t> number of incidents per month follows a cyclical pattern, peaking around mid-year and declining towards the end of the year.</a:t>
            </a:r>
          </a:p>
          <a:p>
            <a:pPr algn="l">
              <a:buFont typeface="Arial" panose="020B0604020202020204" pitchFamily="34" charset="0"/>
              <a:buChar char="•"/>
            </a:pPr>
            <a:r>
              <a:rPr lang="en-US" sz="3200" b="0" i="0" u="none" strike="noStrike" dirty="0">
                <a:effectLst/>
              </a:rPr>
              <a:t>There is a sharp increase in incidents around April-May, reaching the highest point in July.</a:t>
            </a:r>
          </a:p>
          <a:p>
            <a:pPr algn="l">
              <a:buFont typeface="Arial" panose="020B0604020202020204" pitchFamily="34" charset="0"/>
              <a:buChar char="•"/>
            </a:pPr>
            <a:r>
              <a:rPr lang="en-US" sz="3200" b="0" i="0" u="none" strike="noStrike" dirty="0">
                <a:effectLst/>
              </a:rPr>
              <a:t>After July, the number of incidents starts decreasing, with the lowest point being in December.</a:t>
            </a:r>
          </a:p>
          <a:p>
            <a:endParaRPr lang="en-US" sz="2400" dirty="0"/>
          </a:p>
        </p:txBody>
      </p:sp>
    </p:spTree>
    <p:extLst>
      <p:ext uri="{BB962C8B-B14F-4D97-AF65-F5344CB8AC3E}">
        <p14:creationId xmlns:p14="http://schemas.microsoft.com/office/powerpoint/2010/main" val="127796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BD7198-303E-FB66-A077-E4C004CEDBD9}"/>
              </a:ext>
            </a:extLst>
          </p:cNvPr>
          <p:cNvSpPr txBox="1"/>
          <p:nvPr/>
        </p:nvSpPr>
        <p:spPr>
          <a:xfrm>
            <a:off x="7086600" y="342900"/>
            <a:ext cx="9153938" cy="923330"/>
          </a:xfrm>
          <a:prstGeom prst="rect">
            <a:avLst/>
          </a:prstGeom>
          <a:noFill/>
        </p:spPr>
        <p:txBody>
          <a:bodyPr wrap="square">
            <a:spAutoFit/>
          </a:bodyPr>
          <a:lstStyle/>
          <a:p>
            <a:r>
              <a:rPr lang="en-US" sz="5400" dirty="0" err="1">
                <a:hlinkClick r:id="rId2"/>
              </a:rPr>
              <a:t>Plotly.express</a:t>
            </a:r>
            <a:endParaRPr lang="en-US" sz="5400" dirty="0"/>
          </a:p>
        </p:txBody>
      </p:sp>
      <p:pic>
        <p:nvPicPr>
          <p:cNvPr id="11" name="Picture 10">
            <a:extLst>
              <a:ext uri="{FF2B5EF4-FFF2-40B4-BE49-F238E27FC236}">
                <a16:creationId xmlns:a16="http://schemas.microsoft.com/office/drawing/2014/main" id="{A8E4FFDA-B834-0206-C321-B1526C298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562100"/>
            <a:ext cx="15011400" cy="8153400"/>
          </a:xfrm>
          <a:prstGeom prst="rect">
            <a:avLst/>
          </a:prstGeom>
        </p:spPr>
      </p:pic>
    </p:spTree>
    <p:extLst>
      <p:ext uri="{BB962C8B-B14F-4D97-AF65-F5344CB8AC3E}">
        <p14:creationId xmlns:p14="http://schemas.microsoft.com/office/powerpoint/2010/main" val="204222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E5B255-ABD5-D37C-BB22-6ACA71398990}"/>
              </a:ext>
            </a:extLst>
          </p:cNvPr>
          <p:cNvPicPr>
            <a:picLocks noChangeAspect="1"/>
          </p:cNvPicPr>
          <p:nvPr/>
        </p:nvPicPr>
        <p:blipFill>
          <a:blip r:embed="rId2"/>
          <a:stretch>
            <a:fillRect/>
          </a:stretch>
        </p:blipFill>
        <p:spPr>
          <a:xfrm>
            <a:off x="8229600" y="952500"/>
            <a:ext cx="10058400" cy="9334500"/>
          </a:xfrm>
          <a:prstGeom prst="rect">
            <a:avLst/>
          </a:prstGeom>
        </p:spPr>
      </p:pic>
      <p:sp>
        <p:nvSpPr>
          <p:cNvPr id="5" name="TextBox 4">
            <a:extLst>
              <a:ext uri="{FF2B5EF4-FFF2-40B4-BE49-F238E27FC236}">
                <a16:creationId xmlns:a16="http://schemas.microsoft.com/office/drawing/2014/main" id="{70B393FE-B8F5-423B-D59E-B0585437B953}"/>
              </a:ext>
            </a:extLst>
          </p:cNvPr>
          <p:cNvSpPr txBox="1"/>
          <p:nvPr/>
        </p:nvSpPr>
        <p:spPr>
          <a:xfrm>
            <a:off x="1295400" y="1333500"/>
            <a:ext cx="7086600" cy="6617196"/>
          </a:xfrm>
          <a:prstGeom prst="rect">
            <a:avLst/>
          </a:prstGeom>
          <a:noFill/>
        </p:spPr>
        <p:txBody>
          <a:bodyPr wrap="square" rtlCol="0">
            <a:spAutoFit/>
          </a:bodyPr>
          <a:lstStyle/>
          <a:p>
            <a:pPr algn="l"/>
            <a:r>
              <a:rPr lang="en-US" sz="4000" b="0" i="0" u="none" strike="noStrike" dirty="0">
                <a:effectLst/>
                <a:latin typeface="-webkit-standard"/>
              </a:rPr>
              <a:t>INSIGHTS:</a:t>
            </a:r>
          </a:p>
          <a:p>
            <a:pPr algn="l">
              <a:buFont typeface="Arial" panose="020B0604020202020204" pitchFamily="34" charset="0"/>
              <a:buChar char="•"/>
            </a:pPr>
            <a:r>
              <a:rPr lang="en-US" sz="4000" b="0" i="0" u="none" strike="noStrike" dirty="0">
                <a:effectLst/>
                <a:latin typeface="-webkit-standard"/>
              </a:rPr>
              <a:t>Sum of Major Crimes by </a:t>
            </a:r>
            <a:r>
              <a:rPr lang="en-US" sz="4000" b="0" i="0" u="none" strike="noStrike" dirty="0" err="1">
                <a:effectLst/>
                <a:latin typeface="-webkit-standard"/>
              </a:rPr>
              <a:t>Borough,</a:t>
            </a:r>
            <a:r>
              <a:rPr lang="en-US" sz="4000" b="0" i="0" u="none" strike="noStrike" dirty="0" err="1">
                <a:effectLst/>
              </a:rPr>
              <a:t>Manhattan</a:t>
            </a:r>
            <a:r>
              <a:rPr lang="en-US" sz="4000" b="0" i="0" u="none" strike="noStrike" dirty="0">
                <a:effectLst/>
              </a:rPr>
              <a:t> has the highest overall sum of major crimes, followed by the Brooklyn, </a:t>
            </a:r>
            <a:r>
              <a:rPr lang="en-US" sz="4000" b="0" i="0" u="none" strike="noStrike" dirty="0" err="1">
                <a:effectLst/>
              </a:rPr>
              <a:t>bronx</a:t>
            </a:r>
            <a:r>
              <a:rPr lang="en-US" sz="4000" b="0" i="0" u="none" strike="noStrike" dirty="0">
                <a:effectLst/>
              </a:rPr>
              <a:t>, and queens.</a:t>
            </a:r>
          </a:p>
          <a:p>
            <a:pPr algn="l">
              <a:buFont typeface="Arial" panose="020B0604020202020204" pitchFamily="34" charset="0"/>
              <a:buChar char="•"/>
            </a:pPr>
            <a:r>
              <a:rPr lang="en-US" sz="4000" b="0" i="0" u="none" strike="noStrike" dirty="0">
                <a:effectLst/>
              </a:rPr>
              <a:t>There is a significant difference in the total number of crimes between Manhattan and the other boroughs.</a:t>
            </a:r>
          </a:p>
          <a:p>
            <a:endParaRPr lang="en-US" sz="2400" dirty="0"/>
          </a:p>
        </p:txBody>
      </p:sp>
      <p:sp>
        <p:nvSpPr>
          <p:cNvPr id="6" name="TextBox 5">
            <a:extLst>
              <a:ext uri="{FF2B5EF4-FFF2-40B4-BE49-F238E27FC236}">
                <a16:creationId xmlns:a16="http://schemas.microsoft.com/office/drawing/2014/main" id="{387262F0-D181-EACB-527A-73ADE5AE4B73}"/>
              </a:ext>
            </a:extLst>
          </p:cNvPr>
          <p:cNvSpPr txBox="1"/>
          <p:nvPr/>
        </p:nvSpPr>
        <p:spPr>
          <a:xfrm>
            <a:off x="7086600" y="-127591"/>
            <a:ext cx="7696200" cy="1015663"/>
          </a:xfrm>
          <a:prstGeom prst="rect">
            <a:avLst/>
          </a:prstGeom>
          <a:noFill/>
        </p:spPr>
        <p:txBody>
          <a:bodyPr wrap="square" rtlCol="0">
            <a:spAutoFit/>
          </a:bodyPr>
          <a:lstStyle/>
          <a:p>
            <a:r>
              <a:rPr lang="en-US" sz="6000" dirty="0"/>
              <a:t>DATASET-2</a:t>
            </a:r>
          </a:p>
        </p:txBody>
      </p:sp>
    </p:spTree>
    <p:extLst>
      <p:ext uri="{BB962C8B-B14F-4D97-AF65-F5344CB8AC3E}">
        <p14:creationId xmlns:p14="http://schemas.microsoft.com/office/powerpoint/2010/main" val="2008862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A6451-D048-1415-5EBB-A09D60685FDE}"/>
              </a:ext>
            </a:extLst>
          </p:cNvPr>
          <p:cNvSpPr txBox="1"/>
          <p:nvPr/>
        </p:nvSpPr>
        <p:spPr>
          <a:xfrm>
            <a:off x="1600200" y="571500"/>
            <a:ext cx="9372600" cy="3539430"/>
          </a:xfrm>
          <a:prstGeom prst="rect">
            <a:avLst/>
          </a:prstGeom>
          <a:noFill/>
        </p:spPr>
        <p:txBody>
          <a:bodyPr wrap="square" rtlCol="0">
            <a:spAutoFit/>
          </a:bodyPr>
          <a:lstStyle/>
          <a:p>
            <a:r>
              <a:rPr lang="en-US" sz="3200" dirty="0" err="1"/>
              <a:t>plt.xticks</a:t>
            </a:r>
            <a:r>
              <a:rPr lang="en-US" sz="3200" dirty="0"/>
              <a:t>(rotation=45, ha='right', </a:t>
            </a:r>
            <a:r>
              <a:rPr lang="en-US" sz="3200" dirty="0" err="1"/>
              <a:t>fontsize</a:t>
            </a:r>
            <a:r>
              <a:rPr lang="en-US" sz="3200" dirty="0"/>
              <a:t>=10)</a:t>
            </a:r>
          </a:p>
          <a:p>
            <a:r>
              <a:rPr lang="en-US" sz="3200" dirty="0" err="1"/>
              <a:t>sns.barplot</a:t>
            </a:r>
            <a:r>
              <a:rPr lang="en-US" sz="3200" dirty="0"/>
              <a:t>(</a:t>
            </a:r>
            <a:r>
              <a:rPr lang="en-US" sz="3200" dirty="0" err="1"/>
              <a:t>data,x</a:t>
            </a:r>
            <a:r>
              <a:rPr lang="en-US" sz="3200" dirty="0"/>
              <a:t>='CATEGORY', y='TOTAL', hue='BOROUGH', estimator='sum', palette='rocket')</a:t>
            </a:r>
          </a:p>
          <a:p>
            <a:r>
              <a:rPr lang="en-US" sz="3200" dirty="0" err="1"/>
              <a:t>plt.title</a:t>
            </a:r>
            <a:r>
              <a:rPr lang="en-US" sz="3200" dirty="0"/>
              <a:t>('Total number of crimes </a:t>
            </a:r>
            <a:r>
              <a:rPr lang="en-US" sz="3200" dirty="0" err="1"/>
              <a:t>commited</a:t>
            </a:r>
            <a:r>
              <a:rPr lang="en-US" sz="3200" dirty="0"/>
              <a:t> by category')</a:t>
            </a:r>
          </a:p>
          <a:p>
            <a:r>
              <a:rPr lang="en-US" sz="3200" dirty="0" err="1"/>
              <a:t>plt.xlabel</a:t>
            </a:r>
            <a:r>
              <a:rPr lang="en-US" sz="3200" dirty="0"/>
              <a:t>('Category')</a:t>
            </a:r>
          </a:p>
          <a:p>
            <a:r>
              <a:rPr lang="en-US" sz="3200" dirty="0" err="1"/>
              <a:t>plt.ylabel</a:t>
            </a:r>
            <a:r>
              <a:rPr lang="en-US" sz="3200" dirty="0"/>
              <a:t>('Crime Count')</a:t>
            </a:r>
          </a:p>
          <a:p>
            <a:r>
              <a:rPr lang="en-US" sz="3200" dirty="0" err="1"/>
              <a:t>plt.show</a:t>
            </a:r>
            <a:r>
              <a:rPr lang="en-US" sz="3200" dirty="0"/>
              <a:t>()</a:t>
            </a:r>
          </a:p>
        </p:txBody>
      </p:sp>
      <p:pic>
        <p:nvPicPr>
          <p:cNvPr id="3" name="Picture 2">
            <a:extLst>
              <a:ext uri="{FF2B5EF4-FFF2-40B4-BE49-F238E27FC236}">
                <a16:creationId xmlns:a16="http://schemas.microsoft.com/office/drawing/2014/main" id="{0DF6FC60-D763-55E2-57D5-98C0069B70F4}"/>
              </a:ext>
            </a:extLst>
          </p:cNvPr>
          <p:cNvPicPr>
            <a:picLocks noChangeAspect="1"/>
          </p:cNvPicPr>
          <p:nvPr/>
        </p:nvPicPr>
        <p:blipFill>
          <a:blip r:embed="rId2"/>
          <a:stretch>
            <a:fillRect/>
          </a:stretch>
        </p:blipFill>
        <p:spPr>
          <a:xfrm>
            <a:off x="7467600" y="2705101"/>
            <a:ext cx="10626356" cy="7581900"/>
          </a:xfrm>
          <a:prstGeom prst="rect">
            <a:avLst/>
          </a:prstGeom>
        </p:spPr>
      </p:pic>
      <p:sp>
        <p:nvSpPr>
          <p:cNvPr id="5" name="TextBox 4">
            <a:extLst>
              <a:ext uri="{FF2B5EF4-FFF2-40B4-BE49-F238E27FC236}">
                <a16:creationId xmlns:a16="http://schemas.microsoft.com/office/drawing/2014/main" id="{A3385D54-BB4B-3F27-7E77-47D91A696BEA}"/>
              </a:ext>
            </a:extLst>
          </p:cNvPr>
          <p:cNvSpPr txBox="1"/>
          <p:nvPr/>
        </p:nvSpPr>
        <p:spPr>
          <a:xfrm>
            <a:off x="1371600" y="4610100"/>
            <a:ext cx="5900184" cy="5878532"/>
          </a:xfrm>
          <a:prstGeom prst="rect">
            <a:avLst/>
          </a:prstGeom>
          <a:noFill/>
        </p:spPr>
        <p:txBody>
          <a:bodyPr wrap="square" rtlCol="0">
            <a:spAutoFit/>
          </a:bodyPr>
          <a:lstStyle/>
          <a:p>
            <a:pPr algn="l"/>
            <a:r>
              <a:rPr lang="en-US" sz="3200" b="0" i="0" u="none" strike="noStrike" dirty="0">
                <a:effectLst/>
                <a:latin typeface="-webkit-standard"/>
              </a:rPr>
              <a:t>INSIGHTS:</a:t>
            </a:r>
          </a:p>
          <a:p>
            <a:pPr algn="l">
              <a:buFont typeface="Arial" panose="020B0604020202020204" pitchFamily="34" charset="0"/>
              <a:buChar char="•"/>
            </a:pPr>
            <a:r>
              <a:rPr lang="en-US" sz="3200" b="0" i="0" u="none" strike="noStrike" dirty="0">
                <a:effectLst/>
                <a:latin typeface="-webkit-standard"/>
              </a:rPr>
              <a:t>Total Number of Crimes by </a:t>
            </a:r>
            <a:r>
              <a:rPr lang="en-US" sz="3200" b="0" i="0" u="none" strike="noStrike" dirty="0" err="1">
                <a:effectLst/>
                <a:latin typeface="-webkit-standard"/>
              </a:rPr>
              <a:t>Category:</a:t>
            </a:r>
            <a:r>
              <a:rPr lang="en-US" sz="3200" b="0" i="0" u="none" strike="noStrike" dirty="0" err="1">
                <a:effectLst/>
              </a:rPr>
              <a:t>"Playground</a:t>
            </a:r>
            <a:r>
              <a:rPr lang="en-US" sz="3200" b="0" i="0" u="none" strike="noStrike" dirty="0">
                <a:effectLst/>
              </a:rPr>
              <a:t> less than one acre" and "Basketball &amp; Playground" have the highest total number of crimes across all boroughs.</a:t>
            </a:r>
          </a:p>
          <a:p>
            <a:pPr algn="l">
              <a:buFont typeface="Arial" panose="020B0604020202020204" pitchFamily="34" charset="0"/>
              <a:buChar char="•"/>
            </a:pPr>
            <a:r>
              <a:rPr lang="en-US" sz="3200" b="0" i="0" u="none" strike="noStrike" dirty="0">
                <a:effectLst/>
              </a:rPr>
              <a:t>Crimes related to "Recreation center less than one acre" and "Baseball &amp; Recreation center" have relatively lower occurrences.</a:t>
            </a:r>
          </a:p>
          <a:p>
            <a:endParaRPr lang="en-US" sz="2400" dirty="0"/>
          </a:p>
        </p:txBody>
      </p:sp>
    </p:spTree>
    <p:extLst>
      <p:ext uri="{BB962C8B-B14F-4D97-AF65-F5344CB8AC3E}">
        <p14:creationId xmlns:p14="http://schemas.microsoft.com/office/powerpoint/2010/main" val="396034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4DE95-6E36-03BD-E235-570DA578692A}"/>
              </a:ext>
            </a:extLst>
          </p:cNvPr>
          <p:cNvSpPr txBox="1"/>
          <p:nvPr/>
        </p:nvSpPr>
        <p:spPr>
          <a:xfrm>
            <a:off x="1524000" y="419100"/>
            <a:ext cx="9677400" cy="3046988"/>
          </a:xfrm>
          <a:prstGeom prst="rect">
            <a:avLst/>
          </a:prstGeom>
          <a:noFill/>
        </p:spPr>
        <p:txBody>
          <a:bodyPr wrap="square" rtlCol="0">
            <a:spAutoFit/>
          </a:bodyPr>
          <a:lstStyle/>
          <a:p>
            <a:r>
              <a:rPr lang="en-US" sz="3200" dirty="0" err="1"/>
              <a:t>db_category</a:t>
            </a:r>
            <a:r>
              <a:rPr lang="en-US" sz="3200" dirty="0"/>
              <a:t> = </a:t>
            </a:r>
            <a:r>
              <a:rPr lang="en-US" sz="3200" dirty="0" err="1"/>
              <a:t>data.groupby</a:t>
            </a:r>
            <a:r>
              <a:rPr lang="en-US" sz="3200" dirty="0"/>
              <a:t>('CATEGORY').sum()</a:t>
            </a:r>
          </a:p>
          <a:p>
            <a:r>
              <a:rPr lang="en-US" sz="3200" dirty="0" err="1"/>
              <a:t>db_category.head</a:t>
            </a:r>
            <a:r>
              <a:rPr lang="en-US" sz="3200" dirty="0"/>
              <a:t>()</a:t>
            </a:r>
          </a:p>
          <a:p>
            <a:r>
              <a:rPr lang="en-US" sz="3200" dirty="0" err="1"/>
              <a:t>sns.set_theme</a:t>
            </a:r>
            <a:r>
              <a:rPr lang="en-US" sz="3200" dirty="0"/>
              <a:t>(</a:t>
            </a:r>
            <a:r>
              <a:rPr lang="en-US" sz="3200" dirty="0" err="1"/>
              <a:t>rc</a:t>
            </a:r>
            <a:r>
              <a:rPr lang="en-US" sz="3200" dirty="0"/>
              <a:t>={'</a:t>
            </a:r>
            <a:r>
              <a:rPr lang="en-US" sz="3200" dirty="0" err="1"/>
              <a:t>figure.figsize</a:t>
            </a:r>
            <a:r>
              <a:rPr lang="en-US" sz="3200" dirty="0"/>
              <a:t>':(12,8)})</a:t>
            </a:r>
          </a:p>
          <a:p>
            <a:r>
              <a:rPr lang="en-US" sz="3200" dirty="0"/>
              <a:t>bar = </a:t>
            </a:r>
            <a:r>
              <a:rPr lang="en-US" sz="3200" dirty="0" err="1"/>
              <a:t>sns.barplot</a:t>
            </a:r>
            <a:r>
              <a:rPr lang="en-US" sz="3200" dirty="0"/>
              <a:t>(x='TOTAL', y='CATEGORY', data=</a:t>
            </a:r>
            <a:r>
              <a:rPr lang="en-US" sz="3200" dirty="0" err="1"/>
              <a:t>db_category</a:t>
            </a:r>
            <a:r>
              <a:rPr lang="en-US" sz="3200" dirty="0"/>
              <a:t>, palette='</a:t>
            </a:r>
            <a:r>
              <a:rPr lang="en-US" sz="3200" dirty="0" err="1"/>
              <a:t>rocket_r</a:t>
            </a:r>
            <a:r>
              <a:rPr lang="en-US" sz="3200" dirty="0"/>
              <a:t>')</a:t>
            </a:r>
          </a:p>
          <a:p>
            <a:r>
              <a:rPr lang="en-US" sz="3200" dirty="0" err="1"/>
              <a:t>bar.set</a:t>
            </a:r>
            <a:r>
              <a:rPr lang="en-US" sz="3200" dirty="0"/>
              <a:t>(</a:t>
            </a:r>
            <a:r>
              <a:rPr lang="en-US" sz="3200" dirty="0" err="1"/>
              <a:t>xlabel</a:t>
            </a:r>
            <a:r>
              <a:rPr lang="en-US" sz="3200" dirty="0"/>
              <a:t>='AREAS',</a:t>
            </a:r>
            <a:r>
              <a:rPr lang="en-US" sz="3200" dirty="0" err="1"/>
              <a:t>ylabel</a:t>
            </a:r>
            <a:r>
              <a:rPr lang="en-US" sz="3200" dirty="0"/>
              <a:t>='COUNTS')</a:t>
            </a:r>
          </a:p>
        </p:txBody>
      </p:sp>
      <p:pic>
        <p:nvPicPr>
          <p:cNvPr id="3" name="Picture 2">
            <a:extLst>
              <a:ext uri="{FF2B5EF4-FFF2-40B4-BE49-F238E27FC236}">
                <a16:creationId xmlns:a16="http://schemas.microsoft.com/office/drawing/2014/main" id="{DB9238D8-4B75-89E9-6797-9D9046D75E24}"/>
              </a:ext>
            </a:extLst>
          </p:cNvPr>
          <p:cNvPicPr>
            <a:picLocks noChangeAspect="1"/>
          </p:cNvPicPr>
          <p:nvPr/>
        </p:nvPicPr>
        <p:blipFill>
          <a:blip r:embed="rId2"/>
          <a:stretch>
            <a:fillRect/>
          </a:stretch>
        </p:blipFill>
        <p:spPr>
          <a:xfrm>
            <a:off x="9601200" y="876300"/>
            <a:ext cx="8458200" cy="8991600"/>
          </a:xfrm>
          <a:prstGeom prst="rect">
            <a:avLst/>
          </a:prstGeom>
        </p:spPr>
      </p:pic>
      <p:sp>
        <p:nvSpPr>
          <p:cNvPr id="4" name="TextBox 3">
            <a:extLst>
              <a:ext uri="{FF2B5EF4-FFF2-40B4-BE49-F238E27FC236}">
                <a16:creationId xmlns:a16="http://schemas.microsoft.com/office/drawing/2014/main" id="{061BCF36-1890-FCE9-1FEC-E91ABCCE7B30}"/>
              </a:ext>
            </a:extLst>
          </p:cNvPr>
          <p:cNvSpPr txBox="1"/>
          <p:nvPr/>
        </p:nvSpPr>
        <p:spPr>
          <a:xfrm>
            <a:off x="1524000" y="4158615"/>
            <a:ext cx="7772400" cy="5016758"/>
          </a:xfrm>
          <a:prstGeom prst="rect">
            <a:avLst/>
          </a:prstGeom>
          <a:noFill/>
        </p:spPr>
        <p:txBody>
          <a:bodyPr wrap="square" rtlCol="0">
            <a:spAutoFit/>
          </a:bodyPr>
          <a:lstStyle/>
          <a:p>
            <a:r>
              <a:rPr lang="en-US" sz="3200" dirty="0" err="1"/>
              <a:t>INSIGHTS:This</a:t>
            </a:r>
            <a:r>
              <a:rPr lang="en-US" sz="3200" dirty="0"/>
              <a:t> chart shows different types of basketball and recreation facilities and their associated areas in square </a:t>
            </a:r>
            <a:r>
              <a:rPr lang="en-US" sz="3200" dirty="0" err="1"/>
              <a:t>feet.The</a:t>
            </a:r>
            <a:r>
              <a:rPr lang="en-US" sz="3200" dirty="0"/>
              <a:t> facilities range from "Basketball &amp; Playground Less Than One Acre" to "One Acre or </a:t>
            </a:r>
            <a:r>
              <a:rPr lang="en-US" sz="3200" dirty="0" err="1"/>
              <a:t>Larger".The</a:t>
            </a:r>
            <a:r>
              <a:rPr lang="en-US" sz="3200" dirty="0"/>
              <a:t> chart indicates that larger facilities like "One Acre or Larger" take up significantly more area compared to smaller facilities like "Basketball &amp; Playground Less Than One Acre".</a:t>
            </a:r>
          </a:p>
        </p:txBody>
      </p:sp>
    </p:spTree>
    <p:extLst>
      <p:ext uri="{BB962C8B-B14F-4D97-AF65-F5344CB8AC3E}">
        <p14:creationId xmlns:p14="http://schemas.microsoft.com/office/powerpoint/2010/main" val="386789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2D05A-0864-B81C-A208-1FC03E0F3040}"/>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75E2C460-72FC-F1D5-BA72-3B8E0CC84675}"/>
              </a:ext>
            </a:extLst>
          </p:cNvPr>
          <p:cNvSpPr txBox="1"/>
          <p:nvPr/>
        </p:nvSpPr>
        <p:spPr>
          <a:xfrm>
            <a:off x="4319484" y="541984"/>
            <a:ext cx="9164121" cy="1044226"/>
          </a:xfrm>
          <a:prstGeom prst="rect">
            <a:avLst/>
          </a:prstGeom>
        </p:spPr>
        <p:txBody>
          <a:bodyPr lIns="0" tIns="0" rIns="0" bIns="0" rtlCol="0" anchor="t">
            <a:spAutoFit/>
          </a:bodyPr>
          <a:lstStyle/>
          <a:p>
            <a:pPr algn="l">
              <a:lnSpc>
                <a:spcPts val="8201"/>
              </a:lnSpc>
            </a:pPr>
            <a:r>
              <a:rPr lang="en-US" sz="6561" spc="-164" dirty="0">
                <a:latin typeface="Aptos Narrow" panose="020B0004020202020204" pitchFamily="34" charset="0"/>
              </a:rPr>
              <a:t>Challenges and Solutions </a:t>
            </a:r>
          </a:p>
        </p:txBody>
      </p:sp>
      <p:sp>
        <p:nvSpPr>
          <p:cNvPr id="8" name="TextBox 7">
            <a:extLst>
              <a:ext uri="{FF2B5EF4-FFF2-40B4-BE49-F238E27FC236}">
                <a16:creationId xmlns:a16="http://schemas.microsoft.com/office/drawing/2014/main" id="{CE45101E-F0E6-6DD1-2677-9B3ACA437F06}"/>
              </a:ext>
            </a:extLst>
          </p:cNvPr>
          <p:cNvSpPr txBox="1"/>
          <p:nvPr/>
        </p:nvSpPr>
        <p:spPr>
          <a:xfrm>
            <a:off x="2057400" y="2324100"/>
            <a:ext cx="14935200" cy="5386090"/>
          </a:xfrm>
          <a:prstGeom prst="rect">
            <a:avLst/>
          </a:prstGeom>
          <a:noFill/>
        </p:spPr>
        <p:txBody>
          <a:bodyPr wrap="square" rtlCol="0">
            <a:spAutoFit/>
          </a:bodyPr>
          <a:lstStyle/>
          <a:p>
            <a:r>
              <a:rPr lang="en-US" sz="4400" b="1" dirty="0"/>
              <a:t>Data Completeness:</a:t>
            </a:r>
            <a:r>
              <a:rPr lang="en-US" sz="4400" dirty="0"/>
              <a:t> Missing values in key fields were filled with statistical imputations.</a:t>
            </a:r>
          </a:p>
          <a:p>
            <a:r>
              <a:rPr lang="en-US" sz="4400" b="1" dirty="0"/>
              <a:t>Outliers:</a:t>
            </a:r>
            <a:r>
              <a:rPr lang="en-US" sz="4400" dirty="0"/>
              <a:t> Replaced improbable values for PERP_AGE_GROUP and other fields with more realistic figures.</a:t>
            </a:r>
          </a:p>
          <a:p>
            <a:r>
              <a:rPr lang="en-US" sz="4400" b="1" dirty="0"/>
              <a:t>Complex Joins:</a:t>
            </a:r>
            <a:r>
              <a:rPr lang="en-US" sz="4400" dirty="0"/>
              <a:t> Merged datasets using SQL queries with </a:t>
            </a:r>
            <a:r>
              <a:rPr lang="en-US" sz="4400" dirty="0" err="1"/>
              <a:t>DuckDB</a:t>
            </a:r>
            <a:r>
              <a:rPr lang="en-US" sz="4400" dirty="0"/>
              <a:t> to unify records.</a:t>
            </a:r>
            <a:r>
              <a:rPr lang="en-US" sz="4400" spc="400" dirty="0">
                <a:solidFill>
                  <a:srgbClr val="000000"/>
                </a:solidFill>
                <a:latin typeface="Didact Gothic"/>
              </a:rPr>
              <a:t>	</a:t>
            </a:r>
          </a:p>
          <a:p>
            <a:endParaRPr lang="en-US" sz="3600" dirty="0"/>
          </a:p>
        </p:txBody>
      </p:sp>
    </p:spTree>
    <p:extLst>
      <p:ext uri="{BB962C8B-B14F-4D97-AF65-F5344CB8AC3E}">
        <p14:creationId xmlns:p14="http://schemas.microsoft.com/office/powerpoint/2010/main" val="964709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172200" y="266700"/>
            <a:ext cx="9164121" cy="1044226"/>
          </a:xfrm>
          <a:prstGeom prst="rect">
            <a:avLst/>
          </a:prstGeom>
        </p:spPr>
        <p:txBody>
          <a:bodyPr lIns="0" tIns="0" rIns="0" bIns="0" rtlCol="0" anchor="t">
            <a:spAutoFit/>
          </a:bodyPr>
          <a:lstStyle/>
          <a:p>
            <a:pPr algn="l">
              <a:lnSpc>
                <a:spcPts val="8201"/>
              </a:lnSpc>
            </a:pPr>
            <a:r>
              <a:rPr lang="en-US" sz="6561" spc="-164" dirty="0">
                <a:latin typeface="Aptos Narrow" panose="020B0004020202020204" pitchFamily="34" charset="0"/>
              </a:rPr>
              <a:t>Conclusion:</a:t>
            </a:r>
          </a:p>
        </p:txBody>
      </p:sp>
      <p:sp>
        <p:nvSpPr>
          <p:cNvPr id="8" name="TextBox 7">
            <a:extLst>
              <a:ext uri="{FF2B5EF4-FFF2-40B4-BE49-F238E27FC236}">
                <a16:creationId xmlns:a16="http://schemas.microsoft.com/office/drawing/2014/main" id="{3FDD543F-83EC-D9B7-CE85-F0FCC3A250B4}"/>
              </a:ext>
            </a:extLst>
          </p:cNvPr>
          <p:cNvSpPr txBox="1"/>
          <p:nvPr/>
        </p:nvSpPr>
        <p:spPr>
          <a:xfrm>
            <a:off x="1219200" y="1790700"/>
            <a:ext cx="15392400" cy="8217634"/>
          </a:xfrm>
          <a:prstGeom prst="rect">
            <a:avLst/>
          </a:prstGeom>
          <a:noFill/>
        </p:spPr>
        <p:txBody>
          <a:bodyPr wrap="square" rtlCol="0">
            <a:spAutoFit/>
          </a:bodyPr>
          <a:lstStyle/>
          <a:p>
            <a:pPr marL="769938" lvl="1" indent="-384969" algn="l">
              <a:lnSpc>
                <a:spcPts val="6000"/>
              </a:lnSpc>
              <a:buFont typeface="Arial"/>
              <a:buChar char="•"/>
            </a:pPr>
            <a:r>
              <a:rPr lang="en-US" sz="3600" spc="400" dirty="0">
                <a:latin typeface="Didact Gothic"/>
              </a:rPr>
              <a:t>Majority of crime committed among the five boroughs is Bronx.</a:t>
            </a:r>
          </a:p>
          <a:p>
            <a:pPr marL="769938" lvl="1" indent="-384969" algn="l">
              <a:lnSpc>
                <a:spcPts val="6000"/>
              </a:lnSpc>
              <a:buFont typeface="Arial"/>
              <a:buChar char="•"/>
            </a:pPr>
            <a:r>
              <a:rPr lang="en-US" sz="3600" spc="400" dirty="0">
                <a:latin typeface="Didact Gothic"/>
              </a:rPr>
              <a:t>Highest crime committed in Bronx were by Blacks and Hispanics people.</a:t>
            </a:r>
          </a:p>
          <a:p>
            <a:pPr marL="769938" lvl="1" indent="-384969" algn="l">
              <a:lnSpc>
                <a:spcPts val="6000"/>
              </a:lnSpc>
              <a:buFont typeface="Arial"/>
              <a:buChar char="•"/>
            </a:pPr>
            <a:r>
              <a:rPr lang="en-US" sz="3600" spc="400" dirty="0">
                <a:latin typeface="Didact Gothic"/>
              </a:rPr>
              <a:t>Age group fond of committing crime belongs to age group of 25-44.</a:t>
            </a:r>
          </a:p>
          <a:p>
            <a:pPr marL="769938" lvl="1" indent="-384969" algn="l">
              <a:lnSpc>
                <a:spcPts val="6000"/>
              </a:lnSpc>
              <a:buFont typeface="Arial"/>
              <a:buChar char="•"/>
            </a:pPr>
            <a:r>
              <a:rPr lang="en-US" sz="3600" spc="400" dirty="0">
                <a:latin typeface="Didact Gothic"/>
              </a:rPr>
              <a:t>The month with highest crime rate is July and the least crime rate is in February .</a:t>
            </a:r>
          </a:p>
          <a:p>
            <a:pPr marL="769938" lvl="1" indent="-384969" algn="l">
              <a:lnSpc>
                <a:spcPts val="6000"/>
              </a:lnSpc>
              <a:buFont typeface="Arial"/>
              <a:buChar char="•"/>
            </a:pPr>
            <a:r>
              <a:rPr lang="en-US" sz="3600" spc="400" dirty="0">
                <a:latin typeface="Didact Gothic"/>
              </a:rPr>
              <a:t>The percentage of arrests is higher for males across all races in NYC.</a:t>
            </a:r>
          </a:p>
          <a:p>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7239000" y="342900"/>
            <a:ext cx="9164121" cy="1044226"/>
          </a:xfrm>
          <a:prstGeom prst="rect">
            <a:avLst/>
          </a:prstGeom>
        </p:spPr>
        <p:txBody>
          <a:bodyPr lIns="0" tIns="0" rIns="0" bIns="0" rtlCol="0" anchor="t">
            <a:spAutoFit/>
          </a:bodyPr>
          <a:lstStyle/>
          <a:p>
            <a:pPr algn="l">
              <a:lnSpc>
                <a:spcPts val="8201"/>
              </a:lnSpc>
            </a:pPr>
            <a:r>
              <a:rPr lang="en-US" sz="6561" b="1" spc="-164" dirty="0">
                <a:latin typeface="Aptos Narrow" panose="020B0004020202020204" pitchFamily="34" charset="0"/>
              </a:rPr>
              <a:t>AGENDA</a:t>
            </a:r>
          </a:p>
        </p:txBody>
      </p:sp>
      <p:sp>
        <p:nvSpPr>
          <p:cNvPr id="7" name="TextBox 7"/>
          <p:cNvSpPr txBox="1"/>
          <p:nvPr/>
        </p:nvSpPr>
        <p:spPr>
          <a:xfrm>
            <a:off x="990600" y="2324100"/>
            <a:ext cx="16022123" cy="6924973"/>
          </a:xfrm>
          <a:prstGeom prst="rect">
            <a:avLst/>
          </a:prstGeom>
        </p:spPr>
        <p:txBody>
          <a:bodyPr lIns="0" tIns="0" rIns="0" bIns="0" rtlCol="0" anchor="t">
            <a:spAutoFit/>
          </a:bodyPr>
          <a:lstStyle/>
          <a:p>
            <a:pPr marL="769938" lvl="1" indent="-384969" algn="l">
              <a:lnSpc>
                <a:spcPts val="6000"/>
              </a:lnSpc>
              <a:buFont typeface="Arial"/>
              <a:buChar char="•"/>
            </a:pPr>
            <a:r>
              <a:rPr lang="en-US" sz="5400" dirty="0"/>
              <a:t>Objectives</a:t>
            </a:r>
          </a:p>
          <a:p>
            <a:pPr marL="769938" lvl="1" indent="-384969" algn="l">
              <a:lnSpc>
                <a:spcPts val="6000"/>
              </a:lnSpc>
              <a:buFont typeface="Arial"/>
              <a:buChar char="•"/>
            </a:pPr>
            <a:r>
              <a:rPr lang="en-US" sz="5400" dirty="0"/>
              <a:t>Dataset information</a:t>
            </a:r>
          </a:p>
          <a:p>
            <a:pPr marL="769938" lvl="1" indent="-384969" algn="l">
              <a:lnSpc>
                <a:spcPts val="6000"/>
              </a:lnSpc>
              <a:buFont typeface="Arial"/>
              <a:buChar char="•"/>
            </a:pPr>
            <a:r>
              <a:rPr lang="en-US" sz="5400" dirty="0"/>
              <a:t>Data preprocessing</a:t>
            </a:r>
          </a:p>
          <a:p>
            <a:pPr marL="769938" lvl="1" indent="-384969" algn="l">
              <a:lnSpc>
                <a:spcPts val="6000"/>
              </a:lnSpc>
              <a:buFont typeface="Arial"/>
              <a:buChar char="•"/>
            </a:pPr>
            <a:r>
              <a:rPr lang="en-US" sz="5400" dirty="0"/>
              <a:t>SQL queries</a:t>
            </a:r>
          </a:p>
          <a:p>
            <a:pPr marL="769938" lvl="1" indent="-384969" algn="l">
              <a:lnSpc>
                <a:spcPts val="6000"/>
              </a:lnSpc>
              <a:buFont typeface="Arial"/>
              <a:buChar char="•"/>
            </a:pPr>
            <a:r>
              <a:rPr lang="en-US" sz="5400" dirty="0"/>
              <a:t>Analysis and visualizations</a:t>
            </a:r>
          </a:p>
          <a:p>
            <a:pPr marL="769938" lvl="1" indent="-384969" algn="l">
              <a:lnSpc>
                <a:spcPts val="6000"/>
              </a:lnSpc>
              <a:buFont typeface="Arial"/>
              <a:buChar char="•"/>
            </a:pPr>
            <a:r>
              <a:rPr lang="en-US" sz="5400" dirty="0"/>
              <a:t>Key insights</a:t>
            </a:r>
          </a:p>
          <a:p>
            <a:pPr marL="769938" lvl="1" indent="-384969" algn="l">
              <a:lnSpc>
                <a:spcPts val="6000"/>
              </a:lnSpc>
              <a:buFont typeface="Arial"/>
              <a:buChar char="•"/>
            </a:pPr>
            <a:r>
              <a:rPr lang="en-US" sz="5400" dirty="0"/>
              <a:t>Challenges and solutions</a:t>
            </a:r>
          </a:p>
          <a:p>
            <a:pPr marL="769938" lvl="1" indent="-384969" algn="l">
              <a:lnSpc>
                <a:spcPts val="6000"/>
              </a:lnSpc>
              <a:buFont typeface="Arial"/>
              <a:buChar char="•"/>
            </a:pPr>
            <a:r>
              <a:rPr lang="en-US" sz="5400" dirty="0"/>
              <a:t>Conclusion </a:t>
            </a:r>
          </a:p>
          <a:p>
            <a:pPr marL="769938" lvl="1" indent="-384969" algn="l">
              <a:lnSpc>
                <a:spcPts val="6000"/>
              </a:lnSpc>
              <a:buFont typeface="Arial"/>
              <a:buChar char="•"/>
            </a:pPr>
            <a:r>
              <a:rPr lang="en-US" sz="5400" dirty="0"/>
              <a:t>future scope</a:t>
            </a:r>
            <a:endParaRPr lang="en-US" sz="5000" spc="400" dirty="0">
              <a:solidFill>
                <a:srgbClr val="000000"/>
              </a:solidFill>
              <a:latin typeface="Didact Gothic"/>
            </a:endParaRPr>
          </a:p>
        </p:txBody>
      </p:sp>
    </p:spTree>
    <p:extLst>
      <p:ext uri="{BB962C8B-B14F-4D97-AF65-F5344CB8AC3E}">
        <p14:creationId xmlns:p14="http://schemas.microsoft.com/office/powerpoint/2010/main" val="3664124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537E68-4503-F673-4314-7E68EA09D35F}"/>
              </a:ext>
            </a:extLst>
          </p:cNvPr>
          <p:cNvSpPr txBox="1"/>
          <p:nvPr/>
        </p:nvSpPr>
        <p:spPr>
          <a:xfrm>
            <a:off x="1028700" y="2038588"/>
            <a:ext cx="16230600" cy="8248412"/>
          </a:xfrm>
          <a:prstGeom prst="rect">
            <a:avLst/>
          </a:prstGeom>
          <a:noFill/>
        </p:spPr>
        <p:txBody>
          <a:bodyPr wrap="square" rtlCol="0">
            <a:spAutoFit/>
          </a:bodyPr>
          <a:lstStyle/>
          <a:p>
            <a:pPr marL="514350" indent="-514350">
              <a:buFont typeface="+mj-lt"/>
              <a:buAutoNum type="arabicPeriod"/>
            </a:pPr>
            <a:r>
              <a:rPr lang="en-US" sz="3200" b="1" dirty="0"/>
              <a:t>Incorporate Predictive Analytics</a:t>
            </a:r>
            <a:br>
              <a:rPr lang="en-US" sz="3200" dirty="0"/>
            </a:br>
            <a:r>
              <a:rPr lang="en-US" sz="3200" dirty="0"/>
              <a:t>Future work could involve building predictive models to forecast crime trends in NYC based on factors like time of day, location, and historical crime data. This could help law enforcement proactively allocate resources to high-risk areas.</a:t>
            </a:r>
          </a:p>
          <a:p>
            <a:pPr marL="514350" indent="-514350">
              <a:buFont typeface="+mj-lt"/>
              <a:buAutoNum type="arabicPeriod"/>
            </a:pPr>
            <a:r>
              <a:rPr lang="en-US" sz="3200" b="1" dirty="0"/>
              <a:t>Expand Data Sources</a:t>
            </a:r>
            <a:br>
              <a:rPr lang="en-US" sz="3200" dirty="0"/>
            </a:br>
            <a:r>
              <a:rPr lang="en-US" sz="3200" dirty="0"/>
              <a:t>Integrate additional datasets, such as socioeconomic factors, weather conditions, and population density, to analyze how these variables may correlate with crime patterns and potentially influence crime rates in specific boroughs or neighborhoods.</a:t>
            </a:r>
          </a:p>
          <a:p>
            <a:pPr marL="514350" indent="-514350">
              <a:buFont typeface="+mj-lt"/>
              <a:buAutoNum type="arabicPeriod"/>
            </a:pPr>
            <a:r>
              <a:rPr lang="en-US" sz="3200" b="1" dirty="0"/>
              <a:t>Real-time Data Integration</a:t>
            </a:r>
            <a:br>
              <a:rPr lang="en-US" sz="3200" dirty="0"/>
            </a:br>
            <a:r>
              <a:rPr lang="en-US" sz="3200" dirty="0"/>
              <a:t>Explore integrating real-time data feeds, such as emergency service call logs or live crime reports, to enable dynamic and up-to-date crime analysis. This could support near real-time decision-making and improve response strategies.</a:t>
            </a:r>
          </a:p>
          <a:p>
            <a:pPr marL="514350" indent="-514350">
              <a:buFont typeface="+mj-lt"/>
              <a:buAutoNum type="arabicPeriod"/>
            </a:pPr>
            <a:r>
              <a:rPr lang="en-US" sz="3200" b="1" dirty="0"/>
              <a:t>Enhanced Geographic Analysis</a:t>
            </a:r>
            <a:br>
              <a:rPr lang="en-US" sz="3200" dirty="0"/>
            </a:br>
            <a:r>
              <a:rPr lang="en-US" sz="3200" dirty="0"/>
              <a:t>Use more detailed geographic mapping, such as block-level or street-level analysis, to pinpoint crime hotspots within boroughs. Combining this with demographic data can yield finer insights into specific areas with higher crime incidence.</a:t>
            </a:r>
          </a:p>
          <a:p>
            <a:endParaRPr lang="en-US" dirty="0"/>
          </a:p>
        </p:txBody>
      </p:sp>
      <p:sp>
        <p:nvSpPr>
          <p:cNvPr id="11" name="TextBox 10">
            <a:extLst>
              <a:ext uri="{FF2B5EF4-FFF2-40B4-BE49-F238E27FC236}">
                <a16:creationId xmlns:a16="http://schemas.microsoft.com/office/drawing/2014/main" id="{AD638BE2-00EA-A33B-8C30-3A1C59B45E7C}"/>
              </a:ext>
            </a:extLst>
          </p:cNvPr>
          <p:cNvSpPr txBox="1"/>
          <p:nvPr/>
        </p:nvSpPr>
        <p:spPr>
          <a:xfrm>
            <a:off x="6172200" y="495300"/>
            <a:ext cx="7543800" cy="830997"/>
          </a:xfrm>
          <a:prstGeom prst="rect">
            <a:avLst/>
          </a:prstGeom>
          <a:noFill/>
        </p:spPr>
        <p:txBody>
          <a:bodyPr wrap="square" rtlCol="0">
            <a:spAutoFit/>
          </a:bodyPr>
          <a:lstStyle/>
          <a:p>
            <a:r>
              <a:rPr lang="en-US" sz="4800" dirty="0"/>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934200" y="190500"/>
            <a:ext cx="9164121" cy="1044226"/>
          </a:xfrm>
          <a:prstGeom prst="rect">
            <a:avLst/>
          </a:prstGeom>
        </p:spPr>
        <p:txBody>
          <a:bodyPr lIns="0" tIns="0" rIns="0" bIns="0" rtlCol="0" anchor="t">
            <a:spAutoFit/>
          </a:bodyPr>
          <a:lstStyle/>
          <a:p>
            <a:pPr algn="l">
              <a:lnSpc>
                <a:spcPts val="8201"/>
              </a:lnSpc>
            </a:pPr>
            <a:r>
              <a:rPr lang="en-US" sz="6561" spc="-164" dirty="0">
                <a:latin typeface="Aptos Narrow" panose="020B0004020202020204" pitchFamily="34" charset="0"/>
              </a:rPr>
              <a:t>OBJECTIVES</a:t>
            </a:r>
            <a:r>
              <a:rPr lang="en-US" sz="6561" spc="-164" dirty="0">
                <a:latin typeface="Cardo"/>
              </a:rPr>
              <a:t>:</a:t>
            </a:r>
          </a:p>
        </p:txBody>
      </p:sp>
      <p:sp>
        <p:nvSpPr>
          <p:cNvPr id="7" name="TextBox 7"/>
          <p:cNvSpPr txBox="1"/>
          <p:nvPr/>
        </p:nvSpPr>
        <p:spPr>
          <a:xfrm>
            <a:off x="1676400" y="1363666"/>
            <a:ext cx="16022123" cy="4129849"/>
          </a:xfrm>
          <a:prstGeom prst="rect">
            <a:avLst/>
          </a:prstGeom>
        </p:spPr>
        <p:txBody>
          <a:bodyPr lIns="0" tIns="0" rIns="0" bIns="0" rtlCol="0" anchor="t">
            <a:spAutoFit/>
          </a:bodyPr>
          <a:lstStyle/>
          <a:p>
            <a:pPr algn="l">
              <a:buFont typeface="Arial" panose="020B0604020202020204" pitchFamily="34" charset="0"/>
              <a:buChar char="•"/>
            </a:pPr>
            <a:r>
              <a:rPr lang="en-US" sz="5400" b="0" i="0" u="none" strike="noStrike" dirty="0">
                <a:effectLst/>
              </a:rPr>
              <a:t>Analyze crime rates across different boroughs in NYC.</a:t>
            </a:r>
          </a:p>
          <a:p>
            <a:pPr algn="l">
              <a:buFont typeface="Arial" panose="020B0604020202020204" pitchFamily="34" charset="0"/>
              <a:buChar char="•"/>
            </a:pPr>
            <a:r>
              <a:rPr lang="en-US" sz="5400" b="0" i="0" u="none" strike="noStrike" dirty="0">
                <a:effectLst/>
              </a:rPr>
              <a:t>Identify patterns and trends within crime data.</a:t>
            </a:r>
          </a:p>
          <a:p>
            <a:pPr algn="l">
              <a:buFont typeface="Arial" panose="020B0604020202020204" pitchFamily="34" charset="0"/>
              <a:buChar char="•"/>
            </a:pPr>
            <a:r>
              <a:rPr lang="en-US" sz="5400" b="0" i="0" u="none" strike="noStrike" dirty="0">
                <a:effectLst/>
              </a:rPr>
              <a:t>Provide a detailed assessment of data preprocessing steps.</a:t>
            </a:r>
          </a:p>
          <a:p>
            <a:pPr marL="845343" lvl="1" indent="-422672" algn="l">
              <a:lnSpc>
                <a:spcPts val="6599"/>
              </a:lnSpc>
              <a:buFont typeface="Arial"/>
              <a:buChar char="•"/>
            </a:pPr>
            <a:endParaRPr lang="en-US" sz="5499" spc="439" dirty="0">
              <a:solidFill>
                <a:srgbClr val="000000"/>
              </a:solidFill>
              <a:latin typeface="Didact Gothic"/>
            </a:endParaRPr>
          </a:p>
        </p:txBody>
      </p:sp>
      <p:sp>
        <p:nvSpPr>
          <p:cNvPr id="8" name="TextBox 7">
            <a:extLst>
              <a:ext uri="{FF2B5EF4-FFF2-40B4-BE49-F238E27FC236}">
                <a16:creationId xmlns:a16="http://schemas.microsoft.com/office/drawing/2014/main" id="{97AF1521-1C75-626E-2880-4ABF2CBE3FD9}"/>
              </a:ext>
            </a:extLst>
          </p:cNvPr>
          <p:cNvSpPr txBox="1"/>
          <p:nvPr/>
        </p:nvSpPr>
        <p:spPr>
          <a:xfrm>
            <a:off x="1710267" y="4686300"/>
            <a:ext cx="14935200" cy="5216813"/>
          </a:xfrm>
          <a:prstGeom prst="rect">
            <a:avLst/>
          </a:prstGeom>
          <a:noFill/>
        </p:spPr>
        <p:txBody>
          <a:bodyPr wrap="square" rtlCol="0">
            <a:spAutoFit/>
          </a:bodyPr>
          <a:lstStyle/>
          <a:p>
            <a:pPr marL="266254" lvl="1" algn="l">
              <a:lnSpc>
                <a:spcPts val="4157"/>
              </a:lnSpc>
            </a:pPr>
            <a:r>
              <a:rPr lang="en-US" sz="3600" spc="277" dirty="0">
                <a:latin typeface="Didact Gothic"/>
              </a:rPr>
              <a:t>                                 </a:t>
            </a:r>
            <a:r>
              <a:rPr lang="en-US" sz="6000" spc="277" dirty="0">
                <a:latin typeface="Aptos Narrow" panose="020B0004020202020204" pitchFamily="34" charset="0"/>
              </a:rPr>
              <a:t>DATASETS:</a:t>
            </a:r>
          </a:p>
          <a:p>
            <a:pPr marL="266254" lvl="1" algn="l">
              <a:lnSpc>
                <a:spcPts val="4157"/>
              </a:lnSpc>
            </a:pPr>
            <a:r>
              <a:rPr lang="en-US" sz="3600" spc="277" dirty="0">
                <a:latin typeface="Didact Gothic"/>
              </a:rPr>
              <a:t>Dataset : New York Shooting Incident</a:t>
            </a:r>
          </a:p>
          <a:p>
            <a:pPr marL="532507" lvl="1" indent="-266253" algn="l">
              <a:lnSpc>
                <a:spcPts val="4157"/>
              </a:lnSpc>
            </a:pPr>
            <a:r>
              <a:rPr lang="en-US" sz="3600" u="sng" spc="277" dirty="0">
                <a:solidFill>
                  <a:srgbClr val="000000"/>
                </a:solidFill>
                <a:latin typeface="Didact Gothic"/>
                <a:hlinkClick r:id="rId2" tooltip="https://data.cityofnewyork.us/Public-Safety/NYPD-Shooting-Incident-Data-Historic-/833y-fsy8/about_data"/>
              </a:rPr>
              <a:t>https://data.cityofnewyork.us/Public-Safety/NYPD-Shooting-Incident-Data-Historic-/833y-fsy8/about_data</a:t>
            </a:r>
          </a:p>
          <a:p>
            <a:pPr marL="266254" lvl="1" algn="l">
              <a:lnSpc>
                <a:spcPts val="4157"/>
              </a:lnSpc>
            </a:pPr>
            <a:r>
              <a:rPr lang="en-US" sz="3600" spc="277" dirty="0">
                <a:latin typeface="Didact Gothic"/>
              </a:rPr>
              <a:t>Dataset : New York Park Crime</a:t>
            </a:r>
          </a:p>
          <a:p>
            <a:pPr marL="532507" lvl="1" indent="-266253" algn="l">
              <a:lnSpc>
                <a:spcPts val="4157"/>
              </a:lnSpc>
            </a:pPr>
            <a:r>
              <a:rPr lang="en-US" sz="3600" u="sng" spc="277" dirty="0">
                <a:solidFill>
                  <a:srgbClr val="22FFFF"/>
                </a:solidFill>
                <a:latin typeface="Didact Gothic"/>
                <a:hlinkClick r:id="rId3" tooltip="https://data.cityofnewyork.us/Public-Safety/NYC-Park-Crime-Data/ezds-sqp6/about_data">
                  <a:extLst>
                    <a:ext uri="{A12FA001-AC4F-418D-AE19-62706E023703}">
                      <ahyp:hlinkClr xmlns:ahyp="http://schemas.microsoft.com/office/drawing/2018/hyperlinkcolor" val="tx"/>
                    </a:ext>
                  </a:extLst>
                </a:hlinkClick>
              </a:rPr>
              <a:t>https://data.cityofnewyork.us/Public-Safety/NYC-Park-Crime-Data/ezds-sqp6/about_data</a:t>
            </a:r>
          </a:p>
          <a:p>
            <a:pPr marL="532507" lvl="1" indent="-266253" algn="l">
              <a:lnSpc>
                <a:spcPts val="4157"/>
              </a:lnSpc>
            </a:pPr>
            <a:r>
              <a:rPr lang="en-US" sz="3600" u="sng" spc="277" dirty="0">
                <a:latin typeface="Didact Gothic"/>
                <a:hlinkClick r:id="rId3" tooltip="https://data.cityofnewyork.us/Public-Safety/NYC-Park-Crime-Data/ezds-sqp6/about_data">
                  <a:extLst>
                    <a:ext uri="{A12FA001-AC4F-418D-AE19-62706E023703}">
                      <ahyp:hlinkClr xmlns:ahyp="http://schemas.microsoft.com/office/drawing/2018/hyperlinkcolor" val="tx"/>
                    </a:ext>
                  </a:extLst>
                </a:hlinkClick>
              </a:rPr>
              <a:t>Dataset</a:t>
            </a:r>
            <a:r>
              <a:rPr lang="en-US" sz="3600" u="sng" spc="277" dirty="0">
                <a:solidFill>
                  <a:srgbClr val="22FFFF"/>
                </a:solidFill>
                <a:latin typeface="Didact Gothic"/>
                <a:hlinkClick r:id="rId3" tooltip="https://data.cityofnewyork.us/Public-Safety/NYC-Park-Crime-Data/ezds-sqp6/about_data">
                  <a:extLst>
                    <a:ext uri="{A12FA001-AC4F-418D-AE19-62706E023703}">
                      <ahyp:hlinkClr xmlns:ahyp="http://schemas.microsoft.com/office/drawing/2018/hyperlinkcolor" val="tx"/>
                    </a:ext>
                  </a:extLst>
                </a:hlinkClick>
              </a:rPr>
              <a:t> : https://data.cityofnewyork.us/Public-Safety/NYPD-Shooting-Incident-Data-Year-To-Date-/5ucz-vwe8/about_data</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5334000" y="723900"/>
            <a:ext cx="9164121" cy="1044226"/>
          </a:xfrm>
          <a:prstGeom prst="rect">
            <a:avLst/>
          </a:prstGeom>
        </p:spPr>
        <p:txBody>
          <a:bodyPr lIns="0" tIns="0" rIns="0" bIns="0" rtlCol="0" anchor="t">
            <a:spAutoFit/>
          </a:bodyPr>
          <a:lstStyle/>
          <a:p>
            <a:pPr algn="l">
              <a:lnSpc>
                <a:spcPts val="8201"/>
              </a:lnSpc>
            </a:pPr>
            <a:r>
              <a:rPr lang="en-US" sz="6561" spc="-164" dirty="0">
                <a:latin typeface="Aptos Narrow" panose="020B0004020202020204" pitchFamily="34" charset="0"/>
              </a:rPr>
              <a:t>Data Preprocessing	</a:t>
            </a:r>
          </a:p>
        </p:txBody>
      </p:sp>
      <p:sp>
        <p:nvSpPr>
          <p:cNvPr id="7" name="TextBox 7"/>
          <p:cNvSpPr txBox="1"/>
          <p:nvPr/>
        </p:nvSpPr>
        <p:spPr>
          <a:xfrm>
            <a:off x="1295400" y="2435036"/>
            <a:ext cx="16022122" cy="6088846"/>
          </a:xfrm>
          <a:prstGeom prst="rect">
            <a:avLst/>
          </a:prstGeom>
        </p:spPr>
        <p:txBody>
          <a:bodyPr wrap="square" lIns="0" tIns="0" rIns="0" bIns="0" rtlCol="0" anchor="t">
            <a:spAutoFit/>
          </a:bodyPr>
          <a:lstStyle/>
          <a:p>
            <a:pPr algn="l">
              <a:buFont typeface="Arial" panose="020B0604020202020204" pitchFamily="34" charset="0"/>
              <a:buChar char="•"/>
            </a:pPr>
            <a:r>
              <a:rPr lang="en-US" sz="5400" b="1" i="0" u="none" strike="noStrike" dirty="0">
                <a:effectLst/>
              </a:rPr>
              <a:t>Handling Missing Values:</a:t>
            </a:r>
            <a:r>
              <a:rPr lang="en-US" sz="5400" b="0" i="0" u="none" strike="noStrike" dirty="0">
                <a:effectLst/>
              </a:rPr>
              <a:t> Removed specific columns, replaced missing values with modes for categorical data.</a:t>
            </a:r>
          </a:p>
          <a:p>
            <a:pPr algn="l">
              <a:buFont typeface="Arial" panose="020B0604020202020204" pitchFamily="34" charset="0"/>
              <a:buChar char="•"/>
            </a:pPr>
            <a:r>
              <a:rPr lang="en-US" sz="5400" b="1" i="0" u="none" strike="noStrike" dirty="0">
                <a:effectLst/>
              </a:rPr>
              <a:t>Outlier Treatment:</a:t>
            </a:r>
            <a:r>
              <a:rPr lang="en-US" sz="5400" b="0" i="0" u="none" strike="noStrike" dirty="0">
                <a:effectLst/>
              </a:rPr>
              <a:t> Replaced values in age group and location data with appropriate modes.</a:t>
            </a:r>
          </a:p>
          <a:p>
            <a:pPr algn="l">
              <a:buFont typeface="Arial" panose="020B0604020202020204" pitchFamily="34" charset="0"/>
              <a:buChar char="•"/>
            </a:pPr>
            <a:r>
              <a:rPr lang="en-US" sz="5400" b="1" i="0" u="none" strike="noStrike" dirty="0" err="1">
                <a:effectLst/>
              </a:rPr>
              <a:t>DateConversion</a:t>
            </a:r>
            <a:r>
              <a:rPr lang="en-US" sz="5400" b="1" i="0" u="none" strike="noStrike" dirty="0">
                <a:effectLst/>
              </a:rPr>
              <a:t>:</a:t>
            </a:r>
            <a:r>
              <a:rPr lang="en-US" sz="5400" b="0" i="0" u="none" strike="noStrike" dirty="0">
                <a:effectLst/>
              </a:rPr>
              <a:t> Converted OCCUR_DATE and OCCUR_TIME to datetime format and extracted monthly data.</a:t>
            </a:r>
          </a:p>
          <a:p>
            <a:pPr marL="845343" lvl="1" indent="-422672">
              <a:lnSpc>
                <a:spcPct val="150000"/>
              </a:lnSpc>
              <a:buFont typeface="Arial"/>
              <a:buChar char="•"/>
            </a:pPr>
            <a:endParaRPr lang="en-US" sz="5400" spc="439" dirty="0">
              <a:solidFill>
                <a:srgbClr val="000000"/>
              </a:solidFill>
              <a:latin typeface="Didact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ED21745A-5A9B-7771-B326-7ADFFC4ED673}"/>
              </a:ext>
            </a:extLst>
          </p:cNvPr>
          <p:cNvPicPr>
            <a:picLocks noChangeAspect="1"/>
          </p:cNvPicPr>
          <p:nvPr/>
        </p:nvPicPr>
        <p:blipFill>
          <a:blip r:embed="rId3"/>
          <a:stretch>
            <a:fillRect/>
          </a:stretch>
        </p:blipFill>
        <p:spPr>
          <a:xfrm>
            <a:off x="10210800" y="5165254"/>
            <a:ext cx="7772400" cy="5030491"/>
          </a:xfrm>
          <a:prstGeom prst="rect">
            <a:avLst/>
          </a:prstGeom>
        </p:spPr>
      </p:pic>
      <p:pic>
        <p:nvPicPr>
          <p:cNvPr id="25" name="Picture 24">
            <a:extLst>
              <a:ext uri="{FF2B5EF4-FFF2-40B4-BE49-F238E27FC236}">
                <a16:creationId xmlns:a16="http://schemas.microsoft.com/office/drawing/2014/main" id="{3FC7E923-F658-67D8-E435-055C8B8AC8AE}"/>
              </a:ext>
            </a:extLst>
          </p:cNvPr>
          <p:cNvPicPr>
            <a:picLocks noChangeAspect="1"/>
          </p:cNvPicPr>
          <p:nvPr/>
        </p:nvPicPr>
        <p:blipFill>
          <a:blip r:embed="rId4"/>
          <a:stretch>
            <a:fillRect/>
          </a:stretch>
        </p:blipFill>
        <p:spPr>
          <a:xfrm>
            <a:off x="1390134" y="5146589"/>
            <a:ext cx="8515864" cy="5023283"/>
          </a:xfrm>
          <a:prstGeom prst="rect">
            <a:avLst/>
          </a:prstGeom>
        </p:spPr>
      </p:pic>
      <p:pic>
        <p:nvPicPr>
          <p:cNvPr id="26" name="Picture 25">
            <a:extLst>
              <a:ext uri="{FF2B5EF4-FFF2-40B4-BE49-F238E27FC236}">
                <a16:creationId xmlns:a16="http://schemas.microsoft.com/office/drawing/2014/main" id="{32215570-7BFE-DCA4-99BB-A95E2BD8D7F1}"/>
              </a:ext>
            </a:extLst>
          </p:cNvPr>
          <p:cNvPicPr>
            <a:picLocks noChangeAspect="1"/>
          </p:cNvPicPr>
          <p:nvPr/>
        </p:nvPicPr>
        <p:blipFill>
          <a:blip r:embed="rId5"/>
          <a:stretch>
            <a:fillRect/>
          </a:stretch>
        </p:blipFill>
        <p:spPr>
          <a:xfrm>
            <a:off x="1390134" y="19565"/>
            <a:ext cx="8515865" cy="5123935"/>
          </a:xfrm>
          <a:prstGeom prst="rect">
            <a:avLst/>
          </a:prstGeom>
        </p:spPr>
      </p:pic>
      <p:pic>
        <p:nvPicPr>
          <p:cNvPr id="28" name="Picture 27">
            <a:extLst>
              <a:ext uri="{FF2B5EF4-FFF2-40B4-BE49-F238E27FC236}">
                <a16:creationId xmlns:a16="http://schemas.microsoft.com/office/drawing/2014/main" id="{1646354E-1192-43F5-E0C1-905259007AC5}"/>
              </a:ext>
            </a:extLst>
          </p:cNvPr>
          <p:cNvPicPr>
            <a:picLocks noChangeAspect="1"/>
          </p:cNvPicPr>
          <p:nvPr/>
        </p:nvPicPr>
        <p:blipFill>
          <a:blip r:embed="rId6"/>
          <a:stretch>
            <a:fillRect/>
          </a:stretch>
        </p:blipFill>
        <p:spPr>
          <a:xfrm>
            <a:off x="10210800" y="66286"/>
            <a:ext cx="7772400" cy="5030491"/>
          </a:xfrm>
          <a:prstGeom prst="rect">
            <a:avLst/>
          </a:prstGeom>
        </p:spPr>
      </p:pic>
    </p:spTree>
    <p:extLst>
      <p:ext uri="{BB962C8B-B14F-4D97-AF65-F5344CB8AC3E}">
        <p14:creationId xmlns:p14="http://schemas.microsoft.com/office/powerpoint/2010/main" val="1543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4343400" y="190500"/>
            <a:ext cx="13716000" cy="1051570"/>
          </a:xfrm>
          <a:prstGeom prst="rect">
            <a:avLst/>
          </a:prstGeom>
        </p:spPr>
        <p:txBody>
          <a:bodyPr wrap="square" lIns="0" tIns="0" rIns="0" bIns="0" rtlCol="0" anchor="t">
            <a:spAutoFit/>
          </a:bodyPr>
          <a:lstStyle/>
          <a:p>
            <a:pPr algn="l">
              <a:lnSpc>
                <a:spcPts val="8201"/>
              </a:lnSpc>
            </a:pPr>
            <a:r>
              <a:rPr lang="en-US" sz="6561" spc="-164" dirty="0">
                <a:latin typeface="Aptos Narrow" panose="020B0004020202020204" pitchFamily="34" charset="0"/>
              </a:rPr>
              <a:t>GITHUB VERSION CONTROL</a:t>
            </a:r>
          </a:p>
        </p:txBody>
      </p:sp>
      <p:pic>
        <p:nvPicPr>
          <p:cNvPr id="15" name="Picture 14">
            <a:extLst>
              <a:ext uri="{FF2B5EF4-FFF2-40B4-BE49-F238E27FC236}">
                <a16:creationId xmlns:a16="http://schemas.microsoft.com/office/drawing/2014/main" id="{3DC84B92-4EC2-FC6B-5F4E-6DF3D5A4F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444" y="1104900"/>
            <a:ext cx="16592107" cy="8991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FC972E-70C9-524F-9732-AE6748F11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0"/>
            <a:ext cx="16383000" cy="10287000"/>
          </a:xfrm>
          <a:prstGeom prst="rect">
            <a:avLst/>
          </a:prstGeom>
        </p:spPr>
      </p:pic>
    </p:spTree>
    <p:extLst>
      <p:ext uri="{BB962C8B-B14F-4D97-AF65-F5344CB8AC3E}">
        <p14:creationId xmlns:p14="http://schemas.microsoft.com/office/powerpoint/2010/main" val="406443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8AF99B-4C07-1B26-908D-F2AA29B76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8587"/>
            <a:ext cx="16230600" cy="9986963"/>
          </a:xfrm>
          <a:prstGeom prst="rect">
            <a:avLst/>
          </a:prstGeom>
        </p:spPr>
      </p:pic>
    </p:spTree>
    <p:extLst>
      <p:ext uri="{BB962C8B-B14F-4D97-AF65-F5344CB8AC3E}">
        <p14:creationId xmlns:p14="http://schemas.microsoft.com/office/powerpoint/2010/main" val="309943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51840-FE7F-EDFC-3A5F-47F722BBD53C}"/>
              </a:ext>
            </a:extLst>
          </p:cNvPr>
          <p:cNvSpPr txBox="1"/>
          <p:nvPr/>
        </p:nvSpPr>
        <p:spPr>
          <a:xfrm>
            <a:off x="3124200" y="1409700"/>
            <a:ext cx="9067800" cy="10668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C0233E12-F19C-54DE-F5AB-36A743E8C5BF}"/>
              </a:ext>
            </a:extLst>
          </p:cNvPr>
          <p:cNvSpPr txBox="1"/>
          <p:nvPr/>
        </p:nvSpPr>
        <p:spPr>
          <a:xfrm>
            <a:off x="1567598" y="1138461"/>
            <a:ext cx="11353800" cy="2308324"/>
          </a:xfrm>
          <a:prstGeom prst="rect">
            <a:avLst/>
          </a:prstGeom>
          <a:noFill/>
        </p:spPr>
        <p:txBody>
          <a:bodyPr wrap="square" rtlCol="0">
            <a:spAutoFit/>
          </a:bodyPr>
          <a:lstStyle/>
          <a:p>
            <a:r>
              <a:rPr lang="en-US" sz="3600" dirty="0" err="1"/>
              <a:t>colors_req</a:t>
            </a:r>
            <a:r>
              <a:rPr lang="en-US" sz="3600" dirty="0"/>
              <a:t> = ['orchid', '</a:t>
            </a:r>
            <a:r>
              <a:rPr lang="en-US" sz="3600" dirty="0" err="1"/>
              <a:t>lightgreen</a:t>
            </a:r>
            <a:r>
              <a:rPr lang="en-US" sz="3600" dirty="0"/>
              <a:t>', '</a:t>
            </a:r>
            <a:r>
              <a:rPr lang="en-US" sz="3600" dirty="0" err="1"/>
              <a:t>lightseagreen</a:t>
            </a:r>
            <a:r>
              <a:rPr lang="en-US" sz="3600" dirty="0"/>
              <a:t>', '</a:t>
            </a:r>
            <a:r>
              <a:rPr lang="en-US" sz="3600" dirty="0" err="1"/>
              <a:t>lightblue</a:t>
            </a:r>
            <a:r>
              <a:rPr lang="en-US" sz="3600" dirty="0"/>
              <a:t>', 'silver']</a:t>
            </a:r>
          </a:p>
          <a:p>
            <a:r>
              <a:rPr lang="en-US" sz="3600" dirty="0" err="1"/>
              <a:t>plt.pie</a:t>
            </a:r>
            <a:r>
              <a:rPr lang="en-US" sz="3600" dirty="0"/>
              <a:t>(</a:t>
            </a:r>
            <a:r>
              <a:rPr lang="en-US" sz="3600" dirty="0" err="1"/>
              <a:t>df_boro_size</a:t>
            </a:r>
            <a:r>
              <a:rPr lang="en-US" sz="3600" dirty="0"/>
              <a:t>, labels=</a:t>
            </a:r>
            <a:r>
              <a:rPr lang="en-US" sz="3600" dirty="0" err="1"/>
              <a:t>df_boro_unique</a:t>
            </a:r>
            <a:r>
              <a:rPr lang="en-US" sz="3600" dirty="0"/>
              <a:t>, </a:t>
            </a:r>
            <a:r>
              <a:rPr lang="en-US" sz="3600" dirty="0" err="1"/>
              <a:t>autopct</a:t>
            </a:r>
            <a:r>
              <a:rPr lang="en-US" sz="3600" dirty="0"/>
              <a:t>='%1.1f%%', colors=</a:t>
            </a:r>
            <a:r>
              <a:rPr lang="en-US" sz="3600" dirty="0" err="1"/>
              <a:t>colors_req</a:t>
            </a:r>
            <a:r>
              <a:rPr lang="en-US" sz="3600" dirty="0"/>
              <a:t>)</a:t>
            </a:r>
          </a:p>
        </p:txBody>
      </p:sp>
      <p:pic>
        <p:nvPicPr>
          <p:cNvPr id="4" name="Picture 3">
            <a:extLst>
              <a:ext uri="{FF2B5EF4-FFF2-40B4-BE49-F238E27FC236}">
                <a16:creationId xmlns:a16="http://schemas.microsoft.com/office/drawing/2014/main" id="{45D42A84-7E87-0D08-E17B-C5604C0F8BB2}"/>
              </a:ext>
            </a:extLst>
          </p:cNvPr>
          <p:cNvPicPr>
            <a:picLocks noChangeAspect="1"/>
          </p:cNvPicPr>
          <p:nvPr/>
        </p:nvPicPr>
        <p:blipFill>
          <a:blip r:embed="rId2"/>
          <a:stretch>
            <a:fillRect/>
          </a:stretch>
        </p:blipFill>
        <p:spPr>
          <a:xfrm>
            <a:off x="10163135" y="4029138"/>
            <a:ext cx="8096512" cy="6257862"/>
          </a:xfrm>
          <a:prstGeom prst="rect">
            <a:avLst/>
          </a:prstGeom>
        </p:spPr>
      </p:pic>
      <p:sp>
        <p:nvSpPr>
          <p:cNvPr id="9" name="TextBox 8">
            <a:extLst>
              <a:ext uri="{FF2B5EF4-FFF2-40B4-BE49-F238E27FC236}">
                <a16:creationId xmlns:a16="http://schemas.microsoft.com/office/drawing/2014/main" id="{12325C95-B22E-0935-D97B-130551A8555C}"/>
              </a:ext>
            </a:extLst>
          </p:cNvPr>
          <p:cNvSpPr txBox="1"/>
          <p:nvPr/>
        </p:nvSpPr>
        <p:spPr>
          <a:xfrm>
            <a:off x="1447800" y="4131781"/>
            <a:ext cx="8381024" cy="5016758"/>
          </a:xfrm>
          <a:prstGeom prst="rect">
            <a:avLst/>
          </a:prstGeom>
          <a:noFill/>
        </p:spPr>
        <p:txBody>
          <a:bodyPr wrap="square" rtlCol="0">
            <a:spAutoFit/>
          </a:bodyPr>
          <a:lstStyle/>
          <a:p>
            <a:r>
              <a:rPr lang="en-US" sz="3200" b="1" dirty="0"/>
              <a:t>INSIGHTS:</a:t>
            </a:r>
          </a:p>
          <a:p>
            <a:r>
              <a:rPr lang="en-US" sz="3200" b="1" dirty="0"/>
              <a:t>Bronx Has the Highest Crime Rate (39.9%)</a:t>
            </a:r>
            <a:r>
              <a:rPr lang="en-US" sz="3200" dirty="0"/>
              <a:t>: The Bronx accounts for the largest proportion of crime incidents, representing nearly 40% of the total. </a:t>
            </a:r>
            <a:r>
              <a:rPr lang="en-US" sz="3200" b="1" dirty="0"/>
              <a:t>Queens and Manhattan Follow</a:t>
            </a:r>
            <a:r>
              <a:rPr lang="en-US" sz="3200" dirty="0"/>
              <a:t>: Queens has the second-highest crime rate at 29.2%, while Manhattan follows with 15.0%.</a:t>
            </a:r>
          </a:p>
          <a:p>
            <a:r>
              <a:rPr lang="en-US" sz="3200" b="1" dirty="0"/>
              <a:t>Staten Island Has the Lowest Crime Rate (2.8%)</a:t>
            </a:r>
            <a:r>
              <a:rPr lang="en-US" sz="3200" dirty="0"/>
              <a:t>: Staten Island shows the smallest portion of crime incidents, making up only 2.8% of the total. </a:t>
            </a:r>
            <a:endParaRPr lang="en-US" dirty="0"/>
          </a:p>
        </p:txBody>
      </p:sp>
      <p:sp>
        <p:nvSpPr>
          <p:cNvPr id="10" name="TextBox 9">
            <a:extLst>
              <a:ext uri="{FF2B5EF4-FFF2-40B4-BE49-F238E27FC236}">
                <a16:creationId xmlns:a16="http://schemas.microsoft.com/office/drawing/2014/main" id="{BEDE88A8-5209-4724-A121-82E29B94F780}"/>
              </a:ext>
            </a:extLst>
          </p:cNvPr>
          <p:cNvSpPr txBox="1"/>
          <p:nvPr/>
        </p:nvSpPr>
        <p:spPr>
          <a:xfrm>
            <a:off x="4181435" y="65533"/>
            <a:ext cx="11963400" cy="923330"/>
          </a:xfrm>
          <a:prstGeom prst="rect">
            <a:avLst/>
          </a:prstGeom>
          <a:noFill/>
        </p:spPr>
        <p:txBody>
          <a:bodyPr wrap="square" rtlCol="0">
            <a:spAutoFit/>
          </a:bodyPr>
          <a:lstStyle/>
          <a:p>
            <a:r>
              <a:rPr lang="en-US" sz="4400" dirty="0">
                <a:solidFill>
                  <a:srgbClr val="050A30"/>
                </a:solidFill>
                <a:latin typeface="HK Grotesk Bold"/>
              </a:rPr>
              <a:t> </a:t>
            </a:r>
            <a:r>
              <a:rPr lang="en-US" sz="5400" dirty="0">
                <a:latin typeface="Aptos Narrow" panose="020B0004020202020204" pitchFamily="34" charset="0"/>
              </a:rPr>
              <a:t>DATA ANALYSIS AND VISUALIZATION</a:t>
            </a:r>
          </a:p>
        </p:txBody>
      </p:sp>
    </p:spTree>
    <p:extLst>
      <p:ext uri="{BB962C8B-B14F-4D97-AF65-F5344CB8AC3E}">
        <p14:creationId xmlns:p14="http://schemas.microsoft.com/office/powerpoint/2010/main" val="1680384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3374</TotalTime>
  <Words>1489</Words>
  <Application>Microsoft Macintosh PowerPoint</Application>
  <PresentationFormat>Custom</PresentationFormat>
  <Paragraphs>108</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HK Grotesk Bold</vt:lpstr>
      <vt:lpstr>Tw Cen MT</vt:lpstr>
      <vt:lpstr>Canva Sans</vt:lpstr>
      <vt:lpstr>Cardo</vt:lpstr>
      <vt:lpstr>Aptos Narrow</vt:lpstr>
      <vt:lpstr>Aptos</vt:lpstr>
      <vt:lpstr>Didact Gothic</vt:lpstr>
      <vt:lpstr>Arial</vt:lpstr>
      <vt:lpstr>-webkit-standard</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1: https://data.cityofnewyork.us/Public-Safety/NYPD-Shooting-Incident-Data-Historic-/833y-fsy8/about_data Dataset 2: https://data.cityofnewyork.us/Public-Safety/NYC-Park-Crime-Data/ezds-sqp6/about_data</dc:title>
  <cp:lastModifiedBy>Balabadrapathruni, Mr. Bhargav</cp:lastModifiedBy>
  <cp:revision>30</cp:revision>
  <dcterms:created xsi:type="dcterms:W3CDTF">2006-08-16T00:00:00Z</dcterms:created>
  <dcterms:modified xsi:type="dcterms:W3CDTF">2024-11-13T01:34:49Z</dcterms:modified>
  <dc:identifier>DAF__eu-qks</dc:identifier>
</cp:coreProperties>
</file>