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21386800" cy="30279975"/>
  <p:notesSz cx="6797675" cy="9926320"/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64"/>
    <a:srgbClr val="EECAE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4" autoAdjust="0"/>
  </p:normalViewPr>
  <p:slideViewPr>
    <p:cSldViewPr>
      <p:cViewPr>
        <p:scale>
          <a:sx n="33" d="100"/>
          <a:sy n="33" d="100"/>
        </p:scale>
        <p:origin x="-198" y="3840"/>
      </p:cViewPr>
      <p:guideLst>
        <p:guide orient="horz" pos="9537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375" y="9405938"/>
            <a:ext cx="18180050" cy="6491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338" y="17159288"/>
            <a:ext cx="14970125" cy="77374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8CFF-18C5-49BF-8258-2B24DE58DADA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8B93C-597B-4444-B567-3FE88BCCD92F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113" y="1212850"/>
            <a:ext cx="4811712" cy="2583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5" y="1212850"/>
            <a:ext cx="14282738" cy="2583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F62F0-5F2E-4D43-9FD5-4BA8E46E207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9FE95-CFF4-455D-A73E-B569BEEE202F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00" y="19457988"/>
            <a:ext cx="18178463" cy="60134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00" y="12833350"/>
            <a:ext cx="18178463" cy="6624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8C8E0-8896-45EF-84DB-AD600B4E1B90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7065963"/>
            <a:ext cx="9547225" cy="1998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69600" y="7065963"/>
            <a:ext cx="9547225" cy="1998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78295-3DA0-4D6F-909C-EE6A1C5B3232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975" y="6778625"/>
            <a:ext cx="9448800" cy="28241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975" y="9602788"/>
            <a:ext cx="9448800" cy="17446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850" y="6778625"/>
            <a:ext cx="9451975" cy="28241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850" y="9602788"/>
            <a:ext cx="9451975" cy="17446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83244-0431-4082-BE71-56F82C65FA67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BB611-C679-4A93-AA0B-B0892CEEA695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AE0B7-C4C1-4C72-B343-DAE9910BE9CC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04913"/>
            <a:ext cx="7035800" cy="5130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363" y="1204913"/>
            <a:ext cx="11955462" cy="25844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975" y="6335713"/>
            <a:ext cx="7035800" cy="20713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F0B74-381F-42EE-BB03-9CC9B99844DF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588" y="21196300"/>
            <a:ext cx="12831762" cy="2501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588" y="2705100"/>
            <a:ext cx="12831762" cy="18168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588" y="23698200"/>
            <a:ext cx="12831762" cy="3554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09465-3C20-4391-A3E1-F6C3032E032F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9975" y="1212850"/>
            <a:ext cx="19246850" cy="5046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295232" tIns="147616" rIns="295232" bIns="147616" numCol="1" anchor="ctr" anchorCtr="0" compatLnSpc="1"/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9975" y="7065963"/>
            <a:ext cx="19246850" cy="19983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295232" tIns="147616" rIns="295232" bIns="147616" numCol="1" anchor="t" anchorCtr="0" compatLnSpc="1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9975" y="27574875"/>
            <a:ext cx="4989513" cy="2101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95232" tIns="147616" rIns="295232" bIns="147616" numCol="1" anchor="t" anchorCtr="0" compatLnSpc="1"/>
          <a:lstStyle>
            <a:lvl1pPr>
              <a:spcBef>
                <a:spcPct val="0"/>
              </a:spcBef>
              <a:defRPr sz="4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7263" y="27574875"/>
            <a:ext cx="6772275" cy="2101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95232" tIns="147616" rIns="295232" bIns="147616" numCol="1" anchor="t" anchorCtr="0" compatLnSpc="1"/>
          <a:lstStyle>
            <a:lvl1pPr algn="ctr">
              <a:spcBef>
                <a:spcPct val="0"/>
              </a:spcBef>
              <a:defRPr sz="4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7313" y="27574875"/>
            <a:ext cx="4989512" cy="2101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95232" tIns="147616" rIns="295232" bIns="147616" numCol="1" anchor="t" anchorCtr="0" compatLnSpc="1"/>
          <a:lstStyle>
            <a:lvl1pPr algn="r">
              <a:spcBef>
                <a:spcPct val="0"/>
              </a:spcBef>
              <a:defRPr sz="4500"/>
            </a:lvl1pPr>
          </a:lstStyle>
          <a:p>
            <a:pPr>
              <a:defRPr/>
            </a:pPr>
            <a:fld id="{09C63B59-19B2-4C7F-957E-0CEE43868347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2pPr>
      <a:lvl3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3pPr>
      <a:lvl4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4pPr>
      <a:lvl5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5pPr>
      <a:lvl6pPr marL="4572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144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3716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288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1106805" indent="-1106805" algn="l" defTabSz="2952750" rtl="0" eaLnBrk="0" fontAlgn="base" hangingPunct="0">
        <a:spcBef>
          <a:spcPct val="20000"/>
        </a:spcBef>
        <a:spcAft>
          <a:spcPct val="0"/>
        </a:spcAft>
        <a:buChar char="•"/>
        <a:defRPr sz="10300">
          <a:solidFill>
            <a:schemeClr val="tx1"/>
          </a:solidFill>
          <a:latin typeface="+mn-lt"/>
          <a:ea typeface="+mn-ea"/>
          <a:cs typeface="+mn-cs"/>
        </a:defRPr>
      </a:lvl1pPr>
      <a:lvl2pPr marL="2399030" indent="-922655" algn="l" defTabSz="2952750" rtl="0" eaLnBrk="0" fontAlgn="base" hangingPunct="0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91255" indent="-738505" algn="l" defTabSz="2952750" rtl="0" eaLnBrk="0" fontAlgn="base" hangingPunct="0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</a:defRPr>
      </a:lvl3pPr>
      <a:lvl4pPr marL="5167630" indent="-738505" algn="l" defTabSz="2952750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642100" indent="-738505" algn="l" defTabSz="2952750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7099300" indent="-738505" algn="l" defTabSz="2952750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6500" indent="-738505" algn="l" defTabSz="2952750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13700" indent="-738505" algn="l" defTabSz="2952750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470900" indent="-738505" algn="l" defTabSz="2952750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52387"/>
            <a:ext cx="21386800" cy="27432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IN" altLang="en-GB" sz="6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</a:rPr>
              <a:t>R Programming Language</a:t>
            </a:r>
            <a:endParaRPr lang="en-IN" altLang="en-GB" sz="60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charset="0"/>
            </a:endParaRPr>
          </a:p>
        </p:txBody>
      </p:sp>
      <p:sp>
        <p:nvSpPr>
          <p:cNvPr id="1030" name="Text Box 12"/>
          <p:cNvSpPr txBox="1">
            <a:spLocks noChangeArrowheads="1"/>
          </p:cNvSpPr>
          <p:nvPr/>
        </p:nvSpPr>
        <p:spPr bwMode="auto">
          <a:xfrm>
            <a:off x="254000" y="29464953"/>
            <a:ext cx="21386800" cy="8143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defTabSz="2952750"/>
            <a:r>
              <a:rPr lang="en-IN" altLang="en-IE" sz="4000" b="1" dirty="0" smtClean="0">
                <a:solidFill>
                  <a:srgbClr val="FF0000"/>
                </a:solidFill>
              </a:rPr>
              <a:t>                           </a:t>
            </a:r>
            <a:r>
              <a:rPr lang="en-IE" sz="4000" b="1" dirty="0" smtClean="0">
                <a:solidFill>
                  <a:srgbClr val="FF0000"/>
                </a:solidFill>
              </a:rPr>
              <a:t>Contact Email</a:t>
            </a:r>
            <a:r>
              <a:rPr lang="en-IE" sz="4000" b="1" dirty="0">
                <a:solidFill>
                  <a:srgbClr val="FF0000"/>
                </a:solidFill>
              </a:rPr>
              <a:t>:</a:t>
            </a:r>
            <a:r>
              <a:rPr lang="en-IE" sz="4000" b="1" dirty="0">
                <a:solidFill>
                  <a:schemeClr val="bg1"/>
                </a:solidFill>
              </a:rPr>
              <a:t>  </a:t>
            </a:r>
            <a:r>
              <a:rPr lang="en-IN" altLang="en-IE" sz="4000" b="1" dirty="0">
                <a:solidFill>
                  <a:schemeClr val="bg1"/>
                </a:solidFill>
              </a:rPr>
              <a:t>saiteja.b13@iiits.in</a:t>
            </a:r>
            <a:r>
              <a:rPr lang="en-IE" sz="4000" b="1" dirty="0">
                <a:solidFill>
                  <a:schemeClr val="bg1"/>
                </a:solidFill>
              </a:rPr>
              <a:t> </a:t>
            </a:r>
            <a:endParaRPr lang="en-IE" sz="4000" b="1" dirty="0">
              <a:solidFill>
                <a:schemeClr val="bg1"/>
              </a:solidFill>
            </a:endParaRPr>
          </a:p>
        </p:txBody>
      </p:sp>
      <p:sp>
        <p:nvSpPr>
          <p:cNvPr id="1033" name="Rectangle 32"/>
          <p:cNvSpPr>
            <a:spLocks noChangeArrowheads="1"/>
          </p:cNvSpPr>
          <p:nvPr/>
        </p:nvSpPr>
        <p:spPr bwMode="auto">
          <a:xfrm>
            <a:off x="11912600" y="14792325"/>
            <a:ext cx="8991600" cy="19526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>
            <a:spAutoFit/>
          </a:bodyPr>
          <a:lstStyle/>
          <a:p>
            <a:pPr marL="914400" indent="-457200" algn="ctr"/>
            <a:endParaRPr lang="en-IE"/>
          </a:p>
          <a:p>
            <a:pPr marL="914400" indent="-457200" algn="ctr"/>
            <a:endParaRPr lang="en-IE"/>
          </a:p>
          <a:p>
            <a:pPr marL="914400" indent="-457200" algn="ctr"/>
            <a:endParaRPr lang="en-GB" sz="4800"/>
          </a:p>
        </p:txBody>
      </p:sp>
      <p:sp>
        <p:nvSpPr>
          <p:cNvPr id="14" name="TextBox 17"/>
          <p:cNvSpPr>
            <a:spLocks noChangeArrowheads="1"/>
          </p:cNvSpPr>
          <p:nvPr/>
        </p:nvSpPr>
        <p:spPr bwMode="auto">
          <a:xfrm>
            <a:off x="330200" y="3785949"/>
            <a:ext cx="9829800" cy="6224108"/>
          </a:xfrm>
          <a:prstGeom prst="roundRect">
            <a:avLst>
              <a:gd name="adj" fmla="val 16667"/>
            </a:avLst>
          </a:prstGeom>
          <a:effectLst>
            <a:outerShdw blurRad="40000" dist="23000" dir="5400000" rotWithShape="0">
              <a:srgbClr val="92D05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IN" altLang="en-IE" sz="3200" b="1" dirty="0">
                <a:solidFill>
                  <a:schemeClr val="tx1"/>
                </a:solidFill>
                <a:latin typeface="Times New Roman" charset="0"/>
              </a:rPr>
              <a:t>Introduction:</a:t>
            </a:r>
            <a:endParaRPr lang="en-IN" altLang="en-IE" sz="3200" b="1" dirty="0">
              <a:solidFill>
                <a:schemeClr val="tx1"/>
              </a:solidFill>
              <a:latin typeface="Times New Roman" charset="0"/>
            </a:endParaRPr>
          </a:p>
          <a:p>
            <a:pPr marL="457200" indent="-457200" algn="just">
              <a:buClrTx/>
              <a:buFont typeface="Arial" charset="0"/>
              <a:buChar char="•"/>
              <a:defRPr/>
            </a:pPr>
            <a:r>
              <a:rPr lang="en-IN" altLang="en-IE" sz="2800" dirty="0">
                <a:solidFill>
                  <a:schemeClr val="tx1"/>
                </a:solidFill>
                <a:latin typeface="Times New Roman" charset="0"/>
              </a:rPr>
              <a:t>  R is a programming language and software environment for statistical analysis, graphics representation and reporting. R was created by Ross Ihaka and Robert Gentleman at the University of Auckland, New Zealand, and is currently developed by the R Development Core Team.</a:t>
            </a:r>
            <a:endParaRPr lang="en-IN" altLang="en-IE" sz="2800" dirty="0">
              <a:solidFill>
                <a:schemeClr val="tx1"/>
              </a:solidFill>
              <a:latin typeface="Times New Roman" charset="0"/>
            </a:endParaRPr>
          </a:p>
          <a:p>
            <a:pPr marL="457200" indent="-457200" algn="just">
              <a:buClrTx/>
              <a:buFont typeface="Arial" charset="0"/>
              <a:buChar char="•"/>
              <a:defRPr/>
            </a:pPr>
            <a:r>
              <a:rPr lang="en-IN" altLang="en-IE" sz="2800" dirty="0">
                <a:solidFill>
                  <a:schemeClr val="tx1"/>
                </a:solidFill>
                <a:latin typeface="Times New Roman" charset="0"/>
              </a:rPr>
              <a:t>R is freely available under the GNU General Public License, and pre-compiled binary versions are provided for various operating systems like Linux, Windows and Mac.</a:t>
            </a:r>
            <a:endParaRPr lang="en-IN" altLang="en-IE" sz="2800" dirty="0">
              <a:solidFill>
                <a:schemeClr val="tx1"/>
              </a:solidFill>
              <a:latin typeface="Times New Roman" charset="0"/>
            </a:endParaRPr>
          </a:p>
          <a:p>
            <a:pPr algn="just">
              <a:defRPr/>
            </a:pPr>
            <a:r>
              <a:rPr lang="en-IN" altLang="en-IE" sz="2800" dirty="0">
                <a:solidFill>
                  <a:schemeClr val="tx1"/>
                </a:solidFill>
                <a:latin typeface="Times New Roman" charset="0"/>
              </a:rPr>
              <a:t>    </a:t>
            </a:r>
            <a:endParaRPr lang="en-IN" altLang="en-IE" sz="2800" dirty="0">
              <a:solidFill>
                <a:schemeClr val="tx1"/>
              </a:solidFill>
              <a:latin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IE" altLang="en-IE" sz="28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5" name="TextBox 17"/>
          <p:cNvSpPr>
            <a:spLocks noChangeArrowheads="1"/>
          </p:cNvSpPr>
          <p:nvPr/>
        </p:nvSpPr>
        <p:spPr bwMode="auto">
          <a:xfrm>
            <a:off x="10613390" y="4167505"/>
            <a:ext cx="10506710" cy="18429870"/>
          </a:xfrm>
          <a:prstGeom prst="roundRect">
            <a:avLst>
              <a:gd name="adj" fmla="val 16667"/>
            </a:avLst>
          </a:prstGeom>
          <a:solidFill>
            <a:srgbClr val="FFC000">
              <a:alpha val="40000"/>
            </a:srgbClr>
          </a:solidFill>
          <a:ln w="76200">
            <a:solidFill>
              <a:srgbClr val="4A7EBB">
                <a:alpha val="50000"/>
              </a:srgbClr>
            </a:solidFill>
            <a:rou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marL="571500" indent="-571500" algn="l">
              <a:defRPr/>
            </a:pPr>
            <a:r>
              <a:rPr lang="en-IN" sz="4400" b="1" i="1" dirty="0">
                <a:latin typeface="+mn-lt"/>
              </a:rPr>
              <a:t>         </a:t>
            </a:r>
            <a:r>
              <a:rPr sz="4400" b="1" dirty="0">
                <a:latin typeface="Times New Roman" charset="0"/>
                <a:ea typeface="Microsoft YaHei UI" charset="0"/>
              </a:rPr>
              <a:t>Technical over view </a:t>
            </a:r>
            <a:endParaRPr lang="en-IN" sz="4400" b="1" dirty="0">
              <a:latin typeface="Times New Roman" charset="0"/>
              <a:ea typeface="Microsoft YaHei UI" charset="0"/>
            </a:endParaRPr>
          </a:p>
          <a:p>
            <a:pPr marL="571500" indent="-571500" algn="l">
              <a:defRPr/>
            </a:pPr>
            <a:r>
              <a:rPr sz="2600" b="1" dirty="0">
                <a:latin typeface="Times New Roman" charset="0"/>
              </a:rPr>
              <a:t>Problem domain:</a:t>
            </a:r>
            <a:r>
              <a:rPr lang="en-IN" sz="2600" b="1" dirty="0">
                <a:latin typeface="Times New Roman" charset="0"/>
              </a:rPr>
              <a:t>-</a:t>
            </a:r>
            <a:endParaRPr lang="en-IN" sz="2600" b="1" dirty="0">
              <a:latin typeface="Times New Roman" charset="0"/>
            </a:endParaRPr>
          </a:p>
          <a:p>
            <a:pPr marL="571500" indent="-571500" algn="l">
              <a:defRPr/>
            </a:pPr>
            <a:r>
              <a:rPr lang="en-IN" sz="2600" b="1" dirty="0">
                <a:latin typeface="Times New Roman" charset="0"/>
              </a:rPr>
              <a:t> </a:t>
            </a:r>
            <a:r>
              <a:rPr sz="2600" dirty="0">
                <a:latin typeface="Times New Roman" charset="0"/>
              </a:rPr>
              <a:t>       Statics Data mining and visualization</a:t>
            </a:r>
            <a:endParaRPr sz="2600" dirty="0">
              <a:latin typeface="Times New Roman" charset="0"/>
            </a:endParaRPr>
          </a:p>
          <a:p>
            <a:pPr marL="571500" indent="-571500" algn="l">
              <a:defRPr/>
            </a:pPr>
            <a:r>
              <a:rPr sz="2600" b="1" dirty="0">
                <a:latin typeface="Times New Roman" charset="0"/>
              </a:rPr>
              <a:t>Functional:- </a:t>
            </a:r>
            <a:r>
              <a:rPr sz="2600" dirty="0">
                <a:latin typeface="Times New Roman" charset="0"/>
              </a:rPr>
              <a:t> </a:t>
            </a:r>
            <a:endParaRPr sz="2600" dirty="0">
              <a:latin typeface="Times New Roman" charset="0"/>
            </a:endParaRPr>
          </a:p>
          <a:p>
            <a:pPr marL="571500" indent="-571500" algn="ctr">
              <a:defRPr/>
            </a:pPr>
            <a:r>
              <a:rPr sz="2600" dirty="0">
                <a:latin typeface="Times New Roman" charset="0"/>
              </a:rPr>
              <a:t>      R is a functional language in sp</a:t>
            </a:r>
            <a:r>
              <a:rPr lang="en-IN" sz="2600" dirty="0">
                <a:latin typeface="Times New Roman" charset="0"/>
              </a:rPr>
              <a:t>ir</a:t>
            </a:r>
            <a:r>
              <a:rPr sz="2600" dirty="0">
                <a:latin typeface="Times New Roman" charset="0"/>
              </a:rPr>
              <a:t>it</a:t>
            </a:r>
            <a:r>
              <a:rPr lang="en-IN" sz="2600" dirty="0">
                <a:latin typeface="Times New Roman" charset="0"/>
              </a:rPr>
              <a:t>. H</a:t>
            </a:r>
            <a:r>
              <a:rPr sz="2600" dirty="0">
                <a:latin typeface="Times New Roman" charset="0"/>
              </a:rPr>
              <a:t>owever it doesn</a:t>
            </a:r>
            <a:r>
              <a:rPr lang="en-IN" sz="2600" dirty="0">
                <a:latin typeface="Times New Roman" charset="0"/>
              </a:rPr>
              <a:t>'t anything</a:t>
            </a:r>
            <a:r>
              <a:rPr sz="2600" dirty="0">
                <a:latin typeface="Times New Roman" charset="0"/>
              </a:rPr>
              <a:t> to prevent external side effects, external influences or </a:t>
            </a:r>
            <a:r>
              <a:rPr lang="en-IN" sz="2600" dirty="0">
                <a:latin typeface="Times New Roman" charset="0"/>
              </a:rPr>
              <a:t>A</a:t>
            </a:r>
            <a:r>
              <a:rPr sz="2600" dirty="0">
                <a:latin typeface="Times New Roman" charset="0"/>
              </a:rPr>
              <a:t>ssignments. </a:t>
            </a:r>
            <a:endParaRPr sz="2600" dirty="0">
              <a:latin typeface="Times New Roman" charset="0"/>
            </a:endParaRPr>
          </a:p>
          <a:p>
            <a:pPr marL="571500" indent="-571500" algn="l">
              <a:defRPr/>
            </a:pPr>
            <a:r>
              <a:rPr sz="2600" b="1" dirty="0">
                <a:latin typeface="Times New Roman" charset="0"/>
              </a:rPr>
              <a:t>How </a:t>
            </a:r>
            <a:r>
              <a:rPr lang="en-IN" sz="2600" b="1" dirty="0">
                <a:latin typeface="Times New Roman" charset="0"/>
              </a:rPr>
              <a:t>F</a:t>
            </a:r>
            <a:r>
              <a:rPr sz="2600" b="1" dirty="0">
                <a:latin typeface="Times New Roman" charset="0"/>
              </a:rPr>
              <a:t>unctional</a:t>
            </a:r>
            <a:r>
              <a:rPr lang="en-IN" sz="2600" b="1" dirty="0">
                <a:latin typeface="Times New Roman" charset="0"/>
              </a:rPr>
              <a:t>:-</a:t>
            </a:r>
            <a:r>
              <a:rPr lang="en-IN" sz="2600" dirty="0">
                <a:latin typeface="Times New Roman" charset="0"/>
              </a:rPr>
              <a:t> </a:t>
            </a:r>
            <a:endParaRPr lang="en-IN" sz="2600" dirty="0">
              <a:latin typeface="Times New Roman" charset="0"/>
            </a:endParaRPr>
          </a:p>
          <a:p>
            <a:pPr marL="571500" indent="-571500" algn="l">
              <a:defRPr/>
            </a:pPr>
            <a:r>
              <a:rPr lang="en-IN" sz="2600" dirty="0">
                <a:latin typeface="Times New Roman" charset="0"/>
              </a:rPr>
              <a:t>                     </a:t>
            </a:r>
            <a:r>
              <a:rPr sz="2600" dirty="0">
                <a:latin typeface="Times New Roman" charset="0"/>
              </a:rPr>
              <a:t>R </a:t>
            </a:r>
            <a:r>
              <a:rPr lang="en-IN" sz="2600" dirty="0">
                <a:latin typeface="Times New Roman" charset="0"/>
              </a:rPr>
              <a:t>Language permits </a:t>
            </a:r>
            <a:r>
              <a:rPr sz="2600" dirty="0">
                <a:latin typeface="Times New Roman" charset="0"/>
              </a:rPr>
              <a:t>direct access to passed expression and functions</a:t>
            </a:r>
            <a:r>
              <a:rPr lang="en-IN" sz="2600" dirty="0">
                <a:latin typeface="Times New Roman" charset="0"/>
              </a:rPr>
              <a:t>. I</a:t>
            </a:r>
            <a:r>
              <a:rPr sz="2600" dirty="0">
                <a:latin typeface="Times New Roman" charset="0"/>
              </a:rPr>
              <a:t>t allows you to alter and subsequently execute them or create new functions from </a:t>
            </a:r>
            <a:r>
              <a:rPr lang="en-IN" sz="2600" dirty="0">
                <a:latin typeface="Times New Roman" charset="0"/>
              </a:rPr>
              <a:t>s</a:t>
            </a:r>
            <a:r>
              <a:rPr sz="2600" dirty="0">
                <a:latin typeface="Times New Roman" charset="0"/>
              </a:rPr>
              <a:t>cratch R engine is Lisp-</a:t>
            </a:r>
            <a:r>
              <a:rPr lang="en-IN" sz="2600" dirty="0">
                <a:latin typeface="Times New Roman" charset="0"/>
              </a:rPr>
              <a:t>Like.</a:t>
            </a:r>
            <a:endParaRPr sz="2600" dirty="0">
              <a:latin typeface="Times New Roman" charset="0"/>
            </a:endParaRPr>
          </a:p>
          <a:p>
            <a:pPr marL="571500" indent="-571500" algn="l">
              <a:defRPr/>
            </a:pPr>
            <a:r>
              <a:rPr sz="2600" b="1" dirty="0">
                <a:latin typeface="Times New Roman" charset="0"/>
              </a:rPr>
              <a:t>Scripting</a:t>
            </a:r>
            <a:r>
              <a:rPr lang="en-IN" sz="2600" b="1" dirty="0">
                <a:latin typeface="Times New Roman" charset="0"/>
              </a:rPr>
              <a:t>:- </a:t>
            </a:r>
            <a:endParaRPr lang="en-IN" sz="2600" b="1" dirty="0">
              <a:latin typeface="Times New Roman" charset="0"/>
            </a:endParaRPr>
          </a:p>
          <a:p>
            <a:pPr marL="571500" indent="-571500" algn="ctr">
              <a:defRPr/>
            </a:pPr>
            <a:r>
              <a:rPr sz="2600" dirty="0">
                <a:latin typeface="Times New Roman" charset="0"/>
              </a:rPr>
              <a:t>                 R is a Scripting language with over 2000 libraries, the ability to import a huge variety of data sources and interface with standardize and shared library code.</a:t>
            </a:r>
            <a:endParaRPr sz="2600" dirty="0">
              <a:latin typeface="Times New Roman" charset="0"/>
            </a:endParaRPr>
          </a:p>
          <a:p>
            <a:pPr marL="571500" indent="-571500" algn="l">
              <a:defRPr/>
            </a:pPr>
            <a:r>
              <a:rPr lang="en-IN" sz="2600" b="1" dirty="0">
                <a:latin typeface="Times New Roman" charset="0"/>
              </a:rPr>
              <a:t>S</a:t>
            </a:r>
            <a:r>
              <a:rPr sz="2600" b="1" dirty="0">
                <a:latin typeface="Times New Roman" charset="0"/>
              </a:rPr>
              <a:t>coping</a:t>
            </a:r>
            <a:r>
              <a:rPr lang="en-IN" sz="2600" b="1" dirty="0">
                <a:latin typeface="Times New Roman" charset="0"/>
              </a:rPr>
              <a:t>:- </a:t>
            </a:r>
            <a:endParaRPr lang="en-IN" sz="2600" b="1" dirty="0">
              <a:latin typeface="Times New Roman" charset="0"/>
            </a:endParaRPr>
          </a:p>
          <a:p>
            <a:pPr marL="571500" indent="-571500" algn="ctr">
              <a:defRPr/>
            </a:pPr>
            <a:r>
              <a:rPr sz="2600" dirty="0">
                <a:latin typeface="Times New Roman" charset="0"/>
              </a:rPr>
              <a:t>                Lexical (R functional and is worst cases it takes dynamic scoping rules)</a:t>
            </a:r>
            <a:endParaRPr sz="2600" dirty="0">
              <a:latin typeface="Times New Roman" charset="0"/>
            </a:endParaRPr>
          </a:p>
          <a:p>
            <a:pPr marL="571500" indent="-571500" algn="l">
              <a:defRPr/>
            </a:pPr>
            <a:r>
              <a:rPr sz="2600" b="1" dirty="0">
                <a:latin typeface="Times New Roman" charset="0"/>
              </a:rPr>
              <a:t>Parameter pass</a:t>
            </a:r>
            <a:r>
              <a:rPr lang="en-IN" sz="2600" b="1" dirty="0">
                <a:latin typeface="Times New Roman" charset="0"/>
              </a:rPr>
              <a:t>:</a:t>
            </a:r>
            <a:r>
              <a:rPr lang="en-IN" sz="2600" dirty="0">
                <a:latin typeface="Times New Roman" charset="0"/>
              </a:rPr>
              <a:t>- </a:t>
            </a:r>
            <a:endParaRPr lang="en-IN" sz="2600" dirty="0">
              <a:latin typeface="Times New Roman" charset="0"/>
            </a:endParaRPr>
          </a:p>
          <a:p>
            <a:pPr marL="571500" indent="-571500" algn="ctr">
              <a:defRPr/>
            </a:pPr>
            <a:r>
              <a:rPr sz="2600" dirty="0">
                <a:latin typeface="Times New Roman" charset="0"/>
              </a:rPr>
              <a:t>                      Passes "progressive  objects these have </a:t>
            </a:r>
            <a:r>
              <a:rPr lang="en-IN" sz="2600" dirty="0">
                <a:latin typeface="Times New Roman" charset="0"/>
              </a:rPr>
              <a:t>3</a:t>
            </a:r>
            <a:r>
              <a:rPr sz="2600" dirty="0">
                <a:latin typeface="Times New Roman" charset="0"/>
              </a:rPr>
              <a:t> slots</a:t>
            </a:r>
            <a:r>
              <a:rPr lang="en-IN" sz="2600" dirty="0">
                <a:latin typeface="Times New Roman" charset="0"/>
              </a:rPr>
              <a:t>:- </a:t>
            </a:r>
            <a:r>
              <a:rPr sz="2600" dirty="0">
                <a:latin typeface="Times New Roman" charset="0"/>
              </a:rPr>
              <a:t> a value, an expression and an environment (a reference caller's environment ) when a parameter is accessed, the store expression is </a:t>
            </a:r>
            <a:r>
              <a:rPr lang="en-IN" sz="2600" dirty="0">
                <a:latin typeface="Times New Roman" charset="0"/>
              </a:rPr>
              <a:t>assessed</a:t>
            </a:r>
            <a:r>
              <a:rPr sz="2600" dirty="0">
                <a:latin typeface="Times New Roman" charset="0"/>
              </a:rPr>
              <a:t> in the stored environment and the result is returned.</a:t>
            </a:r>
            <a:endParaRPr sz="2600" dirty="0">
              <a:latin typeface="Times New Roman" charset="0"/>
            </a:endParaRPr>
          </a:p>
          <a:p>
            <a:pPr marL="571500" indent="-571500" algn="l">
              <a:defRPr/>
            </a:pPr>
            <a:r>
              <a:rPr sz="2600" b="1" dirty="0">
                <a:latin typeface="Times New Roman" charset="0"/>
              </a:rPr>
              <a:t>White space:-</a:t>
            </a:r>
            <a:endParaRPr sz="2600" b="1" dirty="0">
              <a:latin typeface="Times New Roman" charset="0"/>
            </a:endParaRPr>
          </a:p>
          <a:p>
            <a:pPr marL="571500" indent="-571500" algn="ctr">
              <a:defRPr/>
            </a:pPr>
            <a:r>
              <a:rPr sz="2600" dirty="0">
                <a:latin typeface="Times New Roman" charset="0"/>
              </a:rPr>
              <a:t>                  White space characters aren't technically consider but there can be used to resolve ambiguities.</a:t>
            </a:r>
            <a:endParaRPr sz="2600" dirty="0">
              <a:latin typeface="Times New Roman" charset="0"/>
            </a:endParaRPr>
          </a:p>
          <a:p>
            <a:pPr marL="571500" indent="-571500" algn="l">
              <a:defRPr/>
            </a:pPr>
            <a:r>
              <a:rPr sz="2600" b="1" dirty="0">
                <a:latin typeface="Times New Roman" charset="0"/>
              </a:rPr>
              <a:t>Concurrence:-</a:t>
            </a:r>
            <a:endParaRPr sz="2600" b="1" dirty="0">
              <a:latin typeface="Times New Roman" charset="0"/>
            </a:endParaRPr>
          </a:p>
          <a:p>
            <a:pPr marL="571500" indent="-571500" algn="ctr">
              <a:defRPr/>
            </a:pPr>
            <a:r>
              <a:rPr sz="2600" dirty="0">
                <a:latin typeface="Times New Roman" charset="0"/>
              </a:rPr>
              <a:t>                  R support a variety of concurrent programming models through it's package system( CUDA,MPI, Parallel assign style functions and other chapters)</a:t>
            </a:r>
            <a:endParaRPr sz="2600" dirty="0">
              <a:latin typeface="Times New Roman" charset="0"/>
            </a:endParaRPr>
          </a:p>
          <a:p>
            <a:pPr marL="571500" indent="-571500" algn="l">
              <a:defRPr/>
            </a:pPr>
            <a:r>
              <a:rPr sz="2600" b="1" dirty="0">
                <a:latin typeface="Times New Roman" charset="0"/>
              </a:rPr>
              <a:t>NULL:-</a:t>
            </a:r>
            <a:endParaRPr sz="2600" b="1" dirty="0">
              <a:latin typeface="Times New Roman" charset="0"/>
            </a:endParaRPr>
          </a:p>
          <a:p>
            <a:pPr marL="571500" indent="-571500" algn="ctr">
              <a:defRPr/>
            </a:pPr>
            <a:r>
              <a:rPr sz="2600" dirty="0">
                <a:latin typeface="Times New Roman" charset="0"/>
              </a:rPr>
              <a:t>          It has a single NULL object (To which all instances prefer) that's only used to indicate when an object is absent. R uses NA objects to prefer to analog values in a statistical scenario NaN objects for not members.</a:t>
            </a:r>
            <a:endParaRPr sz="2600" dirty="0">
              <a:latin typeface="Times New Roman" charset="0"/>
            </a:endParaRPr>
          </a:p>
        </p:txBody>
      </p:sp>
      <p:sp>
        <p:nvSpPr>
          <p:cNvPr id="16" name="TextBox 16"/>
          <p:cNvSpPr>
            <a:spLocks noChangeArrowheads="1"/>
          </p:cNvSpPr>
          <p:nvPr/>
        </p:nvSpPr>
        <p:spPr bwMode="auto">
          <a:xfrm>
            <a:off x="330200" y="11101070"/>
            <a:ext cx="10052050" cy="13566202"/>
          </a:xfrm>
          <a:prstGeom prst="roundRect">
            <a:avLst>
              <a:gd name="adj" fmla="val 21785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l">
              <a:defRPr/>
            </a:pPr>
            <a:r>
              <a:rPr lang="en-IN" altLang="en-IE" sz="2800" b="1" dirty="0">
                <a:solidFill>
                  <a:srgbClr val="000000"/>
                </a:solidFill>
                <a:latin typeface="Times New Roman" charset="0"/>
                <a:cs typeface="Arial" pitchFamily="34" charset="0"/>
                <a:sym typeface="+mn-ea"/>
              </a:rPr>
              <a:t>           </a:t>
            </a:r>
            <a:r>
              <a:rPr lang="en-IN" altLang="en-IE" sz="4400" b="1" dirty="0">
                <a:solidFill>
                  <a:srgbClr val="000000"/>
                </a:solidFill>
                <a:latin typeface="Times New Roman" charset="0"/>
                <a:cs typeface="Arial" pitchFamily="34" charset="0"/>
                <a:sym typeface="+mn-ea"/>
              </a:rPr>
              <a:t> High level over view</a:t>
            </a:r>
            <a:endParaRPr lang="en-IN" altLang="en-IE" sz="4400" b="1" dirty="0">
              <a:solidFill>
                <a:srgbClr val="000000"/>
              </a:solidFill>
              <a:latin typeface="Times New Roman" charset="0"/>
              <a:cs typeface="Arial" pitchFamily="34" charset="0"/>
              <a:sym typeface="+mn-ea"/>
            </a:endParaRPr>
          </a:p>
          <a:p>
            <a:pPr lvl="0" algn="l">
              <a:defRPr/>
            </a:pPr>
            <a:r>
              <a:rPr lang="en-IN" altLang="en-IE" sz="2800" b="1" dirty="0">
                <a:solidFill>
                  <a:srgbClr val="000000"/>
                </a:solidFill>
                <a:latin typeface="Times New Roman" charset="0"/>
                <a:cs typeface="Arial" pitchFamily="34" charset="0"/>
                <a:sym typeface="+mn-ea"/>
              </a:rPr>
              <a:t>Beautiful Graphics:-</a:t>
            </a:r>
            <a:r>
              <a:rPr lang="en-IN" altLang="en-IE" sz="2800" dirty="0">
                <a:solidFill>
                  <a:srgbClr val="000000"/>
                </a:solidFill>
                <a:latin typeface="Times New Roman" charset="0"/>
                <a:cs typeface="Arial" pitchFamily="34" charset="0"/>
                <a:sym typeface="+mn-ea"/>
              </a:rPr>
              <a:t> </a:t>
            </a:r>
            <a:endParaRPr lang="en-IN" altLang="en-IE" sz="2800" dirty="0">
              <a:solidFill>
                <a:srgbClr val="000000"/>
              </a:solidFill>
              <a:latin typeface="Times New Roman" charset="0"/>
              <a:cs typeface="Arial" pitchFamily="34" charset="0"/>
              <a:sym typeface="+mn-ea"/>
            </a:endParaRPr>
          </a:p>
          <a:p>
            <a:pPr lvl="0" algn="l">
              <a:defRPr/>
            </a:pPr>
            <a:r>
              <a:rPr lang="en-IN" altLang="en-IE" sz="2800" dirty="0">
                <a:solidFill>
                  <a:srgbClr val="000000"/>
                </a:solidFill>
                <a:latin typeface="Times New Roman" charset="0"/>
                <a:cs typeface="Arial" pitchFamily="34" charset="0"/>
                <a:sym typeface="+mn-ea"/>
              </a:rPr>
              <a:t>         Visualized data and save new results in vendor and web formats even animations are possible in external packages.</a:t>
            </a:r>
            <a:endParaRPr lang="en-IN" altLang="en-IE" sz="2800" dirty="0">
              <a:solidFill>
                <a:srgbClr val="000000"/>
              </a:solidFill>
              <a:latin typeface="Times New Roman" charset="0"/>
              <a:cs typeface="Arial" pitchFamily="34" charset="0"/>
              <a:sym typeface="+mn-ea"/>
            </a:endParaRPr>
          </a:p>
          <a:p>
            <a:pPr lvl="0" algn="l">
              <a:defRPr/>
            </a:pPr>
            <a:r>
              <a:rPr lang="en-IN" altLang="en-IE" sz="2800" b="1" dirty="0">
                <a:solidFill>
                  <a:srgbClr val="000000"/>
                </a:solidFill>
                <a:latin typeface="Times New Roman" charset="0"/>
                <a:cs typeface="Arial" pitchFamily="34" charset="0"/>
                <a:sym typeface="+mn-ea"/>
              </a:rPr>
              <a:t>Data reshaping:</a:t>
            </a:r>
            <a:r>
              <a:rPr lang="en-IN" altLang="en-IE" sz="2800" dirty="0">
                <a:solidFill>
                  <a:srgbClr val="000000"/>
                </a:solidFill>
                <a:latin typeface="Times New Roman" charset="0"/>
                <a:cs typeface="Arial" pitchFamily="34" charset="0"/>
                <a:sym typeface="+mn-ea"/>
              </a:rPr>
              <a:t>-</a:t>
            </a:r>
            <a:endParaRPr lang="en-IN" altLang="en-IE" sz="2800" dirty="0">
              <a:solidFill>
                <a:srgbClr val="000000"/>
              </a:solidFill>
              <a:latin typeface="Times New Roman" charset="0"/>
              <a:cs typeface="Arial" pitchFamily="34" charset="0"/>
              <a:sym typeface="+mn-ea"/>
            </a:endParaRPr>
          </a:p>
          <a:p>
            <a:pPr lvl="0" algn="l">
              <a:defRPr/>
            </a:pPr>
            <a:r>
              <a:rPr lang="en-IN" altLang="en-IE" sz="2800" dirty="0">
                <a:solidFill>
                  <a:srgbClr val="000000"/>
                </a:solidFill>
                <a:latin typeface="Times New Roman" charset="0"/>
                <a:cs typeface="Arial" pitchFamily="34" charset="0"/>
                <a:sym typeface="+mn-ea"/>
              </a:rPr>
              <a:t>        Taking after both APL and Fortran it has specialized data structures and syntax for manipulating  data tables.</a:t>
            </a:r>
            <a:endParaRPr lang="en-IN" altLang="en-IE" sz="2800" dirty="0">
              <a:solidFill>
                <a:srgbClr val="000000"/>
              </a:solidFill>
              <a:latin typeface="Times New Roman" charset="0"/>
              <a:cs typeface="Arial" pitchFamily="34" charset="0"/>
              <a:sym typeface="+mn-ea"/>
            </a:endParaRPr>
          </a:p>
          <a:p>
            <a:pPr lvl="0" algn="l">
              <a:defRPr/>
            </a:pPr>
            <a:r>
              <a:rPr lang="en-IN" altLang="en-IE" sz="2800" b="1" dirty="0">
                <a:solidFill>
                  <a:srgbClr val="000000"/>
                </a:solidFill>
                <a:latin typeface="Times New Roman" charset="0"/>
                <a:cs typeface="Arial" pitchFamily="34" charset="0"/>
                <a:sym typeface="+mn-ea"/>
              </a:rPr>
              <a:t>Open sources:-</a:t>
            </a:r>
            <a:endParaRPr lang="en-IN" altLang="en-IE" sz="2800" b="1" dirty="0">
              <a:solidFill>
                <a:srgbClr val="000000"/>
              </a:solidFill>
              <a:latin typeface="Times New Roman" charset="0"/>
              <a:cs typeface="Arial" pitchFamily="34" charset="0"/>
              <a:sym typeface="+mn-ea"/>
            </a:endParaRPr>
          </a:p>
          <a:p>
            <a:pPr lvl="0" algn="l">
              <a:defRPr/>
            </a:pPr>
            <a:r>
              <a:rPr lang="en-IN" altLang="en-IE" sz="2800" dirty="0">
                <a:solidFill>
                  <a:srgbClr val="000000"/>
                </a:solidFill>
                <a:latin typeface="Times New Roman" charset="0"/>
                <a:cs typeface="Arial" pitchFamily="34" charset="0"/>
                <a:sym typeface="+mn-ea"/>
              </a:rPr>
              <a:t>       Thousands of dollar cheaper than comparable statistical packages. Released under the GPL V2 scheme.</a:t>
            </a:r>
            <a:endParaRPr lang="en-IN" altLang="en-IE" sz="2800" dirty="0">
              <a:solidFill>
                <a:srgbClr val="000000"/>
              </a:solidFill>
              <a:latin typeface="Times New Roman" charset="0"/>
              <a:cs typeface="Arial" pitchFamily="34" charset="0"/>
              <a:sym typeface="+mn-ea"/>
            </a:endParaRPr>
          </a:p>
          <a:p>
            <a:pPr lvl="0" algn="l">
              <a:defRPr/>
            </a:pPr>
            <a:r>
              <a:rPr lang="en-IN" altLang="en-IE" sz="2800" b="1" dirty="0">
                <a:solidFill>
                  <a:srgbClr val="000000"/>
                </a:solidFill>
                <a:latin typeface="Times New Roman" charset="0"/>
                <a:cs typeface="Arial" pitchFamily="34" charset="0"/>
                <a:sym typeface="+mn-ea"/>
              </a:rPr>
              <a:t>OOP:-</a:t>
            </a:r>
            <a:endParaRPr lang="en-IN" altLang="en-IE" sz="2800" b="1" dirty="0">
              <a:solidFill>
                <a:srgbClr val="000000"/>
              </a:solidFill>
              <a:latin typeface="Times New Roman" charset="0"/>
              <a:cs typeface="Arial" pitchFamily="34" charset="0"/>
              <a:sym typeface="+mn-ea"/>
            </a:endParaRPr>
          </a:p>
          <a:p>
            <a:pPr lvl="0" algn="l">
              <a:defRPr/>
            </a:pPr>
            <a:r>
              <a:rPr lang="en-IN" altLang="en-IE" sz="2800" dirty="0">
                <a:solidFill>
                  <a:srgbClr val="000000"/>
                </a:solidFill>
                <a:latin typeface="Times New Roman" charset="0"/>
                <a:cs typeface="Arial" pitchFamily="34" charset="0"/>
                <a:sym typeface="+mn-ea"/>
              </a:rPr>
              <a:t>      Everything is an object including control structures ( these are functions, which are objects) OOP is implemented with generic functions which carry tags to the objects there work on.</a:t>
            </a:r>
            <a:endParaRPr lang="en-IN" altLang="en-IE" sz="2800" dirty="0">
              <a:solidFill>
                <a:srgbClr val="000000"/>
              </a:solidFill>
              <a:latin typeface="Times New Roman" charset="0"/>
              <a:cs typeface="Arial" pitchFamily="34" charset="0"/>
              <a:sym typeface="+mn-ea"/>
            </a:endParaRPr>
          </a:p>
          <a:p>
            <a:pPr lvl="0" algn="l">
              <a:defRPr/>
            </a:pPr>
            <a:r>
              <a:rPr lang="en-IN" altLang="en-IE" sz="2800" b="1" dirty="0">
                <a:solidFill>
                  <a:srgbClr val="000000"/>
                </a:solidFill>
                <a:latin typeface="Times New Roman" charset="0"/>
                <a:cs typeface="Arial" pitchFamily="34" charset="0"/>
                <a:sym typeface="+mn-ea"/>
              </a:rPr>
              <a:t>Cross Platform:-</a:t>
            </a:r>
            <a:endParaRPr lang="en-IN" altLang="en-IE" sz="2800" b="1" dirty="0">
              <a:solidFill>
                <a:srgbClr val="000000"/>
              </a:solidFill>
              <a:latin typeface="Times New Roman" charset="0"/>
              <a:cs typeface="Arial" pitchFamily="34" charset="0"/>
              <a:sym typeface="+mn-ea"/>
            </a:endParaRPr>
          </a:p>
          <a:p>
            <a:pPr lvl="0" algn="l">
              <a:defRPr/>
            </a:pPr>
            <a:r>
              <a:rPr lang="en-IN" altLang="en-IE" sz="2800" dirty="0">
                <a:solidFill>
                  <a:srgbClr val="000000"/>
                </a:solidFill>
                <a:latin typeface="Times New Roman" charset="0"/>
                <a:cs typeface="Arial" pitchFamily="34" charset="0"/>
                <a:sym typeface="+mn-ea"/>
              </a:rPr>
              <a:t>It's being developed for the unix, windows and Mac facilities of operating system</a:t>
            </a:r>
            <a:endParaRPr lang="en-IN" altLang="en-IE" sz="2800" dirty="0">
              <a:solidFill>
                <a:srgbClr val="000000"/>
              </a:solidFill>
              <a:latin typeface="Times New Roman" charset="0"/>
              <a:cs typeface="Arial" pitchFamily="34" charset="0"/>
              <a:sym typeface="+mn-ea"/>
            </a:endParaRPr>
          </a:p>
          <a:p>
            <a:pPr lvl="0" algn="l">
              <a:defRPr/>
            </a:pPr>
            <a:r>
              <a:rPr lang="en-IN" altLang="en-IE" sz="2800" b="1" dirty="0">
                <a:solidFill>
                  <a:srgbClr val="000000"/>
                </a:solidFill>
                <a:latin typeface="Times New Roman" charset="0"/>
                <a:cs typeface="Arial" pitchFamily="34" charset="0"/>
                <a:sym typeface="+mn-ea"/>
              </a:rPr>
              <a:t>New perspective:-</a:t>
            </a:r>
            <a:endParaRPr lang="en-IN" altLang="en-IE" sz="2800" b="1" dirty="0">
              <a:solidFill>
                <a:srgbClr val="000000"/>
              </a:solidFill>
              <a:latin typeface="Times New Roman" charset="0"/>
              <a:cs typeface="Arial" pitchFamily="34" charset="0"/>
              <a:sym typeface="+mn-ea"/>
            </a:endParaRPr>
          </a:p>
          <a:p>
            <a:pPr lvl="0" algn="l">
              <a:defRPr/>
            </a:pPr>
            <a:r>
              <a:rPr lang="en-IN" altLang="en-IE" sz="2800" dirty="0">
                <a:solidFill>
                  <a:srgbClr val="000000"/>
                </a:solidFill>
                <a:latin typeface="Times New Roman" charset="0"/>
                <a:cs typeface="Arial" pitchFamily="34" charset="0"/>
                <a:sym typeface="+mn-ea"/>
              </a:rPr>
              <a:t>Exploratory graphics are simple to make. The technical interface sends to prompt step by step statistical explanation.</a:t>
            </a:r>
            <a:endParaRPr lang="en-IN" altLang="en-IE" sz="2800" b="1" dirty="0">
              <a:solidFill>
                <a:srgbClr val="000000"/>
              </a:solidFill>
              <a:latin typeface="+mn-lt"/>
              <a:cs typeface="Arial" pitchFamily="34" charset="0"/>
              <a:sym typeface="+mn-ea"/>
            </a:endParaRPr>
          </a:p>
        </p:txBody>
      </p:sp>
      <p:sp>
        <p:nvSpPr>
          <p:cNvPr id="19" name="TextBox 16"/>
          <p:cNvSpPr>
            <a:spLocks noChangeArrowheads="1"/>
          </p:cNvSpPr>
          <p:nvPr/>
        </p:nvSpPr>
        <p:spPr bwMode="auto">
          <a:xfrm>
            <a:off x="10617200" y="23445470"/>
            <a:ext cx="10503535" cy="5327303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l">
              <a:defRPr/>
            </a:pPr>
            <a:r>
              <a:rPr lang="en-IN" altLang="en-IE" sz="3200" dirty="0">
                <a:solidFill>
                  <a:schemeClr val="bg1"/>
                </a:solidFill>
                <a:latin typeface="Calibri" pitchFamily="34" charset="0"/>
              </a:rPr>
              <a:t>	      </a:t>
            </a:r>
            <a:r>
              <a:rPr lang="en-IN" altLang="en-IE" sz="3200" b="1" dirty="0">
                <a:solidFill>
                  <a:schemeClr val="bg1"/>
                </a:solidFill>
                <a:latin typeface="Times New Roman" charset="0"/>
                <a:cs typeface="Arial" pitchFamily="34" charset="0"/>
                <a:sym typeface="+mn-ea"/>
              </a:rPr>
              <a:t>Features:-</a:t>
            </a:r>
            <a:endParaRPr lang="en-IN" altLang="en-IE" sz="3200" b="1" dirty="0">
              <a:solidFill>
                <a:schemeClr val="bg1"/>
              </a:solidFill>
              <a:latin typeface="Times New Roman" charset="0"/>
              <a:cs typeface="Arial" pitchFamily="34" charset="0"/>
              <a:sym typeface="+mn-ea"/>
            </a:endParaRPr>
          </a:p>
          <a:p>
            <a:pPr lvl="0" algn="l">
              <a:defRPr/>
            </a:pPr>
            <a:r>
              <a:rPr lang="en-IN" altLang="en-IE" sz="3200" dirty="0">
                <a:solidFill>
                  <a:schemeClr val="bg1"/>
                </a:solidFill>
                <a:latin typeface="Times New Roman" charset="0"/>
                <a:cs typeface="Arial" pitchFamily="34" charset="0"/>
                <a:sym typeface="+mn-ea"/>
              </a:rPr>
              <a:t>               R is an Interpreted language where the clients (Users) typically access it through a command-line interpreter. If a user types 10+5 at the R command prompt and presses enter, then the computer replies with 15, as shown below:</a:t>
            </a:r>
            <a:endParaRPr lang="en-IN" altLang="en-IE" sz="3200" dirty="0">
              <a:solidFill>
                <a:schemeClr val="bg1"/>
              </a:solidFill>
              <a:latin typeface="Times New Roman" charset="0"/>
              <a:cs typeface="Arial" pitchFamily="34" charset="0"/>
              <a:sym typeface="+mn-ea"/>
            </a:endParaRPr>
          </a:p>
          <a:p>
            <a:pPr lvl="0" algn="l">
              <a:defRPr/>
            </a:pPr>
            <a:r>
              <a:rPr lang="en-IN" altLang="en-IE" sz="3200" dirty="0">
                <a:solidFill>
                  <a:schemeClr val="bg1"/>
                </a:solidFill>
                <a:latin typeface="Times New Roman" charset="0"/>
                <a:cs typeface="Arial" pitchFamily="34" charset="0"/>
                <a:sym typeface="+mn-ea"/>
              </a:rPr>
              <a:t>&gt; 10+5</a:t>
            </a:r>
            <a:endParaRPr lang="en-IN" altLang="en-IE" sz="3200" dirty="0">
              <a:solidFill>
                <a:schemeClr val="bg1"/>
              </a:solidFill>
              <a:latin typeface="Times New Roman" charset="0"/>
              <a:cs typeface="Arial" pitchFamily="34" charset="0"/>
              <a:sym typeface="+mn-ea"/>
            </a:endParaRPr>
          </a:p>
          <a:p>
            <a:pPr lvl="0" algn="l">
              <a:defRPr/>
            </a:pPr>
            <a:r>
              <a:rPr lang="en-IN" altLang="en-IE" sz="3200" dirty="0">
                <a:solidFill>
                  <a:schemeClr val="bg1"/>
                </a:solidFill>
                <a:latin typeface="Times New Roman" charset="0"/>
                <a:cs typeface="Arial" pitchFamily="34" charset="0"/>
                <a:sym typeface="+mn-ea"/>
              </a:rPr>
              <a:t>[1] 15</a:t>
            </a:r>
            <a:r>
              <a:rPr lang="en-IN" altLang="en-IE" sz="3200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en-IN" altLang="en-IE" sz="3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78200" y="3024187"/>
            <a:ext cx="16154400" cy="118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IN" altLang="en-IE" sz="3600" b="1" dirty="0" smtClean="0"/>
              <a:t>                                                        By</a:t>
            </a:r>
            <a:r>
              <a:rPr lang="en-IE" sz="3600" b="1" dirty="0" smtClean="0"/>
              <a:t>:</a:t>
            </a:r>
            <a:r>
              <a:rPr lang="en-IE" sz="3600" b="1" dirty="0" smtClean="0">
                <a:solidFill>
                  <a:srgbClr val="FF0000"/>
                </a:solidFill>
              </a:rPr>
              <a:t> </a:t>
            </a:r>
            <a:r>
              <a:rPr lang="en-IN" altLang="en-IE" sz="3600" b="1" dirty="0" smtClean="0">
                <a:solidFill>
                  <a:srgbClr val="C00000"/>
                </a:solidFill>
                <a:latin typeface="Consolas" charset="0"/>
              </a:rPr>
              <a:t>SaiTeja Burramsetty</a:t>
            </a:r>
            <a:r>
              <a:rPr lang="en-IE" sz="3600" b="1" dirty="0" smtClean="0">
                <a:solidFill>
                  <a:srgbClr val="C00000"/>
                </a:solidFill>
                <a:latin typeface="Consolas" charset="0"/>
              </a:rPr>
              <a:t> </a:t>
            </a:r>
            <a:endParaRPr lang="en-IE" sz="3600" b="1" dirty="0" smtClean="0">
              <a:solidFill>
                <a:srgbClr val="C00000"/>
              </a:solidFill>
              <a:latin typeface="Consolas" charset="0"/>
            </a:endParaRPr>
          </a:p>
          <a:p>
            <a:pPr algn="ctr">
              <a:spcBef>
                <a:spcPts val="0"/>
              </a:spcBef>
            </a:pPr>
            <a:endParaRPr lang="en-IE" sz="3600" b="1" dirty="0" smtClean="0">
              <a:solidFill>
                <a:srgbClr val="C00000"/>
              </a:solidFill>
              <a:latin typeface="Consola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29527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29527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3311</Words>
  <Application>WPS Presentation</Application>
  <PresentationFormat>Custom</PresentationFormat>
  <Paragraphs>55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Default Design</vt:lpstr>
      <vt:lpstr>R Programming Language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PEL@DCU</dc:creator>
  <cp:lastModifiedBy>Saiteja</cp:lastModifiedBy>
  <cp:revision>43</cp:revision>
  <cp:lastPrinted>2113-01-01T00:00:00Z</cp:lastPrinted>
  <dcterms:created xsi:type="dcterms:W3CDTF">2113-01-01T00:00:00Z</dcterms:created>
  <dcterms:modified xsi:type="dcterms:W3CDTF">2016-04-19T19:16:17Z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1033-10.1.0.5507</vt:lpwstr>
  </property>
</Properties>
</file>