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saitejadst444/Steganograph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55925"/>
            <a:ext cx="9144000" cy="977778"/>
          </a:xfrm>
        </p:spPr>
        <p:txBody>
          <a:bodyPr>
            <a:normAutofit fontScale="90000"/>
          </a:bodyPr>
          <a:lstStyle/>
          <a:p>
            <a:pPr algn="ctr"/>
            <a:r>
              <a:rPr lang="en-US" sz="4000" b="1" dirty="0">
                <a:solidFill>
                  <a:schemeClr val="accent1"/>
                </a:solidFill>
                <a:latin typeface="Arial" panose="020B0604020202020204" pitchFamily="34" charset="0"/>
                <a:cs typeface="Arial" panose="020B0604020202020204" pitchFamily="34" charset="0"/>
              </a:rPr>
              <a:t>Secure data hiding in image using steganography</a:t>
            </a:r>
            <a:endParaRPr lang="en-US" sz="4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718185" y="3812540"/>
            <a:ext cx="10979150" cy="2494280"/>
          </a:xfrm>
          <a:prstGeom prst="rect">
            <a:avLst/>
          </a:prstGeom>
          <a:noFill/>
        </p:spPr>
        <p:txBody>
          <a:bodyPr wrap="square" lIns="91440" tIns="45720" rIns="91440" bIns="45720" rtlCol="0" anchor="t">
            <a:no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Presented By  : Saiteja</a:t>
            </a:r>
            <a:endParaRPr lang="en-US" sz="2800" b="1" dirty="0">
              <a:solidFill>
                <a:schemeClr val="accent1">
                  <a:lumMod val="75000"/>
                </a:schemeClr>
              </a:solidFill>
              <a:latin typeface="Arial" panose="020B0604020202020204" pitchFamily="34" charset="0"/>
              <a:cs typeface="Arial" panose="020B0604020202020204" pitchFamily="34" charset="0"/>
            </a:endParaRPr>
          </a:p>
          <a:p>
            <a:r>
              <a:rPr lang="en-US" sz="2800" b="1" dirty="0" smtClean="0">
                <a:solidFill>
                  <a:schemeClr val="accent1">
                    <a:lumMod val="75000"/>
                  </a:schemeClr>
                </a:solidFill>
                <a:latin typeface="Arial" panose="020B0604020202020204"/>
                <a:cs typeface="Arial" panose="020B0604020202020204"/>
              </a:rPr>
              <a:t>Student Name </a:t>
            </a:r>
            <a:r>
              <a:rPr lang="en-US" sz="2800" b="1" dirty="0">
                <a:solidFill>
                  <a:schemeClr val="accent1">
                    <a:lumMod val="75000"/>
                  </a:schemeClr>
                </a:solidFill>
                <a:latin typeface="Arial" panose="020B0604020202020204"/>
                <a:cs typeface="Arial" panose="020B0604020202020204"/>
              </a:rPr>
              <a:t>: Saiteja Darapureddi</a:t>
            </a:r>
            <a:endParaRPr lang="en-US" sz="2800" b="1" dirty="0">
              <a:solidFill>
                <a:schemeClr val="accent1">
                  <a:lumMod val="75000"/>
                </a:schemeClr>
              </a:solidFill>
              <a:latin typeface="Arial" panose="020B0604020202020204"/>
              <a:cs typeface="Arial" panose="020B0604020202020204"/>
            </a:endParaRPr>
          </a:p>
          <a:p>
            <a:r>
              <a:rPr lang="en-US" sz="2800" b="1" dirty="0" smtClean="0">
                <a:solidFill>
                  <a:schemeClr val="accent1">
                    <a:lumMod val="75000"/>
                  </a:schemeClr>
                </a:solidFill>
                <a:latin typeface="Arial" panose="020B0604020202020204"/>
                <a:cs typeface="Arial" panose="020B0604020202020204"/>
              </a:rPr>
              <a:t>College </a:t>
            </a:r>
            <a:r>
              <a:rPr lang="en-US" sz="2800" b="1" dirty="0">
                <a:solidFill>
                  <a:schemeClr val="accent1">
                    <a:lumMod val="75000"/>
                  </a:schemeClr>
                </a:solidFill>
                <a:latin typeface="Arial" panose="020B0604020202020204"/>
                <a:cs typeface="Arial" panose="020B0604020202020204"/>
              </a:rPr>
              <a:t>Name </a:t>
            </a:r>
            <a:r>
              <a:rPr lang="en-US" sz="2800" b="1" dirty="0">
                <a:solidFill>
                  <a:schemeClr val="accent1">
                    <a:lumMod val="75000"/>
                  </a:schemeClr>
                </a:solidFill>
                <a:latin typeface="Arial" panose="020B0604020202020204"/>
                <a:cs typeface="Arial" panose="020B0604020202020204"/>
                <a:sym typeface="+mn-ea"/>
              </a:rPr>
              <a:t>: Sir</a:t>
            </a:r>
            <a:r>
              <a:rPr lang="en-US" sz="2800" b="1" dirty="0">
                <a:solidFill>
                  <a:schemeClr val="accent1">
                    <a:lumMod val="75000"/>
                  </a:schemeClr>
                </a:solidFill>
                <a:latin typeface="Arial" panose="020B0604020202020204"/>
                <a:cs typeface="Arial" panose="020B0604020202020204"/>
              </a:rPr>
              <a:t> CR Reddy College  Of  Engineering</a:t>
            </a:r>
            <a:endParaRPr lang="en-US" sz="2800" b="1" dirty="0">
              <a:solidFill>
                <a:schemeClr val="accent1">
                  <a:lumMod val="75000"/>
                </a:schemeClr>
              </a:solidFill>
              <a:latin typeface="Arial" panose="020B0604020202020204"/>
              <a:cs typeface="Arial" panose="020B0604020202020204"/>
            </a:endParaRPr>
          </a:p>
          <a:p>
            <a:r>
              <a:rPr lang="en-US" sz="2800" b="1" dirty="0">
                <a:solidFill>
                  <a:schemeClr val="accent1">
                    <a:lumMod val="75000"/>
                  </a:schemeClr>
                </a:solidFill>
                <a:latin typeface="Arial" panose="020B0604020202020204"/>
                <a:cs typeface="Arial" panose="020B0604020202020204"/>
              </a:rPr>
              <a:t>Department     : Electronics And Communication Engineering                               </a:t>
            </a:r>
            <a:endParaRPr lang="en-US" sz="2800" b="1" dirty="0">
              <a:solidFill>
                <a:schemeClr val="accent1">
                  <a:lumMod val="75000"/>
                </a:schemeClr>
              </a:solidFill>
              <a:latin typeface="Arial" panose="020B0604020202020204"/>
              <a:cs typeface="Arial" panose="020B0604020202020204"/>
            </a:endParaRPr>
          </a:p>
          <a:p>
            <a:endParaRPr lang="en-US" sz="28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sz="2800" dirty="0"/>
              <a:t>Improved Algorithms:Research can focus on developing even more sophisticated methods of hiding data within images to make them less detectable.</a:t>
            </a:r>
            <a:endParaRPr lang="en-US" sz="2800" dirty="0"/>
          </a:p>
          <a:p>
            <a:pPr marL="305435" indent="-305435"/>
            <a:r>
              <a:rPr lang="en-US" sz="2800" dirty="0"/>
              <a:t>Steganography in video$Audio:Explanding this concepct beyond images to videeo and audio files to increase the scope of secure data hiding.</a:t>
            </a:r>
            <a:endParaRPr lang="en-US" sz="2800" dirty="0"/>
          </a:p>
          <a:p>
            <a:pPr marL="305435" indent="-305435"/>
            <a:r>
              <a:rPr lang="en-US" sz="2800" dirty="0"/>
              <a:t>Artifical Intelligence Integration: Incorporating AI to dynamically adjust embedding methods on image content and ensure higher capacity and imperceptibility.</a:t>
            </a:r>
            <a:endParaRPr lang="en-US" sz="28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b="1" dirty="0">
                <a:solidFill>
                  <a:schemeClr val="accent1"/>
                </a:solidFill>
                <a:latin typeface="Arial" panose="020B0604020202020204"/>
                <a:cs typeface="Arial" panose="020B0604020202020204"/>
              </a:rPr>
              <a:t>F</a:t>
            </a:r>
            <a:r>
              <a:rPr lang="en-US" sz="3200" b="1" dirty="0">
                <a:solidFill>
                  <a:schemeClr val="accent1"/>
                </a:solidFill>
                <a:latin typeface="Arial" panose="020B0604020202020204"/>
                <a:cs typeface="Arial" panose="020B0604020202020204"/>
              </a:rPr>
              <a:t>uture </a:t>
            </a:r>
            <a:r>
              <a:rPr lang="en-US" sz="3200" b="1" dirty="0" smtClean="0">
                <a:solidFill>
                  <a:schemeClr val="accent1"/>
                </a:solidFill>
                <a:latin typeface="Arial" panose="020B0604020202020204"/>
                <a:cs typeface="Arial" panose="020B0604020202020204"/>
              </a:rPr>
              <a:t>scope(optional</a:t>
            </a:r>
            <a:r>
              <a:rPr lang="en-US" sz="3100" b="1" dirty="0" smtClean="0">
                <a:solidFill>
                  <a:schemeClr val="accent1"/>
                </a:solidFill>
                <a:latin typeface="Arial" panose="020B0604020202020204"/>
                <a:cs typeface="Arial" panose="020B0604020202020204"/>
              </a:rPr>
              <a:t>)</a:t>
            </a:r>
            <a:endParaRPr lang="en-US" sz="3100" b="1" dirty="0" smtClean="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sz="3200" b="1">
                <a:solidFill>
                  <a:srgbClr val="002060"/>
                </a:solidFill>
                <a:latin typeface="Arial" panose="020B0604020202020204" pitchFamily="34" charset="0"/>
                <a:cs typeface="Arial" panose="020B0604020202020204" pitchFamily="34" charset="0"/>
              </a:rPr>
              <a:t>OUTLINE</a:t>
            </a:r>
            <a:endParaRPr lang="en-US" sz="3200"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400" b="1" dirty="0">
                <a:latin typeface="Arial" panose="020B0604020202020204"/>
                <a:ea typeface="+mn-lt"/>
                <a:cs typeface="Arial" panose="020B0604020202020204"/>
              </a:rPr>
              <a:t>Problem Statement </a:t>
            </a:r>
            <a:endParaRPr lang="en-US" sz="2400" b="1" dirty="0">
              <a:latin typeface="Arial" panose="020B0604020202020204"/>
              <a:ea typeface="+mn-lt"/>
              <a:cs typeface="Arial" panose="020B0604020202020204"/>
            </a:endParaRPr>
          </a:p>
          <a:p>
            <a:pPr marL="305435" indent="-305435"/>
            <a:r>
              <a:rPr lang="en-US" sz="2400" b="1" dirty="0">
                <a:latin typeface="Arial" panose="020B0604020202020204"/>
                <a:ea typeface="+mn-lt"/>
                <a:cs typeface="Arial" panose="020B0604020202020204"/>
              </a:rPr>
              <a:t>Technology used</a:t>
            </a:r>
            <a:endParaRPr lang="en-US" sz="2400" dirty="0">
              <a:latin typeface="Arial" panose="020B0604020202020204"/>
              <a:cs typeface="Arial" panose="020B0604020202020204"/>
            </a:endParaRPr>
          </a:p>
          <a:p>
            <a:pPr marL="305435" indent="-305435"/>
            <a:r>
              <a:rPr lang="en-US" sz="2400" b="1" dirty="0">
                <a:latin typeface="Arial" panose="020B0604020202020204"/>
                <a:ea typeface="+mn-lt"/>
                <a:cs typeface="+mn-lt"/>
              </a:rPr>
              <a:t>Wow factor </a:t>
            </a:r>
            <a:endParaRPr lang="en-US" sz="2400" dirty="0">
              <a:latin typeface="Arial" panose="020B0604020202020204"/>
              <a:ea typeface="+mn-lt"/>
              <a:cs typeface="+mn-lt"/>
            </a:endParaRPr>
          </a:p>
          <a:p>
            <a:pPr marL="305435" indent="-305435"/>
            <a:r>
              <a:rPr lang="en-US" sz="2400" b="1" dirty="0">
                <a:latin typeface="Arial" panose="020B0604020202020204"/>
                <a:ea typeface="+mn-lt"/>
                <a:cs typeface="+mn-lt"/>
              </a:rPr>
              <a:t>End users</a:t>
            </a:r>
            <a:endParaRPr lang="en-US" sz="2400" b="1" dirty="0">
              <a:latin typeface="Arial" panose="020B0604020202020204"/>
              <a:ea typeface="+mn-lt"/>
              <a:cs typeface="+mn-lt"/>
            </a:endParaRPr>
          </a:p>
          <a:p>
            <a:pPr marL="305435" indent="-305435"/>
            <a:r>
              <a:rPr lang="en-US" sz="2400" b="1" dirty="0">
                <a:latin typeface="Arial" panose="020B0604020202020204"/>
                <a:ea typeface="+mn-lt"/>
                <a:cs typeface="+mn-lt"/>
              </a:rPr>
              <a:t>Result</a:t>
            </a:r>
            <a:endParaRPr lang="en-US" sz="2400" b="1" dirty="0">
              <a:latin typeface="Arial" panose="020B0604020202020204"/>
              <a:ea typeface="+mn-lt"/>
              <a:cs typeface="+mn-lt"/>
            </a:endParaRPr>
          </a:p>
          <a:p>
            <a:pPr marL="305435" indent="-305435"/>
            <a:r>
              <a:rPr lang="en-US" sz="2400" b="1" dirty="0">
                <a:latin typeface="Arial" panose="020B0604020202020204"/>
                <a:ea typeface="+mn-lt"/>
                <a:cs typeface="+mn-lt"/>
              </a:rPr>
              <a:t>Conclusion</a:t>
            </a:r>
            <a:endParaRPr lang="en-US" sz="2400" b="1" dirty="0">
              <a:latin typeface="Arial" panose="020B0604020202020204"/>
              <a:ea typeface="+mn-lt"/>
              <a:cs typeface="+mn-lt"/>
            </a:endParaRPr>
          </a:p>
          <a:p>
            <a:pPr marL="305435" indent="-305435"/>
            <a:r>
              <a:rPr lang="en-US" sz="2400" b="1" dirty="0">
                <a:latin typeface="Arial" panose="020B0604020202020204"/>
                <a:ea typeface="+mn-lt"/>
                <a:cs typeface="+mn-lt"/>
              </a:rPr>
              <a:t>Git-hub Link</a:t>
            </a:r>
            <a:endParaRPr lang="en-US" sz="2400" b="1" dirty="0">
              <a:latin typeface="Arial" panose="020B0604020202020204"/>
              <a:ea typeface="+mn-lt"/>
              <a:cs typeface="+mn-lt"/>
            </a:endParaRPr>
          </a:p>
          <a:p>
            <a:pPr marL="305435" indent="-305435"/>
            <a:r>
              <a:rPr lang="en-US" sz="2400" b="1" dirty="0">
                <a:latin typeface="Arial" panose="020B0604020202020204"/>
                <a:ea typeface="+mn-lt"/>
                <a:cs typeface="+mn-lt"/>
              </a:rPr>
              <a:t>Future scope</a:t>
            </a:r>
            <a:endParaRPr lang="en-US" sz="24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660" y="940435"/>
            <a:ext cx="11029315" cy="827405"/>
          </a:xfrm>
        </p:spPr>
        <p:txBody>
          <a:bodyPr>
            <a:normAutofit/>
          </a:bodyPr>
          <a:lstStyle/>
          <a:p>
            <a:r>
              <a:rPr lang="en-US" sz="3200" b="1">
                <a:solidFill>
                  <a:schemeClr val="accent1"/>
                </a:solidFill>
                <a:latin typeface="Arial" panose="020B0604020202020204" pitchFamily="34" charset="0"/>
                <a:cs typeface="Arial" panose="020B0604020202020204" pitchFamily="34" charset="0"/>
              </a:rPr>
              <a:t>Problem Statement</a:t>
            </a:r>
            <a:endParaRPr lang="en-US" sz="3200"/>
          </a:p>
        </p:txBody>
      </p:sp>
      <p:sp>
        <p:nvSpPr>
          <p:cNvPr id="2" name="Content Placeholder 1"/>
          <p:cNvSpPr>
            <a:spLocks noGrp="1"/>
          </p:cNvSpPr>
          <p:nvPr>
            <p:ph idx="1"/>
          </p:nvPr>
        </p:nvSpPr>
        <p:spPr>
          <a:xfrm>
            <a:off x="452120" y="1945005"/>
            <a:ext cx="11158855" cy="3850005"/>
          </a:xfrm>
        </p:spPr>
        <p:txBody>
          <a:bodyPr/>
          <a:lstStyle/>
          <a:p>
            <a:pPr marL="0" indent="0" algn="just">
              <a:buNone/>
            </a:pPr>
            <a:r>
              <a:rPr lang="en-US" altLang="en-US" sz="2800" dirty="0"/>
              <a:t>With the rise in digital communication, The need for secure transmission of sensitive data has become critical. Traditional encryption methods often leave patterns that can be detected by malicious entities, exposing the data. This project aims to explore steganography, where sensitive information can be hidden within digital images, making it nearly undetectable to unauthorized users.</a:t>
            </a:r>
            <a:endParaRPr lang="en-US" altLang="en-US" sz="2800" dirty="0"/>
          </a:p>
          <a:p>
            <a:pPr marL="0" indent="0" algn="just">
              <a:buNone/>
            </a:pP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1960" y="725805"/>
            <a:ext cx="11029315" cy="855980"/>
          </a:xfrm>
        </p:spPr>
        <p:txBody>
          <a:bodyPr>
            <a:norm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dirty="0"/>
          </a:p>
        </p:txBody>
      </p:sp>
      <p:sp>
        <p:nvSpPr>
          <p:cNvPr id="2" name="Content Placeholder 1"/>
          <p:cNvSpPr>
            <a:spLocks noGrp="1"/>
          </p:cNvSpPr>
          <p:nvPr>
            <p:ph idx="1"/>
          </p:nvPr>
        </p:nvSpPr>
        <p:spPr>
          <a:xfrm>
            <a:off x="578485" y="1747520"/>
            <a:ext cx="11613515" cy="4903470"/>
          </a:xfrm>
        </p:spPr>
        <p:txBody>
          <a:bodyPr vert="horz" lIns="91440" tIns="45720" rIns="91440" bIns="45720" rtlCol="0" anchor="ctr">
            <a:noAutofit/>
          </a:bodyPr>
          <a:lstStyle/>
          <a:p>
            <a:pPr marL="0" indent="0">
              <a:buNone/>
            </a:pPr>
            <a:r>
              <a:rPr lang="en-US" altLang="en-IN" sz="2800" dirty="0"/>
              <a:t>The primary technology used in secure data hiding with steganography involves image processing and cryptography.</a:t>
            </a:r>
            <a:endParaRPr lang="en-US" altLang="en-IN" sz="2800" dirty="0"/>
          </a:p>
          <a:p>
            <a:pPr marL="0" indent="0">
              <a:buNone/>
            </a:pPr>
            <a:r>
              <a:rPr lang="en-US" altLang="en-IN" sz="2800" dirty="0"/>
              <a:t>least Significant Bit</a:t>
            </a:r>
            <a:endParaRPr lang="en-IN" sz="2800" dirty="0"/>
          </a:p>
          <a:p>
            <a:pPr marL="0" indent="0">
              <a:buNone/>
            </a:pPr>
            <a:r>
              <a:rPr lang="en-US" altLang="en-US" sz="2800" dirty="0"/>
              <a:t>Programming Language</a:t>
            </a:r>
            <a:r>
              <a:rPr lang="en-US" altLang="en-US" sz="2800" b="1" dirty="0"/>
              <a:t>: </a:t>
            </a:r>
            <a:r>
              <a:rPr lang="en-US" altLang="en-US" sz="2800" dirty="0"/>
              <a:t>Python</a:t>
            </a:r>
            <a:endParaRPr lang="en-US" altLang="en-US" sz="2800" dirty="0"/>
          </a:p>
          <a:p>
            <a:pPr marL="0" indent="0">
              <a:buNone/>
            </a:pPr>
            <a:r>
              <a:rPr lang="en-US" altLang="en-US" sz="2800" dirty="0"/>
              <a:t>Libraries: </a:t>
            </a:r>
            <a:endParaRPr lang="en-US" altLang="en-US" sz="2800" dirty="0"/>
          </a:p>
          <a:p>
            <a:pPr marL="0" indent="0">
              <a:buNone/>
            </a:pPr>
            <a:r>
              <a:rPr lang="en-US" altLang="en-US" sz="2800" dirty="0"/>
              <a:t>     OpenCV (for image processing)</a:t>
            </a:r>
            <a:endParaRPr lang="en-US" altLang="en-US" sz="2800" dirty="0"/>
          </a:p>
          <a:p>
            <a:pPr marL="0" indent="0">
              <a:buNone/>
            </a:pPr>
            <a:r>
              <a:rPr lang="en-US" altLang="en-US" sz="2800" dirty="0"/>
              <a:t>OS - Windows</a:t>
            </a:r>
            <a:endParaRPr lang="en-US" alt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155024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altLang="en-US" sz="2800" b="1" dirty="0">
                <a:solidFill>
                  <a:srgbClr val="0F0F0F"/>
                </a:solidFill>
              </a:rPr>
              <a:t>Invisible Communication: </a:t>
            </a:r>
            <a:r>
              <a:rPr lang="en-US" altLang="en-US" sz="2800" dirty="0">
                <a:solidFill>
                  <a:srgbClr val="0F0F0F"/>
                </a:solidFill>
              </a:rPr>
              <a:t>The project allows messages to be hidden in plain sight within images, which can then be decoded by those who have the key, adding an element of intrigue and security.</a:t>
            </a:r>
            <a:endParaRPr lang="en-US" altLang="en-US" sz="2800" dirty="0">
              <a:solidFill>
                <a:srgbClr val="0F0F0F"/>
              </a:solidFill>
            </a:endParaRPr>
          </a:p>
          <a:p>
            <a:pPr marL="0" indent="0">
              <a:buNone/>
            </a:pPr>
            <a:r>
              <a:rPr lang="en-US" altLang="en-US" sz="2800" b="1" dirty="0">
                <a:solidFill>
                  <a:srgbClr val="0F0F0F"/>
                </a:solidFill>
              </a:rPr>
              <a:t>Multilayered Security: </a:t>
            </a:r>
            <a:r>
              <a:rPr lang="en-US" altLang="en-US" sz="2800" dirty="0">
                <a:solidFill>
                  <a:srgbClr val="0F0F0F"/>
                </a:solidFill>
              </a:rPr>
              <a:t>Combining encryption with steganography ensures double protection, making it more difficult for attackers to intercept the original message.</a:t>
            </a:r>
            <a:endParaRPr lang="en-US" altLang="en-US" sz="2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42" y="1301596"/>
            <a:ext cx="11029616" cy="530296"/>
          </a:xfrm>
        </p:spPr>
        <p:txBody>
          <a:bodyPr>
            <a:noAutofit/>
          </a:bodyPr>
          <a:lstStyle/>
          <a:p>
            <a:r>
              <a:rPr lang="en-IN" sz="3200" dirty="0">
                <a:solidFill>
                  <a:schemeClr val="accent1"/>
                </a:solidFill>
              </a:rPr>
              <a:t>End users</a:t>
            </a:r>
            <a:endParaRPr lang="en-IN" sz="3200" dirty="0">
              <a:solidFill>
                <a:schemeClr val="accent1"/>
              </a:solidFill>
            </a:endParaRPr>
          </a:p>
        </p:txBody>
      </p:sp>
      <p:sp>
        <p:nvSpPr>
          <p:cNvPr id="3" name="Content Placeholder 2"/>
          <p:cNvSpPr>
            <a:spLocks noGrp="1"/>
          </p:cNvSpPr>
          <p:nvPr>
            <p:ph idx="1"/>
          </p:nvPr>
        </p:nvSpPr>
        <p:spPr>
          <a:xfrm>
            <a:off x="409575" y="1831975"/>
            <a:ext cx="11029315" cy="4470400"/>
          </a:xfrm>
        </p:spPr>
        <p:txBody>
          <a:bodyPr/>
          <a:lstStyle/>
          <a:p>
            <a:r>
              <a:rPr lang="en-US" altLang="en-US" sz="2800" b="1" dirty="0"/>
              <a:t>Private Individuals:</a:t>
            </a:r>
            <a:r>
              <a:rPr lang="en-US" altLang="en-US" sz="2800" dirty="0"/>
              <a:t> Those who require secure communication.</a:t>
            </a:r>
            <a:endParaRPr lang="en-US" altLang="en-US" sz="2800" dirty="0"/>
          </a:p>
          <a:p>
            <a:r>
              <a:rPr lang="en-US" altLang="en-US" sz="2800" b="1" dirty="0"/>
              <a:t>Businesses:</a:t>
            </a:r>
            <a:r>
              <a:rPr lang="en-US" altLang="en-US" sz="2800" dirty="0"/>
              <a:t> Particularly companies dealing with sensitive information (e.g., financial institutions, legal firms).</a:t>
            </a:r>
            <a:endParaRPr lang="en-US" altLang="en-US" sz="2800" dirty="0"/>
          </a:p>
          <a:p>
            <a:r>
              <a:rPr lang="en-US" altLang="en-US" sz="2800" b="1" dirty="0"/>
              <a:t>Government Agencies: </a:t>
            </a:r>
            <a:r>
              <a:rPr lang="en-US" altLang="en-US" sz="2800" dirty="0"/>
              <a:t>Security organizations that need to send confidential messages</a:t>
            </a:r>
            <a:r>
              <a:rPr lang="en-US" altLang="en-US" sz="2800" dirty="0"/>
              <a:t>.</a:t>
            </a:r>
            <a:endParaRPr lang="en-US" altLang="en-US" sz="2800" dirty="0"/>
          </a:p>
          <a:p>
            <a:r>
              <a:rPr lang="en-US" altLang="en-US" sz="2800" b="1" dirty="0"/>
              <a:t>Cybersecurity Enthusiasts: </a:t>
            </a:r>
            <a:r>
              <a:rPr lang="en-US" altLang="en-US" sz="2800" dirty="0"/>
              <a:t>People interested in cryptography and steganography</a:t>
            </a:r>
            <a:r>
              <a:rPr lang="en-US" altLang="en-US" sz="2000" dirty="0"/>
              <a:t>.</a:t>
            </a: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6" name="Content Placeholder 5" descr="Screenshot 2025-02-20 111925"/>
          <p:cNvPicPr>
            <a:picLocks noChangeAspect="1"/>
          </p:cNvPicPr>
          <p:nvPr>
            <p:ph sz="half" idx="1"/>
          </p:nvPr>
        </p:nvPicPr>
        <p:blipFill>
          <a:blip r:embed="rId1"/>
          <a:stretch>
            <a:fillRect/>
          </a:stretch>
        </p:blipFill>
        <p:spPr>
          <a:xfrm>
            <a:off x="226060" y="1222375"/>
            <a:ext cx="5549900" cy="2573020"/>
          </a:xfrm>
          <a:prstGeom prst="rect">
            <a:avLst/>
          </a:prstGeom>
        </p:spPr>
      </p:pic>
      <p:sp>
        <p:nvSpPr>
          <p:cNvPr id="9" name="Content Placeholder 8"/>
          <p:cNvSpPr/>
          <p:nvPr>
            <p:ph sz="half" idx="2"/>
          </p:nvPr>
        </p:nvSpPr>
        <p:spPr>
          <a:xfrm>
            <a:off x="496570" y="3533140"/>
            <a:ext cx="5194935" cy="560070"/>
          </a:xfrm>
        </p:spPr>
        <p:txBody>
          <a:bodyPr>
            <a:normAutofit lnSpcReduction="10000"/>
          </a:bodyPr>
          <a:p>
            <a:r>
              <a:rPr lang="en-US" sz="2800">
                <a:solidFill>
                  <a:srgbClr val="FF0000"/>
                </a:solidFill>
              </a:rPr>
              <a:t>Output 1</a:t>
            </a:r>
            <a:endParaRPr lang="en-US" sz="2800">
              <a:solidFill>
                <a:srgbClr val="FF0000"/>
              </a:solidFill>
            </a:endParaRPr>
          </a:p>
        </p:txBody>
      </p:sp>
      <p:pic>
        <p:nvPicPr>
          <p:cNvPr id="11" name="Picture 10" descr="Screenshot 2025-02-20 101749"/>
          <p:cNvPicPr>
            <a:picLocks noChangeAspect="1"/>
          </p:cNvPicPr>
          <p:nvPr/>
        </p:nvPicPr>
        <p:blipFill>
          <a:blip r:embed="rId2"/>
          <a:stretch>
            <a:fillRect/>
          </a:stretch>
        </p:blipFill>
        <p:spPr>
          <a:xfrm>
            <a:off x="335280" y="4093210"/>
            <a:ext cx="5517515" cy="2635885"/>
          </a:xfrm>
          <a:prstGeom prst="rect">
            <a:avLst/>
          </a:prstGeom>
        </p:spPr>
      </p:pic>
      <p:sp>
        <p:nvSpPr>
          <p:cNvPr id="12" name="Text Box 11"/>
          <p:cNvSpPr txBox="1"/>
          <p:nvPr/>
        </p:nvSpPr>
        <p:spPr>
          <a:xfrm>
            <a:off x="3879850" y="5803900"/>
            <a:ext cx="1972945" cy="631190"/>
          </a:xfrm>
          <a:prstGeom prst="rect">
            <a:avLst/>
          </a:prstGeom>
          <a:noFill/>
        </p:spPr>
        <p:txBody>
          <a:bodyPr wrap="square" rtlCol="0">
            <a:noAutofit/>
          </a:bodyPr>
          <a:p>
            <a:r>
              <a:rPr lang="en-US" sz="2800">
                <a:solidFill>
                  <a:srgbClr val="FF0000"/>
                </a:solidFill>
              </a:rPr>
              <a:t>Output 2</a:t>
            </a:r>
            <a:endParaRPr lang="en-US" sz="2800">
              <a:solidFill>
                <a:srgbClr val="FF0000"/>
              </a:solidFill>
            </a:endParaRPr>
          </a:p>
        </p:txBody>
      </p:sp>
      <p:pic>
        <p:nvPicPr>
          <p:cNvPr id="13" name="Picture 12" descr="encryptedImage"/>
          <p:cNvPicPr>
            <a:picLocks noChangeAspect="1"/>
          </p:cNvPicPr>
          <p:nvPr/>
        </p:nvPicPr>
        <p:blipFill>
          <a:blip r:embed="rId3"/>
          <a:stretch>
            <a:fillRect/>
          </a:stretch>
        </p:blipFill>
        <p:spPr>
          <a:xfrm>
            <a:off x="6096000" y="728980"/>
            <a:ext cx="5890895" cy="5372100"/>
          </a:xfrm>
          <a:prstGeom prst="rect">
            <a:avLst/>
          </a:prstGeom>
        </p:spPr>
      </p:pic>
      <p:sp>
        <p:nvSpPr>
          <p:cNvPr id="14" name="Text Box 13"/>
          <p:cNvSpPr txBox="1"/>
          <p:nvPr/>
        </p:nvSpPr>
        <p:spPr>
          <a:xfrm>
            <a:off x="7188200" y="6101715"/>
            <a:ext cx="2439035" cy="521970"/>
          </a:xfrm>
          <a:prstGeom prst="rect">
            <a:avLst/>
          </a:prstGeom>
          <a:noFill/>
        </p:spPr>
        <p:txBody>
          <a:bodyPr wrap="square" rtlCol="0">
            <a:spAutoFit/>
          </a:bodyPr>
          <a:p>
            <a:r>
              <a:rPr lang="en-US" sz="2800">
                <a:solidFill>
                  <a:srgbClr val="FF0000"/>
                </a:solidFill>
              </a:rPr>
              <a:t>Output Image</a:t>
            </a:r>
            <a:endParaRPr lang="en-US" sz="28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27" y="1572741"/>
            <a:ext cx="11029616" cy="530296"/>
          </a:xfrm>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2800" dirty="0"/>
              <a:t>Steganography offers a secure and innovative way of communicating sensitive data by embedding it in images. By using this method in combination with encryption algorithms, the data becomes highly protected from unauthorized access. The project illustrates how combining cryptography and steganography can improve digital communication security.</a:t>
            </a: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953135"/>
          </a:xfrm>
        </p:spPr>
        <p:txBody>
          <a:bodyPr>
            <a:noAutofit/>
          </a:bodyPr>
          <a:lstStyle/>
          <a:p>
            <a:r>
              <a:rPr lang="en-IN" sz="3200" dirty="0">
                <a:solidFill>
                  <a:schemeClr val="accent1"/>
                </a:solidFill>
              </a:rPr>
              <a:t>GitHub Link</a:t>
            </a:r>
            <a:endParaRPr lang="en-IN" sz="3200" dirty="0">
              <a:solidFill>
                <a:schemeClr val="accent1"/>
              </a:solidFill>
            </a:endParaRPr>
          </a:p>
        </p:txBody>
      </p:sp>
      <p:sp>
        <p:nvSpPr>
          <p:cNvPr id="3" name="Content Placeholder 2"/>
          <p:cNvSpPr>
            <a:spLocks noGrp="1"/>
          </p:cNvSpPr>
          <p:nvPr>
            <p:ph idx="1"/>
          </p:nvPr>
        </p:nvSpPr>
        <p:spPr/>
        <p:txBody>
          <a:bodyPr/>
          <a:lstStyle/>
          <a:p>
            <a:pPr marL="0" indent="0">
              <a:buNone/>
            </a:pPr>
            <a:endParaRPr lang="en-IN" dirty="0"/>
          </a:p>
          <a:p>
            <a:r>
              <a:rPr lang="en-US" altLang="en-US" sz="3200" dirty="0">
                <a:hlinkClick r:id="rId1" tooltip="" action="ppaction://hlinkfile"/>
              </a:rPr>
              <a:t>https://github.com/saitejadst444/Steganography.git</a:t>
            </a:r>
            <a:endParaRPr lang="en-US" altLang="en-US" sz="32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2635</Words>
  <Application>WPS Presentation</Application>
  <PresentationFormat>Custom</PresentationFormat>
  <Paragraphs>75</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 using steganograpy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Pavan Dpk</cp:lastModifiedBy>
  <cp:revision>27</cp:revision>
  <dcterms:created xsi:type="dcterms:W3CDTF">2021-05-26T16:50:00Z</dcterms:created>
  <dcterms:modified xsi:type="dcterms:W3CDTF">2025-02-20T07:29:50Z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7718F5E76E8D4C1887CA21D3E480253A_13</vt:lpwstr>
  </property>
  <property fmtid="{D5CDD505-2E9C-101B-9397-08002B2CF9AE}" pid="4" name="KSOProductBuildVer">
    <vt:lpwstr>1033-12.2.0.20323</vt:lpwstr>
  </property>
</Properties>
</file>