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64"/>
        <p:cNvGrpSpPr/>
        <p:nvPr/>
      </p:nvGrpSpPr>
      <p:grpSpPr>
        <a:xfrm>
          <a:off x="0" y="0"/>
          <a:ext cx="0" cy="0"/>
          <a:chOff x="0" y="0"/>
          <a:chExt cx="0" cy="0"/>
        </a:xfrm>
      </p:grpSpPr>
      <p:sp>
        <p:nvSpPr>
          <p:cNvPr id="65" name="Google Shape;65;g12835ca78da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2835ca78da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53" name="Shape 53"/>
        <p:cNvGrpSpPr/>
        <p:nvPr/>
      </p:nvGrpSpPr>
      <p:grpSpPr>
        <a:xfrm>
          <a:off x="0" y="0"/>
          <a:ext cx="0" cy="0"/>
          <a:chOff x="0" y="0"/>
          <a:chExt cx="0" cy="0"/>
        </a:xfrm>
      </p:grpSpPr>
      <p:sp>
        <p:nvSpPr>
          <p:cNvPr id="54" name="Google Shape;54;p13"/>
          <p:cNvSpPr txBox="1"/>
          <p:nvPr>
            <p:ph type="title"/>
          </p:nvPr>
        </p:nvSpPr>
        <p:spPr>
          <a:xfrm>
            <a:off x="311700" y="140225"/>
            <a:ext cx="8520600" cy="572700"/>
          </a:xfrm>
          <a:prstGeom prst="rect">
            <a:avLst/>
          </a:prstGeom>
          <a:solidFill>
            <a:schemeClr val="lt2"/>
          </a:solidFill>
        </p:spPr>
        <p:txBody>
          <a:bodyPr spcFirstLastPara="1" wrap="square" lIns="91425" tIns="91425" rIns="91425" bIns="91425" anchor="ctr" anchorCtr="0">
            <a:normAutofit fontScale="90000"/>
          </a:bodyPr>
          <a:lstStyle/>
          <a:p>
            <a:pPr marL="0" lvl="0" indent="0" algn="ctr" rtl="0">
              <a:spcBef>
                <a:spcPts val="0"/>
              </a:spcBef>
              <a:spcAft>
                <a:spcPts val="0"/>
              </a:spcAft>
              <a:buSzPts val="990"/>
              <a:buNone/>
            </a:pPr>
            <a:r>
              <a:rPr lang="en-US" altLang="en-GB" sz="2220"/>
              <a:t>Classification MRI images</a:t>
            </a:r>
            <a:r>
              <a:rPr lang="en-GB" sz="2220"/>
              <a:t> </a:t>
            </a:r>
            <a:r>
              <a:rPr lang="en-US" altLang="en-GB" sz="2220"/>
              <a:t>for</a:t>
            </a:r>
            <a:r>
              <a:rPr lang="en-GB" sz="2220"/>
              <a:t> brain tumour i</a:t>
            </a:r>
            <a:r>
              <a:rPr lang="en-US" altLang="en-GB" sz="2220"/>
              <a:t>dentification</a:t>
            </a:r>
            <a:r>
              <a:rPr lang="en-GB" sz="2220"/>
              <a:t> using CNN</a:t>
            </a:r>
            <a:endParaRPr sz="2220"/>
          </a:p>
        </p:txBody>
      </p:sp>
      <p:sp>
        <p:nvSpPr>
          <p:cNvPr id="55" name="Google Shape;55;p13"/>
          <p:cNvSpPr txBox="1"/>
          <p:nvPr>
            <p:ph type="body" idx="1"/>
          </p:nvPr>
        </p:nvSpPr>
        <p:spPr>
          <a:xfrm>
            <a:off x="311700" y="858525"/>
            <a:ext cx="2697000" cy="4140600"/>
          </a:xfrm>
          <a:prstGeom prst="rect">
            <a:avLst/>
          </a:prstGeom>
          <a:solidFill>
            <a:schemeClr val="lt2"/>
          </a:solidFill>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GB" sz="800" b="1">
                <a:solidFill>
                  <a:schemeClr val="dk1"/>
                </a:solidFill>
              </a:rPr>
              <a:t>Introduction</a:t>
            </a:r>
            <a:endParaRPr sz="800" b="1">
              <a:solidFill>
                <a:schemeClr val="dk1"/>
              </a:solidFill>
            </a:endParaRPr>
          </a:p>
          <a:p>
            <a:pPr marL="0" lvl="0" indent="0" algn="just" rtl="0">
              <a:lnSpc>
                <a:spcPct val="100000"/>
              </a:lnSpc>
              <a:spcBef>
                <a:spcPts val="0"/>
              </a:spcBef>
              <a:spcAft>
                <a:spcPts val="0"/>
              </a:spcAft>
              <a:buNone/>
            </a:pPr>
            <a:r>
              <a:rPr lang="en-GB" sz="600">
                <a:solidFill>
                  <a:schemeClr val="dk1"/>
                </a:solidFill>
              </a:rPr>
              <a:t>In UK alone, around eleven thousand primary brain tumour patients are diagnosed each year. The number of secondary tumour patients is even larger. Early detection of the tumours are essential for successful treatment. In many developing countries, because of lack of specialised doctors, patients have to travel to remote urban areas for consultation with doctors. This acts as a hindrance that may delay diagnosis. However, in many such places, the medical centres may have access to Magnetic-Resonance Imaging (MRI) systems operated by laboratory technicians. In this project, we develop a system that can be used by such technicians to upload images of MRI scans of the brain, and obtain preliminary diagnosis.</a:t>
            </a:r>
            <a:endParaRPr sz="600">
              <a:solidFill>
                <a:schemeClr val="dk1"/>
              </a:solidFill>
            </a:endParaRPr>
          </a:p>
          <a:p>
            <a:pPr marL="0" lvl="0" indent="0" algn="just" rtl="0">
              <a:lnSpc>
                <a:spcPct val="100000"/>
              </a:lnSpc>
              <a:spcBef>
                <a:spcPts val="1200"/>
              </a:spcBef>
              <a:spcAft>
                <a:spcPts val="0"/>
              </a:spcAft>
              <a:buNone/>
            </a:pPr>
            <a:endParaRPr sz="700">
              <a:solidFill>
                <a:schemeClr val="dk1"/>
              </a:solidFill>
            </a:endParaRPr>
          </a:p>
          <a:p>
            <a:pPr marL="0" lvl="0" indent="0" algn="just" rtl="0">
              <a:lnSpc>
                <a:spcPct val="100000"/>
              </a:lnSpc>
              <a:spcBef>
                <a:spcPts val="1200"/>
              </a:spcBef>
              <a:spcAft>
                <a:spcPts val="0"/>
              </a:spcAft>
              <a:buNone/>
            </a:pPr>
            <a:endParaRPr sz="700">
              <a:solidFill>
                <a:schemeClr val="dk1"/>
              </a:solidFill>
            </a:endParaRPr>
          </a:p>
          <a:p>
            <a:pPr marL="0" lvl="0" indent="0" algn="just" rtl="0">
              <a:lnSpc>
                <a:spcPct val="100000"/>
              </a:lnSpc>
              <a:spcBef>
                <a:spcPts val="1200"/>
              </a:spcBef>
              <a:spcAft>
                <a:spcPts val="0"/>
              </a:spcAft>
              <a:buNone/>
            </a:pPr>
            <a:endParaRPr sz="700">
              <a:solidFill>
                <a:schemeClr val="dk1"/>
              </a:solidFill>
            </a:endParaRPr>
          </a:p>
          <a:p>
            <a:pPr marL="0" lvl="0" indent="0" algn="just" rtl="0">
              <a:lnSpc>
                <a:spcPct val="100000"/>
              </a:lnSpc>
              <a:spcBef>
                <a:spcPts val="1200"/>
              </a:spcBef>
              <a:spcAft>
                <a:spcPts val="0"/>
              </a:spcAft>
              <a:buNone/>
            </a:pPr>
            <a:endParaRPr sz="700">
              <a:solidFill>
                <a:schemeClr val="dk1"/>
              </a:solidFill>
            </a:endParaRPr>
          </a:p>
          <a:p>
            <a:pPr marL="0" lvl="0" indent="0" algn="l" rtl="0">
              <a:lnSpc>
                <a:spcPct val="100000"/>
              </a:lnSpc>
              <a:spcBef>
                <a:spcPts val="1200"/>
              </a:spcBef>
              <a:spcAft>
                <a:spcPts val="0"/>
              </a:spcAft>
              <a:buNone/>
            </a:pPr>
            <a:endParaRPr sz="600">
              <a:solidFill>
                <a:schemeClr val="dk1"/>
              </a:solidFill>
            </a:endParaRPr>
          </a:p>
          <a:p>
            <a:pPr marL="0" lvl="0" indent="0" algn="ctr" rtl="0">
              <a:lnSpc>
                <a:spcPct val="100000"/>
              </a:lnSpc>
              <a:spcBef>
                <a:spcPts val="1200"/>
              </a:spcBef>
              <a:spcAft>
                <a:spcPts val="0"/>
              </a:spcAft>
              <a:buClr>
                <a:schemeClr val="dk1"/>
              </a:buClr>
              <a:buSzPts val="1100"/>
              <a:buFont typeface="Arial" panose="020B0604020202020204"/>
              <a:buNone/>
            </a:pPr>
            <a:r>
              <a:rPr lang="en-GB" sz="400">
                <a:solidFill>
                  <a:schemeClr val="dk1"/>
                </a:solidFill>
              </a:rPr>
              <a:t>Examples of MRI scans identifying various tumours</a:t>
            </a:r>
            <a:endParaRPr sz="400">
              <a:solidFill>
                <a:schemeClr val="dk1"/>
              </a:solidFill>
            </a:endParaRPr>
          </a:p>
          <a:p>
            <a:pPr marL="0" lvl="0" indent="0" algn="l" rtl="0">
              <a:lnSpc>
                <a:spcPct val="100000"/>
              </a:lnSpc>
              <a:spcBef>
                <a:spcPts val="1200"/>
              </a:spcBef>
              <a:spcAft>
                <a:spcPts val="0"/>
              </a:spcAft>
              <a:buClr>
                <a:schemeClr val="dk1"/>
              </a:buClr>
              <a:buSzPts val="1100"/>
              <a:buFont typeface="Arial" panose="020B0604020202020204"/>
              <a:buNone/>
            </a:pPr>
            <a:r>
              <a:rPr lang="en-GB" sz="800" b="1">
                <a:solidFill>
                  <a:schemeClr val="dk1"/>
                </a:solidFill>
              </a:rPr>
              <a:t>Related Work</a:t>
            </a:r>
            <a:endParaRPr sz="800" b="1">
              <a:solidFill>
                <a:schemeClr val="dk1"/>
              </a:solidFill>
            </a:endParaRPr>
          </a:p>
          <a:p>
            <a:pPr marL="0" lvl="0" indent="0" algn="just" rtl="0">
              <a:lnSpc>
                <a:spcPct val="100000"/>
              </a:lnSpc>
              <a:spcBef>
                <a:spcPts val="0"/>
              </a:spcBef>
              <a:spcAft>
                <a:spcPts val="1200"/>
              </a:spcAft>
              <a:buClr>
                <a:schemeClr val="dk1"/>
              </a:buClr>
              <a:buSzPts val="1100"/>
              <a:buFont typeface="Arial" panose="020B0604020202020204"/>
              <a:buNone/>
            </a:pPr>
            <a:r>
              <a:rPr lang="en-GB" sz="600">
                <a:solidFill>
                  <a:schemeClr val="dk1"/>
                </a:solidFill>
              </a:rPr>
              <a:t>Traditionally, researchers have used image processing techniques to preprocess the images to identify region of interest (RoI) from where they extracted desired features (e.g., histogram-based, wavelength-based features, etc.). These features were used with machine learning algorithms to perform prediction. Others used Content-Based Image Retrieval systems to obtain metadata associated with similar images as the input image and perform prediction using the metadata. The development of Convolutional Neural Network (CNN) has allowed the development of end-to-end architectures that can allow us to perform prediction without requiring any pre-processing.</a:t>
            </a:r>
            <a:endParaRPr sz="200">
              <a:solidFill>
                <a:schemeClr val="dk1"/>
              </a:solidFill>
            </a:endParaRPr>
          </a:p>
        </p:txBody>
      </p:sp>
      <p:sp>
        <p:nvSpPr>
          <p:cNvPr id="56" name="Google Shape;56;p13"/>
          <p:cNvSpPr txBox="1"/>
          <p:nvPr>
            <p:ph type="body" idx="2"/>
          </p:nvPr>
        </p:nvSpPr>
        <p:spPr>
          <a:xfrm>
            <a:off x="3223500" y="858550"/>
            <a:ext cx="2697000" cy="4140600"/>
          </a:xfrm>
          <a:prstGeom prst="rect">
            <a:avLst/>
          </a:prstGeom>
          <a:solidFill>
            <a:schemeClr val="lt2"/>
          </a:solidFill>
        </p:spPr>
        <p:txBody>
          <a:bodyPr spcFirstLastPara="1" wrap="square" lIns="91425" tIns="91425" rIns="91425" bIns="91425" anchor="t" anchorCtr="0">
            <a:normAutofit lnSpcReduction="10000"/>
          </a:bodyPr>
          <a:lstStyle/>
          <a:p>
            <a:pPr marL="0" lvl="0" indent="0" algn="just" rtl="0">
              <a:lnSpc>
                <a:spcPct val="100000"/>
              </a:lnSpc>
              <a:spcBef>
                <a:spcPts val="0"/>
              </a:spcBef>
              <a:spcAft>
                <a:spcPts val="0"/>
              </a:spcAft>
              <a:buNone/>
            </a:pPr>
            <a:r>
              <a:rPr lang="en-GB" sz="800" b="1">
                <a:solidFill>
                  <a:schemeClr val="dk1"/>
                </a:solidFill>
              </a:rPr>
              <a:t>Methodology</a:t>
            </a:r>
            <a:endParaRPr sz="800" b="1">
              <a:solidFill>
                <a:schemeClr val="dk1"/>
              </a:solidFill>
            </a:endParaRPr>
          </a:p>
          <a:p>
            <a:pPr marL="0" lvl="0" indent="0" algn="just" rtl="0">
              <a:lnSpc>
                <a:spcPct val="100000"/>
              </a:lnSpc>
              <a:spcBef>
                <a:spcPts val="0"/>
              </a:spcBef>
              <a:spcAft>
                <a:spcPts val="0"/>
              </a:spcAft>
              <a:buNone/>
            </a:pPr>
            <a:endParaRPr sz="800" b="1">
              <a:solidFill>
                <a:schemeClr val="dk1"/>
              </a:solidFill>
            </a:endParaRPr>
          </a:p>
          <a:p>
            <a:pPr marL="0" lvl="0" indent="0" algn="just" rtl="0">
              <a:lnSpc>
                <a:spcPct val="100000"/>
              </a:lnSpc>
              <a:spcBef>
                <a:spcPts val="0"/>
              </a:spcBef>
              <a:spcAft>
                <a:spcPts val="0"/>
              </a:spcAft>
              <a:buNone/>
            </a:pPr>
            <a:endParaRPr sz="800" b="1">
              <a:solidFill>
                <a:schemeClr val="dk1"/>
              </a:solidFill>
            </a:endParaRPr>
          </a:p>
          <a:p>
            <a:pPr marL="0" lvl="0" indent="0" algn="just" rtl="0">
              <a:lnSpc>
                <a:spcPct val="100000"/>
              </a:lnSpc>
              <a:spcBef>
                <a:spcPts val="0"/>
              </a:spcBef>
              <a:spcAft>
                <a:spcPts val="0"/>
              </a:spcAft>
              <a:buNone/>
            </a:pPr>
            <a:endParaRPr sz="800" b="1">
              <a:solidFill>
                <a:schemeClr val="dk1"/>
              </a:solidFill>
            </a:endParaRPr>
          </a:p>
          <a:p>
            <a:pPr marL="0" lvl="0" indent="0" algn="just" rtl="0">
              <a:lnSpc>
                <a:spcPct val="100000"/>
              </a:lnSpc>
              <a:spcBef>
                <a:spcPts val="0"/>
              </a:spcBef>
              <a:spcAft>
                <a:spcPts val="0"/>
              </a:spcAft>
              <a:buNone/>
            </a:pPr>
            <a:endParaRPr sz="800" b="1">
              <a:solidFill>
                <a:schemeClr val="dk1"/>
              </a:solidFill>
            </a:endParaRPr>
          </a:p>
          <a:p>
            <a:pPr marL="0" lvl="0" indent="0" algn="just" rtl="0">
              <a:lnSpc>
                <a:spcPct val="100000"/>
              </a:lnSpc>
              <a:spcBef>
                <a:spcPts val="0"/>
              </a:spcBef>
              <a:spcAft>
                <a:spcPts val="0"/>
              </a:spcAft>
              <a:buNone/>
            </a:pPr>
            <a:endParaRPr sz="600">
              <a:solidFill>
                <a:schemeClr val="dk1"/>
              </a:solidFill>
            </a:endParaRPr>
          </a:p>
          <a:p>
            <a:pPr marL="0" lvl="0" indent="0" algn="just" rtl="0">
              <a:lnSpc>
                <a:spcPct val="100000"/>
              </a:lnSpc>
              <a:spcBef>
                <a:spcPts val="1200"/>
              </a:spcBef>
              <a:spcAft>
                <a:spcPts val="0"/>
              </a:spcAft>
              <a:buNone/>
            </a:pPr>
            <a:endParaRPr sz="600">
              <a:solidFill>
                <a:schemeClr val="dk1"/>
              </a:solidFill>
            </a:endParaRPr>
          </a:p>
          <a:p>
            <a:pPr marL="0" lvl="0" indent="0" algn="just" rtl="0">
              <a:lnSpc>
                <a:spcPct val="100000"/>
              </a:lnSpc>
              <a:spcBef>
                <a:spcPts val="1200"/>
              </a:spcBef>
              <a:spcAft>
                <a:spcPts val="0"/>
              </a:spcAft>
              <a:buNone/>
            </a:pPr>
            <a:r>
              <a:rPr lang="en-GB" sz="600">
                <a:solidFill>
                  <a:schemeClr val="dk1"/>
                </a:solidFill>
              </a:rPr>
              <a:t>In this project, we will use an ensemble of seven state-of-the-art CNN architectures to perform prediction on the MRI images. CNN are artificial neural networks, especially suitable for image analysis, which perform feature extraction using a series of convolutional and pooling layers, before using a fully-connected network to perform prediction. The architectures chosen for this project are BasicNet, LeNet5, AlexNet, ResNet50, MobileNet, InceptionNet(v3), and VGG16. The reason behind using an ensemble method is to mitigate the errors that in a single model</a:t>
            </a:r>
            <a:r>
              <a:rPr lang="en-GB" sz="600">
                <a:solidFill>
                  <a:schemeClr val="dk1"/>
                </a:solidFill>
              </a:rPr>
              <a:t>.</a:t>
            </a:r>
            <a:endParaRPr sz="600">
              <a:solidFill>
                <a:schemeClr val="dk1"/>
              </a:solidFill>
            </a:endParaRPr>
          </a:p>
          <a:p>
            <a:pPr marL="0" lvl="0" indent="0" algn="just" rtl="0">
              <a:lnSpc>
                <a:spcPct val="100000"/>
              </a:lnSpc>
              <a:spcBef>
                <a:spcPts val="0"/>
              </a:spcBef>
              <a:spcAft>
                <a:spcPts val="0"/>
              </a:spcAft>
              <a:buNone/>
            </a:pPr>
            <a:endParaRPr sz="600">
              <a:solidFill>
                <a:schemeClr val="dk1"/>
              </a:solidFill>
            </a:endParaRPr>
          </a:p>
          <a:p>
            <a:pPr marL="0" lvl="0" indent="0" algn="just" rtl="0">
              <a:lnSpc>
                <a:spcPct val="100000"/>
              </a:lnSpc>
              <a:spcBef>
                <a:spcPts val="0"/>
              </a:spcBef>
              <a:spcAft>
                <a:spcPts val="0"/>
              </a:spcAft>
              <a:buNone/>
            </a:pPr>
            <a:r>
              <a:rPr lang="en-GB" sz="800" b="1">
                <a:solidFill>
                  <a:schemeClr val="dk1"/>
                </a:solidFill>
              </a:rPr>
              <a:t>Tools and technologies used</a:t>
            </a:r>
            <a:endParaRPr sz="800" b="1">
              <a:solidFill>
                <a:schemeClr val="dk1"/>
              </a:solidFill>
            </a:endParaRPr>
          </a:p>
          <a:p>
            <a:pPr marL="0" lvl="0" indent="0" algn="just" rtl="0">
              <a:lnSpc>
                <a:spcPct val="100000"/>
              </a:lnSpc>
              <a:spcBef>
                <a:spcPts val="0"/>
              </a:spcBef>
              <a:spcAft>
                <a:spcPts val="0"/>
              </a:spcAft>
              <a:buNone/>
            </a:pPr>
            <a:endParaRPr sz="800" b="1">
              <a:solidFill>
                <a:schemeClr val="dk1"/>
              </a:solidFill>
            </a:endParaRPr>
          </a:p>
          <a:p>
            <a:pPr marL="0" lvl="0" indent="0" algn="just" rtl="0">
              <a:lnSpc>
                <a:spcPct val="100000"/>
              </a:lnSpc>
              <a:spcBef>
                <a:spcPts val="0"/>
              </a:spcBef>
              <a:spcAft>
                <a:spcPts val="0"/>
              </a:spcAft>
              <a:buNone/>
            </a:pPr>
            <a:endParaRPr sz="800" b="1">
              <a:solidFill>
                <a:schemeClr val="dk1"/>
              </a:solidFill>
            </a:endParaRPr>
          </a:p>
          <a:p>
            <a:pPr marL="0" lvl="0" indent="0" algn="just" rtl="0">
              <a:lnSpc>
                <a:spcPct val="100000"/>
              </a:lnSpc>
              <a:spcBef>
                <a:spcPts val="0"/>
              </a:spcBef>
              <a:spcAft>
                <a:spcPts val="0"/>
              </a:spcAft>
              <a:buNone/>
            </a:pPr>
            <a:endParaRPr sz="800" b="1">
              <a:solidFill>
                <a:schemeClr val="dk1"/>
              </a:solidFill>
            </a:endParaRPr>
          </a:p>
          <a:p>
            <a:pPr marL="0" lvl="0" indent="0" algn="just" rtl="0">
              <a:lnSpc>
                <a:spcPct val="100000"/>
              </a:lnSpc>
              <a:spcBef>
                <a:spcPts val="0"/>
              </a:spcBef>
              <a:spcAft>
                <a:spcPts val="0"/>
              </a:spcAft>
              <a:buNone/>
            </a:pPr>
            <a:r>
              <a:rPr lang="en-GB" sz="600">
                <a:solidFill>
                  <a:schemeClr val="dk1"/>
                </a:solidFill>
              </a:rPr>
              <a:t>We have used the Tensorflow module in Python to design the architectures, and have trained then on Google Cloud using GPU-based acceleration using the Google Collaboratory platform.</a:t>
            </a:r>
            <a:endParaRPr sz="600">
              <a:solidFill>
                <a:schemeClr val="dk1"/>
              </a:solidFill>
            </a:endParaRPr>
          </a:p>
          <a:p>
            <a:pPr marL="0" lvl="0" indent="0" algn="just" rtl="0">
              <a:lnSpc>
                <a:spcPct val="100000"/>
              </a:lnSpc>
              <a:spcBef>
                <a:spcPts val="0"/>
              </a:spcBef>
              <a:spcAft>
                <a:spcPts val="0"/>
              </a:spcAft>
              <a:buNone/>
            </a:pPr>
            <a:endParaRPr sz="600">
              <a:solidFill>
                <a:schemeClr val="dk1"/>
              </a:solidFill>
            </a:endParaRPr>
          </a:p>
          <a:p>
            <a:pPr marL="0" lvl="0" indent="0" algn="just" rtl="0">
              <a:lnSpc>
                <a:spcPct val="100000"/>
              </a:lnSpc>
              <a:spcBef>
                <a:spcPts val="0"/>
              </a:spcBef>
              <a:spcAft>
                <a:spcPts val="0"/>
              </a:spcAft>
              <a:buNone/>
            </a:pPr>
            <a:r>
              <a:rPr lang="en-GB" sz="800" b="1">
                <a:solidFill>
                  <a:schemeClr val="dk1"/>
                </a:solidFill>
              </a:rPr>
              <a:t>Skills learnt</a:t>
            </a:r>
            <a:endParaRPr sz="800" b="1">
              <a:solidFill>
                <a:schemeClr val="dk1"/>
              </a:solidFill>
            </a:endParaRPr>
          </a:p>
          <a:p>
            <a:pPr marL="0" lvl="0" indent="0" algn="just" rtl="0">
              <a:lnSpc>
                <a:spcPct val="100000"/>
              </a:lnSpc>
              <a:spcBef>
                <a:spcPts val="0"/>
              </a:spcBef>
              <a:spcAft>
                <a:spcPts val="0"/>
              </a:spcAft>
              <a:buNone/>
            </a:pPr>
            <a:r>
              <a:rPr lang="en-GB" sz="600">
                <a:solidFill>
                  <a:schemeClr val="dk1"/>
                </a:solidFill>
              </a:rPr>
              <a:t>We have learnt how to work in a group as a team to develop a machine learning application. Individually, we had to learn the Python programming language and using Tensorflow module within Python to create the sequential models for the state-of-the-art CNN models. </a:t>
            </a:r>
            <a:r>
              <a:rPr lang="en-GB" sz="600">
                <a:solidFill>
                  <a:schemeClr val="dk1"/>
                </a:solidFill>
              </a:rPr>
              <a:t>This includes training and validating the models in cloud infrastructure. </a:t>
            </a:r>
            <a:endParaRPr sz="600">
              <a:solidFill>
                <a:schemeClr val="dk1"/>
              </a:solidFill>
            </a:endParaRPr>
          </a:p>
          <a:p>
            <a:pPr marL="0" lvl="0" indent="0" algn="just" rtl="0">
              <a:lnSpc>
                <a:spcPct val="100000"/>
              </a:lnSpc>
              <a:spcBef>
                <a:spcPts val="0"/>
              </a:spcBef>
              <a:spcAft>
                <a:spcPts val="0"/>
              </a:spcAft>
              <a:buNone/>
            </a:pPr>
            <a:endParaRPr sz="600">
              <a:solidFill>
                <a:schemeClr val="dk1"/>
              </a:solidFill>
            </a:endParaRPr>
          </a:p>
          <a:p>
            <a:pPr marL="0" lvl="0" indent="0" algn="just" rtl="0">
              <a:lnSpc>
                <a:spcPct val="100000"/>
              </a:lnSpc>
              <a:spcBef>
                <a:spcPts val="0"/>
              </a:spcBef>
              <a:spcAft>
                <a:spcPts val="0"/>
              </a:spcAft>
              <a:buNone/>
            </a:pPr>
            <a:r>
              <a:rPr lang="en-GB" sz="800" b="1">
                <a:solidFill>
                  <a:schemeClr val="dk1"/>
                </a:solidFill>
              </a:rPr>
              <a:t>Challenges</a:t>
            </a:r>
            <a:endParaRPr sz="800" b="1">
              <a:solidFill>
                <a:schemeClr val="dk1"/>
              </a:solidFill>
            </a:endParaRPr>
          </a:p>
          <a:p>
            <a:pPr marL="0" lvl="0" indent="0" algn="just" rtl="0">
              <a:lnSpc>
                <a:spcPct val="100000"/>
              </a:lnSpc>
              <a:spcBef>
                <a:spcPts val="0"/>
              </a:spcBef>
              <a:spcAft>
                <a:spcPts val="0"/>
              </a:spcAft>
              <a:buNone/>
            </a:pPr>
            <a:r>
              <a:rPr lang="en-GB" sz="600">
                <a:solidFill>
                  <a:schemeClr val="dk1"/>
                </a:solidFill>
              </a:rPr>
              <a:t>The challenges were to ensure that all the different people involved in creating the different models and training </a:t>
            </a:r>
            <a:r>
              <a:rPr lang="en-GB" sz="600">
                <a:solidFill>
                  <a:schemeClr val="dk1"/>
                </a:solidFill>
              </a:rPr>
              <a:t>them were doing so in a consistent manner so that they could be integrated later on ito a single program. </a:t>
            </a:r>
            <a:r>
              <a:rPr lang="en-GB" sz="600">
                <a:solidFill>
                  <a:schemeClr val="dk1"/>
                </a:solidFill>
              </a:rPr>
              <a:t>Another challenge was to determine the hyper-parameters so that they models performed optimally. The final challenge was in gaining access to an infrastructure with GPU-acceleration for training.</a:t>
            </a:r>
            <a:endParaRPr sz="600">
              <a:solidFill>
                <a:schemeClr val="dk1"/>
              </a:solidFill>
            </a:endParaRPr>
          </a:p>
        </p:txBody>
      </p:sp>
      <p:sp>
        <p:nvSpPr>
          <p:cNvPr id="57" name="Google Shape;57;p13"/>
          <p:cNvSpPr txBox="1"/>
          <p:nvPr>
            <p:ph type="body" idx="2"/>
          </p:nvPr>
        </p:nvSpPr>
        <p:spPr>
          <a:xfrm>
            <a:off x="6135300" y="858550"/>
            <a:ext cx="2697000" cy="4140600"/>
          </a:xfrm>
          <a:prstGeom prst="rect">
            <a:avLst/>
          </a:prstGeom>
          <a:solidFill>
            <a:schemeClr val="lt2"/>
          </a:solidFill>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GB" sz="810" b="1">
                <a:solidFill>
                  <a:schemeClr val="dk1"/>
                </a:solidFill>
              </a:rPr>
              <a:t>CNN architecture</a:t>
            </a:r>
            <a:endParaRPr sz="810" b="1">
              <a:solidFill>
                <a:schemeClr val="dk1"/>
              </a:solidFill>
            </a:endParaRPr>
          </a:p>
          <a:p>
            <a:pPr marL="0" lvl="0" indent="0" algn="l" rtl="0">
              <a:lnSpc>
                <a:spcPct val="115000"/>
              </a:lnSpc>
              <a:spcBef>
                <a:spcPts val="1200"/>
              </a:spcBef>
              <a:spcAft>
                <a:spcPts val="0"/>
              </a:spcAft>
              <a:buNone/>
            </a:pPr>
            <a:endParaRPr sz="1000" b="1">
              <a:solidFill>
                <a:schemeClr val="dk1"/>
              </a:solidFill>
            </a:endParaRPr>
          </a:p>
          <a:p>
            <a:pPr marL="0" lvl="0" indent="0" algn="l" rtl="0">
              <a:lnSpc>
                <a:spcPct val="115000"/>
              </a:lnSpc>
              <a:spcBef>
                <a:spcPts val="1200"/>
              </a:spcBef>
              <a:spcAft>
                <a:spcPts val="0"/>
              </a:spcAft>
              <a:buNone/>
            </a:pPr>
            <a:endParaRPr sz="700">
              <a:solidFill>
                <a:schemeClr val="dk1"/>
              </a:solidFill>
            </a:endParaRPr>
          </a:p>
          <a:p>
            <a:pPr marL="0" lvl="0" indent="0" algn="ctr" rtl="0">
              <a:lnSpc>
                <a:spcPct val="115000"/>
              </a:lnSpc>
              <a:spcBef>
                <a:spcPts val="1200"/>
              </a:spcBef>
              <a:spcAft>
                <a:spcPts val="0"/>
              </a:spcAft>
              <a:buNone/>
            </a:pPr>
            <a:endParaRPr sz="600">
              <a:solidFill>
                <a:schemeClr val="dk1"/>
              </a:solidFill>
            </a:endParaRPr>
          </a:p>
          <a:p>
            <a:pPr marL="0" lvl="0" indent="0" algn="ctr" rtl="0">
              <a:lnSpc>
                <a:spcPct val="115000"/>
              </a:lnSpc>
              <a:spcBef>
                <a:spcPts val="1200"/>
              </a:spcBef>
              <a:spcAft>
                <a:spcPts val="0"/>
              </a:spcAft>
              <a:buNone/>
            </a:pPr>
            <a:r>
              <a:rPr lang="en-GB" sz="600">
                <a:solidFill>
                  <a:schemeClr val="dk1"/>
                </a:solidFill>
              </a:rPr>
              <a:t>Example of a CNN architecture</a:t>
            </a:r>
            <a:endParaRPr sz="810" b="1">
              <a:solidFill>
                <a:schemeClr val="dk1"/>
              </a:solidFill>
            </a:endParaRPr>
          </a:p>
          <a:p>
            <a:pPr marL="0" lvl="0" indent="0" algn="l" rtl="0">
              <a:lnSpc>
                <a:spcPct val="115000"/>
              </a:lnSpc>
              <a:spcBef>
                <a:spcPts val="1200"/>
              </a:spcBef>
              <a:spcAft>
                <a:spcPts val="0"/>
              </a:spcAft>
              <a:buNone/>
            </a:pPr>
            <a:r>
              <a:rPr lang="en-GB" sz="810" b="1">
                <a:solidFill>
                  <a:schemeClr val="dk1"/>
                </a:solidFill>
              </a:rPr>
              <a:t>Experimental result</a:t>
            </a:r>
            <a:endParaRPr sz="810" b="1">
              <a:solidFill>
                <a:schemeClr val="dk1"/>
              </a:solidFill>
            </a:endParaRPr>
          </a:p>
          <a:p>
            <a:pPr marL="0" lvl="0" indent="0" algn="l" rtl="0">
              <a:lnSpc>
                <a:spcPct val="115000"/>
              </a:lnSpc>
              <a:spcBef>
                <a:spcPts val="1200"/>
              </a:spcBef>
              <a:spcAft>
                <a:spcPts val="0"/>
              </a:spcAft>
              <a:buNone/>
            </a:pPr>
            <a:endParaRPr sz="1000" b="1">
              <a:solidFill>
                <a:schemeClr val="dk1"/>
              </a:solidFill>
            </a:endParaRPr>
          </a:p>
          <a:p>
            <a:pPr marL="0" lvl="0" indent="0" algn="l" rtl="0">
              <a:lnSpc>
                <a:spcPct val="115000"/>
              </a:lnSpc>
              <a:spcBef>
                <a:spcPts val="1200"/>
              </a:spcBef>
              <a:spcAft>
                <a:spcPts val="0"/>
              </a:spcAft>
              <a:buNone/>
            </a:pPr>
            <a:endParaRPr sz="1000" b="1">
              <a:solidFill>
                <a:schemeClr val="dk1"/>
              </a:solidFill>
            </a:endParaRPr>
          </a:p>
          <a:p>
            <a:pPr marL="0" lvl="0" indent="0" algn="l" rtl="0">
              <a:lnSpc>
                <a:spcPct val="115000"/>
              </a:lnSpc>
              <a:spcBef>
                <a:spcPts val="1200"/>
              </a:spcBef>
              <a:spcAft>
                <a:spcPts val="0"/>
              </a:spcAft>
              <a:buNone/>
            </a:pPr>
            <a:endParaRPr sz="810" b="1">
              <a:solidFill>
                <a:schemeClr val="dk1"/>
              </a:solidFill>
            </a:endParaRPr>
          </a:p>
          <a:p>
            <a:pPr marL="0" lvl="0" indent="0" algn="l" rtl="0">
              <a:lnSpc>
                <a:spcPct val="115000"/>
              </a:lnSpc>
              <a:spcBef>
                <a:spcPts val="0"/>
              </a:spcBef>
              <a:spcAft>
                <a:spcPts val="0"/>
              </a:spcAft>
              <a:buNone/>
            </a:pPr>
            <a:endParaRPr sz="810" b="1">
              <a:solidFill>
                <a:schemeClr val="dk1"/>
              </a:solidFill>
            </a:endParaRPr>
          </a:p>
          <a:p>
            <a:pPr marL="0" lvl="0" indent="0" algn="l" rtl="0">
              <a:lnSpc>
                <a:spcPct val="115000"/>
              </a:lnSpc>
              <a:spcBef>
                <a:spcPts val="0"/>
              </a:spcBef>
              <a:spcAft>
                <a:spcPts val="0"/>
              </a:spcAft>
              <a:buNone/>
            </a:pPr>
            <a:r>
              <a:rPr lang="en-GB" sz="810" b="1">
                <a:solidFill>
                  <a:schemeClr val="dk1"/>
                </a:solidFill>
              </a:rPr>
              <a:t>Conclusion</a:t>
            </a:r>
            <a:endParaRPr sz="810" b="1">
              <a:solidFill>
                <a:schemeClr val="dk1"/>
              </a:solidFill>
            </a:endParaRPr>
          </a:p>
          <a:p>
            <a:pPr marL="0" lvl="0" indent="0" algn="just" rtl="0">
              <a:lnSpc>
                <a:spcPct val="115000"/>
              </a:lnSpc>
              <a:spcBef>
                <a:spcPts val="0"/>
              </a:spcBef>
              <a:spcAft>
                <a:spcPts val="0"/>
              </a:spcAft>
              <a:buNone/>
            </a:pPr>
            <a:r>
              <a:rPr lang="en-GB" sz="600">
                <a:solidFill>
                  <a:schemeClr val="dk1"/>
                </a:solidFill>
              </a:rPr>
              <a:t>We can conclude that deeper network are not always better than shallower networks. This is because the size of our dataset is too small that deeper networks underfit the data. Relatively </a:t>
            </a:r>
            <a:r>
              <a:rPr lang="en-GB" sz="600">
                <a:solidFill>
                  <a:schemeClr val="dk1"/>
                </a:solidFill>
              </a:rPr>
              <a:t>shallow networks like BasicNet and LeNet has shown the best performance in the dataset. Additionally, we observe that the ensemble of the architectures show better performance than any single architecture at a time. This is in agreement with our hypothesis that the overall ensemble of multiple architectures would show higher accuracy than any single architecture.</a:t>
            </a:r>
            <a:endParaRPr sz="600">
              <a:solidFill>
                <a:schemeClr val="dk1"/>
              </a:solidFill>
            </a:endParaRPr>
          </a:p>
          <a:p>
            <a:pPr marL="0" lvl="0" indent="0" algn="just" rtl="0">
              <a:lnSpc>
                <a:spcPct val="115000"/>
              </a:lnSpc>
              <a:spcBef>
                <a:spcPts val="1200"/>
              </a:spcBef>
              <a:spcAft>
                <a:spcPts val="1200"/>
              </a:spcAft>
              <a:buNone/>
            </a:pPr>
            <a:endParaRPr sz="600">
              <a:solidFill>
                <a:schemeClr val="dk1"/>
              </a:solidFill>
            </a:endParaRPr>
          </a:p>
        </p:txBody>
      </p:sp>
      <p:pic>
        <p:nvPicPr>
          <p:cNvPr id="58" name="Google Shape;58;p13"/>
          <p:cNvPicPr preferRelativeResize="0"/>
          <p:nvPr/>
        </p:nvPicPr>
        <p:blipFill rotWithShape="1">
          <a:blip r:embed="rId1"/>
          <a:srcRect r="35337" b="32791"/>
          <a:stretch>
            <a:fillRect/>
          </a:stretch>
        </p:blipFill>
        <p:spPr>
          <a:xfrm>
            <a:off x="1009877" y="2140225"/>
            <a:ext cx="1300200" cy="1365649"/>
          </a:xfrm>
          <a:prstGeom prst="rect">
            <a:avLst/>
          </a:prstGeom>
          <a:noFill/>
          <a:ln>
            <a:noFill/>
          </a:ln>
        </p:spPr>
      </p:pic>
      <p:pic>
        <p:nvPicPr>
          <p:cNvPr id="59" name="Google Shape;59;p13"/>
          <p:cNvPicPr preferRelativeResize="0"/>
          <p:nvPr/>
        </p:nvPicPr>
        <p:blipFill>
          <a:blip r:embed="rId2"/>
          <a:stretch>
            <a:fillRect/>
          </a:stretch>
        </p:blipFill>
        <p:spPr>
          <a:xfrm>
            <a:off x="6472528" y="1233150"/>
            <a:ext cx="2022574" cy="780200"/>
          </a:xfrm>
          <a:prstGeom prst="rect">
            <a:avLst/>
          </a:prstGeom>
          <a:noFill/>
          <a:ln>
            <a:noFill/>
          </a:ln>
        </p:spPr>
      </p:pic>
      <p:pic>
        <p:nvPicPr>
          <p:cNvPr id="60" name="Google Shape;60;p13"/>
          <p:cNvPicPr preferRelativeResize="0"/>
          <p:nvPr/>
        </p:nvPicPr>
        <p:blipFill>
          <a:blip r:embed="rId3"/>
          <a:stretch>
            <a:fillRect/>
          </a:stretch>
        </p:blipFill>
        <p:spPr>
          <a:xfrm>
            <a:off x="6898275" y="2642353"/>
            <a:ext cx="1171075" cy="909800"/>
          </a:xfrm>
          <a:prstGeom prst="rect">
            <a:avLst/>
          </a:prstGeom>
          <a:noFill/>
          <a:ln>
            <a:noFill/>
          </a:ln>
        </p:spPr>
      </p:pic>
      <p:pic>
        <p:nvPicPr>
          <p:cNvPr id="61" name="Google Shape;61;p13"/>
          <p:cNvPicPr preferRelativeResize="0"/>
          <p:nvPr/>
        </p:nvPicPr>
        <p:blipFill>
          <a:blip r:embed="rId4"/>
          <a:stretch>
            <a:fillRect/>
          </a:stretch>
        </p:blipFill>
        <p:spPr>
          <a:xfrm>
            <a:off x="3525650" y="2764839"/>
            <a:ext cx="1101624" cy="369549"/>
          </a:xfrm>
          <a:prstGeom prst="rect">
            <a:avLst/>
          </a:prstGeom>
          <a:noFill/>
          <a:ln>
            <a:noFill/>
          </a:ln>
        </p:spPr>
      </p:pic>
      <p:pic>
        <p:nvPicPr>
          <p:cNvPr id="62" name="Google Shape;62;p13"/>
          <p:cNvPicPr preferRelativeResize="0"/>
          <p:nvPr/>
        </p:nvPicPr>
        <p:blipFill>
          <a:blip r:embed="rId5"/>
          <a:stretch>
            <a:fillRect/>
          </a:stretch>
        </p:blipFill>
        <p:spPr>
          <a:xfrm>
            <a:off x="4841976" y="2795575"/>
            <a:ext cx="697050" cy="308075"/>
          </a:xfrm>
          <a:prstGeom prst="rect">
            <a:avLst/>
          </a:prstGeom>
          <a:noFill/>
          <a:ln>
            <a:noFill/>
          </a:ln>
        </p:spPr>
      </p:pic>
      <p:pic>
        <p:nvPicPr>
          <p:cNvPr id="63" name="Google Shape;63;p13"/>
          <p:cNvPicPr preferRelativeResize="0"/>
          <p:nvPr/>
        </p:nvPicPr>
        <p:blipFill>
          <a:blip r:embed="rId6"/>
          <a:stretch>
            <a:fillRect/>
          </a:stretch>
        </p:blipFill>
        <p:spPr>
          <a:xfrm>
            <a:off x="3714899" y="1096373"/>
            <a:ext cx="1714200" cy="836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References</a:t>
            </a:r>
            <a:endParaRPr lang="en-GB"/>
          </a:p>
        </p:txBody>
      </p:sp>
      <p:sp>
        <p:nvSpPr>
          <p:cNvPr id="69" name="Google Shape;69;p14"/>
          <p:cNvSpPr txBox="1"/>
          <p:nvPr>
            <p:ph type="body" idx="1"/>
          </p:nvPr>
        </p:nvSpPr>
        <p:spPr>
          <a:xfrm>
            <a:off x="311785" y="1152525"/>
            <a:ext cx="8520430" cy="272986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000">
                <a:solidFill>
                  <a:srgbClr val="222222"/>
                </a:solidFill>
                <a:highlight>
                  <a:srgbClr val="FFFFFF"/>
                </a:highlight>
              </a:rPr>
              <a:t>Angulakshmi, M. and Deepa, M., 2021. A review on deep learning architecture and methods for MRI brain tumour segmentation. </a:t>
            </a:r>
            <a:r>
              <a:rPr lang="en-GB" sz="1000" i="1">
                <a:solidFill>
                  <a:srgbClr val="222222"/>
                </a:solidFill>
                <a:highlight>
                  <a:srgbClr val="FFFFFF"/>
                </a:highlight>
              </a:rPr>
              <a:t>Current Medical Imaging</a:t>
            </a:r>
            <a:r>
              <a:rPr lang="en-GB" sz="1000">
                <a:solidFill>
                  <a:srgbClr val="222222"/>
                </a:solidFill>
                <a:highlight>
                  <a:srgbClr val="FFFFFF"/>
                </a:highlight>
              </a:rPr>
              <a:t>, </a:t>
            </a:r>
            <a:r>
              <a:rPr lang="en-GB" sz="1000" i="1">
                <a:solidFill>
                  <a:srgbClr val="222222"/>
                </a:solidFill>
                <a:highlight>
                  <a:srgbClr val="FFFFFF"/>
                </a:highlight>
              </a:rPr>
              <a:t>17</a:t>
            </a:r>
            <a:r>
              <a:rPr lang="en-GB" sz="1000">
                <a:solidFill>
                  <a:srgbClr val="222222"/>
                </a:solidFill>
                <a:highlight>
                  <a:srgbClr val="FFFFFF"/>
                </a:highlight>
              </a:rPr>
              <a:t>(6), pp.695-706.</a:t>
            </a:r>
            <a:endParaRPr sz="1000">
              <a:solidFill>
                <a:srgbClr val="222222"/>
              </a:solidFill>
              <a:highlight>
                <a:srgbClr val="FFFFFF"/>
              </a:highlight>
            </a:endParaRPr>
          </a:p>
          <a:p>
            <a:pPr marL="0" lvl="0" indent="0" algn="l" rtl="0">
              <a:spcBef>
                <a:spcPts val="1200"/>
              </a:spcBef>
              <a:spcAft>
                <a:spcPts val="0"/>
              </a:spcAft>
              <a:buNone/>
            </a:pPr>
            <a:r>
              <a:rPr lang="en-GB" sz="1000">
                <a:solidFill>
                  <a:srgbClr val="222222"/>
                </a:solidFill>
                <a:highlight>
                  <a:srgbClr val="FFFFFF"/>
                </a:highlight>
              </a:rPr>
              <a:t>Preetika, B., Latha, M., Senthilmurugan, M. and Chinnaiyan, R., 2021, January. MRI Image based Brain Tumour Segmentation using Machine Learning Classifiers. In </a:t>
            </a:r>
            <a:r>
              <a:rPr lang="en-GB" sz="1000" i="1">
                <a:solidFill>
                  <a:srgbClr val="222222"/>
                </a:solidFill>
                <a:highlight>
                  <a:srgbClr val="FFFFFF"/>
                </a:highlight>
              </a:rPr>
              <a:t>2021 International Conference on Computer Communication and Informatics (ICCCI)</a:t>
            </a:r>
            <a:r>
              <a:rPr lang="en-GB" sz="1000">
                <a:solidFill>
                  <a:srgbClr val="222222"/>
                </a:solidFill>
                <a:highlight>
                  <a:srgbClr val="FFFFFF"/>
                </a:highlight>
              </a:rPr>
              <a:t> (pp. 1-9). IEEE.</a:t>
            </a:r>
            <a:endParaRPr sz="1000">
              <a:solidFill>
                <a:srgbClr val="222222"/>
              </a:solidFill>
              <a:highlight>
                <a:srgbClr val="FFFFFF"/>
              </a:highlight>
            </a:endParaRPr>
          </a:p>
          <a:p>
            <a:pPr marL="0" lvl="0" indent="0" algn="l" rtl="0">
              <a:spcBef>
                <a:spcPts val="1200"/>
              </a:spcBef>
              <a:spcAft>
                <a:spcPts val="0"/>
              </a:spcAft>
              <a:buNone/>
            </a:pPr>
            <a:r>
              <a:rPr lang="en-GB" sz="1000">
                <a:solidFill>
                  <a:srgbClr val="222222"/>
                </a:solidFill>
                <a:highlight>
                  <a:srgbClr val="FFFFFF"/>
                </a:highlight>
              </a:rPr>
              <a:t>Saxena, S., Kumari, N. and Pattnaik, S., 2021. Brain tumour segmentation in FLAIR MRI using sliding window texture feature extraction followed by fuzzy C-means clustering. </a:t>
            </a:r>
            <a:r>
              <a:rPr lang="en-GB" sz="1000" i="1">
                <a:solidFill>
                  <a:srgbClr val="222222"/>
                </a:solidFill>
                <a:highlight>
                  <a:srgbClr val="FFFFFF"/>
                </a:highlight>
              </a:rPr>
              <a:t>International Journal of Healthcare Information Systems and Informatics (IJHISI)</a:t>
            </a:r>
            <a:r>
              <a:rPr lang="en-GB" sz="1000">
                <a:solidFill>
                  <a:srgbClr val="222222"/>
                </a:solidFill>
                <a:highlight>
                  <a:srgbClr val="FFFFFF"/>
                </a:highlight>
              </a:rPr>
              <a:t>, </a:t>
            </a:r>
            <a:r>
              <a:rPr lang="en-GB" sz="1000" i="1">
                <a:solidFill>
                  <a:srgbClr val="222222"/>
                </a:solidFill>
                <a:highlight>
                  <a:srgbClr val="FFFFFF"/>
                </a:highlight>
              </a:rPr>
              <a:t>16</a:t>
            </a:r>
            <a:r>
              <a:rPr lang="en-GB" sz="1000">
                <a:solidFill>
                  <a:srgbClr val="222222"/>
                </a:solidFill>
                <a:highlight>
                  <a:srgbClr val="FFFFFF"/>
                </a:highlight>
              </a:rPr>
              <a:t>(3), pp.1-20.</a:t>
            </a:r>
            <a:endParaRPr sz="1000">
              <a:solidFill>
                <a:srgbClr val="222222"/>
              </a:solidFill>
              <a:highlight>
                <a:srgbClr val="FFFFFF"/>
              </a:highlight>
            </a:endParaRPr>
          </a:p>
          <a:p>
            <a:pPr marL="0" lvl="0" indent="0" algn="l" rtl="0">
              <a:spcBef>
                <a:spcPts val="1200"/>
              </a:spcBef>
              <a:spcAft>
                <a:spcPts val="0"/>
              </a:spcAft>
              <a:buNone/>
            </a:pPr>
            <a:r>
              <a:rPr lang="en-GB" sz="1000">
                <a:solidFill>
                  <a:srgbClr val="222222"/>
                </a:solidFill>
                <a:highlight>
                  <a:srgbClr val="FFFFFF"/>
                </a:highlight>
              </a:rPr>
              <a:t>Shanmuga Priya, S., Saran Raj, S., Surendiran, B. and Arulmurugaselvi, N., 2021. Brain tumour detection in MRI using deep learning. In </a:t>
            </a:r>
            <a:r>
              <a:rPr lang="en-GB" sz="1000" i="1">
                <a:solidFill>
                  <a:srgbClr val="222222"/>
                </a:solidFill>
                <a:highlight>
                  <a:srgbClr val="FFFFFF"/>
                </a:highlight>
              </a:rPr>
              <a:t>Evolution in computational intelligence</a:t>
            </a:r>
            <a:r>
              <a:rPr lang="en-GB" sz="1000">
                <a:solidFill>
                  <a:srgbClr val="222222"/>
                </a:solidFill>
                <a:highlight>
                  <a:srgbClr val="FFFFFF"/>
                </a:highlight>
              </a:rPr>
              <a:t> (pp. 395-403). Springer, Singapore.</a:t>
            </a:r>
            <a:endParaRPr sz="1000">
              <a:solidFill>
                <a:srgbClr val="222222"/>
              </a:solidFill>
              <a:highlight>
                <a:srgbClr val="FFFFFF"/>
              </a:highlight>
            </a:endParaRPr>
          </a:p>
          <a:p>
            <a:pPr marL="0" lvl="0" indent="0" algn="l" rtl="0">
              <a:spcBef>
                <a:spcPts val="1200"/>
              </a:spcBef>
              <a:spcAft>
                <a:spcPts val="1200"/>
              </a:spcAft>
              <a:buNone/>
            </a:pPr>
            <a:r>
              <a:rPr lang="en-GB" sz="1000">
                <a:solidFill>
                  <a:srgbClr val="222222"/>
                </a:solidFill>
                <a:highlight>
                  <a:srgbClr val="FFFFFF"/>
                </a:highlight>
              </a:rPr>
              <a:t>Kalaiselvi, T., Padmapriya, S.T., Sriramakrishnan, P. and Somasundaram, K., 2021. A deep learning approach for brain tumour detection system using convolutional neural networks. </a:t>
            </a:r>
            <a:r>
              <a:rPr lang="en-GB" sz="1000" i="1">
                <a:solidFill>
                  <a:srgbClr val="222222"/>
                </a:solidFill>
                <a:highlight>
                  <a:srgbClr val="FFFFFF"/>
                </a:highlight>
              </a:rPr>
              <a:t>International Journal of Dynamical Systems and Differential Equations</a:t>
            </a:r>
            <a:r>
              <a:rPr lang="en-GB" sz="1000">
                <a:solidFill>
                  <a:srgbClr val="222222"/>
                </a:solidFill>
                <a:highlight>
                  <a:srgbClr val="FFFFFF"/>
                </a:highlight>
              </a:rPr>
              <a:t>, </a:t>
            </a:r>
            <a:r>
              <a:rPr lang="en-GB" sz="1000" i="1">
                <a:solidFill>
                  <a:srgbClr val="222222"/>
                </a:solidFill>
                <a:highlight>
                  <a:srgbClr val="FFFFFF"/>
                </a:highlight>
              </a:rPr>
              <a:t>11</a:t>
            </a:r>
            <a:r>
              <a:rPr lang="en-GB" sz="1000">
                <a:solidFill>
                  <a:srgbClr val="222222"/>
                </a:solidFill>
                <a:highlight>
                  <a:srgbClr val="FFFFFF"/>
                </a:highlight>
              </a:rPr>
              <a:t>(5-6), pp.514-526.</a:t>
            </a:r>
            <a:endParaRPr sz="1000">
              <a:solidFill>
                <a:srgbClr val="222222"/>
              </a:solidFill>
              <a:highlight>
                <a:srgbClr val="FFFFFF"/>
              </a:highlight>
            </a:endParaRPr>
          </a:p>
        </p:txBody>
      </p:sp>
      <p:sp>
        <p:nvSpPr>
          <p:cNvPr id="3" name="Text Box 2"/>
          <p:cNvSpPr txBox="1"/>
          <p:nvPr/>
        </p:nvSpPr>
        <p:spPr>
          <a:xfrm>
            <a:off x="361950" y="4058285"/>
            <a:ext cx="7526020" cy="398780"/>
          </a:xfrm>
          <a:prstGeom prst="rect">
            <a:avLst/>
          </a:prstGeom>
          <a:noFill/>
        </p:spPr>
        <p:txBody>
          <a:bodyPr wrap="none" rtlCol="0">
            <a:spAutoFit/>
          </a:bodyPr>
          <a:p>
            <a:r>
              <a:rPr lang="en-US" sz="1000" b="1"/>
              <a:t>Team Details</a:t>
            </a:r>
            <a:r>
              <a:rPr lang="en-US" sz="1000"/>
              <a:t>:Saiteja Gaje(w20047765),Naresh Nalluri(20050145),Rajesh Chittimalla(19037997), Venkata Sai Meruva(20050263),</a:t>
            </a:r>
            <a:endParaRPr lang="en-US" sz="1000"/>
          </a:p>
          <a:p>
            <a:r>
              <a:rPr lang="en-US" sz="1000"/>
              <a:t>                        Nikitha Thokkala(20048467)</a:t>
            </a:r>
            <a:endParaRPr lang="en-US" sz="10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5048</Words>
  <Application>WPS Presentation</Application>
  <PresentationFormat/>
  <Paragraphs>59</Paragraphs>
  <Slides>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vt:i4>
      </vt:variant>
    </vt:vector>
  </HeadingPairs>
  <TitlesOfParts>
    <vt:vector size="9" baseType="lpstr">
      <vt:lpstr>Arial</vt:lpstr>
      <vt:lpstr>SimSun</vt:lpstr>
      <vt:lpstr>Wingdings</vt:lpstr>
      <vt:lpstr>Arial</vt:lpstr>
      <vt:lpstr>Microsoft YaHei</vt:lpstr>
      <vt:lpstr>Arial Unicode MS</vt:lpstr>
      <vt:lpstr>Simple Light</vt:lpstr>
      <vt:lpstr>Classification MRI images for brain tumour identification using CNN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MRI images for brain tumour identification using CNN</dc:title>
  <dc:creator/>
  <cp:lastModifiedBy>Admin</cp:lastModifiedBy>
  <cp:revision>4</cp:revision>
  <dcterms:created xsi:type="dcterms:W3CDTF">2022-05-06T21:04:00Z</dcterms:created>
  <dcterms:modified xsi:type="dcterms:W3CDTF">2022-05-06T21:18:10Z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9FF5077BB82E446097CAEB3822D95C16</vt:lpwstr>
  </property>
  <property fmtid="{D5CDD505-2E9C-101B-9397-08002B2CF9AE}" pid="3" name="KSOProductBuildVer">
    <vt:lpwstr>1033-11.2.0.11074</vt:lpwstr>
  </property>
</Properties>
</file>