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7" r:id="rId5"/>
    <p:sldId id="269" r:id="rId6"/>
    <p:sldId id="257" r:id="rId7"/>
    <p:sldId id="258" r:id="rId8"/>
    <p:sldId id="260" r:id="rId9"/>
    <p:sldId id="261" r:id="rId10"/>
    <p:sldId id="262" r:id="rId11"/>
    <p:sldId id="263" r:id="rId12"/>
    <p:sldId id="264" r:id="rId13"/>
    <p:sldId id="265" r:id="rId14"/>
    <p:sldId id="266" r:id="rId15"/>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114c5e94f82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4c5e94f82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g1131cfc6818_0_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31cfc6818_0_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g1131cfc6818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31cfc6818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g1131cfc681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131cfc681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g1131cfc6818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131cfc6818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114c5e94f8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4c5e94f8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1131cfc6818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31cfc6818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1131cfc6818_0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31cfc6818_0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1131cfc6818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131cfc6818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1131cfc6818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131cfc6818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sz="4445"/>
              <a:t>Analysis of digital markers from MRI images using Deep Learning </a:t>
            </a:r>
            <a:endParaRPr lang="en-GB" sz="444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Methodology: </a:t>
            </a:r>
            <a:r>
              <a:rPr lang="en-GB"/>
              <a:t>State-of-the-arts</a:t>
            </a:r>
            <a:endParaRPr lang="en-GB"/>
          </a:p>
        </p:txBody>
      </p:sp>
      <p:sp>
        <p:nvSpPr>
          <p:cNvPr id="114" name="Google Shape;114;p21"/>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AutoNum type="arabicPeriod"/>
            </a:pPr>
            <a:r>
              <a:rPr lang="en-GB">
                <a:solidFill>
                  <a:schemeClr val="dk1"/>
                </a:solidFill>
              </a:rPr>
              <a:t>AlexNet</a:t>
            </a:r>
            <a:endParaRPr>
              <a:solidFill>
                <a:schemeClr val="dk1"/>
              </a:solidFill>
            </a:endParaRPr>
          </a:p>
          <a:p>
            <a:pPr marL="457200" lvl="0" indent="-317500" algn="l" rtl="0">
              <a:spcBef>
                <a:spcPts val="0"/>
              </a:spcBef>
              <a:spcAft>
                <a:spcPts val="0"/>
              </a:spcAft>
              <a:buClr>
                <a:schemeClr val="dk1"/>
              </a:buClr>
              <a:buSzPts val="1400"/>
              <a:buAutoNum type="arabicPeriod"/>
            </a:pPr>
            <a:r>
              <a:rPr lang="en-GB">
                <a:solidFill>
                  <a:schemeClr val="dk1"/>
                </a:solidFill>
              </a:rPr>
              <a:t>LeNet</a:t>
            </a:r>
            <a:endParaRPr>
              <a:solidFill>
                <a:schemeClr val="dk1"/>
              </a:solidFill>
            </a:endParaRPr>
          </a:p>
          <a:p>
            <a:pPr marL="457200" lvl="0" indent="-317500" algn="l" rtl="0">
              <a:spcBef>
                <a:spcPts val="0"/>
              </a:spcBef>
              <a:spcAft>
                <a:spcPts val="0"/>
              </a:spcAft>
              <a:buClr>
                <a:schemeClr val="dk1"/>
              </a:buClr>
              <a:buSzPts val="1400"/>
              <a:buAutoNum type="arabicPeriod"/>
            </a:pPr>
            <a:r>
              <a:rPr lang="en-GB">
                <a:solidFill>
                  <a:schemeClr val="dk1"/>
                </a:solidFill>
              </a:rPr>
              <a:t>ResNet</a:t>
            </a:r>
            <a:endParaRPr>
              <a:solidFill>
                <a:schemeClr val="dk1"/>
              </a:solidFill>
            </a:endParaRPr>
          </a:p>
          <a:p>
            <a:pPr marL="457200" lvl="0" indent="-317500" algn="l" rtl="0">
              <a:spcBef>
                <a:spcPts val="0"/>
              </a:spcBef>
              <a:spcAft>
                <a:spcPts val="0"/>
              </a:spcAft>
              <a:buClr>
                <a:schemeClr val="dk1"/>
              </a:buClr>
              <a:buSzPts val="1400"/>
              <a:buAutoNum type="arabicPeriod"/>
            </a:pPr>
            <a:r>
              <a:rPr lang="en-GB">
                <a:solidFill>
                  <a:schemeClr val="dk1"/>
                </a:solidFill>
              </a:rPr>
              <a:t>InceptionNet</a:t>
            </a:r>
            <a:endParaRPr>
              <a:solidFill>
                <a:schemeClr val="dk1"/>
              </a:solidFill>
            </a:endParaRPr>
          </a:p>
          <a:p>
            <a:pPr marL="457200" lvl="0" indent="-317500" algn="l" rtl="0">
              <a:spcBef>
                <a:spcPts val="0"/>
              </a:spcBef>
              <a:spcAft>
                <a:spcPts val="0"/>
              </a:spcAft>
              <a:buClr>
                <a:schemeClr val="dk1"/>
              </a:buClr>
              <a:buSzPts val="1400"/>
              <a:buAutoNum type="arabicPeriod"/>
            </a:pPr>
            <a:r>
              <a:rPr lang="en-GB">
                <a:solidFill>
                  <a:schemeClr val="dk1"/>
                </a:solidFill>
              </a:rPr>
              <a:t>VGG</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en-GB" sz="1000" u="sng">
                <a:solidFill>
                  <a:schemeClr val="dk1"/>
                </a:solidFill>
              </a:rPr>
              <a:t>CNN pipelines for two models</a:t>
            </a:r>
            <a:endParaRPr sz="1000" u="sng">
              <a:solidFill>
                <a:schemeClr val="dk1"/>
              </a:solidFill>
            </a:endParaRPr>
          </a:p>
          <a:p>
            <a:pPr marL="0" lvl="0" indent="0" algn="l" rtl="0">
              <a:spcBef>
                <a:spcPts val="0"/>
              </a:spcBef>
              <a:spcAft>
                <a:spcPts val="0"/>
              </a:spcAft>
              <a:buNone/>
            </a:pPr>
            <a:r>
              <a:rPr lang="en-GB" sz="1000">
                <a:solidFill>
                  <a:schemeClr val="dk1"/>
                </a:solidFill>
              </a:rPr>
              <a:t>Above - LeNet</a:t>
            </a:r>
            <a:endParaRPr sz="1000">
              <a:solidFill>
                <a:schemeClr val="dk1"/>
              </a:solidFill>
            </a:endParaRPr>
          </a:p>
          <a:p>
            <a:pPr marL="0" lvl="0" indent="0" algn="l" rtl="0">
              <a:spcBef>
                <a:spcPts val="0"/>
              </a:spcBef>
              <a:spcAft>
                <a:spcPts val="0"/>
              </a:spcAft>
              <a:buNone/>
            </a:pPr>
            <a:r>
              <a:rPr lang="en-GB" sz="1000">
                <a:solidFill>
                  <a:schemeClr val="dk1"/>
                </a:solidFill>
              </a:rPr>
              <a:t>Below - AlexNet</a:t>
            </a:r>
            <a:endParaRPr sz="1000">
              <a:solidFill>
                <a:schemeClr val="dk1"/>
              </a:solidFill>
            </a:endParaRPr>
          </a:p>
        </p:txBody>
      </p:sp>
      <p:pic>
        <p:nvPicPr>
          <p:cNvPr id="115" name="Google Shape;115;p21"/>
          <p:cNvPicPr preferRelativeResize="0"/>
          <p:nvPr/>
        </p:nvPicPr>
        <p:blipFill>
          <a:blip r:embed="rId1"/>
          <a:stretch>
            <a:fillRect/>
          </a:stretch>
        </p:blipFill>
        <p:spPr>
          <a:xfrm>
            <a:off x="4871600" y="1152475"/>
            <a:ext cx="3723475" cy="1685850"/>
          </a:xfrm>
          <a:prstGeom prst="rect">
            <a:avLst/>
          </a:prstGeom>
          <a:noFill/>
          <a:ln>
            <a:noFill/>
          </a:ln>
        </p:spPr>
      </p:pic>
      <p:pic>
        <p:nvPicPr>
          <p:cNvPr id="116" name="Google Shape;116;p21"/>
          <p:cNvPicPr preferRelativeResize="0"/>
          <p:nvPr/>
        </p:nvPicPr>
        <p:blipFill>
          <a:blip r:embed="rId2"/>
          <a:stretch>
            <a:fillRect/>
          </a:stretch>
        </p:blipFill>
        <p:spPr>
          <a:xfrm>
            <a:off x="4047645" y="2973075"/>
            <a:ext cx="4547430" cy="159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lang="en-GB"/>
          </a:p>
        </p:txBody>
      </p:sp>
      <p:sp>
        <p:nvSpPr>
          <p:cNvPr id="122" name="Google Shape;122;p22"/>
          <p:cNvSpPr txBox="1"/>
          <p:nvPr>
            <p:ph type="body" idx="1"/>
          </p:nvPr>
        </p:nvSpPr>
        <p:spPr>
          <a:xfrm>
            <a:off x="311700" y="1182955"/>
            <a:ext cx="8520600" cy="3416400"/>
          </a:xfrm>
          <a:prstGeom prst="rect">
            <a:avLst/>
          </a:prstGeom>
        </p:spPr>
        <p:txBody>
          <a:bodyPr spcFirstLastPara="1" wrap="square" lIns="91425" tIns="91425" rIns="91425" bIns="91425" anchor="t" anchorCtr="0">
            <a:normAutofit lnSpcReduction="20000"/>
          </a:bodyPr>
          <a:lstStyle/>
          <a:p>
            <a:pPr marL="0" lvl="0" indent="0" algn="l" rtl="0">
              <a:lnSpc>
                <a:spcPct val="105000"/>
              </a:lnSpc>
              <a:spcBef>
                <a:spcPts val="0"/>
              </a:spcBef>
              <a:spcAft>
                <a:spcPts val="0"/>
              </a:spcAft>
              <a:buNone/>
            </a:pPr>
            <a:r>
              <a:rPr lang="en-GB" sz="1600">
                <a:solidFill>
                  <a:schemeClr val="dk1"/>
                </a:solidFill>
              </a:rPr>
              <a:t>We will use a publicly available dataset</a:t>
            </a:r>
            <a:r>
              <a:rPr lang="en-GB" sz="1600" baseline="30000">
                <a:solidFill>
                  <a:schemeClr val="dk1"/>
                </a:solidFill>
              </a:rPr>
              <a:t>1</a:t>
            </a:r>
            <a:r>
              <a:rPr lang="en-GB" sz="1600">
                <a:solidFill>
                  <a:schemeClr val="dk1"/>
                </a:solidFill>
              </a:rPr>
              <a:t> to perform image classification on MRI images.</a:t>
            </a:r>
            <a:endParaRPr sz="1600">
              <a:solidFill>
                <a:schemeClr val="dk1"/>
              </a:solidFill>
            </a:endParaRPr>
          </a:p>
          <a:p>
            <a:pPr marL="0" lvl="0" indent="0" algn="l" rtl="0">
              <a:lnSpc>
                <a:spcPct val="105000"/>
              </a:lnSpc>
              <a:spcBef>
                <a:spcPts val="1200"/>
              </a:spcBef>
              <a:spcAft>
                <a:spcPts val="0"/>
              </a:spcAft>
              <a:buNone/>
            </a:pPr>
            <a:r>
              <a:rPr lang="en-GB" sz="1600">
                <a:solidFill>
                  <a:schemeClr val="dk1"/>
                </a:solidFill>
              </a:rPr>
              <a:t>The classifications would be performed using state-of-the-art models such as AlexNet, LeNet, InceptionNet, etc.</a:t>
            </a:r>
            <a:endParaRPr sz="1600">
              <a:solidFill>
                <a:schemeClr val="dk1"/>
              </a:solidFill>
            </a:endParaRPr>
          </a:p>
          <a:p>
            <a:pPr marL="0" lvl="0" indent="0" algn="l" rtl="0">
              <a:lnSpc>
                <a:spcPct val="105000"/>
              </a:lnSpc>
              <a:spcBef>
                <a:spcPts val="1200"/>
              </a:spcBef>
              <a:spcAft>
                <a:spcPts val="0"/>
              </a:spcAft>
              <a:buNone/>
            </a:pPr>
            <a:r>
              <a:rPr lang="en-GB" sz="1600">
                <a:solidFill>
                  <a:schemeClr val="dk1"/>
                </a:solidFill>
              </a:rPr>
              <a:t>We will compare the performance of different state-of-the-art models.</a:t>
            </a:r>
            <a:endParaRPr sz="1600">
              <a:solidFill>
                <a:schemeClr val="dk1"/>
              </a:solidFill>
            </a:endParaRPr>
          </a:p>
          <a:p>
            <a:pPr marL="0" lvl="0" indent="0" algn="l" rtl="0">
              <a:lnSpc>
                <a:spcPct val="105000"/>
              </a:lnSpc>
              <a:spcBef>
                <a:spcPts val="1200"/>
              </a:spcBef>
              <a:spcAft>
                <a:spcPts val="0"/>
              </a:spcAft>
              <a:buNone/>
            </a:pPr>
            <a:r>
              <a:rPr lang="en-GB" sz="1600">
                <a:solidFill>
                  <a:schemeClr val="dk1"/>
                </a:solidFill>
              </a:rPr>
              <a:t>We will tune the hyperparameters of the best performing models to improve its performance.</a:t>
            </a:r>
            <a:endParaRPr sz="1600">
              <a:solidFill>
                <a:schemeClr val="dk1"/>
              </a:solidFill>
            </a:endParaRPr>
          </a:p>
          <a:p>
            <a:pPr marL="0" lvl="0" indent="0" algn="l" rtl="0">
              <a:lnSpc>
                <a:spcPct val="105000"/>
              </a:lnSpc>
              <a:spcBef>
                <a:spcPts val="1200"/>
              </a:spcBef>
              <a:spcAft>
                <a:spcPts val="0"/>
              </a:spcAft>
              <a:buNone/>
            </a:pPr>
            <a:endParaRPr sz="1600">
              <a:solidFill>
                <a:schemeClr val="dk1"/>
              </a:solidFill>
            </a:endParaRPr>
          </a:p>
          <a:p>
            <a:pPr marL="0" lvl="0" indent="0" algn="l" rtl="0">
              <a:lnSpc>
                <a:spcPct val="105000"/>
              </a:lnSpc>
              <a:spcBef>
                <a:spcPts val="1200"/>
              </a:spcBef>
              <a:spcAft>
                <a:spcPts val="0"/>
              </a:spcAft>
              <a:buNone/>
            </a:pPr>
            <a:endParaRPr sz="1600">
              <a:solidFill>
                <a:schemeClr val="dk1"/>
              </a:solidFill>
            </a:endParaRPr>
          </a:p>
          <a:p>
            <a:pPr marL="0" lvl="0" indent="0" algn="l" rtl="0">
              <a:lnSpc>
                <a:spcPct val="105000"/>
              </a:lnSpc>
              <a:spcBef>
                <a:spcPts val="1200"/>
              </a:spcBef>
              <a:spcAft>
                <a:spcPts val="0"/>
              </a:spcAft>
              <a:buNone/>
            </a:pPr>
            <a:endParaRPr sz="1300" baseline="30000">
              <a:solidFill>
                <a:schemeClr val="dk1"/>
              </a:solidFill>
            </a:endParaRPr>
          </a:p>
          <a:p>
            <a:pPr marL="0" lvl="0" indent="0" algn="l" rtl="0">
              <a:lnSpc>
                <a:spcPct val="105000"/>
              </a:lnSpc>
              <a:spcBef>
                <a:spcPts val="1200"/>
              </a:spcBef>
              <a:spcAft>
                <a:spcPts val="0"/>
              </a:spcAft>
              <a:buNone/>
            </a:pPr>
            <a:endParaRPr sz="1300" baseline="30000">
              <a:solidFill>
                <a:schemeClr val="dk1"/>
              </a:solidFill>
            </a:endParaRPr>
          </a:p>
          <a:p>
            <a:pPr marL="0" lvl="0" indent="0" algn="l" rtl="0">
              <a:lnSpc>
                <a:spcPct val="105000"/>
              </a:lnSpc>
              <a:spcBef>
                <a:spcPts val="1200"/>
              </a:spcBef>
              <a:spcAft>
                <a:spcPts val="1200"/>
              </a:spcAft>
              <a:buNone/>
            </a:pPr>
            <a:r>
              <a:rPr lang="en-GB" sz="1300" baseline="30000">
                <a:solidFill>
                  <a:schemeClr val="dk1"/>
                </a:solidFill>
              </a:rPr>
              <a:t>1</a:t>
            </a:r>
            <a:r>
              <a:rPr lang="en-GB" sz="1300">
                <a:solidFill>
                  <a:schemeClr val="dk1"/>
                </a:solidFill>
              </a:rPr>
              <a:t>Source of dataset: https://github.com/sartajbhuvaji/brain-tumor-classification-dataset</a:t>
            </a:r>
            <a:endParaRPr sz="1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1106125"/>
            <a:ext cx="8520600" cy="1963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6000"/>
              <a:t>Thank You.</a:t>
            </a:r>
            <a:endParaRPr lang="en-GB"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p:nvPr>
            <p:ph type="title"/>
          </p:nvPr>
        </p:nvSpPr>
        <p:spPr>
          <a:xfrm>
            <a:off x="311785" y="180340"/>
            <a:ext cx="8406765" cy="3890010"/>
          </a:xfrm>
        </p:spPr>
        <p:txBody>
          <a:bodyPr>
            <a:noAutofit/>
          </a:bodyPr>
          <a:p>
            <a:br>
              <a:rPr lang="en-US" sz="1400"/>
            </a:br>
            <a:br>
              <a:rPr lang="en-US" sz="1400"/>
            </a:br>
            <a:br>
              <a:rPr lang="en-US" sz="1400"/>
            </a:br>
            <a:r>
              <a:rPr lang="en-US" sz="1600"/>
              <a:t>TEAM  NAME: MRI NU CIS</a:t>
            </a:r>
            <a:br>
              <a:rPr lang="en-US" sz="1600"/>
            </a:br>
            <a:br>
              <a:rPr lang="en-US" sz="1600"/>
            </a:br>
            <a:r>
              <a:rPr lang="en-US" sz="1600"/>
              <a:t>TEAM SUPERVISOR:OSSAMA ALSHABRAWY</a:t>
            </a:r>
            <a:br>
              <a:rPr lang="en-US" sz="1600"/>
            </a:br>
            <a:br>
              <a:rPr lang="en-US" sz="1600"/>
            </a:br>
            <a:r>
              <a:rPr lang="en-US" sz="1600"/>
              <a:t>LIST OF TEAM MEMBERS</a:t>
            </a:r>
            <a:br>
              <a:rPr lang="en-US" sz="1600"/>
            </a:br>
            <a:br>
              <a:rPr lang="en-US" sz="1600"/>
            </a:br>
            <a:r>
              <a:rPr lang="en-US" sz="1600"/>
              <a:t>SAITEJA GAJE(PROJECT MANAGER) </a:t>
            </a:r>
            <a:br>
              <a:rPr lang="en-US" sz="1600"/>
            </a:br>
            <a:br>
              <a:rPr lang="en-US" sz="1600"/>
            </a:br>
            <a:r>
              <a:rPr lang="en-US" sz="1600"/>
              <a:t>NARESH NALLURI(COMMUNICATION LEAD) </a:t>
            </a:r>
            <a:br>
              <a:rPr lang="en-US" sz="1600"/>
            </a:br>
            <a:br>
              <a:rPr lang="en-US" sz="1600"/>
            </a:br>
            <a:r>
              <a:rPr lang="en-US" sz="1600"/>
              <a:t>VENKATA SAI MERUVA  </a:t>
            </a:r>
            <a:br>
              <a:rPr lang="en-US" sz="1600"/>
            </a:br>
            <a:br>
              <a:rPr lang="en-US" sz="1600"/>
            </a:br>
            <a:r>
              <a:rPr lang="en-US" sz="1600"/>
              <a:t>RAJESH CHITTIMALLA </a:t>
            </a:r>
            <a:br>
              <a:rPr lang="en-US" sz="1600"/>
            </a:br>
            <a:br>
              <a:rPr lang="en-US" sz="1600"/>
            </a:br>
            <a:r>
              <a:rPr lang="en-US" sz="1600"/>
              <a:t>NIKHITHA THOKALA </a:t>
            </a:r>
            <a:br>
              <a:rPr lang="en-US" sz="1600"/>
            </a:br>
            <a:br>
              <a:rPr lang="en-US" sz="1600"/>
            </a:br>
            <a:r>
              <a:rPr lang="en-US" sz="1400"/>
              <a:t> </a:t>
            </a:r>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Aim</a:t>
            </a:r>
            <a:endParaRPr lang="en-GB"/>
          </a:p>
        </p:txBody>
      </p:sp>
      <p:sp>
        <p:nvSpPr>
          <p:cNvPr id="81" name="Google Shape;81;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chemeClr val="dk1"/>
                </a:solidFill>
              </a:rPr>
              <a:t>To use machine learning techniques, especially Convolution Neural Networks, to classify MRI scans of the human brain to detect the presence of tumour, and in case of positive detection, classify the type of tumour.</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Background: What is MRI?</a:t>
            </a:r>
            <a:endParaRPr lang="en-GB"/>
          </a:p>
        </p:txBody>
      </p:sp>
      <p:sp>
        <p:nvSpPr>
          <p:cNvPr id="60" name="Google Shape;60;p14"/>
          <p:cNvSpPr txBox="1"/>
          <p:nvPr>
            <p:ph type="body" idx="1"/>
          </p:nvPr>
        </p:nvSpPr>
        <p:spPr>
          <a:xfrm>
            <a:off x="311700" y="1152475"/>
            <a:ext cx="6133500" cy="1099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solidFill>
                  <a:schemeClr val="dk1"/>
                </a:solidFill>
              </a:rPr>
              <a:t>“</a:t>
            </a:r>
            <a:r>
              <a:rPr lang="en-GB" sz="1600">
                <a:solidFill>
                  <a:schemeClr val="dk1"/>
                </a:solidFill>
              </a:rPr>
              <a:t>Magnetic resonance imaging (MRI) is a type of scan that uses strong magnetic fields and radio waves to produce detailed images of the inside of the body.” - N.H.S.</a:t>
            </a:r>
            <a:endParaRPr sz="1600">
              <a:solidFill>
                <a:schemeClr val="dk1"/>
              </a:solidFill>
            </a:endParaRPr>
          </a:p>
        </p:txBody>
      </p:sp>
      <p:pic>
        <p:nvPicPr>
          <p:cNvPr id="61" name="Google Shape;61;p14"/>
          <p:cNvPicPr preferRelativeResize="0"/>
          <p:nvPr/>
        </p:nvPicPr>
        <p:blipFill>
          <a:blip r:embed="rId1"/>
          <a:stretch>
            <a:fillRect/>
          </a:stretch>
        </p:blipFill>
        <p:spPr>
          <a:xfrm>
            <a:off x="407850" y="2386725"/>
            <a:ext cx="2910542" cy="2495550"/>
          </a:xfrm>
          <a:prstGeom prst="rect">
            <a:avLst/>
          </a:prstGeom>
          <a:noFill/>
          <a:ln w="9525" cap="flat" cmpd="sng">
            <a:solidFill>
              <a:schemeClr val="dk2"/>
            </a:solidFill>
            <a:prstDash val="solid"/>
            <a:round/>
            <a:headEnd type="none" w="sm" len="sm"/>
            <a:tailEnd type="none" w="sm" len="sm"/>
          </a:ln>
        </p:spPr>
      </p:pic>
      <p:pic>
        <p:nvPicPr>
          <p:cNvPr id="62" name="Google Shape;62;p14"/>
          <p:cNvPicPr preferRelativeResize="0"/>
          <p:nvPr/>
        </p:nvPicPr>
        <p:blipFill>
          <a:blip r:embed="rId2"/>
          <a:stretch>
            <a:fillRect/>
          </a:stretch>
        </p:blipFill>
        <p:spPr>
          <a:xfrm>
            <a:off x="4311600" y="2386725"/>
            <a:ext cx="2133600" cy="24955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Background: MRI Use Case - Detecting Tumor</a:t>
            </a:r>
            <a:endParaRPr lang="en-GB"/>
          </a:p>
        </p:txBody>
      </p:sp>
      <p:pic>
        <p:nvPicPr>
          <p:cNvPr id="68" name="Google Shape;68;p15"/>
          <p:cNvPicPr preferRelativeResize="0"/>
          <p:nvPr/>
        </p:nvPicPr>
        <p:blipFill>
          <a:blip r:embed="rId1"/>
          <a:stretch>
            <a:fillRect/>
          </a:stretch>
        </p:blipFill>
        <p:spPr>
          <a:xfrm>
            <a:off x="788888" y="1560100"/>
            <a:ext cx="1568975" cy="1728525"/>
          </a:xfrm>
          <a:prstGeom prst="rect">
            <a:avLst/>
          </a:prstGeom>
          <a:noFill/>
          <a:ln>
            <a:noFill/>
          </a:ln>
        </p:spPr>
      </p:pic>
      <p:sp>
        <p:nvSpPr>
          <p:cNvPr id="69" name="Google Shape;69;p15"/>
          <p:cNvSpPr txBox="1"/>
          <p:nvPr>
            <p:ph type="body" idx="1"/>
          </p:nvPr>
        </p:nvSpPr>
        <p:spPr>
          <a:xfrm>
            <a:off x="2787950" y="3384350"/>
            <a:ext cx="1569000" cy="362400"/>
          </a:xfrm>
          <a:prstGeom prst="rect">
            <a:avLst/>
          </a:prstGeom>
        </p:spPr>
        <p:txBody>
          <a:bodyPr spcFirstLastPara="1" wrap="square" lIns="91425" tIns="91425" rIns="91425" bIns="91425" anchor="t" anchorCtr="0">
            <a:normAutofit fontScale="62500"/>
          </a:bodyPr>
          <a:lstStyle/>
          <a:p>
            <a:pPr marL="0" lvl="0" indent="0" algn="ctr" rtl="0">
              <a:spcBef>
                <a:spcPts val="0"/>
              </a:spcBef>
              <a:spcAft>
                <a:spcPts val="1200"/>
              </a:spcAft>
              <a:buNone/>
            </a:pPr>
            <a:r>
              <a:rPr lang="en-GB"/>
              <a:t>M</a:t>
            </a:r>
            <a:r>
              <a:rPr lang="en-GB"/>
              <a:t>eningioma tumor</a:t>
            </a:r>
            <a:endParaRPr lang="en-GB"/>
          </a:p>
        </p:txBody>
      </p:sp>
      <p:pic>
        <p:nvPicPr>
          <p:cNvPr id="70" name="Google Shape;70;p15"/>
          <p:cNvPicPr preferRelativeResize="0"/>
          <p:nvPr/>
        </p:nvPicPr>
        <p:blipFill rotWithShape="1">
          <a:blip r:embed="rId2"/>
          <a:srcRect l="59" r="59"/>
          <a:stretch>
            <a:fillRect/>
          </a:stretch>
        </p:blipFill>
        <p:spPr>
          <a:xfrm>
            <a:off x="2787963" y="1560100"/>
            <a:ext cx="1568976" cy="1728524"/>
          </a:xfrm>
          <a:prstGeom prst="rect">
            <a:avLst/>
          </a:prstGeom>
          <a:noFill/>
          <a:ln>
            <a:noFill/>
          </a:ln>
        </p:spPr>
      </p:pic>
      <p:sp>
        <p:nvSpPr>
          <p:cNvPr id="71" name="Google Shape;71;p15"/>
          <p:cNvSpPr txBox="1"/>
          <p:nvPr>
            <p:ph type="body" idx="1"/>
          </p:nvPr>
        </p:nvSpPr>
        <p:spPr>
          <a:xfrm>
            <a:off x="4787025" y="3384350"/>
            <a:ext cx="1569000" cy="362400"/>
          </a:xfrm>
          <a:prstGeom prst="rect">
            <a:avLst/>
          </a:prstGeom>
        </p:spPr>
        <p:txBody>
          <a:bodyPr spcFirstLastPara="1" wrap="square" lIns="91425" tIns="91425" rIns="91425" bIns="91425" anchor="t" anchorCtr="0">
            <a:normAutofit fontScale="62500"/>
          </a:bodyPr>
          <a:lstStyle/>
          <a:p>
            <a:pPr marL="0" lvl="0" indent="0" algn="ctr" rtl="0">
              <a:spcBef>
                <a:spcPts val="0"/>
              </a:spcBef>
              <a:spcAft>
                <a:spcPts val="1200"/>
              </a:spcAft>
              <a:buNone/>
            </a:pPr>
            <a:r>
              <a:rPr lang="en-GB"/>
              <a:t>G</a:t>
            </a:r>
            <a:r>
              <a:rPr lang="en-GB"/>
              <a:t>lioma tumor</a:t>
            </a:r>
            <a:endParaRPr lang="en-GB"/>
          </a:p>
        </p:txBody>
      </p:sp>
      <p:pic>
        <p:nvPicPr>
          <p:cNvPr id="72" name="Google Shape;72;p15"/>
          <p:cNvPicPr preferRelativeResize="0"/>
          <p:nvPr/>
        </p:nvPicPr>
        <p:blipFill rotWithShape="1">
          <a:blip r:embed="rId3"/>
          <a:srcRect t="1484" b="1494"/>
          <a:stretch>
            <a:fillRect/>
          </a:stretch>
        </p:blipFill>
        <p:spPr>
          <a:xfrm>
            <a:off x="4787038" y="1560100"/>
            <a:ext cx="1568975" cy="1728525"/>
          </a:xfrm>
          <a:prstGeom prst="rect">
            <a:avLst/>
          </a:prstGeom>
          <a:noFill/>
          <a:ln>
            <a:noFill/>
          </a:ln>
        </p:spPr>
      </p:pic>
      <p:sp>
        <p:nvSpPr>
          <p:cNvPr id="73" name="Google Shape;73;p15"/>
          <p:cNvSpPr txBox="1"/>
          <p:nvPr>
            <p:ph type="body" idx="1"/>
          </p:nvPr>
        </p:nvSpPr>
        <p:spPr>
          <a:xfrm>
            <a:off x="6786100" y="3384350"/>
            <a:ext cx="1569000" cy="362400"/>
          </a:xfrm>
          <a:prstGeom prst="rect">
            <a:avLst/>
          </a:prstGeom>
        </p:spPr>
        <p:txBody>
          <a:bodyPr spcFirstLastPara="1" wrap="square" lIns="91425" tIns="91425" rIns="91425" bIns="91425" anchor="t" anchorCtr="0">
            <a:normAutofit fontScale="62500"/>
          </a:bodyPr>
          <a:lstStyle/>
          <a:p>
            <a:pPr marL="0" lvl="0" indent="0" algn="ctr" rtl="0">
              <a:spcBef>
                <a:spcPts val="0"/>
              </a:spcBef>
              <a:spcAft>
                <a:spcPts val="1200"/>
              </a:spcAft>
              <a:buNone/>
            </a:pPr>
            <a:r>
              <a:rPr lang="en-GB"/>
              <a:t>P</a:t>
            </a:r>
            <a:r>
              <a:rPr lang="en-GB"/>
              <a:t>ituitary tumor</a:t>
            </a:r>
            <a:endParaRPr lang="en-GB"/>
          </a:p>
        </p:txBody>
      </p:sp>
      <p:pic>
        <p:nvPicPr>
          <p:cNvPr id="74" name="Google Shape;74;p15"/>
          <p:cNvPicPr preferRelativeResize="0"/>
          <p:nvPr/>
        </p:nvPicPr>
        <p:blipFill rotWithShape="1">
          <a:blip r:embed="rId4"/>
          <a:srcRect l="4881" r="4881"/>
          <a:stretch>
            <a:fillRect/>
          </a:stretch>
        </p:blipFill>
        <p:spPr>
          <a:xfrm>
            <a:off x="6786113" y="1560100"/>
            <a:ext cx="1568975" cy="1728524"/>
          </a:xfrm>
          <a:prstGeom prst="rect">
            <a:avLst/>
          </a:prstGeom>
          <a:noFill/>
          <a:ln>
            <a:noFill/>
          </a:ln>
        </p:spPr>
      </p:pic>
      <p:sp>
        <p:nvSpPr>
          <p:cNvPr id="75" name="Google Shape;75;p15"/>
          <p:cNvSpPr txBox="1"/>
          <p:nvPr>
            <p:ph type="body" idx="1"/>
          </p:nvPr>
        </p:nvSpPr>
        <p:spPr>
          <a:xfrm>
            <a:off x="788875" y="3384350"/>
            <a:ext cx="1569000" cy="362400"/>
          </a:xfrm>
          <a:prstGeom prst="rect">
            <a:avLst/>
          </a:prstGeom>
        </p:spPr>
        <p:txBody>
          <a:bodyPr spcFirstLastPara="1" wrap="square" lIns="91425" tIns="91425" rIns="91425" bIns="91425" anchor="t" anchorCtr="0">
            <a:normAutofit fontScale="62500"/>
          </a:bodyPr>
          <a:lstStyle/>
          <a:p>
            <a:pPr marL="0" lvl="0" indent="0" algn="ctr" rtl="0">
              <a:spcBef>
                <a:spcPts val="0"/>
              </a:spcBef>
              <a:spcAft>
                <a:spcPts val="1200"/>
              </a:spcAft>
              <a:buNone/>
            </a:pPr>
            <a:r>
              <a:rPr lang="en-GB"/>
              <a:t>No</a:t>
            </a:r>
            <a:r>
              <a:rPr lang="en-GB"/>
              <a:t> tumor</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a:t>
            </a:r>
            <a:endParaRPr lang="en-GB"/>
          </a:p>
        </p:txBody>
      </p:sp>
      <p:sp>
        <p:nvSpPr>
          <p:cNvPr id="87" name="Google Shape;87;p1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eriod"/>
            </a:pPr>
            <a:r>
              <a:rPr lang="en-GB">
                <a:solidFill>
                  <a:schemeClr val="dk1"/>
                </a:solidFill>
              </a:rPr>
              <a:t>Learn about state-of-the-arts models for image classification.</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Apply state-of-the-arts models on the MRI classification dataset and compare what type of Convolution Neural Network (CNN) works best on the dataset.</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Modify (tune hyperparameters) high-performance models to improve accuracy.</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Methodology: </a:t>
            </a:r>
            <a:br>
              <a:rPr lang="en-GB"/>
            </a:br>
            <a:r>
              <a:rPr lang="en-GB"/>
              <a:t>Classification</a:t>
            </a:r>
            <a:endParaRPr lang="en-GB"/>
          </a:p>
        </p:txBody>
      </p:sp>
      <p:sp>
        <p:nvSpPr>
          <p:cNvPr id="93" name="Google Shape;93;p18"/>
          <p:cNvSpPr txBox="1"/>
          <p:nvPr>
            <p:ph type="body" idx="1"/>
          </p:nvPr>
        </p:nvSpPr>
        <p:spPr>
          <a:xfrm>
            <a:off x="311700" y="1152475"/>
            <a:ext cx="39594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500">
                <a:solidFill>
                  <a:schemeClr val="dk1"/>
                </a:solidFill>
              </a:rPr>
              <a:t>In Machine Learning, </a:t>
            </a:r>
            <a:r>
              <a:rPr lang="en-GB" sz="1500">
                <a:solidFill>
                  <a:schemeClr val="dk1"/>
                </a:solidFill>
              </a:rPr>
              <a:t>C</a:t>
            </a:r>
            <a:r>
              <a:rPr lang="en-GB" sz="1500">
                <a:solidFill>
                  <a:schemeClr val="dk1"/>
                </a:solidFill>
              </a:rPr>
              <a:t>lassification is the task of determining which of a set of predetermined classes an unknown sample belongs.</a:t>
            </a:r>
            <a:endParaRPr sz="1500">
              <a:solidFill>
                <a:schemeClr val="dk1"/>
              </a:solidFill>
            </a:endParaRPr>
          </a:p>
          <a:p>
            <a:pPr marL="0" lvl="0" indent="0" algn="just" rtl="0">
              <a:spcBef>
                <a:spcPts val="1200"/>
              </a:spcBef>
              <a:spcAft>
                <a:spcPts val="1200"/>
              </a:spcAft>
              <a:buNone/>
            </a:pPr>
            <a:r>
              <a:rPr lang="en-GB" sz="1500">
                <a:solidFill>
                  <a:schemeClr val="dk1"/>
                </a:solidFill>
              </a:rPr>
              <a:t>Examples are determining whether a given picture is a "cat" or a "dog" class, and determine whether the MRI of a patient detects a tumor.</a:t>
            </a:r>
            <a:endParaRPr sz="1500">
              <a:solidFill>
                <a:schemeClr val="dk1"/>
              </a:solidFill>
            </a:endParaRPr>
          </a:p>
        </p:txBody>
      </p:sp>
      <p:pic>
        <p:nvPicPr>
          <p:cNvPr id="94" name="Google Shape;94;p18"/>
          <p:cNvPicPr preferRelativeResize="0"/>
          <p:nvPr/>
        </p:nvPicPr>
        <p:blipFill rotWithShape="1">
          <a:blip r:embed="rId1"/>
          <a:srcRect t="16631"/>
          <a:stretch>
            <a:fillRect/>
          </a:stretch>
        </p:blipFill>
        <p:spPr>
          <a:xfrm>
            <a:off x="4412175" y="1228676"/>
            <a:ext cx="4568099" cy="2142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Methodology: </a:t>
            </a:r>
            <a:r>
              <a:rPr lang="en-GB"/>
              <a:t>Deep Neural Network</a:t>
            </a:r>
            <a:endParaRPr lang="en-GB"/>
          </a:p>
        </p:txBody>
      </p:sp>
      <p:sp>
        <p:nvSpPr>
          <p:cNvPr id="100" name="Google Shape;100;p19"/>
          <p:cNvSpPr txBox="1"/>
          <p:nvPr>
            <p:ph type="body" idx="1"/>
          </p:nvPr>
        </p:nvSpPr>
        <p:spPr>
          <a:xfrm>
            <a:off x="311700" y="1152475"/>
            <a:ext cx="4208700" cy="34164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0"/>
              </a:spcAft>
              <a:buSzPts val="1018"/>
              <a:buNone/>
            </a:pPr>
            <a:r>
              <a:rPr lang="en-GB" sz="1465">
                <a:solidFill>
                  <a:schemeClr val="dk1"/>
                </a:solidFill>
              </a:rPr>
              <a:t>Artificial neural networks (ANNs) are machine learning models used for classification and regression that are inspired by the neural system of the animal brain. The ANN is comprised by a large network of neurons that are represented as problems in linear algebra and calculus.</a:t>
            </a:r>
            <a:endParaRPr sz="1465">
              <a:solidFill>
                <a:schemeClr val="dk1"/>
              </a:solidFill>
            </a:endParaRPr>
          </a:p>
          <a:p>
            <a:pPr marL="0" lvl="0" indent="0" algn="just" rtl="0">
              <a:lnSpc>
                <a:spcPct val="95000"/>
              </a:lnSpc>
              <a:spcBef>
                <a:spcPts val="1200"/>
              </a:spcBef>
              <a:spcAft>
                <a:spcPts val="1200"/>
              </a:spcAft>
              <a:buSzPts val="1018"/>
              <a:buNone/>
            </a:pPr>
            <a:r>
              <a:rPr lang="en-GB" sz="1465">
                <a:solidFill>
                  <a:schemeClr val="dk1"/>
                </a:solidFill>
              </a:rPr>
              <a:t>A deep neural network (DNN) is an artificial neural network (ANN) with multiple layers between the input and output layers.</a:t>
            </a:r>
            <a:endParaRPr sz="1465">
              <a:solidFill>
                <a:schemeClr val="dk1"/>
              </a:solidFill>
            </a:endParaRPr>
          </a:p>
        </p:txBody>
      </p:sp>
      <p:pic>
        <p:nvPicPr>
          <p:cNvPr id="101" name="Google Shape;101;p19"/>
          <p:cNvPicPr preferRelativeResize="0"/>
          <p:nvPr/>
        </p:nvPicPr>
        <p:blipFill rotWithShape="1">
          <a:blip r:embed="rId1"/>
          <a:srcRect t="17817"/>
          <a:stretch>
            <a:fillRect/>
          </a:stretch>
        </p:blipFill>
        <p:spPr>
          <a:xfrm>
            <a:off x="5105150" y="1181375"/>
            <a:ext cx="3650850" cy="280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Methodology: </a:t>
            </a:r>
            <a:r>
              <a:rPr lang="en-GB"/>
              <a:t>Convolution Neural Network</a:t>
            </a:r>
            <a:endParaRPr lang="en-GB"/>
          </a:p>
        </p:txBody>
      </p:sp>
      <p:sp>
        <p:nvSpPr>
          <p:cNvPr id="107" name="Google Shape;107;p20"/>
          <p:cNvSpPr txBox="1"/>
          <p:nvPr>
            <p:ph type="body" idx="1"/>
          </p:nvPr>
        </p:nvSpPr>
        <p:spPr>
          <a:xfrm>
            <a:off x="311700" y="1152475"/>
            <a:ext cx="3891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1500">
                <a:solidFill>
                  <a:schemeClr val="dk1"/>
                </a:solidFill>
              </a:rPr>
              <a:t>A Convolution Neural Network (CNN) is a special type of neural network that is used widely for image classification. It uses a series of convolution and </a:t>
            </a:r>
            <a:r>
              <a:rPr lang="en-GB" sz="1500">
                <a:solidFill>
                  <a:schemeClr val="dk1"/>
                </a:solidFill>
              </a:rPr>
              <a:t>pooling</a:t>
            </a:r>
            <a:r>
              <a:rPr lang="en-GB" sz="1500">
                <a:solidFill>
                  <a:schemeClr val="dk1"/>
                </a:solidFill>
              </a:rPr>
              <a:t> layers for feature extraction before classifying using a fully-connected layer.</a:t>
            </a:r>
            <a:endParaRPr sz="1500">
              <a:solidFill>
                <a:schemeClr val="dk1"/>
              </a:solidFill>
            </a:endParaRPr>
          </a:p>
        </p:txBody>
      </p:sp>
      <p:pic>
        <p:nvPicPr>
          <p:cNvPr id="108" name="Google Shape;108;p20"/>
          <p:cNvPicPr preferRelativeResize="0"/>
          <p:nvPr/>
        </p:nvPicPr>
        <p:blipFill>
          <a:blip r:embed="rId1"/>
          <a:stretch>
            <a:fillRect/>
          </a:stretch>
        </p:blipFill>
        <p:spPr>
          <a:xfrm>
            <a:off x="4275300" y="1204600"/>
            <a:ext cx="4557000" cy="186953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2660</Words>
  <Application>WPS Presentation</Application>
  <PresentationFormat/>
  <Paragraphs>72</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Arial</vt:lpstr>
      <vt:lpstr>Microsoft YaHei</vt:lpstr>
      <vt:lpstr>Arial Unicode MS</vt:lpstr>
      <vt:lpstr>Simple Light</vt:lpstr>
      <vt:lpstr>Analysis of digital markers from MRI images using Deep Learning </vt:lpstr>
      <vt:lpstr>   TEAM  NAME: MRI NU CIS  TEAM SUPERVISOR:OSSAMA ALSHABRAWY  LIST OF TEAM MEMBERS  SAITEJA GAJE(PROJECT MANAGER)   NARESH NALLURI(COMMUNICATION LEAD)   VENKATA SAI MERUVA    RAJESH CHITTIMALLA   NIKHITHA THOKALA    </vt:lpstr>
      <vt:lpstr>Aim</vt:lpstr>
      <vt:lpstr>Background: What is MRI?</vt:lpstr>
      <vt:lpstr>Background: MRI Use Case - Detecting Tumor</vt:lpstr>
      <vt:lpstr>Objective</vt:lpstr>
      <vt:lpstr>Methodology:  Classification</vt:lpstr>
      <vt:lpstr>Methodology: Deep Neural Network</vt:lpstr>
      <vt:lpstr>Methodology: Convolution Neural Network</vt:lpstr>
      <vt:lpstr>Methodology: State-of-the-arts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digital markers from MRI images using Deep Learning </dc:title>
  <dc:creator/>
  <cp:lastModifiedBy>saiteja gaje</cp:lastModifiedBy>
  <cp:revision>12</cp:revision>
  <dcterms:created xsi:type="dcterms:W3CDTF">2022-02-17T15:15:00Z</dcterms:created>
  <dcterms:modified xsi:type="dcterms:W3CDTF">2022-02-25T01:58:05Z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F6642AFB2C2E43039FA17A9F0B9C724D</vt:lpwstr>
  </property>
  <property fmtid="{D5CDD505-2E9C-101B-9397-08002B2CF9AE}" pid="3" name="KSOProductBuildVer">
    <vt:lpwstr>1033-11.2.0.10463</vt:lpwstr>
  </property>
</Properties>
</file>