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591" r:id="rId3"/>
    <p:sldId id="624" r:id="rId4"/>
    <p:sldId id="449" r:id="rId5"/>
    <p:sldId id="592" r:id="rId6"/>
    <p:sldId id="460" r:id="rId7"/>
    <p:sldId id="466" r:id="rId8"/>
    <p:sldId id="596" r:id="rId9"/>
    <p:sldId id="499" r:id="rId10"/>
    <p:sldId id="500" r:id="rId11"/>
    <p:sldId id="471" r:id="rId12"/>
    <p:sldId id="608" r:id="rId13"/>
    <p:sldId id="604" r:id="rId14"/>
    <p:sldId id="637" r:id="rId15"/>
    <p:sldId id="629" r:id="rId16"/>
    <p:sldId id="459" r:id="rId17"/>
    <p:sldId id="492" r:id="rId18"/>
    <p:sldId id="807" r:id="rId19"/>
    <p:sldId id="642" r:id="rId20"/>
    <p:sldId id="658" r:id="rId21"/>
    <p:sldId id="643" r:id="rId22"/>
    <p:sldId id="635" r:id="rId23"/>
    <p:sldId id="636" r:id="rId24"/>
    <p:sldId id="597" r:id="rId25"/>
    <p:sldId id="598" r:id="rId26"/>
    <p:sldId id="511" r:id="rId27"/>
    <p:sldId id="516" r:id="rId28"/>
    <p:sldId id="653" r:id="rId29"/>
    <p:sldId id="531" r:id="rId30"/>
    <p:sldId id="533" r:id="rId31"/>
    <p:sldId id="535" r:id="rId32"/>
    <p:sldId id="537" r:id="rId33"/>
    <p:sldId id="815" r:id="rId34"/>
    <p:sldId id="450" r:id="rId35"/>
    <p:sldId id="577" r:id="rId36"/>
    <p:sldId id="654" r:id="rId37"/>
    <p:sldId id="808" r:id="rId38"/>
    <p:sldId id="656" r:id="rId39"/>
    <p:sldId id="657" r:id="rId40"/>
    <p:sldId id="547" r:id="rId41"/>
    <p:sldId id="380" r:id="rId42"/>
    <p:sldId id="568" r:id="rId43"/>
    <p:sldId id="791" r:id="rId44"/>
    <p:sldId id="655" r:id="rId45"/>
    <p:sldId id="543" r:id="rId46"/>
    <p:sldId id="545" r:id="rId47"/>
    <p:sldId id="816" r:id="rId48"/>
    <p:sldId id="812" r:id="rId49"/>
    <p:sldId id="2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MZ8C5tlt3w2VyTxB5waYA==" hashData="pFDniuFWGMUYD9IQnKTuAKxeHi9pXJ94f8wXcqYgTN7fDu4ha2+hOlFKIa86icAKv3Vch5tV+I1PbM9rx5wqX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9" autoAdjust="0"/>
    <p:restoredTop sz="60873" autoAdjust="0"/>
  </p:normalViewPr>
  <p:slideViewPr>
    <p:cSldViewPr snapToGrid="0">
      <p:cViewPr varScale="1">
        <p:scale>
          <a:sx n="97" d="100"/>
          <a:sy n="97" d="100"/>
        </p:scale>
        <p:origin x="17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2-02T06:18:27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15042 6945 0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6B605-C9D8-4D0B-B94F-D9CD8D5BF00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0" dirty="0"/>
          </a:p>
        </p:txBody>
      </p:sp>
    </p:spTree>
    <p:extLst>
      <p:ext uri="{BB962C8B-B14F-4D97-AF65-F5344CB8AC3E}">
        <p14:creationId xmlns:p14="http://schemas.microsoft.com/office/powerpoint/2010/main" val="220708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3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4349B-568E-41BE-99A3-5BD7C2C8195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90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E1A84-0A1B-47F1-9EB9-5F926BE32A1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CC6247-BDC7-45E1-A38D-E6F8DD609177}" type="datetime3">
              <a:rPr lang="en-AU" altLang="en-US" smtClean="0">
                <a:latin typeface="Times New Roman" panose="02020603050405020304" pitchFamily="18" charset="0"/>
              </a:rPr>
              <a:pPr/>
              <a:t>4 December,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F917E9-A193-48A9-8289-503097A406EA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64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85762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404" y="4417405"/>
            <a:ext cx="6041601" cy="4181766"/>
          </a:xfrm>
          <a:noFill/>
          <a:ln>
            <a:noFill/>
          </a:ln>
        </p:spPr>
        <p:txBody>
          <a:bodyPr lIns="92184" tIns="45283" rIns="92184" bIns="45283"/>
          <a:lstStyle/>
          <a:p>
            <a:endParaRPr lang="en-US" sz="2400" b="0" dirty="0"/>
          </a:p>
        </p:txBody>
      </p:sp>
      <p:sp>
        <p:nvSpPr>
          <p:cNvPr id="1086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600075"/>
            <a:ext cx="6164262" cy="3468688"/>
          </a:xfrm>
          <a:ln/>
        </p:spPr>
      </p:sp>
    </p:spTree>
    <p:extLst>
      <p:ext uri="{BB962C8B-B14F-4D97-AF65-F5344CB8AC3E}">
        <p14:creationId xmlns:p14="http://schemas.microsoft.com/office/powerpoint/2010/main" val="81448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BB8DA-73BB-EE4C-B4E5-A3AC480529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2475"/>
            <a:ext cx="6303962" cy="4318000"/>
          </a:xfrm>
          <a:noFill/>
          <a:ln>
            <a:noFill/>
          </a:ln>
        </p:spPr>
        <p:txBody>
          <a:bodyPr lIns="95636" tIns="46979" rIns="95636" bIns="46979"/>
          <a:lstStyle/>
          <a:p>
            <a:endParaRPr lang="en-US" dirty="0"/>
          </a:p>
        </p:txBody>
      </p:sp>
      <p:sp>
        <p:nvSpPr>
          <p:cNvPr id="17797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19125"/>
            <a:ext cx="6369050" cy="3582988"/>
          </a:xfrm>
          <a:ln/>
        </p:spPr>
      </p:sp>
    </p:spTree>
    <p:extLst>
      <p:ext uri="{BB962C8B-B14F-4D97-AF65-F5344CB8AC3E}">
        <p14:creationId xmlns:p14="http://schemas.microsoft.com/office/powerpoint/2010/main" val="213607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9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4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2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8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77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15322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82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603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5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86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45227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4720" y="4417404"/>
            <a:ext cx="5140960" cy="4183380"/>
          </a:xfrm>
          <a:noFill/>
          <a:ln>
            <a:noFill/>
          </a:ln>
        </p:spPr>
        <p:txBody>
          <a:bodyPr lIns="94678" tIns="46508" rIns="94678" bIns="46508"/>
          <a:lstStyle/>
          <a:p>
            <a:endParaRPr lang="en-US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3263"/>
            <a:ext cx="6170612" cy="347186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6847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598488"/>
            <a:ext cx="6172200" cy="3471862"/>
          </a:xfrm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04" y="4415790"/>
            <a:ext cx="6041601" cy="4183380"/>
          </a:xfrm>
          <a:ln/>
        </p:spPr>
        <p:txBody>
          <a:bodyPr lIns="93162" tIns="46580" rIns="93162" bIns="4658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7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5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4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9375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5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3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53986-0B42-4E8A-BB17-593DD98BE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5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4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9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0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0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9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9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1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34672-E3CB-4AC6-911A-AB1728B2F00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44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660E-854E-44C8-B28A-5A7B97DFB74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99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317AA-094E-4C8F-9211-3DA7002F0014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87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1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BAD95A-C7E3-42E2-A3E9-E64EF1AFF32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Exam Review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C1150-9032-4444-AF9D-01963A2A4BFF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22808"/>
            <a:ext cx="10972800" cy="4964611"/>
          </a:xfrm>
        </p:spPr>
        <p:txBody>
          <a:bodyPr>
            <a:noAutofit/>
          </a:bodyPr>
          <a:lstStyle/>
          <a:p>
            <a:r>
              <a:rPr lang="en-US" sz="2400" b="1" dirty="0"/>
              <a:t>N-way Set-Associative: </a:t>
            </a:r>
            <a:r>
              <a:rPr lang="en-US" altLang="en-US" sz="2400" dirty="0"/>
              <a:t>Number of ways &gt; 1 &amp; Number of sets &gt; 1</a:t>
            </a:r>
            <a:endParaRPr lang="en-US" sz="2400" b="1" dirty="0"/>
          </a:p>
          <a:p>
            <a:pPr lvl="1"/>
            <a:r>
              <a:rPr lang="en-US" altLang="en-US" sz="2000" dirty="0"/>
              <a:t>Slightly complex searching mechanism</a:t>
            </a:r>
            <a:endParaRPr lang="en-US" sz="2400" b="1" dirty="0"/>
          </a:p>
          <a:p>
            <a:r>
              <a:rPr lang="en-US" sz="2400" b="1" dirty="0"/>
              <a:t>Direct Mapped: </a:t>
            </a:r>
            <a:r>
              <a:rPr lang="en-US" altLang="en-US" sz="2400" dirty="0"/>
              <a:t>Number of ways = 1</a:t>
            </a:r>
          </a:p>
          <a:p>
            <a:pPr lvl="1"/>
            <a:r>
              <a:rPr lang="en-US" altLang="en-US" sz="2000" dirty="0"/>
              <a:t>Fast indexing mechanism</a:t>
            </a:r>
            <a:endParaRPr lang="en-US" sz="2400" dirty="0"/>
          </a:p>
          <a:p>
            <a:r>
              <a:rPr lang="en-US" sz="2400" b="1" dirty="0"/>
              <a:t>Fully-Associative: </a:t>
            </a:r>
            <a:r>
              <a:rPr lang="en-US" altLang="en-US" sz="2400" dirty="0"/>
              <a:t>Number of sets = 1</a:t>
            </a:r>
          </a:p>
          <a:p>
            <a:pPr lvl="1"/>
            <a:r>
              <a:rPr lang="en-US" altLang="en-US" sz="2000" dirty="0"/>
              <a:t>Extensive hardware resources required to search</a:t>
            </a:r>
          </a:p>
          <a:p>
            <a:pPr lvl="1"/>
            <a:endParaRPr lang="en-US" altLang="en-US" sz="2400" dirty="0"/>
          </a:p>
          <a:p>
            <a:pPr lvl="1"/>
            <a:endParaRPr lang="en-US" sz="2400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Types</a:t>
            </a:r>
            <a:endParaRPr lang="en-US" altLang="en-US" sz="4400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9276-AEB6-4888-B0CB-81626095922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59CC9-795D-4665-B242-F56FAAB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060" y="4487289"/>
            <a:ext cx="7350384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47C5C01-944D-4819-87C7-567A87D8A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46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BAA3ED9-90F4-439C-A5AC-6A3581E37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72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FCF1EE2-C800-4103-806B-4762A0354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3872" y="448728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243C1C8-0A5A-4AB6-8632-FB1E06A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4672" y="4487289"/>
            <a:ext cx="1158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Block offset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DBAEBF-CADE-40D1-98A1-F894E9B1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257" y="4481694"/>
            <a:ext cx="10846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Byte offset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3CAB659-F35A-4CB0-B4CE-0C79DB3C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35" y="4487289"/>
            <a:ext cx="638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Index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0347AD0-A41F-4AFE-8275-B3C5C49D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872" y="448728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Tag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B381F5-5B15-4F56-84E8-9252D919F763}"/>
              </a:ext>
            </a:extLst>
          </p:cNvPr>
          <p:cNvGrpSpPr>
            <a:grpSpLocks/>
          </p:cNvGrpSpPr>
          <p:nvPr/>
        </p:nvGrpSpPr>
        <p:grpSpPr bwMode="auto">
          <a:xfrm>
            <a:off x="3339272" y="5096889"/>
            <a:ext cx="3048000" cy="457200"/>
            <a:chOff x="624" y="2496"/>
            <a:chExt cx="1920" cy="288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378EF4C-08E7-48FF-A74F-0AD6A62BD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391D3A0-766E-4B2C-89AE-AB6ED1EBB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3BDD3DB-2ECD-461E-BA6C-A84D8A51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15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Decreasing associativity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95C4DA-1A75-423C-9807-6A1A04E0B1E0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5506464"/>
            <a:ext cx="5176839" cy="457200"/>
            <a:chOff x="2544" y="2832"/>
            <a:chExt cx="3261" cy="28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1BE9BD-DFFB-4BBA-88F1-824FCEB09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A7A6129-0739-4AEA-877D-4BB1E6AD1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8943801-1026-472C-A399-AFCE20DB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844"/>
              <a:ext cx="1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Fully associative (only one set)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1EE27-7AAE-43A6-A289-86899F4CFDDF}"/>
              </a:ext>
            </a:extLst>
          </p:cNvPr>
          <p:cNvGrpSpPr>
            <a:grpSpLocks/>
          </p:cNvGrpSpPr>
          <p:nvPr/>
        </p:nvGrpSpPr>
        <p:grpSpPr bwMode="auto">
          <a:xfrm>
            <a:off x="2629660" y="5704905"/>
            <a:ext cx="3757613" cy="457200"/>
            <a:chOff x="129" y="3168"/>
            <a:chExt cx="2367" cy="288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2D5A8B7-4202-4611-A1E6-D38250836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174E0F48-6F8C-4F4A-86D7-8F4D9D02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DF62DCE3-AD65-4CF9-96E3-E540A0BB3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187"/>
              <a:ext cx="19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Direct mapped (only one way)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9A617-8CF7-48D5-B2DA-8EBD87323F54}"/>
              </a:ext>
            </a:extLst>
          </p:cNvPr>
          <p:cNvGrpSpPr>
            <a:grpSpLocks/>
          </p:cNvGrpSpPr>
          <p:nvPr/>
        </p:nvGrpSpPr>
        <p:grpSpPr bwMode="auto">
          <a:xfrm>
            <a:off x="6387272" y="4868289"/>
            <a:ext cx="2711450" cy="457200"/>
            <a:chOff x="2544" y="2256"/>
            <a:chExt cx="1708" cy="288"/>
          </a:xfrm>
        </p:grpSpPr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2E64A178-E9A3-4E50-9D3B-DBB29EA5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E407C773-09B5-447E-B174-2996D4FF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Increasing associativity</a:t>
              </a: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9909475-E3F7-4875-A752-A0F56A858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>
            <a:extLst>
              <a:ext uri="{FF2B5EF4-FFF2-40B4-BE49-F238E27FC236}">
                <a16:creationId xmlns:a16="http://schemas.microsoft.com/office/drawing/2014/main" id="{DA6BD9C2-6305-44EF-9D98-CDA2FA89CA46}"/>
              </a:ext>
            </a:extLst>
          </p:cNvPr>
          <p:cNvGrpSpPr>
            <a:grpSpLocks/>
          </p:cNvGrpSpPr>
          <p:nvPr/>
        </p:nvGrpSpPr>
        <p:grpSpPr bwMode="auto">
          <a:xfrm>
            <a:off x="6692074" y="3801489"/>
            <a:ext cx="1389063" cy="793750"/>
            <a:chOff x="2448" y="1968"/>
            <a:chExt cx="875" cy="500"/>
          </a:xfrm>
        </p:grpSpPr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7AC37FC-1C47-4F26-B1D8-DBE24A846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1C9BDD9E-B2B9-47D5-89D2-3DB131A9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8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set</a:t>
              </a:r>
            </a:p>
          </p:txBody>
        </p:sp>
      </p:grpSp>
      <p:grpSp>
        <p:nvGrpSpPr>
          <p:cNvPr id="33" name="Group 38">
            <a:extLst>
              <a:ext uri="{FF2B5EF4-FFF2-40B4-BE49-F238E27FC236}">
                <a16:creationId xmlns:a16="http://schemas.microsoft.com/office/drawing/2014/main" id="{93CC02FE-4901-4522-94E8-3564D9EA02FD}"/>
              </a:ext>
            </a:extLst>
          </p:cNvPr>
          <p:cNvGrpSpPr>
            <a:grpSpLocks/>
          </p:cNvGrpSpPr>
          <p:nvPr/>
        </p:nvGrpSpPr>
        <p:grpSpPr bwMode="auto">
          <a:xfrm>
            <a:off x="4025073" y="3801489"/>
            <a:ext cx="1979613" cy="793750"/>
            <a:chOff x="960" y="1968"/>
            <a:chExt cx="1247" cy="500"/>
          </a:xfrm>
        </p:grpSpPr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1B0CAABA-738D-4578-8718-48817FF64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24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Used for tag compare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226ACB9D-EB77-4808-B436-C007A480A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12383F7-37C2-426E-8384-EC06345306E3}"/>
              </a:ext>
            </a:extLst>
          </p:cNvPr>
          <p:cNvGrpSpPr>
            <a:grpSpLocks/>
          </p:cNvGrpSpPr>
          <p:nvPr/>
        </p:nvGrpSpPr>
        <p:grpSpPr bwMode="auto">
          <a:xfrm>
            <a:off x="8368473" y="3801489"/>
            <a:ext cx="2584450" cy="793750"/>
            <a:chOff x="3504" y="1968"/>
            <a:chExt cx="1628" cy="500"/>
          </a:xfrm>
        </p:grpSpPr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1D071C0F-CDEE-49F5-8342-CC47B90F9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D41CE186-9C2F-4A19-856D-2EA7D1D3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16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Selects the word in the block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36EB01-D4AA-4284-AC9C-BBE376A119B6}"/>
              </a:ext>
            </a:extLst>
          </p:cNvPr>
          <p:cNvSpPr txBox="1"/>
          <p:nvPr/>
        </p:nvSpPr>
        <p:spPr>
          <a:xfrm>
            <a:off x="1060683" y="4823165"/>
            <a:ext cx="2203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Assuming fixed sized cache: </a:t>
            </a:r>
            <a:endParaRPr lang="en-US" dirty="0"/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3F1BE744-93FD-4546-925B-322835449E49}"/>
              </a:ext>
            </a:extLst>
          </p:cNvPr>
          <p:cNvGrpSpPr>
            <a:grpSpLocks/>
          </p:cNvGrpSpPr>
          <p:nvPr/>
        </p:nvGrpSpPr>
        <p:grpSpPr bwMode="auto">
          <a:xfrm>
            <a:off x="8276397" y="2190755"/>
            <a:ext cx="1981200" cy="609600"/>
            <a:chOff x="672" y="1488"/>
            <a:chExt cx="1248" cy="38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7E2C590-6D51-4B78-B474-D3D47945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88506B50-711C-4C31-8BD4-DA15D8CE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C5C1BF61-F359-408C-949F-F7B3C92E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88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0974C004-8E16-49FD-AEEA-AE4437AC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8">
            <a:extLst>
              <a:ext uri="{FF2B5EF4-FFF2-40B4-BE49-F238E27FC236}">
                <a16:creationId xmlns:a16="http://schemas.microsoft.com/office/drawing/2014/main" id="{F2B83693-B458-4633-A4E3-2F007F42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2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0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FA4F8788-E9A7-4C5F-82CE-F1F3DA63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851" y="1842340"/>
            <a:ext cx="774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Way 1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DEB803BE-6784-438E-AC09-287C4528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151689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0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3EB1569E-32EC-4AFF-82C9-87139A2B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229" y="2466012"/>
            <a:ext cx="6575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Set 1</a:t>
            </a:r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71DFF1A4-179D-4C54-8518-4A66350E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627" y="21614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49" name="Text Box 8">
            <a:extLst>
              <a:ext uri="{FF2B5EF4-FFF2-40B4-BE49-F238E27FC236}">
                <a16:creationId xmlns:a16="http://schemas.microsoft.com/office/drawing/2014/main" id="{58872139-1806-488D-AEAD-9B2D28EA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433" y="2461074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B4F791E5-24F5-4927-BDD7-610EC7E3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462" y="2158680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841C0E5D-9D95-45D7-A3CC-FE2C9585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268" y="2458327"/>
            <a:ext cx="8643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3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8F63B6F-3EBF-4AA0-8456-BF49861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743" y="1791970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Text Box 8">
            <a:extLst>
              <a:ext uri="{FF2B5EF4-FFF2-40B4-BE49-F238E27FC236}">
                <a16:creationId xmlns:a16="http://schemas.microsoft.com/office/drawing/2014/main" id="{F7EF0D54-80FC-4F57-9148-B0C1164D7D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13141" y="2769489"/>
            <a:ext cx="3481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06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Four-Way Set Associative Cache</a:t>
            </a:r>
          </a:p>
        </p:txBody>
      </p:sp>
      <p:grpSp>
        <p:nvGrpSpPr>
          <p:cNvPr id="1691897" name="Group 249"/>
          <p:cNvGrpSpPr>
            <a:grpSpLocks/>
          </p:cNvGrpSpPr>
          <p:nvPr/>
        </p:nvGrpSpPr>
        <p:grpSpPr bwMode="auto">
          <a:xfrm>
            <a:off x="4813301" y="1066801"/>
            <a:ext cx="2835275" cy="498475"/>
            <a:chOff x="2072" y="896"/>
            <a:chExt cx="1786" cy="314"/>
          </a:xfrm>
        </p:grpSpPr>
        <p:sp>
          <p:nvSpPr>
            <p:cNvPr id="1691692" name="Line 44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3" name="Line 45"/>
            <p:cNvSpPr>
              <a:spLocks noChangeShapeType="1"/>
            </p:cNvSpPr>
            <p:nvPr/>
          </p:nvSpPr>
          <p:spPr bwMode="auto">
            <a:xfrm flipV="1">
              <a:off x="3570" y="106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1694" name="Freeform 46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95" name="Text Box 47"/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 dirty="0"/>
                <a:t>31 30       . . .                11 10  9     . . .           2  1  0</a:t>
              </a:r>
            </a:p>
          </p:txBody>
        </p:sp>
      </p:grpSp>
      <p:sp>
        <p:nvSpPr>
          <p:cNvPr id="1691696" name="Text Box 48"/>
          <p:cNvSpPr txBox="1">
            <a:spLocks noChangeArrowheads="1"/>
          </p:cNvSpPr>
          <p:nvPr/>
        </p:nvSpPr>
        <p:spPr bwMode="auto">
          <a:xfrm>
            <a:off x="7620001" y="990600"/>
            <a:ext cx="1419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Byte offset</a:t>
            </a:r>
          </a:p>
        </p:txBody>
      </p:sp>
      <p:sp>
        <p:nvSpPr>
          <p:cNvPr id="1691697" name="Line 49"/>
          <p:cNvSpPr>
            <a:spLocks noChangeShapeType="1"/>
          </p:cNvSpPr>
          <p:nvPr/>
        </p:nvSpPr>
        <p:spPr bwMode="auto">
          <a:xfrm flipH="1">
            <a:off x="7343775" y="1143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91810" name="Group 162"/>
          <p:cNvGrpSpPr>
            <a:grpSpLocks/>
          </p:cNvGrpSpPr>
          <p:nvPr/>
        </p:nvGrpSpPr>
        <p:grpSpPr bwMode="auto">
          <a:xfrm>
            <a:off x="8024814" y="2208213"/>
            <a:ext cx="2033588" cy="2138362"/>
            <a:chOff x="4143" y="1632"/>
            <a:chExt cx="1281" cy="1347"/>
          </a:xfrm>
        </p:grpSpPr>
        <p:sp>
          <p:nvSpPr>
            <p:cNvPr id="1691710" name="Freeform 62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711" name="Group 63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712" name="Freeform 64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3" name="Freeform 6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4" name="Line 66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5" name="Line 67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6" name="Line 68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7" name="Line 69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8" name="Line 70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19" name="Line 71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0" name="Line 72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21" name="Line 73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722" name="Line 74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3" name="Line 75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724" name="Text Box 76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726" name="Text Box 7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727" name="Text Box 7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728" name="Text Box 8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11" name="Group 163"/>
          <p:cNvGrpSpPr>
            <a:grpSpLocks/>
          </p:cNvGrpSpPr>
          <p:nvPr/>
        </p:nvGrpSpPr>
        <p:grpSpPr bwMode="auto">
          <a:xfrm>
            <a:off x="6043614" y="2208213"/>
            <a:ext cx="2033588" cy="2138362"/>
            <a:chOff x="4143" y="1632"/>
            <a:chExt cx="1281" cy="1347"/>
          </a:xfrm>
        </p:grpSpPr>
        <p:sp>
          <p:nvSpPr>
            <p:cNvPr id="1691812" name="Freeform 164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13" name="Group 165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14" name="Freeform 16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15" name="Freeform 167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6" name="Line 16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7" name="Line 169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8" name="Line 170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19" name="Line 171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0" name="Line 172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1" name="Line 173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2" name="Line 174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23" name="Line 175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24" name="Line 176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5" name="Line 177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26" name="Text Box 178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27" name="Text Box 179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28" name="Text Box 180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29" name="Text Box 181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830" name="Group 182"/>
          <p:cNvGrpSpPr>
            <a:grpSpLocks/>
          </p:cNvGrpSpPr>
          <p:nvPr/>
        </p:nvGrpSpPr>
        <p:grpSpPr bwMode="auto">
          <a:xfrm>
            <a:off x="4062414" y="2208213"/>
            <a:ext cx="2033588" cy="2138362"/>
            <a:chOff x="4143" y="1632"/>
            <a:chExt cx="1281" cy="1347"/>
          </a:xfrm>
        </p:grpSpPr>
        <p:sp>
          <p:nvSpPr>
            <p:cNvPr id="1691831" name="Freeform 183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1608 w 1608"/>
                <a:gd name="T1" fmla="*/ 1101 h 1103"/>
                <a:gd name="T2" fmla="*/ 1608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1608 w 1608"/>
                <a:gd name="T9" fmla="*/ 1103 h 1103"/>
                <a:gd name="T10" fmla="*/ 1608 w 1608"/>
                <a:gd name="T11" fmla="*/ 1103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832" name="Group 184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1691833" name="Freeform 18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4" name="Freeform 18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608 w 1608"/>
                  <a:gd name="T1" fmla="*/ 110 h 110"/>
                  <a:gd name="T2" fmla="*/ 1608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608 w 1608"/>
                  <a:gd name="T9" fmla="*/ 110 h 110"/>
                  <a:gd name="T10" fmla="*/ 1608 w 1608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5" name="Line 187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6" name="Line 188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7" name="Line 189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38" name="Line 190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839" name="Line 191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0" name="Line 192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1" name="Line 193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42" name="Line 194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843" name="Line 195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4" name="Line 196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45" name="Text Box 197"/>
            <p:cNvSpPr txBox="1">
              <a:spLocks noChangeArrowheads="1"/>
            </p:cNvSpPr>
            <p:nvPr/>
          </p:nvSpPr>
          <p:spPr bwMode="auto">
            <a:xfrm>
              <a:off x="4993" y="1637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Data</a:t>
              </a:r>
            </a:p>
          </p:txBody>
        </p:sp>
        <p:sp>
          <p:nvSpPr>
            <p:cNvPr id="1691846" name="Text Box 198"/>
            <p:cNvSpPr txBox="1">
              <a:spLocks noChangeArrowheads="1"/>
            </p:cNvSpPr>
            <p:nvPr/>
          </p:nvSpPr>
          <p:spPr bwMode="auto">
            <a:xfrm>
              <a:off x="4512" y="1632"/>
              <a:ext cx="27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Tag</a:t>
              </a:r>
            </a:p>
          </p:txBody>
        </p:sp>
        <p:sp>
          <p:nvSpPr>
            <p:cNvPr id="1691847" name="Text Box 199"/>
            <p:cNvSpPr txBox="1">
              <a:spLocks noChangeArrowheads="1"/>
            </p:cNvSpPr>
            <p:nvPr/>
          </p:nvSpPr>
          <p:spPr bwMode="auto">
            <a:xfrm>
              <a:off x="4368" y="1632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1691848" name="Text Box 200"/>
            <p:cNvSpPr txBox="1">
              <a:spLocks noChangeArrowheads="1"/>
            </p:cNvSpPr>
            <p:nvPr/>
          </p:nvSpPr>
          <p:spPr bwMode="auto">
            <a:xfrm>
              <a:off x="4143" y="1776"/>
              <a:ext cx="287" cy="1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253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200"/>
                <a:t> 255</a:t>
              </a:r>
            </a:p>
          </p:txBody>
        </p:sp>
      </p:grpSp>
      <p:grpSp>
        <p:nvGrpSpPr>
          <p:cNvPr id="1691906" name="Group 258"/>
          <p:cNvGrpSpPr>
            <a:grpSpLocks/>
          </p:cNvGrpSpPr>
          <p:nvPr/>
        </p:nvGrpSpPr>
        <p:grpSpPr bwMode="auto">
          <a:xfrm>
            <a:off x="1924050" y="2200275"/>
            <a:ext cx="2190750" cy="2146299"/>
            <a:chOff x="252" y="1627"/>
            <a:chExt cx="1380" cy="1352"/>
          </a:xfrm>
        </p:grpSpPr>
        <p:sp>
          <p:nvSpPr>
            <p:cNvPr id="1691725" name="Text Box 77"/>
            <p:cNvSpPr txBox="1">
              <a:spLocks noChangeArrowheads="1"/>
            </p:cNvSpPr>
            <p:nvPr/>
          </p:nvSpPr>
          <p:spPr bwMode="auto">
            <a:xfrm>
              <a:off x="252" y="1627"/>
              <a:ext cx="4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  Index</a:t>
              </a:r>
            </a:p>
          </p:txBody>
        </p:sp>
        <p:grpSp>
          <p:nvGrpSpPr>
            <p:cNvPr id="1691849" name="Group 201"/>
            <p:cNvGrpSpPr>
              <a:grpSpLocks/>
            </p:cNvGrpSpPr>
            <p:nvPr/>
          </p:nvGrpSpPr>
          <p:grpSpPr bwMode="auto">
            <a:xfrm>
              <a:off x="351" y="1632"/>
              <a:ext cx="1281" cy="1347"/>
              <a:chOff x="4143" y="1632"/>
              <a:chExt cx="1281" cy="1347"/>
            </a:xfrm>
          </p:grpSpPr>
          <p:sp>
            <p:nvSpPr>
              <p:cNvPr id="1691850" name="Freeform 202"/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1851" name="Group 203"/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691852" name="Freeform 204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3" name="Freeform 205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59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0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6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62" name="Line 214"/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3" name="Line 215"/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864" name="Text Box 216"/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33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Data</a:t>
                </a:r>
              </a:p>
            </p:txBody>
          </p:sp>
          <p:sp>
            <p:nvSpPr>
              <p:cNvPr id="1691865" name="Text Box 217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7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Tag</a:t>
                </a:r>
              </a:p>
            </p:txBody>
          </p:sp>
          <p:sp>
            <p:nvSpPr>
              <p:cNvPr id="1691866" name="Text Box 218"/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8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1691867" name="Text Box 219"/>
              <p:cNvSpPr txBox="1">
                <a:spLocks noChangeArrowheads="1"/>
              </p:cNvSpPr>
              <p:nvPr/>
            </p:nvSpPr>
            <p:spPr bwMode="auto">
              <a:xfrm>
                <a:off x="4143" y="1776"/>
                <a:ext cx="287" cy="1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sz="1200"/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253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254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200"/>
                  <a:t> 255</a:t>
                </a:r>
              </a:p>
            </p:txBody>
          </p:sp>
        </p:grpSp>
      </p:grpSp>
      <p:grpSp>
        <p:nvGrpSpPr>
          <p:cNvPr id="1691898" name="Group 250"/>
          <p:cNvGrpSpPr>
            <a:grpSpLocks/>
          </p:cNvGrpSpPr>
          <p:nvPr/>
        </p:nvGrpSpPr>
        <p:grpSpPr bwMode="auto">
          <a:xfrm>
            <a:off x="2057401" y="1549400"/>
            <a:ext cx="5006975" cy="1752600"/>
            <a:chOff x="384" y="1200"/>
            <a:chExt cx="3154" cy="1104"/>
          </a:xfrm>
        </p:grpSpPr>
        <p:sp>
          <p:nvSpPr>
            <p:cNvPr id="1691668" name="Line 20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70" name="Text Box 22"/>
            <p:cNvSpPr txBox="1">
              <a:spLocks noChangeArrowheads="1"/>
            </p:cNvSpPr>
            <p:nvPr/>
          </p:nvSpPr>
          <p:spPr bwMode="auto">
            <a:xfrm>
              <a:off x="3360" y="124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  <p:sp>
          <p:nvSpPr>
            <p:cNvPr id="1691671" name="Text Box 23"/>
            <p:cNvSpPr txBox="1">
              <a:spLocks noChangeArrowheads="1"/>
            </p:cNvSpPr>
            <p:nvPr/>
          </p:nvSpPr>
          <p:spPr bwMode="auto">
            <a:xfrm>
              <a:off x="2754" y="1370"/>
              <a:ext cx="4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Index</a:t>
              </a:r>
            </a:p>
          </p:txBody>
        </p:sp>
        <p:sp>
          <p:nvSpPr>
            <p:cNvPr id="1691892" name="Line 244"/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3" name="Line 245"/>
            <p:cNvSpPr>
              <a:spLocks noChangeShapeType="1"/>
            </p:cNvSpPr>
            <p:nvPr/>
          </p:nvSpPr>
          <p:spPr bwMode="auto">
            <a:xfrm>
              <a:off x="384" y="1584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4" name="Line 246"/>
            <p:cNvSpPr>
              <a:spLocks noChangeShapeType="1"/>
            </p:cNvSpPr>
            <p:nvPr/>
          </p:nvSpPr>
          <p:spPr bwMode="auto">
            <a:xfrm>
              <a:off x="384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895" name="Line 247"/>
            <p:cNvSpPr>
              <a:spLocks noChangeShapeType="1"/>
            </p:cNvSpPr>
            <p:nvPr/>
          </p:nvSpPr>
          <p:spPr bwMode="auto">
            <a:xfrm>
              <a:off x="384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1932" name="Group 284"/>
          <p:cNvGrpSpPr>
            <a:grpSpLocks/>
          </p:cNvGrpSpPr>
          <p:nvPr/>
        </p:nvGrpSpPr>
        <p:grpSpPr bwMode="auto">
          <a:xfrm>
            <a:off x="1905000" y="1549400"/>
            <a:ext cx="7194550" cy="3657600"/>
            <a:chOff x="240" y="1056"/>
            <a:chExt cx="4532" cy="2304"/>
          </a:xfrm>
        </p:grpSpPr>
        <p:sp>
          <p:nvSpPr>
            <p:cNvPr id="1691662" name="Text Box 14"/>
            <p:cNvSpPr txBox="1">
              <a:spLocks noChangeArrowheads="1"/>
            </p:cNvSpPr>
            <p:nvPr/>
          </p:nvSpPr>
          <p:spPr bwMode="auto">
            <a:xfrm>
              <a:off x="2592" y="1056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22</a:t>
              </a:r>
            </a:p>
          </p:txBody>
        </p:sp>
        <p:sp>
          <p:nvSpPr>
            <p:cNvPr id="1691664" name="Line 16"/>
            <p:cNvSpPr>
              <a:spLocks noChangeShapeType="1"/>
            </p:cNvSpPr>
            <p:nvPr/>
          </p:nvSpPr>
          <p:spPr bwMode="auto">
            <a:xfrm>
              <a:off x="2544" y="1152"/>
              <a:ext cx="145" cy="5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666" name="Text Box 18"/>
            <p:cNvSpPr txBox="1">
              <a:spLocks noChangeArrowheads="1"/>
            </p:cNvSpPr>
            <p:nvPr/>
          </p:nvSpPr>
          <p:spPr bwMode="auto">
            <a:xfrm>
              <a:off x="1296" y="1056"/>
              <a:ext cx="2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Tag</a:t>
              </a:r>
            </a:p>
          </p:txBody>
        </p:sp>
        <p:grpSp>
          <p:nvGrpSpPr>
            <p:cNvPr id="1691907" name="Group 259"/>
            <p:cNvGrpSpPr>
              <a:grpSpLocks/>
            </p:cNvGrpSpPr>
            <p:nvPr/>
          </p:nvGrpSpPr>
          <p:grpSpPr bwMode="auto">
            <a:xfrm>
              <a:off x="240" y="1056"/>
              <a:ext cx="4532" cy="2304"/>
              <a:chOff x="240" y="1200"/>
              <a:chExt cx="4532" cy="2304"/>
            </a:xfrm>
          </p:grpSpPr>
          <p:grpSp>
            <p:nvGrpSpPr>
              <p:cNvPr id="1691870" name="Group 222"/>
              <p:cNvGrpSpPr>
                <a:grpSpLocks/>
              </p:cNvGrpSpPr>
              <p:nvPr/>
            </p:nvGrpSpPr>
            <p:grpSpPr bwMode="auto">
              <a:xfrm>
                <a:off x="624" y="2304"/>
                <a:ext cx="404" cy="1200"/>
                <a:chOff x="624" y="2304"/>
                <a:chExt cx="404" cy="1200"/>
              </a:xfrm>
            </p:grpSpPr>
            <p:sp>
              <p:nvSpPr>
                <p:cNvPr id="1691653" name="Freeform 5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4" name="Line 6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5" name="Freeform 7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59" name="Freeform 1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660" name="Freeform 1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700" name="Line 52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1" name="Group 223"/>
              <p:cNvGrpSpPr>
                <a:grpSpLocks/>
              </p:cNvGrpSpPr>
              <p:nvPr/>
            </p:nvGrpSpPr>
            <p:grpSpPr bwMode="auto">
              <a:xfrm>
                <a:off x="1872" y="2304"/>
                <a:ext cx="404" cy="1200"/>
                <a:chOff x="624" y="2304"/>
                <a:chExt cx="404" cy="1200"/>
              </a:xfrm>
            </p:grpSpPr>
            <p:sp>
              <p:nvSpPr>
                <p:cNvPr id="1691872" name="Freeform 224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3" name="Line 225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4" name="Freeform 226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5" name="Freeform 227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6" name="Freeform 228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77" name="Line 229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78" name="Group 230"/>
              <p:cNvGrpSpPr>
                <a:grpSpLocks/>
              </p:cNvGrpSpPr>
              <p:nvPr/>
            </p:nvGrpSpPr>
            <p:grpSpPr bwMode="auto">
              <a:xfrm>
                <a:off x="3120" y="2304"/>
                <a:ext cx="404" cy="1200"/>
                <a:chOff x="624" y="2304"/>
                <a:chExt cx="404" cy="1200"/>
              </a:xfrm>
            </p:grpSpPr>
            <p:sp>
              <p:nvSpPr>
                <p:cNvPr id="1691879" name="Freeform 231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0" name="Line 232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1" name="Freeform 233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2" name="Freeform 234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3" name="Freeform 235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4" name="Line 236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91885" name="Group 237"/>
              <p:cNvGrpSpPr>
                <a:grpSpLocks/>
              </p:cNvGrpSpPr>
              <p:nvPr/>
            </p:nvGrpSpPr>
            <p:grpSpPr bwMode="auto">
              <a:xfrm>
                <a:off x="4368" y="2304"/>
                <a:ext cx="404" cy="1200"/>
                <a:chOff x="624" y="2304"/>
                <a:chExt cx="404" cy="1200"/>
              </a:xfrm>
            </p:grpSpPr>
            <p:sp>
              <p:nvSpPr>
                <p:cNvPr id="1691886" name="Freeform 238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101 h 172"/>
                    <a:gd name="T2" fmla="*/ 3 w 222"/>
                    <a:gd name="T3" fmla="*/ 114 h 172"/>
                    <a:gd name="T4" fmla="*/ 7 w 222"/>
                    <a:gd name="T5" fmla="*/ 125 h 172"/>
                    <a:gd name="T6" fmla="*/ 13 w 222"/>
                    <a:gd name="T7" fmla="*/ 134 h 172"/>
                    <a:gd name="T8" fmla="*/ 23 w 222"/>
                    <a:gd name="T9" fmla="*/ 143 h 172"/>
                    <a:gd name="T10" fmla="*/ 33 w 222"/>
                    <a:gd name="T11" fmla="*/ 152 h 172"/>
                    <a:gd name="T12" fmla="*/ 47 w 222"/>
                    <a:gd name="T13" fmla="*/ 158 h 172"/>
                    <a:gd name="T14" fmla="*/ 60 w 222"/>
                    <a:gd name="T15" fmla="*/ 165 h 172"/>
                    <a:gd name="T16" fmla="*/ 77 w 222"/>
                    <a:gd name="T17" fmla="*/ 169 h 172"/>
                    <a:gd name="T18" fmla="*/ 94 w 222"/>
                    <a:gd name="T19" fmla="*/ 172 h 172"/>
                    <a:gd name="T20" fmla="*/ 111 w 222"/>
                    <a:gd name="T21" fmla="*/ 172 h 172"/>
                    <a:gd name="T22" fmla="*/ 131 w 222"/>
                    <a:gd name="T23" fmla="*/ 172 h 172"/>
                    <a:gd name="T24" fmla="*/ 148 w 222"/>
                    <a:gd name="T25" fmla="*/ 169 h 172"/>
                    <a:gd name="T26" fmla="*/ 161 w 222"/>
                    <a:gd name="T27" fmla="*/ 165 h 172"/>
                    <a:gd name="T28" fmla="*/ 178 w 222"/>
                    <a:gd name="T29" fmla="*/ 158 h 172"/>
                    <a:gd name="T30" fmla="*/ 188 w 222"/>
                    <a:gd name="T31" fmla="*/ 152 h 172"/>
                    <a:gd name="T32" fmla="*/ 202 w 222"/>
                    <a:gd name="T33" fmla="*/ 143 h 172"/>
                    <a:gd name="T34" fmla="*/ 208 w 222"/>
                    <a:gd name="T35" fmla="*/ 134 h 172"/>
                    <a:gd name="T36" fmla="*/ 215 w 222"/>
                    <a:gd name="T37" fmla="*/ 125 h 172"/>
                    <a:gd name="T38" fmla="*/ 222 w 222"/>
                    <a:gd name="T39" fmla="*/ 114 h 172"/>
                    <a:gd name="T40" fmla="*/ 222 w 222"/>
                    <a:gd name="T41" fmla="*/ 104 h 172"/>
                    <a:gd name="T42" fmla="*/ 222 w 222"/>
                    <a:gd name="T43" fmla="*/ 0 h 172"/>
                    <a:gd name="T44" fmla="*/ 3 w 222"/>
                    <a:gd name="T45" fmla="*/ 0 h 172"/>
                    <a:gd name="T46" fmla="*/ 3 w 222"/>
                    <a:gd name="T47" fmla="*/ 104 h 172"/>
                    <a:gd name="T48" fmla="*/ 3 w 222"/>
                    <a:gd name="T49" fmla="*/ 10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7" name="Line 239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8" name="Freeform 240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89" name="Freeform 24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125 w 249"/>
                    <a:gd name="T1" fmla="*/ 162 h 165"/>
                    <a:gd name="T2" fmla="*/ 145 w 249"/>
                    <a:gd name="T3" fmla="*/ 162 h 165"/>
                    <a:gd name="T4" fmla="*/ 165 w 249"/>
                    <a:gd name="T5" fmla="*/ 160 h 165"/>
                    <a:gd name="T6" fmla="*/ 182 w 249"/>
                    <a:gd name="T7" fmla="*/ 154 h 165"/>
                    <a:gd name="T8" fmla="*/ 199 w 249"/>
                    <a:gd name="T9" fmla="*/ 147 h 165"/>
                    <a:gd name="T10" fmla="*/ 216 w 249"/>
                    <a:gd name="T11" fmla="*/ 140 h 165"/>
                    <a:gd name="T12" fmla="*/ 226 w 249"/>
                    <a:gd name="T13" fmla="*/ 130 h 165"/>
                    <a:gd name="T14" fmla="*/ 236 w 249"/>
                    <a:gd name="T15" fmla="*/ 121 h 165"/>
                    <a:gd name="T16" fmla="*/ 246 w 249"/>
                    <a:gd name="T17" fmla="*/ 108 h 165"/>
                    <a:gd name="T18" fmla="*/ 249 w 249"/>
                    <a:gd name="T19" fmla="*/ 94 h 165"/>
                    <a:gd name="T20" fmla="*/ 249 w 249"/>
                    <a:gd name="T21" fmla="*/ 81 h 165"/>
                    <a:gd name="T22" fmla="*/ 249 w 249"/>
                    <a:gd name="T23" fmla="*/ 68 h 165"/>
                    <a:gd name="T24" fmla="*/ 246 w 249"/>
                    <a:gd name="T25" fmla="*/ 57 h 165"/>
                    <a:gd name="T26" fmla="*/ 236 w 249"/>
                    <a:gd name="T27" fmla="*/ 44 h 165"/>
                    <a:gd name="T28" fmla="*/ 226 w 249"/>
                    <a:gd name="T29" fmla="*/ 35 h 165"/>
                    <a:gd name="T30" fmla="*/ 216 w 249"/>
                    <a:gd name="T31" fmla="*/ 24 h 165"/>
                    <a:gd name="T32" fmla="*/ 199 w 249"/>
                    <a:gd name="T33" fmla="*/ 15 h 165"/>
                    <a:gd name="T34" fmla="*/ 182 w 249"/>
                    <a:gd name="T35" fmla="*/ 9 h 165"/>
                    <a:gd name="T36" fmla="*/ 165 w 249"/>
                    <a:gd name="T37" fmla="*/ 4 h 165"/>
                    <a:gd name="T38" fmla="*/ 145 w 249"/>
                    <a:gd name="T39" fmla="*/ 2 h 165"/>
                    <a:gd name="T40" fmla="*/ 125 w 249"/>
                    <a:gd name="T41" fmla="*/ 0 h 165"/>
                    <a:gd name="T42" fmla="*/ 105 w 249"/>
                    <a:gd name="T43" fmla="*/ 2 h 165"/>
                    <a:gd name="T44" fmla="*/ 88 w 249"/>
                    <a:gd name="T45" fmla="*/ 4 h 165"/>
                    <a:gd name="T46" fmla="*/ 68 w 249"/>
                    <a:gd name="T47" fmla="*/ 9 h 165"/>
                    <a:gd name="T48" fmla="*/ 51 w 249"/>
                    <a:gd name="T49" fmla="*/ 15 h 165"/>
                    <a:gd name="T50" fmla="*/ 37 w 249"/>
                    <a:gd name="T51" fmla="*/ 24 h 165"/>
                    <a:gd name="T52" fmla="*/ 24 w 249"/>
                    <a:gd name="T53" fmla="*/ 35 h 165"/>
                    <a:gd name="T54" fmla="*/ 14 w 249"/>
                    <a:gd name="T55" fmla="*/ 44 h 165"/>
                    <a:gd name="T56" fmla="*/ 7 w 249"/>
                    <a:gd name="T57" fmla="*/ 57 h 165"/>
                    <a:gd name="T58" fmla="*/ 4 w 249"/>
                    <a:gd name="T59" fmla="*/ 68 h 165"/>
                    <a:gd name="T60" fmla="*/ 0 w 249"/>
                    <a:gd name="T61" fmla="*/ 81 h 165"/>
                    <a:gd name="T62" fmla="*/ 4 w 249"/>
                    <a:gd name="T63" fmla="*/ 94 h 165"/>
                    <a:gd name="T64" fmla="*/ 7 w 249"/>
                    <a:gd name="T65" fmla="*/ 108 h 165"/>
                    <a:gd name="T66" fmla="*/ 14 w 249"/>
                    <a:gd name="T67" fmla="*/ 121 h 165"/>
                    <a:gd name="T68" fmla="*/ 24 w 249"/>
                    <a:gd name="T69" fmla="*/ 130 h 165"/>
                    <a:gd name="T70" fmla="*/ 37 w 249"/>
                    <a:gd name="T71" fmla="*/ 140 h 165"/>
                    <a:gd name="T72" fmla="*/ 51 w 249"/>
                    <a:gd name="T73" fmla="*/ 147 h 165"/>
                    <a:gd name="T74" fmla="*/ 68 w 249"/>
                    <a:gd name="T75" fmla="*/ 154 h 165"/>
                    <a:gd name="T76" fmla="*/ 88 w 249"/>
                    <a:gd name="T77" fmla="*/ 160 h 165"/>
                    <a:gd name="T78" fmla="*/ 105 w 249"/>
                    <a:gd name="T79" fmla="*/ 162 h 165"/>
                    <a:gd name="T80" fmla="*/ 125 w 249"/>
                    <a:gd name="T81" fmla="*/ 165 h 165"/>
                    <a:gd name="T82" fmla="*/ 125 w 249"/>
                    <a:gd name="T83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0" name="Freeform 24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74 w 74"/>
                    <a:gd name="T3" fmla="*/ 0 h 25"/>
                    <a:gd name="T4" fmla="*/ 74 w 74"/>
                    <a:gd name="T5" fmla="*/ 7 h 25"/>
                    <a:gd name="T6" fmla="*/ 3 w 74"/>
                    <a:gd name="T7" fmla="*/ 7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8 h 25"/>
                    <a:gd name="T16" fmla="*/ 74 w 74"/>
                    <a:gd name="T17" fmla="*/ 18 h 25"/>
                    <a:gd name="T18" fmla="*/ 74 w 74"/>
                    <a:gd name="T19" fmla="*/ 25 h 25"/>
                    <a:gd name="T20" fmla="*/ 3 w 74"/>
                    <a:gd name="T21" fmla="*/ 25 h 25"/>
                    <a:gd name="T22" fmla="*/ 3 w 74"/>
                    <a:gd name="T23" fmla="*/ 18 h 25"/>
                    <a:gd name="T24" fmla="*/ 3 w 74"/>
                    <a:gd name="T25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1891" name="Line 243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1899" name="Line 25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0" name="Line 252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1" name="Line 253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2" name="Line 254"/>
              <p:cNvSpPr>
                <a:spLocks noChangeShapeType="1"/>
              </p:cNvSpPr>
              <p:nvPr/>
            </p:nvSpPr>
            <p:spPr bwMode="auto">
              <a:xfrm>
                <a:off x="240" y="312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3" name="Line 255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4" name="Line 256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05" name="Line 25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1948" name="Group 300"/>
          <p:cNvGrpSpPr>
            <a:grpSpLocks/>
          </p:cNvGrpSpPr>
          <p:nvPr/>
        </p:nvGrpSpPr>
        <p:grpSpPr bwMode="auto">
          <a:xfrm>
            <a:off x="2667001" y="3276601"/>
            <a:ext cx="7453313" cy="3394041"/>
            <a:chOff x="720" y="2017"/>
            <a:chExt cx="4695" cy="2185"/>
          </a:xfrm>
        </p:grpSpPr>
        <p:sp>
          <p:nvSpPr>
            <p:cNvPr id="1691911" name="Line 263"/>
            <p:cNvSpPr>
              <a:spLocks noChangeShapeType="1"/>
            </p:cNvSpPr>
            <p:nvPr/>
          </p:nvSpPr>
          <p:spPr bwMode="auto">
            <a:xfrm>
              <a:off x="5132" y="2029"/>
              <a:ext cx="0" cy="15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3" name="Line 265"/>
            <p:cNvSpPr>
              <a:spLocks noChangeShapeType="1"/>
            </p:cNvSpPr>
            <p:nvPr/>
          </p:nvSpPr>
          <p:spPr bwMode="auto">
            <a:xfrm>
              <a:off x="3840" y="2017"/>
              <a:ext cx="0" cy="1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4" name="Line 266"/>
            <p:cNvSpPr>
              <a:spLocks noChangeShapeType="1"/>
            </p:cNvSpPr>
            <p:nvPr/>
          </p:nvSpPr>
          <p:spPr bwMode="auto">
            <a:xfrm>
              <a:off x="2592" y="2017"/>
              <a:ext cx="0" cy="1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1915" name="Line 267"/>
            <p:cNvSpPr>
              <a:spLocks noChangeShapeType="1"/>
            </p:cNvSpPr>
            <p:nvPr/>
          </p:nvSpPr>
          <p:spPr bwMode="auto">
            <a:xfrm>
              <a:off x="1344" y="2017"/>
              <a:ext cx="0" cy="13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1947" name="Group 299"/>
            <p:cNvGrpSpPr>
              <a:grpSpLocks/>
            </p:cNvGrpSpPr>
            <p:nvPr/>
          </p:nvGrpSpPr>
          <p:grpSpPr bwMode="auto">
            <a:xfrm>
              <a:off x="720" y="3229"/>
              <a:ext cx="4695" cy="973"/>
              <a:chOff x="720" y="3229"/>
              <a:chExt cx="4695" cy="973"/>
            </a:xfrm>
          </p:grpSpPr>
          <p:sp>
            <p:nvSpPr>
              <p:cNvPr id="1691657" name="Text Box 9"/>
              <p:cNvSpPr txBox="1">
                <a:spLocks noChangeArrowheads="1"/>
              </p:cNvSpPr>
              <p:nvPr/>
            </p:nvSpPr>
            <p:spPr bwMode="auto">
              <a:xfrm>
                <a:off x="2064" y="3984"/>
                <a:ext cx="272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Hit</a:t>
                </a:r>
              </a:p>
            </p:txBody>
          </p:sp>
          <p:sp>
            <p:nvSpPr>
              <p:cNvPr id="1691704" name="Line 56"/>
              <p:cNvSpPr>
                <a:spLocks noChangeShapeType="1"/>
              </p:cNvSpPr>
              <p:nvPr/>
            </p:nvSpPr>
            <p:spPr bwMode="auto">
              <a:xfrm>
                <a:off x="5040" y="3325"/>
                <a:ext cx="192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705" name="Text Box 57"/>
              <p:cNvSpPr txBox="1">
                <a:spLocks noChangeArrowheads="1"/>
              </p:cNvSpPr>
              <p:nvPr/>
            </p:nvSpPr>
            <p:spPr bwMode="auto">
              <a:xfrm>
                <a:off x="3456" y="3984"/>
                <a:ext cx="360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Data</a:t>
                </a:r>
              </a:p>
            </p:txBody>
          </p:sp>
          <p:sp>
            <p:nvSpPr>
              <p:cNvPr id="1691706" name="Text Box 58"/>
              <p:cNvSpPr txBox="1">
                <a:spLocks noChangeArrowheads="1"/>
              </p:cNvSpPr>
              <p:nvPr/>
            </p:nvSpPr>
            <p:spPr bwMode="auto">
              <a:xfrm>
                <a:off x="5184" y="3229"/>
                <a:ext cx="2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32</a:t>
                </a:r>
              </a:p>
            </p:txBody>
          </p:sp>
          <p:sp>
            <p:nvSpPr>
              <p:cNvPr id="1691908" name="AutoShape 260"/>
              <p:cNvSpPr>
                <a:spLocks noChangeArrowheads="1"/>
              </p:cNvSpPr>
              <p:nvPr/>
            </p:nvSpPr>
            <p:spPr bwMode="auto">
              <a:xfrm rot="16200000">
                <a:off x="1872" y="3640"/>
                <a:ext cx="288" cy="384"/>
              </a:xfrm>
              <a:prstGeom prst="moon">
                <a:avLst>
                  <a:gd name="adj" fmla="val 8194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09" name="AutoShape 261"/>
              <p:cNvSpPr>
                <a:spLocks noChangeArrowheads="1"/>
              </p:cNvSpPr>
              <p:nvPr/>
            </p:nvSpPr>
            <p:spPr bwMode="auto">
              <a:xfrm>
                <a:off x="3120" y="3709"/>
                <a:ext cx="1104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1910" name="Text Box 262"/>
              <p:cNvSpPr txBox="1">
                <a:spLocks noChangeArrowheads="1"/>
              </p:cNvSpPr>
              <p:nvPr/>
            </p:nvSpPr>
            <p:spPr bwMode="auto">
              <a:xfrm>
                <a:off x="3312" y="3709"/>
                <a:ext cx="63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4x1 select</a:t>
                </a:r>
              </a:p>
            </p:txBody>
          </p:sp>
          <p:sp>
            <p:nvSpPr>
              <p:cNvPr id="1691912" name="Line 264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6" name="Line 268"/>
              <p:cNvSpPr>
                <a:spLocks noChangeShapeType="1"/>
              </p:cNvSpPr>
              <p:nvPr/>
            </p:nvSpPr>
            <p:spPr bwMode="auto">
              <a:xfrm>
                <a:off x="720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7" name="Line 269"/>
              <p:cNvSpPr>
                <a:spLocks noChangeShapeType="1"/>
              </p:cNvSpPr>
              <p:nvPr/>
            </p:nvSpPr>
            <p:spPr bwMode="auto">
              <a:xfrm>
                <a:off x="1968" y="3277"/>
                <a:ext cx="0" cy="4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8" name="Line 270"/>
              <p:cNvSpPr>
                <a:spLocks noChangeShapeType="1"/>
              </p:cNvSpPr>
              <p:nvPr/>
            </p:nvSpPr>
            <p:spPr bwMode="auto">
              <a:xfrm>
                <a:off x="3216" y="3277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19" name="Line 271"/>
              <p:cNvSpPr>
                <a:spLocks noChangeShapeType="1"/>
              </p:cNvSpPr>
              <p:nvPr/>
            </p:nvSpPr>
            <p:spPr bwMode="auto">
              <a:xfrm>
                <a:off x="4464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0" name="Line 272"/>
              <p:cNvSpPr>
                <a:spLocks noChangeShapeType="1"/>
              </p:cNvSpPr>
              <p:nvPr/>
            </p:nvSpPr>
            <p:spPr bwMode="auto">
              <a:xfrm>
                <a:off x="720" y="3469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1" name="Line 273"/>
              <p:cNvSpPr>
                <a:spLocks noChangeShapeType="1"/>
              </p:cNvSpPr>
              <p:nvPr/>
            </p:nvSpPr>
            <p:spPr bwMode="auto">
              <a:xfrm>
                <a:off x="1872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2" name="Line 274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3" name="Line 275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4" name="Line 276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5" name="Line 277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6" name="Line 278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7" name="Line 279"/>
              <p:cNvSpPr>
                <a:spLocks noChangeShapeType="1"/>
              </p:cNvSpPr>
              <p:nvPr/>
            </p:nvSpPr>
            <p:spPr bwMode="auto">
              <a:xfrm>
                <a:off x="3600" y="33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8" name="Line 280"/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29" name="Line 281"/>
              <p:cNvSpPr>
                <a:spLocks noChangeShapeType="1"/>
              </p:cNvSpPr>
              <p:nvPr/>
            </p:nvSpPr>
            <p:spPr bwMode="auto">
              <a:xfrm>
                <a:off x="2592" y="3325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0" name="Line 282"/>
              <p:cNvSpPr>
                <a:spLocks noChangeShapeType="1"/>
              </p:cNvSpPr>
              <p:nvPr/>
            </p:nvSpPr>
            <p:spPr bwMode="auto">
              <a:xfrm>
                <a:off x="1344" y="3421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1" name="Line 283"/>
              <p:cNvSpPr>
                <a:spLocks noChangeShapeType="1"/>
              </p:cNvSpPr>
              <p:nvPr/>
            </p:nvSpPr>
            <p:spPr bwMode="auto">
              <a:xfrm>
                <a:off x="3648" y="390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3" name="Line 285"/>
              <p:cNvSpPr>
                <a:spLocks noChangeShapeType="1"/>
              </p:cNvSpPr>
              <p:nvPr/>
            </p:nvSpPr>
            <p:spPr bwMode="auto">
              <a:xfrm>
                <a:off x="2016" y="3976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5" name="Line 287"/>
              <p:cNvSpPr>
                <a:spLocks noChangeShapeType="1"/>
              </p:cNvSpPr>
              <p:nvPr/>
            </p:nvSpPr>
            <p:spPr bwMode="auto">
              <a:xfrm>
                <a:off x="3024" y="374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8" name="Line 290"/>
              <p:cNvSpPr>
                <a:spLocks noChangeShapeType="1"/>
              </p:cNvSpPr>
              <p:nvPr/>
            </p:nvSpPr>
            <p:spPr bwMode="auto">
              <a:xfrm>
                <a:off x="3024" y="3466"/>
                <a:ext cx="0" cy="2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39" name="Line 291"/>
              <p:cNvSpPr>
                <a:spLocks noChangeShapeType="1"/>
              </p:cNvSpPr>
              <p:nvPr/>
            </p:nvSpPr>
            <p:spPr bwMode="auto">
              <a:xfrm>
                <a:off x="2928" y="3789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0" name="Line 292"/>
              <p:cNvSpPr>
                <a:spLocks noChangeShapeType="1"/>
              </p:cNvSpPr>
              <p:nvPr/>
            </p:nvSpPr>
            <p:spPr bwMode="auto">
              <a:xfrm>
                <a:off x="2928" y="3370"/>
                <a:ext cx="0" cy="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1" name="Line 293"/>
              <p:cNvSpPr>
                <a:spLocks noChangeShapeType="1"/>
              </p:cNvSpPr>
              <p:nvPr/>
            </p:nvSpPr>
            <p:spPr bwMode="auto">
              <a:xfrm flipV="1">
                <a:off x="2448" y="3837"/>
                <a:ext cx="864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2" name="Line 294"/>
              <p:cNvSpPr>
                <a:spLocks noChangeShapeType="1"/>
              </p:cNvSpPr>
              <p:nvPr/>
            </p:nvSpPr>
            <p:spPr bwMode="auto">
              <a:xfrm flipV="1">
                <a:off x="2352" y="3885"/>
                <a:ext cx="100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3" name="Line 295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4" name="Line 29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5" name="Line 29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946" name="Line 298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8" name="Slide Number Placeholder 6">
            <a:extLst>
              <a:ext uri="{FF2B5EF4-FFF2-40B4-BE49-F238E27FC236}">
                <a16:creationId xmlns:a16="http://schemas.microsoft.com/office/drawing/2014/main" id="{B14EB03E-2FFB-4BC2-B37F-C397266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Cache Miss Classification: The 3 C’s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Compulsory (cold)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On the 1</a:t>
            </a:r>
            <a:r>
              <a:rPr lang="en-US" sz="2000" baseline="30000" dirty="0"/>
              <a:t>st</a:t>
            </a:r>
            <a:r>
              <a:rPr lang="en-US" sz="2000" dirty="0"/>
              <a:t> reference to a block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Related to # blocks accessed by a code, not related to the configuration of a cache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Capacity Misses</a:t>
            </a:r>
          </a:p>
          <a:p>
            <a:pPr lvl="1"/>
            <a:r>
              <a:rPr lang="en-US" sz="2000" dirty="0"/>
              <a:t>The program’s working set size exceeds the cache capacity</a:t>
            </a:r>
          </a:p>
          <a:p>
            <a:pPr lvl="2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Conflict Misses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Multiple memory blocks map to the same set in set-associative caches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622E-9E8B-3345-A0BB-CC7097F8D5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Policies: Cases - Revisit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470165" y="1172095"/>
            <a:ext cx="11400638" cy="516837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Allocation policy: do we allocate a block in cache for the missed data?</a:t>
            </a:r>
          </a:p>
          <a:p>
            <a:endParaRPr lang="en-US" altLang="en-US" sz="2400" b="1" dirty="0"/>
          </a:p>
          <a:p>
            <a:r>
              <a:rPr lang="en-US" altLang="en-US" sz="2400" b="1" dirty="0">
                <a:solidFill>
                  <a:srgbClr val="00B050"/>
                </a:solidFill>
              </a:rPr>
              <a:t>Read policies:</a:t>
            </a: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Hit: </a:t>
            </a:r>
            <a:r>
              <a:rPr lang="en-US" sz="2200" dirty="0">
                <a:solidFill>
                  <a:srgbClr val="00B050"/>
                </a:solidFill>
              </a:rPr>
              <a:t>this is what we want. Only one data read from the cache.</a:t>
            </a:r>
          </a:p>
          <a:p>
            <a:pPr lvl="1"/>
            <a:endParaRPr lang="en-US" altLang="en-US" sz="2200" dirty="0">
              <a:solidFill>
                <a:srgbClr val="00B050"/>
              </a:solidFill>
            </a:endParaRPr>
          </a:p>
          <a:p>
            <a:pPr lvl="1"/>
            <a:r>
              <a:rPr lang="en-US" altLang="en-US" sz="2200" dirty="0">
                <a:solidFill>
                  <a:srgbClr val="00B050"/>
                </a:solidFill>
              </a:rPr>
              <a:t>Read Miss: needs to fetch from lower level, but just write to the register once after that</a:t>
            </a:r>
          </a:p>
          <a:p>
            <a:pPr lvl="2"/>
            <a:r>
              <a:rPr lang="en-US" altLang="en-US" sz="2200" dirty="0">
                <a:solidFill>
                  <a:srgbClr val="00B050"/>
                </a:solidFill>
              </a:rPr>
              <a:t>read-allocate (with replacement policy) vs. no-read-allocate (i.e., cache bypassing)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Write policies (only for the data cache): consistency &amp; performance tradeoffs</a:t>
            </a:r>
          </a:p>
          <a:p>
            <a:pPr lvl="1"/>
            <a:r>
              <a:rPr lang="en-US" altLang="en-US" sz="2200" dirty="0"/>
              <a:t>Write Hit: behavior and number of writes depends on write policy</a:t>
            </a:r>
          </a:p>
          <a:p>
            <a:pPr lvl="2"/>
            <a:r>
              <a:rPr lang="en-US" altLang="en-US" sz="2200" dirty="0"/>
              <a:t>Write-through vs. write-back vs. write-evict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Write Miss: needs to first read from lower level, then apply write policies</a:t>
            </a:r>
          </a:p>
          <a:p>
            <a:pPr lvl="2"/>
            <a:r>
              <a:rPr lang="en-US" altLang="en-US" sz="2200" dirty="0"/>
              <a:t>Write-allocate (with replacement policy): Write-through vs. Write-back</a:t>
            </a:r>
          </a:p>
          <a:p>
            <a:pPr lvl="2"/>
            <a:endParaRPr lang="en-US" altLang="en-US" sz="2200" dirty="0"/>
          </a:p>
          <a:p>
            <a:pPr lvl="2"/>
            <a:r>
              <a:rPr lang="en-US" altLang="en-US" sz="2200" dirty="0"/>
              <a:t>No-write-allocate (bypassing): Write-evict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13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1637-8043-4CE7-A7F4-8D7D083C2BEB}"/>
              </a:ext>
            </a:extLst>
          </p:cNvPr>
          <p:cNvSpPr txBox="1"/>
          <p:nvPr/>
        </p:nvSpPr>
        <p:spPr>
          <a:xfrm>
            <a:off x="6170484" y="1577903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else must be considered?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01EB4-CCA3-4567-8A31-FBC1CE7614B6}"/>
              </a:ext>
            </a:extLst>
          </p:cNvPr>
          <p:cNvSpPr txBox="1"/>
          <p:nvPr/>
        </p:nvSpPr>
        <p:spPr>
          <a:xfrm>
            <a:off x="3677609" y="335989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C46F0E-5F14-4300-9404-822B4F4CDC18}"/>
              </a:ext>
            </a:extLst>
          </p:cNvPr>
          <p:cNvSpPr/>
          <p:nvPr/>
        </p:nvSpPr>
        <p:spPr>
          <a:xfrm>
            <a:off x="3349685" y="3011544"/>
            <a:ext cx="2891537" cy="432325"/>
          </a:xfrm>
          <a:prstGeom prst="ellipse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8F5ED-EE86-49DB-9FEA-B2E70B764A81}"/>
              </a:ext>
            </a:extLst>
          </p:cNvPr>
          <p:cNvSpPr txBox="1"/>
          <p:nvPr/>
        </p:nvSpPr>
        <p:spPr>
          <a:xfrm>
            <a:off x="3810959" y="555064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write policy of evicted 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1A060-0101-4866-B1C9-97EE2789CBDE}"/>
              </a:ext>
            </a:extLst>
          </p:cNvPr>
          <p:cNvSpPr/>
          <p:nvPr/>
        </p:nvSpPr>
        <p:spPr>
          <a:xfrm>
            <a:off x="3483035" y="5202294"/>
            <a:ext cx="2891537" cy="432325"/>
          </a:xfrm>
          <a:prstGeom prst="ellipse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Miss Behavior Analysis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199653"/>
            <a:ext cx="11836400" cy="496461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b="1" dirty="0"/>
              <a:t>Read miss: </a:t>
            </a:r>
          </a:p>
          <a:p>
            <a:pPr lvl="1"/>
            <a:r>
              <a:rPr lang="en-US" altLang="en-US" sz="2400" b="1" dirty="0"/>
              <a:t>+Write-through</a:t>
            </a:r>
            <a:r>
              <a:rPr lang="en-US" altLang="en-US" sz="2400" dirty="0"/>
              <a:t>: evict victim block + fetch block from lower level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+Write-back</a:t>
            </a:r>
            <a:r>
              <a:rPr lang="en-US" altLang="en-US" sz="2400" dirty="0"/>
              <a:t>: evict victim block + write back evicted block if dirty + fetch block from lower level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+No-write</a:t>
            </a:r>
            <a:r>
              <a:rPr lang="en-US" altLang="en-US" sz="2400" dirty="0"/>
              <a:t>: find victim block + fetch block from lower level</a:t>
            </a:r>
          </a:p>
          <a:p>
            <a:pPr lvl="1"/>
            <a:endParaRPr lang="en-US" altLang="en-US" sz="2400" dirty="0"/>
          </a:p>
          <a:p>
            <a:r>
              <a:rPr lang="en-US" altLang="en-US" sz="2800" b="1" dirty="0"/>
              <a:t>Write miss:</a:t>
            </a:r>
          </a:p>
          <a:p>
            <a:pPr lvl="1"/>
            <a:r>
              <a:rPr lang="en-US" sz="2400" dirty="0"/>
              <a:t>Write-allocate:</a:t>
            </a:r>
          </a:p>
          <a:p>
            <a:pPr lvl="2"/>
            <a:r>
              <a:rPr lang="en-US" altLang="en-US" sz="2400" b="1" dirty="0"/>
              <a:t>+Write-through</a:t>
            </a:r>
            <a:r>
              <a:rPr lang="en-US" altLang="en-US" sz="2400" dirty="0"/>
              <a:t>: evict victim block + fetch block from lower level + store word to block + </a:t>
            </a:r>
            <a:r>
              <a:rPr lang="en-US" altLang="en-US" sz="2400" u="sng" dirty="0"/>
              <a:t>store word to lower level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b="1" dirty="0"/>
              <a:t>+Write-back</a:t>
            </a:r>
            <a:r>
              <a:rPr lang="en-US" altLang="en-US" sz="2400" dirty="0"/>
              <a:t>: evict victim block + </a:t>
            </a:r>
            <a:r>
              <a:rPr lang="en-US" altLang="en-US" sz="2400" u="sng" dirty="0"/>
              <a:t>write back evicted block if dirty </a:t>
            </a:r>
            <a:r>
              <a:rPr lang="en-US" altLang="en-US" sz="2400" dirty="0"/>
              <a:t>+ fetch block from lower level </a:t>
            </a:r>
            <a:r>
              <a:rPr lang="en-US" sz="2400" dirty="0"/>
              <a:t>+ </a:t>
            </a:r>
            <a:r>
              <a:rPr lang="en-US" altLang="en-US" sz="2400" dirty="0"/>
              <a:t>store word to block 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No-write-allocate: </a:t>
            </a:r>
            <a:r>
              <a:rPr lang="en-US" sz="2400" b="1" dirty="0"/>
              <a:t>+Write-evict</a:t>
            </a:r>
            <a:r>
              <a:rPr lang="en-US" sz="2400" dirty="0"/>
              <a:t>: store word to lower level directly</a:t>
            </a:r>
          </a:p>
          <a:p>
            <a:pPr lvl="1"/>
            <a:endParaRPr lang="en-US" sz="1939" dirty="0"/>
          </a:p>
          <a:p>
            <a:pPr lvl="1"/>
            <a:endParaRPr lang="en-US" altLang="en-US" sz="1800" dirty="0"/>
          </a:p>
          <a:p>
            <a:pPr lvl="1"/>
            <a:endParaRPr lang="en-US" sz="1939" dirty="0"/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36BF476-888D-4917-90B4-914C31A6BD23}" type="slidenum">
              <a:rPr lang="en-US" altLang="zh-TW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71367"/>
            <a:ext cx="11200107" cy="693322"/>
          </a:xfrm>
        </p:spPr>
        <p:txBody>
          <a:bodyPr/>
          <a:lstStyle/>
          <a:p>
            <a:r>
              <a:rPr lang="en-US" altLang="en-US" sz="4400" dirty="0"/>
              <a:t>Reduce Miss Rate (1): Code Optimization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1553"/>
            <a:ext cx="10301207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Misses occur if sequentially accessed array elements come from different cache blocks 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Code optimizations </a:t>
            </a:r>
            <a:r>
              <a:rPr lang="en-US" altLang="en-US" sz="2400" b="1" dirty="0">
                <a:sym typeface="Wingdings" panose="05000000000000000000" pitchFamily="2" charset="2"/>
              </a:rPr>
              <a:t> </a:t>
            </a:r>
            <a:r>
              <a:rPr lang="en-US" altLang="en-US" sz="2400" b="1" dirty="0"/>
              <a:t>No hardware change</a:t>
            </a:r>
          </a:p>
          <a:p>
            <a:pPr lvl="1"/>
            <a:r>
              <a:rPr lang="en-US" altLang="en-US" sz="2000" dirty="0"/>
              <a:t>Rely on programmers or compilers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Examples:</a:t>
            </a:r>
          </a:p>
          <a:p>
            <a:pPr lvl="1"/>
            <a:r>
              <a:rPr lang="en-US" altLang="en-US" sz="2000" dirty="0"/>
              <a:t>Loop interchange: In nested loops, outer loop becomes inner loop and vice versa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Loop blocking: partition large array into smaller blocks, thus fitting the accessed array elements into cache size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/>
              <a:t>Reduce Miss Rate (2): Reduce t</a:t>
            </a:r>
            <a:r>
              <a:rPr lang="en-US" sz="4400" dirty="0"/>
              <a:t>he 3 C’s</a:t>
            </a:r>
            <a:endParaRPr lang="en-AU" alt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661B-389E-4F83-8DD9-CABD381A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17" y="1161553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Increase Cache Size</a:t>
            </a:r>
          </a:p>
          <a:p>
            <a:pPr lvl="1"/>
            <a:r>
              <a:rPr lang="en-US" sz="2000" dirty="0"/>
              <a:t>Reduce miss for: capacity miss, conflict miss</a:t>
            </a:r>
          </a:p>
          <a:p>
            <a:pPr lvl="1"/>
            <a:r>
              <a:rPr lang="en-US" sz="2000" dirty="0"/>
              <a:t>But has many limitations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Associativity</a:t>
            </a:r>
          </a:p>
          <a:p>
            <a:pPr lvl="1"/>
            <a:r>
              <a:rPr lang="en-US" sz="2000" dirty="0"/>
              <a:t>Reduce miss for: conflict miss</a:t>
            </a:r>
          </a:p>
          <a:p>
            <a:pPr lvl="1"/>
            <a:r>
              <a:rPr lang="en-US" sz="2000" dirty="0"/>
              <a:t>But may increase access latency </a:t>
            </a:r>
          </a:p>
          <a:p>
            <a:pPr lvl="1"/>
            <a:endParaRPr lang="en-US" sz="2308" dirty="0"/>
          </a:p>
          <a:p>
            <a:r>
              <a:rPr lang="en-US" sz="2400" b="1" dirty="0"/>
              <a:t>Increase Cache Block Size</a:t>
            </a:r>
          </a:p>
          <a:p>
            <a:pPr lvl="1"/>
            <a:r>
              <a:rPr lang="en-US" sz="2000" dirty="0"/>
              <a:t>Reduce miss for: compulsory</a:t>
            </a:r>
          </a:p>
          <a:p>
            <a:pPr lvl="1"/>
            <a:r>
              <a:rPr lang="en-US" sz="2000" dirty="0"/>
              <a:t>But may increase miss penalty (more data will be evicted and fetched)</a:t>
            </a:r>
          </a:p>
          <a:p>
            <a:pPr lvl="1"/>
            <a:r>
              <a:rPr lang="en-US" sz="2000" dirty="0"/>
              <a:t>Very large blocks could increase miss rate</a:t>
            </a:r>
          </a:p>
          <a:p>
            <a:pPr lvl="1"/>
            <a:endParaRPr lang="en-US" sz="2308" dirty="0"/>
          </a:p>
          <a:p>
            <a:pPr lvl="1"/>
            <a:endParaRPr lang="en-US" dirty="0"/>
          </a:p>
          <a:p>
            <a:pPr marL="52751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38" y="128032"/>
            <a:ext cx="11959524" cy="693322"/>
          </a:xfrm>
        </p:spPr>
        <p:txBody>
          <a:bodyPr/>
          <a:lstStyle/>
          <a:p>
            <a:r>
              <a:rPr lang="en-US" altLang="en-US" sz="4400" dirty="0"/>
              <a:t>Reduce Miss Rate (4): M</a:t>
            </a:r>
            <a:r>
              <a:rPr lang="en-US" sz="4400" dirty="0"/>
              <a:t>ulti-level Caches</a:t>
            </a:r>
          </a:p>
        </p:txBody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4" y="1306689"/>
            <a:ext cx="10363201" cy="384443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</a:pPr>
            <a:r>
              <a:rPr lang="en-US" sz="2400" b="1" dirty="0"/>
              <a:t>Having a unified L2 cache (i.e., it holds both instructions and data) and in some cases even a unified L3 cache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  <a:p>
            <a:r>
              <a:rPr lang="en-US" sz="2400" b="1" dirty="0"/>
              <a:t>L1 cache should focus on </a:t>
            </a:r>
            <a:r>
              <a:rPr lang="en-US" sz="2400" b="1" dirty="0">
                <a:solidFill>
                  <a:schemeClr val="accent1"/>
                </a:solidFill>
              </a:rPr>
              <a:t>minimizing hit time</a:t>
            </a:r>
            <a:r>
              <a:rPr lang="en-US" sz="2400" b="1" dirty="0"/>
              <a:t> in support of a shorter clock cycle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Secondary cache(s) should focus on </a:t>
            </a:r>
            <a:r>
              <a:rPr lang="en-US" sz="2400" b="1" dirty="0">
                <a:solidFill>
                  <a:schemeClr val="accent1"/>
                </a:solidFill>
              </a:rPr>
              <a:t>reducing miss rate</a:t>
            </a:r>
            <a:r>
              <a:rPr lang="en-US" sz="2400" b="1" dirty="0"/>
              <a:t> to reduce the penalty of long main memory access times</a:t>
            </a:r>
          </a:p>
          <a:p>
            <a:pPr marL="457200" indent="-457200"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2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erge 4"/>
          <p:cNvSpPr/>
          <p:nvPr/>
        </p:nvSpPr>
        <p:spPr>
          <a:xfrm>
            <a:off x="1253910" y="2857500"/>
            <a:ext cx="1981200" cy="2971800"/>
          </a:xfrm>
          <a:prstGeom prst="flowChartMerg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lowchart: Merge 7"/>
          <p:cNvSpPr/>
          <p:nvPr/>
        </p:nvSpPr>
        <p:spPr>
          <a:xfrm>
            <a:off x="1406310" y="3314700"/>
            <a:ext cx="1676400" cy="2514600"/>
          </a:xfrm>
          <a:prstGeom prst="flowChartMerge">
            <a:avLst/>
          </a:prstGeom>
          <a:solidFill>
            <a:srgbClr val="00B050"/>
          </a:solidFill>
          <a:ln w="25400" cap="flat" cmpd="sng" algn="ctr">
            <a:solidFill>
              <a:srgbClr val="004C22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lowchart: Merge 8"/>
          <p:cNvSpPr/>
          <p:nvPr/>
        </p:nvSpPr>
        <p:spPr>
          <a:xfrm>
            <a:off x="1558710" y="3771900"/>
            <a:ext cx="1371600" cy="2057400"/>
          </a:xfrm>
          <a:prstGeom prst="flowChartMerge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lowchart: Merge 9"/>
          <p:cNvSpPr/>
          <p:nvPr/>
        </p:nvSpPr>
        <p:spPr>
          <a:xfrm>
            <a:off x="1711110" y="4229100"/>
            <a:ext cx="1066800" cy="1600200"/>
          </a:xfrm>
          <a:prstGeom prst="flowChartMerg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lowchart: Merge 10"/>
          <p:cNvSpPr/>
          <p:nvPr/>
        </p:nvSpPr>
        <p:spPr>
          <a:xfrm>
            <a:off x="1863510" y="4686300"/>
            <a:ext cx="762000" cy="1143000"/>
          </a:xfrm>
          <a:prstGeom prst="flowChartMerg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lowchart: Merge 11"/>
          <p:cNvSpPr/>
          <p:nvPr/>
        </p:nvSpPr>
        <p:spPr>
          <a:xfrm>
            <a:off x="2015910" y="5143500"/>
            <a:ext cx="457200" cy="685800"/>
          </a:xfrm>
          <a:prstGeom prst="flowChartMerge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Subsystem Organization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1" y="1144506"/>
            <a:ext cx="8610600" cy="1465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/>
              <a:t>Dram: Dynamic RAM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DRAM Organization:</a:t>
            </a:r>
          </a:p>
          <a:p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293034-4DAA-4176-B0CA-96E878896600}"/>
              </a:ext>
            </a:extLst>
          </p:cNvPr>
          <p:cNvSpPr txBox="1">
            <a:spLocks/>
          </p:cNvSpPr>
          <p:nvPr/>
        </p:nvSpPr>
        <p:spPr>
          <a:xfrm>
            <a:off x="3387510" y="2479675"/>
            <a:ext cx="3508590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Channel</a:t>
            </a:r>
          </a:p>
          <a:p>
            <a:r>
              <a:rPr lang="en-US" sz="2400" dirty="0"/>
              <a:t>DIMM</a:t>
            </a:r>
          </a:p>
          <a:p>
            <a:r>
              <a:rPr lang="en-US" sz="2400" dirty="0"/>
              <a:t>Rank</a:t>
            </a:r>
          </a:p>
          <a:p>
            <a:r>
              <a:rPr lang="en-US" sz="2400" dirty="0"/>
              <a:t>Chip </a:t>
            </a:r>
          </a:p>
          <a:p>
            <a:r>
              <a:rPr lang="en-US" sz="2400" dirty="0"/>
              <a:t>Bank</a:t>
            </a:r>
          </a:p>
          <a:p>
            <a:r>
              <a:rPr lang="en-US" sz="2400" dirty="0"/>
              <a:t>Row/Column</a:t>
            </a:r>
          </a:p>
          <a:p>
            <a:endParaRPr 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51CFDC-EEB9-4D4C-A079-BEB50385CAED}"/>
              </a:ext>
            </a:extLst>
          </p:cNvPr>
          <p:cNvSpPr txBox="1">
            <a:spLocks/>
          </p:cNvSpPr>
          <p:nvPr/>
        </p:nvSpPr>
        <p:spPr>
          <a:xfrm>
            <a:off x="4834466" y="1545166"/>
            <a:ext cx="6747933" cy="302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Channel: Independent memory subsystem</a:t>
            </a:r>
          </a:p>
          <a:p>
            <a:pPr lvl="1"/>
            <a:r>
              <a:rPr lang="en-US" sz="2000" dirty="0">
                <a:ea typeface="ＭＳ Ｐゴシック" charset="0"/>
              </a:rPr>
              <a:t>E.g., </a:t>
            </a:r>
            <a:r>
              <a:rPr lang="en-US" sz="2000" dirty="0"/>
              <a:t>2 independent Channels: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D57A82-D840-406B-99DD-B8BEC1EBEFF6}"/>
              </a:ext>
            </a:extLst>
          </p:cNvPr>
          <p:cNvSpPr/>
          <p:nvPr/>
        </p:nvSpPr>
        <p:spPr>
          <a:xfrm>
            <a:off x="3437468" y="2910414"/>
            <a:ext cx="1727200" cy="457200"/>
          </a:xfrm>
          <a:prstGeom prst="ellips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46334-F05B-464B-B281-7DB53D5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91" y="2479675"/>
            <a:ext cx="2974538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90C4ECC-F080-42EB-B322-7E5B5427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8" y="2479675"/>
            <a:ext cx="2974539" cy="270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7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DRAM Design 2: Synchronous DRAMs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490678"/>
            <a:ext cx="10868024" cy="4295743"/>
          </a:xfrm>
        </p:spPr>
        <p:txBody>
          <a:bodyPr>
            <a:noAutofit/>
          </a:bodyPr>
          <a:lstStyle/>
          <a:p>
            <a:r>
              <a:rPr lang="en-US" sz="2400" b="1" dirty="0"/>
              <a:t>Like page mode DRAMs, synchronous DRAMs (SDRAMs) can transfer a </a:t>
            </a:r>
            <a:r>
              <a:rPr lang="en-US" sz="2400" b="1" dirty="0">
                <a:solidFill>
                  <a:schemeClr val="accent1"/>
                </a:solidFill>
              </a:rPr>
              <a:t>burst</a:t>
            </a:r>
            <a:r>
              <a:rPr lang="en-US" sz="2400" b="1" dirty="0"/>
              <a:t> of data from a series of sequential addresses in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b="1" dirty="0"/>
              <a:t> row</a:t>
            </a:r>
          </a:p>
          <a:p>
            <a:endParaRPr lang="en-US" sz="2400" dirty="0"/>
          </a:p>
          <a:p>
            <a:r>
              <a:rPr lang="en-US" sz="2400" b="1" dirty="0"/>
              <a:t>For words in the same burst, don’t have to provide the complete (row and column) addresses</a:t>
            </a:r>
          </a:p>
          <a:p>
            <a:pPr lvl="1"/>
            <a:r>
              <a:rPr lang="en-US" sz="2000" dirty="0"/>
              <a:t>The entire row is loaded into a row buffer (SRAM).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Specify the starting (</a:t>
            </a:r>
            <a:r>
              <a:rPr lang="en-US" sz="2000" dirty="0" err="1"/>
              <a:t>row+column</a:t>
            </a:r>
            <a:r>
              <a:rPr lang="en-US" sz="2000" dirty="0"/>
              <a:t>) address and the burst length (burst must be in the same row).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Data words in the burst are then accessed from that SRAM under control of a clock signal.</a:t>
            </a:r>
          </a:p>
        </p:txBody>
      </p:sp>
    </p:spTree>
    <p:extLst>
      <p:ext uri="{BB962C8B-B14F-4D97-AF65-F5344CB8AC3E}">
        <p14:creationId xmlns:p14="http://schemas.microsoft.com/office/powerpoint/2010/main" val="11374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Final Exam Composition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18" y="1170980"/>
            <a:ext cx="11142363" cy="5432678"/>
          </a:xfrm>
        </p:spPr>
        <p:txBody>
          <a:bodyPr>
            <a:noAutofit/>
          </a:bodyPr>
          <a:lstStyle/>
          <a:p>
            <a:r>
              <a:rPr lang="en-US" sz="2000" b="1" dirty="0"/>
              <a:t>Multiple-choice Single-answer: 3 points * 10 = 30</a:t>
            </a:r>
          </a:p>
          <a:p>
            <a:r>
              <a:rPr lang="en-US" sz="2000" b="1" dirty="0"/>
              <a:t>Multiple-choice Multiple-answer: 4 points (wrong option -4, missing option -2) * 5 = 20</a:t>
            </a:r>
          </a:p>
          <a:p>
            <a:r>
              <a:rPr lang="en-US" sz="2000" b="1" i="0" dirty="0">
                <a:effectLst/>
              </a:rPr>
              <a:t>True or False: 2 points * 9 = 18</a:t>
            </a:r>
          </a:p>
          <a:p>
            <a:r>
              <a:rPr lang="en-US" sz="2000" b="1" dirty="0"/>
              <a:t>Questions &amp; Answers: 8 points (steps 6 + answer 2) * 4 = 32</a:t>
            </a:r>
          </a:p>
          <a:p>
            <a:r>
              <a:rPr lang="en-US" sz="2000" b="1" dirty="0"/>
              <a:t>Bonus question: 10 points * 2 = 20</a:t>
            </a:r>
          </a:p>
          <a:p>
            <a:pPr marL="0" indent="0" algn="l">
              <a:buNone/>
            </a:pPr>
            <a:endParaRPr lang="en-US" sz="2000" b="1" dirty="0"/>
          </a:p>
          <a:p>
            <a:pPr marL="0" indent="0" algn="l">
              <a:buNone/>
            </a:pPr>
            <a:r>
              <a:rPr lang="en-US" sz="2000" b="1" dirty="0"/>
              <a:t>Total = 30 + 20 + 18 + 32 + 20 = 100 + 20</a:t>
            </a:r>
          </a:p>
          <a:p>
            <a:pPr lvl="1"/>
            <a:r>
              <a:rPr lang="en-US" sz="1600" dirty="0"/>
              <a:t>If you get more than 100 points, the excessive points will be used to improved your overall grade.</a:t>
            </a:r>
          </a:p>
          <a:p>
            <a:pPr marL="527518" lvl="1" indent="0">
              <a:buNone/>
            </a:pPr>
            <a:endParaRPr lang="en-US" sz="1600" b="1" dirty="0"/>
          </a:p>
          <a:p>
            <a:pPr marL="0" indent="0" algn="l">
              <a:buNone/>
            </a:pPr>
            <a:r>
              <a:rPr lang="en-US" sz="2000" b="1" dirty="0"/>
              <a:t>Exam settings:</a:t>
            </a:r>
          </a:p>
          <a:p>
            <a:pPr lvl="1"/>
            <a:r>
              <a:rPr lang="en-US" sz="1600" dirty="0"/>
              <a:t>Time: </a:t>
            </a:r>
            <a:r>
              <a:rPr lang="en-US" sz="1600" i="0" u="none" strike="noStrike" baseline="0" dirty="0">
                <a:solidFill>
                  <a:srgbClr val="000000"/>
                </a:solidFill>
              </a:rPr>
              <a:t>Thursday, Dec. 8th, 12:15 - 14:30 @ CLARK 222 with </a:t>
            </a:r>
            <a:r>
              <a:rPr lang="en-US" sz="1600" i="0" u="none" strike="noStrike" baseline="0" dirty="0" err="1">
                <a:solidFill>
                  <a:srgbClr val="000000"/>
                </a:solidFill>
              </a:rPr>
              <a:t>LockDown</a:t>
            </a:r>
            <a:r>
              <a:rPr lang="en-US" sz="1600" i="0" u="none" strike="noStrike" baseline="0" dirty="0">
                <a:solidFill>
                  <a:srgbClr val="000000"/>
                </a:solidFill>
              </a:rPr>
              <a:t> Browser	</a:t>
            </a:r>
          </a:p>
          <a:p>
            <a:pPr lvl="1"/>
            <a:r>
              <a:rPr lang="en-US" sz="1600" dirty="0"/>
              <a:t>Closed book (but you can print out the MIPS data card and use it if needed)</a:t>
            </a:r>
          </a:p>
          <a:p>
            <a:pPr lvl="1"/>
            <a:r>
              <a:rPr lang="en-US" sz="1600" dirty="0"/>
              <a:t>Cheat sheet (handwritten): A4 paper * 2 allowed, pictures of all sides must be submitted before the exam</a:t>
            </a:r>
          </a:p>
          <a:p>
            <a:pPr lvl="1"/>
            <a:r>
              <a:rPr lang="en-US" sz="1600" dirty="0"/>
              <a:t>Use of calculator and scratch paper allowed</a:t>
            </a:r>
          </a:p>
          <a:p>
            <a:pPr lvl="1"/>
            <a:r>
              <a:rPr lang="en-US" sz="1600" dirty="0"/>
              <a:t>Double-check your laptop and turn off your cellphone before the exam</a:t>
            </a:r>
          </a:p>
          <a:p>
            <a:pPr lvl="1"/>
            <a:r>
              <a:rPr lang="en-US" sz="1600" dirty="0"/>
              <a:t>Submit your answers on time (otherwise score will not be counted)!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">
            <a:extLst>
              <a:ext uri="{FF2B5EF4-FFF2-40B4-BE49-F238E27FC236}">
                <a16:creationId xmlns:a16="http://schemas.microsoft.com/office/drawing/2014/main" id="{C9A48575-4E16-4D6E-97D7-A2F76C7CBED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DDR (Double Data Rate) SDRAMs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78CA1B-9070-43CA-9342-EC309AEE5191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111834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DDR1 VS DDR1+: 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9B1587B-B28B-4D40-BD47-B2DC9281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1" y="1693134"/>
            <a:ext cx="3971675" cy="373770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CB4827-F31E-41B2-9194-291E7A840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87" y="1693133"/>
            <a:ext cx="4302252" cy="373770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07E0E-DDD8-41C6-9328-940DD03E32F0}"/>
              </a:ext>
            </a:extLst>
          </p:cNvPr>
          <p:cNvSpPr txBox="1">
            <a:spLocks noChangeArrowheads="1"/>
          </p:cNvSpPr>
          <p:nvPr/>
        </p:nvSpPr>
        <p:spPr>
          <a:xfrm>
            <a:off x="793362" y="5658964"/>
            <a:ext cx="10249370" cy="69332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DDR2 vs. QDR</a:t>
            </a:r>
          </a:p>
          <a:p>
            <a:pPr marL="0" indent="0">
              <a:spcBef>
                <a:spcPct val="30000"/>
              </a:spcBef>
              <a:buClr>
                <a:schemeClr val="tx1"/>
              </a:buClr>
              <a:buSzPct val="75000"/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52091" y="1973877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452091" y="22628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452091" y="25501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3452091" y="28390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452091" y="312640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3452091" y="341374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3452091" y="370266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267339" y="4221779"/>
            <a:ext cx="0" cy="336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18954" y="4501393"/>
            <a:ext cx="1321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C0000"/>
                </a:solidFill>
                <a:cs typeface="Arial" charset="0"/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447910" y="1797453"/>
            <a:ext cx="219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0)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 </a:t>
            </a:r>
            <a:endParaRPr lang="en-US" sz="1800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18653" y="1973877"/>
            <a:ext cx="461963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068103" y="2925862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518766" y="5149093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mux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>
            <a:off x="368227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1" name="Line 21"/>
          <p:cNvSpPr>
            <a:spLocks noChangeShapeType="1"/>
          </p:cNvSpPr>
          <p:nvPr/>
        </p:nvSpPr>
        <p:spPr bwMode="auto">
          <a:xfrm>
            <a:off x="3912465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2" name="Line 22"/>
          <p:cNvSpPr>
            <a:spLocks noChangeShapeType="1"/>
          </p:cNvSpPr>
          <p:nvPr/>
        </p:nvSpPr>
        <p:spPr bwMode="auto">
          <a:xfrm>
            <a:off x="4144241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3" name="Line 23"/>
          <p:cNvSpPr>
            <a:spLocks noChangeShapeType="1"/>
          </p:cNvSpPr>
          <p:nvPr/>
        </p:nvSpPr>
        <p:spPr bwMode="auto">
          <a:xfrm>
            <a:off x="4374429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4" name="Line 24"/>
          <p:cNvSpPr>
            <a:spLocks noChangeShapeType="1"/>
          </p:cNvSpPr>
          <p:nvPr/>
        </p:nvSpPr>
        <p:spPr bwMode="auto">
          <a:xfrm>
            <a:off x="4604616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5" name="Line 25"/>
          <p:cNvSpPr>
            <a:spLocks noChangeShapeType="1"/>
          </p:cNvSpPr>
          <p:nvPr/>
        </p:nvSpPr>
        <p:spPr bwMode="auto">
          <a:xfrm>
            <a:off x="4834804" y="1973877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56" name="Line 26"/>
          <p:cNvSpPr>
            <a:spLocks noChangeShapeType="1"/>
          </p:cNvSpPr>
          <p:nvPr/>
        </p:nvSpPr>
        <p:spPr bwMode="auto">
          <a:xfrm>
            <a:off x="3452091" y="3967777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080617" y="3117059"/>
            <a:ext cx="371475" cy="9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271660" y="4853822"/>
            <a:ext cx="2645" cy="261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1985242" y="3126403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277092" y="2896215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044105" y="5364993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274305" y="5541184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928231" y="5826955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452091" y="1973879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452091" y="4558544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855317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66430" y="45140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6441629" y="2200490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0, Column 1)</a:t>
            </a:r>
            <a:endParaRPr lang="en-US" sz="18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931142" y="5171319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Column address 1</a:t>
            </a: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36806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6434785" y="2634034"/>
            <a:ext cx="22051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  <a:cs typeface="Arial" charset="0"/>
              </a:rPr>
              <a:t>(Row 1, Column 0)</a:t>
            </a:r>
            <a:endParaRPr lang="en-US" sz="18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389919" y="4501393"/>
            <a:ext cx="6238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3B812F"/>
                </a:solidFill>
                <a:cs typeface="Arial" charset="0"/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80266" y="2902303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452091" y="226280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452091" y="4558544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3902942" y="4512505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cs typeface="Arial" charset="0"/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931142" y="5169731"/>
            <a:ext cx="2056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cs typeface="Arial" charset="0"/>
              </a:rPr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406245" y="4491233"/>
            <a:ext cx="173156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b="1" dirty="0">
                <a:solidFill>
                  <a:srgbClr val="FF0000"/>
                </a:solidFill>
                <a:cs typeface="Arial" charset="0"/>
              </a:rPr>
              <a:t>CONFLICT !</a:t>
            </a:r>
          </a:p>
        </p:txBody>
      </p:sp>
      <p:sp>
        <p:nvSpPr>
          <p:cNvPr id="95286" name="Text Box 69"/>
          <p:cNvSpPr txBox="1">
            <a:spLocks noChangeArrowheads="1"/>
          </p:cNvSpPr>
          <p:nvPr/>
        </p:nvSpPr>
        <p:spPr bwMode="auto">
          <a:xfrm>
            <a:off x="3682279" y="1627803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Columns</a:t>
            </a:r>
          </a:p>
        </p:txBody>
      </p:sp>
      <p:sp>
        <p:nvSpPr>
          <p:cNvPr id="95287" name="Text Box 70"/>
          <p:cNvSpPr txBox="1">
            <a:spLocks noChangeArrowheads="1"/>
          </p:cNvSpPr>
          <p:nvPr/>
        </p:nvSpPr>
        <p:spPr bwMode="auto">
          <a:xfrm rot="5400000">
            <a:off x="4846837" y="2979836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cs typeface="Arial" charset="0"/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6296891" y="1425966"/>
            <a:ext cx="457706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67" b="1" dirty="0">
                <a:solidFill>
                  <a:srgbClr val="003399"/>
                </a:solidFill>
                <a:cs typeface="Arial" charset="0"/>
              </a:rPr>
              <a:t>Access Address:    Row Operation: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444154" y="5118931"/>
            <a:ext cx="1617663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AB7B4B34-2B53-4395-AF42-290B744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21</a:t>
            </a:fld>
            <a:endParaRPr lang="en-US" dirty="0"/>
          </a:p>
        </p:txBody>
      </p:sp>
      <p:sp>
        <p:nvSpPr>
          <p:cNvPr id="62" name="Rounded Rectangle 260">
            <a:extLst>
              <a:ext uri="{FF2B5EF4-FFF2-40B4-BE49-F238E27FC236}">
                <a16:creationId xmlns:a16="http://schemas.microsoft.com/office/drawing/2014/main" id="{157832B6-963E-4C93-A6F0-5BA836164E78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4" name="Rounded Rectangle 260">
            <a:extLst>
              <a:ext uri="{FF2B5EF4-FFF2-40B4-BE49-F238E27FC236}">
                <a16:creationId xmlns:a16="http://schemas.microsoft.com/office/drawing/2014/main" id="{CEFCD95E-D0FD-405B-8243-84B2C23D8C66}"/>
              </a:ext>
            </a:extLst>
          </p:cNvPr>
          <p:cNvSpPr/>
          <p:nvPr/>
        </p:nvSpPr>
        <p:spPr>
          <a:xfrm>
            <a:off x="1972072" y="293515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</a:p>
        </p:txBody>
      </p:sp>
      <p:sp>
        <p:nvSpPr>
          <p:cNvPr id="66" name="Rounded Rectangle 260">
            <a:extLst>
              <a:ext uri="{FF2B5EF4-FFF2-40B4-BE49-F238E27FC236}">
                <a16:creationId xmlns:a16="http://schemas.microsoft.com/office/drawing/2014/main" id="{4936585D-D1A2-4471-A794-31DEFCCBA8FC}"/>
              </a:ext>
            </a:extLst>
          </p:cNvPr>
          <p:cNvSpPr/>
          <p:nvPr/>
        </p:nvSpPr>
        <p:spPr>
          <a:xfrm>
            <a:off x="1974172" y="2932823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7AEC7-74DD-497B-B4DE-1B214DCD875C}"/>
              </a:ext>
            </a:extLst>
          </p:cNvPr>
          <p:cNvSpPr/>
          <p:nvPr/>
        </p:nvSpPr>
        <p:spPr>
          <a:xfrm>
            <a:off x="8595699" y="1798065"/>
            <a:ext cx="1093056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Activation</a:t>
            </a:r>
            <a:endParaRPr lang="en-US" sz="17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69016-968A-4942-A25B-594BD3291EDC}"/>
              </a:ext>
            </a:extLst>
          </p:cNvPr>
          <p:cNvSpPr/>
          <p:nvPr/>
        </p:nvSpPr>
        <p:spPr>
          <a:xfrm>
            <a:off x="8592098" y="2637239"/>
            <a:ext cx="294279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FF0000"/>
                </a:solidFill>
                <a:cs typeface="Arial" charset="0"/>
              </a:rPr>
              <a:t>Restore, </a:t>
            </a:r>
            <a:r>
              <a:rPr lang="en-US" sz="1733" dirty="0" err="1">
                <a:solidFill>
                  <a:srgbClr val="FF0000"/>
                </a:solidFill>
                <a:cs typeface="Arial" charset="0"/>
              </a:rPr>
              <a:t>Precharge</a:t>
            </a:r>
            <a:r>
              <a:rPr lang="en-US" sz="1733" dirty="0">
                <a:solidFill>
                  <a:srgbClr val="FF0000"/>
                </a:solidFill>
                <a:cs typeface="Arial" charset="0"/>
              </a:rPr>
              <a:t>, Activation </a:t>
            </a:r>
            <a:endParaRPr lang="en-US" sz="1733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40AC8-9629-4DA7-BFEF-3D92761232C8}"/>
              </a:ext>
            </a:extLst>
          </p:cNvPr>
          <p:cNvSpPr/>
          <p:nvPr/>
        </p:nvSpPr>
        <p:spPr>
          <a:xfrm>
            <a:off x="8606704" y="2217975"/>
            <a:ext cx="1373902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33" dirty="0">
                <a:solidFill>
                  <a:srgbClr val="00B050"/>
                </a:solidFill>
                <a:cs typeface="Arial" charset="0"/>
              </a:rPr>
              <a:t>No operation</a:t>
            </a:r>
            <a:endParaRPr lang="en-US" sz="1733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F3AE69-5DB0-4A11-8296-2119D33F91DE}"/>
              </a:ext>
            </a:extLst>
          </p:cNvPr>
          <p:cNvSpPr/>
          <p:nvPr/>
        </p:nvSpPr>
        <p:spPr>
          <a:xfrm>
            <a:off x="6381805" y="1893432"/>
            <a:ext cx="172224" cy="63640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67FE4430-4FD7-4DDF-B5DB-0B0460E28D60}"/>
              </a:ext>
            </a:extLst>
          </p:cNvPr>
          <p:cNvSpPr/>
          <p:nvPr/>
        </p:nvSpPr>
        <p:spPr>
          <a:xfrm>
            <a:off x="6413837" y="2675061"/>
            <a:ext cx="140193" cy="3396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F3B14D-6C07-43DE-9D26-A66E7A8034DB}"/>
              </a:ext>
            </a:extLst>
          </p:cNvPr>
          <p:cNvSpPr/>
          <p:nvPr/>
        </p:nvSpPr>
        <p:spPr>
          <a:xfrm>
            <a:off x="5486646" y="1992990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A5889D-A060-49A1-8598-7D4D5BB117D4}"/>
              </a:ext>
            </a:extLst>
          </p:cNvPr>
          <p:cNvSpPr/>
          <p:nvPr/>
        </p:nvSpPr>
        <p:spPr>
          <a:xfrm>
            <a:off x="5486646" y="2648445"/>
            <a:ext cx="10150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/>
              <a:t>RBL=1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1DDD1B-C9FE-4FFC-822F-879072653477}"/>
              </a:ext>
            </a:extLst>
          </p:cNvPr>
          <p:cNvSpPr txBox="1"/>
          <p:nvPr/>
        </p:nvSpPr>
        <p:spPr>
          <a:xfrm>
            <a:off x="0" y="6643684"/>
            <a:ext cx="10347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Credit: Onur </a:t>
            </a:r>
            <a:r>
              <a:rPr lang="en-US" sz="800" i="1" dirty="0" err="1"/>
              <a:t>Mutlu</a:t>
            </a:r>
            <a:r>
              <a:rPr lang="en-US" sz="800" i="1" dirty="0"/>
              <a:t>.</a:t>
            </a:r>
            <a:endParaRPr lang="en-US" sz="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ECBB71-C7F8-404E-8991-E606F10E2E1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Row Operations &amp; Row Buffer Locality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880D30A-48E8-4901-8201-62A78180C739}"/>
              </a:ext>
            </a:extLst>
          </p:cNvPr>
          <p:cNvSpPr txBox="1">
            <a:spLocks/>
          </p:cNvSpPr>
          <p:nvPr/>
        </p:nvSpPr>
        <p:spPr>
          <a:xfrm>
            <a:off x="5601574" y="5221790"/>
            <a:ext cx="5951165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Improving Row Buffer Locality (RBL) is the key to improve DRAM efficiency</a:t>
            </a:r>
          </a:p>
        </p:txBody>
      </p:sp>
    </p:spTree>
    <p:extLst>
      <p:ext uri="{BB962C8B-B14F-4D97-AF65-F5344CB8AC3E}">
        <p14:creationId xmlns:p14="http://schemas.microsoft.com/office/powerpoint/2010/main" val="355826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46914E-6 L 0.05782 -0.00061 C 0.05816 0.07284 0.05816 0.14692 0.05851 0.2209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05608 -2.83951E-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6914E-6 L 0.03855 0.00093 L 0.03855 0.22222 " pathEditMode="relative" rAng="0" ptsTypes="A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19753E-6 L 0.05607 -4.19753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2.46914E-6 L 0.0573 -0.00092 C 0.05747 0.07315 0.05782 0.14722 0.05816 0.2213 L 0.05816 0.22161 " pathEditMode="relative" rAng="0" ptsTypes="AAAA">
                                      <p:cBhvr>
                                        <p:cTn id="2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11019"/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95250" grpId="0" animBg="1"/>
      <p:bldP spid="95251" grpId="0" animBg="1"/>
      <p:bldP spid="95252" grpId="0" animBg="1"/>
      <p:bldP spid="95253" grpId="0" animBg="1"/>
      <p:bldP spid="95254" grpId="0" animBg="1"/>
      <p:bldP spid="95255" grpId="0" animBg="1"/>
      <p:bldP spid="95256" grpId="0" animBg="1"/>
      <p:bldP spid="26" grpId="0" animBg="1"/>
      <p:bldP spid="27" grpId="0" animBg="1"/>
      <p:bldP spid="28" grpId="0" animBg="1"/>
      <p:bldP spid="29" grpId="0"/>
      <p:bldP spid="29" grpId="1"/>
      <p:bldP spid="29" grpId="2"/>
      <p:bldP spid="29" grpId="3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5" grpId="0"/>
      <p:bldP spid="46" grpId="0"/>
      <p:bldP spid="46" grpId="1"/>
      <p:bldP spid="48" grpId="0"/>
      <p:bldP spid="48" grpId="1"/>
      <p:bldP spid="49" grpId="0" animBg="1"/>
      <p:bldP spid="49" grpId="1" animBg="1"/>
      <p:bldP spid="51" grpId="0" animBg="1"/>
      <p:bldP spid="51" grpId="1" animBg="1"/>
      <p:bldP spid="51" grpId="2" animBg="1"/>
      <p:bldP spid="52" grpId="0"/>
      <p:bldP spid="53" grpId="0"/>
      <p:bldP spid="53" grpId="1"/>
      <p:bldP spid="54" grpId="0"/>
      <p:bldP spid="54" grpId="1"/>
      <p:bldP spid="95286" grpId="0"/>
      <p:bldP spid="95287" grpId="0"/>
      <p:bldP spid="57" grpId="0"/>
      <p:bldP spid="62" grpId="0" animBg="1"/>
      <p:bldP spid="62" grpId="1" animBg="1"/>
      <p:bldP spid="62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3" grpId="0"/>
      <p:bldP spid="4" grpId="0"/>
      <p:bldP spid="67" grpId="0"/>
      <p:bldP spid="5" grpId="0" animBg="1"/>
      <p:bldP spid="69" grpId="0" animBg="1"/>
      <p:bldP spid="70" grpId="0"/>
      <p:bldP spid="71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E7169D-C37A-4615-BE51-28902EF9B3DC}"/>
              </a:ext>
            </a:extLst>
          </p:cNvPr>
          <p:cNvSpPr/>
          <p:nvPr/>
        </p:nvSpPr>
        <p:spPr>
          <a:xfrm>
            <a:off x="2888501" y="3126309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51A0-4E97-4686-BA56-3B22A6F3B1BC}"/>
              </a:ext>
            </a:extLst>
          </p:cNvPr>
          <p:cNvSpPr/>
          <p:nvPr/>
        </p:nvSpPr>
        <p:spPr>
          <a:xfrm>
            <a:off x="4686863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AD650A3-C1B3-40E0-B335-F62A438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3CD5B470-24F1-6744-BE88-730898E97D2D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3C951-A131-4E4E-9DCB-6F0F95FB935E}"/>
              </a:ext>
            </a:extLst>
          </p:cNvPr>
          <p:cNvSpPr txBox="1"/>
          <p:nvPr/>
        </p:nvSpPr>
        <p:spPr>
          <a:xfrm>
            <a:off x="8964021" y="1481084"/>
            <a:ext cx="2308517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3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4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4 = 1.25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E151F-EC82-491C-91CD-C93CC70F3CAE}"/>
              </a:ext>
            </a:extLst>
          </p:cNvPr>
          <p:cNvSpPr/>
          <p:nvPr/>
        </p:nvSpPr>
        <p:spPr>
          <a:xfrm>
            <a:off x="2397427" y="3171401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767E0-74FA-4B39-976F-0AD181762110}"/>
              </a:ext>
            </a:extLst>
          </p:cNvPr>
          <p:cNvCxnSpPr>
            <a:cxnSpLocks/>
          </p:cNvCxnSpPr>
          <p:nvPr/>
        </p:nvCxnSpPr>
        <p:spPr>
          <a:xfrm flipH="1">
            <a:off x="6151213" y="2208912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C2209-D2DA-42B3-BCF1-8296B8C04FBE}"/>
              </a:ext>
            </a:extLst>
          </p:cNvPr>
          <p:cNvSpPr txBox="1"/>
          <p:nvPr/>
        </p:nvSpPr>
        <p:spPr>
          <a:xfrm>
            <a:off x="6659056" y="1962691"/>
            <a:ext cx="179365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84DF78-FC5B-403A-A5A9-58E73011D674}"/>
              </a:ext>
            </a:extLst>
          </p:cNvPr>
          <p:cNvCxnSpPr>
            <a:cxnSpLocks/>
          </p:cNvCxnSpPr>
          <p:nvPr/>
        </p:nvCxnSpPr>
        <p:spPr>
          <a:xfrm flipH="1">
            <a:off x="6151212" y="1935605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A8ADA1-FECB-4DED-94A8-A6F18F3FF85D}"/>
              </a:ext>
            </a:extLst>
          </p:cNvPr>
          <p:cNvGrpSpPr/>
          <p:nvPr/>
        </p:nvGrpSpPr>
        <p:grpSpPr>
          <a:xfrm>
            <a:off x="8055496" y="2448914"/>
            <a:ext cx="739305" cy="647185"/>
            <a:chOff x="6394216" y="1680056"/>
            <a:chExt cx="554479" cy="48538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ECAEA5-0F3F-4D84-82EB-D88FB70E4992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8686C-E396-4855-AD41-8993F710DE7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260">
            <a:extLst>
              <a:ext uri="{FF2B5EF4-FFF2-40B4-BE49-F238E27FC236}">
                <a16:creationId xmlns:a16="http://schemas.microsoft.com/office/drawing/2014/main" id="{8198034A-6896-4F31-A0D7-EDD0ECA8CB71}"/>
              </a:ext>
            </a:extLst>
          </p:cNvPr>
          <p:cNvSpPr/>
          <p:nvPr/>
        </p:nvSpPr>
        <p:spPr>
          <a:xfrm>
            <a:off x="8271080" y="3192847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094363-1FCA-4C20-8E4B-40984C8F660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52709" y="2193524"/>
            <a:ext cx="296488" cy="1539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379162-86B2-47FD-8216-4A54B09D07D9}"/>
              </a:ext>
            </a:extLst>
          </p:cNvPr>
          <p:cNvCxnSpPr>
            <a:cxnSpLocks/>
          </p:cNvCxnSpPr>
          <p:nvPr/>
        </p:nvCxnSpPr>
        <p:spPr>
          <a:xfrm flipH="1">
            <a:off x="8737599" y="1971804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ounded Rectangle 260">
            <a:extLst>
              <a:ext uri="{FF2B5EF4-FFF2-40B4-BE49-F238E27FC236}">
                <a16:creationId xmlns:a16="http://schemas.microsoft.com/office/drawing/2014/main" id="{3C6C8BF2-3EC0-40A1-8F94-D0113376BA2A}"/>
              </a:ext>
            </a:extLst>
          </p:cNvPr>
          <p:cNvSpPr/>
          <p:nvPr/>
        </p:nvSpPr>
        <p:spPr>
          <a:xfrm>
            <a:off x="7802361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22" name="Rounded Rectangle 260">
            <a:extLst>
              <a:ext uri="{FF2B5EF4-FFF2-40B4-BE49-F238E27FC236}">
                <a16:creationId xmlns:a16="http://schemas.microsoft.com/office/drawing/2014/main" id="{77B20152-285A-4B2B-8B8E-53D6F426C624}"/>
              </a:ext>
            </a:extLst>
          </p:cNvPr>
          <p:cNvSpPr/>
          <p:nvPr/>
        </p:nvSpPr>
        <p:spPr>
          <a:xfrm>
            <a:off x="7328348" y="3194632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3" name="Rounded Rectangle 260">
            <a:extLst>
              <a:ext uri="{FF2B5EF4-FFF2-40B4-BE49-F238E27FC236}">
                <a16:creationId xmlns:a16="http://schemas.microsoft.com/office/drawing/2014/main" id="{B4DD4325-F843-4F68-8C40-002C74B605C0}"/>
              </a:ext>
            </a:extLst>
          </p:cNvPr>
          <p:cNvSpPr/>
          <p:nvPr/>
        </p:nvSpPr>
        <p:spPr>
          <a:xfrm>
            <a:off x="6844168" y="3194632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E3F69-51BB-43A9-9763-B743EBBB46F8}"/>
              </a:ext>
            </a:extLst>
          </p:cNvPr>
          <p:cNvCxnSpPr>
            <a:cxnSpLocks/>
          </p:cNvCxnSpPr>
          <p:nvPr/>
        </p:nvCxnSpPr>
        <p:spPr>
          <a:xfrm flipH="1">
            <a:off x="2880511" y="1968829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1C8AA-6AE1-4C19-86B9-5DEF4751A02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93456" y="2188786"/>
            <a:ext cx="359321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A05935-2A06-40D2-B3D0-26DB8AB1295F}"/>
              </a:ext>
            </a:extLst>
          </p:cNvPr>
          <p:cNvSpPr txBox="1"/>
          <p:nvPr/>
        </p:nvSpPr>
        <p:spPr>
          <a:xfrm>
            <a:off x="3252777" y="1957953"/>
            <a:ext cx="887423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B74CA-C79E-47B3-84C2-11327CFFC02D}"/>
              </a:ext>
            </a:extLst>
          </p:cNvPr>
          <p:cNvCxnSpPr>
            <a:cxnSpLocks/>
          </p:cNvCxnSpPr>
          <p:nvPr/>
        </p:nvCxnSpPr>
        <p:spPr>
          <a:xfrm>
            <a:off x="4140199" y="2210523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60">
            <a:extLst>
              <a:ext uri="{FF2B5EF4-FFF2-40B4-BE49-F238E27FC236}">
                <a16:creationId xmlns:a16="http://schemas.microsoft.com/office/drawing/2014/main" id="{C895FF95-5A6D-4A97-9ECB-C7619D2BD841}"/>
              </a:ext>
            </a:extLst>
          </p:cNvPr>
          <p:cNvSpPr/>
          <p:nvPr/>
        </p:nvSpPr>
        <p:spPr>
          <a:xfrm>
            <a:off x="4888569" y="3194632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9" name="Rounded Rectangle 260">
            <a:extLst>
              <a:ext uri="{FF2B5EF4-FFF2-40B4-BE49-F238E27FC236}">
                <a16:creationId xmlns:a16="http://schemas.microsoft.com/office/drawing/2014/main" id="{FFC7CF9E-A105-4409-B256-F6864202132A}"/>
              </a:ext>
            </a:extLst>
          </p:cNvPr>
          <p:cNvSpPr/>
          <p:nvPr/>
        </p:nvSpPr>
        <p:spPr>
          <a:xfrm>
            <a:off x="3878606" y="3194632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30" name="Rounded Rectangle 260">
            <a:extLst>
              <a:ext uri="{FF2B5EF4-FFF2-40B4-BE49-F238E27FC236}">
                <a16:creationId xmlns:a16="http://schemas.microsoft.com/office/drawing/2014/main" id="{843581DE-30B2-4BA6-8C35-4D654114B4DC}"/>
              </a:ext>
            </a:extLst>
          </p:cNvPr>
          <p:cNvSpPr/>
          <p:nvPr/>
        </p:nvSpPr>
        <p:spPr>
          <a:xfrm>
            <a:off x="4386096" y="3197596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D657580-4010-48F0-BD96-64B99EE1AB60}"/>
              </a:ext>
            </a:extLst>
          </p:cNvPr>
          <p:cNvSpPr txBox="1">
            <a:spLocks/>
          </p:cNvSpPr>
          <p:nvPr/>
        </p:nvSpPr>
        <p:spPr>
          <a:xfrm>
            <a:off x="219754" y="1493661"/>
            <a:ext cx="2895108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In-order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(FIFO):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435C6F-87E9-49B0-A0A3-24F306B6B7A0}"/>
              </a:ext>
            </a:extLst>
          </p:cNvPr>
          <p:cNvGrpSpPr/>
          <p:nvPr/>
        </p:nvGrpSpPr>
        <p:grpSpPr>
          <a:xfrm>
            <a:off x="128767" y="3128623"/>
            <a:ext cx="2637988" cy="420564"/>
            <a:chOff x="77054" y="4139100"/>
            <a:chExt cx="1978491" cy="315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528BA-4A83-46B8-A108-64883EC8C550}"/>
                </a:ext>
              </a:extLst>
            </p:cNvPr>
            <p:cNvSpPr txBox="1"/>
            <p:nvPr/>
          </p:nvSpPr>
          <p:spPr>
            <a:xfrm>
              <a:off x="77054" y="4139100"/>
              <a:ext cx="177599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6E55E6-55DE-4CAA-BC80-55A7D14DA1EB}"/>
                </a:ext>
              </a:extLst>
            </p:cNvPr>
            <p:cNvCxnSpPr>
              <a:cxnSpLocks/>
            </p:cNvCxnSpPr>
            <p:nvPr/>
          </p:nvCxnSpPr>
          <p:spPr>
            <a:xfrm>
              <a:off x="1787802" y="4336022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ounded Rectangle 260">
            <a:extLst>
              <a:ext uri="{FF2B5EF4-FFF2-40B4-BE49-F238E27FC236}">
                <a16:creationId xmlns:a16="http://schemas.microsoft.com/office/drawing/2014/main" id="{E52FBEA1-37FD-4439-946D-F3640B32E00F}"/>
              </a:ext>
            </a:extLst>
          </p:cNvPr>
          <p:cNvSpPr/>
          <p:nvPr/>
        </p:nvSpPr>
        <p:spPr>
          <a:xfrm>
            <a:off x="6356084" y="3187759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D5C6F3-CF01-4B1C-BBC9-5AC5808DDB19}"/>
              </a:ext>
            </a:extLst>
          </p:cNvPr>
          <p:cNvSpPr/>
          <p:nvPr/>
        </p:nvSpPr>
        <p:spPr>
          <a:xfrm>
            <a:off x="2888501" y="5587228"/>
            <a:ext cx="5849099" cy="51617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D1FDF-52B6-4769-B59C-59A5B695F240}"/>
              </a:ext>
            </a:extLst>
          </p:cNvPr>
          <p:cNvSpPr/>
          <p:nvPr/>
        </p:nvSpPr>
        <p:spPr>
          <a:xfrm>
            <a:off x="4686863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F6E40E-9D70-4E10-8B73-17F021E7EB23}"/>
              </a:ext>
            </a:extLst>
          </p:cNvPr>
          <p:cNvSpPr txBox="1"/>
          <p:nvPr/>
        </p:nvSpPr>
        <p:spPr>
          <a:xfrm>
            <a:off x="8977525" y="3942058"/>
            <a:ext cx="2194703" cy="23083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Activation Counter: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Activation = 1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R5: Activation = 2</a:t>
            </a:r>
          </a:p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RBL = 5 / 2 = 2.5</a:t>
            </a:r>
          </a:p>
          <a:p>
            <a:endParaRPr lang="en-US" sz="16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1512F-525F-4985-B39C-D41DFB6F6FB0}"/>
              </a:ext>
            </a:extLst>
          </p:cNvPr>
          <p:cNvSpPr/>
          <p:nvPr/>
        </p:nvSpPr>
        <p:spPr>
          <a:xfrm>
            <a:off x="2397427" y="5632320"/>
            <a:ext cx="2041781" cy="290624"/>
          </a:xfrm>
          <a:prstGeom prst="rect">
            <a:avLst/>
          </a:prstGeom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699C36-0625-4916-BB8B-E5B0DFBE6EF1}"/>
              </a:ext>
            </a:extLst>
          </p:cNvPr>
          <p:cNvCxnSpPr>
            <a:cxnSpLocks/>
          </p:cNvCxnSpPr>
          <p:nvPr/>
        </p:nvCxnSpPr>
        <p:spPr>
          <a:xfrm flipH="1">
            <a:off x="6151213" y="4669831"/>
            <a:ext cx="50784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D71A07-1A9A-4D7B-B189-A338085A2F0B}"/>
              </a:ext>
            </a:extLst>
          </p:cNvPr>
          <p:cNvSpPr txBox="1"/>
          <p:nvPr/>
        </p:nvSpPr>
        <p:spPr>
          <a:xfrm>
            <a:off x="6686895" y="4423610"/>
            <a:ext cx="1737975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currently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pending queue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0021A0-2D69-4E2A-AEC1-6E64FE031AD9}"/>
              </a:ext>
            </a:extLst>
          </p:cNvPr>
          <p:cNvCxnSpPr>
            <a:cxnSpLocks/>
          </p:cNvCxnSpPr>
          <p:nvPr/>
        </p:nvCxnSpPr>
        <p:spPr>
          <a:xfrm flipH="1">
            <a:off x="6151212" y="4396524"/>
            <a:ext cx="1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1CE2A3-C171-4930-A6B9-A680C97FF76F}"/>
              </a:ext>
            </a:extLst>
          </p:cNvPr>
          <p:cNvGrpSpPr/>
          <p:nvPr/>
        </p:nvGrpSpPr>
        <p:grpSpPr>
          <a:xfrm>
            <a:off x="8055496" y="4909833"/>
            <a:ext cx="739305" cy="647185"/>
            <a:chOff x="6394216" y="1680056"/>
            <a:chExt cx="554479" cy="48538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31D87-47AC-42D2-AB1E-0DDED5B12506}"/>
                </a:ext>
              </a:extLst>
            </p:cNvPr>
            <p:cNvSpPr txBox="1"/>
            <p:nvPr/>
          </p:nvSpPr>
          <p:spPr>
            <a:xfrm>
              <a:off x="6394216" y="1680056"/>
              <a:ext cx="554479" cy="3462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oldest 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3D44B2-C243-4BDE-91A7-3878BF66B54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778" y="2017002"/>
              <a:ext cx="0" cy="14844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ounded Rectangle 260">
            <a:extLst>
              <a:ext uri="{FF2B5EF4-FFF2-40B4-BE49-F238E27FC236}">
                <a16:creationId xmlns:a16="http://schemas.microsoft.com/office/drawing/2014/main" id="{D0A2CC5D-89A4-4719-AF6B-CE0378BB77D5}"/>
              </a:ext>
            </a:extLst>
          </p:cNvPr>
          <p:cNvSpPr/>
          <p:nvPr/>
        </p:nvSpPr>
        <p:spPr>
          <a:xfrm>
            <a:off x="8271080" y="5653765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67EC29-06FC-48EE-B5A9-76F4F5EAB3B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424870" y="4654443"/>
            <a:ext cx="324327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AE7179-2567-4160-9BA7-5E91FF4A86EF}"/>
              </a:ext>
            </a:extLst>
          </p:cNvPr>
          <p:cNvCxnSpPr>
            <a:cxnSpLocks/>
          </p:cNvCxnSpPr>
          <p:nvPr/>
        </p:nvCxnSpPr>
        <p:spPr>
          <a:xfrm flipH="1">
            <a:off x="8737599" y="4432723"/>
            <a:ext cx="11597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le 260">
            <a:extLst>
              <a:ext uri="{FF2B5EF4-FFF2-40B4-BE49-F238E27FC236}">
                <a16:creationId xmlns:a16="http://schemas.microsoft.com/office/drawing/2014/main" id="{C6E5D884-F7DE-438C-8769-779225753B78}"/>
              </a:ext>
            </a:extLst>
          </p:cNvPr>
          <p:cNvSpPr/>
          <p:nvPr/>
        </p:nvSpPr>
        <p:spPr>
          <a:xfrm>
            <a:off x="7802361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50" name="Rounded Rectangle 260">
            <a:extLst>
              <a:ext uri="{FF2B5EF4-FFF2-40B4-BE49-F238E27FC236}">
                <a16:creationId xmlns:a16="http://schemas.microsoft.com/office/drawing/2014/main" id="{CB0D9E95-7861-481F-9F16-8BB0DC685360}"/>
              </a:ext>
            </a:extLst>
          </p:cNvPr>
          <p:cNvSpPr/>
          <p:nvPr/>
        </p:nvSpPr>
        <p:spPr>
          <a:xfrm>
            <a:off x="7328348" y="5655551"/>
            <a:ext cx="388193" cy="387179"/>
          </a:xfrm>
          <a:prstGeom prst="roundRect">
            <a:avLst/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51" name="Rounded Rectangle 260">
            <a:extLst>
              <a:ext uri="{FF2B5EF4-FFF2-40B4-BE49-F238E27FC236}">
                <a16:creationId xmlns:a16="http://schemas.microsoft.com/office/drawing/2014/main" id="{D16C5F30-3020-4B7A-B483-96ABC4657FEB}"/>
              </a:ext>
            </a:extLst>
          </p:cNvPr>
          <p:cNvSpPr/>
          <p:nvPr/>
        </p:nvSpPr>
        <p:spPr>
          <a:xfrm>
            <a:off x="6844168" y="5655551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0A5D99-976E-4336-9733-D8274FB1223F}"/>
              </a:ext>
            </a:extLst>
          </p:cNvPr>
          <p:cNvCxnSpPr>
            <a:cxnSpLocks/>
          </p:cNvCxnSpPr>
          <p:nvPr/>
        </p:nvCxnSpPr>
        <p:spPr>
          <a:xfrm flipH="1">
            <a:off x="2880511" y="4429748"/>
            <a:ext cx="3959" cy="170688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C52D6C-A28C-4429-9E9C-266EB9F54EEE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893454" y="4649705"/>
            <a:ext cx="390902" cy="153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7C156F-45AA-4B3B-945A-CBD556B6A6C0}"/>
              </a:ext>
            </a:extLst>
          </p:cNvPr>
          <p:cNvSpPr txBox="1"/>
          <p:nvPr/>
        </p:nvSpPr>
        <p:spPr>
          <a:xfrm>
            <a:off x="3284356" y="4418872"/>
            <a:ext cx="824264" cy="4616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351243-8BEE-4890-B0D2-C9D5232F754E}"/>
              </a:ext>
            </a:extLst>
          </p:cNvPr>
          <p:cNvCxnSpPr>
            <a:cxnSpLocks/>
          </p:cNvCxnSpPr>
          <p:nvPr/>
        </p:nvCxnSpPr>
        <p:spPr>
          <a:xfrm>
            <a:off x="4140199" y="4671441"/>
            <a:ext cx="2000027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60">
            <a:extLst>
              <a:ext uri="{FF2B5EF4-FFF2-40B4-BE49-F238E27FC236}">
                <a16:creationId xmlns:a16="http://schemas.microsoft.com/office/drawing/2014/main" id="{E46A8BAD-C1BF-45D5-A343-2982CBCC8AA3}"/>
              </a:ext>
            </a:extLst>
          </p:cNvPr>
          <p:cNvSpPr/>
          <p:nvPr/>
        </p:nvSpPr>
        <p:spPr>
          <a:xfrm>
            <a:off x="4888569" y="5655551"/>
            <a:ext cx="388193" cy="387179"/>
          </a:xfrm>
          <a:prstGeom prst="roundRect">
            <a:avLst/>
          </a:prstGeom>
          <a:solidFill>
            <a:schemeClr val="accent6">
              <a:lumMod val="6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7" name="Rounded Rectangle 260">
            <a:extLst>
              <a:ext uri="{FF2B5EF4-FFF2-40B4-BE49-F238E27FC236}">
                <a16:creationId xmlns:a16="http://schemas.microsoft.com/office/drawing/2014/main" id="{149E1E0E-44C2-463A-84F5-069F599996A1}"/>
              </a:ext>
            </a:extLst>
          </p:cNvPr>
          <p:cNvSpPr/>
          <p:nvPr/>
        </p:nvSpPr>
        <p:spPr>
          <a:xfrm>
            <a:off x="3878606" y="5655551"/>
            <a:ext cx="388193" cy="387179"/>
          </a:xfrm>
          <a:prstGeom prst="roundRect">
            <a:avLst/>
          </a:prstGeom>
          <a:solidFill>
            <a:schemeClr val="accent6">
              <a:lumMod val="8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58" name="Rounded Rectangle 260">
            <a:extLst>
              <a:ext uri="{FF2B5EF4-FFF2-40B4-BE49-F238E27FC236}">
                <a16:creationId xmlns:a16="http://schemas.microsoft.com/office/drawing/2014/main" id="{ADD053CA-260C-4E04-A047-CB5207765A1F}"/>
              </a:ext>
            </a:extLst>
          </p:cNvPr>
          <p:cNvSpPr/>
          <p:nvPr/>
        </p:nvSpPr>
        <p:spPr>
          <a:xfrm>
            <a:off x="4386096" y="5658515"/>
            <a:ext cx="388193" cy="3871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F6F1968B-B7D7-4683-9017-F34571CD1349}"/>
              </a:ext>
            </a:extLst>
          </p:cNvPr>
          <p:cNvSpPr txBox="1">
            <a:spLocks/>
          </p:cNvSpPr>
          <p:nvPr/>
        </p:nvSpPr>
        <p:spPr>
          <a:xfrm>
            <a:off x="219753" y="3942057"/>
            <a:ext cx="3387711" cy="120990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Out-of-order scheduling</a:t>
            </a:r>
          </a:p>
          <a:p>
            <a:pPr marL="0" indent="0">
              <a:buNone/>
            </a:pPr>
            <a:r>
              <a:rPr lang="en-US" sz="2133" b="1" dirty="0">
                <a:solidFill>
                  <a:srgbClr val="0070C0"/>
                </a:solidFill>
                <a:sym typeface="Wingdings" panose="05000000000000000000" pitchFamily="2" charset="2"/>
              </a:rPr>
              <a:t>(FR-FCFS):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D95755-1134-4F20-913A-E5B7C0BEE603}"/>
              </a:ext>
            </a:extLst>
          </p:cNvPr>
          <p:cNvGrpSpPr/>
          <p:nvPr/>
        </p:nvGrpSpPr>
        <p:grpSpPr>
          <a:xfrm>
            <a:off x="136972" y="5584454"/>
            <a:ext cx="2602115" cy="420564"/>
            <a:chOff x="183391" y="4243362"/>
            <a:chExt cx="1951586" cy="3154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53D70E-6794-433D-9EAD-E3E873D76920}"/>
                </a:ext>
              </a:extLst>
            </p:cNvPr>
            <p:cNvSpPr txBox="1"/>
            <p:nvPr/>
          </p:nvSpPr>
          <p:spPr>
            <a:xfrm>
              <a:off x="183391" y="4243362"/>
              <a:ext cx="1689678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 Stream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3CC1D2-DA0D-466F-B203-F570863128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234" y="4440665"/>
              <a:ext cx="267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ounded Rectangle 260">
            <a:extLst>
              <a:ext uri="{FF2B5EF4-FFF2-40B4-BE49-F238E27FC236}">
                <a16:creationId xmlns:a16="http://schemas.microsoft.com/office/drawing/2014/main" id="{18C02BE0-F04E-4022-92CD-39BC035C449E}"/>
              </a:ext>
            </a:extLst>
          </p:cNvPr>
          <p:cNvSpPr/>
          <p:nvPr/>
        </p:nvSpPr>
        <p:spPr>
          <a:xfrm>
            <a:off x="6356084" y="5648677"/>
            <a:ext cx="388193" cy="387179"/>
          </a:xfrm>
          <a:prstGeom prst="roundRect">
            <a:avLst/>
          </a:prstGeom>
          <a:solidFill>
            <a:srgbClr val="FFC0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233ED2C0-5A90-4185-A752-A7A6CE75E854}"/>
              </a:ext>
            </a:extLst>
          </p:cNvPr>
          <p:cNvSpPr/>
          <p:nvPr/>
        </p:nvSpPr>
        <p:spPr>
          <a:xfrm rot="5400000">
            <a:off x="7338357" y="448057"/>
            <a:ext cx="217848" cy="26038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7465EF-1A69-4B09-AE7A-11B304627A28}"/>
              </a:ext>
            </a:extLst>
          </p:cNvPr>
          <p:cNvSpPr/>
          <p:nvPr/>
        </p:nvSpPr>
        <p:spPr>
          <a:xfrm>
            <a:off x="5093620" y="1219947"/>
            <a:ext cx="393771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b="1" dirty="0">
                <a:solidFill>
                  <a:srgbClr val="FF0000"/>
                </a:solidFill>
              </a:rPr>
              <a:t>Visible to the memory scheduler 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4558DA81-7674-4C57-A06B-0C50A20D904E}"/>
              </a:ext>
            </a:extLst>
          </p:cNvPr>
          <p:cNvSpPr/>
          <p:nvPr/>
        </p:nvSpPr>
        <p:spPr>
          <a:xfrm rot="10800000">
            <a:off x="10825290" y="2842526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0D53FA-3B81-45D2-B392-415E774AE664}"/>
              </a:ext>
            </a:extLst>
          </p:cNvPr>
          <p:cNvSpPr/>
          <p:nvPr/>
        </p:nvSpPr>
        <p:spPr>
          <a:xfrm>
            <a:off x="10917960" y="2650635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94AB245-2156-4CDC-86C9-FC762EF817F1}"/>
              </a:ext>
            </a:extLst>
          </p:cNvPr>
          <p:cNvSpPr/>
          <p:nvPr/>
        </p:nvSpPr>
        <p:spPr>
          <a:xfrm rot="10800000">
            <a:off x="10825290" y="4555555"/>
            <a:ext cx="130791" cy="309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5BEB9B-978E-4C0B-BA9A-261E0AF9D8A6}"/>
              </a:ext>
            </a:extLst>
          </p:cNvPr>
          <p:cNvSpPr/>
          <p:nvPr/>
        </p:nvSpPr>
        <p:spPr>
          <a:xfrm>
            <a:off x="10917960" y="438262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3307A9AC-3AC8-4E92-811F-B6ECA0C469B0}"/>
              </a:ext>
            </a:extLst>
          </p:cNvPr>
          <p:cNvSpPr/>
          <p:nvPr/>
        </p:nvSpPr>
        <p:spPr>
          <a:xfrm rot="10800000">
            <a:off x="10837988" y="5068821"/>
            <a:ext cx="92669" cy="5342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DEB69A-0845-4A5B-BBEB-149DA0039CB0}"/>
              </a:ext>
            </a:extLst>
          </p:cNvPr>
          <p:cNvSpPr/>
          <p:nvPr/>
        </p:nvSpPr>
        <p:spPr>
          <a:xfrm>
            <a:off x="10917960" y="5016767"/>
            <a:ext cx="122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Same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activation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C43A0A-1A22-441F-9A60-163D359322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RBL &amp; Memory Scheduling Schemes</a:t>
            </a:r>
          </a:p>
        </p:txBody>
      </p:sp>
    </p:spTree>
    <p:extLst>
      <p:ext uri="{BB962C8B-B14F-4D97-AF65-F5344CB8AC3E}">
        <p14:creationId xmlns:p14="http://schemas.microsoft.com/office/powerpoint/2010/main" val="2266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81911"/>
            <a:ext cx="11425971" cy="4044871"/>
          </a:xfrm>
          <a:noFill/>
          <a:ln/>
        </p:spPr>
        <p:txBody>
          <a:bodyPr>
            <a:noAutofit/>
          </a:bodyPr>
          <a:lstStyle/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Rotational latency</a:t>
            </a:r>
            <a:r>
              <a:rPr lang="en-US" sz="2000" dirty="0"/>
              <a:t>:  wait for the desired sector to rotate under the head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½ of 1/RPM converted to </a:t>
            </a:r>
            <a:r>
              <a:rPr lang="en-US" sz="1600" dirty="0" err="1"/>
              <a:t>ms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0.5R/5400RPM = 5.6ms</a:t>
            </a:r>
            <a:r>
              <a:rPr lang="en-US" sz="1600" dirty="0"/>
              <a:t>  to  </a:t>
            </a:r>
            <a:r>
              <a:rPr lang="en-US" sz="1600" dirty="0">
                <a:solidFill>
                  <a:srgbClr val="0070C0"/>
                </a:solidFill>
              </a:rPr>
              <a:t>0.5R/15000RPM = 2.0ms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  <a:p>
            <a:pPr marL="965586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Transfer time</a:t>
            </a:r>
            <a:r>
              <a:rPr lang="en-US" sz="2000" dirty="0"/>
              <a:t>:  transfer a block of bits (one or more sectors) under the head to the disk controller’s cache (70 to 125 MB/s are typical disk transfer rates)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/>
              <a:t>the disk controller’s “cache” takes advantage of spatial locality in disk accesses</a:t>
            </a:r>
          </a:p>
          <a:p>
            <a:pPr marL="1427163" lvl="2" indent="-457200">
              <a:spcBef>
                <a:spcPts val="600"/>
              </a:spcBef>
            </a:pPr>
            <a:r>
              <a:rPr lang="en-US" sz="1600" dirty="0">
                <a:latin typeface="Arial" charset="0"/>
              </a:rPr>
              <a:t>cache transfer rates are much faster (e.g., 375 MB/s)</a:t>
            </a:r>
          </a:p>
          <a:p>
            <a:pPr marL="1427163" lvl="2" indent="-457200">
              <a:spcBef>
                <a:spcPts val="600"/>
              </a:spcBef>
              <a:buFont typeface="+mj-lt"/>
              <a:buAutoNum type="arabicPeriod"/>
            </a:pPr>
            <a:endParaRPr lang="en-US" sz="2000" dirty="0">
              <a:latin typeface="Arial" charset="0"/>
            </a:endParaRPr>
          </a:p>
          <a:p>
            <a:pPr marL="9525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000" dirty="0">
                <a:solidFill>
                  <a:schemeClr val="accent1"/>
                </a:solidFill>
              </a:rPr>
              <a:t>Controller time</a:t>
            </a:r>
            <a:r>
              <a:rPr lang="en-US" sz="2000" dirty="0"/>
              <a:t>:  the overhead the disk controller imposes in performing a disk I/O access (typically &lt; 0.2 ms)</a:t>
            </a:r>
          </a:p>
        </p:txBody>
      </p:sp>
      <p:sp useBgFill="1">
        <p:nvSpPr>
          <p:cNvPr id="1778693" name="Oval 5"/>
          <p:cNvSpPr>
            <a:spLocks noChangeArrowheads="1"/>
          </p:cNvSpPr>
          <p:nvPr/>
        </p:nvSpPr>
        <p:spPr bwMode="auto">
          <a:xfrm>
            <a:off x="9393910" y="24483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4" name="Oval 6"/>
          <p:cNvSpPr>
            <a:spLocks noChangeArrowheads="1"/>
          </p:cNvSpPr>
          <p:nvPr/>
        </p:nvSpPr>
        <p:spPr bwMode="auto">
          <a:xfrm>
            <a:off x="9393910" y="22197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5" name="Oval 7"/>
          <p:cNvSpPr>
            <a:spLocks noChangeArrowheads="1"/>
          </p:cNvSpPr>
          <p:nvPr/>
        </p:nvSpPr>
        <p:spPr bwMode="auto">
          <a:xfrm>
            <a:off x="9368510" y="20419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778696" name="Oval 8"/>
          <p:cNvSpPr>
            <a:spLocks noChangeArrowheads="1"/>
          </p:cNvSpPr>
          <p:nvPr/>
        </p:nvSpPr>
        <p:spPr bwMode="auto">
          <a:xfrm>
            <a:off x="9368510" y="1889575"/>
            <a:ext cx="1244600" cy="3810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7" name="Line 9"/>
          <p:cNvSpPr>
            <a:spLocks noChangeShapeType="1"/>
          </p:cNvSpPr>
          <p:nvPr/>
        </p:nvSpPr>
        <p:spPr bwMode="auto">
          <a:xfrm>
            <a:off x="9971760" y="2061025"/>
            <a:ext cx="24130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8" name="Line 10"/>
          <p:cNvSpPr>
            <a:spLocks noChangeShapeType="1"/>
          </p:cNvSpPr>
          <p:nvPr/>
        </p:nvSpPr>
        <p:spPr bwMode="auto">
          <a:xfrm>
            <a:off x="9946360" y="2035625"/>
            <a:ext cx="596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699" name="Line 11"/>
          <p:cNvSpPr>
            <a:spLocks noChangeShapeType="1"/>
          </p:cNvSpPr>
          <p:nvPr/>
        </p:nvSpPr>
        <p:spPr bwMode="auto">
          <a:xfrm flipV="1">
            <a:off x="10251160" y="1451425"/>
            <a:ext cx="29210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0" name="Rectangle 12"/>
          <p:cNvSpPr>
            <a:spLocks noChangeArrowheads="1"/>
          </p:cNvSpPr>
          <p:nvPr/>
        </p:nvSpPr>
        <p:spPr bwMode="auto">
          <a:xfrm>
            <a:off x="10562310" y="1292676"/>
            <a:ext cx="73193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Sector</a:t>
            </a:r>
          </a:p>
        </p:txBody>
      </p:sp>
      <p:sp>
        <p:nvSpPr>
          <p:cNvPr id="1778701" name="Line 13"/>
          <p:cNvSpPr>
            <a:spLocks noChangeShapeType="1"/>
          </p:cNvSpPr>
          <p:nvPr/>
        </p:nvSpPr>
        <p:spPr bwMode="auto">
          <a:xfrm flipV="1">
            <a:off x="9832060" y="1133925"/>
            <a:ext cx="3683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2" name="Rectangle 14"/>
          <p:cNvSpPr>
            <a:spLocks noChangeArrowheads="1"/>
          </p:cNvSpPr>
          <p:nvPr/>
        </p:nvSpPr>
        <p:spPr bwMode="auto">
          <a:xfrm>
            <a:off x="10202620" y="980130"/>
            <a:ext cx="6274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Track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593935" y="1978475"/>
            <a:ext cx="790575" cy="723900"/>
            <a:chOff x="4094" y="1136"/>
            <a:chExt cx="498" cy="456"/>
          </a:xfrm>
        </p:grpSpPr>
        <p:sp>
          <p:nvSpPr>
            <p:cNvPr id="1778704" name="Oval 16"/>
            <p:cNvSpPr>
              <a:spLocks noChangeArrowheads="1"/>
            </p:cNvSpPr>
            <p:nvPr/>
          </p:nvSpPr>
          <p:spPr bwMode="auto">
            <a:xfrm>
              <a:off x="4096" y="1464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5" name="Oval 17"/>
            <p:cNvSpPr>
              <a:spLocks noChangeArrowheads="1"/>
            </p:cNvSpPr>
            <p:nvPr/>
          </p:nvSpPr>
          <p:spPr bwMode="auto">
            <a:xfrm>
              <a:off x="4096" y="1136"/>
              <a:ext cx="496" cy="12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6" name="Line 18"/>
            <p:cNvSpPr>
              <a:spLocks noChangeShapeType="1"/>
            </p:cNvSpPr>
            <p:nvPr/>
          </p:nvSpPr>
          <p:spPr bwMode="auto">
            <a:xfrm>
              <a:off x="4094" y="1203"/>
              <a:ext cx="0" cy="32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8707" name="Line 19"/>
            <p:cNvSpPr>
              <a:spLocks noChangeShapeType="1"/>
            </p:cNvSpPr>
            <p:nvPr/>
          </p:nvSpPr>
          <p:spPr bwMode="auto">
            <a:xfrm>
              <a:off x="4592" y="1200"/>
              <a:ext cx="0" cy="3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8708" name="Line 20"/>
          <p:cNvSpPr>
            <a:spLocks noChangeShapeType="1"/>
          </p:cNvSpPr>
          <p:nvPr/>
        </p:nvSpPr>
        <p:spPr bwMode="auto">
          <a:xfrm flipV="1">
            <a:off x="10428960" y="2270575"/>
            <a:ext cx="37465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09" name="Rectangle 21"/>
          <p:cNvSpPr>
            <a:spLocks noChangeArrowheads="1"/>
          </p:cNvSpPr>
          <p:nvPr/>
        </p:nvSpPr>
        <p:spPr bwMode="auto">
          <a:xfrm>
            <a:off x="10759160" y="2050041"/>
            <a:ext cx="91531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Cylinder</a:t>
            </a:r>
          </a:p>
        </p:txBody>
      </p:sp>
      <p:sp>
        <p:nvSpPr>
          <p:cNvPr id="1778710" name="Line 22"/>
          <p:cNvSpPr>
            <a:spLocks noChangeShapeType="1"/>
          </p:cNvSpPr>
          <p:nvPr/>
        </p:nvSpPr>
        <p:spPr bwMode="auto">
          <a:xfrm>
            <a:off x="9158167" y="1990384"/>
            <a:ext cx="0" cy="635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1" name="Line 23"/>
          <p:cNvSpPr>
            <a:spLocks noChangeShapeType="1"/>
          </p:cNvSpPr>
          <p:nvPr/>
        </p:nvSpPr>
        <p:spPr bwMode="auto">
          <a:xfrm>
            <a:off x="9156220" y="2001498"/>
            <a:ext cx="35790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2" name="Line 24"/>
          <p:cNvSpPr>
            <a:spLocks noChangeShapeType="1"/>
          </p:cNvSpPr>
          <p:nvPr/>
        </p:nvSpPr>
        <p:spPr bwMode="auto">
          <a:xfrm>
            <a:off x="9170866" y="2257084"/>
            <a:ext cx="351599" cy="237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3" name="Line 25"/>
          <p:cNvSpPr>
            <a:spLocks noChangeShapeType="1"/>
          </p:cNvSpPr>
          <p:nvPr/>
        </p:nvSpPr>
        <p:spPr bwMode="auto">
          <a:xfrm>
            <a:off x="9170867" y="2447583"/>
            <a:ext cx="351626" cy="408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4" name="Line 26"/>
          <p:cNvSpPr>
            <a:spLocks noChangeShapeType="1"/>
          </p:cNvSpPr>
          <p:nvPr/>
        </p:nvSpPr>
        <p:spPr bwMode="auto">
          <a:xfrm>
            <a:off x="9154200" y="2613479"/>
            <a:ext cx="3683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5" name="Line 27"/>
          <p:cNvSpPr>
            <a:spLocks noChangeShapeType="1"/>
          </p:cNvSpPr>
          <p:nvPr/>
        </p:nvSpPr>
        <p:spPr bwMode="auto">
          <a:xfrm flipH="1">
            <a:off x="8739067" y="2339636"/>
            <a:ext cx="422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6" name="Line 28"/>
          <p:cNvSpPr>
            <a:spLocks noChangeShapeType="1"/>
          </p:cNvSpPr>
          <p:nvPr/>
        </p:nvSpPr>
        <p:spPr bwMode="auto">
          <a:xfrm>
            <a:off x="9482810" y="2657244"/>
            <a:ext cx="2540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7" name="Rectangle 29"/>
          <p:cNvSpPr>
            <a:spLocks noChangeArrowheads="1"/>
          </p:cNvSpPr>
          <p:nvPr/>
        </p:nvSpPr>
        <p:spPr bwMode="auto">
          <a:xfrm>
            <a:off x="9736810" y="2943646"/>
            <a:ext cx="626775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</a:rPr>
              <a:t>Head</a:t>
            </a:r>
          </a:p>
        </p:txBody>
      </p:sp>
      <p:sp>
        <p:nvSpPr>
          <p:cNvPr id="1778718" name="Line 30"/>
          <p:cNvSpPr>
            <a:spLocks noChangeShapeType="1"/>
          </p:cNvSpPr>
          <p:nvPr/>
        </p:nvSpPr>
        <p:spPr bwMode="auto">
          <a:xfrm>
            <a:off x="10575958" y="2746325"/>
            <a:ext cx="3683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19" name="Rectangle 31"/>
          <p:cNvSpPr>
            <a:spLocks noChangeArrowheads="1"/>
          </p:cNvSpPr>
          <p:nvPr/>
        </p:nvSpPr>
        <p:spPr bwMode="auto">
          <a:xfrm>
            <a:off x="10912508" y="2689176"/>
            <a:ext cx="77143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Platter</a:t>
            </a:r>
          </a:p>
        </p:txBody>
      </p:sp>
      <p:sp>
        <p:nvSpPr>
          <p:cNvPr id="1778720" name="Rectangle 32"/>
          <p:cNvSpPr>
            <a:spLocks noChangeArrowheads="1"/>
          </p:cNvSpPr>
          <p:nvPr/>
        </p:nvSpPr>
        <p:spPr bwMode="auto">
          <a:xfrm>
            <a:off x="8517610" y="1127575"/>
            <a:ext cx="1219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8721" name="Rectangle 33"/>
          <p:cNvSpPr>
            <a:spLocks noChangeArrowheads="1"/>
          </p:cNvSpPr>
          <p:nvPr/>
        </p:nvSpPr>
        <p:spPr bwMode="auto">
          <a:xfrm>
            <a:off x="8583856" y="1143450"/>
            <a:ext cx="1086708" cy="683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b="1" dirty="0"/>
              <a:t>Controller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+</a:t>
            </a:r>
          </a:p>
          <a:p>
            <a:pPr algn="ctr">
              <a:lnSpc>
                <a:spcPct val="75000"/>
              </a:lnSpc>
            </a:pPr>
            <a:r>
              <a:rPr lang="en-US" b="1" dirty="0"/>
              <a:t>Cache</a:t>
            </a:r>
          </a:p>
        </p:txBody>
      </p:sp>
      <p:sp>
        <p:nvSpPr>
          <p:cNvPr id="1778722" name="Line 34"/>
          <p:cNvSpPr>
            <a:spLocks noChangeShapeType="1"/>
          </p:cNvSpPr>
          <p:nvPr/>
        </p:nvSpPr>
        <p:spPr bwMode="auto">
          <a:xfrm>
            <a:off x="8746210" y="182112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3CC82AB-1A0B-437D-980C-C70BE617E4E7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Magnetic Disk Characteristic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879F3-8A78-470D-A8BC-BA145D405B6D}"/>
              </a:ext>
            </a:extLst>
          </p:cNvPr>
          <p:cNvSpPr txBox="1"/>
          <p:nvPr/>
        </p:nvSpPr>
        <p:spPr>
          <a:xfrm>
            <a:off x="0" y="1215539"/>
            <a:ext cx="83705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 lvl="1" indent="-381000">
              <a:spcBef>
                <a:spcPts val="600"/>
              </a:spcBef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 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position the head over the proper track 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to 12/15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 average</a:t>
            </a:r>
          </a:p>
          <a:p>
            <a:pPr marL="1333500" lvl="2" indent="-381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Due to locality of disk references, the actual average seek time may be only 25% to 33% of the advertised number</a:t>
            </a:r>
          </a:p>
        </p:txBody>
      </p:sp>
    </p:spTree>
    <p:extLst>
      <p:ext uri="{BB962C8B-B14F-4D97-AF65-F5344CB8AC3E}">
        <p14:creationId xmlns:p14="http://schemas.microsoft.com/office/powerpoint/2010/main" val="5292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Typical Disk Access Time 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4363010"/>
            <a:ext cx="9782175" cy="781050"/>
          </a:xfrm>
        </p:spPr>
        <p:txBody>
          <a:bodyPr>
            <a:noAutofit/>
          </a:bodyPr>
          <a:lstStyle/>
          <a:p>
            <a:pPr marL="0" lvl="1" indent="0">
              <a:buFont typeface="Monotype Sorts" pitchFamily="2" charset="2"/>
              <a:buNone/>
            </a:pPr>
            <a:r>
              <a:rPr lang="en-US" sz="2400" b="1" dirty="0"/>
              <a:t>If the measured average seek time is 25% of the advertised average seek time, then</a:t>
            </a:r>
          </a:p>
        </p:txBody>
      </p:sp>
      <p:sp>
        <p:nvSpPr>
          <p:cNvPr id="1820676" name="Text Box 4"/>
          <p:cNvSpPr txBox="1">
            <a:spLocks noChangeArrowheads="1"/>
          </p:cNvSpPr>
          <p:nvPr/>
        </p:nvSpPr>
        <p:spPr bwMode="auto">
          <a:xfrm>
            <a:off x="1133474" y="2434200"/>
            <a:ext cx="10382251" cy="1685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disk read/write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+ 0.5/(15,000RPM/(60sec/min)) + 0.5KB/(100MB/sec) + 0.2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4.0 + 2.0 + 0.005 + 0.2  =  6.2 ms</a:t>
            </a:r>
          </a:p>
        </p:txBody>
      </p:sp>
      <p:sp>
        <p:nvSpPr>
          <p:cNvPr id="1820677" name="Text Box 5"/>
          <p:cNvSpPr txBox="1">
            <a:spLocks noChangeArrowheads="1"/>
          </p:cNvSpPr>
          <p:nvPr/>
        </p:nvSpPr>
        <p:spPr bwMode="auto">
          <a:xfrm>
            <a:off x="1133474" y="5387024"/>
            <a:ext cx="8534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disk read/write =   1.0 + 2.0 + 0.005 + 0.2   =   3.2 ms</a:t>
            </a:r>
          </a:p>
        </p:txBody>
      </p:sp>
      <p:sp>
        <p:nvSpPr>
          <p:cNvPr id="1820678" name="Rectangle 6"/>
          <p:cNvSpPr>
            <a:spLocks noChangeArrowheads="1"/>
          </p:cNvSpPr>
          <p:nvPr/>
        </p:nvSpPr>
        <p:spPr bwMode="auto">
          <a:xfrm>
            <a:off x="952500" y="1316700"/>
            <a:ext cx="973455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average time to read or write a 512B sector for a disk rotating at 15,000 RPM with average seek time of 4 ms, a 100MB/sec transfer rate, and a 0.2 ms controller overhead</a:t>
            </a:r>
          </a:p>
        </p:txBody>
      </p:sp>
    </p:spTree>
    <p:extLst>
      <p:ext uri="{BB962C8B-B14F-4D97-AF65-F5344CB8AC3E}">
        <p14:creationId xmlns:p14="http://schemas.microsoft.com/office/powerpoint/2010/main" val="1449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Address Translation Mechanisms</a:t>
            </a:r>
          </a:p>
        </p:txBody>
      </p:sp>
      <p:sp>
        <p:nvSpPr>
          <p:cNvPr id="1753091" name="Rectangle 3"/>
          <p:cNvSpPr>
            <a:spLocks noChangeArrowheads="1"/>
          </p:cNvSpPr>
          <p:nvPr/>
        </p:nvSpPr>
        <p:spPr bwMode="auto">
          <a:xfrm>
            <a:off x="3876675" y="3181350"/>
            <a:ext cx="1752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092" name="Line 4"/>
          <p:cNvSpPr>
            <a:spLocks noChangeShapeType="1"/>
          </p:cNvSpPr>
          <p:nvPr/>
        </p:nvSpPr>
        <p:spPr bwMode="auto">
          <a:xfrm>
            <a:off x="3876675" y="3409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3" name="Line 5"/>
          <p:cNvSpPr>
            <a:spLocks noChangeShapeType="1"/>
          </p:cNvSpPr>
          <p:nvPr/>
        </p:nvSpPr>
        <p:spPr bwMode="auto">
          <a:xfrm>
            <a:off x="3876675" y="3638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4" name="Line 6"/>
          <p:cNvSpPr>
            <a:spLocks noChangeShapeType="1"/>
          </p:cNvSpPr>
          <p:nvPr/>
        </p:nvSpPr>
        <p:spPr bwMode="auto">
          <a:xfrm>
            <a:off x="3876675" y="3867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5" name="Line 7"/>
          <p:cNvSpPr>
            <a:spLocks noChangeShapeType="1"/>
          </p:cNvSpPr>
          <p:nvPr/>
        </p:nvSpPr>
        <p:spPr bwMode="auto">
          <a:xfrm>
            <a:off x="3876675" y="4095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6" name="Line 8"/>
          <p:cNvSpPr>
            <a:spLocks noChangeShapeType="1"/>
          </p:cNvSpPr>
          <p:nvPr/>
        </p:nvSpPr>
        <p:spPr bwMode="auto">
          <a:xfrm>
            <a:off x="3876675" y="4324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7" name="Line 9"/>
          <p:cNvSpPr>
            <a:spLocks noChangeShapeType="1"/>
          </p:cNvSpPr>
          <p:nvPr/>
        </p:nvSpPr>
        <p:spPr bwMode="auto">
          <a:xfrm>
            <a:off x="3876675" y="45529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8" name="Line 10"/>
          <p:cNvSpPr>
            <a:spLocks noChangeShapeType="1"/>
          </p:cNvSpPr>
          <p:nvPr/>
        </p:nvSpPr>
        <p:spPr bwMode="auto">
          <a:xfrm>
            <a:off x="3876675" y="47815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099" name="Line 11"/>
          <p:cNvSpPr>
            <a:spLocks noChangeShapeType="1"/>
          </p:cNvSpPr>
          <p:nvPr/>
        </p:nvSpPr>
        <p:spPr bwMode="auto">
          <a:xfrm>
            <a:off x="3876675" y="50101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0" name="Line 12"/>
          <p:cNvSpPr>
            <a:spLocks noChangeShapeType="1"/>
          </p:cNvSpPr>
          <p:nvPr/>
        </p:nvSpPr>
        <p:spPr bwMode="auto">
          <a:xfrm>
            <a:off x="3876675" y="52387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1" name="Line 13"/>
          <p:cNvSpPr>
            <a:spLocks noChangeShapeType="1"/>
          </p:cNvSpPr>
          <p:nvPr/>
        </p:nvSpPr>
        <p:spPr bwMode="auto">
          <a:xfrm>
            <a:off x="3876675" y="54673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2" name="Rectangle 14"/>
          <p:cNvSpPr>
            <a:spLocks noChangeArrowheads="1"/>
          </p:cNvSpPr>
          <p:nvPr/>
        </p:nvSpPr>
        <p:spPr bwMode="auto">
          <a:xfrm>
            <a:off x="8143875" y="2938463"/>
            <a:ext cx="1524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03" name="Line 15"/>
          <p:cNvSpPr>
            <a:spLocks noChangeShapeType="1"/>
          </p:cNvSpPr>
          <p:nvPr/>
        </p:nvSpPr>
        <p:spPr bwMode="auto">
          <a:xfrm>
            <a:off x="8143875" y="3167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4" name="Line 16"/>
          <p:cNvSpPr>
            <a:spLocks noChangeShapeType="1"/>
          </p:cNvSpPr>
          <p:nvPr/>
        </p:nvSpPr>
        <p:spPr bwMode="auto">
          <a:xfrm>
            <a:off x="8143875" y="3395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5" name="Line 17"/>
          <p:cNvSpPr>
            <a:spLocks noChangeShapeType="1"/>
          </p:cNvSpPr>
          <p:nvPr/>
        </p:nvSpPr>
        <p:spPr bwMode="auto">
          <a:xfrm>
            <a:off x="8143875" y="36242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6" name="Line 18"/>
          <p:cNvSpPr>
            <a:spLocks noChangeShapeType="1"/>
          </p:cNvSpPr>
          <p:nvPr/>
        </p:nvSpPr>
        <p:spPr bwMode="auto">
          <a:xfrm>
            <a:off x="8143875" y="38528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7" name="Line 19"/>
          <p:cNvSpPr>
            <a:spLocks noChangeShapeType="1"/>
          </p:cNvSpPr>
          <p:nvPr/>
        </p:nvSpPr>
        <p:spPr bwMode="auto">
          <a:xfrm>
            <a:off x="8143875" y="40814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8" name="Line 20"/>
          <p:cNvSpPr>
            <a:spLocks noChangeShapeType="1"/>
          </p:cNvSpPr>
          <p:nvPr/>
        </p:nvSpPr>
        <p:spPr bwMode="auto">
          <a:xfrm>
            <a:off x="8143875" y="43100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09" name="Line 21"/>
          <p:cNvSpPr>
            <a:spLocks noChangeShapeType="1"/>
          </p:cNvSpPr>
          <p:nvPr/>
        </p:nvSpPr>
        <p:spPr bwMode="auto">
          <a:xfrm>
            <a:off x="8143875" y="45386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0" name="AutoShape 22"/>
          <p:cNvSpPr>
            <a:spLocks noChangeArrowheads="1"/>
          </p:cNvSpPr>
          <p:nvPr/>
        </p:nvSpPr>
        <p:spPr bwMode="auto">
          <a:xfrm>
            <a:off x="7994650" y="4919663"/>
            <a:ext cx="1828800" cy="1275664"/>
          </a:xfrm>
          <a:prstGeom prst="can">
            <a:avLst>
              <a:gd name="adj" fmla="val 1657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11" name="Text Box 23"/>
          <p:cNvSpPr txBox="1">
            <a:spLocks noChangeArrowheads="1"/>
          </p:cNvSpPr>
          <p:nvPr/>
        </p:nvSpPr>
        <p:spPr bwMode="auto">
          <a:xfrm>
            <a:off x="4191527" y="2657476"/>
            <a:ext cx="128958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Physical page</a:t>
            </a:r>
          </a:p>
          <a:p>
            <a:pPr algn="ctr"/>
            <a:r>
              <a:rPr lang="en-US" sz="1600"/>
              <a:t>base addr</a:t>
            </a:r>
          </a:p>
        </p:txBody>
      </p:sp>
      <p:sp>
        <p:nvSpPr>
          <p:cNvPr id="1753112" name="Text Box 24"/>
          <p:cNvSpPr txBox="1">
            <a:spLocks noChangeArrowheads="1"/>
          </p:cNvSpPr>
          <p:nvPr/>
        </p:nvSpPr>
        <p:spPr bwMode="auto">
          <a:xfrm>
            <a:off x="8150225" y="2614648"/>
            <a:ext cx="15386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Main memory</a:t>
            </a:r>
          </a:p>
        </p:txBody>
      </p:sp>
      <p:sp>
        <p:nvSpPr>
          <p:cNvPr id="1753113" name="Line 25"/>
          <p:cNvSpPr>
            <a:spLocks noChangeShapeType="1"/>
          </p:cNvSpPr>
          <p:nvPr/>
        </p:nvSpPr>
        <p:spPr bwMode="auto">
          <a:xfrm>
            <a:off x="4638675" y="3319463"/>
            <a:ext cx="35115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4" name="Line 26"/>
          <p:cNvSpPr>
            <a:spLocks noChangeShapeType="1"/>
          </p:cNvSpPr>
          <p:nvPr/>
        </p:nvSpPr>
        <p:spPr bwMode="auto">
          <a:xfrm flipV="1">
            <a:off x="4638675" y="2962275"/>
            <a:ext cx="351155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5" name="Line 27"/>
          <p:cNvSpPr>
            <a:spLocks noChangeShapeType="1"/>
          </p:cNvSpPr>
          <p:nvPr/>
        </p:nvSpPr>
        <p:spPr bwMode="auto">
          <a:xfrm flipV="1">
            <a:off x="4638675" y="3648075"/>
            <a:ext cx="3511550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6" name="Line 28"/>
          <p:cNvSpPr>
            <a:spLocks noChangeShapeType="1"/>
          </p:cNvSpPr>
          <p:nvPr/>
        </p:nvSpPr>
        <p:spPr bwMode="auto">
          <a:xfrm>
            <a:off x="4638675" y="4614863"/>
            <a:ext cx="3505200" cy="7252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7" name="Line 29"/>
          <p:cNvSpPr>
            <a:spLocks noChangeShapeType="1"/>
          </p:cNvSpPr>
          <p:nvPr/>
        </p:nvSpPr>
        <p:spPr bwMode="auto">
          <a:xfrm>
            <a:off x="4638675" y="3929063"/>
            <a:ext cx="3511550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8" name="Line 30"/>
          <p:cNvSpPr>
            <a:spLocks noChangeShapeType="1"/>
          </p:cNvSpPr>
          <p:nvPr/>
        </p:nvSpPr>
        <p:spPr bwMode="auto">
          <a:xfrm flipV="1">
            <a:off x="4638675" y="3190875"/>
            <a:ext cx="3511550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19" name="Line 31"/>
          <p:cNvSpPr>
            <a:spLocks noChangeShapeType="1"/>
          </p:cNvSpPr>
          <p:nvPr/>
        </p:nvSpPr>
        <p:spPr bwMode="auto">
          <a:xfrm flipV="1">
            <a:off x="4638675" y="3876675"/>
            <a:ext cx="3511550" cy="50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0" name="Line 32"/>
          <p:cNvSpPr>
            <a:spLocks noChangeShapeType="1"/>
          </p:cNvSpPr>
          <p:nvPr/>
        </p:nvSpPr>
        <p:spPr bwMode="auto">
          <a:xfrm flipV="1">
            <a:off x="4638675" y="4105275"/>
            <a:ext cx="3511550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1" name="Line 33"/>
          <p:cNvSpPr>
            <a:spLocks noChangeShapeType="1"/>
          </p:cNvSpPr>
          <p:nvPr/>
        </p:nvSpPr>
        <p:spPr bwMode="auto">
          <a:xfrm>
            <a:off x="4638675" y="5148263"/>
            <a:ext cx="3505200" cy="4966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2" name="Line 34"/>
          <p:cNvSpPr>
            <a:spLocks noChangeShapeType="1"/>
          </p:cNvSpPr>
          <p:nvPr/>
        </p:nvSpPr>
        <p:spPr bwMode="auto">
          <a:xfrm flipV="1">
            <a:off x="4638675" y="3419475"/>
            <a:ext cx="3511550" cy="195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3" name="Line 35"/>
          <p:cNvSpPr>
            <a:spLocks noChangeShapeType="1"/>
          </p:cNvSpPr>
          <p:nvPr/>
        </p:nvSpPr>
        <p:spPr bwMode="auto">
          <a:xfrm>
            <a:off x="4638675" y="5529263"/>
            <a:ext cx="3505200" cy="4204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4" name="Rectangle 36"/>
          <p:cNvSpPr>
            <a:spLocks noChangeArrowheads="1"/>
          </p:cNvSpPr>
          <p:nvPr/>
        </p:nvSpPr>
        <p:spPr bwMode="auto">
          <a:xfrm>
            <a:off x="8147050" y="52244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5" name="Rectangle 37"/>
          <p:cNvSpPr>
            <a:spLocks noChangeArrowheads="1"/>
          </p:cNvSpPr>
          <p:nvPr/>
        </p:nvSpPr>
        <p:spPr bwMode="auto">
          <a:xfrm>
            <a:off x="8147050" y="55292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6" name="Rectangle 38"/>
          <p:cNvSpPr>
            <a:spLocks noChangeArrowheads="1"/>
          </p:cNvSpPr>
          <p:nvPr/>
        </p:nvSpPr>
        <p:spPr bwMode="auto">
          <a:xfrm>
            <a:off x="8147050" y="5834064"/>
            <a:ext cx="1524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27" name="Line 39"/>
          <p:cNvSpPr>
            <a:spLocks noChangeShapeType="1"/>
          </p:cNvSpPr>
          <p:nvPr/>
        </p:nvSpPr>
        <p:spPr bwMode="auto">
          <a:xfrm>
            <a:off x="4105275" y="318135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28" name="Text Box 40"/>
          <p:cNvSpPr txBox="1">
            <a:spLocks noChangeArrowheads="1"/>
          </p:cNvSpPr>
          <p:nvPr/>
        </p:nvSpPr>
        <p:spPr bwMode="auto">
          <a:xfrm>
            <a:off x="8275107" y="4833904"/>
            <a:ext cx="13440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Disk storage</a:t>
            </a:r>
          </a:p>
        </p:txBody>
      </p:sp>
      <p:sp>
        <p:nvSpPr>
          <p:cNvPr id="1753129" name="Rectangle 41"/>
          <p:cNvSpPr>
            <a:spLocks noChangeArrowheads="1"/>
          </p:cNvSpPr>
          <p:nvPr/>
        </p:nvSpPr>
        <p:spPr bwMode="auto">
          <a:xfrm>
            <a:off x="258127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30" name="Text Box 42"/>
          <p:cNvSpPr txBox="1">
            <a:spLocks noChangeArrowheads="1"/>
          </p:cNvSpPr>
          <p:nvPr/>
        </p:nvSpPr>
        <p:spPr bwMode="auto">
          <a:xfrm>
            <a:off x="2359026" y="1082675"/>
            <a:ext cx="14875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Virtual page #</a:t>
            </a:r>
          </a:p>
        </p:txBody>
      </p:sp>
      <p:sp>
        <p:nvSpPr>
          <p:cNvPr id="1753131" name="Text Box 43"/>
          <p:cNvSpPr txBox="1">
            <a:spLocks noChangeArrowheads="1"/>
          </p:cNvSpPr>
          <p:nvPr/>
        </p:nvSpPr>
        <p:spPr bwMode="auto">
          <a:xfrm>
            <a:off x="3844925" y="2900363"/>
            <a:ext cx="30168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753132" name="Text Box 44"/>
          <p:cNvSpPr txBox="1">
            <a:spLocks noChangeArrowheads="1"/>
          </p:cNvSpPr>
          <p:nvPr/>
        </p:nvSpPr>
        <p:spPr bwMode="auto">
          <a:xfrm>
            <a:off x="3890963" y="3141664"/>
            <a:ext cx="290512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  <a:p>
            <a:r>
              <a:rPr lang="en-US" sz="1500"/>
              <a:t>1</a:t>
            </a:r>
          </a:p>
          <a:p>
            <a:r>
              <a:rPr lang="en-US" sz="1500"/>
              <a:t>0</a:t>
            </a:r>
          </a:p>
        </p:txBody>
      </p:sp>
      <p:sp>
        <p:nvSpPr>
          <p:cNvPr id="1753152" name="Text Box 64"/>
          <p:cNvSpPr txBox="1">
            <a:spLocks noChangeArrowheads="1"/>
          </p:cNvSpPr>
          <p:nvPr/>
        </p:nvSpPr>
        <p:spPr bwMode="auto">
          <a:xfrm>
            <a:off x="3409715" y="5748338"/>
            <a:ext cx="29815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Page Table </a:t>
            </a:r>
            <a:r>
              <a:rPr lang="en-US" dirty="0"/>
              <a:t>(in main memory)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114675" y="1613243"/>
            <a:ext cx="762000" cy="2339631"/>
            <a:chOff x="764" y="816"/>
            <a:chExt cx="480" cy="1632"/>
          </a:xfrm>
        </p:grpSpPr>
        <p:sp>
          <p:nvSpPr>
            <p:cNvPr id="1753133" name="Line 45"/>
            <p:cNvSpPr>
              <a:spLocks noChangeShapeType="1"/>
            </p:cNvSpPr>
            <p:nvPr/>
          </p:nvSpPr>
          <p:spPr bwMode="auto">
            <a:xfrm>
              <a:off x="764" y="24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58" name="Line 70"/>
            <p:cNvSpPr>
              <a:spLocks noChangeShapeType="1"/>
            </p:cNvSpPr>
            <p:nvPr/>
          </p:nvSpPr>
          <p:spPr bwMode="auto">
            <a:xfrm>
              <a:off x="768" y="816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3159" name="Rectangle 71"/>
          <p:cNvSpPr>
            <a:spLocks noChangeArrowheads="1"/>
          </p:cNvSpPr>
          <p:nvPr/>
        </p:nvSpPr>
        <p:spPr bwMode="auto">
          <a:xfrm>
            <a:off x="3883025" y="1387475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0" name="Text Box 72"/>
          <p:cNvSpPr txBox="1">
            <a:spLocks noChangeArrowheads="1"/>
          </p:cNvSpPr>
          <p:nvPr/>
        </p:nvSpPr>
        <p:spPr bwMode="auto">
          <a:xfrm>
            <a:off x="4003675" y="10826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sp>
        <p:nvSpPr>
          <p:cNvPr id="1753161" name="Line 73"/>
          <p:cNvSpPr>
            <a:spLocks noChangeShapeType="1"/>
          </p:cNvSpPr>
          <p:nvPr/>
        </p:nvSpPr>
        <p:spPr bwMode="auto">
          <a:xfrm flipV="1">
            <a:off x="4949825" y="2369342"/>
            <a:ext cx="0" cy="1600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53163" name="Rectangle 75"/>
          <p:cNvSpPr>
            <a:spLocks noChangeArrowheads="1"/>
          </p:cNvSpPr>
          <p:nvPr/>
        </p:nvSpPr>
        <p:spPr bwMode="auto">
          <a:xfrm>
            <a:off x="43402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4" name="Text Box 76"/>
          <p:cNvSpPr txBox="1">
            <a:spLocks noChangeArrowheads="1"/>
          </p:cNvSpPr>
          <p:nvPr/>
        </p:nvSpPr>
        <p:spPr bwMode="auto">
          <a:xfrm>
            <a:off x="4187826" y="1833563"/>
            <a:ext cx="16010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page #</a:t>
            </a:r>
          </a:p>
        </p:txBody>
      </p:sp>
      <p:sp>
        <p:nvSpPr>
          <p:cNvPr id="1753165" name="Rectangle 77"/>
          <p:cNvSpPr>
            <a:spLocks noChangeArrowheads="1"/>
          </p:cNvSpPr>
          <p:nvPr/>
        </p:nvSpPr>
        <p:spPr bwMode="auto">
          <a:xfrm>
            <a:off x="5635625" y="2138363"/>
            <a:ext cx="12954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3166" name="Text Box 78"/>
          <p:cNvSpPr txBox="1">
            <a:spLocks noChangeArrowheads="1"/>
          </p:cNvSpPr>
          <p:nvPr/>
        </p:nvSpPr>
        <p:spPr bwMode="auto">
          <a:xfrm>
            <a:off x="6169025" y="2276475"/>
            <a:ext cx="7536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495800" y="1613244"/>
            <a:ext cx="1676400" cy="525113"/>
            <a:chOff x="1634" y="932"/>
            <a:chExt cx="1056" cy="373"/>
          </a:xfrm>
        </p:grpSpPr>
        <p:sp>
          <p:nvSpPr>
            <p:cNvPr id="1753167" name="Line 79"/>
            <p:cNvSpPr>
              <a:spLocks noChangeShapeType="1"/>
            </p:cNvSpPr>
            <p:nvPr/>
          </p:nvSpPr>
          <p:spPr bwMode="auto">
            <a:xfrm>
              <a:off x="1637" y="93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68" name="Line 80"/>
            <p:cNvSpPr>
              <a:spLocks noChangeShapeType="1"/>
            </p:cNvSpPr>
            <p:nvPr/>
          </p:nvSpPr>
          <p:spPr bwMode="auto">
            <a:xfrm>
              <a:off x="1634" y="1069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3169" name="Line 81"/>
            <p:cNvSpPr>
              <a:spLocks noChangeShapeType="1"/>
            </p:cNvSpPr>
            <p:nvPr/>
          </p:nvSpPr>
          <p:spPr bwMode="auto">
            <a:xfrm>
              <a:off x="2688" y="106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35625" y="2352675"/>
            <a:ext cx="2743200" cy="2286000"/>
            <a:chOff x="2352" y="1440"/>
            <a:chExt cx="1728" cy="1440"/>
          </a:xfrm>
        </p:grpSpPr>
        <p:sp>
          <p:nvSpPr>
            <p:cNvPr id="1753172" name="Line 84"/>
            <p:cNvSpPr>
              <a:spLocks noChangeShapeType="1"/>
            </p:cNvSpPr>
            <p:nvPr/>
          </p:nvSpPr>
          <p:spPr bwMode="auto">
            <a:xfrm>
              <a:off x="23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3" name="Line 85"/>
            <p:cNvSpPr>
              <a:spLocks noChangeShapeType="1"/>
            </p:cNvSpPr>
            <p:nvPr/>
          </p:nvSpPr>
          <p:spPr bwMode="auto">
            <a:xfrm>
              <a:off x="2352" y="16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4" name="Line 86"/>
            <p:cNvSpPr>
              <a:spLocks noChangeShapeType="1"/>
            </p:cNvSpPr>
            <p:nvPr/>
          </p:nvSpPr>
          <p:spPr bwMode="auto">
            <a:xfrm>
              <a:off x="3168" y="168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3175" name="Line 87"/>
            <p:cNvSpPr>
              <a:spLocks noChangeShapeType="1"/>
            </p:cNvSpPr>
            <p:nvPr/>
          </p:nvSpPr>
          <p:spPr bwMode="auto">
            <a:xfrm>
              <a:off x="316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 rot="16200000">
            <a:off x="1505593" y="3304755"/>
            <a:ext cx="19237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Page table register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657475" y="3267075"/>
            <a:ext cx="12192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172075" y="12795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4675" y="20478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7C77002F-AFC0-439D-B128-DEAF354C6A30}"/>
              </a:ext>
            </a:extLst>
          </p:cNvPr>
          <p:cNvSpPr/>
          <p:nvPr/>
        </p:nvSpPr>
        <p:spPr>
          <a:xfrm>
            <a:off x="607447" y="4677947"/>
            <a:ext cx="3650228" cy="972386"/>
          </a:xfrm>
          <a:prstGeom prst="wedgeEllipseCallout">
            <a:avLst>
              <a:gd name="adj1" fmla="val 57359"/>
              <a:gd name="adj2" fmla="val 5421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walk: Search (walk) the page table</a:t>
            </a:r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08140D26-FD9C-4C82-A2D6-859FEE17FE86}"/>
              </a:ext>
            </a:extLst>
          </p:cNvPr>
          <p:cNvSpPr/>
          <p:nvPr/>
        </p:nvSpPr>
        <p:spPr>
          <a:xfrm>
            <a:off x="8271932" y="3612359"/>
            <a:ext cx="3511550" cy="1090610"/>
          </a:xfrm>
          <a:prstGeom prst="wedgeEllipseCallout">
            <a:avLst>
              <a:gd name="adj1" fmla="val -11909"/>
              <a:gd name="adj2" fmla="val 87870"/>
            </a:avLst>
          </a:prstGeom>
          <a:solidFill>
            <a:schemeClr val="accent5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fault: a DRAM miss for the page</a:t>
            </a:r>
          </a:p>
          <a:p>
            <a:pPr defTabSz="527517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Page in disk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TLB in the Memory Hierarchy</a:t>
            </a:r>
          </a:p>
        </p:txBody>
      </p:sp>
      <p:sp>
        <p:nvSpPr>
          <p:cNvPr id="174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495" y="3918763"/>
            <a:ext cx="10883099" cy="24762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A TLB miss – is it a page fault or merely a TLB miss?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loaded into main memory, then the TLB miss can be handled by loading the translation information from the page table into the TLB (10’s of cycles 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If the page is not in main memory, then it’s a true page fault (1,000,000’s)</a:t>
            </a:r>
          </a:p>
          <a:p>
            <a:pPr lvl="1"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en-US" sz="2000" b="1" dirty="0"/>
              <a:t>TLB misses are much more frequent than true page faults</a:t>
            </a:r>
          </a:p>
        </p:txBody>
      </p:sp>
      <p:sp>
        <p:nvSpPr>
          <p:cNvPr id="1743877" name="Line 5"/>
          <p:cNvSpPr>
            <a:spLocks noChangeShapeType="1"/>
          </p:cNvSpPr>
          <p:nvPr/>
        </p:nvSpPr>
        <p:spPr bwMode="auto">
          <a:xfrm>
            <a:off x="2574925" y="1321973"/>
            <a:ext cx="97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8" name="Line 6"/>
          <p:cNvSpPr>
            <a:spLocks noChangeShapeType="1"/>
          </p:cNvSpPr>
          <p:nvPr/>
        </p:nvSpPr>
        <p:spPr bwMode="auto">
          <a:xfrm>
            <a:off x="3565525" y="1333952"/>
            <a:ext cx="0" cy="8744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79" name="Line 7"/>
          <p:cNvSpPr>
            <a:spLocks noChangeShapeType="1"/>
          </p:cNvSpPr>
          <p:nvPr/>
        </p:nvSpPr>
        <p:spPr bwMode="auto">
          <a:xfrm flipH="1">
            <a:off x="2524125" y="2244359"/>
            <a:ext cx="1054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0" name="Rectangle 8"/>
          <p:cNvSpPr>
            <a:spLocks noChangeArrowheads="1"/>
          </p:cNvSpPr>
          <p:nvPr/>
        </p:nvSpPr>
        <p:spPr bwMode="auto">
          <a:xfrm>
            <a:off x="2625725" y="1669366"/>
            <a:ext cx="524182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CPU</a:t>
            </a:r>
          </a:p>
        </p:txBody>
      </p:sp>
      <p:sp>
        <p:nvSpPr>
          <p:cNvPr id="1743881" name="Rectangle 9"/>
          <p:cNvSpPr>
            <a:spLocks noChangeArrowheads="1"/>
          </p:cNvSpPr>
          <p:nvPr/>
        </p:nvSpPr>
        <p:spPr bwMode="auto">
          <a:xfrm>
            <a:off x="42259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TLB</a:t>
            </a:r>
          </a:p>
          <a:p>
            <a:pPr algn="ctr"/>
            <a:r>
              <a:rPr lang="en-US" b="1"/>
              <a:t>Lookup</a:t>
            </a:r>
          </a:p>
        </p:txBody>
      </p:sp>
      <p:sp>
        <p:nvSpPr>
          <p:cNvPr id="1743882" name="Rectangle 10"/>
          <p:cNvSpPr>
            <a:spLocks noChangeArrowheads="1"/>
          </p:cNvSpPr>
          <p:nvPr/>
        </p:nvSpPr>
        <p:spPr bwMode="auto">
          <a:xfrm>
            <a:off x="6054725" y="1357910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Cache</a:t>
            </a:r>
          </a:p>
        </p:txBody>
      </p:sp>
      <p:sp>
        <p:nvSpPr>
          <p:cNvPr id="1743883" name="Rectangle 11"/>
          <p:cNvSpPr>
            <a:spLocks noChangeArrowheads="1"/>
          </p:cNvSpPr>
          <p:nvPr/>
        </p:nvSpPr>
        <p:spPr bwMode="auto">
          <a:xfrm>
            <a:off x="8023225" y="1369889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Main</a:t>
            </a:r>
          </a:p>
          <a:p>
            <a:pPr algn="ctr"/>
            <a:r>
              <a:rPr lang="en-US" b="1"/>
              <a:t>Memory</a:t>
            </a:r>
          </a:p>
        </p:txBody>
      </p:sp>
      <p:sp>
        <p:nvSpPr>
          <p:cNvPr id="1743884" name="Line 12"/>
          <p:cNvSpPr>
            <a:spLocks noChangeShapeType="1"/>
          </p:cNvSpPr>
          <p:nvPr/>
        </p:nvSpPr>
        <p:spPr bwMode="auto">
          <a:xfrm>
            <a:off x="3578225" y="148968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5" name="Line 13"/>
          <p:cNvSpPr>
            <a:spLocks noChangeShapeType="1"/>
          </p:cNvSpPr>
          <p:nvPr/>
        </p:nvSpPr>
        <p:spPr bwMode="auto">
          <a:xfrm>
            <a:off x="5292725" y="148968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6" name="Line 14"/>
          <p:cNvSpPr>
            <a:spLocks noChangeShapeType="1"/>
          </p:cNvSpPr>
          <p:nvPr/>
        </p:nvSpPr>
        <p:spPr bwMode="auto">
          <a:xfrm>
            <a:off x="7134225" y="1465721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7" name="Line 15"/>
          <p:cNvSpPr>
            <a:spLocks noChangeShapeType="1"/>
          </p:cNvSpPr>
          <p:nvPr/>
        </p:nvSpPr>
        <p:spPr bwMode="auto">
          <a:xfrm flipH="1">
            <a:off x="7794625" y="2076652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8" name="Line 16"/>
          <p:cNvSpPr>
            <a:spLocks noChangeShapeType="1"/>
          </p:cNvSpPr>
          <p:nvPr/>
        </p:nvSpPr>
        <p:spPr bwMode="auto">
          <a:xfrm>
            <a:off x="7820025" y="2088631"/>
            <a:ext cx="12700" cy="16650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89" name="Line 17"/>
          <p:cNvSpPr>
            <a:spLocks noChangeShapeType="1"/>
          </p:cNvSpPr>
          <p:nvPr/>
        </p:nvSpPr>
        <p:spPr bwMode="auto">
          <a:xfrm flipH="1" flipV="1">
            <a:off x="3870325" y="3753719"/>
            <a:ext cx="1930400" cy="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0" name="Line 18"/>
          <p:cNvSpPr>
            <a:spLocks noChangeShapeType="1"/>
          </p:cNvSpPr>
          <p:nvPr/>
        </p:nvSpPr>
        <p:spPr bwMode="auto">
          <a:xfrm flipH="1" flipV="1">
            <a:off x="38703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1" name="Line 19"/>
          <p:cNvSpPr>
            <a:spLocks noChangeShapeType="1"/>
          </p:cNvSpPr>
          <p:nvPr/>
        </p:nvSpPr>
        <p:spPr bwMode="auto">
          <a:xfrm flipH="1" flipV="1">
            <a:off x="3565525" y="208929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3" name="Line 21"/>
          <p:cNvSpPr>
            <a:spLocks noChangeShapeType="1"/>
          </p:cNvSpPr>
          <p:nvPr/>
        </p:nvSpPr>
        <p:spPr bwMode="auto">
          <a:xfrm flipH="1">
            <a:off x="7121525" y="2100611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5" name="Line 23"/>
          <p:cNvSpPr>
            <a:spLocks noChangeShapeType="1"/>
          </p:cNvSpPr>
          <p:nvPr/>
        </p:nvSpPr>
        <p:spPr bwMode="auto">
          <a:xfrm>
            <a:off x="5800725" y="2100612"/>
            <a:ext cx="0" cy="1653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97" name="Rectangle 25"/>
          <p:cNvSpPr>
            <a:spLocks noChangeArrowheads="1"/>
          </p:cNvSpPr>
          <p:nvPr/>
        </p:nvSpPr>
        <p:spPr bwMode="auto">
          <a:xfrm>
            <a:off x="3603625" y="1238121"/>
            <a:ext cx="39164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VA</a:t>
            </a:r>
          </a:p>
        </p:txBody>
      </p:sp>
      <p:sp>
        <p:nvSpPr>
          <p:cNvPr id="1743898" name="Rectangle 26"/>
          <p:cNvSpPr>
            <a:spLocks noChangeArrowheads="1"/>
          </p:cNvSpPr>
          <p:nvPr/>
        </p:nvSpPr>
        <p:spPr bwMode="auto">
          <a:xfrm>
            <a:off x="5318126" y="1238121"/>
            <a:ext cx="37548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PA</a:t>
            </a:r>
          </a:p>
        </p:txBody>
      </p:sp>
      <p:sp>
        <p:nvSpPr>
          <p:cNvPr id="1743899" name="Rectangle 27"/>
          <p:cNvSpPr>
            <a:spLocks noChangeArrowheads="1"/>
          </p:cNvSpPr>
          <p:nvPr/>
        </p:nvSpPr>
        <p:spPr bwMode="auto">
          <a:xfrm>
            <a:off x="7185026" y="1214163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miss</a:t>
            </a:r>
          </a:p>
        </p:txBody>
      </p:sp>
      <p:sp>
        <p:nvSpPr>
          <p:cNvPr id="1743900" name="Rectangle 28"/>
          <p:cNvSpPr>
            <a:spLocks noChangeArrowheads="1"/>
          </p:cNvSpPr>
          <p:nvPr/>
        </p:nvSpPr>
        <p:spPr bwMode="auto">
          <a:xfrm>
            <a:off x="5953126" y="2280297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1" name="Rectangle 29"/>
          <p:cNvSpPr>
            <a:spLocks noChangeArrowheads="1"/>
          </p:cNvSpPr>
          <p:nvPr/>
        </p:nvSpPr>
        <p:spPr bwMode="auto">
          <a:xfrm>
            <a:off x="6334125" y="3490180"/>
            <a:ext cx="5550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data</a:t>
            </a:r>
          </a:p>
        </p:txBody>
      </p:sp>
      <p:sp>
        <p:nvSpPr>
          <p:cNvPr id="1743902" name="Rectangle 30"/>
          <p:cNvSpPr>
            <a:spLocks noChangeArrowheads="1"/>
          </p:cNvSpPr>
          <p:nvPr/>
        </p:nvSpPr>
        <p:spPr bwMode="auto">
          <a:xfrm>
            <a:off x="4225925" y="2651646"/>
            <a:ext cx="1066800" cy="850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b="1"/>
              <a:t>Trans-</a:t>
            </a:r>
          </a:p>
          <a:p>
            <a:pPr algn="ctr"/>
            <a:r>
              <a:rPr lang="en-US" b="1"/>
              <a:t>lation</a:t>
            </a:r>
          </a:p>
        </p:txBody>
      </p:sp>
      <p:sp>
        <p:nvSpPr>
          <p:cNvPr id="1743903" name="Rectangle 31"/>
          <p:cNvSpPr>
            <a:spLocks noChangeArrowheads="1"/>
          </p:cNvSpPr>
          <p:nvPr/>
        </p:nvSpPr>
        <p:spPr bwMode="auto">
          <a:xfrm>
            <a:off x="5318126" y="1022498"/>
            <a:ext cx="387927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/>
              <a:t>hit</a:t>
            </a:r>
          </a:p>
        </p:txBody>
      </p:sp>
      <p:sp>
        <p:nvSpPr>
          <p:cNvPr id="1743904" name="Line 32"/>
          <p:cNvSpPr>
            <a:spLocks noChangeShapeType="1"/>
          </p:cNvSpPr>
          <p:nvPr/>
        </p:nvSpPr>
        <p:spPr bwMode="auto">
          <a:xfrm>
            <a:off x="4581525" y="2232380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5" name="Rectangle 33"/>
          <p:cNvSpPr>
            <a:spLocks noChangeArrowheads="1"/>
          </p:cNvSpPr>
          <p:nvPr/>
        </p:nvSpPr>
        <p:spPr bwMode="auto">
          <a:xfrm>
            <a:off x="3895726" y="2278467"/>
            <a:ext cx="55463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miss</a:t>
            </a:r>
          </a:p>
        </p:txBody>
      </p:sp>
      <p:sp>
        <p:nvSpPr>
          <p:cNvPr id="1743906" name="Line 34"/>
          <p:cNvSpPr>
            <a:spLocks noChangeShapeType="1"/>
          </p:cNvSpPr>
          <p:nvPr/>
        </p:nvSpPr>
        <p:spPr bwMode="auto">
          <a:xfrm>
            <a:off x="4759325" y="3550075"/>
            <a:ext cx="0" cy="83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7" name="Line 35"/>
          <p:cNvSpPr>
            <a:spLocks noChangeShapeType="1"/>
          </p:cNvSpPr>
          <p:nvPr/>
        </p:nvSpPr>
        <p:spPr bwMode="auto">
          <a:xfrm>
            <a:off x="4772025" y="3645907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8" name="Line 36"/>
          <p:cNvSpPr>
            <a:spLocks noChangeShapeType="1"/>
          </p:cNvSpPr>
          <p:nvPr/>
        </p:nvSpPr>
        <p:spPr bwMode="auto">
          <a:xfrm flipV="1">
            <a:off x="5445125" y="1477701"/>
            <a:ext cx="0" cy="2180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09" name="Line 37"/>
          <p:cNvSpPr>
            <a:spLocks noChangeShapeType="1"/>
          </p:cNvSpPr>
          <p:nvPr/>
        </p:nvSpPr>
        <p:spPr bwMode="auto">
          <a:xfrm flipH="1">
            <a:off x="5775325" y="376569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11" name="Rectangle 39"/>
          <p:cNvSpPr>
            <a:spLocks noChangeArrowheads="1"/>
          </p:cNvSpPr>
          <p:nvPr/>
        </p:nvSpPr>
        <p:spPr bwMode="auto">
          <a:xfrm>
            <a:off x="6334126" y="1022498"/>
            <a:ext cx="423193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¾ t</a:t>
            </a:r>
          </a:p>
        </p:txBody>
      </p:sp>
      <p:sp>
        <p:nvSpPr>
          <p:cNvPr id="1743912" name="Rectangle 40"/>
          <p:cNvSpPr>
            <a:spLocks noChangeArrowheads="1"/>
          </p:cNvSpPr>
          <p:nvPr/>
        </p:nvSpPr>
        <p:spPr bwMode="auto">
          <a:xfrm>
            <a:off x="4454525" y="1034477"/>
            <a:ext cx="466474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/>
              <a:t>¼  t</a:t>
            </a:r>
          </a:p>
        </p:txBody>
      </p:sp>
      <p:sp>
        <p:nvSpPr>
          <p:cNvPr id="1743915" name="Line 43"/>
          <p:cNvSpPr>
            <a:spLocks noChangeShapeType="1"/>
          </p:cNvSpPr>
          <p:nvPr/>
        </p:nvSpPr>
        <p:spPr bwMode="auto">
          <a:xfrm>
            <a:off x="7400925" y="2100612"/>
            <a:ext cx="0" cy="1653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16" name="Line 44"/>
          <p:cNvSpPr>
            <a:spLocks noChangeShapeType="1"/>
          </p:cNvSpPr>
          <p:nvPr/>
        </p:nvSpPr>
        <p:spPr bwMode="auto">
          <a:xfrm>
            <a:off x="5800725" y="2100611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4962525" y="2241697"/>
            <a:ext cx="0" cy="39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TLB Event Combinations</a:t>
            </a:r>
            <a:endParaRPr lang="en-US" sz="4000" dirty="0"/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2662CCE8-88FD-4BB2-80E7-1C4D30F495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50" y="1114425"/>
          <a:ext cx="8153400" cy="5257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TLB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Possible?  Under what circumstances?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 Box 50">
            <a:extLst>
              <a:ext uri="{FF2B5EF4-FFF2-40B4-BE49-F238E27FC236}">
                <a16:creationId xmlns:a16="http://schemas.microsoft.com/office/drawing/2014/main" id="{8716DA00-21FC-4F53-9012-D3F041CF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1800225"/>
            <a:ext cx="323729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this is what we want!</a:t>
            </a:r>
          </a:p>
        </p:txBody>
      </p:sp>
      <p:sp>
        <p:nvSpPr>
          <p:cNvPr id="10" name="Text Box 51">
            <a:extLst>
              <a:ext uri="{FF2B5EF4-FFF2-40B4-BE49-F238E27FC236}">
                <a16:creationId xmlns:a16="http://schemas.microsoft.com/office/drawing/2014/main" id="{BCF23FA7-51FE-499C-B7AA-0078BAE7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232025"/>
            <a:ext cx="4319324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although the page table is not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checked after the TLB hits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CBBF8061-1711-44EC-9839-E2BFAC6BE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994025"/>
            <a:ext cx="5010150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TLB missed, but PA is in page table and data is in cache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7B3DE99A-E3E1-43D5-B7F6-F3092430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840" y="3705225"/>
            <a:ext cx="497786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TLB missed, but PA is in page table, data not in cache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CD7E1FB2-B06B-473D-A315-AB3042EF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30" y="4395787"/>
            <a:ext cx="201260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 – page fault</a:t>
            </a:r>
          </a:p>
        </p:txBody>
      </p:sp>
      <p:sp>
        <p:nvSpPr>
          <p:cNvPr id="14" name="Text Box 55">
            <a:extLst>
              <a:ext uri="{FF2B5EF4-FFF2-40B4-BE49-F238E27FC236}">
                <a16:creationId xmlns:a16="http://schemas.microsoft.com/office/drawing/2014/main" id="{95462B3E-4DD5-47E6-9854-2354AFF8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30" y="4820591"/>
            <a:ext cx="496107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– TLB translation is not possible if the page is not present in main memory</a:t>
            </a:r>
          </a:p>
        </p:txBody>
      </p:sp>
      <p:sp>
        <p:nvSpPr>
          <p:cNvPr id="15" name="Text Box 56">
            <a:extLst>
              <a:ext uri="{FF2B5EF4-FFF2-40B4-BE49-F238E27FC236}">
                <a16:creationId xmlns:a16="http://schemas.microsoft.com/office/drawing/2014/main" id="{6B844F0F-8999-485F-A060-F3318CA9A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29" y="5599516"/>
            <a:ext cx="5069016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– data is not allowed in the cache if the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page is not in memory</a:t>
            </a:r>
          </a:p>
        </p:txBody>
      </p:sp>
    </p:spTree>
    <p:extLst>
      <p:ext uri="{BB962C8B-B14F-4D97-AF65-F5344CB8AC3E}">
        <p14:creationId xmlns:p14="http://schemas.microsoft.com/office/powerpoint/2010/main" val="26286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1963" y="1163369"/>
            <a:ext cx="8557649" cy="944020"/>
          </a:xfrm>
          <a:noFill/>
          <a:ln/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sz="2400" b="1" dirty="0"/>
              <a:t>The off-chip interconnect and memory architecture can affect overall system performance in dramatic ways</a:t>
            </a:r>
          </a:p>
        </p:txBody>
      </p:sp>
      <p:sp>
        <p:nvSpPr>
          <p:cNvPr id="1576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sz="4400" dirty="0"/>
              <a:t>Memory Systems that Support Caches</a:t>
            </a:r>
          </a:p>
        </p:txBody>
      </p:sp>
      <p:sp>
        <p:nvSpPr>
          <p:cNvPr id="1576965" name="Rectangle 5"/>
          <p:cNvSpPr>
            <a:spLocks noChangeArrowheads="1"/>
          </p:cNvSpPr>
          <p:nvPr/>
        </p:nvSpPr>
        <p:spPr bwMode="auto">
          <a:xfrm>
            <a:off x="4378326" y="4868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6" name="Rectangle 6"/>
          <p:cNvSpPr>
            <a:spLocks noChangeArrowheads="1"/>
          </p:cNvSpPr>
          <p:nvPr/>
        </p:nvSpPr>
        <p:spPr bwMode="auto">
          <a:xfrm>
            <a:off x="4533901" y="49879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7" name="Rectangle 7"/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8" name="Rectangle 8"/>
          <p:cNvSpPr>
            <a:spLocks noChangeArrowheads="1"/>
          </p:cNvSpPr>
          <p:nvPr/>
        </p:nvSpPr>
        <p:spPr bwMode="auto">
          <a:xfrm>
            <a:off x="7947026" y="3471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69" name="Rectangle 9"/>
          <p:cNvSpPr>
            <a:spLocks noChangeArrowheads="1"/>
          </p:cNvSpPr>
          <p:nvPr/>
        </p:nvSpPr>
        <p:spPr bwMode="auto">
          <a:xfrm>
            <a:off x="8443914" y="34718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76970" name="Rectangle 10"/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1" name="Text Box 11"/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1576972" name="AutoShape 12"/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3" name="Rectangle 13"/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4" name="Text Box 14"/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576975" name="Rectangle 15"/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6" name="AutoShape 16"/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77" name="Text Box 17"/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576978" name="Text Box 18"/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76979" name="Rectangle 19"/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6980" name="Rectangle 20"/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576981" name="Rectangle 21"/>
          <p:cNvSpPr>
            <a:spLocks noChangeArrowheads="1"/>
          </p:cNvSpPr>
          <p:nvPr/>
        </p:nvSpPr>
        <p:spPr bwMode="auto">
          <a:xfrm>
            <a:off x="4029302" y="2107389"/>
            <a:ext cx="60198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76982" name="Text Box 22"/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576983" name="Line 23"/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6984" name="Line 24"/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6985" name="Text Box 25"/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1A9450-DD02-4227-9EE7-3C537809E37F}"/>
              </a:ext>
            </a:extLst>
          </p:cNvPr>
          <p:cNvSpPr txBox="1">
            <a:spLocks/>
          </p:cNvSpPr>
          <p:nvPr/>
        </p:nvSpPr>
        <p:spPr>
          <a:xfrm>
            <a:off x="3639008" y="2266107"/>
            <a:ext cx="7340544" cy="3676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Assume:</a:t>
            </a:r>
          </a:p>
          <a:p>
            <a:r>
              <a:rPr lang="en-US" sz="2000" dirty="0"/>
              <a:t>1 memory bus clock cycle to send the address</a:t>
            </a:r>
          </a:p>
          <a:p>
            <a:r>
              <a:rPr lang="en-US" sz="2000" dirty="0"/>
              <a:t>15 memory bus clock cycles to get the 1st word in the block from DRAM (row cycle time), 5 memory bus clock cycles for  2nd, 3rd, 4th words (column access time)</a:t>
            </a:r>
          </a:p>
          <a:p>
            <a:r>
              <a:rPr lang="en-US" sz="2000" dirty="0"/>
              <a:t>1 memory bus clock cycle to return a word of data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Memory-Bus to Cache bandwidth</a:t>
            </a:r>
          </a:p>
          <a:p>
            <a:r>
              <a:rPr lang="en-US" sz="2000" dirty="0"/>
              <a:t>number of bytes accessed from memory and transferred to cache/CPU per memory bus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0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1060" name="Rectangle 4"/>
          <p:cNvSpPr>
            <a:spLocks noChangeArrowheads="1"/>
          </p:cNvSpPr>
          <p:nvPr/>
        </p:nvSpPr>
        <p:spPr bwMode="auto">
          <a:xfrm>
            <a:off x="4332331" y="5038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1" name="Rectangle 5"/>
          <p:cNvSpPr>
            <a:spLocks noChangeArrowheads="1"/>
          </p:cNvSpPr>
          <p:nvPr/>
        </p:nvSpPr>
        <p:spPr bwMode="auto">
          <a:xfrm>
            <a:off x="4487906" y="515738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3" name="Rectangle 7"/>
          <p:cNvSpPr>
            <a:spLocks noChangeArrowheads="1"/>
          </p:cNvSpPr>
          <p:nvPr/>
        </p:nvSpPr>
        <p:spPr bwMode="auto">
          <a:xfrm>
            <a:off x="7901031" y="3641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64" name="Rectangle 8"/>
          <p:cNvSpPr>
            <a:spLocks noChangeArrowheads="1"/>
          </p:cNvSpPr>
          <p:nvPr/>
        </p:nvSpPr>
        <p:spPr bwMode="auto">
          <a:xfrm>
            <a:off x="8397919" y="364132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1075" name="Rectangle 19"/>
          <p:cNvSpPr>
            <a:spLocks noChangeArrowheads="1"/>
          </p:cNvSpPr>
          <p:nvPr/>
        </p:nvSpPr>
        <p:spPr bwMode="auto">
          <a:xfrm>
            <a:off x="4602205" y="3217460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107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26550" y="1392168"/>
            <a:ext cx="7733438" cy="5188087"/>
          </a:xfrm>
        </p:spPr>
        <p:txBody>
          <a:bodyPr>
            <a:noAutofit/>
          </a:bodyPr>
          <a:lstStyle/>
          <a:p>
            <a:r>
              <a:rPr lang="en-US" sz="2400" b="1" dirty="0"/>
              <a:t>If the block size is one word, then for a cache miss, the pipeline will have to stall for: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</a:t>
            </a:r>
            <a:r>
              <a:rPr lang="en-US" sz="2000" dirty="0"/>
              <a:t>memory bus clock cycle to send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memory bus clock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memory bus clock cycle to return data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total clock cycles miss penalty</a:t>
            </a:r>
          </a:p>
          <a:p>
            <a:pPr lvl="1">
              <a:buFont typeface="Monotype Sorts" pitchFamily="2" charset="2"/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                   </a:t>
            </a:r>
            <a:r>
              <a:rPr lang="en-US" sz="2000" dirty="0"/>
              <a:t>bytes per memory bus clock cycle</a:t>
            </a:r>
            <a:endParaRPr lang="en-US" sz="2400" dirty="0"/>
          </a:p>
        </p:txBody>
      </p:sp>
      <p:sp>
        <p:nvSpPr>
          <p:cNvPr id="1581079" name="Rectangle 23"/>
          <p:cNvSpPr>
            <a:spLocks noChangeArrowheads="1"/>
          </p:cNvSpPr>
          <p:nvPr/>
        </p:nvSpPr>
        <p:spPr bwMode="auto">
          <a:xfrm>
            <a:off x="3715208" y="2303324"/>
            <a:ext cx="1295400" cy="18594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   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1080" name="Rectangle 24"/>
          <p:cNvSpPr>
            <a:spLocks noChangeArrowheads="1"/>
          </p:cNvSpPr>
          <p:nvPr/>
        </p:nvSpPr>
        <p:spPr bwMode="auto">
          <a:xfrm>
            <a:off x="3981645" y="5117661"/>
            <a:ext cx="2284261" cy="312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/ 17 = 0.235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C45A381-F294-4966-A416-A6C6B4220E5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One Word Blocks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4CAD58-8481-419A-90F9-0719D974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C7B794-1816-4198-94B3-C2C06F07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B83EB80-BF8A-4BFD-8C60-A79F9FAB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A0D4888B-785F-4C13-9606-782E0807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F80FCCD-4BBC-4FBB-B256-48E849C6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12085C61-5B27-43CE-8B8A-A13782CF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3800690-F829-440D-889D-9C0A5F2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6">
            <a:extLst>
              <a:ext uri="{FF2B5EF4-FFF2-40B4-BE49-F238E27FC236}">
                <a16:creationId xmlns:a16="http://schemas.microsoft.com/office/drawing/2014/main" id="{4D3EAA20-98CE-4EB7-9354-647FC863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2AC45672-C386-49D9-9D3B-4BA6D769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F34095DA-120F-4BEA-9F91-CE545B4E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F2773D4F-4BAF-49ED-B408-0E28D9C2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F4BABC81-D8E1-4733-9A05-9C179F24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7B5BA4A-54A6-4A44-9797-F47D2714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04587318-9100-43A2-8A8C-1E7957B97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51AC9BC4-DA32-4CCB-A34B-F10BEF51D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DACE3728-E1B1-40FE-A48F-BDDCD9A4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</p:spTree>
    <p:extLst>
      <p:ext uri="{BB962C8B-B14F-4D97-AF65-F5344CB8AC3E}">
        <p14:creationId xmlns:p14="http://schemas.microsoft.com/office/powerpoint/2010/main" val="12087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for processors to access peripheral devices: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Port-mapped I/O (PMIO): </a:t>
            </a:r>
            <a:r>
              <a:rPr lang="en-US" sz="2000" dirty="0"/>
              <a:t>isolated I/O, 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pecial I/O instructions, separate address spaces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Memory-mapped I/O (MMIO): one address space</a:t>
            </a:r>
          </a:p>
          <a:p>
            <a:pPr lvl="1"/>
            <a:endParaRPr lang="en-US" dirty="0"/>
          </a:p>
          <a:p>
            <a:r>
              <a:rPr lang="en-US" sz="2400" b="1" dirty="0"/>
              <a:t>MIPS processors use memory-mapped I/O</a:t>
            </a:r>
          </a:p>
          <a:p>
            <a:pPr lvl="1"/>
            <a:r>
              <a:rPr lang="en-US" sz="2000" dirty="0"/>
              <a:t>Use load and store instructions to communicate with peripheral devices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For a MIPS processor that only supports </a:t>
            </a:r>
            <a:r>
              <a:rPr lang="en-US" sz="2000" dirty="0" err="1"/>
              <a:t>lw</a:t>
            </a:r>
            <a:r>
              <a:rPr lang="en-US" sz="2000" dirty="0"/>
              <a:t> and </a:t>
            </a:r>
            <a:r>
              <a:rPr lang="en-US" sz="2000" dirty="0" err="1"/>
              <a:t>sw</a:t>
            </a:r>
            <a:r>
              <a:rPr lang="en-US" sz="2000" dirty="0"/>
              <a:t>, all data transfer will be 32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3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5157" name="Rectangle 5"/>
          <p:cNvSpPr>
            <a:spLocks noChangeArrowheads="1"/>
          </p:cNvSpPr>
          <p:nvPr/>
        </p:nvSpPr>
        <p:spPr bwMode="auto">
          <a:xfrm>
            <a:off x="4457702" y="518945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59" name="Rectangle 7"/>
          <p:cNvSpPr>
            <a:spLocks noChangeArrowheads="1"/>
          </p:cNvSpPr>
          <p:nvPr/>
        </p:nvSpPr>
        <p:spPr bwMode="auto">
          <a:xfrm>
            <a:off x="7870827" y="367339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60" name="Rectangle 8"/>
          <p:cNvSpPr>
            <a:spLocks noChangeArrowheads="1"/>
          </p:cNvSpPr>
          <p:nvPr/>
        </p:nvSpPr>
        <p:spPr bwMode="auto">
          <a:xfrm>
            <a:off x="8367715" y="367339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5171" name="Rectangle 19"/>
          <p:cNvSpPr>
            <a:spLocks noChangeArrowheads="1"/>
          </p:cNvSpPr>
          <p:nvPr/>
        </p:nvSpPr>
        <p:spPr bwMode="auto">
          <a:xfrm>
            <a:off x="4572001" y="3249530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51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15208" y="1424421"/>
            <a:ext cx="7809855" cy="5388142"/>
          </a:xfrm>
        </p:spPr>
        <p:txBody>
          <a:bodyPr>
            <a:noAutofit/>
          </a:bodyPr>
          <a:lstStyle/>
          <a:p>
            <a:r>
              <a:rPr lang="en-US" sz="2400" b="1" dirty="0"/>
              <a:t>What if the block size is four words and each word is in a different DRAM row?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 to send 1</a:t>
            </a:r>
            <a:r>
              <a:rPr lang="en-US" sz="2000" baseline="30000" dirty="0"/>
              <a:t>st</a:t>
            </a:r>
            <a:r>
              <a:rPr lang="en-US" sz="2000" dirty="0"/>
              <a:t>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return last data word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total clock cycles miss penalty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None/>
            </a:pPr>
            <a:r>
              <a:rPr lang="en-US" sz="2400" dirty="0"/>
              <a:t>                                  </a:t>
            </a:r>
            <a:r>
              <a:rPr lang="en-US" sz="2000" dirty="0"/>
              <a:t>bytes per memory bus clock cycle</a:t>
            </a:r>
            <a:endParaRPr lang="en-US" sz="2400" dirty="0"/>
          </a:p>
        </p:txBody>
      </p:sp>
      <p:sp>
        <p:nvSpPr>
          <p:cNvPr id="1585188" name="Rectangle 36"/>
          <p:cNvSpPr>
            <a:spLocks noChangeArrowheads="1"/>
          </p:cNvSpPr>
          <p:nvPr/>
        </p:nvSpPr>
        <p:spPr bwMode="auto">
          <a:xfrm>
            <a:off x="3592648" y="2279201"/>
            <a:ext cx="2233047" cy="14824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x 15 = 60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1 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62</a:t>
            </a:r>
          </a:p>
        </p:txBody>
      </p:sp>
      <p:sp>
        <p:nvSpPr>
          <p:cNvPr id="1585189" name="Rectangle 37"/>
          <p:cNvSpPr>
            <a:spLocks noChangeArrowheads="1"/>
          </p:cNvSpPr>
          <p:nvPr/>
        </p:nvSpPr>
        <p:spPr bwMode="auto">
          <a:xfrm>
            <a:off x="4021432" y="4659230"/>
            <a:ext cx="3196905" cy="715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(4 x 4) / 62 = 0.258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457BF7-3567-4B57-A438-757BC64AC9C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Four Word Blocks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4E8942A-E1EF-427D-89E7-C67717DA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97F698-8216-452F-9A02-0B63105F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5D85D6C-9CE8-4C09-8C67-11EAD7E8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9669259C-AD7B-4C86-A797-7530F338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6B080C8-D5E0-4877-83D3-236EE599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EE6A8612-6194-4A8D-B895-3C77739D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62E77AC-FAB3-4E9F-87CE-7FB8F1BC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74358DE0-E45D-4DF9-82B4-2FCC4270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E0438E62-129B-4E60-9B3B-178D01EB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A664BB64-A3E7-4402-9895-0F900B05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0BB4177-4B4B-41D2-BFB2-AE733A14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81BC4E75-8AC5-4AC0-8ABE-6E421451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AEB378B7-E97B-4CA5-B26D-A66B09FC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B5A60A4C-EB6E-4E6C-961B-93905605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9E0FA36-97F4-44CD-8785-067BCBBB0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6375CBCB-DC7A-43C6-A751-51146CC8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</p:spTree>
    <p:extLst>
      <p:ext uri="{BB962C8B-B14F-4D97-AF65-F5344CB8AC3E}">
        <p14:creationId xmlns:p14="http://schemas.microsoft.com/office/powerpoint/2010/main" val="14824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ChangeArrowheads="1"/>
          </p:cNvSpPr>
          <p:nvPr/>
        </p:nvSpPr>
        <p:spPr bwMode="auto">
          <a:xfrm>
            <a:off x="1749426" y="312739"/>
            <a:ext cx="2505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9252" name="Rectangle 4"/>
          <p:cNvSpPr>
            <a:spLocks noChangeArrowheads="1"/>
          </p:cNvSpPr>
          <p:nvPr/>
        </p:nvSpPr>
        <p:spPr bwMode="auto">
          <a:xfrm>
            <a:off x="3966329" y="5468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3" name="Rectangle 5"/>
          <p:cNvSpPr>
            <a:spLocks noChangeArrowheads="1"/>
          </p:cNvSpPr>
          <p:nvPr/>
        </p:nvSpPr>
        <p:spPr bwMode="auto">
          <a:xfrm>
            <a:off x="4174078" y="5633700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5" name="Rectangle 7"/>
          <p:cNvSpPr>
            <a:spLocks noChangeArrowheads="1"/>
          </p:cNvSpPr>
          <p:nvPr/>
        </p:nvSpPr>
        <p:spPr bwMode="auto">
          <a:xfrm>
            <a:off x="7535029" y="4071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8031917" y="407114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1589267" name="Rectangle 19"/>
          <p:cNvSpPr>
            <a:spLocks noChangeArrowheads="1"/>
          </p:cNvSpPr>
          <p:nvPr/>
        </p:nvSpPr>
        <p:spPr bwMode="auto">
          <a:xfrm>
            <a:off x="4655949" y="2978021"/>
            <a:ext cx="56388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400"/>
          </a:p>
        </p:txBody>
      </p:sp>
      <p:sp>
        <p:nvSpPr>
          <p:cNvPr id="158926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702803" y="1437481"/>
            <a:ext cx="7467600" cy="4307662"/>
          </a:xfrm>
        </p:spPr>
        <p:txBody>
          <a:bodyPr>
            <a:noAutofit/>
          </a:bodyPr>
          <a:lstStyle/>
          <a:p>
            <a:r>
              <a:rPr lang="en-US" sz="2400" b="1" dirty="0"/>
              <a:t>What if the block size is four words and all words are in the same DRAM row?</a:t>
            </a:r>
          </a:p>
          <a:p>
            <a:pPr lvl="1">
              <a:buFont typeface="Monotype Sorts" pitchFamily="2" charset="2"/>
              <a:buNone/>
            </a:pPr>
            <a:r>
              <a:rPr lang="en-US" sz="2400" dirty="0"/>
              <a:t>                   </a:t>
            </a:r>
            <a:r>
              <a:rPr lang="en-US" sz="2000" dirty="0"/>
              <a:t>cycle to send 1</a:t>
            </a:r>
            <a:r>
              <a:rPr lang="en-US" sz="2000" baseline="30000" dirty="0"/>
              <a:t>st</a:t>
            </a:r>
            <a:r>
              <a:rPr lang="en-US" sz="2000" dirty="0"/>
              <a:t> address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read DRAM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cycles to return last data word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/>
              <a:t>                       total clock cycles miss penalty</a:t>
            </a:r>
          </a:p>
          <a:p>
            <a:pPr marL="527518" lvl="1" indent="0">
              <a:buNone/>
            </a:pPr>
            <a:endParaRPr lang="en-US" sz="2400" dirty="0"/>
          </a:p>
          <a:p>
            <a:r>
              <a:rPr lang="en-US" sz="2400" b="1" dirty="0"/>
              <a:t>Number of bytes transferred per clock cycle (bandwidth) for a single miss is</a:t>
            </a:r>
          </a:p>
          <a:p>
            <a:pPr lvl="1">
              <a:buNone/>
            </a:pPr>
            <a:r>
              <a:rPr lang="en-US" sz="2000" dirty="0"/>
              <a:t>                             bytes per memory bus clock cycle</a:t>
            </a:r>
          </a:p>
        </p:txBody>
      </p:sp>
      <p:sp>
        <p:nvSpPr>
          <p:cNvPr id="1589284" name="Rectangle 36"/>
          <p:cNvSpPr>
            <a:spLocks noChangeArrowheads="1"/>
          </p:cNvSpPr>
          <p:nvPr/>
        </p:nvSpPr>
        <p:spPr bwMode="auto">
          <a:xfrm>
            <a:off x="3626603" y="2327984"/>
            <a:ext cx="2590800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15 + 3 x 5 = 30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32</a:t>
            </a:r>
          </a:p>
        </p:txBody>
      </p:sp>
      <p:sp>
        <p:nvSpPr>
          <p:cNvPr id="1589285" name="Rectangle 37"/>
          <p:cNvSpPr>
            <a:spLocks noChangeArrowheads="1"/>
          </p:cNvSpPr>
          <p:nvPr/>
        </p:nvSpPr>
        <p:spPr bwMode="auto">
          <a:xfrm>
            <a:off x="3702803" y="5100651"/>
            <a:ext cx="2819400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x 4) / 32 = 0.5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314A378-5B8A-4EC5-9A8A-B00CD3A2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46" y="4732855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697922C-5D23-4D8F-B189-158DEF68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1527691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AD0818BB-C60E-4E28-BEE3-810B3DCB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946" y="1603892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D248C26B-D36C-4BDB-A470-1C68AAE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45" y="1984891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1369F39-B23C-4DB6-8459-7FE374FB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2289691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B6003A84-D129-4A52-BDE2-BCE32FE6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745" y="2518292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B6191AF-9372-44BD-8D1E-0295335F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737491"/>
            <a:ext cx="838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9D97F564-963E-47B5-AFF6-8DE7647C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745" y="3127891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D8D1EF55-05DB-4A5B-A113-425F37CF1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545" y="4118492"/>
            <a:ext cx="1066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1C3768D-919F-4A7A-96FD-2BD1AC15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145" y="3280292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3D8B9D98-94A4-4F18-8D84-6D31210E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45" y="1527691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E878C808-A688-4CC0-857F-59FD4B5D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7" y="5616361"/>
            <a:ext cx="3222251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word wide organization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(one word wide bus &amp; memory)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1343F990-E597-4F27-AB47-05D9DD52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45" y="3356492"/>
            <a:ext cx="1219200" cy="1069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/>
              <a:t>32-bit data</a:t>
            </a:r>
          </a:p>
          <a:p>
            <a:pPr algn="r"/>
            <a:r>
              <a:rPr lang="en-US" sz="1600"/>
              <a:t>&amp;</a:t>
            </a:r>
          </a:p>
          <a:p>
            <a:pPr algn="r"/>
            <a:r>
              <a:rPr lang="en-US" sz="1600"/>
              <a:t>32-bit addr</a:t>
            </a:r>
          </a:p>
          <a:p>
            <a:pPr algn="r"/>
            <a:r>
              <a:rPr lang="en-US" sz="1600"/>
              <a:t>per cycle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8BA0664A-6DB3-427D-B86C-978350B4E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545" y="3356491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DDC2B08-6E71-4F43-82AC-AB52C3B3E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345" y="3356491"/>
            <a:ext cx="2286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B85C791C-1C3F-4B61-8AC2-1CB97C0D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46" y="1222891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B535FC9-E46D-4794-AECE-EB55304B6B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One Word Wide Bus, Four Word Blocks</a:t>
            </a:r>
          </a:p>
        </p:txBody>
      </p:sp>
    </p:spTree>
    <p:extLst>
      <p:ext uri="{BB962C8B-B14F-4D97-AF65-F5344CB8AC3E}">
        <p14:creationId xmlns:p14="http://schemas.microsoft.com/office/powerpoint/2010/main" val="24281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7" name="Rectangle 3"/>
          <p:cNvSpPr>
            <a:spLocks noChangeArrowheads="1"/>
          </p:cNvSpPr>
          <p:nvPr/>
        </p:nvSpPr>
        <p:spPr bwMode="auto">
          <a:xfrm>
            <a:off x="4310064" y="1438651"/>
            <a:ext cx="6555017" cy="2522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a block size of four words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 to send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cycles to read DRAM banks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cycles to return last data word</a:t>
            </a:r>
          </a:p>
          <a:p>
            <a:pPr marL="741363" lvl="1" indent="-246063">
              <a:lnSpc>
                <a:spcPct val="95000"/>
              </a:lnSpc>
              <a:spcBef>
                <a:spcPct val="4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total clock cycles miss penalty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3348" name="Rectangle 4"/>
          <p:cNvSpPr>
            <a:spLocks noChangeArrowheads="1"/>
          </p:cNvSpPr>
          <p:nvPr/>
        </p:nvSpPr>
        <p:spPr bwMode="auto">
          <a:xfrm>
            <a:off x="1905000" y="1639888"/>
            <a:ext cx="838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49" name="Text Box 5"/>
          <p:cNvSpPr txBox="1">
            <a:spLocks noChangeArrowheads="1"/>
          </p:cNvSpPr>
          <p:nvPr/>
        </p:nvSpPr>
        <p:spPr bwMode="auto">
          <a:xfrm>
            <a:off x="1981201" y="1716089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1593350" name="AutoShape 6"/>
          <p:cNvSpPr>
            <a:spLocks noChangeArrowheads="1"/>
          </p:cNvSpPr>
          <p:nvPr/>
        </p:nvSpPr>
        <p:spPr bwMode="auto">
          <a:xfrm>
            <a:off x="2057400" y="2097088"/>
            <a:ext cx="6096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1" name="Rectangle 7"/>
          <p:cNvSpPr>
            <a:spLocks noChangeArrowheads="1"/>
          </p:cNvSpPr>
          <p:nvPr/>
        </p:nvSpPr>
        <p:spPr bwMode="auto">
          <a:xfrm>
            <a:off x="1905000" y="2401888"/>
            <a:ext cx="838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2" name="Text Box 8"/>
          <p:cNvSpPr txBox="1">
            <a:spLocks noChangeArrowheads="1"/>
          </p:cNvSpPr>
          <p:nvPr/>
        </p:nvSpPr>
        <p:spPr bwMode="auto">
          <a:xfrm>
            <a:off x="1905000" y="2630489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1593354" name="AutoShape 10"/>
          <p:cNvSpPr>
            <a:spLocks noChangeArrowheads="1"/>
          </p:cNvSpPr>
          <p:nvPr/>
        </p:nvSpPr>
        <p:spPr bwMode="auto">
          <a:xfrm>
            <a:off x="1905000" y="3240088"/>
            <a:ext cx="838200" cy="6096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6" name="Text Box 12"/>
          <p:cNvSpPr txBox="1">
            <a:spLocks noChangeArrowheads="1"/>
          </p:cNvSpPr>
          <p:nvPr/>
        </p:nvSpPr>
        <p:spPr bwMode="auto">
          <a:xfrm>
            <a:off x="2057400" y="3392489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bus</a:t>
            </a:r>
          </a:p>
        </p:txBody>
      </p:sp>
      <p:sp>
        <p:nvSpPr>
          <p:cNvPr id="1593357" name="Rectangle 13"/>
          <p:cNvSpPr>
            <a:spLocks noChangeArrowheads="1"/>
          </p:cNvSpPr>
          <p:nvPr/>
        </p:nvSpPr>
        <p:spPr bwMode="auto">
          <a:xfrm>
            <a:off x="1524000" y="1639888"/>
            <a:ext cx="1600200" cy="1600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3358" name="Text Box 14"/>
          <p:cNvSpPr txBox="1">
            <a:spLocks noChangeArrowheads="1"/>
          </p:cNvSpPr>
          <p:nvPr/>
        </p:nvSpPr>
        <p:spPr bwMode="auto">
          <a:xfrm>
            <a:off x="1447801" y="1335088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on-chip</a:t>
            </a:r>
          </a:p>
        </p:txBody>
      </p:sp>
      <p:sp>
        <p:nvSpPr>
          <p:cNvPr id="1593365" name="Rectangle 21"/>
          <p:cNvSpPr>
            <a:spLocks noChangeArrowheads="1"/>
          </p:cNvSpPr>
          <p:nvPr/>
        </p:nvSpPr>
        <p:spPr bwMode="auto">
          <a:xfrm>
            <a:off x="4233865" y="3849688"/>
            <a:ext cx="7381875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of bytes transferred per clock cycle (bandwidth) for a single miss is</a:t>
            </a:r>
          </a:p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bytes per memory bus clock cycle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3380" name="Rectangle 36"/>
          <p:cNvSpPr>
            <a:spLocks noChangeArrowheads="1"/>
          </p:cNvSpPr>
          <p:nvPr/>
        </p:nvSpPr>
        <p:spPr bwMode="auto">
          <a:xfrm>
            <a:off x="4348165" y="4755064"/>
            <a:ext cx="28194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 x 4) / 20 = 0.8</a:t>
            </a:r>
          </a:p>
        </p:txBody>
      </p:sp>
      <p:sp>
        <p:nvSpPr>
          <p:cNvPr id="1593381" name="Rectangle 37"/>
          <p:cNvSpPr>
            <a:spLocks noChangeArrowheads="1"/>
          </p:cNvSpPr>
          <p:nvPr/>
        </p:nvSpPr>
        <p:spPr bwMode="auto">
          <a:xfrm>
            <a:off x="4233865" y="1949159"/>
            <a:ext cx="2057400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1  </a:t>
            </a:r>
          </a:p>
          <a:p>
            <a:pPr marL="287338" indent="-287338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15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 x 1 = 4</a:t>
            </a:r>
          </a:p>
          <a:p>
            <a:pPr marL="741363" lvl="1" indent="-246063">
              <a:spcBef>
                <a:spcPts val="48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20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15240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4478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1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6858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096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0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23622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22860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2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3200400" y="3849688"/>
            <a:ext cx="838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3124200" y="3849688"/>
            <a:ext cx="1066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DRAM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bank 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3245F5-9364-4655-9D6E-904BB979618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200107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Interleaved Memory, One Word Wide Bus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B07CF813-A10C-48E3-8F78-0A9AB957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979" y="5510777"/>
            <a:ext cx="6229349" cy="4431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interleaving channels?</a:t>
            </a:r>
          </a:p>
        </p:txBody>
      </p:sp>
    </p:spTree>
    <p:extLst>
      <p:ext uri="{BB962C8B-B14F-4D97-AF65-F5344CB8AC3E}">
        <p14:creationId xmlns:p14="http://schemas.microsoft.com/office/powerpoint/2010/main" val="19275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13D-924A-4D21-BBA1-1DA5A088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8CEE-16B3-43B6-AD0A-D214F194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Latency vs. throughput</a:t>
            </a:r>
          </a:p>
          <a:p>
            <a:endParaRPr lang="en-US" sz="2400" dirty="0"/>
          </a:p>
          <a:p>
            <a:r>
              <a:rPr lang="en-US" sz="2400" b="1" dirty="0"/>
              <a:t>Levels of Parallelism:</a:t>
            </a:r>
          </a:p>
          <a:p>
            <a:pPr lvl="1"/>
            <a:r>
              <a:rPr lang="en-US" sz="2000" dirty="0"/>
              <a:t>Instruction-level Parallelism (ILP)</a:t>
            </a:r>
          </a:p>
          <a:p>
            <a:pPr lvl="2"/>
            <a:r>
              <a:rPr lang="en-US" sz="2000" dirty="0"/>
              <a:t>Executing independent instructions (in one thread) in parallel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Data-level Parallelism (DLP)</a:t>
            </a:r>
          </a:p>
          <a:p>
            <a:pPr lvl="2"/>
            <a:r>
              <a:rPr lang="en-US" sz="2000" dirty="0"/>
              <a:t>Executing the same instruction on different data subsets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Thread-level Parallelism (or Task-level Parallelism, TLP)</a:t>
            </a:r>
          </a:p>
          <a:p>
            <a:pPr lvl="2"/>
            <a:r>
              <a:rPr lang="en-US" sz="2000" dirty="0"/>
              <a:t>Executing independent computing tasks in parallel (on same or different data)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34F2-A733-4B0A-9B28-8FE26B1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Dynamic Pipeline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</a:t>
            </a:r>
          </a:p>
          <a:p>
            <a:pPr lvl="1"/>
            <a:r>
              <a:rPr lang="en-US" sz="2000" dirty="0"/>
              <a:t>All data hazards (memory and registers) must be resolved by hardware</a:t>
            </a:r>
          </a:p>
          <a:p>
            <a:endParaRPr lang="en-US" sz="2400" dirty="0"/>
          </a:p>
          <a:p>
            <a:r>
              <a:rPr lang="en-US" sz="2400" b="1" dirty="0"/>
              <a:t>Data Dependencies</a:t>
            </a:r>
          </a:p>
          <a:p>
            <a:pPr lvl="1"/>
            <a:r>
              <a:rPr lang="en-US" sz="2000" dirty="0"/>
              <a:t>RAW (Read After Write) : True dependency</a:t>
            </a:r>
          </a:p>
          <a:p>
            <a:pPr lvl="2"/>
            <a:r>
              <a:rPr lang="en-US" sz="2000" dirty="0"/>
              <a:t>Dynamic pipeline preserves only this dependency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WAR (Write After Read) &amp; WAW (Write After Write) : False dependencies</a:t>
            </a:r>
          </a:p>
          <a:p>
            <a:pPr lvl="2"/>
            <a:r>
              <a:rPr lang="en-US" sz="2000" dirty="0"/>
              <a:t>Dynamic pipeline removes false dependencies by using register renaming</a:t>
            </a:r>
          </a:p>
          <a:p>
            <a:pPr lvl="3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Dependencies Among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89441"/>
            <a:ext cx="10972800" cy="27367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2BB36D-28DF-4117-852A-530E23E664DB}"/>
              </a:ext>
            </a:extLst>
          </p:cNvPr>
          <p:cNvSpPr/>
          <p:nvPr/>
        </p:nvSpPr>
        <p:spPr>
          <a:xfrm>
            <a:off x="2680044" y="43975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4B09A7-93A7-405D-8D02-2FC92C62E080}"/>
              </a:ext>
            </a:extLst>
          </p:cNvPr>
          <p:cNvGrpSpPr/>
          <p:nvPr/>
        </p:nvGrpSpPr>
        <p:grpSpPr>
          <a:xfrm>
            <a:off x="4014321" y="4407069"/>
            <a:ext cx="593706" cy="411972"/>
            <a:chOff x="2157437" y="3230372"/>
            <a:chExt cx="514545" cy="35704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0E2FA4C-E4DC-49AA-A1AC-6521D2A1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437" y="3455167"/>
              <a:ext cx="205506" cy="1320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4">
              <a:extLst>
                <a:ext uri="{FF2B5EF4-FFF2-40B4-BE49-F238E27FC236}">
                  <a16:creationId xmlns:a16="http://schemas.microsoft.com/office/drawing/2014/main" id="{FD5A1EF9-7688-46A8-8D71-CDCDFA5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P2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DD8C24-4976-4BAC-816C-14DB69CDF3F6}"/>
              </a:ext>
            </a:extLst>
          </p:cNvPr>
          <p:cNvGrpSpPr/>
          <p:nvPr/>
        </p:nvGrpSpPr>
        <p:grpSpPr>
          <a:xfrm>
            <a:off x="4044806" y="4686724"/>
            <a:ext cx="535494" cy="411972"/>
            <a:chOff x="2207888" y="3230372"/>
            <a:chExt cx="464094" cy="35704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48CA53-1278-4D43-B006-B3E2C211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88" y="3455167"/>
              <a:ext cx="155055" cy="11451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5A8D7F5A-0F29-4288-9F6E-EDA0F41D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A57E38-2A6F-4C56-9A2C-5CCB40F08AC6}"/>
              </a:ext>
            </a:extLst>
          </p:cNvPr>
          <p:cNvGrpSpPr/>
          <p:nvPr/>
        </p:nvGrpSpPr>
        <p:grpSpPr>
          <a:xfrm>
            <a:off x="4702563" y="5004224"/>
            <a:ext cx="517891" cy="411972"/>
            <a:chOff x="2223143" y="3230372"/>
            <a:chExt cx="448839" cy="35704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0FE98A-8202-4182-A253-EF65CE56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143" y="3455167"/>
              <a:ext cx="139801" cy="8187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4">
              <a:extLst>
                <a:ext uri="{FF2B5EF4-FFF2-40B4-BE49-F238E27FC236}">
                  <a16:creationId xmlns:a16="http://schemas.microsoft.com/office/drawing/2014/main" id="{1EB17128-B8D7-40EF-9868-601439CB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103419-0695-4E55-A17F-E586E0D20CE9}"/>
              </a:ext>
            </a:extLst>
          </p:cNvPr>
          <p:cNvGrpSpPr/>
          <p:nvPr/>
        </p:nvGrpSpPr>
        <p:grpSpPr>
          <a:xfrm>
            <a:off x="4021360" y="4156406"/>
            <a:ext cx="531207" cy="411972"/>
            <a:chOff x="2211603" y="3230372"/>
            <a:chExt cx="460379" cy="35704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FEB3CF-7376-44B4-8E9C-6173FF1B4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603" y="3455167"/>
              <a:ext cx="151341" cy="8718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502D9C8D-C4ED-4B0B-9D78-E16AF919F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334914-8A55-4BD2-8197-C111C0B52135}"/>
              </a:ext>
            </a:extLst>
          </p:cNvPr>
          <p:cNvGrpSpPr/>
          <p:nvPr/>
        </p:nvGrpSpPr>
        <p:grpSpPr>
          <a:xfrm>
            <a:off x="4716022" y="4472627"/>
            <a:ext cx="505267" cy="411972"/>
            <a:chOff x="2234084" y="3230372"/>
            <a:chExt cx="437898" cy="35704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D27E0D-C0B9-4576-AD48-2181176F7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085" y="3455167"/>
              <a:ext cx="128859" cy="7527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033B0A80-745C-49C8-8FC9-D20DAFBD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10B69E-4942-43D6-B6FC-6E0B6B66A7FD}"/>
              </a:ext>
            </a:extLst>
          </p:cNvPr>
          <p:cNvGrpSpPr/>
          <p:nvPr/>
        </p:nvGrpSpPr>
        <p:grpSpPr>
          <a:xfrm>
            <a:off x="4021360" y="5016478"/>
            <a:ext cx="528707" cy="411972"/>
            <a:chOff x="2213769" y="3230372"/>
            <a:chExt cx="458213" cy="35704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3E0574A-6107-48B6-B041-15DFAD212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769" y="3455172"/>
              <a:ext cx="149179" cy="8882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4">
              <a:extLst>
                <a:ext uri="{FF2B5EF4-FFF2-40B4-BE49-F238E27FC236}">
                  <a16:creationId xmlns:a16="http://schemas.microsoft.com/office/drawing/2014/main" id="{C7154C61-ACBC-44E6-ACC9-39AEFC005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4"/>
                  </a:solidFill>
                  <a:latin typeface="Courier New" panose="02070309020205020404" pitchFamily="49" charset="0"/>
                </a:rPr>
                <a:t>P4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515638C-8960-493C-B7B8-CF9C1E649460}"/>
              </a:ext>
            </a:extLst>
          </p:cNvPr>
          <p:cNvSpPr/>
          <p:nvPr/>
        </p:nvSpPr>
        <p:spPr>
          <a:xfrm>
            <a:off x="6452415" y="44094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en-US" sz="1846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60377A-F6EC-4219-9AA2-25E1CA9BBE9C}"/>
              </a:ext>
            </a:extLst>
          </p:cNvPr>
          <p:cNvSpPr/>
          <p:nvPr/>
        </p:nvSpPr>
        <p:spPr>
          <a:xfrm>
            <a:off x="5666929" y="4801097"/>
            <a:ext cx="724778" cy="422183"/>
          </a:xfrm>
          <a:prstGeom prst="rightArrow">
            <a:avLst/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0F4E-620E-4969-96DF-6237C4893DE5}"/>
              </a:ext>
            </a:extLst>
          </p:cNvPr>
          <p:cNvGraphicFramePr>
            <a:graphicFrameLocks noGrp="1"/>
          </p:cNvGraphicFramePr>
          <p:nvPr/>
        </p:nvGraphicFramePr>
        <p:xfrm>
          <a:off x="1243614" y="1679078"/>
          <a:ext cx="4527394" cy="2346960"/>
        </p:xfrm>
        <a:graphic>
          <a:graphicData uri="http://schemas.openxmlformats.org/drawingml/2006/table">
            <a:tbl>
              <a:tblPr/>
              <a:tblGrid>
                <a:gridCol w="847493">
                  <a:extLst>
                    <a:ext uri="{9D8B030D-6E8A-4147-A177-3AD203B41FA5}">
                      <a16:colId xmlns:a16="http://schemas.microsoft.com/office/drawing/2014/main" val="3578259834"/>
                    </a:ext>
                  </a:extLst>
                </a:gridCol>
                <a:gridCol w="810322">
                  <a:extLst>
                    <a:ext uri="{9D8B030D-6E8A-4147-A177-3AD203B41FA5}">
                      <a16:colId xmlns:a16="http://schemas.microsoft.com/office/drawing/2014/main" val="3919234980"/>
                    </a:ext>
                  </a:extLst>
                </a:gridCol>
                <a:gridCol w="676507">
                  <a:extLst>
                    <a:ext uri="{9D8B030D-6E8A-4147-A177-3AD203B41FA5}">
                      <a16:colId xmlns:a16="http://schemas.microsoft.com/office/drawing/2014/main" val="3146804219"/>
                    </a:ext>
                  </a:extLst>
                </a:gridCol>
                <a:gridCol w="721112">
                  <a:extLst>
                    <a:ext uri="{9D8B030D-6E8A-4147-A177-3AD203B41FA5}">
                      <a16:colId xmlns:a16="http://schemas.microsoft.com/office/drawing/2014/main" val="98305573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2720798504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48259682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684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2754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24867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26867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270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0839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12622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1E4F9A9-3577-4FBF-80FF-E3B45C1E1E46}"/>
              </a:ext>
            </a:extLst>
          </p:cNvPr>
          <p:cNvGraphicFramePr>
            <a:graphicFrameLocks noGrp="1"/>
          </p:cNvGraphicFramePr>
          <p:nvPr/>
        </p:nvGraphicFramePr>
        <p:xfrm>
          <a:off x="7294081" y="1679561"/>
          <a:ext cx="3648506" cy="2011680"/>
        </p:xfrm>
        <a:graphic>
          <a:graphicData uri="http://schemas.openxmlformats.org/drawingml/2006/table">
            <a:tbl>
              <a:tblPr/>
              <a:tblGrid>
                <a:gridCol w="778927">
                  <a:extLst>
                    <a:ext uri="{9D8B030D-6E8A-4147-A177-3AD203B41FA5}">
                      <a16:colId xmlns:a16="http://schemas.microsoft.com/office/drawing/2014/main" val="3919234980"/>
                    </a:ext>
                  </a:extLst>
                </a:gridCol>
                <a:gridCol w="676507">
                  <a:extLst>
                    <a:ext uri="{9D8B030D-6E8A-4147-A177-3AD203B41FA5}">
                      <a16:colId xmlns:a16="http://schemas.microsoft.com/office/drawing/2014/main" val="3146804219"/>
                    </a:ext>
                  </a:extLst>
                </a:gridCol>
                <a:gridCol w="721112">
                  <a:extLst>
                    <a:ext uri="{9D8B030D-6E8A-4147-A177-3AD203B41FA5}">
                      <a16:colId xmlns:a16="http://schemas.microsoft.com/office/drawing/2014/main" val="98305573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2720798504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48259682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684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2754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24867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26867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270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0839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3C11830-A8FE-4C48-9C81-57BA16859C90}"/>
              </a:ext>
            </a:extLst>
          </p:cNvPr>
          <p:cNvSpPr txBox="1"/>
          <p:nvPr/>
        </p:nvSpPr>
        <p:spPr>
          <a:xfrm>
            <a:off x="2153467" y="115840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Mapping table status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6398FF-B175-4659-BE3F-4F59FD652816}"/>
              </a:ext>
            </a:extLst>
          </p:cNvPr>
          <p:cNvSpPr txBox="1"/>
          <p:nvPr/>
        </p:nvSpPr>
        <p:spPr>
          <a:xfrm>
            <a:off x="8070371" y="115840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Free list status</a:t>
            </a:r>
          </a:p>
        </p:txBody>
      </p:sp>
    </p:spTree>
    <p:extLst>
      <p:ext uri="{BB962C8B-B14F-4D97-AF65-F5344CB8AC3E}">
        <p14:creationId xmlns:p14="http://schemas.microsoft.com/office/powerpoint/2010/main" val="12615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372" y="1129372"/>
            <a:ext cx="11087256" cy="537674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Shared Memory multi-Processor (SMP)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Single address space shared by all cores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Cores coordinate/communicate through shared variables (via loads and stores)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Need </a:t>
            </a:r>
            <a:r>
              <a:rPr lang="en-US" sz="1800" dirty="0">
                <a:solidFill>
                  <a:srgbClr val="0070C0"/>
                </a:solidFill>
              </a:rPr>
              <a:t>synchronization</a:t>
            </a:r>
            <a:r>
              <a:rPr lang="en-US" sz="1800" dirty="0"/>
              <a:t> primitives (e.g., locks)</a:t>
            </a:r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Two styles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Uniform memory access (</a:t>
            </a:r>
            <a:r>
              <a:rPr lang="en-US" sz="1800" dirty="0">
                <a:solidFill>
                  <a:srgbClr val="0070C0"/>
                </a:solidFill>
              </a:rPr>
              <a:t>UMA</a:t>
            </a:r>
            <a:r>
              <a:rPr lang="en-US" sz="1800" dirty="0"/>
              <a:t>): easier for programming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Non-uniform memory access (</a:t>
            </a:r>
            <a:r>
              <a:rPr lang="en-US" sz="1800" dirty="0">
                <a:solidFill>
                  <a:srgbClr val="0070C0"/>
                </a:solidFill>
              </a:rPr>
              <a:t>NUMA</a:t>
            </a:r>
            <a:r>
              <a:rPr lang="en-US" sz="1800" dirty="0"/>
              <a:t>): more scalable &amp; lower latency to local memory</a:t>
            </a:r>
          </a:p>
          <a:p>
            <a:pPr lvl="2">
              <a:spcBef>
                <a:spcPts val="600"/>
              </a:spcBef>
            </a:pPr>
            <a:endParaRPr lang="en-US" sz="1538" dirty="0"/>
          </a:p>
          <a:p>
            <a:pPr>
              <a:spcBef>
                <a:spcPts val="600"/>
              </a:spcBef>
            </a:pPr>
            <a:r>
              <a:rPr lang="en-US" sz="2400" b="1" dirty="0"/>
              <a:t>Message Passing multi-Processors (MPP)</a:t>
            </a:r>
          </a:p>
          <a:p>
            <a:pPr lvl="1"/>
            <a:r>
              <a:rPr lang="en-US" sz="2000" dirty="0"/>
              <a:t>Each core has its own private address space</a:t>
            </a:r>
          </a:p>
          <a:p>
            <a:pPr lvl="2"/>
            <a:r>
              <a:rPr lang="en-US" sz="1800" dirty="0"/>
              <a:t>Cores share data by </a:t>
            </a:r>
            <a:r>
              <a:rPr lang="en-US" sz="1800" i="1" dirty="0"/>
              <a:t>explicitly</a:t>
            </a:r>
            <a:r>
              <a:rPr lang="en-US" sz="1800" dirty="0"/>
              <a:t> sending and receiving information (</a:t>
            </a:r>
            <a:r>
              <a:rPr lang="en-US" sz="1800" dirty="0">
                <a:solidFill>
                  <a:srgbClr val="0070C0"/>
                </a:solidFill>
              </a:rPr>
              <a:t>message passing</a:t>
            </a:r>
            <a:r>
              <a:rPr lang="en-US" sz="1800" dirty="0"/>
              <a:t>)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Coordination is built into MP primitives (</a:t>
            </a:r>
            <a:r>
              <a:rPr lang="en-US" sz="2000" dirty="0">
                <a:solidFill>
                  <a:srgbClr val="0070C0"/>
                </a:solidFill>
              </a:rPr>
              <a:t>message send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&amp; </a:t>
            </a:r>
            <a:r>
              <a:rPr lang="en-US" sz="2000" dirty="0">
                <a:solidFill>
                  <a:srgbClr val="0070C0"/>
                </a:solidFill>
              </a:rPr>
              <a:t>message receive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endParaRPr lang="en-US" sz="246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4D10CA-2927-413C-9D0B-C2D7758387D8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b="1" dirty="0"/>
              <a:t>How to Share </a:t>
            </a:r>
            <a:r>
              <a:rPr lang="en-US" sz="4400" dirty="0"/>
              <a:t>D</a:t>
            </a:r>
            <a:r>
              <a:rPr lang="en-US" sz="4400" b="1" dirty="0"/>
              <a:t>ata?</a:t>
            </a:r>
          </a:p>
        </p:txBody>
      </p:sp>
    </p:spTree>
    <p:extLst>
      <p:ext uri="{BB962C8B-B14F-4D97-AF65-F5344CB8AC3E}">
        <p14:creationId xmlns:p14="http://schemas.microsoft.com/office/powerpoint/2010/main" val="21446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2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2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2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62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62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2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2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26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44" y="1147754"/>
            <a:ext cx="9495692" cy="5403370"/>
          </a:xfrm>
        </p:spPr>
        <p:txBody>
          <a:bodyPr>
            <a:normAutofit/>
          </a:bodyPr>
          <a:lstStyle/>
          <a:p>
            <a:r>
              <a:rPr lang="en-US" sz="2400" b="1" dirty="0"/>
              <a:t>Snooping-based protocol</a:t>
            </a:r>
          </a:p>
          <a:p>
            <a:pPr lvl="1"/>
            <a:r>
              <a:rPr lang="en-US" sz="2000" dirty="0"/>
              <a:t>Each processor’s cache controller constantly snoops on the bus</a:t>
            </a:r>
          </a:p>
          <a:p>
            <a:pPr lvl="1"/>
            <a:endParaRPr lang="en-US" sz="2077" dirty="0"/>
          </a:p>
          <a:p>
            <a:pPr lvl="1"/>
            <a:r>
              <a:rPr lang="en-US" sz="2000" dirty="0"/>
              <a:t>Processors observe other processors’ actions</a:t>
            </a:r>
          </a:p>
          <a:p>
            <a:pPr lvl="2"/>
            <a:r>
              <a:rPr lang="en-US" sz="1800" dirty="0"/>
              <a:t>E.g., processor A makes “read-exclusive” request for A on bus, processor B sees this and invalidates its own copy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12" y="4972860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Interconnection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403" y="5380093"/>
            <a:ext cx="2901462" cy="717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Memory</a:t>
            </a:r>
          </a:p>
        </p:txBody>
      </p:sp>
      <p:cxnSp>
        <p:nvCxnSpPr>
          <p:cNvPr id="7" name="Straight Connector 6"/>
          <p:cNvCxnSpPr>
            <a:stCxn id="9" idx="4"/>
          </p:cNvCxnSpPr>
          <p:nvPr/>
        </p:nvCxnSpPr>
        <p:spPr>
          <a:xfrm>
            <a:off x="4247987" y="4236338"/>
            <a:ext cx="0" cy="888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5741957" y="5227069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23518" y="3782654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518" y="4312041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5246326" y="4231881"/>
            <a:ext cx="0" cy="740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1857" y="3778197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1857" y="4307584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7341" y="3941959"/>
            <a:ext cx="3866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...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07906" y="4594923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cxnSp>
        <p:nvCxnSpPr>
          <p:cNvPr id="35" name="Straight Connector 34"/>
          <p:cNvCxnSpPr>
            <a:stCxn id="36" idx="4"/>
          </p:cNvCxnSpPr>
          <p:nvPr/>
        </p:nvCxnSpPr>
        <p:spPr>
          <a:xfrm>
            <a:off x="6240446" y="4242224"/>
            <a:ext cx="0" cy="73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15977" y="3788540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5978" y="4317927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0" name="Straight Connector 39"/>
          <p:cNvCxnSpPr>
            <a:stCxn id="41" idx="4"/>
          </p:cNvCxnSpPr>
          <p:nvPr/>
        </p:nvCxnSpPr>
        <p:spPr>
          <a:xfrm>
            <a:off x="7428891" y="4231878"/>
            <a:ext cx="0" cy="74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04422" y="3778196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04422" y="4307583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12430" y="4611656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96671" y="4617646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88810" y="4617870"/>
            <a:ext cx="880162" cy="21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69" b="1" dirty="0">
                <a:solidFill>
                  <a:schemeClr val="tx1"/>
                </a:solidFill>
              </a:rPr>
              <a:t>Snooper</a:t>
            </a:r>
          </a:p>
        </p:txBody>
      </p:sp>
      <p:cxnSp>
        <p:nvCxnSpPr>
          <p:cNvPr id="12" name="Elbow Connector 11"/>
          <p:cNvCxnSpPr>
            <a:stCxn id="28" idx="2"/>
            <a:endCxn id="52" idx="2"/>
          </p:cNvCxnSpPr>
          <p:nvPr/>
        </p:nvCxnSpPr>
        <p:spPr>
          <a:xfrm rot="16200000" flipH="1">
            <a:off x="5826966" y="3235141"/>
            <a:ext cx="22947" cy="3180903"/>
          </a:xfrm>
          <a:prstGeom prst="bentConnector3">
            <a:avLst>
              <a:gd name="adj1" fmla="val 1249495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8" idx="2"/>
            <a:endCxn id="51" idx="2"/>
          </p:cNvCxnSpPr>
          <p:nvPr/>
        </p:nvCxnSpPr>
        <p:spPr>
          <a:xfrm rot="16200000" flipH="1">
            <a:off x="5231009" y="3831098"/>
            <a:ext cx="22723" cy="1988765"/>
          </a:xfrm>
          <a:prstGeom prst="bentConnector3">
            <a:avLst>
              <a:gd name="adj1" fmla="val 126081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8" idx="2"/>
            <a:endCxn id="50" idx="2"/>
          </p:cNvCxnSpPr>
          <p:nvPr/>
        </p:nvCxnSpPr>
        <p:spPr>
          <a:xfrm rot="16200000" flipH="1">
            <a:off x="4741882" y="4320225"/>
            <a:ext cx="16733" cy="1004523"/>
          </a:xfrm>
          <a:prstGeom prst="bentConnector3">
            <a:avLst>
              <a:gd name="adj1" fmla="val 1676334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93746" y="4631582"/>
            <a:ext cx="2158348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I’m going to modify block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81973" y="4325567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84503" y="4317927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8747" y="4310806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10092" y="4319863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476157" y="4329500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61098" y="4281645"/>
            <a:ext cx="9457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rgbClr val="FF0000"/>
                </a:solidFill>
              </a:rPr>
              <a:t>invalidate 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2703" y="4257537"/>
            <a:ext cx="945772" cy="28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9" dirty="0">
                <a:solidFill>
                  <a:srgbClr val="FF0000"/>
                </a:solidFill>
              </a:rPr>
              <a:t>invalidate X</a:t>
            </a:r>
          </a:p>
        </p:txBody>
      </p:sp>
    </p:spTree>
    <p:extLst>
      <p:ext uri="{BB962C8B-B14F-4D97-AF65-F5344CB8AC3E}">
        <p14:creationId xmlns:p14="http://schemas.microsoft.com/office/powerpoint/2010/main" val="27226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525724" y="1066276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Directory-based protocol</a:t>
            </a:r>
          </a:p>
          <a:p>
            <a:pPr lvl="1"/>
            <a:r>
              <a:rPr lang="en-US" sz="2000" dirty="0"/>
              <a:t>Directory tracks ownership (sharer set) for each block (who has what)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/>
              <a:t>modified</a:t>
            </a:r>
            <a:r>
              <a:rPr lang="en-US" sz="1800" dirty="0"/>
              <a:t> bit and multiple </a:t>
            </a:r>
            <a:r>
              <a:rPr lang="en-US" sz="1800" i="1" dirty="0"/>
              <a:t>presence</a:t>
            </a:r>
            <a:r>
              <a:rPr lang="en-US" sz="1800" dirty="0"/>
              <a:t> bits per cache block</a:t>
            </a:r>
          </a:p>
          <a:p>
            <a:pPr lvl="2"/>
            <a:endParaRPr lang="en-US" sz="1846" dirty="0"/>
          </a:p>
          <a:p>
            <a:pPr lvl="1"/>
            <a:r>
              <a:rPr lang="en-US" sz="2000" dirty="0"/>
              <a:t>Directory coordinates invalidation appropriately</a:t>
            </a:r>
          </a:p>
          <a:p>
            <a:pPr lvl="2"/>
            <a:r>
              <a:rPr lang="en-US" sz="1800" dirty="0"/>
              <a:t>E.g., processor A asks directory for “read-exclusive” copy, directory asks processor B to invalidate the requested copy, waits for ACK from processor B, then responds to processor A</a:t>
            </a:r>
          </a:p>
          <a:p>
            <a:pPr lvl="1"/>
            <a:endParaRPr lang="en-US" sz="2077" dirty="0"/>
          </a:p>
          <a:p>
            <a:endParaRPr lang="en-US" sz="2077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Methods</a:t>
            </a:r>
            <a:endParaRPr lang="en-US" sz="369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43094" y="4577082"/>
            <a:ext cx="4605749" cy="304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Interconnection 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345" y="4984314"/>
            <a:ext cx="2901462" cy="717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Memory</a:t>
            </a:r>
          </a:p>
        </p:txBody>
      </p:sp>
      <p:cxnSp>
        <p:nvCxnSpPr>
          <p:cNvPr id="23" name="Straight Connector 22"/>
          <p:cNvCxnSpPr>
            <a:stCxn id="27" idx="4"/>
          </p:cNvCxnSpPr>
          <p:nvPr/>
        </p:nvCxnSpPr>
        <p:spPr>
          <a:xfrm>
            <a:off x="4550974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2" idx="0"/>
          </p:cNvCxnSpPr>
          <p:nvPr/>
        </p:nvCxnSpPr>
        <p:spPr>
          <a:xfrm>
            <a:off x="5281898" y="4831291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26505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26506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5272959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048490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048490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6" name="Straight Connector 45"/>
          <p:cNvCxnSpPr>
            <a:stCxn id="47" idx="4"/>
          </p:cNvCxnSpPr>
          <p:nvPr/>
        </p:nvCxnSpPr>
        <p:spPr>
          <a:xfrm>
            <a:off x="7354741" y="4140536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30272" y="3686852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30272" y="4216239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cxnSp>
        <p:nvCxnSpPr>
          <p:cNvPr id="49" name="Straight Connector 48"/>
          <p:cNvCxnSpPr>
            <a:stCxn id="50" idx="4"/>
          </p:cNvCxnSpPr>
          <p:nvPr/>
        </p:nvCxnSpPr>
        <p:spPr>
          <a:xfrm>
            <a:off x="5935548" y="4136078"/>
            <a:ext cx="0" cy="518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711079" y="3682394"/>
            <a:ext cx="448938" cy="453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P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11079" y="4211782"/>
            <a:ext cx="488535" cy="243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$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53372" y="3846156"/>
            <a:ext cx="386644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...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40226" y="4984314"/>
            <a:ext cx="1270707" cy="7175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26" y="5340188"/>
            <a:ext cx="1270707" cy="29747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013267" y="4987166"/>
            <a:ext cx="126959" cy="7174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r="88114" b="10700"/>
          <a:stretch/>
        </p:blipFill>
        <p:spPr>
          <a:xfrm>
            <a:off x="7003694" y="5342711"/>
            <a:ext cx="151032" cy="26564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210504" y="4958609"/>
            <a:ext cx="1071640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>
                <a:solidFill>
                  <a:schemeClr val="bg1"/>
                </a:solidFill>
              </a:rPr>
              <a:t>Directory</a:t>
            </a:r>
          </a:p>
        </p:txBody>
      </p:sp>
      <p:cxnSp>
        <p:nvCxnSpPr>
          <p:cNvPr id="65" name="Straight Arrow Connector 64"/>
          <p:cNvCxnSpPr>
            <a:endCxn id="62" idx="1"/>
          </p:cNvCxnSpPr>
          <p:nvPr/>
        </p:nvCxnSpPr>
        <p:spPr>
          <a:xfrm>
            <a:off x="6736807" y="5475535"/>
            <a:ext cx="2668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46312" y="5861688"/>
            <a:ext cx="3684474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Presence bits, one bit for each processor</a:t>
            </a:r>
          </a:p>
        </p:txBody>
      </p:sp>
      <p:sp>
        <p:nvSpPr>
          <p:cNvPr id="67" name="Left Brace 66"/>
          <p:cNvSpPr/>
          <p:nvPr/>
        </p:nvSpPr>
        <p:spPr>
          <a:xfrm rot="16200000">
            <a:off x="7683816" y="5189694"/>
            <a:ext cx="154751" cy="1256205"/>
          </a:xfrm>
          <a:prstGeom prst="leftBrace">
            <a:avLst>
              <a:gd name="adj1" fmla="val 4785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68" name="TextBox 67"/>
          <p:cNvSpPr txBox="1"/>
          <p:nvPr/>
        </p:nvSpPr>
        <p:spPr>
          <a:xfrm>
            <a:off x="5618207" y="5861688"/>
            <a:ext cx="1221809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Modified bit</a:t>
            </a:r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 flipV="1">
            <a:off x="6583680" y="5681758"/>
            <a:ext cx="470207" cy="21341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03219" y="4841956"/>
            <a:ext cx="4178" cy="15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2806" y="4216238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96890" y="4214193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1438" y="4215063"/>
            <a:ext cx="89768" cy="195310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69" b="1" dirty="0"/>
              <a:t>X</a:t>
            </a:r>
            <a:endParaRPr lang="en-US" sz="2077" b="1" dirty="0"/>
          </a:p>
        </p:txBody>
      </p:sp>
      <p:cxnSp>
        <p:nvCxnSpPr>
          <p:cNvPr id="35" name="Elbow Connector 34"/>
          <p:cNvCxnSpPr>
            <a:stCxn id="28" idx="2"/>
            <a:endCxn id="53" idx="0"/>
          </p:cNvCxnSpPr>
          <p:nvPr/>
        </p:nvCxnSpPr>
        <p:spPr>
          <a:xfrm rot="16200000" flipH="1">
            <a:off x="5911057" y="3119791"/>
            <a:ext cx="524238" cy="320480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86540" y="4372519"/>
            <a:ext cx="2158348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I’m going to modify block X</a:t>
            </a:r>
          </a:p>
        </p:txBody>
      </p:sp>
      <p:cxnSp>
        <p:nvCxnSpPr>
          <p:cNvPr id="40" name="Elbow Connector 39"/>
          <p:cNvCxnSpPr>
            <a:stCxn id="63" idx="0"/>
            <a:endCxn id="48" idx="2"/>
          </p:cNvCxnSpPr>
          <p:nvPr/>
        </p:nvCxnSpPr>
        <p:spPr>
          <a:xfrm rot="16200000" flipV="1">
            <a:off x="7311166" y="4523451"/>
            <a:ext cx="498533" cy="371784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3" idx="0"/>
            <a:endCxn id="45" idx="2"/>
          </p:cNvCxnSpPr>
          <p:nvPr/>
        </p:nvCxnSpPr>
        <p:spPr>
          <a:xfrm rot="16200000" flipV="1">
            <a:off x="6270275" y="3482560"/>
            <a:ext cx="498533" cy="2453566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7968" y="4640381"/>
            <a:ext cx="1031501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Invalidate X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394337" y="4211652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298756" y="4219979"/>
            <a:ext cx="247960" cy="183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V="1">
            <a:off x="7326690" y="4536610"/>
            <a:ext cx="498533" cy="399248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6285798" y="3495719"/>
            <a:ext cx="498533" cy="24810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03815" y="4358836"/>
            <a:ext cx="574196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98942" y="4367727"/>
            <a:ext cx="574196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Done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6200000" flipH="1">
            <a:off x="5904539" y="3129721"/>
            <a:ext cx="524238" cy="320480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32613" y="4642170"/>
            <a:ext cx="396262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5744" y="5376826"/>
            <a:ext cx="86562" cy="1863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287244" y="5387334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30125" y="5387655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95426" y="5380525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303607" y="5363539"/>
            <a:ext cx="86562" cy="186333"/>
          </a:xfrm>
          <a:prstGeom prst="rect">
            <a:avLst/>
          </a:prstGeom>
          <a:solidFill>
            <a:schemeClr val="accent5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1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81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85" y="1159727"/>
            <a:ext cx="10313019" cy="4906536"/>
          </a:xfrm>
        </p:spPr>
        <p:txBody>
          <a:bodyPr>
            <a:normAutofit/>
          </a:bodyPr>
          <a:lstStyle/>
          <a:p>
            <a:r>
              <a:rPr lang="en-US" sz="2000" b="1" dirty="0"/>
              <a:t>Load balancing is another important factor </a:t>
            </a:r>
          </a:p>
          <a:p>
            <a:pPr lvl="1"/>
            <a:r>
              <a:rPr lang="en-US" sz="2000" dirty="0"/>
              <a:t>E.g., a single core with twice the load of the others cuts the speedup almost in half</a:t>
            </a:r>
          </a:p>
          <a:p>
            <a:endParaRPr lang="en-US" sz="2000" dirty="0"/>
          </a:p>
          <a:p>
            <a:r>
              <a:rPr lang="en-US" sz="2000" b="1" dirty="0"/>
              <a:t>S = serial part, W = parallel part, N cores</a:t>
            </a:r>
          </a:p>
          <a:p>
            <a:pPr lvl="1"/>
            <a:r>
              <a:rPr lang="en-US" sz="2000" dirty="0"/>
              <a:t>Time on 1 processor is S + W</a:t>
            </a:r>
          </a:p>
          <a:p>
            <a:endParaRPr lang="en-US" sz="2000" dirty="0"/>
          </a:p>
          <a:p>
            <a:r>
              <a:rPr lang="en-US" sz="2000" b="1" dirty="0"/>
              <a:t>Suppose the workload is equally distributed and there is no extra overhead to accumulate partial results</a:t>
            </a:r>
          </a:p>
          <a:p>
            <a:pPr lvl="1"/>
            <a:r>
              <a:rPr lang="en-US" sz="2000" dirty="0"/>
              <a:t>Time on N processors is S + W/N</a:t>
            </a:r>
          </a:p>
          <a:p>
            <a:endParaRPr lang="en-US" sz="2000" dirty="0"/>
          </a:p>
          <a:p>
            <a:r>
              <a:rPr lang="en-US" sz="2000" b="1" dirty="0"/>
              <a:t>Suppose the workload is </a:t>
            </a:r>
            <a:r>
              <a:rPr lang="en-US" sz="2000" b="1" dirty="0">
                <a:solidFill>
                  <a:schemeClr val="accent1"/>
                </a:solidFill>
              </a:rPr>
              <a:t>almost equally </a:t>
            </a:r>
            <a:r>
              <a:rPr lang="en-US" sz="2000" b="1" dirty="0"/>
              <a:t>distributed (and still no overhead)</a:t>
            </a:r>
          </a:p>
          <a:p>
            <a:pPr lvl="1"/>
            <a:r>
              <a:rPr lang="en-US" sz="2000" dirty="0"/>
              <a:t>One core does 2(W/N), one does nothing, most do W/N</a:t>
            </a:r>
          </a:p>
          <a:p>
            <a:pPr lvl="1"/>
            <a:r>
              <a:rPr lang="en-US" sz="2000" dirty="0"/>
              <a:t>Time is S + max(2(W/N), 0, W/N) = S + 2(W/N) = S + W/(N/2)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B1030C-4B33-473F-A87D-2F6C7B01AC9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Load Balancing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4487478-0F1B-48FC-BC69-AE7213BC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0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506B-A87B-46F8-8A6C-705150FE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E7A1-A0E8-427A-8F1A-9D030CEE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1553"/>
            <a:ext cx="11277601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Two ways to communicate with CPU: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</a:rPr>
              <a:t>Polling: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CPU polls the device periodically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Interrupt: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I/O device calls the CPU actively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Two ways for data transfer between the memory and I/O:</a:t>
            </a:r>
            <a:endParaRPr lang="en-US" sz="2400" b="1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CPU controlled</a:t>
            </a:r>
          </a:p>
          <a:p>
            <a:pPr lvl="1"/>
            <a:endParaRPr lang="en-US" sz="2000" dirty="0"/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Direct Memory Access (DMA)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32A3-B661-4D27-9C72-DC289BE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8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1136350" cy="693322"/>
          </a:xfrm>
        </p:spPr>
        <p:txBody>
          <a:bodyPr/>
          <a:lstStyle/>
          <a:p>
            <a:r>
              <a:rPr lang="en-US" sz="4000" dirty="0"/>
              <a:t>Multi-core CPUs, Multiprocessors, and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61553"/>
            <a:ext cx="11307337" cy="4964611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Multi-core CPUs, Multiprocessors</a:t>
            </a:r>
          </a:p>
          <a:p>
            <a:pPr lvl="1"/>
            <a:r>
              <a:rPr lang="en-US" sz="2100" dirty="0"/>
              <a:t>Individual cores are fine-tuned for high ILP</a:t>
            </a:r>
          </a:p>
          <a:p>
            <a:pPr lvl="1"/>
            <a:r>
              <a:rPr lang="en-US" sz="2100" dirty="0"/>
              <a:t>Good for Task-level parallelism (TLP)</a:t>
            </a:r>
          </a:p>
          <a:p>
            <a:pPr lvl="1"/>
            <a:r>
              <a:rPr lang="en-US" sz="2100" dirty="0"/>
              <a:t>However, it is hard to employ hundreds of cores in one system</a:t>
            </a:r>
          </a:p>
          <a:p>
            <a:pPr lvl="2"/>
            <a:r>
              <a:rPr lang="en-US" sz="1900" dirty="0"/>
              <a:t>Cache coherence, control, power, cost …</a:t>
            </a:r>
          </a:p>
          <a:p>
            <a:endParaRPr lang="en-US" sz="2400" dirty="0"/>
          </a:p>
          <a:p>
            <a:r>
              <a:rPr lang="en-US" sz="2400" b="1" dirty="0"/>
              <a:t>For specific tasks, Graphics Processing Unit (GPU) can be an alternative solution</a:t>
            </a:r>
          </a:p>
          <a:p>
            <a:pPr lvl="1"/>
            <a:r>
              <a:rPr lang="en-US" sz="2100" dirty="0"/>
              <a:t>For tasks with high Data-Level parallelism</a:t>
            </a:r>
          </a:p>
          <a:p>
            <a:pPr lvl="1"/>
            <a:r>
              <a:rPr lang="en-US" sz="2100" dirty="0"/>
              <a:t>E.g., particle simulation, image/video processing, games, machine learning …</a:t>
            </a:r>
          </a:p>
          <a:p>
            <a:pPr lvl="1"/>
            <a:r>
              <a:rPr lang="en-US" sz="2100" dirty="0"/>
              <a:t>The usage of GPU is common now</a:t>
            </a:r>
          </a:p>
          <a:p>
            <a:endParaRPr lang="en-US" sz="2400" dirty="0"/>
          </a:p>
          <a:p>
            <a:r>
              <a:rPr lang="en-US" sz="2400" b="1" dirty="0"/>
              <a:t>Instruction &amp; Data level parallelism combinations</a:t>
            </a:r>
          </a:p>
          <a:p>
            <a:pPr lvl="1"/>
            <a:r>
              <a:rPr lang="en-US" sz="2100" dirty="0"/>
              <a:t>SISD: </a:t>
            </a:r>
            <a:r>
              <a:rPr lang="en-US" sz="2100" b="0" i="0" dirty="0">
                <a:solidFill>
                  <a:srgbClr val="202124"/>
                </a:solidFill>
                <a:effectLst/>
              </a:rPr>
              <a:t>Classical Von Neumann machine</a:t>
            </a:r>
            <a:endParaRPr lang="en-US" sz="2100" dirty="0"/>
          </a:p>
          <a:p>
            <a:pPr lvl="1"/>
            <a:r>
              <a:rPr lang="en-US" sz="2100" dirty="0"/>
              <a:t>MISD: NA</a:t>
            </a:r>
          </a:p>
          <a:p>
            <a:pPr lvl="1"/>
            <a:r>
              <a:rPr lang="en-US" sz="2100" dirty="0"/>
              <a:t>SIMD: GPU</a:t>
            </a:r>
          </a:p>
          <a:p>
            <a:pPr lvl="1"/>
            <a:r>
              <a:rPr lang="en-US" sz="2100" dirty="0"/>
              <a:t>MIMD: </a:t>
            </a:r>
            <a:r>
              <a:rPr lang="en-US" sz="2100" b="0" i="0" dirty="0">
                <a:solidFill>
                  <a:srgbClr val="282829"/>
                </a:solidFill>
                <a:effectLst/>
              </a:rPr>
              <a:t>multi-core</a:t>
            </a:r>
            <a:r>
              <a:rPr lang="en-US" sz="2100" dirty="0">
                <a:solidFill>
                  <a:srgbClr val="282829"/>
                </a:solidFill>
              </a:rPr>
              <a:t> &amp; </a:t>
            </a:r>
            <a:r>
              <a:rPr lang="en-US" sz="2100" b="0" i="0" dirty="0">
                <a:solidFill>
                  <a:srgbClr val="282829"/>
                </a:solidFill>
                <a:effectLst/>
              </a:rPr>
              <a:t>multiprocessor</a:t>
            </a:r>
            <a:endParaRPr lang="en-US" sz="21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E713581-E15A-4B58-A21A-6902F14B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is GPU so 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GPU is specialized for </a:t>
            </a:r>
            <a:r>
              <a:rPr lang="en-US" sz="2400" b="1" dirty="0">
                <a:solidFill>
                  <a:srgbClr val="0070C0"/>
                </a:solidFill>
              </a:rPr>
              <a:t>compute-intensive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highly data parallel </a:t>
            </a:r>
            <a:r>
              <a:rPr lang="en-US" sz="2400" b="1" dirty="0"/>
              <a:t>computation (owing to its graphics rendering origin)</a:t>
            </a:r>
          </a:p>
          <a:p>
            <a:pPr lvl="1"/>
            <a:r>
              <a:rPr lang="en-US" sz="2000" dirty="0"/>
              <a:t>More transistors can be devoted to data processing rather than caching and control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At peak performance GPU uses order of magnitude less energy per operation than CPU</a:t>
            </a:r>
            <a:endParaRPr lang="en-US" sz="2000" dirty="0"/>
          </a:p>
          <a:p>
            <a:pPr lvl="1"/>
            <a:r>
              <a:rPr lang="en-US" sz="2000" dirty="0"/>
              <a:t>Working with suitable applications: high arithmetic intensity (the ratio between arithmetic operations and memory operations), high DLP, not too sensitive to latency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3" y="3776548"/>
            <a:ext cx="6927462" cy="2154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42556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Credit: Dan </a:t>
            </a:r>
            <a:r>
              <a:rPr lang="en-US" sz="800" dirty="0" err="1"/>
              <a:t>Negrut</a:t>
            </a:r>
            <a:r>
              <a:rPr lang="en-US" sz="800" dirty="0"/>
              <a:t>, ME964 UW-Madison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248CC4-CADD-48AD-9B16-C1C7F43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1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80">
            <a:extLst>
              <a:ext uri="{FF2B5EF4-FFF2-40B4-BE49-F238E27FC236}">
                <a16:creationId xmlns:a16="http://schemas.microsoft.com/office/drawing/2014/main" id="{8876B1BC-7452-44B0-B606-613592FE4B1C}"/>
              </a:ext>
            </a:extLst>
          </p:cNvPr>
          <p:cNvSpPr/>
          <p:nvPr/>
        </p:nvSpPr>
        <p:spPr>
          <a:xfrm>
            <a:off x="6057033" y="1356429"/>
            <a:ext cx="4343587" cy="2303177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483CB-8AE0-4CB9-93E1-AFDC999573FC}"/>
              </a:ext>
            </a:extLst>
          </p:cNvPr>
          <p:cNvCxnSpPr>
            <a:cxnSpLocks/>
          </p:cNvCxnSpPr>
          <p:nvPr/>
        </p:nvCxnSpPr>
        <p:spPr>
          <a:xfrm flipV="1">
            <a:off x="4711890" y="1370253"/>
            <a:ext cx="1589109" cy="1896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CAE81-8CD6-4B5A-8D3A-A8E5E85F59B2}"/>
              </a:ext>
            </a:extLst>
          </p:cNvPr>
          <p:cNvCxnSpPr>
            <a:cxnSpLocks/>
          </p:cNvCxnSpPr>
          <p:nvPr/>
        </p:nvCxnSpPr>
        <p:spPr>
          <a:xfrm>
            <a:off x="4665763" y="2352533"/>
            <a:ext cx="1401647" cy="11110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37">
            <a:extLst>
              <a:ext uri="{FF2B5EF4-FFF2-40B4-BE49-F238E27FC236}">
                <a16:creationId xmlns:a16="http://schemas.microsoft.com/office/drawing/2014/main" id="{054CC992-AC8F-4F32-B027-9A3F5C008F59}"/>
              </a:ext>
            </a:extLst>
          </p:cNvPr>
          <p:cNvSpPr/>
          <p:nvPr/>
        </p:nvSpPr>
        <p:spPr>
          <a:xfrm>
            <a:off x="6745271" y="2940914"/>
            <a:ext cx="3027389" cy="5579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Warp Scheduler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4BE82-F097-4C95-9808-45763079CC12}"/>
              </a:ext>
            </a:extLst>
          </p:cNvPr>
          <p:cNvSpPr txBox="1"/>
          <p:nvPr/>
        </p:nvSpPr>
        <p:spPr>
          <a:xfrm>
            <a:off x="10348128" y="1589098"/>
            <a:ext cx="184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Threads</a:t>
            </a:r>
          </a:p>
        </p:txBody>
      </p:sp>
      <p:grpSp>
        <p:nvGrpSpPr>
          <p:cNvPr id="13" name="Group 263">
            <a:extLst>
              <a:ext uri="{FF2B5EF4-FFF2-40B4-BE49-F238E27FC236}">
                <a16:creationId xmlns:a16="http://schemas.microsoft.com/office/drawing/2014/main" id="{B27F4A47-AC71-4400-99FA-3ACE089A92D5}"/>
              </a:ext>
            </a:extLst>
          </p:cNvPr>
          <p:cNvGrpSpPr/>
          <p:nvPr/>
        </p:nvGrpSpPr>
        <p:grpSpPr>
          <a:xfrm>
            <a:off x="6645664" y="1609974"/>
            <a:ext cx="3272505" cy="468228"/>
            <a:chOff x="4497659" y="1981201"/>
            <a:chExt cx="3076807" cy="360363"/>
          </a:xfrm>
        </p:grpSpPr>
        <p:cxnSp>
          <p:nvCxnSpPr>
            <p:cNvPr id="14" name="Curved Connector 144">
              <a:extLst>
                <a:ext uri="{FF2B5EF4-FFF2-40B4-BE49-F238E27FC236}">
                  <a16:creationId xmlns:a16="http://schemas.microsoft.com/office/drawing/2014/main" id="{E1851CE2-C65B-4277-A2B2-114482E23185}"/>
                </a:ext>
              </a:extLst>
            </p:cNvPr>
            <p:cNvCxnSpPr/>
            <p:nvPr/>
          </p:nvCxnSpPr>
          <p:spPr>
            <a:xfrm rot="16200000" flipH="1">
              <a:off x="437276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5">
              <a:extLst>
                <a:ext uri="{FF2B5EF4-FFF2-40B4-BE49-F238E27FC236}">
                  <a16:creationId xmlns:a16="http://schemas.microsoft.com/office/drawing/2014/main" id="{6047B868-7A57-4EA3-863F-285AB6C9B9BE}"/>
                </a:ext>
              </a:extLst>
            </p:cNvPr>
            <p:cNvCxnSpPr/>
            <p:nvPr/>
          </p:nvCxnSpPr>
          <p:spPr>
            <a:xfrm rot="16200000" flipH="1">
              <a:off x="452888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46">
              <a:extLst>
                <a:ext uri="{FF2B5EF4-FFF2-40B4-BE49-F238E27FC236}">
                  <a16:creationId xmlns:a16="http://schemas.microsoft.com/office/drawing/2014/main" id="{96C06095-71F2-41B1-8358-2337464CCF83}"/>
                </a:ext>
              </a:extLst>
            </p:cNvPr>
            <p:cNvCxnSpPr/>
            <p:nvPr/>
          </p:nvCxnSpPr>
          <p:spPr>
            <a:xfrm rot="16200000" flipH="1">
              <a:off x="468500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47">
              <a:extLst>
                <a:ext uri="{FF2B5EF4-FFF2-40B4-BE49-F238E27FC236}">
                  <a16:creationId xmlns:a16="http://schemas.microsoft.com/office/drawing/2014/main" id="{F20379E9-A01B-4539-B2A4-14443AB6D622}"/>
                </a:ext>
              </a:extLst>
            </p:cNvPr>
            <p:cNvCxnSpPr/>
            <p:nvPr/>
          </p:nvCxnSpPr>
          <p:spPr>
            <a:xfrm rot="16200000" flipH="1">
              <a:off x="4841120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48">
              <a:extLst>
                <a:ext uri="{FF2B5EF4-FFF2-40B4-BE49-F238E27FC236}">
                  <a16:creationId xmlns:a16="http://schemas.microsoft.com/office/drawing/2014/main" id="{6086ADFF-472B-4D32-BD71-B2CBA0410282}"/>
                </a:ext>
              </a:extLst>
            </p:cNvPr>
            <p:cNvCxnSpPr/>
            <p:nvPr/>
          </p:nvCxnSpPr>
          <p:spPr>
            <a:xfrm rot="16200000" flipH="1">
              <a:off x="4997237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49">
              <a:extLst>
                <a:ext uri="{FF2B5EF4-FFF2-40B4-BE49-F238E27FC236}">
                  <a16:creationId xmlns:a16="http://schemas.microsoft.com/office/drawing/2014/main" id="{B89196D8-7A22-40E4-9281-06B46B19E472}"/>
                </a:ext>
              </a:extLst>
            </p:cNvPr>
            <p:cNvCxnSpPr/>
            <p:nvPr/>
          </p:nvCxnSpPr>
          <p:spPr>
            <a:xfrm rot="16200000" flipH="1">
              <a:off x="5153354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50">
              <a:extLst>
                <a:ext uri="{FF2B5EF4-FFF2-40B4-BE49-F238E27FC236}">
                  <a16:creationId xmlns:a16="http://schemas.microsoft.com/office/drawing/2014/main" id="{00C714C9-6DCF-4067-A81C-CA5167CF0C67}"/>
                </a:ext>
              </a:extLst>
            </p:cNvPr>
            <p:cNvCxnSpPr/>
            <p:nvPr/>
          </p:nvCxnSpPr>
          <p:spPr>
            <a:xfrm rot="16200000" flipH="1">
              <a:off x="5309471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51">
              <a:extLst>
                <a:ext uri="{FF2B5EF4-FFF2-40B4-BE49-F238E27FC236}">
                  <a16:creationId xmlns:a16="http://schemas.microsoft.com/office/drawing/2014/main" id="{12C5EAF6-FF59-4E21-A921-08E65ACE766A}"/>
                </a:ext>
              </a:extLst>
            </p:cNvPr>
            <p:cNvCxnSpPr/>
            <p:nvPr/>
          </p:nvCxnSpPr>
          <p:spPr>
            <a:xfrm rot="16200000" flipH="1">
              <a:off x="546558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152">
              <a:extLst>
                <a:ext uri="{FF2B5EF4-FFF2-40B4-BE49-F238E27FC236}">
                  <a16:creationId xmlns:a16="http://schemas.microsoft.com/office/drawing/2014/main" id="{605F6BAC-D49B-48FC-B696-204450C6CA43}"/>
                </a:ext>
              </a:extLst>
            </p:cNvPr>
            <p:cNvCxnSpPr/>
            <p:nvPr/>
          </p:nvCxnSpPr>
          <p:spPr>
            <a:xfrm rot="16200000" flipH="1">
              <a:off x="562170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153">
              <a:extLst>
                <a:ext uri="{FF2B5EF4-FFF2-40B4-BE49-F238E27FC236}">
                  <a16:creationId xmlns:a16="http://schemas.microsoft.com/office/drawing/2014/main" id="{5EBF8EE3-754D-4EF1-B140-DD0A77EF8C8F}"/>
                </a:ext>
              </a:extLst>
            </p:cNvPr>
            <p:cNvCxnSpPr/>
            <p:nvPr/>
          </p:nvCxnSpPr>
          <p:spPr>
            <a:xfrm rot="16200000" flipH="1">
              <a:off x="577782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154">
              <a:extLst>
                <a:ext uri="{FF2B5EF4-FFF2-40B4-BE49-F238E27FC236}">
                  <a16:creationId xmlns:a16="http://schemas.microsoft.com/office/drawing/2014/main" id="{6F410ABF-5EA7-4656-9E8A-C2B4391182D6}"/>
                </a:ext>
              </a:extLst>
            </p:cNvPr>
            <p:cNvCxnSpPr/>
            <p:nvPr/>
          </p:nvCxnSpPr>
          <p:spPr>
            <a:xfrm rot="16200000" flipH="1">
              <a:off x="5933940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155">
              <a:extLst>
                <a:ext uri="{FF2B5EF4-FFF2-40B4-BE49-F238E27FC236}">
                  <a16:creationId xmlns:a16="http://schemas.microsoft.com/office/drawing/2014/main" id="{3F41C3AC-C5CE-4255-880A-E584BA8D301C}"/>
                </a:ext>
              </a:extLst>
            </p:cNvPr>
            <p:cNvCxnSpPr/>
            <p:nvPr/>
          </p:nvCxnSpPr>
          <p:spPr>
            <a:xfrm rot="16200000" flipH="1">
              <a:off x="6090057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156">
              <a:extLst>
                <a:ext uri="{FF2B5EF4-FFF2-40B4-BE49-F238E27FC236}">
                  <a16:creationId xmlns:a16="http://schemas.microsoft.com/office/drawing/2014/main" id="{7A2A3503-ACF8-4AD9-8264-2E45C0BC2C7A}"/>
                </a:ext>
              </a:extLst>
            </p:cNvPr>
            <p:cNvCxnSpPr/>
            <p:nvPr/>
          </p:nvCxnSpPr>
          <p:spPr>
            <a:xfrm rot="16200000" flipH="1">
              <a:off x="6246174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157">
              <a:extLst>
                <a:ext uri="{FF2B5EF4-FFF2-40B4-BE49-F238E27FC236}">
                  <a16:creationId xmlns:a16="http://schemas.microsoft.com/office/drawing/2014/main" id="{AC3D856D-8C41-4C95-AEB9-91DC27C4A5E8}"/>
                </a:ext>
              </a:extLst>
            </p:cNvPr>
            <p:cNvCxnSpPr/>
            <p:nvPr/>
          </p:nvCxnSpPr>
          <p:spPr>
            <a:xfrm rot="16200000" flipH="1">
              <a:off x="6402291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158">
              <a:extLst>
                <a:ext uri="{FF2B5EF4-FFF2-40B4-BE49-F238E27FC236}">
                  <a16:creationId xmlns:a16="http://schemas.microsoft.com/office/drawing/2014/main" id="{E62F397D-62D7-488D-9900-49A27E627183}"/>
                </a:ext>
              </a:extLst>
            </p:cNvPr>
            <p:cNvCxnSpPr/>
            <p:nvPr/>
          </p:nvCxnSpPr>
          <p:spPr>
            <a:xfrm rot="16200000" flipH="1">
              <a:off x="6558408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9">
              <a:extLst>
                <a:ext uri="{FF2B5EF4-FFF2-40B4-BE49-F238E27FC236}">
                  <a16:creationId xmlns:a16="http://schemas.microsoft.com/office/drawing/2014/main" id="{68415297-5CD9-4E2E-B3FA-B457D92694DB}"/>
                </a:ext>
              </a:extLst>
            </p:cNvPr>
            <p:cNvCxnSpPr/>
            <p:nvPr/>
          </p:nvCxnSpPr>
          <p:spPr>
            <a:xfrm rot="16200000" flipH="1">
              <a:off x="6714525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160">
              <a:extLst>
                <a:ext uri="{FF2B5EF4-FFF2-40B4-BE49-F238E27FC236}">
                  <a16:creationId xmlns:a16="http://schemas.microsoft.com/office/drawing/2014/main" id="{2FD1992E-5CF9-4CAE-AB01-6089FC420C9E}"/>
                </a:ext>
              </a:extLst>
            </p:cNvPr>
            <p:cNvCxnSpPr/>
            <p:nvPr/>
          </p:nvCxnSpPr>
          <p:spPr>
            <a:xfrm rot="16200000" flipH="1">
              <a:off x="6870642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161">
              <a:extLst>
                <a:ext uri="{FF2B5EF4-FFF2-40B4-BE49-F238E27FC236}">
                  <a16:creationId xmlns:a16="http://schemas.microsoft.com/office/drawing/2014/main" id="{498BD5AB-126F-4CA6-8D01-9066F321A959}"/>
                </a:ext>
              </a:extLst>
            </p:cNvPr>
            <p:cNvCxnSpPr/>
            <p:nvPr/>
          </p:nvCxnSpPr>
          <p:spPr>
            <a:xfrm rot="16200000" flipH="1">
              <a:off x="7026759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162">
              <a:extLst>
                <a:ext uri="{FF2B5EF4-FFF2-40B4-BE49-F238E27FC236}">
                  <a16:creationId xmlns:a16="http://schemas.microsoft.com/office/drawing/2014/main" id="{D7FAC4F6-4701-4FEE-A8A4-EF10693617C6}"/>
                </a:ext>
              </a:extLst>
            </p:cNvPr>
            <p:cNvCxnSpPr/>
            <p:nvPr/>
          </p:nvCxnSpPr>
          <p:spPr>
            <a:xfrm rot="16200000" flipH="1">
              <a:off x="7182876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163">
              <a:extLst>
                <a:ext uri="{FF2B5EF4-FFF2-40B4-BE49-F238E27FC236}">
                  <a16:creationId xmlns:a16="http://schemas.microsoft.com/office/drawing/2014/main" id="{16BC6603-087A-431C-8B64-BBF5BFABC8D9}"/>
                </a:ext>
              </a:extLst>
            </p:cNvPr>
            <p:cNvCxnSpPr/>
            <p:nvPr/>
          </p:nvCxnSpPr>
          <p:spPr>
            <a:xfrm rot="16200000" flipH="1">
              <a:off x="7338993" y="2106091"/>
              <a:ext cx="360363" cy="110583"/>
            </a:xfrm>
            <a:prstGeom prst="curvedConnector3">
              <a:avLst>
                <a:gd name="adj1" fmla="val 50000"/>
              </a:avLst>
            </a:prstGeom>
            <a:solidFill>
              <a:srgbClr val="C0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1DC632-47FA-47C9-8429-513A06EB6C7C}"/>
              </a:ext>
            </a:extLst>
          </p:cNvPr>
          <p:cNvCxnSpPr/>
          <p:nvPr/>
        </p:nvCxnSpPr>
        <p:spPr>
          <a:xfrm flipH="1" flipV="1">
            <a:off x="1533701" y="2657068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F46E8-1F0D-4112-ADCF-8FCBBB16123C}"/>
              </a:ext>
            </a:extLst>
          </p:cNvPr>
          <p:cNvCxnSpPr/>
          <p:nvPr/>
        </p:nvCxnSpPr>
        <p:spPr>
          <a:xfrm flipH="1" flipV="1">
            <a:off x="3790261" y="2650688"/>
            <a:ext cx="0" cy="24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69FFA1-530C-4697-B036-3A807C9BBE0D}"/>
              </a:ext>
            </a:extLst>
          </p:cNvPr>
          <p:cNvSpPr/>
          <p:nvPr/>
        </p:nvSpPr>
        <p:spPr>
          <a:xfrm>
            <a:off x="638370" y="2888337"/>
            <a:ext cx="4054404" cy="3048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67" dirty="0">
                <a:latin typeface="Arial" panose="020B0604020202020204" pitchFamily="34" charset="0"/>
                <a:cs typeface="Arial" panose="020B0604020202020204" pitchFamily="34" charset="0"/>
              </a:rPr>
              <a:t>Interconnect</a:t>
            </a:r>
          </a:p>
        </p:txBody>
      </p:sp>
      <p:sp>
        <p:nvSpPr>
          <p:cNvPr id="37" name="TextBox 87">
            <a:extLst>
              <a:ext uri="{FF2B5EF4-FFF2-40B4-BE49-F238E27FC236}">
                <a16:creationId xmlns:a16="http://schemas.microsoft.com/office/drawing/2014/main" id="{71EED2B8-DDFF-4B82-A8FB-60FE0443301E}"/>
              </a:ext>
            </a:extLst>
          </p:cNvPr>
          <p:cNvSpPr txBox="1"/>
          <p:nvPr/>
        </p:nvSpPr>
        <p:spPr>
          <a:xfrm>
            <a:off x="3097563" y="3736604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2A9E5CE1-F814-4B66-A18D-F7D1598EC858}"/>
              </a:ext>
            </a:extLst>
          </p:cNvPr>
          <p:cNvSpPr txBox="1"/>
          <p:nvPr/>
        </p:nvSpPr>
        <p:spPr>
          <a:xfrm>
            <a:off x="2465131" y="1790872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9" name="Rounded Rectangle 255">
            <a:extLst>
              <a:ext uri="{FF2B5EF4-FFF2-40B4-BE49-F238E27FC236}">
                <a16:creationId xmlns:a16="http://schemas.microsoft.com/office/drawing/2014/main" id="{2AB0BCC0-D7D8-4B58-A0C9-BC33E7A999D8}"/>
              </a:ext>
            </a:extLst>
          </p:cNvPr>
          <p:cNvSpPr/>
          <p:nvPr/>
        </p:nvSpPr>
        <p:spPr>
          <a:xfrm>
            <a:off x="2973409" y="2434973"/>
            <a:ext cx="803483" cy="228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Caches</a:t>
            </a:r>
          </a:p>
        </p:txBody>
      </p:sp>
      <p:sp>
        <p:nvSpPr>
          <p:cNvPr id="40" name="Rounded Rectangle 280">
            <a:extLst>
              <a:ext uri="{FF2B5EF4-FFF2-40B4-BE49-F238E27FC236}">
                <a16:creationId xmlns:a16="http://schemas.microsoft.com/office/drawing/2014/main" id="{7E6C6A6F-C291-49A8-983E-A0CAD959ADE7}"/>
              </a:ext>
            </a:extLst>
          </p:cNvPr>
          <p:cNvSpPr/>
          <p:nvPr/>
        </p:nvSpPr>
        <p:spPr>
          <a:xfrm>
            <a:off x="636689" y="1540109"/>
            <a:ext cx="1805076" cy="832161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SM/Core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255">
            <a:extLst>
              <a:ext uri="{FF2B5EF4-FFF2-40B4-BE49-F238E27FC236}">
                <a16:creationId xmlns:a16="http://schemas.microsoft.com/office/drawing/2014/main" id="{4704CCAB-D01B-4EF0-BE5B-5D9370F0D98F}"/>
              </a:ext>
            </a:extLst>
          </p:cNvPr>
          <p:cNvSpPr/>
          <p:nvPr/>
        </p:nvSpPr>
        <p:spPr>
          <a:xfrm>
            <a:off x="730219" y="2413947"/>
            <a:ext cx="803483" cy="2282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 Caches</a:t>
            </a:r>
          </a:p>
        </p:txBody>
      </p:sp>
      <p:sp>
        <p:nvSpPr>
          <p:cNvPr id="42" name="Rounded Rectangle 267">
            <a:extLst>
              <a:ext uri="{FF2B5EF4-FFF2-40B4-BE49-F238E27FC236}">
                <a16:creationId xmlns:a16="http://schemas.microsoft.com/office/drawing/2014/main" id="{FD750680-B90D-404D-91F9-13324A4476E0}"/>
              </a:ext>
            </a:extLst>
          </p:cNvPr>
          <p:cNvSpPr/>
          <p:nvPr/>
        </p:nvSpPr>
        <p:spPr>
          <a:xfrm>
            <a:off x="724056" y="1814710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267">
            <a:extLst>
              <a:ext uri="{FF2B5EF4-FFF2-40B4-BE49-F238E27FC236}">
                <a16:creationId xmlns:a16="http://schemas.microsoft.com/office/drawing/2014/main" id="{D8B524EF-9E77-40F2-8800-9D7ACE96EA8E}"/>
              </a:ext>
            </a:extLst>
          </p:cNvPr>
          <p:cNvSpPr/>
          <p:nvPr/>
        </p:nvSpPr>
        <p:spPr>
          <a:xfrm>
            <a:off x="1769299" y="1810456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</a:p>
        </p:txBody>
      </p:sp>
      <p:sp>
        <p:nvSpPr>
          <p:cNvPr id="44" name="TextBox 102">
            <a:extLst>
              <a:ext uri="{FF2B5EF4-FFF2-40B4-BE49-F238E27FC236}">
                <a16:creationId xmlns:a16="http://schemas.microsoft.com/office/drawing/2014/main" id="{95F6C256-FB19-4BA1-98E3-F82D97F55E32}"/>
              </a:ext>
            </a:extLst>
          </p:cNvPr>
          <p:cNvSpPr txBox="1"/>
          <p:nvPr/>
        </p:nvSpPr>
        <p:spPr>
          <a:xfrm>
            <a:off x="1348672" y="1810456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Rounded Rectangle 267">
            <a:extLst>
              <a:ext uri="{FF2B5EF4-FFF2-40B4-BE49-F238E27FC236}">
                <a16:creationId xmlns:a16="http://schemas.microsoft.com/office/drawing/2014/main" id="{AC2A73F2-C5C9-4CC1-AF0E-1BE75B90DC40}"/>
              </a:ext>
            </a:extLst>
          </p:cNvPr>
          <p:cNvSpPr/>
          <p:nvPr/>
        </p:nvSpPr>
        <p:spPr>
          <a:xfrm>
            <a:off x="634150" y="3372938"/>
            <a:ext cx="1171279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053B3-D40F-40AF-9F85-C1DAFF462278}"/>
              </a:ext>
            </a:extLst>
          </p:cNvPr>
          <p:cNvSpPr/>
          <p:nvPr/>
        </p:nvSpPr>
        <p:spPr>
          <a:xfrm>
            <a:off x="638370" y="4032588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4363D1-5517-4886-8C22-C84180B7E79B}"/>
              </a:ext>
            </a:extLst>
          </p:cNvPr>
          <p:cNvSpPr/>
          <p:nvPr/>
        </p:nvSpPr>
        <p:spPr>
          <a:xfrm>
            <a:off x="634151" y="3637652"/>
            <a:ext cx="1161828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48" name="Rounded Rectangle 267">
            <a:extLst>
              <a:ext uri="{FF2B5EF4-FFF2-40B4-BE49-F238E27FC236}">
                <a16:creationId xmlns:a16="http://schemas.microsoft.com/office/drawing/2014/main" id="{B9EA9742-BFD0-49D9-8AE5-F6F74CC2D891}"/>
              </a:ext>
            </a:extLst>
          </p:cNvPr>
          <p:cNvSpPr/>
          <p:nvPr/>
        </p:nvSpPr>
        <p:spPr>
          <a:xfrm>
            <a:off x="1951906" y="3372938"/>
            <a:ext cx="1157609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27401B-1814-48A3-A93B-50C9B27235B3}"/>
              </a:ext>
            </a:extLst>
          </p:cNvPr>
          <p:cNvSpPr/>
          <p:nvPr/>
        </p:nvSpPr>
        <p:spPr>
          <a:xfrm>
            <a:off x="1942457" y="3637652"/>
            <a:ext cx="1170895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50" name="Rounded Rectangle 267">
            <a:extLst>
              <a:ext uri="{FF2B5EF4-FFF2-40B4-BE49-F238E27FC236}">
                <a16:creationId xmlns:a16="http://schemas.microsoft.com/office/drawing/2014/main" id="{CAB3D391-3707-4B36-9283-40026F29239E}"/>
              </a:ext>
            </a:extLst>
          </p:cNvPr>
          <p:cNvSpPr/>
          <p:nvPr/>
        </p:nvSpPr>
        <p:spPr>
          <a:xfrm>
            <a:off x="3518191" y="3372938"/>
            <a:ext cx="1170893" cy="255185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8ACC57-55F3-4875-9E7B-5BE005E88C94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097343" y="3193138"/>
            <a:ext cx="0" cy="143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FAD8F8F-6027-4008-BB86-C17247AA3909}"/>
              </a:ext>
            </a:extLst>
          </p:cNvPr>
          <p:cNvSpPr/>
          <p:nvPr/>
        </p:nvSpPr>
        <p:spPr>
          <a:xfrm>
            <a:off x="3521879" y="3637652"/>
            <a:ext cx="1170895" cy="40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50D0CD-9CB8-4C6E-805A-02CFB6110CFD}"/>
              </a:ext>
            </a:extLst>
          </p:cNvPr>
          <p:cNvSpPr/>
          <p:nvPr/>
        </p:nvSpPr>
        <p:spPr>
          <a:xfrm>
            <a:off x="1951908" y="4052856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59F7A9-570A-4489-9CCC-FA0F6D880617}"/>
              </a:ext>
            </a:extLst>
          </p:cNvPr>
          <p:cNvSpPr/>
          <p:nvPr/>
        </p:nvSpPr>
        <p:spPr>
          <a:xfrm>
            <a:off x="3531476" y="4067637"/>
            <a:ext cx="1157609" cy="517872"/>
          </a:xfrm>
          <a:prstGeom prst="rect">
            <a:avLst/>
          </a:prstGeom>
          <a:solidFill>
            <a:srgbClr val="D5F6FF"/>
          </a:solidFill>
          <a:ln w="6350" cap="flat" cmpd="sng" algn="ctr">
            <a:solidFill>
              <a:srgbClr val="002060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algn="ctr"/>
            <a:r>
              <a:rPr lang="en-US" sz="17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55" name="Rounded Rectangle 255">
            <a:extLst>
              <a:ext uri="{FF2B5EF4-FFF2-40B4-BE49-F238E27FC236}">
                <a16:creationId xmlns:a16="http://schemas.microsoft.com/office/drawing/2014/main" id="{FF6A6323-B52B-4684-83A9-E106A6114555}"/>
              </a:ext>
            </a:extLst>
          </p:cNvPr>
          <p:cNvSpPr/>
          <p:nvPr/>
        </p:nvSpPr>
        <p:spPr>
          <a:xfrm>
            <a:off x="1558573" y="2410128"/>
            <a:ext cx="927411" cy="2230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3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255">
            <a:extLst>
              <a:ext uri="{FF2B5EF4-FFF2-40B4-BE49-F238E27FC236}">
                <a16:creationId xmlns:a16="http://schemas.microsoft.com/office/drawing/2014/main" id="{A208F619-35ED-4C00-BFB5-0ABBB016AEAD}"/>
              </a:ext>
            </a:extLst>
          </p:cNvPr>
          <p:cNvSpPr/>
          <p:nvPr/>
        </p:nvSpPr>
        <p:spPr>
          <a:xfrm>
            <a:off x="3800612" y="2425500"/>
            <a:ext cx="927411" cy="22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33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280">
            <a:extLst>
              <a:ext uri="{FF2B5EF4-FFF2-40B4-BE49-F238E27FC236}">
                <a16:creationId xmlns:a16="http://schemas.microsoft.com/office/drawing/2014/main" id="{08906918-BA88-48C5-BEA0-FE3952152C71}"/>
              </a:ext>
            </a:extLst>
          </p:cNvPr>
          <p:cNvSpPr/>
          <p:nvPr/>
        </p:nvSpPr>
        <p:spPr>
          <a:xfrm>
            <a:off x="2898074" y="1543172"/>
            <a:ext cx="1805076" cy="832161"/>
          </a:xfrm>
          <a:prstGeom prst="roundRect">
            <a:avLst/>
          </a:prstGeom>
          <a:solidFill>
            <a:srgbClr val="AFEA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SM/Core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267">
            <a:extLst>
              <a:ext uri="{FF2B5EF4-FFF2-40B4-BE49-F238E27FC236}">
                <a16:creationId xmlns:a16="http://schemas.microsoft.com/office/drawing/2014/main" id="{7663033C-3BAE-4D8A-9C58-5BBA0A56C758}"/>
              </a:ext>
            </a:extLst>
          </p:cNvPr>
          <p:cNvSpPr/>
          <p:nvPr/>
        </p:nvSpPr>
        <p:spPr>
          <a:xfrm>
            <a:off x="2985442" y="1817772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267">
            <a:extLst>
              <a:ext uri="{FF2B5EF4-FFF2-40B4-BE49-F238E27FC236}">
                <a16:creationId xmlns:a16="http://schemas.microsoft.com/office/drawing/2014/main" id="{3A5BBD1F-4E2E-4A7F-BF67-E09C1E0B6855}"/>
              </a:ext>
            </a:extLst>
          </p:cNvPr>
          <p:cNvSpPr/>
          <p:nvPr/>
        </p:nvSpPr>
        <p:spPr>
          <a:xfrm>
            <a:off x="4030684" y="1813519"/>
            <a:ext cx="593837" cy="529261"/>
          </a:xfrm>
          <a:prstGeom prst="roundRect">
            <a:avLst/>
          </a:prstGeom>
          <a:solidFill>
            <a:srgbClr val="AFDC7E">
              <a:alpha val="56000"/>
            </a:srgb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</a:p>
        </p:txBody>
      </p:sp>
      <p:sp>
        <p:nvSpPr>
          <p:cNvPr id="60" name="TextBox 39">
            <a:extLst>
              <a:ext uri="{FF2B5EF4-FFF2-40B4-BE49-F238E27FC236}">
                <a16:creationId xmlns:a16="http://schemas.microsoft.com/office/drawing/2014/main" id="{5D10131F-9AC9-4D80-A15C-D7F2BBCB1487}"/>
              </a:ext>
            </a:extLst>
          </p:cNvPr>
          <p:cNvSpPr txBox="1"/>
          <p:nvPr/>
        </p:nvSpPr>
        <p:spPr>
          <a:xfrm>
            <a:off x="3610057" y="1813519"/>
            <a:ext cx="389850" cy="338554"/>
          </a:xfrm>
          <a:prstGeom prst="rect">
            <a:avLst/>
          </a:prstGeom>
          <a:noFill/>
          <a:ln w="12700">
            <a:noFill/>
          </a:ln>
        </p:spPr>
        <p:txBody>
          <a:bodyPr vert="horz"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E01FD8-6978-4DB1-B73F-D9C169584945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2527904" y="3174951"/>
            <a:ext cx="0" cy="16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3DF009-85D4-44D3-916F-FC187FA239D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204960" y="3177074"/>
            <a:ext cx="0" cy="159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8E41ED8-DDB2-41AC-9400-2E1633A7D087}"/>
              </a:ext>
            </a:extLst>
          </p:cNvPr>
          <p:cNvSpPr/>
          <p:nvPr/>
        </p:nvSpPr>
        <p:spPr>
          <a:xfrm>
            <a:off x="3462429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56FF4B-9927-4B72-93C9-A8EA678A1193}"/>
              </a:ext>
            </a:extLst>
          </p:cNvPr>
          <p:cNvSpPr/>
          <p:nvPr/>
        </p:nvSpPr>
        <p:spPr>
          <a:xfrm>
            <a:off x="1892990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676C16-F0DD-4BDF-9B95-DBE87112DF49}"/>
              </a:ext>
            </a:extLst>
          </p:cNvPr>
          <p:cNvSpPr/>
          <p:nvPr/>
        </p:nvSpPr>
        <p:spPr>
          <a:xfrm>
            <a:off x="570046" y="3336959"/>
            <a:ext cx="1269828" cy="1307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66" name="TextBox 14">
            <a:extLst>
              <a:ext uri="{FF2B5EF4-FFF2-40B4-BE49-F238E27FC236}">
                <a16:creationId xmlns:a16="http://schemas.microsoft.com/office/drawing/2014/main" id="{47A1184F-5233-45CD-AECB-0DBC089A9CAF}"/>
              </a:ext>
            </a:extLst>
          </p:cNvPr>
          <p:cNvSpPr txBox="1"/>
          <p:nvPr/>
        </p:nvSpPr>
        <p:spPr>
          <a:xfrm>
            <a:off x="2153994" y="5053155"/>
            <a:ext cx="126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Memory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Partition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FAAABD-F3E2-4075-8B24-4098E8250F3A}"/>
              </a:ext>
            </a:extLst>
          </p:cNvPr>
          <p:cNvCxnSpPr>
            <a:cxnSpLocks/>
          </p:cNvCxnSpPr>
          <p:nvPr/>
        </p:nvCxnSpPr>
        <p:spPr>
          <a:xfrm flipV="1">
            <a:off x="3116252" y="4667859"/>
            <a:ext cx="660641" cy="276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A9BFC1-305C-4656-B1FE-0BF3603A384C}"/>
              </a:ext>
            </a:extLst>
          </p:cNvPr>
          <p:cNvCxnSpPr>
            <a:cxnSpLocks/>
          </p:cNvCxnSpPr>
          <p:nvPr/>
        </p:nvCxnSpPr>
        <p:spPr>
          <a:xfrm flipV="1">
            <a:off x="2677526" y="4643976"/>
            <a:ext cx="1" cy="30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9ADFA0-5D90-45C8-A919-D25F21E4CB3C}"/>
              </a:ext>
            </a:extLst>
          </p:cNvPr>
          <p:cNvCxnSpPr>
            <a:cxnSpLocks/>
          </p:cNvCxnSpPr>
          <p:nvPr/>
        </p:nvCxnSpPr>
        <p:spPr>
          <a:xfrm flipH="1" flipV="1">
            <a:off x="1553452" y="4685251"/>
            <a:ext cx="592217" cy="259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230">
            <a:extLst>
              <a:ext uri="{FF2B5EF4-FFF2-40B4-BE49-F238E27FC236}">
                <a16:creationId xmlns:a16="http://schemas.microsoft.com/office/drawing/2014/main" id="{5F147E78-9448-47F1-80AE-074037912918}"/>
              </a:ext>
            </a:extLst>
          </p:cNvPr>
          <p:cNvGrpSpPr/>
          <p:nvPr/>
        </p:nvGrpSpPr>
        <p:grpSpPr>
          <a:xfrm>
            <a:off x="6662104" y="2298064"/>
            <a:ext cx="3200400" cy="457200"/>
            <a:chOff x="2209800" y="1828800"/>
            <a:chExt cx="3200400" cy="457200"/>
          </a:xfrm>
          <a:solidFill>
            <a:srgbClr val="00B050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3A9190-6DB5-4333-9835-C5BC06905DCF}"/>
                </a:ext>
              </a:extLst>
            </p:cNvPr>
            <p:cNvSpPr/>
            <p:nvPr/>
          </p:nvSpPr>
          <p:spPr>
            <a:xfrm>
              <a:off x="27432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E68D7B-A9FF-4758-B4C7-772CB875E353}"/>
                </a:ext>
              </a:extLst>
            </p:cNvPr>
            <p:cNvSpPr/>
            <p:nvPr/>
          </p:nvSpPr>
          <p:spPr>
            <a:xfrm>
              <a:off x="22098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7652BC7-0F1A-463B-857B-F4E874B191AF}"/>
                </a:ext>
              </a:extLst>
            </p:cNvPr>
            <p:cNvSpPr/>
            <p:nvPr/>
          </p:nvSpPr>
          <p:spPr>
            <a:xfrm>
              <a:off x="32766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FFB89A-DC28-4711-997C-1DC747B1B127}"/>
                </a:ext>
              </a:extLst>
            </p:cNvPr>
            <p:cNvSpPr/>
            <p:nvPr/>
          </p:nvSpPr>
          <p:spPr>
            <a:xfrm>
              <a:off x="38100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273DA8-E946-46C4-8DD4-CCA8DACB6FDE}"/>
                </a:ext>
              </a:extLst>
            </p:cNvPr>
            <p:cNvSpPr/>
            <p:nvPr/>
          </p:nvSpPr>
          <p:spPr>
            <a:xfrm>
              <a:off x="43434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E3E4C5-E3F7-4056-9906-88DBA580D03F}"/>
                </a:ext>
              </a:extLst>
            </p:cNvPr>
            <p:cNvSpPr/>
            <p:nvPr/>
          </p:nvSpPr>
          <p:spPr>
            <a:xfrm>
              <a:off x="4876800" y="1828800"/>
              <a:ext cx="5334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CF9B067-1640-40AE-B3CB-55536FBA29B2}"/>
              </a:ext>
            </a:extLst>
          </p:cNvPr>
          <p:cNvSpPr txBox="1"/>
          <p:nvPr/>
        </p:nvSpPr>
        <p:spPr>
          <a:xfrm>
            <a:off x="10395904" y="2261826"/>
            <a:ext cx="184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warps</a:t>
            </a:r>
          </a:p>
        </p:txBody>
      </p:sp>
      <p:sp>
        <p:nvSpPr>
          <p:cNvPr id="80" name="Arrow: Curved Right 79">
            <a:extLst>
              <a:ext uri="{FF2B5EF4-FFF2-40B4-BE49-F238E27FC236}">
                <a16:creationId xmlns:a16="http://schemas.microsoft.com/office/drawing/2014/main" id="{DD97411E-8B2C-4263-AD19-76ADE34B71CD}"/>
              </a:ext>
            </a:extLst>
          </p:cNvPr>
          <p:cNvSpPr/>
          <p:nvPr/>
        </p:nvSpPr>
        <p:spPr>
          <a:xfrm rot="10800000">
            <a:off x="8796423" y="5114916"/>
            <a:ext cx="484128" cy="887733"/>
          </a:xfrm>
          <a:prstGeom prst="curv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D07AF3-B587-4434-B333-1E6498C47DCC}"/>
              </a:ext>
            </a:extLst>
          </p:cNvPr>
          <p:cNvSpPr txBox="1"/>
          <p:nvPr/>
        </p:nvSpPr>
        <p:spPr>
          <a:xfrm>
            <a:off x="4055567" y="5391770"/>
            <a:ext cx="217486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open:</a:t>
            </a:r>
          </a:p>
          <a:p>
            <a:pPr algn="ctr"/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AA9FB4-0F94-4487-8E24-1412873F0C28}"/>
              </a:ext>
            </a:extLst>
          </p:cNvPr>
          <p:cNvSpPr txBox="1"/>
          <p:nvPr/>
        </p:nvSpPr>
        <p:spPr>
          <a:xfrm>
            <a:off x="9302411" y="5391769"/>
            <a:ext cx="287959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close:</a:t>
            </a:r>
          </a:p>
          <a:p>
            <a:r>
              <a:rPr lang="en-US" sz="21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Restore &amp; </a:t>
            </a:r>
            <a:r>
              <a:rPr lang="en-US" sz="2133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Precharge</a:t>
            </a:r>
            <a:endParaRPr lang="en-US" sz="213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5FAB4A-C77E-4AD6-A88E-BFF0EE1A20D5}"/>
              </a:ext>
            </a:extLst>
          </p:cNvPr>
          <p:cNvGrpSpPr/>
          <p:nvPr/>
        </p:nvGrpSpPr>
        <p:grpSpPr>
          <a:xfrm>
            <a:off x="6073386" y="4089055"/>
            <a:ext cx="3034781" cy="2019186"/>
            <a:chOff x="3566496" y="894480"/>
            <a:chExt cx="1657763" cy="31389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F522F4-CFCA-45FF-8A9E-39D6BEE8AEB2}"/>
                </a:ext>
              </a:extLst>
            </p:cNvPr>
            <p:cNvSpPr txBox="1"/>
            <p:nvPr/>
          </p:nvSpPr>
          <p:spPr>
            <a:xfrm>
              <a:off x="3566496" y="894480"/>
              <a:ext cx="1657763" cy="590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Memory Array</a:t>
              </a:r>
            </a:p>
          </p:txBody>
        </p:sp>
        <p:sp>
          <p:nvSpPr>
            <p:cNvPr id="84" name="Rectangle 63">
              <a:extLst>
                <a:ext uri="{FF2B5EF4-FFF2-40B4-BE49-F238E27FC236}">
                  <a16:creationId xmlns:a16="http://schemas.microsoft.com/office/drawing/2014/main" id="{9068CDF2-4B37-438E-B8ED-A47F58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3411437"/>
              <a:ext cx="1209675" cy="21669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8F36DCD3-27C2-4AF5-8CC8-D0C93420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1484735"/>
              <a:ext cx="1209675" cy="16847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Line 5">
              <a:extLst>
                <a:ext uri="{FF2B5EF4-FFF2-40B4-BE49-F238E27FC236}">
                  <a16:creationId xmlns:a16="http://schemas.microsoft.com/office/drawing/2014/main" id="{96851882-6603-4A06-A4A9-FDDD6318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1701429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Line 6">
              <a:extLst>
                <a:ext uri="{FF2B5EF4-FFF2-40B4-BE49-F238E27FC236}">
                  <a16:creationId xmlns:a16="http://schemas.microsoft.com/office/drawing/2014/main" id="{50814F8D-210F-423D-B3D5-9A7954D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1916932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Line 7">
              <a:extLst>
                <a:ext uri="{FF2B5EF4-FFF2-40B4-BE49-F238E27FC236}">
                  <a16:creationId xmlns:a16="http://schemas.microsoft.com/office/drawing/2014/main" id="{476C4540-CE99-4009-8140-9D9D460D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133626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795BA42F-0611-42A4-9B8C-CDC8375CD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349129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2A8F0C66-5B8E-4660-84BA-3EA3D7E05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564632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id="{50AAD812-E99A-476C-BC05-F7C8EA830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781326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74BA23-DF28-4159-9F52-135B6970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759" y="3411437"/>
              <a:ext cx="1209675" cy="2166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C750558-ED14-4108-8BDD-F70300F5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400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AC9392BD-3C12-4DD8-817E-7892829A5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040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EC1FBAC8-E001-47FD-B153-1CD6478B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872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DF4A3F36-4F19-4D9C-8247-5E0B17DEE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513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6730B8D1-F88A-4FB0-A45B-45F179D4E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153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Line 25">
              <a:extLst>
                <a:ext uri="{FF2B5EF4-FFF2-40B4-BE49-F238E27FC236}">
                  <a16:creationId xmlns:a16="http://schemas.microsoft.com/office/drawing/2014/main" id="{092ACDF4-6DAF-44BB-B660-E50876E7D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794" y="1484735"/>
              <a:ext cx="0" cy="1684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E90E26EA-2D34-448A-9CBE-9B0EF9543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759" y="2980160"/>
              <a:ext cx="1209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Rectangle 47">
              <a:extLst>
                <a:ext uri="{FF2B5EF4-FFF2-40B4-BE49-F238E27FC236}">
                  <a16:creationId xmlns:a16="http://schemas.microsoft.com/office/drawing/2014/main" id="{B19A8C91-9834-4494-B72A-9776C37A8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20" y="3411435"/>
              <a:ext cx="1212113" cy="62196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Text Box 49">
              <a:extLst>
                <a:ext uri="{FF2B5EF4-FFF2-40B4-BE49-F238E27FC236}">
                  <a16:creationId xmlns:a16="http://schemas.microsoft.com/office/drawing/2014/main" id="{5DA95745-98A4-49FB-9371-963F01B51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926" y="3398055"/>
              <a:ext cx="1174903" cy="574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FFFF"/>
                  </a:solidFill>
                  <a:cs typeface="Arial" charset="0"/>
                </a:rPr>
                <a:t>Row Buffer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6AED41-E07A-426E-BD4B-23FA761BA738}"/>
                </a:ext>
              </a:extLst>
            </p:cNvPr>
            <p:cNvCxnSpPr>
              <a:cxnSpLocks/>
            </p:cNvCxnSpPr>
            <p:nvPr/>
          </p:nvCxnSpPr>
          <p:spPr>
            <a:xfrm>
              <a:off x="4395377" y="3169206"/>
              <a:ext cx="1" cy="2338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0D9DFC-8384-44E5-830A-5407AA422464}"/>
              </a:ext>
            </a:extLst>
          </p:cNvPr>
          <p:cNvCxnSpPr>
            <a:cxnSpLocks/>
          </p:cNvCxnSpPr>
          <p:nvPr/>
        </p:nvCxnSpPr>
        <p:spPr>
          <a:xfrm>
            <a:off x="4749584" y="4643976"/>
            <a:ext cx="1671277" cy="90852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1AD704B-3301-41A1-8A9A-0D558603711A}"/>
                  </a:ext>
                </a:extLst>
              </p14:cNvPr>
              <p14:cNvContentPartPr/>
              <p14:nvPr/>
            </p14:nvContentPartPr>
            <p14:xfrm>
              <a:off x="7220160" y="3333600"/>
              <a:ext cx="480" cy="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1AD704B-3301-41A1-8A9A-0D5586037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680" y="3321120"/>
                <a:ext cx="2544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peech Bubble: Oval 105">
            <a:extLst>
              <a:ext uri="{FF2B5EF4-FFF2-40B4-BE49-F238E27FC236}">
                <a16:creationId xmlns:a16="http://schemas.microsoft.com/office/drawing/2014/main" id="{3BE042B4-67BB-42E1-831F-5AFA41F59515}"/>
              </a:ext>
            </a:extLst>
          </p:cNvPr>
          <p:cNvSpPr/>
          <p:nvPr/>
        </p:nvSpPr>
        <p:spPr>
          <a:xfrm>
            <a:off x="4945848" y="1059347"/>
            <a:ext cx="4607904" cy="1062288"/>
          </a:xfrm>
          <a:prstGeom prst="wedgeEllipseCallout">
            <a:avLst>
              <a:gd name="adj1" fmla="val 39171"/>
              <a:gd name="adj2" fmla="val 61984"/>
            </a:avLst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Warp contains 32 threads that execute the same instruction with different data - SIMD</a:t>
            </a: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627AAE04-0870-4B06-81A4-9A1239A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/>
          <a:lstStyle/>
          <a:p>
            <a:r>
              <a:rPr lang="en-US" sz="4400" dirty="0"/>
              <a:t>Classical GPGPU Architecture (Nvidia)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40D5CC-DF0C-4794-8430-6FED57BE2CA9}"/>
              </a:ext>
            </a:extLst>
          </p:cNvPr>
          <p:cNvCxnSpPr>
            <a:cxnSpLocks/>
          </p:cNvCxnSpPr>
          <p:nvPr/>
        </p:nvCxnSpPr>
        <p:spPr>
          <a:xfrm>
            <a:off x="4711889" y="4058039"/>
            <a:ext cx="1769408" cy="4107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Arrow: Curved Right 78">
            <a:extLst>
              <a:ext uri="{FF2B5EF4-FFF2-40B4-BE49-F238E27FC236}">
                <a16:creationId xmlns:a16="http://schemas.microsoft.com/office/drawing/2014/main" id="{761B6285-E8C7-43EE-8B5D-DDB1F67C22FC}"/>
              </a:ext>
            </a:extLst>
          </p:cNvPr>
          <p:cNvSpPr/>
          <p:nvPr/>
        </p:nvSpPr>
        <p:spPr>
          <a:xfrm>
            <a:off x="5922580" y="5147548"/>
            <a:ext cx="484128" cy="887733"/>
          </a:xfrm>
          <a:prstGeom prst="curv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8" name="Slide Number Placeholder 1">
            <a:extLst>
              <a:ext uri="{FF2B5EF4-FFF2-40B4-BE49-F238E27FC236}">
                <a16:creationId xmlns:a16="http://schemas.microsoft.com/office/drawing/2014/main" id="{56DA40A4-BDB8-453D-BFA7-8EC23CBC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70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Multicore Performance: Amdahl’s Law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1163522"/>
            <a:ext cx="8153400" cy="415925"/>
          </a:xfrm>
        </p:spPr>
        <p:txBody>
          <a:bodyPr>
            <a:noAutofit/>
          </a:bodyPr>
          <a:lstStyle/>
          <a:p>
            <a:r>
              <a:rPr lang="en-US" sz="2400" b="1" dirty="0"/>
              <a:t>Speedup due to enhancement 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67100" y="1687641"/>
            <a:ext cx="5181600" cy="877888"/>
            <a:chOff x="336" y="960"/>
            <a:chExt cx="3264" cy="553"/>
          </a:xfrm>
        </p:grpSpPr>
        <p:sp>
          <p:nvSpPr>
            <p:cNvPr id="1907717" name="Rectangle 5"/>
            <p:cNvSpPr>
              <a:spLocks noChangeArrowheads="1"/>
            </p:cNvSpPr>
            <p:nvPr/>
          </p:nvSpPr>
          <p:spPr bwMode="auto">
            <a:xfrm>
              <a:off x="336" y="1104"/>
              <a:ext cx="3072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Speedup w/ E =  ----------------------  </a:t>
              </a:r>
            </a:p>
          </p:txBody>
        </p:sp>
        <p:sp>
          <p:nvSpPr>
            <p:cNvPr id="1907718" name="Rectangle 6"/>
            <p:cNvSpPr>
              <a:spLocks noChangeArrowheads="1"/>
            </p:cNvSpPr>
            <p:nvPr/>
          </p:nvSpPr>
          <p:spPr bwMode="auto">
            <a:xfrm>
              <a:off x="1824" y="960"/>
              <a:ext cx="177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Exec time w/o E</a:t>
              </a:r>
            </a:p>
          </p:txBody>
        </p:sp>
        <p:sp>
          <p:nvSpPr>
            <p:cNvPr id="1907719" name="Rectangle 7"/>
            <p:cNvSpPr>
              <a:spLocks noChangeArrowheads="1"/>
            </p:cNvSpPr>
            <p:nvPr/>
          </p:nvSpPr>
          <p:spPr bwMode="auto">
            <a:xfrm>
              <a:off x="1824" y="1248"/>
              <a:ext cx="1728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87338" indent="-287338">
                <a:spcBef>
                  <a:spcPct val="30000"/>
                </a:spcBef>
                <a:buClr>
                  <a:schemeClr val="accent1"/>
                </a:buClr>
                <a:buSzPct val="75000"/>
              </a:pPr>
              <a:r>
                <a:rPr lang="en-US" sz="2400" dirty="0"/>
                <a:t>Exec time w/ E </a:t>
              </a:r>
            </a:p>
          </p:txBody>
        </p:sp>
      </p:grpSp>
      <p:sp>
        <p:nvSpPr>
          <p:cNvPr id="1907720" name="Rectangle 8"/>
          <p:cNvSpPr>
            <a:spLocks noChangeArrowheads="1"/>
          </p:cNvSpPr>
          <p:nvPr/>
        </p:nvSpPr>
        <p:spPr bwMode="auto">
          <a:xfrm>
            <a:off x="25413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1" name="Rectangle 9" descr="Light downward diagonal"/>
          <p:cNvSpPr>
            <a:spLocks noChangeArrowheads="1"/>
          </p:cNvSpPr>
          <p:nvPr/>
        </p:nvSpPr>
        <p:spPr bwMode="auto">
          <a:xfrm>
            <a:off x="3608194" y="3973492"/>
            <a:ext cx="10541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2" name="Rectangle 10"/>
          <p:cNvSpPr>
            <a:spLocks noChangeArrowheads="1"/>
          </p:cNvSpPr>
          <p:nvPr/>
        </p:nvSpPr>
        <p:spPr bwMode="auto">
          <a:xfrm>
            <a:off x="46749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3" name="Rectangle 11"/>
          <p:cNvSpPr>
            <a:spLocks noChangeArrowheads="1"/>
          </p:cNvSpPr>
          <p:nvPr/>
        </p:nvSpPr>
        <p:spPr bwMode="auto">
          <a:xfrm>
            <a:off x="68085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4" name="Rectangle 12" descr="Light downward diagonal"/>
          <p:cNvSpPr>
            <a:spLocks noChangeArrowheads="1"/>
          </p:cNvSpPr>
          <p:nvPr/>
        </p:nvSpPr>
        <p:spPr bwMode="auto">
          <a:xfrm>
            <a:off x="7875394" y="3973492"/>
            <a:ext cx="596900" cy="3683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5" name="Rectangle 13"/>
          <p:cNvSpPr>
            <a:spLocks noChangeArrowheads="1"/>
          </p:cNvSpPr>
          <p:nvPr/>
        </p:nvSpPr>
        <p:spPr bwMode="auto">
          <a:xfrm>
            <a:off x="8484994" y="3973492"/>
            <a:ext cx="1054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26" name="Line 14"/>
          <p:cNvSpPr>
            <a:spLocks noChangeShapeType="1"/>
          </p:cNvSpPr>
          <p:nvPr/>
        </p:nvSpPr>
        <p:spPr bwMode="auto">
          <a:xfrm>
            <a:off x="5983094" y="4195742"/>
            <a:ext cx="4953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07727" name="AutoShape 15"/>
          <p:cNvCxnSpPr>
            <a:cxnSpLocks noChangeShapeType="1"/>
            <a:stCxn id="1907725" idx="2"/>
            <a:endCxn id="1907733" idx="0"/>
          </p:cNvCxnSpPr>
          <p:nvPr/>
        </p:nvCxnSpPr>
        <p:spPr bwMode="auto">
          <a:xfrm rot="5400000">
            <a:off x="8215913" y="4223523"/>
            <a:ext cx="677862" cy="914400"/>
          </a:xfrm>
          <a:prstGeom prst="curvedConnector3">
            <a:avLst>
              <a:gd name="adj1" fmla="val 49884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7728" name="AutoShape 16"/>
          <p:cNvCxnSpPr>
            <a:cxnSpLocks noChangeShapeType="1"/>
            <a:stCxn id="1907723" idx="2"/>
            <a:endCxn id="1907733" idx="1"/>
          </p:cNvCxnSpPr>
          <p:nvPr/>
        </p:nvCxnSpPr>
        <p:spPr bwMode="auto">
          <a:xfrm rot="16200000" flipH="1">
            <a:off x="7345170" y="4332268"/>
            <a:ext cx="688975" cy="708025"/>
          </a:xfrm>
          <a:prstGeom prst="curvedConnector3">
            <a:avLst>
              <a:gd name="adj1" fmla="val 49079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07729" name="AutoShape 17"/>
          <p:cNvCxnSpPr>
            <a:cxnSpLocks noChangeShapeType="1"/>
            <a:stCxn id="1907724" idx="0"/>
            <a:endCxn id="1907734" idx="1"/>
          </p:cNvCxnSpPr>
          <p:nvPr/>
        </p:nvCxnSpPr>
        <p:spPr bwMode="auto">
          <a:xfrm rot="16200000" flipH="1">
            <a:off x="8037342" y="4109993"/>
            <a:ext cx="1057321" cy="784318"/>
          </a:xfrm>
          <a:prstGeom prst="curvedConnector3">
            <a:avLst>
              <a:gd name="adj1" fmla="val -21621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</p:cxnSp>
      <p:sp>
        <p:nvSpPr>
          <p:cNvPr id="1907731" name="Rectangle 19"/>
          <p:cNvSpPr>
            <a:spLocks noChangeArrowheads="1"/>
          </p:cNvSpPr>
          <p:nvPr/>
        </p:nvSpPr>
        <p:spPr bwMode="auto">
          <a:xfrm>
            <a:off x="2354762" y="5066118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dirty="0" err="1"/>
              <a:t>ExTime</a:t>
            </a:r>
            <a:r>
              <a:rPr lang="en-US" sz="2400" dirty="0"/>
              <a:t> w/ E  =  </a:t>
            </a:r>
            <a:r>
              <a:rPr lang="en-US" sz="2400" dirty="0" err="1"/>
              <a:t>ExTime</a:t>
            </a:r>
            <a:r>
              <a:rPr lang="en-US" sz="2400" dirty="0"/>
              <a:t> w/o E 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dirty="0"/>
              <a:t>  ((1-F) + </a:t>
            </a:r>
            <a:r>
              <a:rPr lang="en-US" sz="2400" dirty="0">
                <a:solidFill>
                  <a:schemeClr val="accent2"/>
                </a:solidFill>
              </a:rPr>
              <a:t>F/S</a:t>
            </a:r>
            <a:r>
              <a:rPr lang="en-US" sz="2400" dirty="0"/>
              <a:t>) </a:t>
            </a:r>
          </a:p>
        </p:txBody>
      </p:sp>
      <p:sp>
        <p:nvSpPr>
          <p:cNvPr id="1907732" name="Rectangle 20"/>
          <p:cNvSpPr>
            <a:spLocks noChangeArrowheads="1"/>
          </p:cNvSpPr>
          <p:nvPr/>
        </p:nvSpPr>
        <p:spPr bwMode="auto">
          <a:xfrm>
            <a:off x="2271128" y="5679715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dirty="0"/>
              <a:t>Speedup w/ E =   1 / ((1-F) + F/S)</a:t>
            </a:r>
          </a:p>
        </p:txBody>
      </p:sp>
      <p:sp>
        <p:nvSpPr>
          <p:cNvPr id="1907733" name="Oval 21"/>
          <p:cNvSpPr>
            <a:spLocks noChangeArrowheads="1"/>
          </p:cNvSpPr>
          <p:nvPr/>
        </p:nvSpPr>
        <p:spPr bwMode="auto">
          <a:xfrm>
            <a:off x="8021444" y="5019654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7734" name="Oval 22"/>
          <p:cNvSpPr>
            <a:spLocks noChangeArrowheads="1"/>
          </p:cNvSpPr>
          <p:nvPr/>
        </p:nvSpPr>
        <p:spPr bwMode="auto">
          <a:xfrm>
            <a:off x="8935844" y="5019654"/>
            <a:ext cx="152400" cy="76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0BBF9D0-444D-4F98-A0AB-133890DF1C90}"/>
              </a:ext>
            </a:extLst>
          </p:cNvPr>
          <p:cNvSpPr txBox="1">
            <a:spLocks noChangeArrowheads="1"/>
          </p:cNvSpPr>
          <p:nvPr/>
        </p:nvSpPr>
        <p:spPr>
          <a:xfrm>
            <a:off x="815976" y="2827466"/>
            <a:ext cx="10439322" cy="80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5638" indent="-395638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3692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857216" indent="-329698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3231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131879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769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1846311" indent="-263759" algn="l" defTabSz="527517" rtl="0" eaLnBrk="1" latinLnBrk="0" hangingPunct="1">
              <a:spcBef>
                <a:spcPct val="20000"/>
              </a:spcBef>
              <a:buFont typeface="Arial"/>
              <a:buChar char="–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2373828" indent="-263759" algn="l" defTabSz="527517" rtl="0" eaLnBrk="1" latinLnBrk="0" hangingPunct="1">
              <a:spcBef>
                <a:spcPct val="20000"/>
              </a:spcBef>
              <a:buFont typeface="Arial"/>
              <a:buChar char="»"/>
              <a:defRPr sz="2308" kern="12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2901345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527517" rtl="0" eaLnBrk="1" latinLnBrk="0" hangingPunct="1">
              <a:spcBef>
                <a:spcPct val="20000"/>
              </a:spcBef>
              <a:buFont typeface="Arial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Suppose that enhancement E accelerates a fraction F (F &lt;1) of the task by a factor S (S&gt;1) and the remainder of the task is unaffected:</a:t>
            </a:r>
          </a:p>
        </p:txBody>
      </p:sp>
    </p:spTree>
    <p:extLst>
      <p:ext uri="{BB962C8B-B14F-4D97-AF65-F5344CB8AC3E}">
        <p14:creationId xmlns:p14="http://schemas.microsoft.com/office/powerpoint/2010/main" val="41834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595" y="1830854"/>
            <a:ext cx="11366810" cy="5101909"/>
          </a:xfrm>
        </p:spPr>
        <p:txBody>
          <a:bodyPr>
            <a:normAutofit/>
          </a:bodyPr>
          <a:lstStyle/>
          <a:p>
            <a:r>
              <a:rPr lang="en-US" sz="2000" b="1" dirty="0"/>
              <a:t>Consider an enhancement that runs 20 times faster but is only usable 25% of the time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1/(.75 + .25/20)  =  1.31</a:t>
            </a:r>
          </a:p>
          <a:p>
            <a:endParaRPr lang="en-US" sz="2000" dirty="0"/>
          </a:p>
          <a:p>
            <a:r>
              <a:rPr lang="en-US" sz="2000" b="1" dirty="0"/>
              <a:t>What if its usable only 15% of the time?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1/(.85 + .15/20)  =  1.17</a:t>
            </a:r>
          </a:p>
          <a:p>
            <a:endParaRPr lang="en-US" sz="2000" dirty="0"/>
          </a:p>
          <a:p>
            <a:r>
              <a:rPr lang="en-US" sz="2000" b="1" dirty="0"/>
              <a:t>Amdahl’s Law tells us that to achieve linear speedup with 100 cores, none of the original computation can be scalar!</a:t>
            </a:r>
          </a:p>
          <a:p>
            <a:endParaRPr lang="en-US" sz="2000" dirty="0"/>
          </a:p>
          <a:p>
            <a:r>
              <a:rPr lang="en-US" sz="2000" b="1" dirty="0"/>
              <a:t>To get a speedup of 90 from 100 cores, the percentage of the original program that could be scalar would have to be 0.1% or less</a:t>
            </a:r>
          </a:p>
          <a:p>
            <a:pPr lvl="1"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.999/100)  =  90.99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F30AD2-69AE-431E-A64E-EE70104A9E22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Example 1: Amdahl’s Law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0542D7-2064-441B-B39E-56DE7356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727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/>
              <a:t>Speedup w/ E =   1 / ((1-F) + F/S)</a:t>
            </a:r>
          </a:p>
        </p:txBody>
      </p:sp>
    </p:spTree>
    <p:extLst>
      <p:ext uri="{BB962C8B-B14F-4D97-AF65-F5344CB8AC3E}">
        <p14:creationId xmlns:p14="http://schemas.microsoft.com/office/powerpoint/2010/main" val="362819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979" y="1882467"/>
            <a:ext cx="10972799" cy="4163331"/>
          </a:xfrm>
        </p:spPr>
        <p:txBody>
          <a:bodyPr>
            <a:normAutofit/>
          </a:bodyPr>
          <a:lstStyle/>
          <a:p>
            <a:r>
              <a:rPr lang="en-US" sz="2000" b="1" dirty="0"/>
              <a:t>Consider summing 10 scalar variables and two 10 by 10 matrices on 10 cores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.909/10)  =  1/0.1819 = 5.5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Font typeface="Wingdings" pitchFamily="2" charset="2"/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1/(.091 + .909/100) = 1/0.10009 = 10.0</a:t>
            </a:r>
          </a:p>
          <a:p>
            <a:endParaRPr lang="en-US" sz="2000" dirty="0"/>
          </a:p>
          <a:p>
            <a:r>
              <a:rPr lang="en-US" sz="2000" b="1" dirty="0"/>
              <a:t>What if the matrices are 100 by 100 (or 10,010 adds in total) on 10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.999/10)  =  1/0.1009 = 9.9</a:t>
            </a:r>
          </a:p>
          <a:p>
            <a:endParaRPr lang="en-US" sz="2000" dirty="0"/>
          </a:p>
          <a:p>
            <a:r>
              <a:rPr lang="en-US" sz="2000" b="1" dirty="0"/>
              <a:t>What if there are 100 cores?</a:t>
            </a:r>
          </a:p>
          <a:p>
            <a:pPr algn="ctr">
              <a:buNone/>
            </a:pPr>
            <a:r>
              <a:rPr lang="en-US" sz="2000" dirty="0"/>
              <a:t>Speedup w/ E  =  </a:t>
            </a:r>
            <a:r>
              <a:rPr lang="en-US" sz="2000" dirty="0">
                <a:solidFill>
                  <a:schemeClr val="accent1"/>
                </a:solidFill>
              </a:rPr>
              <a:t>1/(.001 + .999/100) = 1/0.01099 = 91</a:t>
            </a:r>
          </a:p>
        </p:txBody>
      </p:sp>
      <p:sp>
        <p:nvSpPr>
          <p:cNvPr id="1909764" name="Rectangle 4"/>
          <p:cNvSpPr>
            <a:spLocks noChangeArrowheads="1"/>
          </p:cNvSpPr>
          <p:nvPr/>
        </p:nvSpPr>
        <p:spPr bwMode="auto">
          <a:xfrm>
            <a:off x="1676400" y="1172737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/>
              <a:t>Speedup w/ E =   1 / ((1-F) + F/S)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8D034C-2D3A-4C4D-8642-5072766F7DD5}"/>
              </a:ext>
            </a:extLst>
          </p:cNvPr>
          <p:cNvSpPr txBox="1">
            <a:spLocks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Example 2: Amdahl’s Law</a:t>
            </a:r>
          </a:p>
        </p:txBody>
      </p:sp>
    </p:spTree>
    <p:extLst>
      <p:ext uri="{BB962C8B-B14F-4D97-AF65-F5344CB8AC3E}">
        <p14:creationId xmlns:p14="http://schemas.microsoft.com/office/powerpoint/2010/main" val="17637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C7CDEC-49F3-46BB-B6D0-CFF08A15943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Other Important Points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0350"/>
            <a:ext cx="10972798" cy="5432678"/>
          </a:xfrm>
        </p:spPr>
        <p:txBody>
          <a:bodyPr>
            <a:noAutofit/>
          </a:bodyPr>
          <a:lstStyle/>
          <a:p>
            <a:r>
              <a:rPr lang="en-US" sz="2000" b="1" dirty="0"/>
              <a:t>Review the first half with midterm review slides and exam questions!</a:t>
            </a:r>
          </a:p>
          <a:p>
            <a:endParaRPr lang="en-US" sz="2000" b="1" dirty="0"/>
          </a:p>
          <a:p>
            <a:r>
              <a:rPr lang="en-US" sz="2000" b="1" dirty="0"/>
              <a:t>Processor review quiz</a:t>
            </a:r>
          </a:p>
          <a:p>
            <a:endParaRPr lang="en-US" sz="2000" b="1" dirty="0"/>
          </a:p>
          <a:p>
            <a:r>
              <a:rPr lang="en-US" sz="2000" b="1" dirty="0"/>
              <a:t>Extra review session (online): 15:00 – 16:15 PM, Sunday, Dec. 4th</a:t>
            </a:r>
          </a:p>
          <a:p>
            <a:pPr lvl="1"/>
            <a:r>
              <a:rPr lang="en-US" sz="2000" dirty="0">
                <a:ea typeface="Calibri" panose="020F0502020204030204" pitchFamily="34" charset="0"/>
              </a:rPr>
              <a:t>Check announcements on Canvas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endParaRPr lang="en-US" sz="2000" b="1" dirty="0"/>
          </a:p>
          <a:p>
            <a:r>
              <a:rPr lang="en-US" sz="2000" b="1" dirty="0"/>
              <a:t>Extra Office hour (online): 15:00 – 16:15 PM, Wednesday, Dec. 7th</a:t>
            </a:r>
          </a:p>
          <a:p>
            <a:pPr lvl="1"/>
            <a:r>
              <a:rPr lang="en-US" sz="2000" dirty="0">
                <a:ea typeface="Calibri" panose="020F0502020204030204" pitchFamily="34" charset="0"/>
              </a:rPr>
              <a:t>Check announcements on Canvas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527517" lvl="1" indent="0">
              <a:buNone/>
            </a:pPr>
            <a:endParaRPr lang="en-US" sz="2000" dirty="0"/>
          </a:p>
          <a:p>
            <a:r>
              <a:rPr lang="en-US" sz="2000" b="1" dirty="0"/>
              <a:t>You do not have to know everything in the textbook. However, any content covered in the lecture could appear in the exam. The review slides do not cover everything.</a:t>
            </a:r>
          </a:p>
          <a:p>
            <a:endParaRPr lang="en-US" sz="2000" b="1" dirty="0"/>
          </a:p>
          <a:p>
            <a:r>
              <a:rPr lang="en-US" sz="2000" b="1" dirty="0"/>
              <a:t>Do not leave it blank!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8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40DCAC-7F74-4B07-BFAF-028F4FAD4CE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18D8C7-C1AD-498F-B4A6-DB399321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Good Luck!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2FA5-C6DA-4544-8F3D-45664E73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90350"/>
            <a:ext cx="9906000" cy="5432678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I will be available for questions via Email/Canvas/Slack/Zoom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Interested in GPUs</a:t>
            </a:r>
            <a:r>
              <a:rPr lang="en-US" sz="2400" b="1" dirty="0">
                <a:ea typeface="Calibri" panose="020F0502020204030204" pitchFamily="34" charset="0"/>
              </a:rPr>
              <a:t>?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222222"/>
                </a:solidFill>
              </a:rPr>
              <a:t>Spring 2023: CMPE214 GPU Architecture and Programming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Grader &amp; Research opportunities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Yes, you are readily prepared!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Funded opportunity: RA position for outstanding students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222222"/>
                </a:solidFill>
              </a:rPr>
              <a:t>MS Thesis &amp; MS projects</a:t>
            </a:r>
            <a:endParaRPr lang="en-US" sz="2400" b="1" dirty="0"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Course Evaluation: Please participate before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Dec 7, 2022</a:t>
            </a:r>
            <a:endParaRPr lang="en-US" sz="2400" b="1" dirty="0">
              <a:effectLst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You should have received an </a:t>
            </a:r>
            <a:r>
              <a:rPr lang="en-US" sz="2000" dirty="0">
                <a:solidFill>
                  <a:srgbClr val="222222"/>
                </a:solidFill>
              </a:rPr>
              <a:t>E-mail,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or you can find it on Canvas in the SOTE/SOLATE tab</a:t>
            </a:r>
          </a:p>
          <a:p>
            <a:pPr marL="1055034" lvl="2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Feel free to send me feedback directly!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044-722C-4C43-9EC9-8A7ECF3A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27F49D-A048-4B22-A612-4D70651B0D6C}"/>
              </a:ext>
            </a:extLst>
          </p:cNvPr>
          <p:cNvSpPr txBox="1">
            <a:spLocks/>
          </p:cNvSpPr>
          <p:nvPr/>
        </p:nvSpPr>
        <p:spPr>
          <a:xfrm>
            <a:off x="4654331" y="5668144"/>
            <a:ext cx="6290701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0B050"/>
                </a:solidFill>
              </a:rPr>
              <a:t>Thank you!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636438-13FE-47D2-A53A-12C0DA1A5FB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Why?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3913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Two Types of Locality:</a:t>
            </a:r>
          </a:p>
          <a:p>
            <a:pPr lvl="1"/>
            <a:r>
              <a:rPr lang="en-US" altLang="en-US" sz="2000" b="1" dirty="0"/>
              <a:t>Temporal Locality </a:t>
            </a:r>
            <a:r>
              <a:rPr lang="en-US" altLang="en-US" sz="2000" dirty="0"/>
              <a:t>(Locality in Time): If an address is referenced, it tends to be referenced again (</a:t>
            </a:r>
            <a:r>
              <a:rPr lang="en-US" altLang="en-US" sz="2077" dirty="0"/>
              <a:t>e.g., loops, reuse)</a:t>
            </a:r>
          </a:p>
          <a:p>
            <a:pPr lvl="2"/>
            <a:endParaRPr lang="en-US" altLang="en-US" sz="2077" dirty="0"/>
          </a:p>
          <a:p>
            <a:pPr lvl="1"/>
            <a:r>
              <a:rPr lang="en-US" altLang="en-US" sz="2000" b="1" dirty="0"/>
              <a:t>Spatial Locality </a:t>
            </a:r>
            <a:r>
              <a:rPr lang="en-US" altLang="en-US" sz="2000" dirty="0"/>
              <a:t>(Locality in Space): If an address is referenced, neighboring addresses tend to be referenced (</a:t>
            </a:r>
            <a:r>
              <a:rPr lang="en-US" altLang="en-US" sz="2077" dirty="0"/>
              <a:t>e.g., array, stack, etc.)</a:t>
            </a:r>
          </a:p>
          <a:p>
            <a:endParaRPr lang="en-US" altLang="en-US" sz="2308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48F45A9-E1E2-4F61-82D6-BBFE0EC6AE95}" type="slidenum">
              <a:rPr lang="en-US" altLang="zh-TW"/>
              <a:pPr/>
              <a:t>5</a:t>
            </a:fld>
            <a:endParaRPr lang="en-US" altLang="zh-TW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A1057-6BC3-4B42-AB08-155716D01ABC}"/>
              </a:ext>
            </a:extLst>
          </p:cNvPr>
          <p:cNvGrpSpPr/>
          <p:nvPr/>
        </p:nvGrpSpPr>
        <p:grpSpPr>
          <a:xfrm>
            <a:off x="1770633" y="3459996"/>
            <a:ext cx="7431331" cy="3022357"/>
            <a:chOff x="2201742" y="3058073"/>
            <a:chExt cx="7431331" cy="302235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8D2D2B5-483F-4664-9040-0AE32BC4FB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68429" y="3070896"/>
              <a:ext cx="7264644" cy="300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2077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F3E8DB3-0577-4DA9-AADA-69428B52B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607" y="3058073"/>
              <a:ext cx="12823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E59829F-9C0A-4FDA-ADE9-4669108BE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987" y="3902502"/>
              <a:ext cx="721702" cy="1108198"/>
            </a:xfrm>
            <a:custGeom>
              <a:avLst/>
              <a:gdLst>
                <a:gd name="T0" fmla="*/ 0 w 394"/>
                <a:gd name="T1" fmla="*/ 0 h 605"/>
                <a:gd name="T2" fmla="*/ 394 w 394"/>
                <a:gd name="T3" fmla="*/ 0 h 605"/>
                <a:gd name="T4" fmla="*/ 394 w 394"/>
                <a:gd name="T5" fmla="*/ 605 h 605"/>
                <a:gd name="T6" fmla="*/ 0 w 394"/>
                <a:gd name="T7" fmla="*/ 605 h 605"/>
                <a:gd name="T8" fmla="*/ 0 w 394"/>
                <a:gd name="T9" fmla="*/ 0 h 605"/>
                <a:gd name="T10" fmla="*/ 0 w 394"/>
                <a:gd name="T11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605">
                  <a:moveTo>
                    <a:pt x="0" y="0"/>
                  </a:moveTo>
                  <a:lnTo>
                    <a:pt x="394" y="0"/>
                  </a:lnTo>
                  <a:lnTo>
                    <a:pt x="394" y="605"/>
                  </a:lnTo>
                  <a:lnTo>
                    <a:pt x="0" y="60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3408B3E-32F5-429D-A0BC-21192FC8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206569"/>
              <a:ext cx="564173" cy="357188"/>
            </a:xfrm>
            <a:custGeom>
              <a:avLst/>
              <a:gdLst>
                <a:gd name="T0" fmla="*/ 0 w 308"/>
                <a:gd name="T1" fmla="*/ 0 h 195"/>
                <a:gd name="T2" fmla="*/ 308 w 308"/>
                <a:gd name="T3" fmla="*/ 0 h 195"/>
                <a:gd name="T4" fmla="*/ 308 w 308"/>
                <a:gd name="T5" fmla="*/ 195 h 195"/>
                <a:gd name="T6" fmla="*/ 0 w 308"/>
                <a:gd name="T7" fmla="*/ 195 h 195"/>
                <a:gd name="T8" fmla="*/ 0 w 308"/>
                <a:gd name="T9" fmla="*/ 0 h 195"/>
                <a:gd name="T10" fmla="*/ 0 w 308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95">
                  <a:moveTo>
                    <a:pt x="0" y="0"/>
                  </a:moveTo>
                  <a:lnTo>
                    <a:pt x="308" y="0"/>
                  </a:lnTo>
                  <a:lnTo>
                    <a:pt x="308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47FD222-0C26-4CFD-974D-FEAF0B2F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313" y="4248698"/>
              <a:ext cx="43962" cy="86092"/>
            </a:xfrm>
            <a:custGeom>
              <a:avLst/>
              <a:gdLst>
                <a:gd name="T0" fmla="*/ 6 w 24"/>
                <a:gd name="T1" fmla="*/ 47 h 47"/>
                <a:gd name="T2" fmla="*/ 6 w 24"/>
                <a:gd name="T3" fmla="*/ 23 h 47"/>
                <a:gd name="T4" fmla="*/ 6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6 w 24"/>
                <a:gd name="T35" fmla="*/ 9 h 47"/>
                <a:gd name="T36" fmla="*/ 6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6 w 24"/>
                <a:gd name="T43" fmla="*/ 47 h 47"/>
                <a:gd name="T44" fmla="*/ 6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6" y="47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6" y="9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704210C-6612-42C3-A6EB-D9736DD74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55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5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3 w 43"/>
                <a:gd name="T41" fmla="*/ 2 h 49"/>
                <a:gd name="T42" fmla="*/ 6 w 43"/>
                <a:gd name="T43" fmla="*/ 7 h 49"/>
                <a:gd name="T44" fmla="*/ 6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6 w 43"/>
                <a:gd name="T55" fmla="*/ 42 h 49"/>
                <a:gd name="T56" fmla="*/ 6 w 43"/>
                <a:gd name="T57" fmla="*/ 42 h 49"/>
                <a:gd name="T58" fmla="*/ 13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39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2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3 w 43"/>
                <a:gd name="T85" fmla="*/ 10 h 49"/>
                <a:gd name="T86" fmla="*/ 13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2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3 w 43"/>
                <a:gd name="T111" fmla="*/ 10 h 49"/>
                <a:gd name="T112" fmla="*/ 13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5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3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9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2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3" y="10"/>
                  </a:moveTo>
                  <a:lnTo>
                    <a:pt x="13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2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2488B51-850D-48D4-B798-34B2E0F67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1480" y="4248698"/>
              <a:ext cx="73269" cy="120894"/>
            </a:xfrm>
            <a:custGeom>
              <a:avLst/>
              <a:gdLst>
                <a:gd name="T0" fmla="*/ 7 w 40"/>
                <a:gd name="T1" fmla="*/ 62 h 66"/>
                <a:gd name="T2" fmla="*/ 21 w 40"/>
                <a:gd name="T3" fmla="*/ 66 h 66"/>
                <a:gd name="T4" fmla="*/ 26 w 40"/>
                <a:gd name="T5" fmla="*/ 66 h 66"/>
                <a:gd name="T6" fmla="*/ 31 w 40"/>
                <a:gd name="T7" fmla="*/ 62 h 66"/>
                <a:gd name="T8" fmla="*/ 38 w 40"/>
                <a:gd name="T9" fmla="*/ 55 h 66"/>
                <a:gd name="T10" fmla="*/ 40 w 40"/>
                <a:gd name="T11" fmla="*/ 50 h 66"/>
                <a:gd name="T12" fmla="*/ 40 w 40"/>
                <a:gd name="T13" fmla="*/ 2 h 66"/>
                <a:gd name="T14" fmla="*/ 33 w 40"/>
                <a:gd name="T15" fmla="*/ 7 h 66"/>
                <a:gd name="T16" fmla="*/ 28 w 40"/>
                <a:gd name="T17" fmla="*/ 2 h 66"/>
                <a:gd name="T18" fmla="*/ 21 w 40"/>
                <a:gd name="T19" fmla="*/ 0 h 66"/>
                <a:gd name="T20" fmla="*/ 10 w 40"/>
                <a:gd name="T21" fmla="*/ 3 h 66"/>
                <a:gd name="T22" fmla="*/ 5 w 40"/>
                <a:gd name="T23" fmla="*/ 7 h 66"/>
                <a:gd name="T24" fmla="*/ 3 w 40"/>
                <a:gd name="T25" fmla="*/ 12 h 66"/>
                <a:gd name="T26" fmla="*/ 0 w 40"/>
                <a:gd name="T27" fmla="*/ 24 h 66"/>
                <a:gd name="T28" fmla="*/ 2 w 40"/>
                <a:gd name="T29" fmla="*/ 33 h 66"/>
                <a:gd name="T30" fmla="*/ 5 w 40"/>
                <a:gd name="T31" fmla="*/ 40 h 66"/>
                <a:gd name="T32" fmla="*/ 21 w 40"/>
                <a:gd name="T33" fmla="*/ 47 h 66"/>
                <a:gd name="T34" fmla="*/ 28 w 40"/>
                <a:gd name="T35" fmla="*/ 45 h 66"/>
                <a:gd name="T36" fmla="*/ 33 w 40"/>
                <a:gd name="T37" fmla="*/ 42 h 66"/>
                <a:gd name="T38" fmla="*/ 33 w 40"/>
                <a:gd name="T39" fmla="*/ 50 h 66"/>
                <a:gd name="T40" fmla="*/ 28 w 40"/>
                <a:gd name="T41" fmla="*/ 57 h 66"/>
                <a:gd name="T42" fmla="*/ 24 w 40"/>
                <a:gd name="T43" fmla="*/ 59 h 66"/>
                <a:gd name="T44" fmla="*/ 21 w 40"/>
                <a:gd name="T45" fmla="*/ 59 h 66"/>
                <a:gd name="T46" fmla="*/ 12 w 40"/>
                <a:gd name="T47" fmla="*/ 57 h 66"/>
                <a:gd name="T48" fmla="*/ 10 w 40"/>
                <a:gd name="T49" fmla="*/ 55 h 66"/>
                <a:gd name="T50" fmla="*/ 2 w 40"/>
                <a:gd name="T51" fmla="*/ 50 h 66"/>
                <a:gd name="T52" fmla="*/ 3 w 40"/>
                <a:gd name="T53" fmla="*/ 57 h 66"/>
                <a:gd name="T54" fmla="*/ 7 w 40"/>
                <a:gd name="T55" fmla="*/ 62 h 66"/>
                <a:gd name="T56" fmla="*/ 12 w 40"/>
                <a:gd name="T57" fmla="*/ 10 h 66"/>
                <a:gd name="T58" fmla="*/ 21 w 40"/>
                <a:gd name="T59" fmla="*/ 7 h 66"/>
                <a:gd name="T60" fmla="*/ 26 w 40"/>
                <a:gd name="T61" fmla="*/ 7 h 66"/>
                <a:gd name="T62" fmla="*/ 29 w 40"/>
                <a:gd name="T63" fmla="*/ 10 h 66"/>
                <a:gd name="T64" fmla="*/ 33 w 40"/>
                <a:gd name="T65" fmla="*/ 24 h 66"/>
                <a:gd name="T66" fmla="*/ 33 w 40"/>
                <a:gd name="T67" fmla="*/ 31 h 66"/>
                <a:gd name="T68" fmla="*/ 29 w 40"/>
                <a:gd name="T69" fmla="*/ 36 h 66"/>
                <a:gd name="T70" fmla="*/ 21 w 40"/>
                <a:gd name="T71" fmla="*/ 40 h 66"/>
                <a:gd name="T72" fmla="*/ 16 w 40"/>
                <a:gd name="T73" fmla="*/ 40 h 66"/>
                <a:gd name="T74" fmla="*/ 12 w 40"/>
                <a:gd name="T75" fmla="*/ 36 h 66"/>
                <a:gd name="T76" fmla="*/ 9 w 40"/>
                <a:gd name="T77" fmla="*/ 23 h 66"/>
                <a:gd name="T78" fmla="*/ 9 w 40"/>
                <a:gd name="T79" fmla="*/ 16 h 66"/>
                <a:gd name="T80" fmla="*/ 12 w 40"/>
                <a:gd name="T8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66">
                  <a:moveTo>
                    <a:pt x="7" y="62"/>
                  </a:moveTo>
                  <a:lnTo>
                    <a:pt x="7" y="62"/>
                  </a:lnTo>
                  <a:lnTo>
                    <a:pt x="12" y="64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6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6" y="61"/>
                  </a:lnTo>
                  <a:lnTo>
                    <a:pt x="38" y="55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0" y="2"/>
                  </a:lnTo>
                  <a:lnTo>
                    <a:pt x="33" y="2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5" y="7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1" y="54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0" y="55"/>
                  </a:lnTo>
                  <a:lnTo>
                    <a:pt x="1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7"/>
                  </a:lnTo>
                  <a:lnTo>
                    <a:pt x="7" y="62"/>
                  </a:lnTo>
                  <a:lnTo>
                    <a:pt x="7" y="62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D9743BF-54AF-44B0-9A59-B2E9AF4D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6730" y="4219390"/>
              <a:ext cx="16486" cy="115400"/>
            </a:xfrm>
            <a:custGeom>
              <a:avLst/>
              <a:gdLst>
                <a:gd name="T0" fmla="*/ 9 w 9"/>
                <a:gd name="T1" fmla="*/ 9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9 h 63"/>
                <a:gd name="T8" fmla="*/ 9 w 9"/>
                <a:gd name="T9" fmla="*/ 9 h 63"/>
                <a:gd name="T10" fmla="*/ 9 w 9"/>
                <a:gd name="T11" fmla="*/ 9 h 63"/>
                <a:gd name="T12" fmla="*/ 9 w 9"/>
                <a:gd name="T13" fmla="*/ 63 h 63"/>
                <a:gd name="T14" fmla="*/ 9 w 9"/>
                <a:gd name="T15" fmla="*/ 18 h 63"/>
                <a:gd name="T16" fmla="*/ 0 w 9"/>
                <a:gd name="T17" fmla="*/ 18 h 63"/>
                <a:gd name="T18" fmla="*/ 0 w 9"/>
                <a:gd name="T19" fmla="*/ 63 h 63"/>
                <a:gd name="T20" fmla="*/ 9 w 9"/>
                <a:gd name="T21" fmla="*/ 63 h 63"/>
                <a:gd name="T22" fmla="*/ 9 w 9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63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9" y="63"/>
                  </a:moveTo>
                  <a:lnTo>
                    <a:pt x="9" y="18"/>
                  </a:lnTo>
                  <a:lnTo>
                    <a:pt x="0" y="18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067BB2-6EEA-4E4B-93A5-3BFDA900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869" y="4248698"/>
              <a:ext cx="67775" cy="89755"/>
            </a:xfrm>
            <a:custGeom>
              <a:avLst/>
              <a:gdLst>
                <a:gd name="T0" fmla="*/ 5 w 37"/>
                <a:gd name="T1" fmla="*/ 45 h 49"/>
                <a:gd name="T2" fmla="*/ 19 w 37"/>
                <a:gd name="T3" fmla="*/ 49 h 49"/>
                <a:gd name="T4" fmla="*/ 28 w 37"/>
                <a:gd name="T5" fmla="*/ 47 h 49"/>
                <a:gd name="T6" fmla="*/ 33 w 37"/>
                <a:gd name="T7" fmla="*/ 43 h 49"/>
                <a:gd name="T8" fmla="*/ 35 w 37"/>
                <a:gd name="T9" fmla="*/ 42 h 49"/>
                <a:gd name="T10" fmla="*/ 37 w 37"/>
                <a:gd name="T11" fmla="*/ 33 h 49"/>
                <a:gd name="T12" fmla="*/ 37 w 37"/>
                <a:gd name="T13" fmla="*/ 29 h 49"/>
                <a:gd name="T14" fmla="*/ 35 w 37"/>
                <a:gd name="T15" fmla="*/ 28 h 49"/>
                <a:gd name="T16" fmla="*/ 30 w 37"/>
                <a:gd name="T17" fmla="*/ 23 h 49"/>
                <a:gd name="T18" fmla="*/ 19 w 37"/>
                <a:gd name="T19" fmla="*/ 19 h 49"/>
                <a:gd name="T20" fmla="*/ 12 w 37"/>
                <a:gd name="T21" fmla="*/ 17 h 49"/>
                <a:gd name="T22" fmla="*/ 9 w 37"/>
                <a:gd name="T23" fmla="*/ 16 h 49"/>
                <a:gd name="T24" fmla="*/ 9 w 37"/>
                <a:gd name="T25" fmla="*/ 12 h 49"/>
                <a:gd name="T26" fmla="*/ 11 w 37"/>
                <a:gd name="T27" fmla="*/ 9 h 49"/>
                <a:gd name="T28" fmla="*/ 14 w 37"/>
                <a:gd name="T29" fmla="*/ 7 h 49"/>
                <a:gd name="T30" fmla="*/ 18 w 37"/>
                <a:gd name="T31" fmla="*/ 7 h 49"/>
                <a:gd name="T32" fmla="*/ 24 w 37"/>
                <a:gd name="T33" fmla="*/ 9 h 49"/>
                <a:gd name="T34" fmla="*/ 28 w 37"/>
                <a:gd name="T35" fmla="*/ 10 h 49"/>
                <a:gd name="T36" fmla="*/ 35 w 37"/>
                <a:gd name="T37" fmla="*/ 14 h 49"/>
                <a:gd name="T38" fmla="*/ 33 w 37"/>
                <a:gd name="T39" fmla="*/ 5 h 49"/>
                <a:gd name="T40" fmla="*/ 31 w 37"/>
                <a:gd name="T41" fmla="*/ 3 h 49"/>
                <a:gd name="T42" fmla="*/ 28 w 37"/>
                <a:gd name="T43" fmla="*/ 2 h 49"/>
                <a:gd name="T44" fmla="*/ 18 w 37"/>
                <a:gd name="T45" fmla="*/ 0 h 49"/>
                <a:gd name="T46" fmla="*/ 11 w 37"/>
                <a:gd name="T47" fmla="*/ 2 h 49"/>
                <a:gd name="T48" fmla="*/ 5 w 37"/>
                <a:gd name="T49" fmla="*/ 3 h 49"/>
                <a:gd name="T50" fmla="*/ 2 w 37"/>
                <a:gd name="T51" fmla="*/ 7 h 49"/>
                <a:gd name="T52" fmla="*/ 0 w 37"/>
                <a:gd name="T53" fmla="*/ 14 h 49"/>
                <a:gd name="T54" fmla="*/ 2 w 37"/>
                <a:gd name="T55" fmla="*/ 19 h 49"/>
                <a:gd name="T56" fmla="*/ 7 w 37"/>
                <a:gd name="T57" fmla="*/ 24 h 49"/>
                <a:gd name="T58" fmla="*/ 19 w 37"/>
                <a:gd name="T59" fmla="*/ 28 h 49"/>
                <a:gd name="T60" fmla="*/ 28 w 37"/>
                <a:gd name="T61" fmla="*/ 29 h 49"/>
                <a:gd name="T62" fmla="*/ 30 w 37"/>
                <a:gd name="T63" fmla="*/ 35 h 49"/>
                <a:gd name="T64" fmla="*/ 30 w 37"/>
                <a:gd name="T65" fmla="*/ 36 h 49"/>
                <a:gd name="T66" fmla="*/ 26 w 37"/>
                <a:gd name="T67" fmla="*/ 40 h 49"/>
                <a:gd name="T68" fmla="*/ 19 w 37"/>
                <a:gd name="T69" fmla="*/ 42 h 49"/>
                <a:gd name="T70" fmla="*/ 14 w 37"/>
                <a:gd name="T71" fmla="*/ 42 h 49"/>
                <a:gd name="T72" fmla="*/ 11 w 37"/>
                <a:gd name="T73" fmla="*/ 40 h 49"/>
                <a:gd name="T74" fmla="*/ 7 w 37"/>
                <a:gd name="T75" fmla="*/ 33 h 49"/>
                <a:gd name="T76" fmla="*/ 0 w 37"/>
                <a:gd name="T77" fmla="*/ 33 h 49"/>
                <a:gd name="T78" fmla="*/ 5 w 37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" h="49">
                  <a:moveTo>
                    <a:pt x="5" y="45"/>
                  </a:moveTo>
                  <a:lnTo>
                    <a:pt x="5" y="45"/>
                  </a:lnTo>
                  <a:lnTo>
                    <a:pt x="11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8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7" y="29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0" y="33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5"/>
                  </a:lnTo>
                  <a:lnTo>
                    <a:pt x="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F25E73C-7562-4245-88EC-30BEDED0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4802" y="4223054"/>
              <a:ext cx="40298" cy="115400"/>
            </a:xfrm>
            <a:custGeom>
              <a:avLst/>
              <a:gdLst>
                <a:gd name="T0" fmla="*/ 19 w 22"/>
                <a:gd name="T1" fmla="*/ 54 h 63"/>
                <a:gd name="T2" fmla="*/ 19 w 22"/>
                <a:gd name="T3" fmla="*/ 54 h 63"/>
                <a:gd name="T4" fmla="*/ 15 w 22"/>
                <a:gd name="T5" fmla="*/ 54 h 63"/>
                <a:gd name="T6" fmla="*/ 15 w 22"/>
                <a:gd name="T7" fmla="*/ 54 h 63"/>
                <a:gd name="T8" fmla="*/ 14 w 22"/>
                <a:gd name="T9" fmla="*/ 52 h 63"/>
                <a:gd name="T10" fmla="*/ 14 w 22"/>
                <a:gd name="T11" fmla="*/ 52 h 63"/>
                <a:gd name="T12" fmla="*/ 14 w 22"/>
                <a:gd name="T13" fmla="*/ 49 h 63"/>
                <a:gd name="T14" fmla="*/ 14 w 22"/>
                <a:gd name="T15" fmla="*/ 21 h 63"/>
                <a:gd name="T16" fmla="*/ 21 w 22"/>
                <a:gd name="T17" fmla="*/ 21 h 63"/>
                <a:gd name="T18" fmla="*/ 21 w 22"/>
                <a:gd name="T19" fmla="*/ 16 h 63"/>
                <a:gd name="T20" fmla="*/ 14 w 22"/>
                <a:gd name="T21" fmla="*/ 16 h 63"/>
                <a:gd name="T22" fmla="*/ 14 w 22"/>
                <a:gd name="T23" fmla="*/ 0 h 63"/>
                <a:gd name="T24" fmla="*/ 7 w 22"/>
                <a:gd name="T25" fmla="*/ 4 h 63"/>
                <a:gd name="T26" fmla="*/ 7 w 22"/>
                <a:gd name="T27" fmla="*/ 16 h 63"/>
                <a:gd name="T28" fmla="*/ 0 w 22"/>
                <a:gd name="T29" fmla="*/ 16 h 63"/>
                <a:gd name="T30" fmla="*/ 0 w 22"/>
                <a:gd name="T31" fmla="*/ 21 h 63"/>
                <a:gd name="T32" fmla="*/ 7 w 22"/>
                <a:gd name="T33" fmla="*/ 21 h 63"/>
                <a:gd name="T34" fmla="*/ 7 w 22"/>
                <a:gd name="T35" fmla="*/ 47 h 63"/>
                <a:gd name="T36" fmla="*/ 7 w 22"/>
                <a:gd name="T37" fmla="*/ 47 h 63"/>
                <a:gd name="T38" fmla="*/ 7 w 22"/>
                <a:gd name="T39" fmla="*/ 57 h 63"/>
                <a:gd name="T40" fmla="*/ 7 w 22"/>
                <a:gd name="T41" fmla="*/ 57 h 63"/>
                <a:gd name="T42" fmla="*/ 10 w 22"/>
                <a:gd name="T43" fmla="*/ 61 h 63"/>
                <a:gd name="T44" fmla="*/ 10 w 22"/>
                <a:gd name="T45" fmla="*/ 61 h 63"/>
                <a:gd name="T46" fmla="*/ 17 w 22"/>
                <a:gd name="T47" fmla="*/ 63 h 63"/>
                <a:gd name="T48" fmla="*/ 17 w 22"/>
                <a:gd name="T49" fmla="*/ 63 h 63"/>
                <a:gd name="T50" fmla="*/ 22 w 22"/>
                <a:gd name="T51" fmla="*/ 61 h 63"/>
                <a:gd name="T52" fmla="*/ 21 w 22"/>
                <a:gd name="T53" fmla="*/ 54 h 63"/>
                <a:gd name="T54" fmla="*/ 21 w 22"/>
                <a:gd name="T55" fmla="*/ 54 h 63"/>
                <a:gd name="T56" fmla="*/ 19 w 22"/>
                <a:gd name="T57" fmla="*/ 54 h 63"/>
                <a:gd name="T58" fmla="*/ 19 w 22"/>
                <a:gd name="T59" fmla="*/ 54 h 63"/>
                <a:gd name="T60" fmla="*/ 19 w 22"/>
                <a:gd name="T61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63">
                  <a:moveTo>
                    <a:pt x="19" y="54"/>
                  </a:moveTo>
                  <a:lnTo>
                    <a:pt x="19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4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4" y="16"/>
                  </a:lnTo>
                  <a:lnTo>
                    <a:pt x="14" y="0"/>
                  </a:lnTo>
                  <a:lnTo>
                    <a:pt x="7" y="4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22" y="61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89A8B2-5CEF-4A7F-B033-29DC20A03E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427" y="4248698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2 h 49"/>
                <a:gd name="T12" fmla="*/ 12 w 43"/>
                <a:gd name="T13" fmla="*/ 38 h 49"/>
                <a:gd name="T14" fmla="*/ 12 w 43"/>
                <a:gd name="T15" fmla="*/ 38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4 h 49"/>
                <a:gd name="T26" fmla="*/ 43 w 43"/>
                <a:gd name="T27" fmla="*/ 24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4 h 49"/>
                <a:gd name="T50" fmla="*/ 0 w 43"/>
                <a:gd name="T51" fmla="*/ 24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5 h 49"/>
                <a:gd name="T68" fmla="*/ 34 w 43"/>
                <a:gd name="T69" fmla="*/ 45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3 h 49"/>
                <a:gd name="T76" fmla="*/ 34 w 43"/>
                <a:gd name="T77" fmla="*/ 33 h 49"/>
                <a:gd name="T78" fmla="*/ 33 w 43"/>
                <a:gd name="T79" fmla="*/ 36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0 h 49"/>
                <a:gd name="T86" fmla="*/ 14 w 43"/>
                <a:gd name="T87" fmla="*/ 10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0 h 49"/>
                <a:gd name="T98" fmla="*/ 31 w 43"/>
                <a:gd name="T99" fmla="*/ 10 h 49"/>
                <a:gd name="T100" fmla="*/ 33 w 43"/>
                <a:gd name="T101" fmla="*/ 16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0 h 49"/>
                <a:gd name="T112" fmla="*/ 14 w 43"/>
                <a:gd name="T113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3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A43142AC-F417-4815-8724-62BC8FD9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296" y="4248698"/>
              <a:ext cx="43962" cy="86092"/>
            </a:xfrm>
            <a:custGeom>
              <a:avLst/>
              <a:gdLst>
                <a:gd name="T0" fmla="*/ 7 w 24"/>
                <a:gd name="T1" fmla="*/ 47 h 47"/>
                <a:gd name="T2" fmla="*/ 7 w 24"/>
                <a:gd name="T3" fmla="*/ 23 h 47"/>
                <a:gd name="T4" fmla="*/ 7 w 24"/>
                <a:gd name="T5" fmla="*/ 23 h 47"/>
                <a:gd name="T6" fmla="*/ 8 w 24"/>
                <a:gd name="T7" fmla="*/ 14 h 47"/>
                <a:gd name="T8" fmla="*/ 8 w 24"/>
                <a:gd name="T9" fmla="*/ 14 h 47"/>
                <a:gd name="T10" fmla="*/ 12 w 24"/>
                <a:gd name="T11" fmla="*/ 10 h 47"/>
                <a:gd name="T12" fmla="*/ 12 w 24"/>
                <a:gd name="T13" fmla="*/ 10 h 47"/>
                <a:gd name="T14" fmla="*/ 15 w 24"/>
                <a:gd name="T15" fmla="*/ 9 h 47"/>
                <a:gd name="T16" fmla="*/ 15 w 24"/>
                <a:gd name="T17" fmla="*/ 9 h 47"/>
                <a:gd name="T18" fmla="*/ 22 w 24"/>
                <a:gd name="T19" fmla="*/ 10 h 47"/>
                <a:gd name="T20" fmla="*/ 24 w 24"/>
                <a:gd name="T21" fmla="*/ 3 h 47"/>
                <a:gd name="T22" fmla="*/ 24 w 24"/>
                <a:gd name="T23" fmla="*/ 3 h 47"/>
                <a:gd name="T24" fmla="*/ 20 w 24"/>
                <a:gd name="T25" fmla="*/ 2 h 47"/>
                <a:gd name="T26" fmla="*/ 17 w 24"/>
                <a:gd name="T27" fmla="*/ 0 h 47"/>
                <a:gd name="T28" fmla="*/ 17 w 24"/>
                <a:gd name="T29" fmla="*/ 0 h 47"/>
                <a:gd name="T30" fmla="*/ 12 w 24"/>
                <a:gd name="T31" fmla="*/ 2 h 47"/>
                <a:gd name="T32" fmla="*/ 12 w 24"/>
                <a:gd name="T33" fmla="*/ 2 h 47"/>
                <a:gd name="T34" fmla="*/ 7 w 24"/>
                <a:gd name="T35" fmla="*/ 9 h 47"/>
                <a:gd name="T36" fmla="*/ 7 w 24"/>
                <a:gd name="T37" fmla="*/ 2 h 47"/>
                <a:gd name="T38" fmla="*/ 0 w 24"/>
                <a:gd name="T39" fmla="*/ 2 h 47"/>
                <a:gd name="T40" fmla="*/ 0 w 24"/>
                <a:gd name="T41" fmla="*/ 47 h 47"/>
                <a:gd name="T42" fmla="*/ 7 w 24"/>
                <a:gd name="T43" fmla="*/ 47 h 47"/>
                <a:gd name="T44" fmla="*/ 7 w 24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22" y="1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12B5DD9C-3929-4BBB-AA6C-8FDEBC911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382415"/>
              <a:ext cx="47625" cy="117231"/>
            </a:xfrm>
            <a:custGeom>
              <a:avLst/>
              <a:gdLst>
                <a:gd name="T0" fmla="*/ 14 w 26"/>
                <a:gd name="T1" fmla="*/ 64 h 64"/>
                <a:gd name="T2" fmla="*/ 14 w 26"/>
                <a:gd name="T3" fmla="*/ 24 h 64"/>
                <a:gd name="T4" fmla="*/ 22 w 26"/>
                <a:gd name="T5" fmla="*/ 24 h 64"/>
                <a:gd name="T6" fmla="*/ 22 w 26"/>
                <a:gd name="T7" fmla="*/ 19 h 64"/>
                <a:gd name="T8" fmla="*/ 14 w 26"/>
                <a:gd name="T9" fmla="*/ 19 h 64"/>
                <a:gd name="T10" fmla="*/ 14 w 26"/>
                <a:gd name="T11" fmla="*/ 14 h 64"/>
                <a:gd name="T12" fmla="*/ 14 w 26"/>
                <a:gd name="T13" fmla="*/ 14 h 64"/>
                <a:gd name="T14" fmla="*/ 15 w 26"/>
                <a:gd name="T15" fmla="*/ 8 h 64"/>
                <a:gd name="T16" fmla="*/ 15 w 26"/>
                <a:gd name="T17" fmla="*/ 8 h 64"/>
                <a:gd name="T18" fmla="*/ 21 w 26"/>
                <a:gd name="T19" fmla="*/ 7 h 64"/>
                <a:gd name="T20" fmla="*/ 21 w 26"/>
                <a:gd name="T21" fmla="*/ 7 h 64"/>
                <a:gd name="T22" fmla="*/ 26 w 26"/>
                <a:gd name="T23" fmla="*/ 8 h 64"/>
                <a:gd name="T24" fmla="*/ 26 w 26"/>
                <a:gd name="T25" fmla="*/ 2 h 64"/>
                <a:gd name="T26" fmla="*/ 26 w 26"/>
                <a:gd name="T27" fmla="*/ 2 h 64"/>
                <a:gd name="T28" fmla="*/ 19 w 26"/>
                <a:gd name="T29" fmla="*/ 0 h 64"/>
                <a:gd name="T30" fmla="*/ 19 w 26"/>
                <a:gd name="T31" fmla="*/ 0 h 64"/>
                <a:gd name="T32" fmla="*/ 14 w 26"/>
                <a:gd name="T33" fmla="*/ 0 h 64"/>
                <a:gd name="T34" fmla="*/ 12 w 26"/>
                <a:gd name="T35" fmla="*/ 2 h 64"/>
                <a:gd name="T36" fmla="*/ 12 w 26"/>
                <a:gd name="T37" fmla="*/ 2 h 64"/>
                <a:gd name="T38" fmla="*/ 7 w 26"/>
                <a:gd name="T39" fmla="*/ 7 h 64"/>
                <a:gd name="T40" fmla="*/ 7 w 26"/>
                <a:gd name="T41" fmla="*/ 7 h 64"/>
                <a:gd name="T42" fmla="*/ 7 w 26"/>
                <a:gd name="T43" fmla="*/ 14 h 64"/>
                <a:gd name="T44" fmla="*/ 7 w 26"/>
                <a:gd name="T45" fmla="*/ 19 h 64"/>
                <a:gd name="T46" fmla="*/ 0 w 26"/>
                <a:gd name="T47" fmla="*/ 19 h 64"/>
                <a:gd name="T48" fmla="*/ 0 w 26"/>
                <a:gd name="T49" fmla="*/ 24 h 64"/>
                <a:gd name="T50" fmla="*/ 7 w 26"/>
                <a:gd name="T51" fmla="*/ 24 h 64"/>
                <a:gd name="T52" fmla="*/ 7 w 26"/>
                <a:gd name="T53" fmla="*/ 64 h 64"/>
                <a:gd name="T54" fmla="*/ 14 w 26"/>
                <a:gd name="T55" fmla="*/ 64 h 64"/>
                <a:gd name="T56" fmla="*/ 14 w 26"/>
                <a:gd name="T5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64">
                  <a:moveTo>
                    <a:pt x="14" y="64"/>
                  </a:moveTo>
                  <a:lnTo>
                    <a:pt x="14" y="24"/>
                  </a:lnTo>
                  <a:lnTo>
                    <a:pt x="22" y="24"/>
                  </a:lnTo>
                  <a:lnTo>
                    <a:pt x="22" y="19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7" y="24"/>
                  </a:lnTo>
                  <a:lnTo>
                    <a:pt x="7" y="64"/>
                  </a:lnTo>
                  <a:lnTo>
                    <a:pt x="14" y="64"/>
                  </a:lnTo>
                  <a:lnTo>
                    <a:pt x="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0DBC046D-67CC-40E8-BD01-4E8B0F2F7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728" y="4386078"/>
              <a:ext cx="12823" cy="113567"/>
            </a:xfrm>
            <a:custGeom>
              <a:avLst/>
              <a:gdLst>
                <a:gd name="T0" fmla="*/ 7 w 7"/>
                <a:gd name="T1" fmla="*/ 8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8 h 62"/>
                <a:gd name="T8" fmla="*/ 7 w 7"/>
                <a:gd name="T9" fmla="*/ 8 h 62"/>
                <a:gd name="T10" fmla="*/ 7 w 7"/>
                <a:gd name="T11" fmla="*/ 8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lnTo>
                    <a:pt x="7" y="8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E959885-7DBA-4C06-88D6-0166439A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530" y="4386078"/>
              <a:ext cx="12823" cy="113567"/>
            </a:xfrm>
            <a:custGeom>
              <a:avLst/>
              <a:gdLst>
                <a:gd name="T0" fmla="*/ 7 w 7"/>
                <a:gd name="T1" fmla="*/ 62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62 h 62"/>
                <a:gd name="T8" fmla="*/ 7 w 7"/>
                <a:gd name="T9" fmla="*/ 62 h 62"/>
                <a:gd name="T10" fmla="*/ 7 w 7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2">
                  <a:moveTo>
                    <a:pt x="7" y="62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8832194-3E91-4FE5-89FD-F9520EEFD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7501" y="4413554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0 w 41"/>
                <a:gd name="T7" fmla="*/ 42 h 49"/>
                <a:gd name="T8" fmla="*/ 20 w 41"/>
                <a:gd name="T9" fmla="*/ 42 h 49"/>
                <a:gd name="T10" fmla="*/ 15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8 w 41"/>
                <a:gd name="T17" fmla="*/ 33 h 49"/>
                <a:gd name="T18" fmla="*/ 7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4 h 49"/>
                <a:gd name="T26" fmla="*/ 41 w 41"/>
                <a:gd name="T27" fmla="*/ 24 h 49"/>
                <a:gd name="T28" fmla="*/ 39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0 w 41"/>
                <a:gd name="T37" fmla="*/ 0 h 49"/>
                <a:gd name="T38" fmla="*/ 20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1 w 41"/>
                <a:gd name="T47" fmla="*/ 14 h 49"/>
                <a:gd name="T48" fmla="*/ 0 w 41"/>
                <a:gd name="T49" fmla="*/ 24 h 49"/>
                <a:gd name="T50" fmla="*/ 0 w 41"/>
                <a:gd name="T51" fmla="*/ 24 h 49"/>
                <a:gd name="T52" fmla="*/ 1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0 w 41"/>
                <a:gd name="T61" fmla="*/ 49 h 49"/>
                <a:gd name="T62" fmla="*/ 20 w 41"/>
                <a:gd name="T63" fmla="*/ 49 h 49"/>
                <a:gd name="T64" fmla="*/ 27 w 41"/>
                <a:gd name="T65" fmla="*/ 47 h 49"/>
                <a:gd name="T66" fmla="*/ 34 w 41"/>
                <a:gd name="T67" fmla="*/ 45 h 49"/>
                <a:gd name="T68" fmla="*/ 34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2 w 41"/>
                <a:gd name="T75" fmla="*/ 33 h 49"/>
                <a:gd name="T76" fmla="*/ 32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5 w 41"/>
                <a:gd name="T89" fmla="*/ 7 h 49"/>
                <a:gd name="T90" fmla="*/ 20 w 41"/>
                <a:gd name="T91" fmla="*/ 7 h 49"/>
                <a:gd name="T92" fmla="*/ 20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2 w 41"/>
                <a:gd name="T101" fmla="*/ 16 h 49"/>
                <a:gd name="T102" fmla="*/ 32 w 41"/>
                <a:gd name="T103" fmla="*/ 21 h 49"/>
                <a:gd name="T104" fmla="*/ 8 w 41"/>
                <a:gd name="T105" fmla="*/ 21 h 49"/>
                <a:gd name="T106" fmla="*/ 8 w 41"/>
                <a:gd name="T107" fmla="*/ 21 h 49"/>
                <a:gd name="T108" fmla="*/ 8 w 41"/>
                <a:gd name="T109" fmla="*/ 14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7" y="47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2" y="16"/>
                  </a:lnTo>
                  <a:lnTo>
                    <a:pt x="3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67E5B-3C4B-4024-942D-4B937B4A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247" y="3972107"/>
              <a:ext cx="564173" cy="172183"/>
            </a:xfrm>
            <a:custGeom>
              <a:avLst/>
              <a:gdLst>
                <a:gd name="T0" fmla="*/ 0 w 308"/>
                <a:gd name="T1" fmla="*/ 0 h 94"/>
                <a:gd name="T2" fmla="*/ 308 w 308"/>
                <a:gd name="T3" fmla="*/ 0 h 94"/>
                <a:gd name="T4" fmla="*/ 308 w 308"/>
                <a:gd name="T5" fmla="*/ 94 h 94"/>
                <a:gd name="T6" fmla="*/ 0 w 308"/>
                <a:gd name="T7" fmla="*/ 94 h 94"/>
                <a:gd name="T8" fmla="*/ 0 w 308"/>
                <a:gd name="T9" fmla="*/ 0 h 94"/>
                <a:gd name="T10" fmla="*/ 0 w 308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4">
                  <a:moveTo>
                    <a:pt x="0" y="0"/>
                  </a:moveTo>
                  <a:lnTo>
                    <a:pt x="308" y="0"/>
                  </a:lnTo>
                  <a:lnTo>
                    <a:pt x="308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92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4A0E8F9-DFD5-416F-AFED-6D2678102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049" y="3984929"/>
              <a:ext cx="16486" cy="115400"/>
            </a:xfrm>
            <a:custGeom>
              <a:avLst/>
              <a:gdLst>
                <a:gd name="T0" fmla="*/ 9 w 9"/>
                <a:gd name="T1" fmla="*/ 63 h 63"/>
                <a:gd name="T2" fmla="*/ 9 w 9"/>
                <a:gd name="T3" fmla="*/ 0 h 63"/>
                <a:gd name="T4" fmla="*/ 0 w 9"/>
                <a:gd name="T5" fmla="*/ 0 h 63"/>
                <a:gd name="T6" fmla="*/ 0 w 9"/>
                <a:gd name="T7" fmla="*/ 63 h 63"/>
                <a:gd name="T8" fmla="*/ 9 w 9"/>
                <a:gd name="T9" fmla="*/ 63 h 63"/>
                <a:gd name="T10" fmla="*/ 9 w 9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3">
                  <a:moveTo>
                    <a:pt x="9" y="63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CE2E0D80-C005-4839-B475-B1159796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853" y="4052703"/>
              <a:ext cx="45794" cy="10990"/>
            </a:xfrm>
            <a:custGeom>
              <a:avLst/>
              <a:gdLst>
                <a:gd name="T0" fmla="*/ 25 w 25"/>
                <a:gd name="T1" fmla="*/ 6 h 6"/>
                <a:gd name="T2" fmla="*/ 25 w 25"/>
                <a:gd name="T3" fmla="*/ 0 h 6"/>
                <a:gd name="T4" fmla="*/ 0 w 25"/>
                <a:gd name="T5" fmla="*/ 0 h 6"/>
                <a:gd name="T6" fmla="*/ 0 w 25"/>
                <a:gd name="T7" fmla="*/ 6 h 6"/>
                <a:gd name="T8" fmla="*/ 25 w 25"/>
                <a:gd name="T9" fmla="*/ 6 h 6"/>
                <a:gd name="T10" fmla="*/ 25 w 2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5" y="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FB5BA9A6-D8A2-467A-93DA-5327A9B0F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963" y="3984929"/>
              <a:ext cx="76933" cy="115400"/>
            </a:xfrm>
            <a:custGeom>
              <a:avLst/>
              <a:gdLst>
                <a:gd name="T0" fmla="*/ 9 w 42"/>
                <a:gd name="T1" fmla="*/ 63 h 63"/>
                <a:gd name="T2" fmla="*/ 9 w 42"/>
                <a:gd name="T3" fmla="*/ 35 h 63"/>
                <a:gd name="T4" fmla="*/ 38 w 42"/>
                <a:gd name="T5" fmla="*/ 35 h 63"/>
                <a:gd name="T6" fmla="*/ 38 w 42"/>
                <a:gd name="T7" fmla="*/ 26 h 63"/>
                <a:gd name="T8" fmla="*/ 9 w 42"/>
                <a:gd name="T9" fmla="*/ 26 h 63"/>
                <a:gd name="T10" fmla="*/ 9 w 42"/>
                <a:gd name="T11" fmla="*/ 7 h 63"/>
                <a:gd name="T12" fmla="*/ 42 w 42"/>
                <a:gd name="T13" fmla="*/ 7 h 63"/>
                <a:gd name="T14" fmla="*/ 42 w 42"/>
                <a:gd name="T15" fmla="*/ 0 h 63"/>
                <a:gd name="T16" fmla="*/ 0 w 42"/>
                <a:gd name="T17" fmla="*/ 0 h 63"/>
                <a:gd name="T18" fmla="*/ 0 w 42"/>
                <a:gd name="T19" fmla="*/ 63 h 63"/>
                <a:gd name="T20" fmla="*/ 9 w 42"/>
                <a:gd name="T21" fmla="*/ 63 h 63"/>
                <a:gd name="T22" fmla="*/ 9 w 42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63">
                  <a:moveTo>
                    <a:pt x="9" y="63"/>
                  </a:moveTo>
                  <a:lnTo>
                    <a:pt x="9" y="35"/>
                  </a:lnTo>
                  <a:lnTo>
                    <a:pt x="38" y="35"/>
                  </a:lnTo>
                  <a:lnTo>
                    <a:pt x="38" y="26"/>
                  </a:lnTo>
                  <a:lnTo>
                    <a:pt x="9" y="26"/>
                  </a:lnTo>
                  <a:lnTo>
                    <a:pt x="9" y="7"/>
                  </a:lnTo>
                  <a:lnTo>
                    <a:pt x="42" y="7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80F6607-2834-46E7-8F4F-865B7033C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8886" y="4014237"/>
              <a:ext cx="80596" cy="87923"/>
            </a:xfrm>
            <a:custGeom>
              <a:avLst/>
              <a:gdLst>
                <a:gd name="T0" fmla="*/ 30 w 44"/>
                <a:gd name="T1" fmla="*/ 40 h 48"/>
                <a:gd name="T2" fmla="*/ 30 w 44"/>
                <a:gd name="T3" fmla="*/ 40 h 48"/>
                <a:gd name="T4" fmla="*/ 26 w 44"/>
                <a:gd name="T5" fmla="*/ 41 h 48"/>
                <a:gd name="T6" fmla="*/ 23 w 44"/>
                <a:gd name="T7" fmla="*/ 41 h 48"/>
                <a:gd name="T8" fmla="*/ 23 w 44"/>
                <a:gd name="T9" fmla="*/ 41 h 48"/>
                <a:gd name="T10" fmla="*/ 18 w 44"/>
                <a:gd name="T11" fmla="*/ 40 h 48"/>
                <a:gd name="T12" fmla="*/ 13 w 44"/>
                <a:gd name="T13" fmla="*/ 38 h 48"/>
                <a:gd name="T14" fmla="*/ 13 w 44"/>
                <a:gd name="T15" fmla="*/ 38 h 48"/>
                <a:gd name="T16" fmla="*/ 11 w 44"/>
                <a:gd name="T17" fmla="*/ 33 h 48"/>
                <a:gd name="T18" fmla="*/ 9 w 44"/>
                <a:gd name="T19" fmla="*/ 26 h 48"/>
                <a:gd name="T20" fmla="*/ 44 w 44"/>
                <a:gd name="T21" fmla="*/ 26 h 48"/>
                <a:gd name="T22" fmla="*/ 44 w 44"/>
                <a:gd name="T23" fmla="*/ 26 h 48"/>
                <a:gd name="T24" fmla="*/ 44 w 44"/>
                <a:gd name="T25" fmla="*/ 24 h 48"/>
                <a:gd name="T26" fmla="*/ 44 w 44"/>
                <a:gd name="T27" fmla="*/ 24 h 48"/>
                <a:gd name="T28" fmla="*/ 42 w 44"/>
                <a:gd name="T29" fmla="*/ 14 h 48"/>
                <a:gd name="T30" fmla="*/ 37 w 44"/>
                <a:gd name="T31" fmla="*/ 7 h 48"/>
                <a:gd name="T32" fmla="*/ 37 w 44"/>
                <a:gd name="T33" fmla="*/ 7 h 48"/>
                <a:gd name="T34" fmla="*/ 30 w 44"/>
                <a:gd name="T35" fmla="*/ 1 h 48"/>
                <a:gd name="T36" fmla="*/ 23 w 44"/>
                <a:gd name="T37" fmla="*/ 0 h 48"/>
                <a:gd name="T38" fmla="*/ 23 w 44"/>
                <a:gd name="T39" fmla="*/ 0 h 48"/>
                <a:gd name="T40" fmla="*/ 14 w 44"/>
                <a:gd name="T41" fmla="*/ 1 h 48"/>
                <a:gd name="T42" fmla="*/ 7 w 44"/>
                <a:gd name="T43" fmla="*/ 7 h 48"/>
                <a:gd name="T44" fmla="*/ 7 w 44"/>
                <a:gd name="T45" fmla="*/ 7 h 48"/>
                <a:gd name="T46" fmla="*/ 2 w 44"/>
                <a:gd name="T47" fmla="*/ 14 h 48"/>
                <a:gd name="T48" fmla="*/ 0 w 44"/>
                <a:gd name="T49" fmla="*/ 24 h 48"/>
                <a:gd name="T50" fmla="*/ 0 w 44"/>
                <a:gd name="T51" fmla="*/ 24 h 48"/>
                <a:gd name="T52" fmla="*/ 2 w 44"/>
                <a:gd name="T53" fmla="*/ 34 h 48"/>
                <a:gd name="T54" fmla="*/ 7 w 44"/>
                <a:gd name="T55" fmla="*/ 41 h 48"/>
                <a:gd name="T56" fmla="*/ 7 w 44"/>
                <a:gd name="T57" fmla="*/ 41 h 48"/>
                <a:gd name="T58" fmla="*/ 14 w 44"/>
                <a:gd name="T59" fmla="*/ 47 h 48"/>
                <a:gd name="T60" fmla="*/ 23 w 44"/>
                <a:gd name="T61" fmla="*/ 48 h 48"/>
                <a:gd name="T62" fmla="*/ 23 w 44"/>
                <a:gd name="T63" fmla="*/ 48 h 48"/>
                <a:gd name="T64" fmla="*/ 30 w 44"/>
                <a:gd name="T65" fmla="*/ 47 h 48"/>
                <a:gd name="T66" fmla="*/ 35 w 44"/>
                <a:gd name="T67" fmla="*/ 43 h 48"/>
                <a:gd name="T68" fmla="*/ 35 w 44"/>
                <a:gd name="T69" fmla="*/ 43 h 48"/>
                <a:gd name="T70" fmla="*/ 40 w 44"/>
                <a:gd name="T71" fmla="*/ 40 h 48"/>
                <a:gd name="T72" fmla="*/ 42 w 44"/>
                <a:gd name="T73" fmla="*/ 33 h 48"/>
                <a:gd name="T74" fmla="*/ 35 w 44"/>
                <a:gd name="T75" fmla="*/ 33 h 48"/>
                <a:gd name="T76" fmla="*/ 35 w 44"/>
                <a:gd name="T77" fmla="*/ 33 h 48"/>
                <a:gd name="T78" fmla="*/ 33 w 44"/>
                <a:gd name="T79" fmla="*/ 36 h 48"/>
                <a:gd name="T80" fmla="*/ 30 w 44"/>
                <a:gd name="T81" fmla="*/ 40 h 48"/>
                <a:gd name="T82" fmla="*/ 30 w 44"/>
                <a:gd name="T83" fmla="*/ 40 h 48"/>
                <a:gd name="T84" fmla="*/ 14 w 44"/>
                <a:gd name="T85" fmla="*/ 10 h 48"/>
                <a:gd name="T86" fmla="*/ 14 w 44"/>
                <a:gd name="T87" fmla="*/ 10 h 48"/>
                <a:gd name="T88" fmla="*/ 18 w 44"/>
                <a:gd name="T89" fmla="*/ 7 h 48"/>
                <a:gd name="T90" fmla="*/ 23 w 44"/>
                <a:gd name="T91" fmla="*/ 7 h 48"/>
                <a:gd name="T92" fmla="*/ 23 w 44"/>
                <a:gd name="T93" fmla="*/ 7 h 48"/>
                <a:gd name="T94" fmla="*/ 28 w 44"/>
                <a:gd name="T95" fmla="*/ 7 h 48"/>
                <a:gd name="T96" fmla="*/ 32 w 44"/>
                <a:gd name="T97" fmla="*/ 10 h 48"/>
                <a:gd name="T98" fmla="*/ 32 w 44"/>
                <a:gd name="T99" fmla="*/ 10 h 48"/>
                <a:gd name="T100" fmla="*/ 33 w 44"/>
                <a:gd name="T101" fmla="*/ 14 h 48"/>
                <a:gd name="T102" fmla="*/ 35 w 44"/>
                <a:gd name="T103" fmla="*/ 19 h 48"/>
                <a:gd name="T104" fmla="*/ 9 w 44"/>
                <a:gd name="T105" fmla="*/ 19 h 48"/>
                <a:gd name="T106" fmla="*/ 9 w 44"/>
                <a:gd name="T107" fmla="*/ 19 h 48"/>
                <a:gd name="T108" fmla="*/ 11 w 44"/>
                <a:gd name="T109" fmla="*/ 14 h 48"/>
                <a:gd name="T110" fmla="*/ 14 w 44"/>
                <a:gd name="T111" fmla="*/ 10 h 48"/>
                <a:gd name="T112" fmla="*/ 14 w 44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48">
                  <a:moveTo>
                    <a:pt x="30" y="40"/>
                  </a:moveTo>
                  <a:lnTo>
                    <a:pt x="30" y="40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33"/>
                  </a:lnTo>
                  <a:lnTo>
                    <a:pt x="9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30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2" y="33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33" y="36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4" y="10"/>
                  </a:moveTo>
                  <a:lnTo>
                    <a:pt x="14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1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A5A6D59-56B1-4523-8BC5-F2BFC01B8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41" y="3984929"/>
              <a:ext cx="38467" cy="115400"/>
            </a:xfrm>
            <a:custGeom>
              <a:avLst/>
              <a:gdLst>
                <a:gd name="T0" fmla="*/ 17 w 21"/>
                <a:gd name="T1" fmla="*/ 56 h 63"/>
                <a:gd name="T2" fmla="*/ 17 w 21"/>
                <a:gd name="T3" fmla="*/ 56 h 63"/>
                <a:gd name="T4" fmla="*/ 14 w 21"/>
                <a:gd name="T5" fmla="*/ 56 h 63"/>
                <a:gd name="T6" fmla="*/ 14 w 21"/>
                <a:gd name="T7" fmla="*/ 56 h 63"/>
                <a:gd name="T8" fmla="*/ 14 w 21"/>
                <a:gd name="T9" fmla="*/ 54 h 63"/>
                <a:gd name="T10" fmla="*/ 14 w 21"/>
                <a:gd name="T11" fmla="*/ 54 h 63"/>
                <a:gd name="T12" fmla="*/ 12 w 21"/>
                <a:gd name="T13" fmla="*/ 50 h 63"/>
                <a:gd name="T14" fmla="*/ 12 w 21"/>
                <a:gd name="T15" fmla="*/ 23 h 63"/>
                <a:gd name="T16" fmla="*/ 21 w 21"/>
                <a:gd name="T17" fmla="*/ 23 h 63"/>
                <a:gd name="T18" fmla="*/ 21 w 21"/>
                <a:gd name="T19" fmla="*/ 17 h 63"/>
                <a:gd name="T20" fmla="*/ 12 w 21"/>
                <a:gd name="T21" fmla="*/ 17 h 63"/>
                <a:gd name="T22" fmla="*/ 12 w 21"/>
                <a:gd name="T23" fmla="*/ 0 h 63"/>
                <a:gd name="T24" fmla="*/ 5 w 21"/>
                <a:gd name="T25" fmla="*/ 5 h 63"/>
                <a:gd name="T26" fmla="*/ 5 w 21"/>
                <a:gd name="T27" fmla="*/ 17 h 63"/>
                <a:gd name="T28" fmla="*/ 0 w 21"/>
                <a:gd name="T29" fmla="*/ 17 h 63"/>
                <a:gd name="T30" fmla="*/ 0 w 21"/>
                <a:gd name="T31" fmla="*/ 23 h 63"/>
                <a:gd name="T32" fmla="*/ 5 w 21"/>
                <a:gd name="T33" fmla="*/ 23 h 63"/>
                <a:gd name="T34" fmla="*/ 5 w 21"/>
                <a:gd name="T35" fmla="*/ 49 h 63"/>
                <a:gd name="T36" fmla="*/ 5 w 21"/>
                <a:gd name="T37" fmla="*/ 49 h 63"/>
                <a:gd name="T38" fmla="*/ 5 w 21"/>
                <a:gd name="T39" fmla="*/ 59 h 63"/>
                <a:gd name="T40" fmla="*/ 5 w 21"/>
                <a:gd name="T41" fmla="*/ 59 h 63"/>
                <a:gd name="T42" fmla="*/ 9 w 21"/>
                <a:gd name="T43" fmla="*/ 63 h 63"/>
                <a:gd name="T44" fmla="*/ 9 w 21"/>
                <a:gd name="T45" fmla="*/ 63 h 63"/>
                <a:gd name="T46" fmla="*/ 15 w 21"/>
                <a:gd name="T47" fmla="*/ 63 h 63"/>
                <a:gd name="T48" fmla="*/ 15 w 21"/>
                <a:gd name="T49" fmla="*/ 63 h 63"/>
                <a:gd name="T50" fmla="*/ 21 w 21"/>
                <a:gd name="T51" fmla="*/ 63 h 63"/>
                <a:gd name="T52" fmla="*/ 21 w 21"/>
                <a:gd name="T53" fmla="*/ 56 h 63"/>
                <a:gd name="T54" fmla="*/ 21 w 21"/>
                <a:gd name="T55" fmla="*/ 56 h 63"/>
                <a:gd name="T56" fmla="*/ 17 w 21"/>
                <a:gd name="T57" fmla="*/ 56 h 63"/>
                <a:gd name="T58" fmla="*/ 17 w 21"/>
                <a:gd name="T59" fmla="*/ 56 h 63"/>
                <a:gd name="T60" fmla="*/ 17 w 21"/>
                <a:gd name="T61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63">
                  <a:moveTo>
                    <a:pt x="17" y="56"/>
                  </a:moveTo>
                  <a:lnTo>
                    <a:pt x="17" y="56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0"/>
                  </a:lnTo>
                  <a:lnTo>
                    <a:pt x="12" y="23"/>
                  </a:lnTo>
                  <a:lnTo>
                    <a:pt x="21" y="23"/>
                  </a:lnTo>
                  <a:lnTo>
                    <a:pt x="21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3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9" y="63"/>
                  </a:lnTo>
                  <a:lnTo>
                    <a:pt x="9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47DCFE08-982E-4D75-B09C-C76A9555F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266" y="4014237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41 h 48"/>
                <a:gd name="T6" fmla="*/ 21 w 40"/>
                <a:gd name="T7" fmla="*/ 41 h 48"/>
                <a:gd name="T8" fmla="*/ 21 w 40"/>
                <a:gd name="T9" fmla="*/ 41 h 48"/>
                <a:gd name="T10" fmla="*/ 15 w 40"/>
                <a:gd name="T11" fmla="*/ 40 h 48"/>
                <a:gd name="T12" fmla="*/ 10 w 40"/>
                <a:gd name="T13" fmla="*/ 38 h 48"/>
                <a:gd name="T14" fmla="*/ 10 w 40"/>
                <a:gd name="T15" fmla="*/ 38 h 48"/>
                <a:gd name="T16" fmla="*/ 9 w 40"/>
                <a:gd name="T17" fmla="*/ 33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0 w 40"/>
                <a:gd name="T25" fmla="*/ 10 h 48"/>
                <a:gd name="T26" fmla="*/ 10 w 40"/>
                <a:gd name="T27" fmla="*/ 10 h 48"/>
                <a:gd name="T28" fmla="*/ 15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29 w 40"/>
                <a:gd name="T41" fmla="*/ 12 h 48"/>
                <a:gd name="T42" fmla="*/ 31 w 40"/>
                <a:gd name="T43" fmla="*/ 15 h 48"/>
                <a:gd name="T44" fmla="*/ 38 w 40"/>
                <a:gd name="T45" fmla="*/ 14 h 48"/>
                <a:gd name="T46" fmla="*/ 38 w 40"/>
                <a:gd name="T47" fmla="*/ 14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1 h 48"/>
                <a:gd name="T56" fmla="*/ 21 w 40"/>
                <a:gd name="T57" fmla="*/ 0 h 48"/>
                <a:gd name="T58" fmla="*/ 21 w 40"/>
                <a:gd name="T59" fmla="*/ 0 h 48"/>
                <a:gd name="T60" fmla="*/ 14 w 40"/>
                <a:gd name="T61" fmla="*/ 1 h 48"/>
                <a:gd name="T62" fmla="*/ 9 w 40"/>
                <a:gd name="T63" fmla="*/ 3 h 48"/>
                <a:gd name="T64" fmla="*/ 9 w 40"/>
                <a:gd name="T65" fmla="*/ 3 h 48"/>
                <a:gd name="T66" fmla="*/ 5 w 40"/>
                <a:gd name="T67" fmla="*/ 7 h 48"/>
                <a:gd name="T68" fmla="*/ 2 w 40"/>
                <a:gd name="T69" fmla="*/ 12 h 48"/>
                <a:gd name="T70" fmla="*/ 2 w 40"/>
                <a:gd name="T71" fmla="*/ 12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29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9" y="3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9" y="12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49B5487-09E6-4174-A583-B54B50DA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694" y="3984929"/>
              <a:ext cx="69606" cy="115400"/>
            </a:xfrm>
            <a:custGeom>
              <a:avLst/>
              <a:gdLst>
                <a:gd name="T0" fmla="*/ 9 w 38"/>
                <a:gd name="T1" fmla="*/ 63 h 63"/>
                <a:gd name="T2" fmla="*/ 9 w 38"/>
                <a:gd name="T3" fmla="*/ 38 h 63"/>
                <a:gd name="T4" fmla="*/ 9 w 38"/>
                <a:gd name="T5" fmla="*/ 38 h 63"/>
                <a:gd name="T6" fmla="*/ 10 w 38"/>
                <a:gd name="T7" fmla="*/ 30 h 63"/>
                <a:gd name="T8" fmla="*/ 10 w 38"/>
                <a:gd name="T9" fmla="*/ 30 h 63"/>
                <a:gd name="T10" fmla="*/ 12 w 38"/>
                <a:gd name="T11" fmla="*/ 26 h 63"/>
                <a:gd name="T12" fmla="*/ 14 w 38"/>
                <a:gd name="T13" fmla="*/ 24 h 63"/>
                <a:gd name="T14" fmla="*/ 14 w 38"/>
                <a:gd name="T15" fmla="*/ 24 h 63"/>
                <a:gd name="T16" fmla="*/ 21 w 38"/>
                <a:gd name="T17" fmla="*/ 23 h 63"/>
                <a:gd name="T18" fmla="*/ 21 w 38"/>
                <a:gd name="T19" fmla="*/ 23 h 63"/>
                <a:gd name="T20" fmla="*/ 24 w 38"/>
                <a:gd name="T21" fmla="*/ 23 h 63"/>
                <a:gd name="T22" fmla="*/ 28 w 38"/>
                <a:gd name="T23" fmla="*/ 26 h 63"/>
                <a:gd name="T24" fmla="*/ 28 w 38"/>
                <a:gd name="T25" fmla="*/ 26 h 63"/>
                <a:gd name="T26" fmla="*/ 29 w 38"/>
                <a:gd name="T27" fmla="*/ 28 h 63"/>
                <a:gd name="T28" fmla="*/ 29 w 38"/>
                <a:gd name="T29" fmla="*/ 33 h 63"/>
                <a:gd name="T30" fmla="*/ 29 w 38"/>
                <a:gd name="T31" fmla="*/ 63 h 63"/>
                <a:gd name="T32" fmla="*/ 38 w 38"/>
                <a:gd name="T33" fmla="*/ 63 h 63"/>
                <a:gd name="T34" fmla="*/ 38 w 38"/>
                <a:gd name="T35" fmla="*/ 33 h 63"/>
                <a:gd name="T36" fmla="*/ 38 w 38"/>
                <a:gd name="T37" fmla="*/ 33 h 63"/>
                <a:gd name="T38" fmla="*/ 38 w 38"/>
                <a:gd name="T39" fmla="*/ 28 h 63"/>
                <a:gd name="T40" fmla="*/ 36 w 38"/>
                <a:gd name="T41" fmla="*/ 23 h 63"/>
                <a:gd name="T42" fmla="*/ 36 w 38"/>
                <a:gd name="T43" fmla="*/ 23 h 63"/>
                <a:gd name="T44" fmla="*/ 35 w 38"/>
                <a:gd name="T45" fmla="*/ 21 h 63"/>
                <a:gd name="T46" fmla="*/ 31 w 38"/>
                <a:gd name="T47" fmla="*/ 17 h 63"/>
                <a:gd name="T48" fmla="*/ 31 w 38"/>
                <a:gd name="T49" fmla="*/ 17 h 63"/>
                <a:gd name="T50" fmla="*/ 26 w 38"/>
                <a:gd name="T51" fmla="*/ 16 h 63"/>
                <a:gd name="T52" fmla="*/ 22 w 38"/>
                <a:gd name="T53" fmla="*/ 16 h 63"/>
                <a:gd name="T54" fmla="*/ 22 w 38"/>
                <a:gd name="T55" fmla="*/ 16 h 63"/>
                <a:gd name="T56" fmla="*/ 14 w 38"/>
                <a:gd name="T57" fmla="*/ 17 h 63"/>
                <a:gd name="T58" fmla="*/ 9 w 38"/>
                <a:gd name="T59" fmla="*/ 23 h 63"/>
                <a:gd name="T60" fmla="*/ 9 w 38"/>
                <a:gd name="T61" fmla="*/ 0 h 63"/>
                <a:gd name="T62" fmla="*/ 0 w 38"/>
                <a:gd name="T63" fmla="*/ 0 h 63"/>
                <a:gd name="T64" fmla="*/ 0 w 38"/>
                <a:gd name="T65" fmla="*/ 63 h 63"/>
                <a:gd name="T66" fmla="*/ 9 w 38"/>
                <a:gd name="T67" fmla="*/ 63 h 63"/>
                <a:gd name="T68" fmla="*/ 9 w 38"/>
                <a:gd name="T6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3">
                  <a:moveTo>
                    <a:pt x="9" y="63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8"/>
                  </a:lnTo>
                  <a:lnTo>
                    <a:pt x="29" y="33"/>
                  </a:lnTo>
                  <a:lnTo>
                    <a:pt x="29" y="63"/>
                  </a:lnTo>
                  <a:lnTo>
                    <a:pt x="38" y="63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8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4" y="17"/>
                  </a:lnTo>
                  <a:lnTo>
                    <a:pt x="9" y="2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9" y="63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00C22FF-39FA-4CE7-877C-BE3C4F1A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088" y="4629698"/>
              <a:ext cx="564173" cy="311394"/>
            </a:xfrm>
            <a:custGeom>
              <a:avLst/>
              <a:gdLst>
                <a:gd name="T0" fmla="*/ 0 w 308"/>
                <a:gd name="T1" fmla="*/ 0 h 170"/>
                <a:gd name="T2" fmla="*/ 308 w 308"/>
                <a:gd name="T3" fmla="*/ 0 h 170"/>
                <a:gd name="T4" fmla="*/ 308 w 308"/>
                <a:gd name="T5" fmla="*/ 170 h 170"/>
                <a:gd name="T6" fmla="*/ 0 w 308"/>
                <a:gd name="T7" fmla="*/ 170 h 170"/>
                <a:gd name="T8" fmla="*/ 0 w 308"/>
                <a:gd name="T9" fmla="*/ 0 h 170"/>
                <a:gd name="T10" fmla="*/ 0 w 308"/>
                <a:gd name="T1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170">
                  <a:moveTo>
                    <a:pt x="0" y="0"/>
                  </a:moveTo>
                  <a:lnTo>
                    <a:pt x="308" y="0"/>
                  </a:lnTo>
                  <a:lnTo>
                    <a:pt x="308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33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9ECEFCA-C400-4352-B126-1EF68F76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199" y="4659006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5 h 64"/>
                <a:gd name="T4" fmla="*/ 8 w 39"/>
                <a:gd name="T5" fmla="*/ 55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5"/>
                  </a:lnTo>
                  <a:lnTo>
                    <a:pt x="8" y="5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6990838-809B-43CB-BEE6-82F33DB13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785" y="4659006"/>
              <a:ext cx="95250" cy="117231"/>
            </a:xfrm>
            <a:custGeom>
              <a:avLst/>
              <a:gdLst>
                <a:gd name="T0" fmla="*/ 22 w 52"/>
                <a:gd name="T1" fmla="*/ 64 h 64"/>
                <a:gd name="T2" fmla="*/ 22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0 w 52"/>
                <a:gd name="T9" fmla="*/ 58 h 64"/>
                <a:gd name="T10" fmla="*/ 40 w 52"/>
                <a:gd name="T11" fmla="*/ 58 h 64"/>
                <a:gd name="T12" fmla="*/ 45 w 52"/>
                <a:gd name="T13" fmla="*/ 53 h 64"/>
                <a:gd name="T14" fmla="*/ 45 w 52"/>
                <a:gd name="T15" fmla="*/ 53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0 w 52"/>
                <a:gd name="T25" fmla="*/ 24 h 64"/>
                <a:gd name="T26" fmla="*/ 48 w 52"/>
                <a:gd name="T27" fmla="*/ 17 h 64"/>
                <a:gd name="T28" fmla="*/ 48 w 52"/>
                <a:gd name="T29" fmla="*/ 17 h 64"/>
                <a:gd name="T30" fmla="*/ 47 w 52"/>
                <a:gd name="T31" fmla="*/ 10 h 64"/>
                <a:gd name="T32" fmla="*/ 41 w 52"/>
                <a:gd name="T33" fmla="*/ 5 h 64"/>
                <a:gd name="T34" fmla="*/ 41 w 52"/>
                <a:gd name="T35" fmla="*/ 5 h 64"/>
                <a:gd name="T36" fmla="*/ 38 w 52"/>
                <a:gd name="T37" fmla="*/ 3 h 64"/>
                <a:gd name="T38" fmla="*/ 33 w 52"/>
                <a:gd name="T39" fmla="*/ 1 h 64"/>
                <a:gd name="T40" fmla="*/ 33 w 52"/>
                <a:gd name="T41" fmla="*/ 1 h 64"/>
                <a:gd name="T42" fmla="*/ 21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2 w 52"/>
                <a:gd name="T49" fmla="*/ 64 h 64"/>
                <a:gd name="T50" fmla="*/ 22 w 52"/>
                <a:gd name="T51" fmla="*/ 64 h 64"/>
                <a:gd name="T52" fmla="*/ 9 w 52"/>
                <a:gd name="T53" fmla="*/ 6 h 64"/>
                <a:gd name="T54" fmla="*/ 21 w 52"/>
                <a:gd name="T55" fmla="*/ 6 h 64"/>
                <a:gd name="T56" fmla="*/ 21 w 52"/>
                <a:gd name="T57" fmla="*/ 6 h 64"/>
                <a:gd name="T58" fmla="*/ 31 w 52"/>
                <a:gd name="T59" fmla="*/ 8 h 64"/>
                <a:gd name="T60" fmla="*/ 31 w 52"/>
                <a:gd name="T61" fmla="*/ 8 h 64"/>
                <a:gd name="T62" fmla="*/ 36 w 52"/>
                <a:gd name="T63" fmla="*/ 12 h 64"/>
                <a:gd name="T64" fmla="*/ 40 w 52"/>
                <a:gd name="T65" fmla="*/ 15 h 64"/>
                <a:gd name="T66" fmla="*/ 40 w 52"/>
                <a:gd name="T67" fmla="*/ 15 h 64"/>
                <a:gd name="T68" fmla="*/ 41 w 52"/>
                <a:gd name="T69" fmla="*/ 22 h 64"/>
                <a:gd name="T70" fmla="*/ 43 w 52"/>
                <a:gd name="T71" fmla="*/ 31 h 64"/>
                <a:gd name="T72" fmla="*/ 43 w 52"/>
                <a:gd name="T73" fmla="*/ 31 h 64"/>
                <a:gd name="T74" fmla="*/ 41 w 52"/>
                <a:gd name="T75" fmla="*/ 43 h 64"/>
                <a:gd name="T76" fmla="*/ 41 w 52"/>
                <a:gd name="T77" fmla="*/ 43 h 64"/>
                <a:gd name="T78" fmla="*/ 40 w 52"/>
                <a:gd name="T79" fmla="*/ 48 h 64"/>
                <a:gd name="T80" fmla="*/ 36 w 52"/>
                <a:gd name="T81" fmla="*/ 52 h 64"/>
                <a:gd name="T82" fmla="*/ 36 w 52"/>
                <a:gd name="T83" fmla="*/ 52 h 64"/>
                <a:gd name="T84" fmla="*/ 31 w 52"/>
                <a:gd name="T85" fmla="*/ 55 h 64"/>
                <a:gd name="T86" fmla="*/ 31 w 52"/>
                <a:gd name="T87" fmla="*/ 55 h 64"/>
                <a:gd name="T88" fmla="*/ 21 w 52"/>
                <a:gd name="T89" fmla="*/ 55 h 64"/>
                <a:gd name="T90" fmla="*/ 9 w 52"/>
                <a:gd name="T91" fmla="*/ 55 h 64"/>
                <a:gd name="T92" fmla="*/ 9 w 52"/>
                <a:gd name="T93" fmla="*/ 6 h 64"/>
                <a:gd name="T94" fmla="*/ 9 w 52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2" y="64"/>
                  </a:moveTo>
                  <a:lnTo>
                    <a:pt x="22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" y="64"/>
                  </a:lnTo>
                  <a:lnTo>
                    <a:pt x="22" y="64"/>
                  </a:lnTo>
                  <a:close/>
                  <a:moveTo>
                    <a:pt x="9" y="6"/>
                  </a:moveTo>
                  <a:lnTo>
                    <a:pt x="21" y="6"/>
                  </a:lnTo>
                  <a:lnTo>
                    <a:pt x="21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2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0" y="48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21" y="55"/>
                  </a:lnTo>
                  <a:lnTo>
                    <a:pt x="9" y="55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D03B9C7-BFBF-469A-8302-5D6DBE02C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659006"/>
              <a:ext cx="43962" cy="117231"/>
            </a:xfrm>
            <a:custGeom>
              <a:avLst/>
              <a:gdLst>
                <a:gd name="T0" fmla="*/ 5 w 24"/>
                <a:gd name="T1" fmla="*/ 64 h 64"/>
                <a:gd name="T2" fmla="*/ 24 w 24"/>
                <a:gd name="T3" fmla="*/ 0 h 64"/>
                <a:gd name="T4" fmla="*/ 17 w 24"/>
                <a:gd name="T5" fmla="*/ 0 h 64"/>
                <a:gd name="T6" fmla="*/ 0 w 24"/>
                <a:gd name="T7" fmla="*/ 64 h 64"/>
                <a:gd name="T8" fmla="*/ 5 w 24"/>
                <a:gd name="T9" fmla="*/ 64 h 64"/>
                <a:gd name="T10" fmla="*/ 5 w 24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4">
                  <a:moveTo>
                    <a:pt x="5" y="64"/>
                  </a:moveTo>
                  <a:lnTo>
                    <a:pt x="24" y="0"/>
                  </a:lnTo>
                  <a:lnTo>
                    <a:pt x="17" y="0"/>
                  </a:lnTo>
                  <a:lnTo>
                    <a:pt x="0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F3F0FCB-61CF-458E-80E1-72E6B5EF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482" y="4659006"/>
              <a:ext cx="91587" cy="117231"/>
            </a:xfrm>
            <a:custGeom>
              <a:avLst/>
              <a:gdLst>
                <a:gd name="T0" fmla="*/ 3 w 50"/>
                <a:gd name="T1" fmla="*/ 53 h 64"/>
                <a:gd name="T2" fmla="*/ 12 w 50"/>
                <a:gd name="T3" fmla="*/ 62 h 64"/>
                <a:gd name="T4" fmla="*/ 19 w 50"/>
                <a:gd name="T5" fmla="*/ 64 h 64"/>
                <a:gd name="T6" fmla="*/ 26 w 50"/>
                <a:gd name="T7" fmla="*/ 64 h 64"/>
                <a:gd name="T8" fmla="*/ 38 w 50"/>
                <a:gd name="T9" fmla="*/ 62 h 64"/>
                <a:gd name="T10" fmla="*/ 43 w 50"/>
                <a:gd name="T11" fmla="*/ 58 h 64"/>
                <a:gd name="T12" fmla="*/ 46 w 50"/>
                <a:gd name="T13" fmla="*/ 55 h 64"/>
                <a:gd name="T14" fmla="*/ 50 w 50"/>
                <a:gd name="T15" fmla="*/ 45 h 64"/>
                <a:gd name="T16" fmla="*/ 48 w 50"/>
                <a:gd name="T17" fmla="*/ 41 h 64"/>
                <a:gd name="T18" fmla="*/ 46 w 50"/>
                <a:gd name="T19" fmla="*/ 36 h 64"/>
                <a:gd name="T20" fmla="*/ 40 w 50"/>
                <a:gd name="T21" fmla="*/ 29 h 64"/>
                <a:gd name="T22" fmla="*/ 26 w 50"/>
                <a:gd name="T23" fmla="*/ 26 h 64"/>
                <a:gd name="T24" fmla="*/ 17 w 50"/>
                <a:gd name="T25" fmla="*/ 24 h 64"/>
                <a:gd name="T26" fmla="*/ 12 w 50"/>
                <a:gd name="T27" fmla="*/ 22 h 64"/>
                <a:gd name="T28" fmla="*/ 10 w 50"/>
                <a:gd name="T29" fmla="*/ 15 h 64"/>
                <a:gd name="T30" fmla="*/ 10 w 50"/>
                <a:gd name="T31" fmla="*/ 12 h 64"/>
                <a:gd name="T32" fmla="*/ 14 w 50"/>
                <a:gd name="T33" fmla="*/ 8 h 64"/>
                <a:gd name="T34" fmla="*/ 24 w 50"/>
                <a:gd name="T35" fmla="*/ 6 h 64"/>
                <a:gd name="T36" fmla="*/ 31 w 50"/>
                <a:gd name="T37" fmla="*/ 6 h 64"/>
                <a:gd name="T38" fmla="*/ 36 w 50"/>
                <a:gd name="T39" fmla="*/ 10 h 64"/>
                <a:gd name="T40" fmla="*/ 40 w 50"/>
                <a:gd name="T41" fmla="*/ 19 h 64"/>
                <a:gd name="T42" fmla="*/ 48 w 50"/>
                <a:gd name="T43" fmla="*/ 17 h 64"/>
                <a:gd name="T44" fmla="*/ 45 w 50"/>
                <a:gd name="T45" fmla="*/ 8 h 64"/>
                <a:gd name="T46" fmla="*/ 41 w 50"/>
                <a:gd name="T47" fmla="*/ 3 h 64"/>
                <a:gd name="T48" fmla="*/ 36 w 50"/>
                <a:gd name="T49" fmla="*/ 1 h 64"/>
                <a:gd name="T50" fmla="*/ 24 w 50"/>
                <a:gd name="T51" fmla="*/ 0 h 64"/>
                <a:gd name="T52" fmla="*/ 19 w 50"/>
                <a:gd name="T53" fmla="*/ 0 h 64"/>
                <a:gd name="T54" fmla="*/ 12 w 50"/>
                <a:gd name="T55" fmla="*/ 1 h 64"/>
                <a:gd name="T56" fmla="*/ 5 w 50"/>
                <a:gd name="T57" fmla="*/ 6 h 64"/>
                <a:gd name="T58" fmla="*/ 3 w 50"/>
                <a:gd name="T59" fmla="*/ 12 h 64"/>
                <a:gd name="T60" fmla="*/ 1 w 50"/>
                <a:gd name="T61" fmla="*/ 17 h 64"/>
                <a:gd name="T62" fmla="*/ 5 w 50"/>
                <a:gd name="T63" fmla="*/ 24 h 64"/>
                <a:gd name="T64" fmla="*/ 7 w 50"/>
                <a:gd name="T65" fmla="*/ 27 h 64"/>
                <a:gd name="T66" fmla="*/ 10 w 50"/>
                <a:gd name="T67" fmla="*/ 31 h 64"/>
                <a:gd name="T68" fmla="*/ 22 w 50"/>
                <a:gd name="T69" fmla="*/ 34 h 64"/>
                <a:gd name="T70" fmla="*/ 34 w 50"/>
                <a:gd name="T71" fmla="*/ 38 h 64"/>
                <a:gd name="T72" fmla="*/ 40 w 50"/>
                <a:gd name="T73" fmla="*/ 41 h 64"/>
                <a:gd name="T74" fmla="*/ 41 w 50"/>
                <a:gd name="T75" fmla="*/ 46 h 64"/>
                <a:gd name="T76" fmla="*/ 40 w 50"/>
                <a:gd name="T77" fmla="*/ 52 h 64"/>
                <a:gd name="T78" fmla="*/ 34 w 50"/>
                <a:gd name="T79" fmla="*/ 55 h 64"/>
                <a:gd name="T80" fmla="*/ 26 w 50"/>
                <a:gd name="T81" fmla="*/ 57 h 64"/>
                <a:gd name="T82" fmla="*/ 17 w 50"/>
                <a:gd name="T83" fmla="*/ 55 h 64"/>
                <a:gd name="T84" fmla="*/ 10 w 50"/>
                <a:gd name="T85" fmla="*/ 50 h 64"/>
                <a:gd name="T86" fmla="*/ 7 w 50"/>
                <a:gd name="T87" fmla="*/ 43 h 64"/>
                <a:gd name="T88" fmla="*/ 0 w 50"/>
                <a:gd name="T89" fmla="*/ 43 h 64"/>
                <a:gd name="T90" fmla="*/ 3 w 50"/>
                <a:gd name="T9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64">
                  <a:moveTo>
                    <a:pt x="3" y="53"/>
                  </a:moveTo>
                  <a:lnTo>
                    <a:pt x="3" y="53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3" y="58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48" y="41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3" y="32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7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3"/>
                  </a:lnTo>
                  <a:lnTo>
                    <a:pt x="40" y="19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6" y="12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20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7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7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3" y="53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4B719FF-9FC3-4F8D-801B-B9A23A25F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91" y="4659006"/>
              <a:ext cx="87923" cy="117231"/>
            </a:xfrm>
            <a:custGeom>
              <a:avLst/>
              <a:gdLst>
                <a:gd name="T0" fmla="*/ 28 w 48"/>
                <a:gd name="T1" fmla="*/ 64 h 64"/>
                <a:gd name="T2" fmla="*/ 28 w 48"/>
                <a:gd name="T3" fmla="*/ 6 h 64"/>
                <a:gd name="T4" fmla="*/ 48 w 48"/>
                <a:gd name="T5" fmla="*/ 6 h 64"/>
                <a:gd name="T6" fmla="*/ 48 w 48"/>
                <a:gd name="T7" fmla="*/ 0 h 64"/>
                <a:gd name="T8" fmla="*/ 0 w 48"/>
                <a:gd name="T9" fmla="*/ 0 h 64"/>
                <a:gd name="T10" fmla="*/ 0 w 48"/>
                <a:gd name="T11" fmla="*/ 6 h 64"/>
                <a:gd name="T12" fmla="*/ 21 w 48"/>
                <a:gd name="T13" fmla="*/ 6 h 64"/>
                <a:gd name="T14" fmla="*/ 21 w 48"/>
                <a:gd name="T15" fmla="*/ 64 h 64"/>
                <a:gd name="T16" fmla="*/ 28 w 48"/>
                <a:gd name="T17" fmla="*/ 64 h 64"/>
                <a:gd name="T18" fmla="*/ 28 w 48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4">
                  <a:moveTo>
                    <a:pt x="28" y="64"/>
                  </a:moveTo>
                  <a:lnTo>
                    <a:pt x="2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1" y="6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ADEDC6B-A527-4067-8FEC-0C84AB57E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607" y="4803713"/>
              <a:ext cx="69606" cy="86092"/>
            </a:xfrm>
            <a:custGeom>
              <a:avLst/>
              <a:gdLst>
                <a:gd name="T0" fmla="*/ 38 w 38"/>
                <a:gd name="T1" fmla="*/ 45 h 47"/>
                <a:gd name="T2" fmla="*/ 38 w 38"/>
                <a:gd name="T3" fmla="*/ 0 h 47"/>
                <a:gd name="T4" fmla="*/ 29 w 38"/>
                <a:gd name="T5" fmla="*/ 0 h 47"/>
                <a:gd name="T6" fmla="*/ 29 w 38"/>
                <a:gd name="T7" fmla="*/ 25 h 47"/>
                <a:gd name="T8" fmla="*/ 29 w 38"/>
                <a:gd name="T9" fmla="*/ 25 h 47"/>
                <a:gd name="T10" fmla="*/ 28 w 38"/>
                <a:gd name="T11" fmla="*/ 33 h 47"/>
                <a:gd name="T12" fmla="*/ 28 w 38"/>
                <a:gd name="T13" fmla="*/ 33 h 47"/>
                <a:gd name="T14" fmla="*/ 26 w 38"/>
                <a:gd name="T15" fmla="*/ 37 h 47"/>
                <a:gd name="T16" fmla="*/ 24 w 38"/>
                <a:gd name="T17" fmla="*/ 38 h 47"/>
                <a:gd name="T18" fmla="*/ 24 w 38"/>
                <a:gd name="T19" fmla="*/ 38 h 47"/>
                <a:gd name="T20" fmla="*/ 17 w 38"/>
                <a:gd name="T21" fmla="*/ 40 h 47"/>
                <a:gd name="T22" fmla="*/ 17 w 38"/>
                <a:gd name="T23" fmla="*/ 40 h 47"/>
                <a:gd name="T24" fmla="*/ 12 w 38"/>
                <a:gd name="T25" fmla="*/ 38 h 47"/>
                <a:gd name="T26" fmla="*/ 12 w 38"/>
                <a:gd name="T27" fmla="*/ 38 h 47"/>
                <a:gd name="T28" fmla="*/ 10 w 38"/>
                <a:gd name="T29" fmla="*/ 37 h 47"/>
                <a:gd name="T30" fmla="*/ 8 w 38"/>
                <a:gd name="T31" fmla="*/ 33 h 47"/>
                <a:gd name="T32" fmla="*/ 8 w 38"/>
                <a:gd name="T33" fmla="*/ 33 h 47"/>
                <a:gd name="T34" fmla="*/ 8 w 38"/>
                <a:gd name="T35" fmla="*/ 25 h 47"/>
                <a:gd name="T36" fmla="*/ 8 w 38"/>
                <a:gd name="T37" fmla="*/ 0 h 47"/>
                <a:gd name="T38" fmla="*/ 0 w 38"/>
                <a:gd name="T39" fmla="*/ 0 h 47"/>
                <a:gd name="T40" fmla="*/ 0 w 38"/>
                <a:gd name="T41" fmla="*/ 28 h 47"/>
                <a:gd name="T42" fmla="*/ 0 w 38"/>
                <a:gd name="T43" fmla="*/ 28 h 47"/>
                <a:gd name="T44" fmla="*/ 2 w 38"/>
                <a:gd name="T45" fmla="*/ 35 h 47"/>
                <a:gd name="T46" fmla="*/ 2 w 38"/>
                <a:gd name="T47" fmla="*/ 35 h 47"/>
                <a:gd name="T48" fmla="*/ 3 w 38"/>
                <a:gd name="T49" fmla="*/ 40 h 47"/>
                <a:gd name="T50" fmla="*/ 3 w 38"/>
                <a:gd name="T51" fmla="*/ 40 h 47"/>
                <a:gd name="T52" fmla="*/ 8 w 38"/>
                <a:gd name="T53" fmla="*/ 45 h 47"/>
                <a:gd name="T54" fmla="*/ 8 w 38"/>
                <a:gd name="T55" fmla="*/ 45 h 47"/>
                <a:gd name="T56" fmla="*/ 15 w 38"/>
                <a:gd name="T57" fmla="*/ 47 h 47"/>
                <a:gd name="T58" fmla="*/ 15 w 38"/>
                <a:gd name="T59" fmla="*/ 47 h 47"/>
                <a:gd name="T60" fmla="*/ 21 w 38"/>
                <a:gd name="T61" fmla="*/ 45 h 47"/>
                <a:gd name="T62" fmla="*/ 24 w 38"/>
                <a:gd name="T63" fmla="*/ 45 h 47"/>
                <a:gd name="T64" fmla="*/ 31 w 38"/>
                <a:gd name="T65" fmla="*/ 38 h 47"/>
                <a:gd name="T66" fmla="*/ 31 w 38"/>
                <a:gd name="T67" fmla="*/ 45 h 47"/>
                <a:gd name="T68" fmla="*/ 38 w 38"/>
                <a:gd name="T69" fmla="*/ 45 h 47"/>
                <a:gd name="T70" fmla="*/ 38 w 38"/>
                <a:gd name="T7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47">
                  <a:moveTo>
                    <a:pt x="38" y="45"/>
                  </a:moveTo>
                  <a:lnTo>
                    <a:pt x="38" y="0"/>
                  </a:lnTo>
                  <a:lnTo>
                    <a:pt x="29" y="0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6" y="37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31" y="38"/>
                  </a:lnTo>
                  <a:lnTo>
                    <a:pt x="31" y="45"/>
                  </a:lnTo>
                  <a:lnTo>
                    <a:pt x="38" y="45"/>
                  </a:lnTo>
                  <a:lnTo>
                    <a:pt x="3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905AAA9C-A160-423F-9D6D-79A859C3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194" y="4801881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7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4 w 36"/>
                <a:gd name="T13" fmla="*/ 6 h 46"/>
                <a:gd name="T14" fmla="*/ 19 w 36"/>
                <a:gd name="T15" fmla="*/ 6 h 46"/>
                <a:gd name="T16" fmla="*/ 19 w 36"/>
                <a:gd name="T17" fmla="*/ 6 h 46"/>
                <a:gd name="T18" fmla="*/ 24 w 36"/>
                <a:gd name="T19" fmla="*/ 8 h 46"/>
                <a:gd name="T20" fmla="*/ 24 w 36"/>
                <a:gd name="T21" fmla="*/ 8 h 46"/>
                <a:gd name="T22" fmla="*/ 28 w 36"/>
                <a:gd name="T23" fmla="*/ 12 h 46"/>
                <a:gd name="T24" fmla="*/ 28 w 36"/>
                <a:gd name="T25" fmla="*/ 12 h 46"/>
                <a:gd name="T26" fmla="*/ 28 w 36"/>
                <a:gd name="T27" fmla="*/ 19 h 46"/>
                <a:gd name="T28" fmla="*/ 28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8 w 36"/>
                <a:gd name="T45" fmla="*/ 1 h 46"/>
                <a:gd name="T46" fmla="*/ 28 w 36"/>
                <a:gd name="T47" fmla="*/ 1 h 46"/>
                <a:gd name="T48" fmla="*/ 21 w 36"/>
                <a:gd name="T49" fmla="*/ 0 h 46"/>
                <a:gd name="T50" fmla="*/ 21 w 36"/>
                <a:gd name="T51" fmla="*/ 0 h 46"/>
                <a:gd name="T52" fmla="*/ 16 w 36"/>
                <a:gd name="T53" fmla="*/ 0 h 46"/>
                <a:gd name="T54" fmla="*/ 12 w 36"/>
                <a:gd name="T55" fmla="*/ 1 h 46"/>
                <a:gd name="T56" fmla="*/ 9 w 36"/>
                <a:gd name="T57" fmla="*/ 3 h 46"/>
                <a:gd name="T58" fmla="*/ 7 w 36"/>
                <a:gd name="T59" fmla="*/ 6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9"/>
                  </a:lnTo>
                  <a:lnTo>
                    <a:pt x="28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7" y="6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8DB6E323-12BA-4EC3-9541-43F89D692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117" y="4772573"/>
              <a:ext cx="12823" cy="113567"/>
            </a:xfrm>
            <a:custGeom>
              <a:avLst/>
              <a:gdLst>
                <a:gd name="T0" fmla="*/ 7 w 7"/>
                <a:gd name="T1" fmla="*/ 9 h 62"/>
                <a:gd name="T2" fmla="*/ 7 w 7"/>
                <a:gd name="T3" fmla="*/ 0 h 62"/>
                <a:gd name="T4" fmla="*/ 0 w 7"/>
                <a:gd name="T5" fmla="*/ 0 h 62"/>
                <a:gd name="T6" fmla="*/ 0 w 7"/>
                <a:gd name="T7" fmla="*/ 9 h 62"/>
                <a:gd name="T8" fmla="*/ 7 w 7"/>
                <a:gd name="T9" fmla="*/ 9 h 62"/>
                <a:gd name="T10" fmla="*/ 7 w 7"/>
                <a:gd name="T11" fmla="*/ 9 h 62"/>
                <a:gd name="T12" fmla="*/ 7 w 7"/>
                <a:gd name="T13" fmla="*/ 62 h 62"/>
                <a:gd name="T14" fmla="*/ 7 w 7"/>
                <a:gd name="T15" fmla="*/ 17 h 62"/>
                <a:gd name="T16" fmla="*/ 0 w 7"/>
                <a:gd name="T17" fmla="*/ 17 h 62"/>
                <a:gd name="T18" fmla="*/ 0 w 7"/>
                <a:gd name="T19" fmla="*/ 62 h 62"/>
                <a:gd name="T20" fmla="*/ 7 w 7"/>
                <a:gd name="T21" fmla="*/ 62 h 62"/>
                <a:gd name="T22" fmla="*/ 7 w 7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2">
                  <a:moveTo>
                    <a:pt x="7" y="9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7" y="62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62"/>
                  </a:lnTo>
                  <a:lnTo>
                    <a:pt x="7" y="62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BBE0914-E891-416A-9C37-4C372695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761" y="4772573"/>
              <a:ext cx="42130" cy="113567"/>
            </a:xfrm>
            <a:custGeom>
              <a:avLst/>
              <a:gdLst>
                <a:gd name="T0" fmla="*/ 19 w 23"/>
                <a:gd name="T1" fmla="*/ 55 h 62"/>
                <a:gd name="T2" fmla="*/ 19 w 23"/>
                <a:gd name="T3" fmla="*/ 55 h 62"/>
                <a:gd name="T4" fmla="*/ 16 w 23"/>
                <a:gd name="T5" fmla="*/ 55 h 62"/>
                <a:gd name="T6" fmla="*/ 16 w 23"/>
                <a:gd name="T7" fmla="*/ 55 h 62"/>
                <a:gd name="T8" fmla="*/ 14 w 23"/>
                <a:gd name="T9" fmla="*/ 54 h 62"/>
                <a:gd name="T10" fmla="*/ 14 w 23"/>
                <a:gd name="T11" fmla="*/ 54 h 62"/>
                <a:gd name="T12" fmla="*/ 14 w 23"/>
                <a:gd name="T13" fmla="*/ 50 h 62"/>
                <a:gd name="T14" fmla="*/ 14 w 23"/>
                <a:gd name="T15" fmla="*/ 22 h 62"/>
                <a:gd name="T16" fmla="*/ 23 w 23"/>
                <a:gd name="T17" fmla="*/ 22 h 62"/>
                <a:gd name="T18" fmla="*/ 23 w 23"/>
                <a:gd name="T19" fmla="*/ 17 h 62"/>
                <a:gd name="T20" fmla="*/ 14 w 23"/>
                <a:gd name="T21" fmla="*/ 17 h 62"/>
                <a:gd name="T22" fmla="*/ 14 w 23"/>
                <a:gd name="T23" fmla="*/ 0 h 62"/>
                <a:gd name="T24" fmla="*/ 7 w 23"/>
                <a:gd name="T25" fmla="*/ 5 h 62"/>
                <a:gd name="T26" fmla="*/ 7 w 23"/>
                <a:gd name="T27" fmla="*/ 17 h 62"/>
                <a:gd name="T28" fmla="*/ 0 w 23"/>
                <a:gd name="T29" fmla="*/ 17 h 62"/>
                <a:gd name="T30" fmla="*/ 0 w 23"/>
                <a:gd name="T31" fmla="*/ 22 h 62"/>
                <a:gd name="T32" fmla="*/ 7 w 23"/>
                <a:gd name="T33" fmla="*/ 22 h 62"/>
                <a:gd name="T34" fmla="*/ 7 w 23"/>
                <a:gd name="T35" fmla="*/ 48 h 62"/>
                <a:gd name="T36" fmla="*/ 7 w 23"/>
                <a:gd name="T37" fmla="*/ 48 h 62"/>
                <a:gd name="T38" fmla="*/ 7 w 23"/>
                <a:gd name="T39" fmla="*/ 59 h 62"/>
                <a:gd name="T40" fmla="*/ 7 w 23"/>
                <a:gd name="T41" fmla="*/ 59 h 62"/>
                <a:gd name="T42" fmla="*/ 11 w 23"/>
                <a:gd name="T43" fmla="*/ 62 h 62"/>
                <a:gd name="T44" fmla="*/ 11 w 23"/>
                <a:gd name="T45" fmla="*/ 62 h 62"/>
                <a:gd name="T46" fmla="*/ 18 w 23"/>
                <a:gd name="T47" fmla="*/ 62 h 62"/>
                <a:gd name="T48" fmla="*/ 18 w 23"/>
                <a:gd name="T49" fmla="*/ 62 h 62"/>
                <a:gd name="T50" fmla="*/ 23 w 23"/>
                <a:gd name="T51" fmla="*/ 62 h 62"/>
                <a:gd name="T52" fmla="*/ 23 w 23"/>
                <a:gd name="T53" fmla="*/ 55 h 62"/>
                <a:gd name="T54" fmla="*/ 23 w 23"/>
                <a:gd name="T55" fmla="*/ 55 h 62"/>
                <a:gd name="T56" fmla="*/ 19 w 23"/>
                <a:gd name="T57" fmla="*/ 55 h 62"/>
                <a:gd name="T58" fmla="*/ 19 w 23"/>
                <a:gd name="T59" fmla="*/ 55 h 62"/>
                <a:gd name="T60" fmla="*/ 19 w 23"/>
                <a:gd name="T61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" h="62">
                  <a:moveTo>
                    <a:pt x="19" y="55"/>
                  </a:moveTo>
                  <a:lnTo>
                    <a:pt x="19" y="55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0"/>
                  </a:lnTo>
                  <a:lnTo>
                    <a:pt x="14" y="22"/>
                  </a:lnTo>
                  <a:lnTo>
                    <a:pt x="23" y="22"/>
                  </a:lnTo>
                  <a:lnTo>
                    <a:pt x="23" y="17"/>
                  </a:lnTo>
                  <a:lnTo>
                    <a:pt x="14" y="17"/>
                  </a:lnTo>
                  <a:lnTo>
                    <a:pt x="14" y="0"/>
                  </a:lnTo>
                  <a:lnTo>
                    <a:pt x="7" y="5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3" y="62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9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E0BE9A2-7099-426F-8780-B92B0C7C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313" y="3994088"/>
              <a:ext cx="104409" cy="120894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0 h 66"/>
                <a:gd name="T4" fmla="*/ 0 w 57"/>
                <a:gd name="T5" fmla="*/ 33 h 66"/>
                <a:gd name="T6" fmla="*/ 57 w 57"/>
                <a:gd name="T7" fmla="*/ 66 h 66"/>
                <a:gd name="T8" fmla="*/ 57 w 57"/>
                <a:gd name="T9" fmla="*/ 66 h 66"/>
                <a:gd name="T10" fmla="*/ 57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0"/>
                  </a:lnTo>
                  <a:lnTo>
                    <a:pt x="0" y="33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F69114AC-1C12-4B33-8AB6-2CE94812B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670" y="4054535"/>
              <a:ext cx="410308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1A0B144B-2CD8-4B5C-8C09-BF873A88B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550" y="4721285"/>
              <a:ext cx="108073" cy="124558"/>
            </a:xfrm>
            <a:custGeom>
              <a:avLst/>
              <a:gdLst>
                <a:gd name="T0" fmla="*/ 57 w 59"/>
                <a:gd name="T1" fmla="*/ 35 h 68"/>
                <a:gd name="T2" fmla="*/ 59 w 59"/>
                <a:gd name="T3" fmla="*/ 0 h 68"/>
                <a:gd name="T4" fmla="*/ 0 w 59"/>
                <a:gd name="T5" fmla="*/ 33 h 68"/>
                <a:gd name="T6" fmla="*/ 57 w 59"/>
                <a:gd name="T7" fmla="*/ 68 h 68"/>
                <a:gd name="T8" fmla="*/ 57 w 59"/>
                <a:gd name="T9" fmla="*/ 68 h 68"/>
                <a:gd name="T10" fmla="*/ 57 w 59"/>
                <a:gd name="T11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8">
                  <a:moveTo>
                    <a:pt x="57" y="35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8AD5C4D-E47D-4FDA-97CF-3296F8A6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372" y="4728612"/>
              <a:ext cx="106240" cy="120894"/>
            </a:xfrm>
            <a:custGeom>
              <a:avLst/>
              <a:gdLst>
                <a:gd name="T0" fmla="*/ 0 w 58"/>
                <a:gd name="T1" fmla="*/ 33 h 66"/>
                <a:gd name="T2" fmla="*/ 0 w 58"/>
                <a:gd name="T3" fmla="*/ 66 h 66"/>
                <a:gd name="T4" fmla="*/ 58 w 58"/>
                <a:gd name="T5" fmla="*/ 33 h 66"/>
                <a:gd name="T6" fmla="*/ 1 w 58"/>
                <a:gd name="T7" fmla="*/ 0 h 66"/>
                <a:gd name="T8" fmla="*/ 1 w 58"/>
                <a:gd name="T9" fmla="*/ 0 h 66"/>
                <a:gd name="T10" fmla="*/ 0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0" y="33"/>
                  </a:moveTo>
                  <a:lnTo>
                    <a:pt x="0" y="66"/>
                  </a:lnTo>
                  <a:lnTo>
                    <a:pt x="58" y="33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8E01030E-FAE9-4CCC-A277-3532B927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670" y="4785396"/>
              <a:ext cx="340702" cy="366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753B05C-C638-4637-9265-A0A044977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799" y="3858540"/>
              <a:ext cx="633779" cy="408477"/>
            </a:xfrm>
            <a:custGeom>
              <a:avLst/>
              <a:gdLst>
                <a:gd name="T0" fmla="*/ 0 w 346"/>
                <a:gd name="T1" fmla="*/ 0 h 223"/>
                <a:gd name="T2" fmla="*/ 346 w 346"/>
                <a:gd name="T3" fmla="*/ 0 h 223"/>
                <a:gd name="T4" fmla="*/ 346 w 346"/>
                <a:gd name="T5" fmla="*/ 223 h 223"/>
                <a:gd name="T6" fmla="*/ 0 w 346"/>
                <a:gd name="T7" fmla="*/ 223 h 223"/>
                <a:gd name="T8" fmla="*/ 0 w 346"/>
                <a:gd name="T9" fmla="*/ 0 h 223"/>
                <a:gd name="T10" fmla="*/ 0 w 346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" h="223">
                  <a:moveTo>
                    <a:pt x="0" y="0"/>
                  </a:moveTo>
                  <a:lnTo>
                    <a:pt x="346" y="0"/>
                  </a:lnTo>
                  <a:lnTo>
                    <a:pt x="346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599118C-0CCA-4EBE-8860-51BC7DEC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959" y="4563756"/>
              <a:ext cx="630115" cy="452438"/>
            </a:xfrm>
            <a:custGeom>
              <a:avLst/>
              <a:gdLst>
                <a:gd name="T0" fmla="*/ 0 w 344"/>
                <a:gd name="T1" fmla="*/ 0 h 247"/>
                <a:gd name="T2" fmla="*/ 344 w 344"/>
                <a:gd name="T3" fmla="*/ 0 h 247"/>
                <a:gd name="T4" fmla="*/ 344 w 344"/>
                <a:gd name="T5" fmla="*/ 247 h 247"/>
                <a:gd name="T6" fmla="*/ 0 w 344"/>
                <a:gd name="T7" fmla="*/ 247 h 247"/>
                <a:gd name="T8" fmla="*/ 0 w 344"/>
                <a:gd name="T9" fmla="*/ 0 h 247"/>
                <a:gd name="T10" fmla="*/ 0 w 344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247">
                  <a:moveTo>
                    <a:pt x="0" y="0"/>
                  </a:moveTo>
                  <a:lnTo>
                    <a:pt x="344" y="0"/>
                  </a:lnTo>
                  <a:lnTo>
                    <a:pt x="344" y="247"/>
                  </a:lnTo>
                  <a:lnTo>
                    <a:pt x="0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C19E668-8F72-40CD-A067-2AC79F4E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3997752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CFEB65B4-680C-473D-8556-DB1A4F30F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722" y="4063694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992B5926-F15D-4B32-98C8-A1AEE05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507" y="3997752"/>
              <a:ext cx="102577" cy="120894"/>
            </a:xfrm>
            <a:custGeom>
              <a:avLst/>
              <a:gdLst>
                <a:gd name="T0" fmla="*/ 40 w 56"/>
                <a:gd name="T1" fmla="*/ 54 h 66"/>
                <a:gd name="T2" fmla="*/ 40 w 56"/>
                <a:gd name="T3" fmla="*/ 54 h 66"/>
                <a:gd name="T4" fmla="*/ 35 w 56"/>
                <a:gd name="T5" fmla="*/ 57 h 66"/>
                <a:gd name="T6" fmla="*/ 28 w 56"/>
                <a:gd name="T7" fmla="*/ 57 h 66"/>
                <a:gd name="T8" fmla="*/ 28 w 56"/>
                <a:gd name="T9" fmla="*/ 57 h 66"/>
                <a:gd name="T10" fmla="*/ 23 w 56"/>
                <a:gd name="T11" fmla="*/ 57 h 66"/>
                <a:gd name="T12" fmla="*/ 18 w 56"/>
                <a:gd name="T13" fmla="*/ 56 h 66"/>
                <a:gd name="T14" fmla="*/ 18 w 56"/>
                <a:gd name="T15" fmla="*/ 56 h 66"/>
                <a:gd name="T16" fmla="*/ 14 w 56"/>
                <a:gd name="T17" fmla="*/ 52 h 66"/>
                <a:gd name="T18" fmla="*/ 11 w 56"/>
                <a:gd name="T19" fmla="*/ 47 h 66"/>
                <a:gd name="T20" fmla="*/ 11 w 56"/>
                <a:gd name="T21" fmla="*/ 47 h 66"/>
                <a:gd name="T22" fmla="*/ 9 w 56"/>
                <a:gd name="T23" fmla="*/ 40 h 66"/>
                <a:gd name="T24" fmla="*/ 9 w 56"/>
                <a:gd name="T25" fmla="*/ 31 h 66"/>
                <a:gd name="T26" fmla="*/ 9 w 56"/>
                <a:gd name="T27" fmla="*/ 31 h 66"/>
                <a:gd name="T28" fmla="*/ 11 w 56"/>
                <a:gd name="T29" fmla="*/ 19 h 66"/>
                <a:gd name="T30" fmla="*/ 11 w 56"/>
                <a:gd name="T31" fmla="*/ 19 h 66"/>
                <a:gd name="T32" fmla="*/ 12 w 56"/>
                <a:gd name="T33" fmla="*/ 14 h 66"/>
                <a:gd name="T34" fmla="*/ 18 w 56"/>
                <a:gd name="T35" fmla="*/ 10 h 66"/>
                <a:gd name="T36" fmla="*/ 18 w 56"/>
                <a:gd name="T37" fmla="*/ 10 h 66"/>
                <a:gd name="T38" fmla="*/ 23 w 56"/>
                <a:gd name="T39" fmla="*/ 7 h 66"/>
                <a:gd name="T40" fmla="*/ 30 w 56"/>
                <a:gd name="T41" fmla="*/ 7 h 66"/>
                <a:gd name="T42" fmla="*/ 30 w 56"/>
                <a:gd name="T43" fmla="*/ 7 h 66"/>
                <a:gd name="T44" fmla="*/ 35 w 56"/>
                <a:gd name="T45" fmla="*/ 7 h 66"/>
                <a:gd name="T46" fmla="*/ 40 w 56"/>
                <a:gd name="T47" fmla="*/ 10 h 66"/>
                <a:gd name="T48" fmla="*/ 40 w 56"/>
                <a:gd name="T49" fmla="*/ 10 h 66"/>
                <a:gd name="T50" fmla="*/ 43 w 56"/>
                <a:gd name="T51" fmla="*/ 14 h 66"/>
                <a:gd name="T52" fmla="*/ 45 w 56"/>
                <a:gd name="T53" fmla="*/ 21 h 66"/>
                <a:gd name="T54" fmla="*/ 54 w 56"/>
                <a:gd name="T55" fmla="*/ 17 h 66"/>
                <a:gd name="T56" fmla="*/ 54 w 56"/>
                <a:gd name="T57" fmla="*/ 17 h 66"/>
                <a:gd name="T58" fmla="*/ 50 w 56"/>
                <a:gd name="T59" fmla="*/ 10 h 66"/>
                <a:gd name="T60" fmla="*/ 45 w 56"/>
                <a:gd name="T61" fmla="*/ 5 h 66"/>
                <a:gd name="T62" fmla="*/ 45 w 56"/>
                <a:gd name="T63" fmla="*/ 5 h 66"/>
                <a:gd name="T64" fmla="*/ 38 w 56"/>
                <a:gd name="T65" fmla="*/ 2 h 66"/>
                <a:gd name="T66" fmla="*/ 30 w 56"/>
                <a:gd name="T67" fmla="*/ 0 h 66"/>
                <a:gd name="T68" fmla="*/ 30 w 56"/>
                <a:gd name="T69" fmla="*/ 0 h 66"/>
                <a:gd name="T70" fmla="*/ 21 w 56"/>
                <a:gd name="T71" fmla="*/ 0 h 66"/>
                <a:gd name="T72" fmla="*/ 14 w 56"/>
                <a:gd name="T73" fmla="*/ 4 h 66"/>
                <a:gd name="T74" fmla="*/ 14 w 56"/>
                <a:gd name="T75" fmla="*/ 4 h 66"/>
                <a:gd name="T76" fmla="*/ 9 w 56"/>
                <a:gd name="T77" fmla="*/ 9 h 66"/>
                <a:gd name="T78" fmla="*/ 4 w 56"/>
                <a:gd name="T79" fmla="*/ 14 h 66"/>
                <a:gd name="T80" fmla="*/ 4 w 56"/>
                <a:gd name="T81" fmla="*/ 14 h 66"/>
                <a:gd name="T82" fmla="*/ 0 w 56"/>
                <a:gd name="T83" fmla="*/ 23 h 66"/>
                <a:gd name="T84" fmla="*/ 0 w 56"/>
                <a:gd name="T85" fmla="*/ 31 h 66"/>
                <a:gd name="T86" fmla="*/ 0 w 56"/>
                <a:gd name="T87" fmla="*/ 31 h 66"/>
                <a:gd name="T88" fmla="*/ 0 w 56"/>
                <a:gd name="T89" fmla="*/ 40 h 66"/>
                <a:gd name="T90" fmla="*/ 4 w 56"/>
                <a:gd name="T91" fmla="*/ 49 h 66"/>
                <a:gd name="T92" fmla="*/ 4 w 56"/>
                <a:gd name="T93" fmla="*/ 49 h 66"/>
                <a:gd name="T94" fmla="*/ 7 w 56"/>
                <a:gd name="T95" fmla="*/ 56 h 66"/>
                <a:gd name="T96" fmla="*/ 12 w 56"/>
                <a:gd name="T97" fmla="*/ 61 h 66"/>
                <a:gd name="T98" fmla="*/ 12 w 56"/>
                <a:gd name="T99" fmla="*/ 61 h 66"/>
                <a:gd name="T100" fmla="*/ 19 w 56"/>
                <a:gd name="T101" fmla="*/ 64 h 66"/>
                <a:gd name="T102" fmla="*/ 30 w 56"/>
                <a:gd name="T103" fmla="*/ 66 h 66"/>
                <a:gd name="T104" fmla="*/ 30 w 56"/>
                <a:gd name="T105" fmla="*/ 66 h 66"/>
                <a:gd name="T106" fmla="*/ 38 w 56"/>
                <a:gd name="T107" fmla="*/ 64 h 66"/>
                <a:gd name="T108" fmla="*/ 45 w 56"/>
                <a:gd name="T109" fmla="*/ 59 h 66"/>
                <a:gd name="T110" fmla="*/ 45 w 56"/>
                <a:gd name="T111" fmla="*/ 59 h 66"/>
                <a:gd name="T112" fmla="*/ 52 w 56"/>
                <a:gd name="T113" fmla="*/ 54 h 66"/>
                <a:gd name="T114" fmla="*/ 56 w 56"/>
                <a:gd name="T115" fmla="*/ 43 h 66"/>
                <a:gd name="T116" fmla="*/ 47 w 56"/>
                <a:gd name="T117" fmla="*/ 42 h 66"/>
                <a:gd name="T118" fmla="*/ 47 w 56"/>
                <a:gd name="T119" fmla="*/ 42 h 66"/>
                <a:gd name="T120" fmla="*/ 45 w 56"/>
                <a:gd name="T121" fmla="*/ 49 h 66"/>
                <a:gd name="T122" fmla="*/ 40 w 56"/>
                <a:gd name="T123" fmla="*/ 54 h 66"/>
                <a:gd name="T124" fmla="*/ 40 w 56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4"/>
                  </a:lnTo>
                  <a:lnTo>
                    <a:pt x="56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951C108-4EE8-442A-848C-362E735AB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9905" y="4028890"/>
              <a:ext cx="75102" cy="89755"/>
            </a:xfrm>
            <a:custGeom>
              <a:avLst/>
              <a:gdLst>
                <a:gd name="T0" fmla="*/ 41 w 41"/>
                <a:gd name="T1" fmla="*/ 47 h 49"/>
                <a:gd name="T2" fmla="*/ 39 w 41"/>
                <a:gd name="T3" fmla="*/ 42 h 49"/>
                <a:gd name="T4" fmla="*/ 38 w 41"/>
                <a:gd name="T5" fmla="*/ 28 h 49"/>
                <a:gd name="T6" fmla="*/ 38 w 41"/>
                <a:gd name="T7" fmla="*/ 18 h 49"/>
                <a:gd name="T8" fmla="*/ 38 w 41"/>
                <a:gd name="T9" fmla="*/ 11 h 49"/>
                <a:gd name="T10" fmla="*/ 36 w 41"/>
                <a:gd name="T11" fmla="*/ 6 h 49"/>
                <a:gd name="T12" fmla="*/ 31 w 41"/>
                <a:gd name="T13" fmla="*/ 2 h 49"/>
                <a:gd name="T14" fmla="*/ 20 w 41"/>
                <a:gd name="T15" fmla="*/ 0 h 49"/>
                <a:gd name="T16" fmla="*/ 10 w 41"/>
                <a:gd name="T17" fmla="*/ 2 h 49"/>
                <a:gd name="T18" fmla="*/ 3 w 41"/>
                <a:gd name="T19" fmla="*/ 6 h 49"/>
                <a:gd name="T20" fmla="*/ 0 w 41"/>
                <a:gd name="T21" fmla="*/ 14 h 49"/>
                <a:gd name="T22" fmla="*/ 8 w 41"/>
                <a:gd name="T23" fmla="*/ 16 h 49"/>
                <a:gd name="T24" fmla="*/ 12 w 41"/>
                <a:gd name="T25" fmla="*/ 9 h 49"/>
                <a:gd name="T26" fmla="*/ 15 w 41"/>
                <a:gd name="T27" fmla="*/ 7 h 49"/>
                <a:gd name="T28" fmla="*/ 20 w 41"/>
                <a:gd name="T29" fmla="*/ 7 h 49"/>
                <a:gd name="T30" fmla="*/ 29 w 41"/>
                <a:gd name="T31" fmla="*/ 9 h 49"/>
                <a:gd name="T32" fmla="*/ 31 w 41"/>
                <a:gd name="T33" fmla="*/ 13 h 49"/>
                <a:gd name="T34" fmla="*/ 31 w 41"/>
                <a:gd name="T35" fmla="*/ 16 h 49"/>
                <a:gd name="T36" fmla="*/ 31 w 41"/>
                <a:gd name="T37" fmla="*/ 18 h 49"/>
                <a:gd name="T38" fmla="*/ 17 w 41"/>
                <a:gd name="T39" fmla="*/ 21 h 49"/>
                <a:gd name="T40" fmla="*/ 10 w 41"/>
                <a:gd name="T41" fmla="*/ 21 h 49"/>
                <a:gd name="T42" fmla="*/ 5 w 41"/>
                <a:gd name="T43" fmla="*/ 25 h 49"/>
                <a:gd name="T44" fmla="*/ 1 w 41"/>
                <a:gd name="T45" fmla="*/ 28 h 49"/>
                <a:gd name="T46" fmla="*/ 0 w 41"/>
                <a:gd name="T47" fmla="*/ 35 h 49"/>
                <a:gd name="T48" fmla="*/ 3 w 41"/>
                <a:gd name="T49" fmla="*/ 44 h 49"/>
                <a:gd name="T50" fmla="*/ 8 w 41"/>
                <a:gd name="T51" fmla="*/ 47 h 49"/>
                <a:gd name="T52" fmla="*/ 15 w 41"/>
                <a:gd name="T53" fmla="*/ 49 h 49"/>
                <a:gd name="T54" fmla="*/ 24 w 41"/>
                <a:gd name="T55" fmla="*/ 47 h 49"/>
                <a:gd name="T56" fmla="*/ 31 w 41"/>
                <a:gd name="T57" fmla="*/ 42 h 49"/>
                <a:gd name="T58" fmla="*/ 32 w 41"/>
                <a:gd name="T59" fmla="*/ 47 h 49"/>
                <a:gd name="T60" fmla="*/ 31 w 41"/>
                <a:gd name="T61" fmla="*/ 26 h 49"/>
                <a:gd name="T62" fmla="*/ 29 w 41"/>
                <a:gd name="T63" fmla="*/ 35 h 49"/>
                <a:gd name="T64" fmla="*/ 27 w 41"/>
                <a:gd name="T65" fmla="*/ 39 h 49"/>
                <a:gd name="T66" fmla="*/ 24 w 41"/>
                <a:gd name="T67" fmla="*/ 40 h 49"/>
                <a:gd name="T68" fmla="*/ 17 w 41"/>
                <a:gd name="T69" fmla="*/ 42 h 49"/>
                <a:gd name="T70" fmla="*/ 12 w 41"/>
                <a:gd name="T71" fmla="*/ 42 h 49"/>
                <a:gd name="T72" fmla="*/ 10 w 41"/>
                <a:gd name="T73" fmla="*/ 40 h 49"/>
                <a:gd name="T74" fmla="*/ 6 w 41"/>
                <a:gd name="T75" fmla="*/ 35 h 49"/>
                <a:gd name="T76" fmla="*/ 8 w 41"/>
                <a:gd name="T77" fmla="*/ 32 h 49"/>
                <a:gd name="T78" fmla="*/ 12 w 41"/>
                <a:gd name="T79" fmla="*/ 28 h 49"/>
                <a:gd name="T80" fmla="*/ 19 w 41"/>
                <a:gd name="T81" fmla="*/ 26 h 49"/>
                <a:gd name="T82" fmla="*/ 31 w 41"/>
                <a:gd name="T83" fmla="*/ 25 h 49"/>
                <a:gd name="T84" fmla="*/ 31 w 41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9">
                  <a:moveTo>
                    <a:pt x="32" y="47"/>
                  </a:moveTo>
                  <a:lnTo>
                    <a:pt x="41" y="47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9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5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3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8" y="47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2" y="47"/>
                  </a:lnTo>
                  <a:close/>
                  <a:moveTo>
                    <a:pt x="31" y="26"/>
                  </a:moveTo>
                  <a:lnTo>
                    <a:pt x="31" y="26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7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2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39C7EF2-D0D8-406F-8A57-45311DA6F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028890"/>
              <a:ext cx="73269" cy="89755"/>
            </a:xfrm>
            <a:custGeom>
              <a:avLst/>
              <a:gdLst>
                <a:gd name="T0" fmla="*/ 28 w 40"/>
                <a:gd name="T1" fmla="*/ 39 h 49"/>
                <a:gd name="T2" fmla="*/ 28 w 40"/>
                <a:gd name="T3" fmla="*/ 39 h 49"/>
                <a:gd name="T4" fmla="*/ 24 w 40"/>
                <a:gd name="T5" fmla="*/ 40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0 h 49"/>
                <a:gd name="T12" fmla="*/ 12 w 40"/>
                <a:gd name="T13" fmla="*/ 37 h 49"/>
                <a:gd name="T14" fmla="*/ 12 w 40"/>
                <a:gd name="T15" fmla="*/ 37 h 49"/>
                <a:gd name="T16" fmla="*/ 9 w 40"/>
                <a:gd name="T17" fmla="*/ 32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6 w 40"/>
                <a:gd name="T29" fmla="*/ 7 h 49"/>
                <a:gd name="T30" fmla="*/ 21 w 40"/>
                <a:gd name="T31" fmla="*/ 7 h 49"/>
                <a:gd name="T32" fmla="*/ 21 w 40"/>
                <a:gd name="T33" fmla="*/ 7 h 49"/>
                <a:gd name="T34" fmla="*/ 24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29 w 40"/>
                <a:gd name="T41" fmla="*/ 13 h 49"/>
                <a:gd name="T42" fmla="*/ 31 w 40"/>
                <a:gd name="T43" fmla="*/ 16 h 49"/>
                <a:gd name="T44" fmla="*/ 38 w 40"/>
                <a:gd name="T45" fmla="*/ 14 h 49"/>
                <a:gd name="T46" fmla="*/ 38 w 40"/>
                <a:gd name="T47" fmla="*/ 14 h 49"/>
                <a:gd name="T48" fmla="*/ 36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0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5 w 40"/>
                <a:gd name="T67" fmla="*/ 7 h 49"/>
                <a:gd name="T68" fmla="*/ 2 w 40"/>
                <a:gd name="T69" fmla="*/ 11 h 49"/>
                <a:gd name="T70" fmla="*/ 2 w 40"/>
                <a:gd name="T71" fmla="*/ 11 h 49"/>
                <a:gd name="T72" fmla="*/ 0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5 w 40"/>
                <a:gd name="T81" fmla="*/ 42 h 49"/>
                <a:gd name="T82" fmla="*/ 5 w 40"/>
                <a:gd name="T83" fmla="*/ 42 h 49"/>
                <a:gd name="T84" fmla="*/ 12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9 h 49"/>
                <a:gd name="T98" fmla="*/ 40 w 40"/>
                <a:gd name="T99" fmla="*/ 32 h 49"/>
                <a:gd name="T100" fmla="*/ 31 w 40"/>
                <a:gd name="T101" fmla="*/ 30 h 49"/>
                <a:gd name="T102" fmla="*/ 31 w 40"/>
                <a:gd name="T103" fmla="*/ 30 h 49"/>
                <a:gd name="T104" fmla="*/ 31 w 40"/>
                <a:gd name="T105" fmla="*/ 35 h 49"/>
                <a:gd name="T106" fmla="*/ 28 w 40"/>
                <a:gd name="T107" fmla="*/ 39 h 49"/>
                <a:gd name="T108" fmla="*/ 28 w 40"/>
                <a:gd name="T10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8" y="39"/>
                  </a:moveTo>
                  <a:lnTo>
                    <a:pt x="28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2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3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5" y="7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40" y="32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9"/>
                  </a:lnTo>
                  <a:lnTo>
                    <a:pt x="2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48198B6-2F8E-4104-A10D-F20E175B4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920" y="3997752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31 h 64"/>
                <a:gd name="T8" fmla="*/ 8 w 36"/>
                <a:gd name="T9" fmla="*/ 31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30 h 64"/>
                <a:gd name="T28" fmla="*/ 29 w 36"/>
                <a:gd name="T29" fmla="*/ 35 h 64"/>
                <a:gd name="T30" fmla="*/ 29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30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1 w 36"/>
                <a:gd name="T53" fmla="*/ 17 h 64"/>
                <a:gd name="T54" fmla="*/ 21 w 36"/>
                <a:gd name="T55" fmla="*/ 17 h 64"/>
                <a:gd name="T56" fmla="*/ 14 w 36"/>
                <a:gd name="T57" fmla="*/ 19 h 64"/>
                <a:gd name="T58" fmla="*/ 7 w 36"/>
                <a:gd name="T59" fmla="*/ 24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30"/>
                  </a:lnTo>
                  <a:lnTo>
                    <a:pt x="29" y="35"/>
                  </a:lnTo>
                  <a:lnTo>
                    <a:pt x="29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4" y="19"/>
                  </a:lnTo>
                  <a:lnTo>
                    <a:pt x="7" y="24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DD773FB-56CD-45B7-B2C0-13C52382C3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028890"/>
              <a:ext cx="78765" cy="89755"/>
            </a:xfrm>
            <a:custGeom>
              <a:avLst/>
              <a:gdLst>
                <a:gd name="T0" fmla="*/ 29 w 43"/>
                <a:gd name="T1" fmla="*/ 40 h 49"/>
                <a:gd name="T2" fmla="*/ 29 w 43"/>
                <a:gd name="T3" fmla="*/ 40 h 49"/>
                <a:gd name="T4" fmla="*/ 26 w 43"/>
                <a:gd name="T5" fmla="*/ 42 h 49"/>
                <a:gd name="T6" fmla="*/ 22 w 43"/>
                <a:gd name="T7" fmla="*/ 42 h 49"/>
                <a:gd name="T8" fmla="*/ 22 w 43"/>
                <a:gd name="T9" fmla="*/ 42 h 49"/>
                <a:gd name="T10" fmla="*/ 17 w 43"/>
                <a:gd name="T11" fmla="*/ 40 h 49"/>
                <a:gd name="T12" fmla="*/ 12 w 43"/>
                <a:gd name="T13" fmla="*/ 39 h 49"/>
                <a:gd name="T14" fmla="*/ 12 w 43"/>
                <a:gd name="T15" fmla="*/ 39 h 49"/>
                <a:gd name="T16" fmla="*/ 10 w 43"/>
                <a:gd name="T17" fmla="*/ 33 h 49"/>
                <a:gd name="T18" fmla="*/ 8 w 43"/>
                <a:gd name="T19" fmla="*/ 26 h 49"/>
                <a:gd name="T20" fmla="*/ 43 w 43"/>
                <a:gd name="T21" fmla="*/ 26 h 49"/>
                <a:gd name="T22" fmla="*/ 43 w 43"/>
                <a:gd name="T23" fmla="*/ 26 h 49"/>
                <a:gd name="T24" fmla="*/ 43 w 43"/>
                <a:gd name="T25" fmla="*/ 25 h 49"/>
                <a:gd name="T26" fmla="*/ 43 w 43"/>
                <a:gd name="T27" fmla="*/ 25 h 49"/>
                <a:gd name="T28" fmla="*/ 41 w 43"/>
                <a:gd name="T29" fmla="*/ 14 h 49"/>
                <a:gd name="T30" fmla="*/ 36 w 43"/>
                <a:gd name="T31" fmla="*/ 7 h 49"/>
                <a:gd name="T32" fmla="*/ 36 w 43"/>
                <a:gd name="T33" fmla="*/ 7 h 49"/>
                <a:gd name="T34" fmla="*/ 29 w 43"/>
                <a:gd name="T35" fmla="*/ 2 h 49"/>
                <a:gd name="T36" fmla="*/ 22 w 43"/>
                <a:gd name="T37" fmla="*/ 0 h 49"/>
                <a:gd name="T38" fmla="*/ 22 w 43"/>
                <a:gd name="T39" fmla="*/ 0 h 49"/>
                <a:gd name="T40" fmla="*/ 14 w 43"/>
                <a:gd name="T41" fmla="*/ 2 h 49"/>
                <a:gd name="T42" fmla="*/ 7 w 43"/>
                <a:gd name="T43" fmla="*/ 7 h 49"/>
                <a:gd name="T44" fmla="*/ 7 w 43"/>
                <a:gd name="T45" fmla="*/ 7 h 49"/>
                <a:gd name="T46" fmla="*/ 1 w 43"/>
                <a:gd name="T47" fmla="*/ 14 h 49"/>
                <a:gd name="T48" fmla="*/ 0 w 43"/>
                <a:gd name="T49" fmla="*/ 25 h 49"/>
                <a:gd name="T50" fmla="*/ 0 w 43"/>
                <a:gd name="T51" fmla="*/ 25 h 49"/>
                <a:gd name="T52" fmla="*/ 1 w 43"/>
                <a:gd name="T53" fmla="*/ 35 h 49"/>
                <a:gd name="T54" fmla="*/ 7 w 43"/>
                <a:gd name="T55" fmla="*/ 42 h 49"/>
                <a:gd name="T56" fmla="*/ 7 w 43"/>
                <a:gd name="T57" fmla="*/ 42 h 49"/>
                <a:gd name="T58" fmla="*/ 14 w 43"/>
                <a:gd name="T59" fmla="*/ 47 h 49"/>
                <a:gd name="T60" fmla="*/ 22 w 43"/>
                <a:gd name="T61" fmla="*/ 49 h 49"/>
                <a:gd name="T62" fmla="*/ 22 w 43"/>
                <a:gd name="T63" fmla="*/ 49 h 49"/>
                <a:gd name="T64" fmla="*/ 29 w 43"/>
                <a:gd name="T65" fmla="*/ 47 h 49"/>
                <a:gd name="T66" fmla="*/ 34 w 43"/>
                <a:gd name="T67" fmla="*/ 44 h 49"/>
                <a:gd name="T68" fmla="*/ 34 w 43"/>
                <a:gd name="T69" fmla="*/ 44 h 49"/>
                <a:gd name="T70" fmla="*/ 40 w 43"/>
                <a:gd name="T71" fmla="*/ 40 h 49"/>
                <a:gd name="T72" fmla="*/ 41 w 43"/>
                <a:gd name="T73" fmla="*/ 33 h 49"/>
                <a:gd name="T74" fmla="*/ 34 w 43"/>
                <a:gd name="T75" fmla="*/ 32 h 49"/>
                <a:gd name="T76" fmla="*/ 34 w 43"/>
                <a:gd name="T77" fmla="*/ 32 h 49"/>
                <a:gd name="T78" fmla="*/ 33 w 43"/>
                <a:gd name="T79" fmla="*/ 37 h 49"/>
                <a:gd name="T80" fmla="*/ 29 w 43"/>
                <a:gd name="T81" fmla="*/ 40 h 49"/>
                <a:gd name="T82" fmla="*/ 29 w 43"/>
                <a:gd name="T83" fmla="*/ 40 h 49"/>
                <a:gd name="T84" fmla="*/ 14 w 43"/>
                <a:gd name="T85" fmla="*/ 11 h 49"/>
                <a:gd name="T86" fmla="*/ 14 w 43"/>
                <a:gd name="T87" fmla="*/ 11 h 49"/>
                <a:gd name="T88" fmla="*/ 17 w 43"/>
                <a:gd name="T89" fmla="*/ 7 h 49"/>
                <a:gd name="T90" fmla="*/ 22 w 43"/>
                <a:gd name="T91" fmla="*/ 7 h 49"/>
                <a:gd name="T92" fmla="*/ 22 w 43"/>
                <a:gd name="T93" fmla="*/ 7 h 49"/>
                <a:gd name="T94" fmla="*/ 27 w 43"/>
                <a:gd name="T95" fmla="*/ 7 h 49"/>
                <a:gd name="T96" fmla="*/ 31 w 43"/>
                <a:gd name="T97" fmla="*/ 11 h 49"/>
                <a:gd name="T98" fmla="*/ 31 w 43"/>
                <a:gd name="T99" fmla="*/ 11 h 49"/>
                <a:gd name="T100" fmla="*/ 33 w 43"/>
                <a:gd name="T101" fmla="*/ 14 h 49"/>
                <a:gd name="T102" fmla="*/ 34 w 43"/>
                <a:gd name="T103" fmla="*/ 19 h 49"/>
                <a:gd name="T104" fmla="*/ 8 w 43"/>
                <a:gd name="T105" fmla="*/ 19 h 49"/>
                <a:gd name="T106" fmla="*/ 8 w 43"/>
                <a:gd name="T107" fmla="*/ 19 h 49"/>
                <a:gd name="T108" fmla="*/ 10 w 43"/>
                <a:gd name="T109" fmla="*/ 14 h 49"/>
                <a:gd name="T110" fmla="*/ 14 w 43"/>
                <a:gd name="T111" fmla="*/ 11 h 49"/>
                <a:gd name="T112" fmla="*/ 14 w 43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0" y="33"/>
                  </a:lnTo>
                  <a:lnTo>
                    <a:pt x="8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1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3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4" y="11"/>
                  </a:moveTo>
                  <a:lnTo>
                    <a:pt x="14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4" y="11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309EEF97-348B-4157-96BB-B7B5D1473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276" y="4717621"/>
              <a:ext cx="95250" cy="119063"/>
            </a:xfrm>
            <a:custGeom>
              <a:avLst/>
              <a:gdLst>
                <a:gd name="T0" fmla="*/ 23 w 52"/>
                <a:gd name="T1" fmla="*/ 65 h 65"/>
                <a:gd name="T2" fmla="*/ 23 w 52"/>
                <a:gd name="T3" fmla="*/ 65 h 65"/>
                <a:gd name="T4" fmla="*/ 33 w 52"/>
                <a:gd name="T5" fmla="*/ 63 h 65"/>
                <a:gd name="T6" fmla="*/ 33 w 52"/>
                <a:gd name="T7" fmla="*/ 63 h 65"/>
                <a:gd name="T8" fmla="*/ 40 w 52"/>
                <a:gd name="T9" fmla="*/ 59 h 65"/>
                <a:gd name="T10" fmla="*/ 40 w 52"/>
                <a:gd name="T11" fmla="*/ 59 h 65"/>
                <a:gd name="T12" fmla="*/ 47 w 52"/>
                <a:gd name="T13" fmla="*/ 54 h 65"/>
                <a:gd name="T14" fmla="*/ 47 w 52"/>
                <a:gd name="T15" fmla="*/ 54 h 65"/>
                <a:gd name="T16" fmla="*/ 50 w 52"/>
                <a:gd name="T17" fmla="*/ 46 h 65"/>
                <a:gd name="T18" fmla="*/ 50 w 52"/>
                <a:gd name="T19" fmla="*/ 46 h 65"/>
                <a:gd name="T20" fmla="*/ 52 w 52"/>
                <a:gd name="T21" fmla="*/ 32 h 65"/>
                <a:gd name="T22" fmla="*/ 52 w 52"/>
                <a:gd name="T23" fmla="*/ 32 h 65"/>
                <a:gd name="T24" fmla="*/ 52 w 52"/>
                <a:gd name="T25" fmla="*/ 25 h 65"/>
                <a:gd name="T26" fmla="*/ 50 w 52"/>
                <a:gd name="T27" fmla="*/ 18 h 65"/>
                <a:gd name="T28" fmla="*/ 50 w 52"/>
                <a:gd name="T29" fmla="*/ 18 h 65"/>
                <a:gd name="T30" fmla="*/ 47 w 52"/>
                <a:gd name="T31" fmla="*/ 11 h 65"/>
                <a:gd name="T32" fmla="*/ 42 w 52"/>
                <a:gd name="T33" fmla="*/ 6 h 65"/>
                <a:gd name="T34" fmla="*/ 42 w 52"/>
                <a:gd name="T35" fmla="*/ 6 h 65"/>
                <a:gd name="T36" fmla="*/ 38 w 52"/>
                <a:gd name="T37" fmla="*/ 4 h 65"/>
                <a:gd name="T38" fmla="*/ 33 w 52"/>
                <a:gd name="T39" fmla="*/ 2 h 65"/>
                <a:gd name="T40" fmla="*/ 33 w 52"/>
                <a:gd name="T41" fmla="*/ 2 h 65"/>
                <a:gd name="T42" fmla="*/ 23 w 52"/>
                <a:gd name="T43" fmla="*/ 0 h 65"/>
                <a:gd name="T44" fmla="*/ 0 w 52"/>
                <a:gd name="T45" fmla="*/ 0 h 65"/>
                <a:gd name="T46" fmla="*/ 0 w 52"/>
                <a:gd name="T47" fmla="*/ 65 h 65"/>
                <a:gd name="T48" fmla="*/ 23 w 52"/>
                <a:gd name="T49" fmla="*/ 65 h 65"/>
                <a:gd name="T50" fmla="*/ 23 w 52"/>
                <a:gd name="T51" fmla="*/ 65 h 65"/>
                <a:gd name="T52" fmla="*/ 9 w 52"/>
                <a:gd name="T53" fmla="*/ 9 h 65"/>
                <a:gd name="T54" fmla="*/ 23 w 52"/>
                <a:gd name="T55" fmla="*/ 9 h 65"/>
                <a:gd name="T56" fmla="*/ 23 w 52"/>
                <a:gd name="T57" fmla="*/ 9 h 65"/>
                <a:gd name="T58" fmla="*/ 33 w 52"/>
                <a:gd name="T59" fmla="*/ 9 h 65"/>
                <a:gd name="T60" fmla="*/ 33 w 52"/>
                <a:gd name="T61" fmla="*/ 9 h 65"/>
                <a:gd name="T62" fmla="*/ 37 w 52"/>
                <a:gd name="T63" fmla="*/ 13 h 65"/>
                <a:gd name="T64" fmla="*/ 40 w 52"/>
                <a:gd name="T65" fmla="*/ 16 h 65"/>
                <a:gd name="T66" fmla="*/ 40 w 52"/>
                <a:gd name="T67" fmla="*/ 16 h 65"/>
                <a:gd name="T68" fmla="*/ 43 w 52"/>
                <a:gd name="T69" fmla="*/ 23 h 65"/>
                <a:gd name="T70" fmla="*/ 43 w 52"/>
                <a:gd name="T71" fmla="*/ 32 h 65"/>
                <a:gd name="T72" fmla="*/ 43 w 52"/>
                <a:gd name="T73" fmla="*/ 32 h 65"/>
                <a:gd name="T74" fmla="*/ 42 w 52"/>
                <a:gd name="T75" fmla="*/ 44 h 65"/>
                <a:gd name="T76" fmla="*/ 42 w 52"/>
                <a:gd name="T77" fmla="*/ 44 h 65"/>
                <a:gd name="T78" fmla="*/ 40 w 52"/>
                <a:gd name="T79" fmla="*/ 49 h 65"/>
                <a:gd name="T80" fmla="*/ 38 w 52"/>
                <a:gd name="T81" fmla="*/ 52 h 65"/>
                <a:gd name="T82" fmla="*/ 38 w 52"/>
                <a:gd name="T83" fmla="*/ 52 h 65"/>
                <a:gd name="T84" fmla="*/ 31 w 52"/>
                <a:gd name="T85" fmla="*/ 56 h 65"/>
                <a:gd name="T86" fmla="*/ 31 w 52"/>
                <a:gd name="T87" fmla="*/ 56 h 65"/>
                <a:gd name="T88" fmla="*/ 23 w 52"/>
                <a:gd name="T89" fmla="*/ 56 h 65"/>
                <a:gd name="T90" fmla="*/ 9 w 52"/>
                <a:gd name="T91" fmla="*/ 56 h 65"/>
                <a:gd name="T92" fmla="*/ 9 w 52"/>
                <a:gd name="T93" fmla="*/ 9 h 65"/>
                <a:gd name="T94" fmla="*/ 9 w 52"/>
                <a:gd name="T95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5">
                  <a:moveTo>
                    <a:pt x="23" y="65"/>
                  </a:moveTo>
                  <a:lnTo>
                    <a:pt x="23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40" y="59"/>
                  </a:lnTo>
                  <a:lnTo>
                    <a:pt x="40" y="59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7" y="11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23" y="65"/>
                  </a:lnTo>
                  <a:lnTo>
                    <a:pt x="23" y="65"/>
                  </a:lnTo>
                  <a:close/>
                  <a:moveTo>
                    <a:pt x="9" y="9"/>
                  </a:moveTo>
                  <a:lnTo>
                    <a:pt x="23" y="9"/>
                  </a:lnTo>
                  <a:lnTo>
                    <a:pt x="23" y="9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7" y="13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3" y="23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0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3" y="56"/>
                  </a:lnTo>
                  <a:lnTo>
                    <a:pt x="9" y="56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DD10C20-A9CB-4DF0-926E-0797C428B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347" y="4785396"/>
              <a:ext cx="43962" cy="16486"/>
            </a:xfrm>
            <a:custGeom>
              <a:avLst/>
              <a:gdLst>
                <a:gd name="T0" fmla="*/ 24 w 24"/>
                <a:gd name="T1" fmla="*/ 9 h 9"/>
                <a:gd name="T2" fmla="*/ 24 w 24"/>
                <a:gd name="T3" fmla="*/ 0 h 9"/>
                <a:gd name="T4" fmla="*/ 0 w 24"/>
                <a:gd name="T5" fmla="*/ 0 h 9"/>
                <a:gd name="T6" fmla="*/ 0 w 24"/>
                <a:gd name="T7" fmla="*/ 9 h 9"/>
                <a:gd name="T8" fmla="*/ 24 w 24"/>
                <a:gd name="T9" fmla="*/ 9 h 9"/>
                <a:gd name="T10" fmla="*/ 24 w 2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4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0DEFB11-1BBB-4603-8788-FC0819E9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132" y="4717621"/>
              <a:ext cx="102577" cy="119063"/>
            </a:xfrm>
            <a:custGeom>
              <a:avLst/>
              <a:gdLst>
                <a:gd name="T0" fmla="*/ 42 w 56"/>
                <a:gd name="T1" fmla="*/ 54 h 65"/>
                <a:gd name="T2" fmla="*/ 42 w 56"/>
                <a:gd name="T3" fmla="*/ 54 h 65"/>
                <a:gd name="T4" fmla="*/ 37 w 56"/>
                <a:gd name="T5" fmla="*/ 58 h 65"/>
                <a:gd name="T6" fmla="*/ 30 w 56"/>
                <a:gd name="T7" fmla="*/ 58 h 65"/>
                <a:gd name="T8" fmla="*/ 30 w 56"/>
                <a:gd name="T9" fmla="*/ 58 h 65"/>
                <a:gd name="T10" fmla="*/ 24 w 56"/>
                <a:gd name="T11" fmla="*/ 58 h 65"/>
                <a:gd name="T12" fmla="*/ 19 w 56"/>
                <a:gd name="T13" fmla="*/ 56 h 65"/>
                <a:gd name="T14" fmla="*/ 19 w 56"/>
                <a:gd name="T15" fmla="*/ 56 h 65"/>
                <a:gd name="T16" fmla="*/ 14 w 56"/>
                <a:gd name="T17" fmla="*/ 51 h 65"/>
                <a:gd name="T18" fmla="*/ 11 w 56"/>
                <a:gd name="T19" fmla="*/ 46 h 65"/>
                <a:gd name="T20" fmla="*/ 11 w 56"/>
                <a:gd name="T21" fmla="*/ 46 h 65"/>
                <a:gd name="T22" fmla="*/ 9 w 56"/>
                <a:gd name="T23" fmla="*/ 40 h 65"/>
                <a:gd name="T24" fmla="*/ 9 w 56"/>
                <a:gd name="T25" fmla="*/ 32 h 65"/>
                <a:gd name="T26" fmla="*/ 9 w 56"/>
                <a:gd name="T27" fmla="*/ 32 h 65"/>
                <a:gd name="T28" fmla="*/ 11 w 56"/>
                <a:gd name="T29" fmla="*/ 20 h 65"/>
                <a:gd name="T30" fmla="*/ 11 w 56"/>
                <a:gd name="T31" fmla="*/ 20 h 65"/>
                <a:gd name="T32" fmla="*/ 14 w 56"/>
                <a:gd name="T33" fmla="*/ 14 h 65"/>
                <a:gd name="T34" fmla="*/ 17 w 56"/>
                <a:gd name="T35" fmla="*/ 11 h 65"/>
                <a:gd name="T36" fmla="*/ 17 w 56"/>
                <a:gd name="T37" fmla="*/ 11 h 65"/>
                <a:gd name="T38" fmla="*/ 23 w 56"/>
                <a:gd name="T39" fmla="*/ 7 h 65"/>
                <a:gd name="T40" fmla="*/ 30 w 56"/>
                <a:gd name="T41" fmla="*/ 7 h 65"/>
                <a:gd name="T42" fmla="*/ 30 w 56"/>
                <a:gd name="T43" fmla="*/ 7 h 65"/>
                <a:gd name="T44" fmla="*/ 35 w 56"/>
                <a:gd name="T45" fmla="*/ 7 h 65"/>
                <a:gd name="T46" fmla="*/ 40 w 56"/>
                <a:gd name="T47" fmla="*/ 11 h 65"/>
                <a:gd name="T48" fmla="*/ 40 w 56"/>
                <a:gd name="T49" fmla="*/ 11 h 65"/>
                <a:gd name="T50" fmla="*/ 43 w 56"/>
                <a:gd name="T51" fmla="*/ 14 h 65"/>
                <a:gd name="T52" fmla="*/ 47 w 56"/>
                <a:gd name="T53" fmla="*/ 20 h 65"/>
                <a:gd name="T54" fmla="*/ 56 w 56"/>
                <a:gd name="T55" fmla="*/ 18 h 65"/>
                <a:gd name="T56" fmla="*/ 56 w 56"/>
                <a:gd name="T57" fmla="*/ 18 h 65"/>
                <a:gd name="T58" fmla="*/ 52 w 56"/>
                <a:gd name="T59" fmla="*/ 11 h 65"/>
                <a:gd name="T60" fmla="*/ 45 w 56"/>
                <a:gd name="T61" fmla="*/ 4 h 65"/>
                <a:gd name="T62" fmla="*/ 45 w 56"/>
                <a:gd name="T63" fmla="*/ 4 h 65"/>
                <a:gd name="T64" fmla="*/ 38 w 56"/>
                <a:gd name="T65" fmla="*/ 0 h 65"/>
                <a:gd name="T66" fmla="*/ 30 w 56"/>
                <a:gd name="T67" fmla="*/ 0 h 65"/>
                <a:gd name="T68" fmla="*/ 30 w 56"/>
                <a:gd name="T69" fmla="*/ 0 h 65"/>
                <a:gd name="T70" fmla="*/ 23 w 56"/>
                <a:gd name="T71" fmla="*/ 0 h 65"/>
                <a:gd name="T72" fmla="*/ 14 w 56"/>
                <a:gd name="T73" fmla="*/ 4 h 65"/>
                <a:gd name="T74" fmla="*/ 14 w 56"/>
                <a:gd name="T75" fmla="*/ 4 h 65"/>
                <a:gd name="T76" fmla="*/ 9 w 56"/>
                <a:gd name="T77" fmla="*/ 9 h 65"/>
                <a:gd name="T78" fmla="*/ 4 w 56"/>
                <a:gd name="T79" fmla="*/ 14 h 65"/>
                <a:gd name="T80" fmla="*/ 4 w 56"/>
                <a:gd name="T81" fmla="*/ 14 h 65"/>
                <a:gd name="T82" fmla="*/ 2 w 56"/>
                <a:gd name="T83" fmla="*/ 23 h 65"/>
                <a:gd name="T84" fmla="*/ 0 w 56"/>
                <a:gd name="T85" fmla="*/ 32 h 65"/>
                <a:gd name="T86" fmla="*/ 0 w 56"/>
                <a:gd name="T87" fmla="*/ 32 h 65"/>
                <a:gd name="T88" fmla="*/ 2 w 56"/>
                <a:gd name="T89" fmla="*/ 40 h 65"/>
                <a:gd name="T90" fmla="*/ 4 w 56"/>
                <a:gd name="T91" fmla="*/ 49 h 65"/>
                <a:gd name="T92" fmla="*/ 4 w 56"/>
                <a:gd name="T93" fmla="*/ 49 h 65"/>
                <a:gd name="T94" fmla="*/ 7 w 56"/>
                <a:gd name="T95" fmla="*/ 56 h 65"/>
                <a:gd name="T96" fmla="*/ 14 w 56"/>
                <a:gd name="T97" fmla="*/ 61 h 65"/>
                <a:gd name="T98" fmla="*/ 14 w 56"/>
                <a:gd name="T99" fmla="*/ 61 h 65"/>
                <a:gd name="T100" fmla="*/ 21 w 56"/>
                <a:gd name="T101" fmla="*/ 65 h 65"/>
                <a:gd name="T102" fmla="*/ 30 w 56"/>
                <a:gd name="T103" fmla="*/ 65 h 65"/>
                <a:gd name="T104" fmla="*/ 30 w 56"/>
                <a:gd name="T105" fmla="*/ 65 h 65"/>
                <a:gd name="T106" fmla="*/ 38 w 56"/>
                <a:gd name="T107" fmla="*/ 65 h 65"/>
                <a:gd name="T108" fmla="*/ 47 w 56"/>
                <a:gd name="T109" fmla="*/ 59 h 65"/>
                <a:gd name="T110" fmla="*/ 47 w 56"/>
                <a:gd name="T111" fmla="*/ 59 h 65"/>
                <a:gd name="T112" fmla="*/ 52 w 56"/>
                <a:gd name="T113" fmla="*/ 52 h 65"/>
                <a:gd name="T114" fmla="*/ 56 w 56"/>
                <a:gd name="T115" fmla="*/ 44 h 65"/>
                <a:gd name="T116" fmla="*/ 47 w 56"/>
                <a:gd name="T117" fmla="*/ 42 h 65"/>
                <a:gd name="T118" fmla="*/ 47 w 56"/>
                <a:gd name="T119" fmla="*/ 42 h 65"/>
                <a:gd name="T120" fmla="*/ 45 w 56"/>
                <a:gd name="T121" fmla="*/ 49 h 65"/>
                <a:gd name="T122" fmla="*/ 42 w 56"/>
                <a:gd name="T123" fmla="*/ 54 h 65"/>
                <a:gd name="T124" fmla="*/ 42 w 56"/>
                <a:gd name="T125" fmla="*/ 5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" h="65">
                  <a:moveTo>
                    <a:pt x="42" y="54"/>
                  </a:moveTo>
                  <a:lnTo>
                    <a:pt x="42" y="54"/>
                  </a:lnTo>
                  <a:lnTo>
                    <a:pt x="37" y="58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24" y="58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4" y="51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7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2" y="11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9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56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7" y="59"/>
                  </a:lnTo>
                  <a:lnTo>
                    <a:pt x="47" y="59"/>
                  </a:lnTo>
                  <a:lnTo>
                    <a:pt x="52" y="52"/>
                  </a:lnTo>
                  <a:lnTo>
                    <a:pt x="56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9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481715A7-2884-45AA-908F-21BF91C75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6174" y="4750592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1 h 47"/>
                <a:gd name="T4" fmla="*/ 40 w 42"/>
                <a:gd name="T5" fmla="*/ 28 h 47"/>
                <a:gd name="T6" fmla="*/ 40 w 42"/>
                <a:gd name="T7" fmla="*/ 17 h 47"/>
                <a:gd name="T8" fmla="*/ 40 w 42"/>
                <a:gd name="T9" fmla="*/ 10 h 47"/>
                <a:gd name="T10" fmla="*/ 37 w 42"/>
                <a:gd name="T11" fmla="*/ 5 h 47"/>
                <a:gd name="T12" fmla="*/ 32 w 42"/>
                <a:gd name="T13" fmla="*/ 2 h 47"/>
                <a:gd name="T14" fmla="*/ 23 w 42"/>
                <a:gd name="T15" fmla="*/ 0 h 47"/>
                <a:gd name="T16" fmla="*/ 13 w 42"/>
                <a:gd name="T17" fmla="*/ 2 h 47"/>
                <a:gd name="T18" fmla="*/ 6 w 42"/>
                <a:gd name="T19" fmla="*/ 5 h 47"/>
                <a:gd name="T20" fmla="*/ 2 w 42"/>
                <a:gd name="T21" fmla="*/ 14 h 47"/>
                <a:gd name="T22" fmla="*/ 9 w 42"/>
                <a:gd name="T23" fmla="*/ 14 h 47"/>
                <a:gd name="T24" fmla="*/ 13 w 42"/>
                <a:gd name="T25" fmla="*/ 8 h 47"/>
                <a:gd name="T26" fmla="*/ 16 w 42"/>
                <a:gd name="T27" fmla="*/ 7 h 47"/>
                <a:gd name="T28" fmla="*/ 21 w 42"/>
                <a:gd name="T29" fmla="*/ 5 h 47"/>
                <a:gd name="T30" fmla="*/ 30 w 42"/>
                <a:gd name="T31" fmla="*/ 8 h 47"/>
                <a:gd name="T32" fmla="*/ 32 w 42"/>
                <a:gd name="T33" fmla="*/ 10 h 47"/>
                <a:gd name="T34" fmla="*/ 32 w 42"/>
                <a:gd name="T35" fmla="*/ 15 h 47"/>
                <a:gd name="T36" fmla="*/ 32 w 42"/>
                <a:gd name="T37" fmla="*/ 17 h 47"/>
                <a:gd name="T38" fmla="*/ 18 w 42"/>
                <a:gd name="T39" fmla="*/ 21 h 47"/>
                <a:gd name="T40" fmla="*/ 11 w 42"/>
                <a:gd name="T41" fmla="*/ 21 h 47"/>
                <a:gd name="T42" fmla="*/ 6 w 42"/>
                <a:gd name="T43" fmla="*/ 24 h 47"/>
                <a:gd name="T44" fmla="*/ 2 w 42"/>
                <a:gd name="T45" fmla="*/ 28 h 47"/>
                <a:gd name="T46" fmla="*/ 0 w 42"/>
                <a:gd name="T47" fmla="*/ 34 h 47"/>
                <a:gd name="T48" fmla="*/ 4 w 42"/>
                <a:gd name="T49" fmla="*/ 43 h 47"/>
                <a:gd name="T50" fmla="*/ 9 w 42"/>
                <a:gd name="T51" fmla="*/ 47 h 47"/>
                <a:gd name="T52" fmla="*/ 16 w 42"/>
                <a:gd name="T53" fmla="*/ 47 h 47"/>
                <a:gd name="T54" fmla="*/ 25 w 42"/>
                <a:gd name="T55" fmla="*/ 45 h 47"/>
                <a:gd name="T56" fmla="*/ 33 w 42"/>
                <a:gd name="T57" fmla="*/ 41 h 47"/>
                <a:gd name="T58" fmla="*/ 35 w 42"/>
                <a:gd name="T59" fmla="*/ 47 h 47"/>
                <a:gd name="T60" fmla="*/ 32 w 42"/>
                <a:gd name="T61" fmla="*/ 26 h 47"/>
                <a:gd name="T62" fmla="*/ 32 w 42"/>
                <a:gd name="T63" fmla="*/ 34 h 47"/>
                <a:gd name="T64" fmla="*/ 28 w 42"/>
                <a:gd name="T65" fmla="*/ 36 h 47"/>
                <a:gd name="T66" fmla="*/ 26 w 42"/>
                <a:gd name="T67" fmla="*/ 40 h 47"/>
                <a:gd name="T68" fmla="*/ 18 w 42"/>
                <a:gd name="T69" fmla="*/ 41 h 47"/>
                <a:gd name="T70" fmla="*/ 14 w 42"/>
                <a:gd name="T71" fmla="*/ 41 h 47"/>
                <a:gd name="T72" fmla="*/ 11 w 42"/>
                <a:gd name="T73" fmla="*/ 40 h 47"/>
                <a:gd name="T74" fmla="*/ 9 w 42"/>
                <a:gd name="T75" fmla="*/ 34 h 47"/>
                <a:gd name="T76" fmla="*/ 9 w 42"/>
                <a:gd name="T77" fmla="*/ 31 h 47"/>
                <a:gd name="T78" fmla="*/ 13 w 42"/>
                <a:gd name="T79" fmla="*/ 28 h 47"/>
                <a:gd name="T80" fmla="*/ 20 w 42"/>
                <a:gd name="T81" fmla="*/ 26 h 47"/>
                <a:gd name="T82" fmla="*/ 32 w 42"/>
                <a:gd name="T83" fmla="*/ 24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7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4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510BD1E7-156B-4883-BBEE-67759F96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753" y="4750592"/>
              <a:ext cx="73269" cy="86092"/>
            </a:xfrm>
            <a:custGeom>
              <a:avLst/>
              <a:gdLst>
                <a:gd name="T0" fmla="*/ 29 w 40"/>
                <a:gd name="T1" fmla="*/ 38 h 47"/>
                <a:gd name="T2" fmla="*/ 29 w 40"/>
                <a:gd name="T3" fmla="*/ 38 h 47"/>
                <a:gd name="T4" fmla="*/ 26 w 40"/>
                <a:gd name="T5" fmla="*/ 40 h 47"/>
                <a:gd name="T6" fmla="*/ 21 w 40"/>
                <a:gd name="T7" fmla="*/ 41 h 47"/>
                <a:gd name="T8" fmla="*/ 21 w 40"/>
                <a:gd name="T9" fmla="*/ 41 h 47"/>
                <a:gd name="T10" fmla="*/ 16 w 40"/>
                <a:gd name="T11" fmla="*/ 40 h 47"/>
                <a:gd name="T12" fmla="*/ 12 w 40"/>
                <a:gd name="T13" fmla="*/ 36 h 47"/>
                <a:gd name="T14" fmla="*/ 12 w 40"/>
                <a:gd name="T15" fmla="*/ 36 h 47"/>
                <a:gd name="T16" fmla="*/ 9 w 40"/>
                <a:gd name="T17" fmla="*/ 31 h 47"/>
                <a:gd name="T18" fmla="*/ 9 w 40"/>
                <a:gd name="T19" fmla="*/ 24 h 47"/>
                <a:gd name="T20" fmla="*/ 9 w 40"/>
                <a:gd name="T21" fmla="*/ 24 h 47"/>
                <a:gd name="T22" fmla="*/ 9 w 40"/>
                <a:gd name="T23" fmla="*/ 15 h 47"/>
                <a:gd name="T24" fmla="*/ 12 w 40"/>
                <a:gd name="T25" fmla="*/ 10 h 47"/>
                <a:gd name="T26" fmla="*/ 12 w 40"/>
                <a:gd name="T27" fmla="*/ 10 h 47"/>
                <a:gd name="T28" fmla="*/ 16 w 40"/>
                <a:gd name="T29" fmla="*/ 7 h 47"/>
                <a:gd name="T30" fmla="*/ 22 w 40"/>
                <a:gd name="T31" fmla="*/ 5 h 47"/>
                <a:gd name="T32" fmla="*/ 22 w 40"/>
                <a:gd name="T33" fmla="*/ 5 h 47"/>
                <a:gd name="T34" fmla="*/ 26 w 40"/>
                <a:gd name="T35" fmla="*/ 7 h 47"/>
                <a:gd name="T36" fmla="*/ 28 w 40"/>
                <a:gd name="T37" fmla="*/ 8 h 47"/>
                <a:gd name="T38" fmla="*/ 28 w 40"/>
                <a:gd name="T39" fmla="*/ 8 h 47"/>
                <a:gd name="T40" fmla="*/ 31 w 40"/>
                <a:gd name="T41" fmla="*/ 10 h 47"/>
                <a:gd name="T42" fmla="*/ 31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8 w 40"/>
                <a:gd name="T49" fmla="*/ 8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7 w 40"/>
                <a:gd name="T67" fmla="*/ 5 h 47"/>
                <a:gd name="T68" fmla="*/ 3 w 40"/>
                <a:gd name="T69" fmla="*/ 10 h 47"/>
                <a:gd name="T70" fmla="*/ 3 w 40"/>
                <a:gd name="T71" fmla="*/ 10 h 47"/>
                <a:gd name="T72" fmla="*/ 2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4 h 47"/>
                <a:gd name="T80" fmla="*/ 7 w 40"/>
                <a:gd name="T81" fmla="*/ 41 h 47"/>
                <a:gd name="T82" fmla="*/ 7 w 40"/>
                <a:gd name="T83" fmla="*/ 41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5 w 40"/>
                <a:gd name="T93" fmla="*/ 43 h 47"/>
                <a:gd name="T94" fmla="*/ 35 w 40"/>
                <a:gd name="T95" fmla="*/ 43 h 47"/>
                <a:gd name="T96" fmla="*/ 38 w 40"/>
                <a:gd name="T97" fmla="*/ 38 h 47"/>
                <a:gd name="T98" fmla="*/ 40 w 40"/>
                <a:gd name="T99" fmla="*/ 31 h 47"/>
                <a:gd name="T100" fmla="*/ 33 w 40"/>
                <a:gd name="T101" fmla="*/ 29 h 47"/>
                <a:gd name="T102" fmla="*/ 33 w 40"/>
                <a:gd name="T103" fmla="*/ 29 h 47"/>
                <a:gd name="T104" fmla="*/ 31 w 40"/>
                <a:gd name="T105" fmla="*/ 34 h 47"/>
                <a:gd name="T106" fmla="*/ 29 w 40"/>
                <a:gd name="T107" fmla="*/ 38 h 47"/>
                <a:gd name="T108" fmla="*/ 29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1" y="10"/>
                  </a:lnTo>
                  <a:lnTo>
                    <a:pt x="31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1" y="34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4A353B0-270C-4821-93B4-F396A65F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45" y="4717621"/>
              <a:ext cx="65942" cy="119063"/>
            </a:xfrm>
            <a:custGeom>
              <a:avLst/>
              <a:gdLst>
                <a:gd name="T0" fmla="*/ 7 w 36"/>
                <a:gd name="T1" fmla="*/ 65 h 65"/>
                <a:gd name="T2" fmla="*/ 7 w 36"/>
                <a:gd name="T3" fmla="*/ 39 h 65"/>
                <a:gd name="T4" fmla="*/ 7 w 36"/>
                <a:gd name="T5" fmla="*/ 39 h 65"/>
                <a:gd name="T6" fmla="*/ 8 w 36"/>
                <a:gd name="T7" fmla="*/ 30 h 65"/>
                <a:gd name="T8" fmla="*/ 8 w 36"/>
                <a:gd name="T9" fmla="*/ 30 h 65"/>
                <a:gd name="T10" fmla="*/ 10 w 36"/>
                <a:gd name="T11" fmla="*/ 28 h 65"/>
                <a:gd name="T12" fmla="*/ 14 w 36"/>
                <a:gd name="T13" fmla="*/ 26 h 65"/>
                <a:gd name="T14" fmla="*/ 14 w 36"/>
                <a:gd name="T15" fmla="*/ 26 h 65"/>
                <a:gd name="T16" fmla="*/ 19 w 36"/>
                <a:gd name="T17" fmla="*/ 25 h 65"/>
                <a:gd name="T18" fmla="*/ 19 w 36"/>
                <a:gd name="T19" fmla="*/ 25 h 65"/>
                <a:gd name="T20" fmla="*/ 24 w 36"/>
                <a:gd name="T21" fmla="*/ 25 h 65"/>
                <a:gd name="T22" fmla="*/ 27 w 36"/>
                <a:gd name="T23" fmla="*/ 26 h 65"/>
                <a:gd name="T24" fmla="*/ 27 w 36"/>
                <a:gd name="T25" fmla="*/ 26 h 65"/>
                <a:gd name="T26" fmla="*/ 29 w 36"/>
                <a:gd name="T27" fmla="*/ 30 h 65"/>
                <a:gd name="T28" fmla="*/ 29 w 36"/>
                <a:gd name="T29" fmla="*/ 35 h 65"/>
                <a:gd name="T30" fmla="*/ 29 w 36"/>
                <a:gd name="T31" fmla="*/ 65 h 65"/>
                <a:gd name="T32" fmla="*/ 36 w 36"/>
                <a:gd name="T33" fmla="*/ 65 h 65"/>
                <a:gd name="T34" fmla="*/ 36 w 36"/>
                <a:gd name="T35" fmla="*/ 35 h 65"/>
                <a:gd name="T36" fmla="*/ 36 w 36"/>
                <a:gd name="T37" fmla="*/ 35 h 65"/>
                <a:gd name="T38" fmla="*/ 36 w 36"/>
                <a:gd name="T39" fmla="*/ 30 h 65"/>
                <a:gd name="T40" fmla="*/ 36 w 36"/>
                <a:gd name="T41" fmla="*/ 25 h 65"/>
                <a:gd name="T42" fmla="*/ 36 w 36"/>
                <a:gd name="T43" fmla="*/ 25 h 65"/>
                <a:gd name="T44" fmla="*/ 33 w 36"/>
                <a:gd name="T45" fmla="*/ 21 h 65"/>
                <a:gd name="T46" fmla="*/ 29 w 36"/>
                <a:gd name="T47" fmla="*/ 20 h 65"/>
                <a:gd name="T48" fmla="*/ 29 w 36"/>
                <a:gd name="T49" fmla="*/ 20 h 65"/>
                <a:gd name="T50" fmla="*/ 26 w 36"/>
                <a:gd name="T51" fmla="*/ 18 h 65"/>
                <a:gd name="T52" fmla="*/ 20 w 36"/>
                <a:gd name="T53" fmla="*/ 18 h 65"/>
                <a:gd name="T54" fmla="*/ 20 w 36"/>
                <a:gd name="T55" fmla="*/ 18 h 65"/>
                <a:gd name="T56" fmla="*/ 14 w 36"/>
                <a:gd name="T57" fmla="*/ 20 h 65"/>
                <a:gd name="T58" fmla="*/ 7 w 36"/>
                <a:gd name="T59" fmla="*/ 23 h 65"/>
                <a:gd name="T60" fmla="*/ 7 w 36"/>
                <a:gd name="T61" fmla="*/ 0 h 65"/>
                <a:gd name="T62" fmla="*/ 0 w 36"/>
                <a:gd name="T63" fmla="*/ 0 h 65"/>
                <a:gd name="T64" fmla="*/ 0 w 36"/>
                <a:gd name="T65" fmla="*/ 65 h 65"/>
                <a:gd name="T66" fmla="*/ 7 w 36"/>
                <a:gd name="T67" fmla="*/ 65 h 65"/>
                <a:gd name="T68" fmla="*/ 7 w 36"/>
                <a:gd name="T6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5">
                  <a:moveTo>
                    <a:pt x="7" y="65"/>
                  </a:moveTo>
                  <a:lnTo>
                    <a:pt x="7" y="39"/>
                  </a:lnTo>
                  <a:lnTo>
                    <a:pt x="7" y="3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24" y="25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9" y="30"/>
                  </a:lnTo>
                  <a:lnTo>
                    <a:pt x="29" y="35"/>
                  </a:lnTo>
                  <a:lnTo>
                    <a:pt x="29" y="65"/>
                  </a:lnTo>
                  <a:lnTo>
                    <a:pt x="36" y="6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30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3" y="21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7" y="2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7" y="65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51FCBA2-60C4-4A7B-BEB4-A89E845C2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580" y="4750592"/>
              <a:ext cx="76933" cy="86092"/>
            </a:xfrm>
            <a:custGeom>
              <a:avLst/>
              <a:gdLst>
                <a:gd name="T0" fmla="*/ 28 w 42"/>
                <a:gd name="T1" fmla="*/ 38 h 47"/>
                <a:gd name="T2" fmla="*/ 28 w 42"/>
                <a:gd name="T3" fmla="*/ 38 h 47"/>
                <a:gd name="T4" fmla="*/ 26 w 42"/>
                <a:gd name="T5" fmla="*/ 40 h 47"/>
                <a:gd name="T6" fmla="*/ 21 w 42"/>
                <a:gd name="T7" fmla="*/ 41 h 47"/>
                <a:gd name="T8" fmla="*/ 21 w 42"/>
                <a:gd name="T9" fmla="*/ 41 h 47"/>
                <a:gd name="T10" fmla="*/ 16 w 42"/>
                <a:gd name="T11" fmla="*/ 40 h 47"/>
                <a:gd name="T12" fmla="*/ 13 w 42"/>
                <a:gd name="T13" fmla="*/ 36 h 47"/>
                <a:gd name="T14" fmla="*/ 13 w 42"/>
                <a:gd name="T15" fmla="*/ 36 h 47"/>
                <a:gd name="T16" fmla="*/ 9 w 42"/>
                <a:gd name="T17" fmla="*/ 33 h 47"/>
                <a:gd name="T18" fmla="*/ 7 w 42"/>
                <a:gd name="T19" fmla="*/ 26 h 47"/>
                <a:gd name="T20" fmla="*/ 42 w 42"/>
                <a:gd name="T21" fmla="*/ 26 h 47"/>
                <a:gd name="T22" fmla="*/ 42 w 42"/>
                <a:gd name="T23" fmla="*/ 26 h 47"/>
                <a:gd name="T24" fmla="*/ 42 w 42"/>
                <a:gd name="T25" fmla="*/ 24 h 47"/>
                <a:gd name="T26" fmla="*/ 42 w 42"/>
                <a:gd name="T27" fmla="*/ 24 h 47"/>
                <a:gd name="T28" fmla="*/ 40 w 42"/>
                <a:gd name="T29" fmla="*/ 14 h 47"/>
                <a:gd name="T30" fmla="*/ 37 w 42"/>
                <a:gd name="T31" fmla="*/ 5 h 47"/>
                <a:gd name="T32" fmla="*/ 37 w 42"/>
                <a:gd name="T33" fmla="*/ 5 h 47"/>
                <a:gd name="T34" fmla="*/ 30 w 42"/>
                <a:gd name="T35" fmla="*/ 2 h 47"/>
                <a:gd name="T36" fmla="*/ 21 w 42"/>
                <a:gd name="T37" fmla="*/ 0 h 47"/>
                <a:gd name="T38" fmla="*/ 21 w 42"/>
                <a:gd name="T39" fmla="*/ 0 h 47"/>
                <a:gd name="T40" fmla="*/ 13 w 42"/>
                <a:gd name="T41" fmla="*/ 2 h 47"/>
                <a:gd name="T42" fmla="*/ 6 w 42"/>
                <a:gd name="T43" fmla="*/ 5 h 47"/>
                <a:gd name="T44" fmla="*/ 6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4 h 47"/>
                <a:gd name="T54" fmla="*/ 6 w 42"/>
                <a:gd name="T55" fmla="*/ 41 h 47"/>
                <a:gd name="T56" fmla="*/ 6 w 42"/>
                <a:gd name="T57" fmla="*/ 41 h 47"/>
                <a:gd name="T58" fmla="*/ 13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8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9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2 w 42"/>
                <a:gd name="T79" fmla="*/ 36 h 47"/>
                <a:gd name="T80" fmla="*/ 28 w 42"/>
                <a:gd name="T81" fmla="*/ 38 h 47"/>
                <a:gd name="T82" fmla="*/ 28 w 42"/>
                <a:gd name="T83" fmla="*/ 38 h 47"/>
                <a:gd name="T84" fmla="*/ 13 w 42"/>
                <a:gd name="T85" fmla="*/ 8 h 47"/>
                <a:gd name="T86" fmla="*/ 13 w 42"/>
                <a:gd name="T87" fmla="*/ 8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2 w 42"/>
                <a:gd name="T97" fmla="*/ 10 h 47"/>
                <a:gd name="T98" fmla="*/ 32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3 w 42"/>
                <a:gd name="T111" fmla="*/ 8 h 47"/>
                <a:gd name="T112" fmla="*/ 13 w 42"/>
                <a:gd name="T113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0" y="14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6" y="5"/>
                  </a:lnTo>
                  <a:lnTo>
                    <a:pt x="6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9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6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3" y="8"/>
                  </a:moveTo>
                  <a:lnTo>
                    <a:pt x="13" y="8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8C2AB545-146C-4722-957F-722BAED63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411" y="3803588"/>
              <a:ext cx="866409" cy="1295034"/>
            </a:xfrm>
            <a:custGeom>
              <a:avLst/>
              <a:gdLst>
                <a:gd name="T0" fmla="*/ 0 w 473"/>
                <a:gd name="T1" fmla="*/ 0 h 707"/>
                <a:gd name="T2" fmla="*/ 473 w 473"/>
                <a:gd name="T3" fmla="*/ 0 h 707"/>
                <a:gd name="T4" fmla="*/ 473 w 473"/>
                <a:gd name="T5" fmla="*/ 707 h 707"/>
                <a:gd name="T6" fmla="*/ 0 w 473"/>
                <a:gd name="T7" fmla="*/ 707 h 707"/>
                <a:gd name="T8" fmla="*/ 0 w 473"/>
                <a:gd name="T9" fmla="*/ 0 h 707"/>
                <a:gd name="T10" fmla="*/ 0 w 473"/>
                <a:gd name="T1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707">
                  <a:moveTo>
                    <a:pt x="0" y="0"/>
                  </a:moveTo>
                  <a:lnTo>
                    <a:pt x="473" y="0"/>
                  </a:lnTo>
                  <a:lnTo>
                    <a:pt x="473" y="707"/>
                  </a:lnTo>
                  <a:lnTo>
                    <a:pt x="0" y="7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D7B69907-08DE-4531-8FD1-A080CAE9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232" y="4006910"/>
              <a:ext cx="106240" cy="120894"/>
            </a:xfrm>
            <a:custGeom>
              <a:avLst/>
              <a:gdLst>
                <a:gd name="T0" fmla="*/ 58 w 58"/>
                <a:gd name="T1" fmla="*/ 33 h 66"/>
                <a:gd name="T2" fmla="*/ 56 w 58"/>
                <a:gd name="T3" fmla="*/ 0 h 66"/>
                <a:gd name="T4" fmla="*/ 0 w 58"/>
                <a:gd name="T5" fmla="*/ 35 h 66"/>
                <a:gd name="T6" fmla="*/ 58 w 58"/>
                <a:gd name="T7" fmla="*/ 66 h 66"/>
                <a:gd name="T8" fmla="*/ 58 w 58"/>
                <a:gd name="T9" fmla="*/ 66 h 66"/>
                <a:gd name="T10" fmla="*/ 58 w 58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8" y="33"/>
                  </a:moveTo>
                  <a:lnTo>
                    <a:pt x="56" y="0"/>
                  </a:lnTo>
                  <a:lnTo>
                    <a:pt x="0" y="35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D214A1F4-2E8D-49A7-9CB0-1983C762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338" y="4005078"/>
              <a:ext cx="108073" cy="119063"/>
            </a:xfrm>
            <a:custGeom>
              <a:avLst/>
              <a:gdLst>
                <a:gd name="T0" fmla="*/ 2 w 59"/>
                <a:gd name="T1" fmla="*/ 32 h 65"/>
                <a:gd name="T2" fmla="*/ 2 w 59"/>
                <a:gd name="T3" fmla="*/ 65 h 65"/>
                <a:gd name="T4" fmla="*/ 59 w 59"/>
                <a:gd name="T5" fmla="*/ 31 h 65"/>
                <a:gd name="T6" fmla="*/ 0 w 59"/>
                <a:gd name="T7" fmla="*/ 0 h 65"/>
                <a:gd name="T8" fmla="*/ 0 w 59"/>
                <a:gd name="T9" fmla="*/ 0 h 65"/>
                <a:gd name="T10" fmla="*/ 2 w 59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5">
                  <a:moveTo>
                    <a:pt x="2" y="32"/>
                  </a:moveTo>
                  <a:lnTo>
                    <a:pt x="2" y="65"/>
                  </a:lnTo>
                  <a:lnTo>
                    <a:pt x="59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0C4A49F0-BB03-4A6D-A366-D6AB5D25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817" y="4063692"/>
              <a:ext cx="185184" cy="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A45F9B82-2980-425F-BD71-5095CA0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74" y="4728612"/>
              <a:ext cx="108073" cy="122727"/>
            </a:xfrm>
            <a:custGeom>
              <a:avLst/>
              <a:gdLst>
                <a:gd name="T0" fmla="*/ 59 w 59"/>
                <a:gd name="T1" fmla="*/ 33 h 67"/>
                <a:gd name="T2" fmla="*/ 59 w 59"/>
                <a:gd name="T3" fmla="*/ 0 h 67"/>
                <a:gd name="T4" fmla="*/ 0 w 59"/>
                <a:gd name="T5" fmla="*/ 33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A4EF2DAF-6434-424F-A0D4-03449EB2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4728612"/>
              <a:ext cx="104409" cy="122727"/>
            </a:xfrm>
            <a:custGeom>
              <a:avLst/>
              <a:gdLst>
                <a:gd name="T0" fmla="*/ 0 w 57"/>
                <a:gd name="T1" fmla="*/ 33 h 67"/>
                <a:gd name="T2" fmla="*/ 0 w 57"/>
                <a:gd name="T3" fmla="*/ 67 h 67"/>
                <a:gd name="T4" fmla="*/ 57 w 57"/>
                <a:gd name="T5" fmla="*/ 33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3"/>
                  </a:moveTo>
                  <a:lnTo>
                    <a:pt x="0" y="67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44E2277F-5C74-454B-9747-112EC4BA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146" y="4789059"/>
              <a:ext cx="164856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071F3AE1-4462-4B24-8939-C048A634A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334" y="4347612"/>
              <a:ext cx="69606" cy="117231"/>
            </a:xfrm>
            <a:custGeom>
              <a:avLst/>
              <a:gdLst>
                <a:gd name="T0" fmla="*/ 38 w 38"/>
                <a:gd name="T1" fmla="*/ 64 h 64"/>
                <a:gd name="T2" fmla="*/ 38 w 38"/>
                <a:gd name="T3" fmla="*/ 55 h 64"/>
                <a:gd name="T4" fmla="*/ 7 w 38"/>
                <a:gd name="T5" fmla="*/ 55 h 64"/>
                <a:gd name="T6" fmla="*/ 7 w 38"/>
                <a:gd name="T7" fmla="*/ 0 h 64"/>
                <a:gd name="T8" fmla="*/ 0 w 38"/>
                <a:gd name="T9" fmla="*/ 0 h 64"/>
                <a:gd name="T10" fmla="*/ 0 w 38"/>
                <a:gd name="T11" fmla="*/ 64 h 64"/>
                <a:gd name="T12" fmla="*/ 38 w 38"/>
                <a:gd name="T13" fmla="*/ 64 h 64"/>
                <a:gd name="T14" fmla="*/ 38 w 38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4">
                  <a:moveTo>
                    <a:pt x="38" y="64"/>
                  </a:moveTo>
                  <a:lnTo>
                    <a:pt x="38" y="55"/>
                  </a:lnTo>
                  <a:lnTo>
                    <a:pt x="7" y="5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8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96602218-0D98-4E0C-80DF-7229B8C6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920" y="4347612"/>
              <a:ext cx="43962" cy="117231"/>
            </a:xfrm>
            <a:custGeom>
              <a:avLst/>
              <a:gdLst>
                <a:gd name="T0" fmla="*/ 24 w 24"/>
                <a:gd name="T1" fmla="*/ 0 h 64"/>
                <a:gd name="T2" fmla="*/ 19 w 24"/>
                <a:gd name="T3" fmla="*/ 0 h 64"/>
                <a:gd name="T4" fmla="*/ 19 w 24"/>
                <a:gd name="T5" fmla="*/ 0 h 64"/>
                <a:gd name="T6" fmla="*/ 12 w 24"/>
                <a:gd name="T7" fmla="*/ 8 h 64"/>
                <a:gd name="T8" fmla="*/ 12 w 24"/>
                <a:gd name="T9" fmla="*/ 8 h 64"/>
                <a:gd name="T10" fmla="*/ 0 w 24"/>
                <a:gd name="T11" fmla="*/ 15 h 64"/>
                <a:gd name="T12" fmla="*/ 0 w 24"/>
                <a:gd name="T13" fmla="*/ 24 h 64"/>
                <a:gd name="T14" fmla="*/ 0 w 24"/>
                <a:gd name="T15" fmla="*/ 24 h 64"/>
                <a:gd name="T16" fmla="*/ 9 w 24"/>
                <a:gd name="T17" fmla="*/ 19 h 64"/>
                <a:gd name="T18" fmla="*/ 9 w 24"/>
                <a:gd name="T19" fmla="*/ 19 h 64"/>
                <a:gd name="T20" fmla="*/ 16 w 24"/>
                <a:gd name="T21" fmla="*/ 14 h 64"/>
                <a:gd name="T22" fmla="*/ 16 w 24"/>
                <a:gd name="T23" fmla="*/ 64 h 64"/>
                <a:gd name="T24" fmla="*/ 24 w 24"/>
                <a:gd name="T25" fmla="*/ 64 h 64"/>
                <a:gd name="T26" fmla="*/ 24 w 24"/>
                <a:gd name="T27" fmla="*/ 0 h 64"/>
                <a:gd name="T28" fmla="*/ 24 w 2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6" y="14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2432849C-057B-4AFF-AE60-84C4FC7C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78" y="4378752"/>
              <a:ext cx="71438" cy="86092"/>
            </a:xfrm>
            <a:custGeom>
              <a:avLst/>
              <a:gdLst>
                <a:gd name="T0" fmla="*/ 27 w 39"/>
                <a:gd name="T1" fmla="*/ 38 h 47"/>
                <a:gd name="T2" fmla="*/ 27 w 39"/>
                <a:gd name="T3" fmla="*/ 38 h 47"/>
                <a:gd name="T4" fmla="*/ 25 w 39"/>
                <a:gd name="T5" fmla="*/ 40 h 47"/>
                <a:gd name="T6" fmla="*/ 20 w 39"/>
                <a:gd name="T7" fmla="*/ 42 h 47"/>
                <a:gd name="T8" fmla="*/ 20 w 39"/>
                <a:gd name="T9" fmla="*/ 42 h 47"/>
                <a:gd name="T10" fmla="*/ 15 w 39"/>
                <a:gd name="T11" fmla="*/ 40 h 47"/>
                <a:gd name="T12" fmla="*/ 12 w 39"/>
                <a:gd name="T13" fmla="*/ 36 h 47"/>
                <a:gd name="T14" fmla="*/ 12 w 39"/>
                <a:gd name="T15" fmla="*/ 36 h 47"/>
                <a:gd name="T16" fmla="*/ 8 w 39"/>
                <a:gd name="T17" fmla="*/ 31 h 47"/>
                <a:gd name="T18" fmla="*/ 8 w 39"/>
                <a:gd name="T19" fmla="*/ 24 h 47"/>
                <a:gd name="T20" fmla="*/ 8 w 39"/>
                <a:gd name="T21" fmla="*/ 24 h 47"/>
                <a:gd name="T22" fmla="*/ 8 w 39"/>
                <a:gd name="T23" fmla="*/ 16 h 47"/>
                <a:gd name="T24" fmla="*/ 12 w 39"/>
                <a:gd name="T25" fmla="*/ 10 h 47"/>
                <a:gd name="T26" fmla="*/ 12 w 39"/>
                <a:gd name="T27" fmla="*/ 10 h 47"/>
                <a:gd name="T28" fmla="*/ 15 w 39"/>
                <a:gd name="T29" fmla="*/ 7 h 47"/>
                <a:gd name="T30" fmla="*/ 20 w 39"/>
                <a:gd name="T31" fmla="*/ 5 h 47"/>
                <a:gd name="T32" fmla="*/ 20 w 39"/>
                <a:gd name="T33" fmla="*/ 5 h 47"/>
                <a:gd name="T34" fmla="*/ 24 w 39"/>
                <a:gd name="T35" fmla="*/ 7 h 47"/>
                <a:gd name="T36" fmla="*/ 27 w 39"/>
                <a:gd name="T37" fmla="*/ 9 h 47"/>
                <a:gd name="T38" fmla="*/ 27 w 39"/>
                <a:gd name="T39" fmla="*/ 9 h 47"/>
                <a:gd name="T40" fmla="*/ 29 w 39"/>
                <a:gd name="T41" fmla="*/ 10 h 47"/>
                <a:gd name="T42" fmla="*/ 31 w 39"/>
                <a:gd name="T43" fmla="*/ 16 h 47"/>
                <a:gd name="T44" fmla="*/ 39 w 39"/>
                <a:gd name="T45" fmla="*/ 14 h 47"/>
                <a:gd name="T46" fmla="*/ 39 w 39"/>
                <a:gd name="T47" fmla="*/ 14 h 47"/>
                <a:gd name="T48" fmla="*/ 36 w 39"/>
                <a:gd name="T49" fmla="*/ 9 h 47"/>
                <a:gd name="T50" fmla="*/ 32 w 39"/>
                <a:gd name="T51" fmla="*/ 4 h 47"/>
                <a:gd name="T52" fmla="*/ 32 w 39"/>
                <a:gd name="T53" fmla="*/ 4 h 47"/>
                <a:gd name="T54" fmla="*/ 27 w 39"/>
                <a:gd name="T55" fmla="*/ 0 h 47"/>
                <a:gd name="T56" fmla="*/ 20 w 39"/>
                <a:gd name="T57" fmla="*/ 0 h 47"/>
                <a:gd name="T58" fmla="*/ 20 w 39"/>
                <a:gd name="T59" fmla="*/ 0 h 47"/>
                <a:gd name="T60" fmla="*/ 15 w 39"/>
                <a:gd name="T61" fmla="*/ 0 h 47"/>
                <a:gd name="T62" fmla="*/ 10 w 39"/>
                <a:gd name="T63" fmla="*/ 2 h 47"/>
                <a:gd name="T64" fmla="*/ 10 w 39"/>
                <a:gd name="T65" fmla="*/ 2 h 47"/>
                <a:gd name="T66" fmla="*/ 5 w 39"/>
                <a:gd name="T67" fmla="*/ 5 h 47"/>
                <a:gd name="T68" fmla="*/ 3 w 39"/>
                <a:gd name="T69" fmla="*/ 10 h 47"/>
                <a:gd name="T70" fmla="*/ 3 w 39"/>
                <a:gd name="T71" fmla="*/ 10 h 47"/>
                <a:gd name="T72" fmla="*/ 1 w 39"/>
                <a:gd name="T73" fmla="*/ 17 h 47"/>
                <a:gd name="T74" fmla="*/ 0 w 39"/>
                <a:gd name="T75" fmla="*/ 24 h 47"/>
                <a:gd name="T76" fmla="*/ 0 w 39"/>
                <a:gd name="T77" fmla="*/ 24 h 47"/>
                <a:gd name="T78" fmla="*/ 1 w 39"/>
                <a:gd name="T79" fmla="*/ 33 h 47"/>
                <a:gd name="T80" fmla="*/ 5 w 39"/>
                <a:gd name="T81" fmla="*/ 42 h 47"/>
                <a:gd name="T82" fmla="*/ 5 w 39"/>
                <a:gd name="T83" fmla="*/ 42 h 47"/>
                <a:gd name="T84" fmla="*/ 12 w 39"/>
                <a:gd name="T85" fmla="*/ 45 h 47"/>
                <a:gd name="T86" fmla="*/ 20 w 39"/>
                <a:gd name="T87" fmla="*/ 47 h 47"/>
                <a:gd name="T88" fmla="*/ 20 w 39"/>
                <a:gd name="T89" fmla="*/ 47 h 47"/>
                <a:gd name="T90" fmla="*/ 27 w 39"/>
                <a:gd name="T91" fmla="*/ 47 h 47"/>
                <a:gd name="T92" fmla="*/ 32 w 39"/>
                <a:gd name="T93" fmla="*/ 43 h 47"/>
                <a:gd name="T94" fmla="*/ 32 w 39"/>
                <a:gd name="T95" fmla="*/ 43 h 47"/>
                <a:gd name="T96" fmla="*/ 38 w 39"/>
                <a:gd name="T97" fmla="*/ 38 h 47"/>
                <a:gd name="T98" fmla="*/ 39 w 39"/>
                <a:gd name="T99" fmla="*/ 31 h 47"/>
                <a:gd name="T100" fmla="*/ 32 w 39"/>
                <a:gd name="T101" fmla="*/ 30 h 47"/>
                <a:gd name="T102" fmla="*/ 32 w 39"/>
                <a:gd name="T103" fmla="*/ 30 h 47"/>
                <a:gd name="T104" fmla="*/ 31 w 39"/>
                <a:gd name="T105" fmla="*/ 35 h 47"/>
                <a:gd name="T106" fmla="*/ 27 w 39"/>
                <a:gd name="T107" fmla="*/ 38 h 47"/>
                <a:gd name="T108" fmla="*/ 27 w 39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" h="47">
                  <a:moveTo>
                    <a:pt x="27" y="38"/>
                  </a:moveTo>
                  <a:lnTo>
                    <a:pt x="27" y="38"/>
                  </a:lnTo>
                  <a:lnTo>
                    <a:pt x="25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5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1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6" y="9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7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8" y="38"/>
                  </a:lnTo>
                  <a:lnTo>
                    <a:pt x="39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1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76554702-33C0-4D52-AB1F-BC59883FB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242" y="4378752"/>
              <a:ext cx="78765" cy="86092"/>
            </a:xfrm>
            <a:custGeom>
              <a:avLst/>
              <a:gdLst>
                <a:gd name="T0" fmla="*/ 43 w 43"/>
                <a:gd name="T1" fmla="*/ 47 h 47"/>
                <a:gd name="T2" fmla="*/ 40 w 43"/>
                <a:gd name="T3" fmla="*/ 42 h 47"/>
                <a:gd name="T4" fmla="*/ 40 w 43"/>
                <a:gd name="T5" fmla="*/ 28 h 47"/>
                <a:gd name="T6" fmla="*/ 40 w 43"/>
                <a:gd name="T7" fmla="*/ 17 h 47"/>
                <a:gd name="T8" fmla="*/ 40 w 43"/>
                <a:gd name="T9" fmla="*/ 10 h 47"/>
                <a:gd name="T10" fmla="*/ 38 w 43"/>
                <a:gd name="T11" fmla="*/ 5 h 47"/>
                <a:gd name="T12" fmla="*/ 31 w 43"/>
                <a:gd name="T13" fmla="*/ 2 h 47"/>
                <a:gd name="T14" fmla="*/ 22 w 43"/>
                <a:gd name="T15" fmla="*/ 0 h 47"/>
                <a:gd name="T16" fmla="*/ 12 w 43"/>
                <a:gd name="T17" fmla="*/ 2 h 47"/>
                <a:gd name="T18" fmla="*/ 5 w 43"/>
                <a:gd name="T19" fmla="*/ 5 h 47"/>
                <a:gd name="T20" fmla="*/ 2 w 43"/>
                <a:gd name="T21" fmla="*/ 14 h 47"/>
                <a:gd name="T22" fmla="*/ 10 w 43"/>
                <a:gd name="T23" fmla="*/ 14 h 47"/>
                <a:gd name="T24" fmla="*/ 14 w 43"/>
                <a:gd name="T25" fmla="*/ 9 h 47"/>
                <a:gd name="T26" fmla="*/ 17 w 43"/>
                <a:gd name="T27" fmla="*/ 7 h 47"/>
                <a:gd name="T28" fmla="*/ 21 w 43"/>
                <a:gd name="T29" fmla="*/ 5 h 47"/>
                <a:gd name="T30" fmla="*/ 29 w 43"/>
                <a:gd name="T31" fmla="*/ 9 h 47"/>
                <a:gd name="T32" fmla="*/ 31 w 43"/>
                <a:gd name="T33" fmla="*/ 10 h 47"/>
                <a:gd name="T34" fmla="*/ 33 w 43"/>
                <a:gd name="T35" fmla="*/ 16 h 47"/>
                <a:gd name="T36" fmla="*/ 33 w 43"/>
                <a:gd name="T37" fmla="*/ 17 h 47"/>
                <a:gd name="T38" fmla="*/ 19 w 43"/>
                <a:gd name="T39" fmla="*/ 21 h 47"/>
                <a:gd name="T40" fmla="*/ 12 w 43"/>
                <a:gd name="T41" fmla="*/ 21 h 47"/>
                <a:gd name="T42" fmla="*/ 7 w 43"/>
                <a:gd name="T43" fmla="*/ 24 h 47"/>
                <a:gd name="T44" fmla="*/ 2 w 43"/>
                <a:gd name="T45" fmla="*/ 28 h 47"/>
                <a:gd name="T46" fmla="*/ 0 w 43"/>
                <a:gd name="T47" fmla="*/ 35 h 47"/>
                <a:gd name="T48" fmla="*/ 5 w 43"/>
                <a:gd name="T49" fmla="*/ 43 h 47"/>
                <a:gd name="T50" fmla="*/ 10 w 43"/>
                <a:gd name="T51" fmla="*/ 47 h 47"/>
                <a:gd name="T52" fmla="*/ 15 w 43"/>
                <a:gd name="T53" fmla="*/ 47 h 47"/>
                <a:gd name="T54" fmla="*/ 24 w 43"/>
                <a:gd name="T55" fmla="*/ 45 h 47"/>
                <a:gd name="T56" fmla="*/ 33 w 43"/>
                <a:gd name="T57" fmla="*/ 40 h 47"/>
                <a:gd name="T58" fmla="*/ 34 w 43"/>
                <a:gd name="T59" fmla="*/ 47 h 47"/>
                <a:gd name="T60" fmla="*/ 33 w 43"/>
                <a:gd name="T61" fmla="*/ 26 h 47"/>
                <a:gd name="T62" fmla="*/ 31 w 43"/>
                <a:gd name="T63" fmla="*/ 35 h 47"/>
                <a:gd name="T64" fmla="*/ 29 w 43"/>
                <a:gd name="T65" fmla="*/ 36 h 47"/>
                <a:gd name="T66" fmla="*/ 26 w 43"/>
                <a:gd name="T67" fmla="*/ 40 h 47"/>
                <a:gd name="T68" fmla="*/ 17 w 43"/>
                <a:gd name="T69" fmla="*/ 42 h 47"/>
                <a:gd name="T70" fmla="*/ 14 w 43"/>
                <a:gd name="T71" fmla="*/ 42 h 47"/>
                <a:gd name="T72" fmla="*/ 10 w 43"/>
                <a:gd name="T73" fmla="*/ 40 h 47"/>
                <a:gd name="T74" fmla="*/ 8 w 43"/>
                <a:gd name="T75" fmla="*/ 35 h 47"/>
                <a:gd name="T76" fmla="*/ 10 w 43"/>
                <a:gd name="T77" fmla="*/ 31 h 47"/>
                <a:gd name="T78" fmla="*/ 14 w 43"/>
                <a:gd name="T79" fmla="*/ 28 h 47"/>
                <a:gd name="T80" fmla="*/ 19 w 43"/>
                <a:gd name="T81" fmla="*/ 26 h 47"/>
                <a:gd name="T82" fmla="*/ 33 w 43"/>
                <a:gd name="T83" fmla="*/ 23 h 47"/>
                <a:gd name="T84" fmla="*/ 33 w 43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47">
                  <a:moveTo>
                    <a:pt x="34" y="47"/>
                  </a:moveTo>
                  <a:lnTo>
                    <a:pt x="43" y="47"/>
                  </a:lnTo>
                  <a:lnTo>
                    <a:pt x="43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1" y="10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10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4" y="47"/>
                  </a:lnTo>
                  <a:close/>
                  <a:moveTo>
                    <a:pt x="33" y="26"/>
                  </a:moveTo>
                  <a:lnTo>
                    <a:pt x="33" y="26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3" y="23"/>
                  </a:lnTo>
                  <a:lnTo>
                    <a:pt x="33" y="26"/>
                  </a:lnTo>
                  <a:lnTo>
                    <a:pt x="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2009A4F-25BF-427A-80FE-0FC52FBE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828" y="4378752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9 w 40"/>
                <a:gd name="T17" fmla="*/ 31 h 47"/>
                <a:gd name="T18" fmla="*/ 7 w 40"/>
                <a:gd name="T19" fmla="*/ 24 h 47"/>
                <a:gd name="T20" fmla="*/ 7 w 40"/>
                <a:gd name="T21" fmla="*/ 24 h 47"/>
                <a:gd name="T22" fmla="*/ 9 w 40"/>
                <a:gd name="T23" fmla="*/ 16 h 47"/>
                <a:gd name="T24" fmla="*/ 10 w 40"/>
                <a:gd name="T25" fmla="*/ 10 h 47"/>
                <a:gd name="T26" fmla="*/ 10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0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9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4 w 40"/>
                <a:gd name="T61" fmla="*/ 0 h 47"/>
                <a:gd name="T62" fmla="*/ 9 w 40"/>
                <a:gd name="T63" fmla="*/ 2 h 47"/>
                <a:gd name="T64" fmla="*/ 9 w 40"/>
                <a:gd name="T65" fmla="*/ 2 h 47"/>
                <a:gd name="T66" fmla="*/ 5 w 40"/>
                <a:gd name="T67" fmla="*/ 5 h 47"/>
                <a:gd name="T68" fmla="*/ 2 w 40"/>
                <a:gd name="T69" fmla="*/ 10 h 47"/>
                <a:gd name="T70" fmla="*/ 2 w 40"/>
                <a:gd name="T71" fmla="*/ 10 h 47"/>
                <a:gd name="T72" fmla="*/ 0 w 40"/>
                <a:gd name="T73" fmla="*/ 17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29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789C98B2-EDFE-406F-908A-6B701E3C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57" y="4347612"/>
              <a:ext cx="69606" cy="117231"/>
            </a:xfrm>
            <a:custGeom>
              <a:avLst/>
              <a:gdLst>
                <a:gd name="T0" fmla="*/ 9 w 38"/>
                <a:gd name="T1" fmla="*/ 64 h 64"/>
                <a:gd name="T2" fmla="*/ 9 w 38"/>
                <a:gd name="T3" fmla="*/ 38 h 64"/>
                <a:gd name="T4" fmla="*/ 9 w 38"/>
                <a:gd name="T5" fmla="*/ 38 h 64"/>
                <a:gd name="T6" fmla="*/ 10 w 38"/>
                <a:gd name="T7" fmla="*/ 29 h 64"/>
                <a:gd name="T8" fmla="*/ 10 w 38"/>
                <a:gd name="T9" fmla="*/ 29 h 64"/>
                <a:gd name="T10" fmla="*/ 12 w 38"/>
                <a:gd name="T11" fmla="*/ 27 h 64"/>
                <a:gd name="T12" fmla="*/ 14 w 38"/>
                <a:gd name="T13" fmla="*/ 26 h 64"/>
                <a:gd name="T14" fmla="*/ 14 w 38"/>
                <a:gd name="T15" fmla="*/ 26 h 64"/>
                <a:gd name="T16" fmla="*/ 21 w 38"/>
                <a:gd name="T17" fmla="*/ 24 h 64"/>
                <a:gd name="T18" fmla="*/ 21 w 38"/>
                <a:gd name="T19" fmla="*/ 24 h 64"/>
                <a:gd name="T20" fmla="*/ 24 w 38"/>
                <a:gd name="T21" fmla="*/ 24 h 64"/>
                <a:gd name="T22" fmla="*/ 28 w 38"/>
                <a:gd name="T23" fmla="*/ 26 h 64"/>
                <a:gd name="T24" fmla="*/ 28 w 38"/>
                <a:gd name="T25" fmla="*/ 26 h 64"/>
                <a:gd name="T26" fmla="*/ 29 w 38"/>
                <a:gd name="T27" fmla="*/ 29 h 64"/>
                <a:gd name="T28" fmla="*/ 29 w 38"/>
                <a:gd name="T29" fmla="*/ 34 h 64"/>
                <a:gd name="T30" fmla="*/ 29 w 38"/>
                <a:gd name="T31" fmla="*/ 64 h 64"/>
                <a:gd name="T32" fmla="*/ 38 w 38"/>
                <a:gd name="T33" fmla="*/ 64 h 64"/>
                <a:gd name="T34" fmla="*/ 38 w 38"/>
                <a:gd name="T35" fmla="*/ 34 h 64"/>
                <a:gd name="T36" fmla="*/ 38 w 38"/>
                <a:gd name="T37" fmla="*/ 34 h 64"/>
                <a:gd name="T38" fmla="*/ 38 w 38"/>
                <a:gd name="T39" fmla="*/ 29 h 64"/>
                <a:gd name="T40" fmla="*/ 36 w 38"/>
                <a:gd name="T41" fmla="*/ 24 h 64"/>
                <a:gd name="T42" fmla="*/ 36 w 38"/>
                <a:gd name="T43" fmla="*/ 24 h 64"/>
                <a:gd name="T44" fmla="*/ 35 w 38"/>
                <a:gd name="T45" fmla="*/ 21 h 64"/>
                <a:gd name="T46" fmla="*/ 31 w 38"/>
                <a:gd name="T47" fmla="*/ 19 h 64"/>
                <a:gd name="T48" fmla="*/ 31 w 38"/>
                <a:gd name="T49" fmla="*/ 19 h 64"/>
                <a:gd name="T50" fmla="*/ 26 w 38"/>
                <a:gd name="T51" fmla="*/ 17 h 64"/>
                <a:gd name="T52" fmla="*/ 23 w 38"/>
                <a:gd name="T53" fmla="*/ 17 h 64"/>
                <a:gd name="T54" fmla="*/ 23 w 38"/>
                <a:gd name="T55" fmla="*/ 17 h 64"/>
                <a:gd name="T56" fmla="*/ 14 w 38"/>
                <a:gd name="T57" fmla="*/ 19 h 64"/>
                <a:gd name="T58" fmla="*/ 9 w 38"/>
                <a:gd name="T59" fmla="*/ 22 h 64"/>
                <a:gd name="T60" fmla="*/ 9 w 38"/>
                <a:gd name="T61" fmla="*/ 0 h 64"/>
                <a:gd name="T62" fmla="*/ 0 w 38"/>
                <a:gd name="T63" fmla="*/ 0 h 64"/>
                <a:gd name="T64" fmla="*/ 0 w 38"/>
                <a:gd name="T65" fmla="*/ 64 h 64"/>
                <a:gd name="T66" fmla="*/ 9 w 38"/>
                <a:gd name="T67" fmla="*/ 64 h 64"/>
                <a:gd name="T68" fmla="*/ 9 w 38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4">
                  <a:moveTo>
                    <a:pt x="9" y="64"/>
                  </a:moveTo>
                  <a:lnTo>
                    <a:pt x="9" y="38"/>
                  </a:lnTo>
                  <a:lnTo>
                    <a:pt x="9" y="3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2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34"/>
                  </a:lnTo>
                  <a:lnTo>
                    <a:pt x="29" y="64"/>
                  </a:lnTo>
                  <a:lnTo>
                    <a:pt x="38" y="64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29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5" y="2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6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4" y="19"/>
                  </a:lnTo>
                  <a:lnTo>
                    <a:pt x="9" y="2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20FE4420-1CFF-42DD-97A0-34BAE278D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347" y="4378752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6 h 47"/>
                <a:gd name="T14" fmla="*/ 12 w 41"/>
                <a:gd name="T15" fmla="*/ 36 h 47"/>
                <a:gd name="T16" fmla="*/ 8 w 41"/>
                <a:gd name="T17" fmla="*/ 33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3 h 47"/>
                <a:gd name="T68" fmla="*/ 34 w 41"/>
                <a:gd name="T69" fmla="*/ 43 h 47"/>
                <a:gd name="T70" fmla="*/ 40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6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0 h 47"/>
                <a:gd name="T98" fmla="*/ 31 w 41"/>
                <a:gd name="T99" fmla="*/ 10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40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F2EDF92F-5777-4FD2-BB25-F144C21D5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271" y="4378752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30 w 38"/>
                <a:gd name="T5" fmla="*/ 45 h 47"/>
                <a:gd name="T6" fmla="*/ 33 w 38"/>
                <a:gd name="T7" fmla="*/ 43 h 47"/>
                <a:gd name="T8" fmla="*/ 35 w 38"/>
                <a:gd name="T9" fmla="*/ 40 h 47"/>
                <a:gd name="T10" fmla="*/ 38 w 38"/>
                <a:gd name="T11" fmla="*/ 33 h 47"/>
                <a:gd name="T12" fmla="*/ 37 w 38"/>
                <a:gd name="T13" fmla="*/ 30 h 47"/>
                <a:gd name="T14" fmla="*/ 37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7 h 47"/>
                <a:gd name="T22" fmla="*/ 11 w 38"/>
                <a:gd name="T23" fmla="*/ 14 h 47"/>
                <a:gd name="T24" fmla="*/ 9 w 38"/>
                <a:gd name="T25" fmla="*/ 12 h 47"/>
                <a:gd name="T26" fmla="*/ 11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9 h 47"/>
                <a:gd name="T34" fmla="*/ 28 w 38"/>
                <a:gd name="T35" fmla="*/ 10 h 47"/>
                <a:gd name="T36" fmla="*/ 37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8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2 w 38"/>
                <a:gd name="T51" fmla="*/ 7 h 47"/>
                <a:gd name="T52" fmla="*/ 2 w 38"/>
                <a:gd name="T53" fmla="*/ 12 h 47"/>
                <a:gd name="T54" fmla="*/ 4 w 38"/>
                <a:gd name="T55" fmla="*/ 19 h 47"/>
                <a:gd name="T56" fmla="*/ 9 w 38"/>
                <a:gd name="T57" fmla="*/ 23 h 47"/>
                <a:gd name="T58" fmla="*/ 19 w 38"/>
                <a:gd name="T59" fmla="*/ 28 h 47"/>
                <a:gd name="T60" fmla="*/ 28 w 38"/>
                <a:gd name="T61" fmla="*/ 30 h 47"/>
                <a:gd name="T62" fmla="*/ 30 w 38"/>
                <a:gd name="T63" fmla="*/ 33 h 47"/>
                <a:gd name="T64" fmla="*/ 30 w 38"/>
                <a:gd name="T65" fmla="*/ 36 h 47"/>
                <a:gd name="T66" fmla="*/ 28 w 38"/>
                <a:gd name="T67" fmla="*/ 38 h 47"/>
                <a:gd name="T68" fmla="*/ 19 w 38"/>
                <a:gd name="T69" fmla="*/ 42 h 47"/>
                <a:gd name="T70" fmla="*/ 14 w 38"/>
                <a:gd name="T71" fmla="*/ 40 h 47"/>
                <a:gd name="T72" fmla="*/ 11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3" y="43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7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7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3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0" y="31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4" y="4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B6E2008-00A4-4221-9895-E5FFBED0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290" y="4232213"/>
              <a:ext cx="71438" cy="117231"/>
            </a:xfrm>
            <a:custGeom>
              <a:avLst/>
              <a:gdLst>
                <a:gd name="T0" fmla="*/ 39 w 39"/>
                <a:gd name="T1" fmla="*/ 64 h 64"/>
                <a:gd name="T2" fmla="*/ 39 w 39"/>
                <a:gd name="T3" fmla="*/ 58 h 64"/>
                <a:gd name="T4" fmla="*/ 8 w 39"/>
                <a:gd name="T5" fmla="*/ 58 h 64"/>
                <a:gd name="T6" fmla="*/ 8 w 39"/>
                <a:gd name="T7" fmla="*/ 0 h 64"/>
                <a:gd name="T8" fmla="*/ 0 w 39"/>
                <a:gd name="T9" fmla="*/ 0 h 64"/>
                <a:gd name="T10" fmla="*/ 0 w 39"/>
                <a:gd name="T11" fmla="*/ 64 h 64"/>
                <a:gd name="T12" fmla="*/ 39 w 39"/>
                <a:gd name="T13" fmla="*/ 64 h 64"/>
                <a:gd name="T14" fmla="*/ 39 w 39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4">
                  <a:moveTo>
                    <a:pt x="39" y="64"/>
                  </a:moveTo>
                  <a:lnTo>
                    <a:pt x="39" y="58"/>
                  </a:lnTo>
                  <a:lnTo>
                    <a:pt x="8" y="5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39" y="64"/>
                  </a:lnTo>
                  <a:lnTo>
                    <a:pt x="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E82A2F96-B535-48D2-8423-7C56B4C8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18" y="4232213"/>
              <a:ext cx="75102" cy="117231"/>
            </a:xfrm>
            <a:custGeom>
              <a:avLst/>
              <a:gdLst>
                <a:gd name="T0" fmla="*/ 12 w 41"/>
                <a:gd name="T1" fmla="*/ 58 h 64"/>
                <a:gd name="T2" fmla="*/ 12 w 41"/>
                <a:gd name="T3" fmla="*/ 58 h 64"/>
                <a:gd name="T4" fmla="*/ 13 w 41"/>
                <a:gd name="T5" fmla="*/ 52 h 64"/>
                <a:gd name="T6" fmla="*/ 13 w 41"/>
                <a:gd name="T7" fmla="*/ 52 h 64"/>
                <a:gd name="T8" fmla="*/ 24 w 41"/>
                <a:gd name="T9" fmla="*/ 45 h 64"/>
                <a:gd name="T10" fmla="*/ 24 w 41"/>
                <a:gd name="T11" fmla="*/ 45 h 64"/>
                <a:gd name="T12" fmla="*/ 34 w 41"/>
                <a:gd name="T13" fmla="*/ 33 h 64"/>
                <a:gd name="T14" fmla="*/ 34 w 41"/>
                <a:gd name="T15" fmla="*/ 33 h 64"/>
                <a:gd name="T16" fmla="*/ 39 w 41"/>
                <a:gd name="T17" fmla="*/ 26 h 64"/>
                <a:gd name="T18" fmla="*/ 39 w 41"/>
                <a:gd name="T19" fmla="*/ 26 h 64"/>
                <a:gd name="T20" fmla="*/ 41 w 41"/>
                <a:gd name="T21" fmla="*/ 18 h 64"/>
                <a:gd name="T22" fmla="*/ 41 w 41"/>
                <a:gd name="T23" fmla="*/ 18 h 64"/>
                <a:gd name="T24" fmla="*/ 41 w 41"/>
                <a:gd name="T25" fmla="*/ 11 h 64"/>
                <a:gd name="T26" fmla="*/ 36 w 41"/>
                <a:gd name="T27" fmla="*/ 6 h 64"/>
                <a:gd name="T28" fmla="*/ 36 w 41"/>
                <a:gd name="T29" fmla="*/ 6 h 64"/>
                <a:gd name="T30" fmla="*/ 31 w 41"/>
                <a:gd name="T31" fmla="*/ 2 h 64"/>
                <a:gd name="T32" fmla="*/ 22 w 41"/>
                <a:gd name="T33" fmla="*/ 0 h 64"/>
                <a:gd name="T34" fmla="*/ 22 w 41"/>
                <a:gd name="T35" fmla="*/ 0 h 64"/>
                <a:gd name="T36" fmla="*/ 13 w 41"/>
                <a:gd name="T37" fmla="*/ 2 h 64"/>
                <a:gd name="T38" fmla="*/ 8 w 41"/>
                <a:gd name="T39" fmla="*/ 6 h 64"/>
                <a:gd name="T40" fmla="*/ 8 w 41"/>
                <a:gd name="T41" fmla="*/ 6 h 64"/>
                <a:gd name="T42" fmla="*/ 3 w 41"/>
                <a:gd name="T43" fmla="*/ 11 h 64"/>
                <a:gd name="T44" fmla="*/ 1 w 41"/>
                <a:gd name="T45" fmla="*/ 19 h 64"/>
                <a:gd name="T46" fmla="*/ 10 w 41"/>
                <a:gd name="T47" fmla="*/ 19 h 64"/>
                <a:gd name="T48" fmla="*/ 10 w 41"/>
                <a:gd name="T49" fmla="*/ 19 h 64"/>
                <a:gd name="T50" fmla="*/ 10 w 41"/>
                <a:gd name="T51" fmla="*/ 14 h 64"/>
                <a:gd name="T52" fmla="*/ 13 w 41"/>
                <a:gd name="T53" fmla="*/ 11 h 64"/>
                <a:gd name="T54" fmla="*/ 13 w 41"/>
                <a:gd name="T55" fmla="*/ 11 h 64"/>
                <a:gd name="T56" fmla="*/ 17 w 41"/>
                <a:gd name="T57" fmla="*/ 9 h 64"/>
                <a:gd name="T58" fmla="*/ 22 w 41"/>
                <a:gd name="T59" fmla="*/ 7 h 64"/>
                <a:gd name="T60" fmla="*/ 22 w 41"/>
                <a:gd name="T61" fmla="*/ 7 h 64"/>
                <a:gd name="T62" fmla="*/ 27 w 41"/>
                <a:gd name="T63" fmla="*/ 7 h 64"/>
                <a:gd name="T64" fmla="*/ 31 w 41"/>
                <a:gd name="T65" fmla="*/ 11 h 64"/>
                <a:gd name="T66" fmla="*/ 31 w 41"/>
                <a:gd name="T67" fmla="*/ 11 h 64"/>
                <a:gd name="T68" fmla="*/ 32 w 41"/>
                <a:gd name="T69" fmla="*/ 14 h 64"/>
                <a:gd name="T70" fmla="*/ 34 w 41"/>
                <a:gd name="T71" fmla="*/ 18 h 64"/>
                <a:gd name="T72" fmla="*/ 34 w 41"/>
                <a:gd name="T73" fmla="*/ 18 h 64"/>
                <a:gd name="T74" fmla="*/ 32 w 41"/>
                <a:gd name="T75" fmla="*/ 23 h 64"/>
                <a:gd name="T76" fmla="*/ 31 w 41"/>
                <a:gd name="T77" fmla="*/ 28 h 64"/>
                <a:gd name="T78" fmla="*/ 31 w 41"/>
                <a:gd name="T79" fmla="*/ 28 h 64"/>
                <a:gd name="T80" fmla="*/ 26 w 41"/>
                <a:gd name="T81" fmla="*/ 33 h 64"/>
                <a:gd name="T82" fmla="*/ 17 w 41"/>
                <a:gd name="T83" fmla="*/ 40 h 64"/>
                <a:gd name="T84" fmla="*/ 17 w 41"/>
                <a:gd name="T85" fmla="*/ 40 h 64"/>
                <a:gd name="T86" fmla="*/ 6 w 41"/>
                <a:gd name="T87" fmla="*/ 51 h 64"/>
                <a:gd name="T88" fmla="*/ 6 w 41"/>
                <a:gd name="T89" fmla="*/ 51 h 64"/>
                <a:gd name="T90" fmla="*/ 1 w 41"/>
                <a:gd name="T91" fmla="*/ 59 h 64"/>
                <a:gd name="T92" fmla="*/ 1 w 41"/>
                <a:gd name="T93" fmla="*/ 59 h 64"/>
                <a:gd name="T94" fmla="*/ 0 w 41"/>
                <a:gd name="T95" fmla="*/ 64 h 64"/>
                <a:gd name="T96" fmla="*/ 41 w 41"/>
                <a:gd name="T97" fmla="*/ 64 h 64"/>
                <a:gd name="T98" fmla="*/ 41 w 41"/>
                <a:gd name="T99" fmla="*/ 58 h 64"/>
                <a:gd name="T100" fmla="*/ 12 w 41"/>
                <a:gd name="T101" fmla="*/ 58 h 64"/>
                <a:gd name="T102" fmla="*/ 12 w 41"/>
                <a:gd name="T103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" h="64">
                  <a:moveTo>
                    <a:pt x="12" y="58"/>
                  </a:moveTo>
                  <a:lnTo>
                    <a:pt x="12" y="58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1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3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3" y="11"/>
                  </a:lnTo>
                  <a:lnTo>
                    <a:pt x="1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7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2" y="1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23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0" y="64"/>
                  </a:lnTo>
                  <a:lnTo>
                    <a:pt x="41" y="64"/>
                  </a:lnTo>
                  <a:lnTo>
                    <a:pt x="41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2AAD0858-C238-45AE-B9D3-C42E98D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732" y="4534448"/>
              <a:ext cx="100746" cy="120894"/>
            </a:xfrm>
            <a:custGeom>
              <a:avLst/>
              <a:gdLst>
                <a:gd name="T0" fmla="*/ 42 w 55"/>
                <a:gd name="T1" fmla="*/ 54 h 66"/>
                <a:gd name="T2" fmla="*/ 42 w 55"/>
                <a:gd name="T3" fmla="*/ 54 h 66"/>
                <a:gd name="T4" fmla="*/ 36 w 55"/>
                <a:gd name="T5" fmla="*/ 57 h 66"/>
                <a:gd name="T6" fmla="*/ 29 w 55"/>
                <a:gd name="T7" fmla="*/ 59 h 66"/>
                <a:gd name="T8" fmla="*/ 29 w 55"/>
                <a:gd name="T9" fmla="*/ 59 h 66"/>
                <a:gd name="T10" fmla="*/ 24 w 55"/>
                <a:gd name="T11" fmla="*/ 57 h 66"/>
                <a:gd name="T12" fmla="*/ 19 w 55"/>
                <a:gd name="T13" fmla="*/ 55 h 66"/>
                <a:gd name="T14" fmla="*/ 19 w 55"/>
                <a:gd name="T15" fmla="*/ 55 h 66"/>
                <a:gd name="T16" fmla="*/ 14 w 55"/>
                <a:gd name="T17" fmla="*/ 52 h 66"/>
                <a:gd name="T18" fmla="*/ 12 w 55"/>
                <a:gd name="T19" fmla="*/ 47 h 66"/>
                <a:gd name="T20" fmla="*/ 12 w 55"/>
                <a:gd name="T21" fmla="*/ 47 h 66"/>
                <a:gd name="T22" fmla="*/ 10 w 55"/>
                <a:gd name="T23" fmla="*/ 40 h 66"/>
                <a:gd name="T24" fmla="*/ 9 w 55"/>
                <a:gd name="T25" fmla="*/ 31 h 66"/>
                <a:gd name="T26" fmla="*/ 9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4 w 55"/>
                <a:gd name="T33" fmla="*/ 14 h 66"/>
                <a:gd name="T34" fmla="*/ 17 w 55"/>
                <a:gd name="T35" fmla="*/ 10 h 66"/>
                <a:gd name="T36" fmla="*/ 17 w 55"/>
                <a:gd name="T37" fmla="*/ 10 h 66"/>
                <a:gd name="T38" fmla="*/ 23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6 w 55"/>
                <a:gd name="T45" fmla="*/ 9 h 66"/>
                <a:gd name="T46" fmla="*/ 40 w 55"/>
                <a:gd name="T47" fmla="*/ 10 h 66"/>
                <a:gd name="T48" fmla="*/ 40 w 55"/>
                <a:gd name="T49" fmla="*/ 10 h 66"/>
                <a:gd name="T50" fmla="*/ 43 w 55"/>
                <a:gd name="T51" fmla="*/ 14 h 66"/>
                <a:gd name="T52" fmla="*/ 47 w 55"/>
                <a:gd name="T53" fmla="*/ 21 h 66"/>
                <a:gd name="T54" fmla="*/ 55 w 55"/>
                <a:gd name="T55" fmla="*/ 19 h 66"/>
                <a:gd name="T56" fmla="*/ 55 w 55"/>
                <a:gd name="T57" fmla="*/ 19 h 66"/>
                <a:gd name="T58" fmla="*/ 52 w 55"/>
                <a:gd name="T59" fmla="*/ 10 h 66"/>
                <a:gd name="T60" fmla="*/ 47 w 55"/>
                <a:gd name="T61" fmla="*/ 5 h 66"/>
                <a:gd name="T62" fmla="*/ 47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3 w 55"/>
                <a:gd name="T71" fmla="*/ 0 h 66"/>
                <a:gd name="T72" fmla="*/ 16 w 55"/>
                <a:gd name="T73" fmla="*/ 3 h 66"/>
                <a:gd name="T74" fmla="*/ 16 w 55"/>
                <a:gd name="T75" fmla="*/ 3 h 66"/>
                <a:gd name="T76" fmla="*/ 9 w 55"/>
                <a:gd name="T77" fmla="*/ 9 h 66"/>
                <a:gd name="T78" fmla="*/ 4 w 55"/>
                <a:gd name="T79" fmla="*/ 16 h 66"/>
                <a:gd name="T80" fmla="*/ 4 w 55"/>
                <a:gd name="T81" fmla="*/ 16 h 66"/>
                <a:gd name="T82" fmla="*/ 2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2 w 55"/>
                <a:gd name="T89" fmla="*/ 42 h 66"/>
                <a:gd name="T90" fmla="*/ 4 w 55"/>
                <a:gd name="T91" fmla="*/ 48 h 66"/>
                <a:gd name="T92" fmla="*/ 4 w 55"/>
                <a:gd name="T93" fmla="*/ 48 h 66"/>
                <a:gd name="T94" fmla="*/ 9 w 55"/>
                <a:gd name="T95" fmla="*/ 55 h 66"/>
                <a:gd name="T96" fmla="*/ 14 w 55"/>
                <a:gd name="T97" fmla="*/ 61 h 66"/>
                <a:gd name="T98" fmla="*/ 14 w 55"/>
                <a:gd name="T99" fmla="*/ 61 h 66"/>
                <a:gd name="T100" fmla="*/ 21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40 w 55"/>
                <a:gd name="T107" fmla="*/ 64 h 66"/>
                <a:gd name="T108" fmla="*/ 47 w 55"/>
                <a:gd name="T109" fmla="*/ 61 h 66"/>
                <a:gd name="T110" fmla="*/ 47 w 55"/>
                <a:gd name="T111" fmla="*/ 61 h 66"/>
                <a:gd name="T112" fmla="*/ 52 w 55"/>
                <a:gd name="T113" fmla="*/ 54 h 66"/>
                <a:gd name="T114" fmla="*/ 55 w 55"/>
                <a:gd name="T115" fmla="*/ 43 h 66"/>
                <a:gd name="T116" fmla="*/ 47 w 55"/>
                <a:gd name="T117" fmla="*/ 42 h 66"/>
                <a:gd name="T118" fmla="*/ 47 w 55"/>
                <a:gd name="T119" fmla="*/ 42 h 66"/>
                <a:gd name="T120" fmla="*/ 45 w 55"/>
                <a:gd name="T121" fmla="*/ 48 h 66"/>
                <a:gd name="T122" fmla="*/ 42 w 55"/>
                <a:gd name="T123" fmla="*/ 54 h 66"/>
                <a:gd name="T124" fmla="*/ 42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2" y="54"/>
                  </a:moveTo>
                  <a:lnTo>
                    <a:pt x="42" y="54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24" y="57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9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7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2" y="1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9" y="9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9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21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40" y="64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52" y="54"/>
                  </a:lnTo>
                  <a:lnTo>
                    <a:pt x="55" y="43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5" y="48"/>
                  </a:lnTo>
                  <a:lnTo>
                    <a:pt x="42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9236900B-92EE-43F1-BAF3-F425C94E1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299" y="4565588"/>
              <a:ext cx="76933" cy="89755"/>
            </a:xfrm>
            <a:custGeom>
              <a:avLst/>
              <a:gdLst>
                <a:gd name="T0" fmla="*/ 42 w 42"/>
                <a:gd name="T1" fmla="*/ 47 h 49"/>
                <a:gd name="T2" fmla="*/ 40 w 42"/>
                <a:gd name="T3" fmla="*/ 42 h 49"/>
                <a:gd name="T4" fmla="*/ 40 w 42"/>
                <a:gd name="T5" fmla="*/ 28 h 49"/>
                <a:gd name="T6" fmla="*/ 40 w 42"/>
                <a:gd name="T7" fmla="*/ 18 h 49"/>
                <a:gd name="T8" fmla="*/ 40 w 42"/>
                <a:gd name="T9" fmla="*/ 11 h 49"/>
                <a:gd name="T10" fmla="*/ 37 w 42"/>
                <a:gd name="T11" fmla="*/ 6 h 49"/>
                <a:gd name="T12" fmla="*/ 32 w 42"/>
                <a:gd name="T13" fmla="*/ 2 h 49"/>
                <a:gd name="T14" fmla="*/ 23 w 42"/>
                <a:gd name="T15" fmla="*/ 0 h 49"/>
                <a:gd name="T16" fmla="*/ 12 w 42"/>
                <a:gd name="T17" fmla="*/ 2 h 49"/>
                <a:gd name="T18" fmla="*/ 6 w 42"/>
                <a:gd name="T19" fmla="*/ 7 h 49"/>
                <a:gd name="T20" fmla="*/ 2 w 42"/>
                <a:gd name="T21" fmla="*/ 14 h 49"/>
                <a:gd name="T22" fmla="*/ 9 w 42"/>
                <a:gd name="T23" fmla="*/ 16 h 49"/>
                <a:gd name="T24" fmla="*/ 12 w 42"/>
                <a:gd name="T25" fmla="*/ 9 h 49"/>
                <a:gd name="T26" fmla="*/ 16 w 42"/>
                <a:gd name="T27" fmla="*/ 7 h 49"/>
                <a:gd name="T28" fmla="*/ 21 w 42"/>
                <a:gd name="T29" fmla="*/ 7 h 49"/>
                <a:gd name="T30" fmla="*/ 30 w 42"/>
                <a:gd name="T31" fmla="*/ 9 h 49"/>
                <a:gd name="T32" fmla="*/ 32 w 42"/>
                <a:gd name="T33" fmla="*/ 12 h 49"/>
                <a:gd name="T34" fmla="*/ 32 w 42"/>
                <a:gd name="T35" fmla="*/ 16 h 49"/>
                <a:gd name="T36" fmla="*/ 32 w 42"/>
                <a:gd name="T37" fmla="*/ 18 h 49"/>
                <a:gd name="T38" fmla="*/ 18 w 42"/>
                <a:gd name="T39" fmla="*/ 21 h 49"/>
                <a:gd name="T40" fmla="*/ 12 w 42"/>
                <a:gd name="T41" fmla="*/ 21 h 49"/>
                <a:gd name="T42" fmla="*/ 6 w 42"/>
                <a:gd name="T43" fmla="*/ 25 h 49"/>
                <a:gd name="T44" fmla="*/ 2 w 42"/>
                <a:gd name="T45" fmla="*/ 30 h 49"/>
                <a:gd name="T46" fmla="*/ 0 w 42"/>
                <a:gd name="T47" fmla="*/ 35 h 49"/>
                <a:gd name="T48" fmla="*/ 4 w 42"/>
                <a:gd name="T49" fmla="*/ 44 h 49"/>
                <a:gd name="T50" fmla="*/ 9 w 42"/>
                <a:gd name="T51" fmla="*/ 47 h 49"/>
                <a:gd name="T52" fmla="*/ 16 w 42"/>
                <a:gd name="T53" fmla="*/ 49 h 49"/>
                <a:gd name="T54" fmla="*/ 25 w 42"/>
                <a:gd name="T55" fmla="*/ 47 h 49"/>
                <a:gd name="T56" fmla="*/ 33 w 42"/>
                <a:gd name="T57" fmla="*/ 42 h 49"/>
                <a:gd name="T58" fmla="*/ 35 w 42"/>
                <a:gd name="T59" fmla="*/ 47 h 49"/>
                <a:gd name="T60" fmla="*/ 32 w 42"/>
                <a:gd name="T61" fmla="*/ 26 h 49"/>
                <a:gd name="T62" fmla="*/ 32 w 42"/>
                <a:gd name="T63" fmla="*/ 35 h 49"/>
                <a:gd name="T64" fmla="*/ 28 w 42"/>
                <a:gd name="T65" fmla="*/ 38 h 49"/>
                <a:gd name="T66" fmla="*/ 26 w 42"/>
                <a:gd name="T67" fmla="*/ 40 h 49"/>
                <a:gd name="T68" fmla="*/ 18 w 42"/>
                <a:gd name="T69" fmla="*/ 42 h 49"/>
                <a:gd name="T70" fmla="*/ 14 w 42"/>
                <a:gd name="T71" fmla="*/ 42 h 49"/>
                <a:gd name="T72" fmla="*/ 11 w 42"/>
                <a:gd name="T73" fmla="*/ 40 h 49"/>
                <a:gd name="T74" fmla="*/ 9 w 42"/>
                <a:gd name="T75" fmla="*/ 35 h 49"/>
                <a:gd name="T76" fmla="*/ 9 w 42"/>
                <a:gd name="T77" fmla="*/ 31 h 49"/>
                <a:gd name="T78" fmla="*/ 12 w 42"/>
                <a:gd name="T79" fmla="*/ 28 h 49"/>
                <a:gd name="T80" fmla="*/ 19 w 42"/>
                <a:gd name="T81" fmla="*/ 26 h 49"/>
                <a:gd name="T82" fmla="*/ 32 w 42"/>
                <a:gd name="T83" fmla="*/ 25 h 49"/>
                <a:gd name="T84" fmla="*/ 32 w 42"/>
                <a:gd name="T8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9">
                  <a:moveTo>
                    <a:pt x="35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2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5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3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8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5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4430233-BE16-4DBF-BA2B-C5AE969B0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055" y="4565588"/>
              <a:ext cx="73269" cy="89755"/>
            </a:xfrm>
            <a:custGeom>
              <a:avLst/>
              <a:gdLst>
                <a:gd name="T0" fmla="*/ 29 w 40"/>
                <a:gd name="T1" fmla="*/ 38 h 49"/>
                <a:gd name="T2" fmla="*/ 29 w 40"/>
                <a:gd name="T3" fmla="*/ 38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5 w 40"/>
                <a:gd name="T11" fmla="*/ 40 h 49"/>
                <a:gd name="T12" fmla="*/ 12 w 40"/>
                <a:gd name="T13" fmla="*/ 38 h 49"/>
                <a:gd name="T14" fmla="*/ 12 w 40"/>
                <a:gd name="T15" fmla="*/ 38 h 49"/>
                <a:gd name="T16" fmla="*/ 10 w 40"/>
                <a:gd name="T17" fmla="*/ 31 h 49"/>
                <a:gd name="T18" fmla="*/ 8 w 40"/>
                <a:gd name="T19" fmla="*/ 25 h 49"/>
                <a:gd name="T20" fmla="*/ 8 w 40"/>
                <a:gd name="T21" fmla="*/ 25 h 49"/>
                <a:gd name="T22" fmla="*/ 10 w 40"/>
                <a:gd name="T23" fmla="*/ 16 h 49"/>
                <a:gd name="T24" fmla="*/ 12 w 40"/>
                <a:gd name="T25" fmla="*/ 11 h 49"/>
                <a:gd name="T26" fmla="*/ 12 w 40"/>
                <a:gd name="T27" fmla="*/ 11 h 49"/>
                <a:gd name="T28" fmla="*/ 17 w 40"/>
                <a:gd name="T29" fmla="*/ 7 h 49"/>
                <a:gd name="T30" fmla="*/ 22 w 40"/>
                <a:gd name="T31" fmla="*/ 7 h 49"/>
                <a:gd name="T32" fmla="*/ 22 w 40"/>
                <a:gd name="T33" fmla="*/ 7 h 49"/>
                <a:gd name="T34" fmla="*/ 26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1 w 40"/>
                <a:gd name="T41" fmla="*/ 12 h 49"/>
                <a:gd name="T42" fmla="*/ 33 w 40"/>
                <a:gd name="T43" fmla="*/ 16 h 49"/>
                <a:gd name="T44" fmla="*/ 40 w 40"/>
                <a:gd name="T45" fmla="*/ 14 h 49"/>
                <a:gd name="T46" fmla="*/ 40 w 40"/>
                <a:gd name="T47" fmla="*/ 14 h 49"/>
                <a:gd name="T48" fmla="*/ 38 w 40"/>
                <a:gd name="T49" fmla="*/ 9 h 49"/>
                <a:gd name="T50" fmla="*/ 33 w 40"/>
                <a:gd name="T51" fmla="*/ 4 h 49"/>
                <a:gd name="T52" fmla="*/ 33 w 40"/>
                <a:gd name="T53" fmla="*/ 4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5 w 40"/>
                <a:gd name="T61" fmla="*/ 0 h 49"/>
                <a:gd name="T62" fmla="*/ 10 w 40"/>
                <a:gd name="T63" fmla="*/ 4 h 49"/>
                <a:gd name="T64" fmla="*/ 10 w 40"/>
                <a:gd name="T65" fmla="*/ 4 h 49"/>
                <a:gd name="T66" fmla="*/ 7 w 40"/>
                <a:gd name="T67" fmla="*/ 7 h 49"/>
                <a:gd name="T68" fmla="*/ 3 w 40"/>
                <a:gd name="T69" fmla="*/ 11 h 49"/>
                <a:gd name="T70" fmla="*/ 3 w 40"/>
                <a:gd name="T71" fmla="*/ 11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4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4 w 40"/>
                <a:gd name="T93" fmla="*/ 44 h 49"/>
                <a:gd name="T94" fmla="*/ 34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0 h 49"/>
                <a:gd name="T102" fmla="*/ 33 w 40"/>
                <a:gd name="T103" fmla="*/ 30 h 49"/>
                <a:gd name="T104" fmla="*/ 31 w 40"/>
                <a:gd name="T105" fmla="*/ 35 h 49"/>
                <a:gd name="T106" fmla="*/ 29 w 40"/>
                <a:gd name="T107" fmla="*/ 38 h 49"/>
                <a:gd name="T108" fmla="*/ 29 w 40"/>
                <a:gd name="T10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29" y="38"/>
                  </a:moveTo>
                  <a:lnTo>
                    <a:pt x="29" y="38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1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9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4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8D017ABB-BF57-4954-ADDA-C53C0BAF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146" y="4538112"/>
              <a:ext cx="69606" cy="113567"/>
            </a:xfrm>
            <a:custGeom>
              <a:avLst/>
              <a:gdLst>
                <a:gd name="T0" fmla="*/ 8 w 38"/>
                <a:gd name="T1" fmla="*/ 62 h 62"/>
                <a:gd name="T2" fmla="*/ 8 w 38"/>
                <a:gd name="T3" fmla="*/ 38 h 62"/>
                <a:gd name="T4" fmla="*/ 8 w 38"/>
                <a:gd name="T5" fmla="*/ 38 h 62"/>
                <a:gd name="T6" fmla="*/ 8 w 38"/>
                <a:gd name="T7" fmla="*/ 29 h 62"/>
                <a:gd name="T8" fmla="*/ 8 w 38"/>
                <a:gd name="T9" fmla="*/ 29 h 62"/>
                <a:gd name="T10" fmla="*/ 10 w 38"/>
                <a:gd name="T11" fmla="*/ 26 h 62"/>
                <a:gd name="T12" fmla="*/ 13 w 38"/>
                <a:gd name="T13" fmla="*/ 24 h 62"/>
                <a:gd name="T14" fmla="*/ 13 w 38"/>
                <a:gd name="T15" fmla="*/ 24 h 62"/>
                <a:gd name="T16" fmla="*/ 20 w 38"/>
                <a:gd name="T17" fmla="*/ 22 h 62"/>
                <a:gd name="T18" fmla="*/ 20 w 38"/>
                <a:gd name="T19" fmla="*/ 22 h 62"/>
                <a:gd name="T20" fmla="*/ 24 w 38"/>
                <a:gd name="T21" fmla="*/ 22 h 62"/>
                <a:gd name="T22" fmla="*/ 27 w 38"/>
                <a:gd name="T23" fmla="*/ 24 h 62"/>
                <a:gd name="T24" fmla="*/ 27 w 38"/>
                <a:gd name="T25" fmla="*/ 24 h 62"/>
                <a:gd name="T26" fmla="*/ 29 w 38"/>
                <a:gd name="T27" fmla="*/ 27 h 62"/>
                <a:gd name="T28" fmla="*/ 29 w 38"/>
                <a:gd name="T29" fmla="*/ 33 h 62"/>
                <a:gd name="T30" fmla="*/ 29 w 38"/>
                <a:gd name="T31" fmla="*/ 62 h 62"/>
                <a:gd name="T32" fmla="*/ 38 w 38"/>
                <a:gd name="T33" fmla="*/ 62 h 62"/>
                <a:gd name="T34" fmla="*/ 38 w 38"/>
                <a:gd name="T35" fmla="*/ 33 h 62"/>
                <a:gd name="T36" fmla="*/ 38 w 38"/>
                <a:gd name="T37" fmla="*/ 33 h 62"/>
                <a:gd name="T38" fmla="*/ 36 w 38"/>
                <a:gd name="T39" fmla="*/ 27 h 62"/>
                <a:gd name="T40" fmla="*/ 36 w 38"/>
                <a:gd name="T41" fmla="*/ 22 h 62"/>
                <a:gd name="T42" fmla="*/ 36 w 38"/>
                <a:gd name="T43" fmla="*/ 22 h 62"/>
                <a:gd name="T44" fmla="*/ 32 w 38"/>
                <a:gd name="T45" fmla="*/ 21 h 62"/>
                <a:gd name="T46" fmla="*/ 31 w 38"/>
                <a:gd name="T47" fmla="*/ 17 h 62"/>
                <a:gd name="T48" fmla="*/ 31 w 38"/>
                <a:gd name="T49" fmla="*/ 17 h 62"/>
                <a:gd name="T50" fmla="*/ 26 w 38"/>
                <a:gd name="T51" fmla="*/ 15 h 62"/>
                <a:gd name="T52" fmla="*/ 20 w 38"/>
                <a:gd name="T53" fmla="*/ 15 h 62"/>
                <a:gd name="T54" fmla="*/ 20 w 38"/>
                <a:gd name="T55" fmla="*/ 15 h 62"/>
                <a:gd name="T56" fmla="*/ 13 w 38"/>
                <a:gd name="T57" fmla="*/ 17 h 62"/>
                <a:gd name="T58" fmla="*/ 8 w 38"/>
                <a:gd name="T59" fmla="*/ 22 h 62"/>
                <a:gd name="T60" fmla="*/ 8 w 38"/>
                <a:gd name="T61" fmla="*/ 0 h 62"/>
                <a:gd name="T62" fmla="*/ 0 w 38"/>
                <a:gd name="T63" fmla="*/ 0 h 62"/>
                <a:gd name="T64" fmla="*/ 0 w 38"/>
                <a:gd name="T65" fmla="*/ 62 h 62"/>
                <a:gd name="T66" fmla="*/ 8 w 38"/>
                <a:gd name="T67" fmla="*/ 62 h 62"/>
                <a:gd name="T68" fmla="*/ 8 w 38"/>
                <a:gd name="T6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62">
                  <a:moveTo>
                    <a:pt x="8" y="62"/>
                  </a:moveTo>
                  <a:lnTo>
                    <a:pt x="8" y="38"/>
                  </a:lnTo>
                  <a:lnTo>
                    <a:pt x="8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6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4" y="22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29" y="27"/>
                  </a:lnTo>
                  <a:lnTo>
                    <a:pt x="29" y="33"/>
                  </a:lnTo>
                  <a:lnTo>
                    <a:pt x="29" y="62"/>
                  </a:lnTo>
                  <a:lnTo>
                    <a:pt x="38" y="6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7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2" y="2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6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3" y="17"/>
                  </a:lnTo>
                  <a:lnTo>
                    <a:pt x="8" y="2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B21A1740-503E-4115-9A07-5F9DB1E7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405" y="4565588"/>
              <a:ext cx="76933" cy="89755"/>
            </a:xfrm>
            <a:custGeom>
              <a:avLst/>
              <a:gdLst>
                <a:gd name="T0" fmla="*/ 30 w 42"/>
                <a:gd name="T1" fmla="*/ 40 h 49"/>
                <a:gd name="T2" fmla="*/ 30 w 42"/>
                <a:gd name="T3" fmla="*/ 40 h 49"/>
                <a:gd name="T4" fmla="*/ 26 w 42"/>
                <a:gd name="T5" fmla="*/ 42 h 49"/>
                <a:gd name="T6" fmla="*/ 21 w 42"/>
                <a:gd name="T7" fmla="*/ 42 h 49"/>
                <a:gd name="T8" fmla="*/ 21 w 42"/>
                <a:gd name="T9" fmla="*/ 42 h 49"/>
                <a:gd name="T10" fmla="*/ 16 w 42"/>
                <a:gd name="T11" fmla="*/ 40 h 49"/>
                <a:gd name="T12" fmla="*/ 12 w 42"/>
                <a:gd name="T13" fmla="*/ 38 h 49"/>
                <a:gd name="T14" fmla="*/ 12 w 42"/>
                <a:gd name="T15" fmla="*/ 38 h 49"/>
                <a:gd name="T16" fmla="*/ 9 w 42"/>
                <a:gd name="T17" fmla="*/ 33 h 49"/>
                <a:gd name="T18" fmla="*/ 7 w 42"/>
                <a:gd name="T19" fmla="*/ 26 h 49"/>
                <a:gd name="T20" fmla="*/ 42 w 42"/>
                <a:gd name="T21" fmla="*/ 26 h 49"/>
                <a:gd name="T22" fmla="*/ 42 w 42"/>
                <a:gd name="T23" fmla="*/ 26 h 49"/>
                <a:gd name="T24" fmla="*/ 42 w 42"/>
                <a:gd name="T25" fmla="*/ 25 h 49"/>
                <a:gd name="T26" fmla="*/ 42 w 42"/>
                <a:gd name="T27" fmla="*/ 25 h 49"/>
                <a:gd name="T28" fmla="*/ 40 w 42"/>
                <a:gd name="T29" fmla="*/ 14 h 49"/>
                <a:gd name="T30" fmla="*/ 37 w 42"/>
                <a:gd name="T31" fmla="*/ 7 h 49"/>
                <a:gd name="T32" fmla="*/ 37 w 42"/>
                <a:gd name="T33" fmla="*/ 7 h 49"/>
                <a:gd name="T34" fmla="*/ 30 w 42"/>
                <a:gd name="T35" fmla="*/ 2 h 49"/>
                <a:gd name="T36" fmla="*/ 21 w 42"/>
                <a:gd name="T37" fmla="*/ 0 h 49"/>
                <a:gd name="T38" fmla="*/ 21 w 42"/>
                <a:gd name="T39" fmla="*/ 0 h 49"/>
                <a:gd name="T40" fmla="*/ 12 w 42"/>
                <a:gd name="T41" fmla="*/ 2 h 49"/>
                <a:gd name="T42" fmla="*/ 6 w 42"/>
                <a:gd name="T43" fmla="*/ 7 h 49"/>
                <a:gd name="T44" fmla="*/ 6 w 42"/>
                <a:gd name="T45" fmla="*/ 7 h 49"/>
                <a:gd name="T46" fmla="*/ 2 w 42"/>
                <a:gd name="T47" fmla="*/ 14 h 49"/>
                <a:gd name="T48" fmla="*/ 0 w 42"/>
                <a:gd name="T49" fmla="*/ 25 h 49"/>
                <a:gd name="T50" fmla="*/ 0 w 42"/>
                <a:gd name="T51" fmla="*/ 25 h 49"/>
                <a:gd name="T52" fmla="*/ 2 w 42"/>
                <a:gd name="T53" fmla="*/ 35 h 49"/>
                <a:gd name="T54" fmla="*/ 6 w 42"/>
                <a:gd name="T55" fmla="*/ 42 h 49"/>
                <a:gd name="T56" fmla="*/ 6 w 42"/>
                <a:gd name="T57" fmla="*/ 42 h 49"/>
                <a:gd name="T58" fmla="*/ 12 w 42"/>
                <a:gd name="T59" fmla="*/ 47 h 49"/>
                <a:gd name="T60" fmla="*/ 21 w 42"/>
                <a:gd name="T61" fmla="*/ 49 h 49"/>
                <a:gd name="T62" fmla="*/ 21 w 42"/>
                <a:gd name="T63" fmla="*/ 49 h 49"/>
                <a:gd name="T64" fmla="*/ 28 w 42"/>
                <a:gd name="T65" fmla="*/ 47 h 49"/>
                <a:gd name="T66" fmla="*/ 35 w 42"/>
                <a:gd name="T67" fmla="*/ 44 h 49"/>
                <a:gd name="T68" fmla="*/ 35 w 42"/>
                <a:gd name="T69" fmla="*/ 44 h 49"/>
                <a:gd name="T70" fmla="*/ 38 w 42"/>
                <a:gd name="T71" fmla="*/ 40 h 49"/>
                <a:gd name="T72" fmla="*/ 42 w 42"/>
                <a:gd name="T73" fmla="*/ 33 h 49"/>
                <a:gd name="T74" fmla="*/ 33 w 42"/>
                <a:gd name="T75" fmla="*/ 33 h 49"/>
                <a:gd name="T76" fmla="*/ 33 w 42"/>
                <a:gd name="T77" fmla="*/ 33 h 49"/>
                <a:gd name="T78" fmla="*/ 31 w 42"/>
                <a:gd name="T79" fmla="*/ 37 h 49"/>
                <a:gd name="T80" fmla="*/ 30 w 42"/>
                <a:gd name="T81" fmla="*/ 40 h 49"/>
                <a:gd name="T82" fmla="*/ 30 w 42"/>
                <a:gd name="T83" fmla="*/ 40 h 49"/>
                <a:gd name="T84" fmla="*/ 12 w 42"/>
                <a:gd name="T85" fmla="*/ 11 h 49"/>
                <a:gd name="T86" fmla="*/ 12 w 42"/>
                <a:gd name="T87" fmla="*/ 11 h 49"/>
                <a:gd name="T88" fmla="*/ 16 w 42"/>
                <a:gd name="T89" fmla="*/ 7 h 49"/>
                <a:gd name="T90" fmla="*/ 21 w 42"/>
                <a:gd name="T91" fmla="*/ 7 h 49"/>
                <a:gd name="T92" fmla="*/ 21 w 42"/>
                <a:gd name="T93" fmla="*/ 7 h 49"/>
                <a:gd name="T94" fmla="*/ 26 w 42"/>
                <a:gd name="T95" fmla="*/ 7 h 49"/>
                <a:gd name="T96" fmla="*/ 31 w 42"/>
                <a:gd name="T97" fmla="*/ 11 h 49"/>
                <a:gd name="T98" fmla="*/ 31 w 42"/>
                <a:gd name="T99" fmla="*/ 11 h 49"/>
                <a:gd name="T100" fmla="*/ 33 w 42"/>
                <a:gd name="T101" fmla="*/ 14 h 49"/>
                <a:gd name="T102" fmla="*/ 33 w 42"/>
                <a:gd name="T103" fmla="*/ 19 h 49"/>
                <a:gd name="T104" fmla="*/ 9 w 42"/>
                <a:gd name="T105" fmla="*/ 19 h 49"/>
                <a:gd name="T106" fmla="*/ 9 w 42"/>
                <a:gd name="T107" fmla="*/ 19 h 49"/>
                <a:gd name="T108" fmla="*/ 9 w 42"/>
                <a:gd name="T109" fmla="*/ 14 h 49"/>
                <a:gd name="T110" fmla="*/ 12 w 42"/>
                <a:gd name="T111" fmla="*/ 11 h 49"/>
                <a:gd name="T112" fmla="*/ 12 w 42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40"/>
                  </a:lnTo>
                  <a:lnTo>
                    <a:pt x="42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30" y="40"/>
                  </a:lnTo>
                  <a:lnTo>
                    <a:pt x="30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6E69FA15-4CAB-4F62-B4D6-1A25F9AE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4" y="4386078"/>
              <a:ext cx="108073" cy="122727"/>
            </a:xfrm>
            <a:custGeom>
              <a:avLst/>
              <a:gdLst>
                <a:gd name="T0" fmla="*/ 59 w 59"/>
                <a:gd name="T1" fmla="*/ 32 h 67"/>
                <a:gd name="T2" fmla="*/ 57 w 59"/>
                <a:gd name="T3" fmla="*/ 0 h 67"/>
                <a:gd name="T4" fmla="*/ 0 w 59"/>
                <a:gd name="T5" fmla="*/ 34 h 67"/>
                <a:gd name="T6" fmla="*/ 59 w 59"/>
                <a:gd name="T7" fmla="*/ 67 h 67"/>
                <a:gd name="T8" fmla="*/ 59 w 59"/>
                <a:gd name="T9" fmla="*/ 67 h 67"/>
                <a:gd name="T10" fmla="*/ 59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59" y="32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BA4CAEAA-402A-4531-96F7-A46DCBC2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569" y="4387177"/>
              <a:ext cx="108073" cy="120894"/>
            </a:xfrm>
            <a:custGeom>
              <a:avLst/>
              <a:gdLst>
                <a:gd name="T0" fmla="*/ 0 w 59"/>
                <a:gd name="T1" fmla="*/ 33 h 66"/>
                <a:gd name="T2" fmla="*/ 1 w 59"/>
                <a:gd name="T3" fmla="*/ 66 h 66"/>
                <a:gd name="T4" fmla="*/ 59 w 59"/>
                <a:gd name="T5" fmla="*/ 33 h 66"/>
                <a:gd name="T6" fmla="*/ 0 w 59"/>
                <a:gd name="T7" fmla="*/ 0 h 66"/>
                <a:gd name="T8" fmla="*/ 0 w 59"/>
                <a:gd name="T9" fmla="*/ 0 h 66"/>
                <a:gd name="T10" fmla="*/ 0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0" y="33"/>
                  </a:moveTo>
                  <a:lnTo>
                    <a:pt x="1" y="66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78B94A39-71EC-48D3-BFDA-3E4BA324A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386" y="4448355"/>
              <a:ext cx="183173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1E64B6B5-4B22-453D-B15E-C7EF6EC3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632" y="3569127"/>
              <a:ext cx="888390" cy="1758462"/>
            </a:xfrm>
            <a:custGeom>
              <a:avLst/>
              <a:gdLst>
                <a:gd name="T0" fmla="*/ 0 w 485"/>
                <a:gd name="T1" fmla="*/ 0 h 960"/>
                <a:gd name="T2" fmla="*/ 485 w 485"/>
                <a:gd name="T3" fmla="*/ 0 h 960"/>
                <a:gd name="T4" fmla="*/ 485 w 485"/>
                <a:gd name="T5" fmla="*/ 960 h 960"/>
                <a:gd name="T6" fmla="*/ 0 w 485"/>
                <a:gd name="T7" fmla="*/ 960 h 960"/>
                <a:gd name="T8" fmla="*/ 0 w 485"/>
                <a:gd name="T9" fmla="*/ 0 h 960"/>
                <a:gd name="T10" fmla="*/ 0 w 485"/>
                <a:gd name="T11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960">
                  <a:moveTo>
                    <a:pt x="0" y="0"/>
                  </a:moveTo>
                  <a:lnTo>
                    <a:pt x="485" y="0"/>
                  </a:lnTo>
                  <a:lnTo>
                    <a:pt x="485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3A3E5CAB-D248-4023-A25C-D95101B4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651" y="4204737"/>
              <a:ext cx="73269" cy="113567"/>
            </a:xfrm>
            <a:custGeom>
              <a:avLst/>
              <a:gdLst>
                <a:gd name="T0" fmla="*/ 40 w 40"/>
                <a:gd name="T1" fmla="*/ 62 h 62"/>
                <a:gd name="T2" fmla="*/ 40 w 40"/>
                <a:gd name="T3" fmla="*/ 55 h 62"/>
                <a:gd name="T4" fmla="*/ 9 w 40"/>
                <a:gd name="T5" fmla="*/ 55 h 62"/>
                <a:gd name="T6" fmla="*/ 9 w 40"/>
                <a:gd name="T7" fmla="*/ 0 h 62"/>
                <a:gd name="T8" fmla="*/ 0 w 40"/>
                <a:gd name="T9" fmla="*/ 0 h 62"/>
                <a:gd name="T10" fmla="*/ 0 w 40"/>
                <a:gd name="T11" fmla="*/ 62 h 62"/>
                <a:gd name="T12" fmla="*/ 40 w 40"/>
                <a:gd name="T13" fmla="*/ 62 h 62"/>
                <a:gd name="T14" fmla="*/ 40 w 40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2">
                  <a:moveTo>
                    <a:pt x="40" y="62"/>
                  </a:moveTo>
                  <a:lnTo>
                    <a:pt x="40" y="55"/>
                  </a:lnTo>
                  <a:lnTo>
                    <a:pt x="9" y="55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40" y="62"/>
                  </a:lnTo>
                  <a:lnTo>
                    <a:pt x="4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CED9FCD0-0CAE-49C8-937E-1D2DE60D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742" y="4204737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19 w 41"/>
                <a:gd name="T3" fmla="*/ 64 h 64"/>
                <a:gd name="T4" fmla="*/ 27 w 41"/>
                <a:gd name="T5" fmla="*/ 62 h 64"/>
                <a:gd name="T6" fmla="*/ 34 w 41"/>
                <a:gd name="T7" fmla="*/ 59 h 64"/>
                <a:gd name="T8" fmla="*/ 41 w 41"/>
                <a:gd name="T9" fmla="*/ 45 h 64"/>
                <a:gd name="T10" fmla="*/ 40 w 41"/>
                <a:gd name="T11" fmla="*/ 38 h 64"/>
                <a:gd name="T12" fmla="*/ 38 w 41"/>
                <a:gd name="T13" fmla="*/ 34 h 64"/>
                <a:gd name="T14" fmla="*/ 29 w 41"/>
                <a:gd name="T15" fmla="*/ 29 h 64"/>
                <a:gd name="T16" fmla="*/ 33 w 41"/>
                <a:gd name="T17" fmla="*/ 26 h 64"/>
                <a:gd name="T18" fmla="*/ 34 w 41"/>
                <a:gd name="T19" fmla="*/ 24 h 64"/>
                <a:gd name="T20" fmla="*/ 38 w 41"/>
                <a:gd name="T21" fmla="*/ 15 h 64"/>
                <a:gd name="T22" fmla="*/ 36 w 41"/>
                <a:gd name="T23" fmla="*/ 12 h 64"/>
                <a:gd name="T24" fmla="*/ 34 w 41"/>
                <a:gd name="T25" fmla="*/ 8 h 64"/>
                <a:gd name="T26" fmla="*/ 29 w 41"/>
                <a:gd name="T27" fmla="*/ 1 h 64"/>
                <a:gd name="T28" fmla="*/ 24 w 41"/>
                <a:gd name="T29" fmla="*/ 0 h 64"/>
                <a:gd name="T30" fmla="*/ 19 w 41"/>
                <a:gd name="T31" fmla="*/ 0 h 64"/>
                <a:gd name="T32" fmla="*/ 7 w 41"/>
                <a:gd name="T33" fmla="*/ 3 h 64"/>
                <a:gd name="T34" fmla="*/ 3 w 41"/>
                <a:gd name="T35" fmla="*/ 8 h 64"/>
                <a:gd name="T36" fmla="*/ 8 w 41"/>
                <a:gd name="T37" fmla="*/ 17 h 64"/>
                <a:gd name="T38" fmla="*/ 8 w 41"/>
                <a:gd name="T39" fmla="*/ 12 h 64"/>
                <a:gd name="T40" fmla="*/ 12 w 41"/>
                <a:gd name="T41" fmla="*/ 8 h 64"/>
                <a:gd name="T42" fmla="*/ 19 w 41"/>
                <a:gd name="T43" fmla="*/ 5 h 64"/>
                <a:gd name="T44" fmla="*/ 24 w 41"/>
                <a:gd name="T45" fmla="*/ 7 h 64"/>
                <a:gd name="T46" fmla="*/ 27 w 41"/>
                <a:gd name="T47" fmla="*/ 8 h 64"/>
                <a:gd name="T48" fmla="*/ 29 w 41"/>
                <a:gd name="T49" fmla="*/ 15 h 64"/>
                <a:gd name="T50" fmla="*/ 29 w 41"/>
                <a:gd name="T51" fmla="*/ 21 h 64"/>
                <a:gd name="T52" fmla="*/ 26 w 41"/>
                <a:gd name="T53" fmla="*/ 24 h 64"/>
                <a:gd name="T54" fmla="*/ 17 w 41"/>
                <a:gd name="T55" fmla="*/ 26 h 64"/>
                <a:gd name="T56" fmla="*/ 15 w 41"/>
                <a:gd name="T57" fmla="*/ 26 h 64"/>
                <a:gd name="T58" fmla="*/ 15 w 41"/>
                <a:gd name="T59" fmla="*/ 33 h 64"/>
                <a:gd name="T60" fmla="*/ 21 w 41"/>
                <a:gd name="T61" fmla="*/ 33 h 64"/>
                <a:gd name="T62" fmla="*/ 29 w 41"/>
                <a:gd name="T63" fmla="*/ 36 h 64"/>
                <a:gd name="T64" fmla="*/ 31 w 41"/>
                <a:gd name="T65" fmla="*/ 40 h 64"/>
                <a:gd name="T66" fmla="*/ 33 w 41"/>
                <a:gd name="T67" fmla="*/ 45 h 64"/>
                <a:gd name="T68" fmla="*/ 29 w 41"/>
                <a:gd name="T69" fmla="*/ 53 h 64"/>
                <a:gd name="T70" fmla="*/ 24 w 41"/>
                <a:gd name="T71" fmla="*/ 57 h 64"/>
                <a:gd name="T72" fmla="*/ 19 w 41"/>
                <a:gd name="T73" fmla="*/ 57 h 64"/>
                <a:gd name="T74" fmla="*/ 12 w 41"/>
                <a:gd name="T75" fmla="*/ 55 h 64"/>
                <a:gd name="T76" fmla="*/ 8 w 41"/>
                <a:gd name="T77" fmla="*/ 50 h 64"/>
                <a:gd name="T78" fmla="*/ 0 w 41"/>
                <a:gd name="T79" fmla="*/ 47 h 64"/>
                <a:gd name="T80" fmla="*/ 2 w 41"/>
                <a:gd name="T81" fmla="*/ 53 h 64"/>
                <a:gd name="T82" fmla="*/ 5 w 41"/>
                <a:gd name="T8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7" y="62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40" y="52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4" y="31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33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21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3" y="8"/>
                  </a:lnTo>
                  <a:lnTo>
                    <a:pt x="0" y="1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21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1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6" y="33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1" y="4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1" y="5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71275733-1952-4B12-864A-A112AB21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598" y="4594896"/>
              <a:ext cx="100746" cy="117231"/>
            </a:xfrm>
            <a:custGeom>
              <a:avLst/>
              <a:gdLst>
                <a:gd name="T0" fmla="*/ 40 w 55"/>
                <a:gd name="T1" fmla="*/ 54 h 64"/>
                <a:gd name="T2" fmla="*/ 40 w 55"/>
                <a:gd name="T3" fmla="*/ 54 h 64"/>
                <a:gd name="T4" fmla="*/ 35 w 55"/>
                <a:gd name="T5" fmla="*/ 57 h 64"/>
                <a:gd name="T6" fmla="*/ 28 w 55"/>
                <a:gd name="T7" fmla="*/ 57 h 64"/>
                <a:gd name="T8" fmla="*/ 28 w 55"/>
                <a:gd name="T9" fmla="*/ 57 h 64"/>
                <a:gd name="T10" fmla="*/ 23 w 55"/>
                <a:gd name="T11" fmla="*/ 57 h 64"/>
                <a:gd name="T12" fmla="*/ 17 w 55"/>
                <a:gd name="T13" fmla="*/ 54 h 64"/>
                <a:gd name="T14" fmla="*/ 17 w 55"/>
                <a:gd name="T15" fmla="*/ 54 h 64"/>
                <a:gd name="T16" fmla="*/ 14 w 55"/>
                <a:gd name="T17" fmla="*/ 50 h 64"/>
                <a:gd name="T18" fmla="*/ 10 w 55"/>
                <a:gd name="T19" fmla="*/ 45 h 64"/>
                <a:gd name="T20" fmla="*/ 10 w 55"/>
                <a:gd name="T21" fmla="*/ 45 h 64"/>
                <a:gd name="T22" fmla="*/ 9 w 55"/>
                <a:gd name="T23" fmla="*/ 40 h 64"/>
                <a:gd name="T24" fmla="*/ 9 w 55"/>
                <a:gd name="T25" fmla="*/ 31 h 64"/>
                <a:gd name="T26" fmla="*/ 9 w 55"/>
                <a:gd name="T27" fmla="*/ 31 h 64"/>
                <a:gd name="T28" fmla="*/ 10 w 55"/>
                <a:gd name="T29" fmla="*/ 19 h 64"/>
                <a:gd name="T30" fmla="*/ 10 w 55"/>
                <a:gd name="T31" fmla="*/ 19 h 64"/>
                <a:gd name="T32" fmla="*/ 12 w 55"/>
                <a:gd name="T33" fmla="*/ 14 h 64"/>
                <a:gd name="T34" fmla="*/ 17 w 55"/>
                <a:gd name="T35" fmla="*/ 10 h 64"/>
                <a:gd name="T36" fmla="*/ 17 w 55"/>
                <a:gd name="T37" fmla="*/ 10 h 64"/>
                <a:gd name="T38" fmla="*/ 23 w 55"/>
                <a:gd name="T39" fmla="*/ 7 h 64"/>
                <a:gd name="T40" fmla="*/ 30 w 55"/>
                <a:gd name="T41" fmla="*/ 7 h 64"/>
                <a:gd name="T42" fmla="*/ 30 w 55"/>
                <a:gd name="T43" fmla="*/ 7 h 64"/>
                <a:gd name="T44" fmla="*/ 35 w 55"/>
                <a:gd name="T45" fmla="*/ 7 h 64"/>
                <a:gd name="T46" fmla="*/ 40 w 55"/>
                <a:gd name="T47" fmla="*/ 10 h 64"/>
                <a:gd name="T48" fmla="*/ 40 w 55"/>
                <a:gd name="T49" fmla="*/ 10 h 64"/>
                <a:gd name="T50" fmla="*/ 43 w 55"/>
                <a:gd name="T51" fmla="*/ 14 h 64"/>
                <a:gd name="T52" fmla="*/ 45 w 55"/>
                <a:gd name="T53" fmla="*/ 19 h 64"/>
                <a:gd name="T54" fmla="*/ 54 w 55"/>
                <a:gd name="T55" fmla="*/ 17 h 64"/>
                <a:gd name="T56" fmla="*/ 54 w 55"/>
                <a:gd name="T57" fmla="*/ 17 h 64"/>
                <a:gd name="T58" fmla="*/ 50 w 55"/>
                <a:gd name="T59" fmla="*/ 10 h 64"/>
                <a:gd name="T60" fmla="*/ 45 w 55"/>
                <a:gd name="T61" fmla="*/ 3 h 64"/>
                <a:gd name="T62" fmla="*/ 45 w 55"/>
                <a:gd name="T63" fmla="*/ 3 h 64"/>
                <a:gd name="T64" fmla="*/ 38 w 55"/>
                <a:gd name="T65" fmla="*/ 0 h 64"/>
                <a:gd name="T66" fmla="*/ 30 w 55"/>
                <a:gd name="T67" fmla="*/ 0 h 64"/>
                <a:gd name="T68" fmla="*/ 30 w 55"/>
                <a:gd name="T69" fmla="*/ 0 h 64"/>
                <a:gd name="T70" fmla="*/ 21 w 55"/>
                <a:gd name="T71" fmla="*/ 0 h 64"/>
                <a:gd name="T72" fmla="*/ 14 w 55"/>
                <a:gd name="T73" fmla="*/ 3 h 64"/>
                <a:gd name="T74" fmla="*/ 14 w 55"/>
                <a:gd name="T75" fmla="*/ 3 h 64"/>
                <a:gd name="T76" fmla="*/ 7 w 55"/>
                <a:gd name="T77" fmla="*/ 9 h 64"/>
                <a:gd name="T78" fmla="*/ 4 w 55"/>
                <a:gd name="T79" fmla="*/ 14 h 64"/>
                <a:gd name="T80" fmla="*/ 4 w 55"/>
                <a:gd name="T81" fmla="*/ 14 h 64"/>
                <a:gd name="T82" fmla="*/ 0 w 55"/>
                <a:gd name="T83" fmla="*/ 22 h 64"/>
                <a:gd name="T84" fmla="*/ 0 w 55"/>
                <a:gd name="T85" fmla="*/ 31 h 64"/>
                <a:gd name="T86" fmla="*/ 0 w 55"/>
                <a:gd name="T87" fmla="*/ 31 h 64"/>
                <a:gd name="T88" fmla="*/ 0 w 55"/>
                <a:gd name="T89" fmla="*/ 40 h 64"/>
                <a:gd name="T90" fmla="*/ 4 w 55"/>
                <a:gd name="T91" fmla="*/ 48 h 64"/>
                <a:gd name="T92" fmla="*/ 4 w 55"/>
                <a:gd name="T93" fmla="*/ 48 h 64"/>
                <a:gd name="T94" fmla="*/ 7 w 55"/>
                <a:gd name="T95" fmla="*/ 55 h 64"/>
                <a:gd name="T96" fmla="*/ 12 w 55"/>
                <a:gd name="T97" fmla="*/ 61 h 64"/>
                <a:gd name="T98" fmla="*/ 12 w 55"/>
                <a:gd name="T99" fmla="*/ 61 h 64"/>
                <a:gd name="T100" fmla="*/ 19 w 55"/>
                <a:gd name="T101" fmla="*/ 64 h 64"/>
                <a:gd name="T102" fmla="*/ 30 w 55"/>
                <a:gd name="T103" fmla="*/ 64 h 64"/>
                <a:gd name="T104" fmla="*/ 30 w 55"/>
                <a:gd name="T105" fmla="*/ 64 h 64"/>
                <a:gd name="T106" fmla="*/ 38 w 55"/>
                <a:gd name="T107" fmla="*/ 64 h 64"/>
                <a:gd name="T108" fmla="*/ 45 w 55"/>
                <a:gd name="T109" fmla="*/ 59 h 64"/>
                <a:gd name="T110" fmla="*/ 45 w 55"/>
                <a:gd name="T111" fmla="*/ 59 h 64"/>
                <a:gd name="T112" fmla="*/ 52 w 55"/>
                <a:gd name="T113" fmla="*/ 52 h 64"/>
                <a:gd name="T114" fmla="*/ 55 w 55"/>
                <a:gd name="T115" fmla="*/ 43 h 64"/>
                <a:gd name="T116" fmla="*/ 47 w 55"/>
                <a:gd name="T117" fmla="*/ 41 h 64"/>
                <a:gd name="T118" fmla="*/ 47 w 55"/>
                <a:gd name="T119" fmla="*/ 41 h 64"/>
                <a:gd name="T120" fmla="*/ 43 w 55"/>
                <a:gd name="T121" fmla="*/ 48 h 64"/>
                <a:gd name="T122" fmla="*/ 40 w 55"/>
                <a:gd name="T123" fmla="*/ 54 h 64"/>
                <a:gd name="T124" fmla="*/ 40 w 55"/>
                <a:gd name="T125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4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3" y="57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4" y="50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9" y="4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2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0" y="10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7" y="9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7" y="55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8" y="64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55" y="43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3" y="48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5230F7B-9002-44FC-B4A5-3FBC380EE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0165" y="4626035"/>
              <a:ext cx="76933" cy="86092"/>
            </a:xfrm>
            <a:custGeom>
              <a:avLst/>
              <a:gdLst>
                <a:gd name="T0" fmla="*/ 42 w 42"/>
                <a:gd name="T1" fmla="*/ 47 h 47"/>
                <a:gd name="T2" fmla="*/ 40 w 42"/>
                <a:gd name="T3" fmla="*/ 42 h 47"/>
                <a:gd name="T4" fmla="*/ 38 w 42"/>
                <a:gd name="T5" fmla="*/ 28 h 47"/>
                <a:gd name="T6" fmla="*/ 38 w 42"/>
                <a:gd name="T7" fmla="*/ 18 h 47"/>
                <a:gd name="T8" fmla="*/ 38 w 42"/>
                <a:gd name="T9" fmla="*/ 11 h 47"/>
                <a:gd name="T10" fmla="*/ 37 w 42"/>
                <a:gd name="T11" fmla="*/ 4 h 47"/>
                <a:gd name="T12" fmla="*/ 32 w 42"/>
                <a:gd name="T13" fmla="*/ 0 h 47"/>
                <a:gd name="T14" fmla="*/ 21 w 42"/>
                <a:gd name="T15" fmla="*/ 0 h 47"/>
                <a:gd name="T16" fmla="*/ 11 w 42"/>
                <a:gd name="T17" fmla="*/ 2 h 47"/>
                <a:gd name="T18" fmla="*/ 4 w 42"/>
                <a:gd name="T19" fmla="*/ 5 h 47"/>
                <a:gd name="T20" fmla="*/ 0 w 42"/>
                <a:gd name="T21" fmla="*/ 14 h 47"/>
                <a:gd name="T22" fmla="*/ 9 w 42"/>
                <a:gd name="T23" fmla="*/ 14 h 47"/>
                <a:gd name="T24" fmla="*/ 13 w 42"/>
                <a:gd name="T25" fmla="*/ 7 h 47"/>
                <a:gd name="T26" fmla="*/ 16 w 42"/>
                <a:gd name="T27" fmla="*/ 7 h 47"/>
                <a:gd name="T28" fmla="*/ 19 w 42"/>
                <a:gd name="T29" fmla="*/ 5 h 47"/>
                <a:gd name="T30" fmla="*/ 30 w 42"/>
                <a:gd name="T31" fmla="*/ 9 h 47"/>
                <a:gd name="T32" fmla="*/ 32 w 42"/>
                <a:gd name="T33" fmla="*/ 11 h 47"/>
                <a:gd name="T34" fmla="*/ 32 w 42"/>
                <a:gd name="T35" fmla="*/ 16 h 47"/>
                <a:gd name="T36" fmla="*/ 32 w 42"/>
                <a:gd name="T37" fmla="*/ 18 h 47"/>
                <a:gd name="T38" fmla="*/ 18 w 42"/>
                <a:gd name="T39" fmla="*/ 19 h 47"/>
                <a:gd name="T40" fmla="*/ 11 w 42"/>
                <a:gd name="T41" fmla="*/ 21 h 47"/>
                <a:gd name="T42" fmla="*/ 6 w 42"/>
                <a:gd name="T43" fmla="*/ 24 h 47"/>
                <a:gd name="T44" fmla="*/ 0 w 42"/>
                <a:gd name="T45" fmla="*/ 28 h 47"/>
                <a:gd name="T46" fmla="*/ 0 w 42"/>
                <a:gd name="T47" fmla="*/ 35 h 47"/>
                <a:gd name="T48" fmla="*/ 4 w 42"/>
                <a:gd name="T49" fmla="*/ 44 h 47"/>
                <a:gd name="T50" fmla="*/ 9 w 42"/>
                <a:gd name="T51" fmla="*/ 47 h 47"/>
                <a:gd name="T52" fmla="*/ 16 w 42"/>
                <a:gd name="T53" fmla="*/ 47 h 47"/>
                <a:gd name="T54" fmla="*/ 23 w 42"/>
                <a:gd name="T55" fmla="*/ 45 h 47"/>
                <a:gd name="T56" fmla="*/ 32 w 42"/>
                <a:gd name="T57" fmla="*/ 40 h 47"/>
                <a:gd name="T58" fmla="*/ 33 w 42"/>
                <a:gd name="T59" fmla="*/ 47 h 47"/>
                <a:gd name="T60" fmla="*/ 32 w 42"/>
                <a:gd name="T61" fmla="*/ 26 h 47"/>
                <a:gd name="T62" fmla="*/ 30 w 42"/>
                <a:gd name="T63" fmla="*/ 35 h 47"/>
                <a:gd name="T64" fmla="*/ 28 w 42"/>
                <a:gd name="T65" fmla="*/ 37 h 47"/>
                <a:gd name="T66" fmla="*/ 25 w 42"/>
                <a:gd name="T67" fmla="*/ 40 h 47"/>
                <a:gd name="T68" fmla="*/ 18 w 42"/>
                <a:gd name="T69" fmla="*/ 42 h 47"/>
                <a:gd name="T70" fmla="*/ 13 w 42"/>
                <a:gd name="T71" fmla="*/ 40 h 47"/>
                <a:gd name="T72" fmla="*/ 11 w 42"/>
                <a:gd name="T73" fmla="*/ 40 h 47"/>
                <a:gd name="T74" fmla="*/ 7 w 42"/>
                <a:gd name="T75" fmla="*/ 35 h 47"/>
                <a:gd name="T76" fmla="*/ 9 w 42"/>
                <a:gd name="T77" fmla="*/ 30 h 47"/>
                <a:gd name="T78" fmla="*/ 13 w 42"/>
                <a:gd name="T79" fmla="*/ 28 h 47"/>
                <a:gd name="T80" fmla="*/ 19 w 42"/>
                <a:gd name="T81" fmla="*/ 26 h 47"/>
                <a:gd name="T82" fmla="*/ 32 w 42"/>
                <a:gd name="T83" fmla="*/ 23 h 47"/>
                <a:gd name="T84" fmla="*/ 32 w 42"/>
                <a:gd name="T8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47">
                  <a:moveTo>
                    <a:pt x="33" y="47"/>
                  </a:moveTo>
                  <a:lnTo>
                    <a:pt x="42" y="47"/>
                  </a:lnTo>
                  <a:lnTo>
                    <a:pt x="42" y="47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5" y="7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9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close/>
                  <a:moveTo>
                    <a:pt x="32" y="26"/>
                  </a:moveTo>
                  <a:lnTo>
                    <a:pt x="32" y="26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8" y="37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32" y="23"/>
                  </a:lnTo>
                  <a:lnTo>
                    <a:pt x="32" y="2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E6894FB5-4885-4712-9069-E170FE94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920" y="46260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4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5 w 40"/>
                <a:gd name="T11" fmla="*/ 40 h 47"/>
                <a:gd name="T12" fmla="*/ 10 w 40"/>
                <a:gd name="T13" fmla="*/ 37 h 47"/>
                <a:gd name="T14" fmla="*/ 10 w 40"/>
                <a:gd name="T15" fmla="*/ 37 h 47"/>
                <a:gd name="T16" fmla="*/ 9 w 40"/>
                <a:gd name="T17" fmla="*/ 31 h 47"/>
                <a:gd name="T18" fmla="*/ 7 w 40"/>
                <a:gd name="T19" fmla="*/ 23 h 47"/>
                <a:gd name="T20" fmla="*/ 7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5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4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29 w 40"/>
                <a:gd name="T41" fmla="*/ 11 h 47"/>
                <a:gd name="T42" fmla="*/ 31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5 w 40"/>
                <a:gd name="T61" fmla="*/ 0 h 47"/>
                <a:gd name="T62" fmla="*/ 10 w 40"/>
                <a:gd name="T63" fmla="*/ 2 h 47"/>
                <a:gd name="T64" fmla="*/ 10 w 40"/>
                <a:gd name="T65" fmla="*/ 2 h 47"/>
                <a:gd name="T66" fmla="*/ 5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4 h 47"/>
                <a:gd name="T76" fmla="*/ 0 w 40"/>
                <a:gd name="T77" fmla="*/ 24 h 47"/>
                <a:gd name="T78" fmla="*/ 2 w 40"/>
                <a:gd name="T79" fmla="*/ 33 h 47"/>
                <a:gd name="T80" fmla="*/ 5 w 40"/>
                <a:gd name="T81" fmla="*/ 42 h 47"/>
                <a:gd name="T82" fmla="*/ 5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6 w 40"/>
                <a:gd name="T97" fmla="*/ 38 h 47"/>
                <a:gd name="T98" fmla="*/ 40 w 40"/>
                <a:gd name="T99" fmla="*/ 31 h 47"/>
                <a:gd name="T100" fmla="*/ 31 w 40"/>
                <a:gd name="T101" fmla="*/ 30 h 47"/>
                <a:gd name="T102" fmla="*/ 31 w 40"/>
                <a:gd name="T103" fmla="*/ 30 h 47"/>
                <a:gd name="T104" fmla="*/ 31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9" y="3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4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9" y="11"/>
                  </a:lnTo>
                  <a:lnTo>
                    <a:pt x="31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25D8285D-D6BB-4F0B-A38C-158966A3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011" y="4594896"/>
              <a:ext cx="65942" cy="117231"/>
            </a:xfrm>
            <a:custGeom>
              <a:avLst/>
              <a:gdLst>
                <a:gd name="T0" fmla="*/ 7 w 36"/>
                <a:gd name="T1" fmla="*/ 64 h 64"/>
                <a:gd name="T2" fmla="*/ 7 w 36"/>
                <a:gd name="T3" fmla="*/ 38 h 64"/>
                <a:gd name="T4" fmla="*/ 7 w 36"/>
                <a:gd name="T5" fmla="*/ 38 h 64"/>
                <a:gd name="T6" fmla="*/ 8 w 36"/>
                <a:gd name="T7" fmla="*/ 29 h 64"/>
                <a:gd name="T8" fmla="*/ 8 w 36"/>
                <a:gd name="T9" fmla="*/ 29 h 64"/>
                <a:gd name="T10" fmla="*/ 10 w 36"/>
                <a:gd name="T11" fmla="*/ 28 h 64"/>
                <a:gd name="T12" fmla="*/ 12 w 36"/>
                <a:gd name="T13" fmla="*/ 26 h 64"/>
                <a:gd name="T14" fmla="*/ 12 w 36"/>
                <a:gd name="T15" fmla="*/ 26 h 64"/>
                <a:gd name="T16" fmla="*/ 19 w 36"/>
                <a:gd name="T17" fmla="*/ 24 h 64"/>
                <a:gd name="T18" fmla="*/ 19 w 36"/>
                <a:gd name="T19" fmla="*/ 24 h 64"/>
                <a:gd name="T20" fmla="*/ 22 w 36"/>
                <a:gd name="T21" fmla="*/ 24 h 64"/>
                <a:gd name="T22" fmla="*/ 26 w 36"/>
                <a:gd name="T23" fmla="*/ 26 h 64"/>
                <a:gd name="T24" fmla="*/ 26 w 36"/>
                <a:gd name="T25" fmla="*/ 26 h 64"/>
                <a:gd name="T26" fmla="*/ 27 w 36"/>
                <a:gd name="T27" fmla="*/ 29 h 64"/>
                <a:gd name="T28" fmla="*/ 27 w 36"/>
                <a:gd name="T29" fmla="*/ 35 h 64"/>
                <a:gd name="T30" fmla="*/ 27 w 36"/>
                <a:gd name="T31" fmla="*/ 64 h 64"/>
                <a:gd name="T32" fmla="*/ 36 w 36"/>
                <a:gd name="T33" fmla="*/ 64 h 64"/>
                <a:gd name="T34" fmla="*/ 36 w 36"/>
                <a:gd name="T35" fmla="*/ 35 h 64"/>
                <a:gd name="T36" fmla="*/ 36 w 36"/>
                <a:gd name="T37" fmla="*/ 35 h 64"/>
                <a:gd name="T38" fmla="*/ 36 w 36"/>
                <a:gd name="T39" fmla="*/ 29 h 64"/>
                <a:gd name="T40" fmla="*/ 34 w 36"/>
                <a:gd name="T41" fmla="*/ 24 h 64"/>
                <a:gd name="T42" fmla="*/ 34 w 36"/>
                <a:gd name="T43" fmla="*/ 24 h 64"/>
                <a:gd name="T44" fmla="*/ 33 w 36"/>
                <a:gd name="T45" fmla="*/ 21 h 64"/>
                <a:gd name="T46" fmla="*/ 29 w 36"/>
                <a:gd name="T47" fmla="*/ 19 h 64"/>
                <a:gd name="T48" fmla="*/ 29 w 36"/>
                <a:gd name="T49" fmla="*/ 19 h 64"/>
                <a:gd name="T50" fmla="*/ 26 w 36"/>
                <a:gd name="T51" fmla="*/ 17 h 64"/>
                <a:gd name="T52" fmla="*/ 20 w 36"/>
                <a:gd name="T53" fmla="*/ 17 h 64"/>
                <a:gd name="T54" fmla="*/ 20 w 36"/>
                <a:gd name="T55" fmla="*/ 17 h 64"/>
                <a:gd name="T56" fmla="*/ 13 w 36"/>
                <a:gd name="T57" fmla="*/ 19 h 64"/>
                <a:gd name="T58" fmla="*/ 7 w 36"/>
                <a:gd name="T59" fmla="*/ 22 h 64"/>
                <a:gd name="T60" fmla="*/ 7 w 36"/>
                <a:gd name="T61" fmla="*/ 0 h 64"/>
                <a:gd name="T62" fmla="*/ 0 w 36"/>
                <a:gd name="T63" fmla="*/ 0 h 64"/>
                <a:gd name="T64" fmla="*/ 0 w 36"/>
                <a:gd name="T65" fmla="*/ 64 h 64"/>
                <a:gd name="T66" fmla="*/ 7 w 36"/>
                <a:gd name="T67" fmla="*/ 64 h 64"/>
                <a:gd name="T68" fmla="*/ 7 w 36"/>
                <a:gd name="T6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64">
                  <a:moveTo>
                    <a:pt x="7" y="64"/>
                  </a:moveTo>
                  <a:lnTo>
                    <a:pt x="7" y="38"/>
                  </a:lnTo>
                  <a:lnTo>
                    <a:pt x="7" y="38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7" y="29"/>
                  </a:lnTo>
                  <a:lnTo>
                    <a:pt x="27" y="35"/>
                  </a:lnTo>
                  <a:lnTo>
                    <a:pt x="27" y="64"/>
                  </a:lnTo>
                  <a:lnTo>
                    <a:pt x="36" y="64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6" y="29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6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13" y="19"/>
                  </a:lnTo>
                  <a:lnTo>
                    <a:pt x="7" y="2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E3392278-4924-4BB9-A2DB-B57F0C71C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8440" y="4626035"/>
              <a:ext cx="75102" cy="86092"/>
            </a:xfrm>
            <a:custGeom>
              <a:avLst/>
              <a:gdLst>
                <a:gd name="T0" fmla="*/ 29 w 41"/>
                <a:gd name="T1" fmla="*/ 38 h 47"/>
                <a:gd name="T2" fmla="*/ 29 w 41"/>
                <a:gd name="T3" fmla="*/ 38 h 47"/>
                <a:gd name="T4" fmla="*/ 26 w 41"/>
                <a:gd name="T5" fmla="*/ 40 h 47"/>
                <a:gd name="T6" fmla="*/ 22 w 41"/>
                <a:gd name="T7" fmla="*/ 42 h 47"/>
                <a:gd name="T8" fmla="*/ 22 w 41"/>
                <a:gd name="T9" fmla="*/ 42 h 47"/>
                <a:gd name="T10" fmla="*/ 17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10 w 41"/>
                <a:gd name="T17" fmla="*/ 31 h 47"/>
                <a:gd name="T18" fmla="*/ 8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1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0 w 41"/>
                <a:gd name="T37" fmla="*/ 0 h 47"/>
                <a:gd name="T38" fmla="*/ 20 w 41"/>
                <a:gd name="T39" fmla="*/ 0 h 47"/>
                <a:gd name="T40" fmla="*/ 13 w 41"/>
                <a:gd name="T41" fmla="*/ 2 h 47"/>
                <a:gd name="T42" fmla="*/ 7 w 41"/>
                <a:gd name="T43" fmla="*/ 5 h 47"/>
                <a:gd name="T44" fmla="*/ 7 w 41"/>
                <a:gd name="T45" fmla="*/ 5 h 47"/>
                <a:gd name="T46" fmla="*/ 1 w 41"/>
                <a:gd name="T47" fmla="*/ 14 h 47"/>
                <a:gd name="T48" fmla="*/ 0 w 41"/>
                <a:gd name="T49" fmla="*/ 24 h 47"/>
                <a:gd name="T50" fmla="*/ 0 w 41"/>
                <a:gd name="T51" fmla="*/ 24 h 47"/>
                <a:gd name="T52" fmla="*/ 1 w 41"/>
                <a:gd name="T53" fmla="*/ 33 h 47"/>
                <a:gd name="T54" fmla="*/ 7 w 41"/>
                <a:gd name="T55" fmla="*/ 42 h 47"/>
                <a:gd name="T56" fmla="*/ 7 w 41"/>
                <a:gd name="T57" fmla="*/ 42 h 47"/>
                <a:gd name="T58" fmla="*/ 13 w 41"/>
                <a:gd name="T59" fmla="*/ 45 h 47"/>
                <a:gd name="T60" fmla="*/ 22 w 41"/>
                <a:gd name="T61" fmla="*/ 47 h 47"/>
                <a:gd name="T62" fmla="*/ 22 w 41"/>
                <a:gd name="T63" fmla="*/ 47 h 47"/>
                <a:gd name="T64" fmla="*/ 29 w 41"/>
                <a:gd name="T65" fmla="*/ 47 h 47"/>
                <a:gd name="T66" fmla="*/ 34 w 41"/>
                <a:gd name="T67" fmla="*/ 44 h 47"/>
                <a:gd name="T68" fmla="*/ 34 w 41"/>
                <a:gd name="T69" fmla="*/ 44 h 47"/>
                <a:gd name="T70" fmla="*/ 39 w 41"/>
                <a:gd name="T71" fmla="*/ 38 h 47"/>
                <a:gd name="T72" fmla="*/ 41 w 41"/>
                <a:gd name="T73" fmla="*/ 33 h 47"/>
                <a:gd name="T74" fmla="*/ 34 w 41"/>
                <a:gd name="T75" fmla="*/ 31 h 47"/>
                <a:gd name="T76" fmla="*/ 34 w 41"/>
                <a:gd name="T77" fmla="*/ 31 h 47"/>
                <a:gd name="T78" fmla="*/ 31 w 41"/>
                <a:gd name="T79" fmla="*/ 37 h 47"/>
                <a:gd name="T80" fmla="*/ 29 w 41"/>
                <a:gd name="T81" fmla="*/ 38 h 47"/>
                <a:gd name="T82" fmla="*/ 29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7 w 41"/>
                <a:gd name="T89" fmla="*/ 7 h 47"/>
                <a:gd name="T90" fmla="*/ 22 w 41"/>
                <a:gd name="T91" fmla="*/ 5 h 47"/>
                <a:gd name="T92" fmla="*/ 22 w 41"/>
                <a:gd name="T93" fmla="*/ 5 h 47"/>
                <a:gd name="T94" fmla="*/ 27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4 w 41"/>
                <a:gd name="T103" fmla="*/ 19 h 47"/>
                <a:gd name="T104" fmla="*/ 8 w 41"/>
                <a:gd name="T105" fmla="*/ 19 h 47"/>
                <a:gd name="T106" fmla="*/ 8 w 41"/>
                <a:gd name="T107" fmla="*/ 19 h 47"/>
                <a:gd name="T108" fmla="*/ 10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31"/>
                  </a:lnTo>
                  <a:lnTo>
                    <a:pt x="8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1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3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9" y="47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9" y="38"/>
                  </a:lnTo>
                  <a:lnTo>
                    <a:pt x="41" y="33"/>
                  </a:lnTo>
                  <a:lnTo>
                    <a:pt x="34" y="31"/>
                  </a:lnTo>
                  <a:lnTo>
                    <a:pt x="34" y="31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7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7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4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A74E9A3A-1B30-4F8B-9476-BF59299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784" y="4387910"/>
              <a:ext cx="108073" cy="120894"/>
            </a:xfrm>
            <a:custGeom>
              <a:avLst/>
              <a:gdLst>
                <a:gd name="T0" fmla="*/ 59 w 59"/>
                <a:gd name="T1" fmla="*/ 33 h 66"/>
                <a:gd name="T2" fmla="*/ 59 w 59"/>
                <a:gd name="T3" fmla="*/ 0 h 66"/>
                <a:gd name="T4" fmla="*/ 0 w 59"/>
                <a:gd name="T5" fmla="*/ 33 h 66"/>
                <a:gd name="T6" fmla="*/ 59 w 59"/>
                <a:gd name="T7" fmla="*/ 66 h 66"/>
                <a:gd name="T8" fmla="*/ 59 w 59"/>
                <a:gd name="T9" fmla="*/ 66 h 66"/>
                <a:gd name="T10" fmla="*/ 59 w 59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6">
                  <a:moveTo>
                    <a:pt x="59" y="33"/>
                  </a:moveTo>
                  <a:lnTo>
                    <a:pt x="59" y="0"/>
                  </a:lnTo>
                  <a:lnTo>
                    <a:pt x="0" y="3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1229BEFD-DD80-48AD-B23D-51AA0515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434" y="4387910"/>
              <a:ext cx="104409" cy="120894"/>
            </a:xfrm>
            <a:custGeom>
              <a:avLst/>
              <a:gdLst>
                <a:gd name="T0" fmla="*/ 0 w 57"/>
                <a:gd name="T1" fmla="*/ 33 h 66"/>
                <a:gd name="T2" fmla="*/ 0 w 57"/>
                <a:gd name="T3" fmla="*/ 66 h 66"/>
                <a:gd name="T4" fmla="*/ 57 w 57"/>
                <a:gd name="T5" fmla="*/ 33 h 66"/>
                <a:gd name="T6" fmla="*/ 0 w 57"/>
                <a:gd name="T7" fmla="*/ 0 h 66"/>
                <a:gd name="T8" fmla="*/ 0 w 57"/>
                <a:gd name="T9" fmla="*/ 0 h 66"/>
                <a:gd name="T10" fmla="*/ 0 w 57"/>
                <a:gd name="T11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6">
                  <a:moveTo>
                    <a:pt x="0" y="33"/>
                  </a:moveTo>
                  <a:lnTo>
                    <a:pt x="0" y="66"/>
                  </a:lnTo>
                  <a:lnTo>
                    <a:pt x="57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94">
              <a:extLst>
                <a:ext uri="{FF2B5EF4-FFF2-40B4-BE49-F238E27FC236}">
                  <a16:creationId xmlns:a16="http://schemas.microsoft.com/office/drawing/2014/main" id="{162CDB24-DD33-43DD-93CB-DDB78D525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4093" y="4448357"/>
              <a:ext cx="181342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0A5E716E-B934-46ED-9D73-50D4CB5F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97" y="3303525"/>
              <a:ext cx="1014779" cy="2326298"/>
            </a:xfrm>
            <a:custGeom>
              <a:avLst/>
              <a:gdLst>
                <a:gd name="T0" fmla="*/ 0 w 554"/>
                <a:gd name="T1" fmla="*/ 0 h 1270"/>
                <a:gd name="T2" fmla="*/ 554 w 554"/>
                <a:gd name="T3" fmla="*/ 0 h 1270"/>
                <a:gd name="T4" fmla="*/ 554 w 554"/>
                <a:gd name="T5" fmla="*/ 1270 h 1270"/>
                <a:gd name="T6" fmla="*/ 0 w 554"/>
                <a:gd name="T7" fmla="*/ 1270 h 1270"/>
                <a:gd name="T8" fmla="*/ 0 w 554"/>
                <a:gd name="T9" fmla="*/ 0 h 1270"/>
                <a:gd name="T10" fmla="*/ 0 w 554"/>
                <a:gd name="T11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70">
                  <a:moveTo>
                    <a:pt x="0" y="0"/>
                  </a:moveTo>
                  <a:lnTo>
                    <a:pt x="554" y="0"/>
                  </a:lnTo>
                  <a:lnTo>
                    <a:pt x="554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8BFFB9E2-8E82-473F-A191-934E7C3F8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77" y="4122309"/>
              <a:ext cx="109904" cy="113567"/>
            </a:xfrm>
            <a:custGeom>
              <a:avLst/>
              <a:gdLst>
                <a:gd name="T0" fmla="*/ 8 w 60"/>
                <a:gd name="T1" fmla="*/ 62 h 62"/>
                <a:gd name="T2" fmla="*/ 8 w 60"/>
                <a:gd name="T3" fmla="*/ 8 h 62"/>
                <a:gd name="T4" fmla="*/ 26 w 60"/>
                <a:gd name="T5" fmla="*/ 62 h 62"/>
                <a:gd name="T6" fmla="*/ 34 w 60"/>
                <a:gd name="T7" fmla="*/ 62 h 62"/>
                <a:gd name="T8" fmla="*/ 52 w 60"/>
                <a:gd name="T9" fmla="*/ 10 h 62"/>
                <a:gd name="T10" fmla="*/ 52 w 60"/>
                <a:gd name="T11" fmla="*/ 62 h 62"/>
                <a:gd name="T12" fmla="*/ 60 w 60"/>
                <a:gd name="T13" fmla="*/ 62 h 62"/>
                <a:gd name="T14" fmla="*/ 60 w 60"/>
                <a:gd name="T15" fmla="*/ 0 h 62"/>
                <a:gd name="T16" fmla="*/ 48 w 60"/>
                <a:gd name="T17" fmla="*/ 0 h 62"/>
                <a:gd name="T18" fmla="*/ 34 w 60"/>
                <a:gd name="T19" fmla="*/ 43 h 62"/>
                <a:gd name="T20" fmla="*/ 34 w 60"/>
                <a:gd name="T21" fmla="*/ 43 h 62"/>
                <a:gd name="T22" fmla="*/ 31 w 60"/>
                <a:gd name="T23" fmla="*/ 53 h 62"/>
                <a:gd name="T24" fmla="*/ 31 w 60"/>
                <a:gd name="T25" fmla="*/ 53 h 62"/>
                <a:gd name="T26" fmla="*/ 27 w 60"/>
                <a:gd name="T27" fmla="*/ 43 h 62"/>
                <a:gd name="T28" fmla="*/ 12 w 60"/>
                <a:gd name="T29" fmla="*/ 0 h 62"/>
                <a:gd name="T30" fmla="*/ 0 w 60"/>
                <a:gd name="T31" fmla="*/ 0 h 62"/>
                <a:gd name="T32" fmla="*/ 0 w 60"/>
                <a:gd name="T33" fmla="*/ 62 h 62"/>
                <a:gd name="T34" fmla="*/ 8 w 60"/>
                <a:gd name="T35" fmla="*/ 62 h 62"/>
                <a:gd name="T36" fmla="*/ 8 w 60"/>
                <a:gd name="T3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62">
                  <a:moveTo>
                    <a:pt x="8" y="62"/>
                  </a:moveTo>
                  <a:lnTo>
                    <a:pt x="8" y="8"/>
                  </a:lnTo>
                  <a:lnTo>
                    <a:pt x="26" y="62"/>
                  </a:lnTo>
                  <a:lnTo>
                    <a:pt x="34" y="62"/>
                  </a:lnTo>
                  <a:lnTo>
                    <a:pt x="52" y="10"/>
                  </a:lnTo>
                  <a:lnTo>
                    <a:pt x="52" y="62"/>
                  </a:lnTo>
                  <a:lnTo>
                    <a:pt x="60" y="6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0D61CEFA-0F38-4174-83FB-A98EA37B7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103" y="4122309"/>
              <a:ext cx="104409" cy="113567"/>
            </a:xfrm>
            <a:custGeom>
              <a:avLst/>
              <a:gdLst>
                <a:gd name="T0" fmla="*/ 9 w 57"/>
                <a:gd name="T1" fmla="*/ 62 h 62"/>
                <a:gd name="T2" fmla="*/ 16 w 57"/>
                <a:gd name="T3" fmla="*/ 43 h 62"/>
                <a:gd name="T4" fmla="*/ 42 w 57"/>
                <a:gd name="T5" fmla="*/ 43 h 62"/>
                <a:gd name="T6" fmla="*/ 49 w 57"/>
                <a:gd name="T7" fmla="*/ 62 h 62"/>
                <a:gd name="T8" fmla="*/ 57 w 57"/>
                <a:gd name="T9" fmla="*/ 62 h 62"/>
                <a:gd name="T10" fmla="*/ 33 w 57"/>
                <a:gd name="T11" fmla="*/ 0 h 62"/>
                <a:gd name="T12" fmla="*/ 23 w 57"/>
                <a:gd name="T13" fmla="*/ 0 h 62"/>
                <a:gd name="T14" fmla="*/ 0 w 57"/>
                <a:gd name="T15" fmla="*/ 62 h 62"/>
                <a:gd name="T16" fmla="*/ 9 w 57"/>
                <a:gd name="T17" fmla="*/ 62 h 62"/>
                <a:gd name="T18" fmla="*/ 9 w 57"/>
                <a:gd name="T19" fmla="*/ 62 h 62"/>
                <a:gd name="T20" fmla="*/ 25 w 57"/>
                <a:gd name="T21" fmla="*/ 17 h 62"/>
                <a:gd name="T22" fmla="*/ 25 w 57"/>
                <a:gd name="T23" fmla="*/ 17 h 62"/>
                <a:gd name="T24" fmla="*/ 28 w 57"/>
                <a:gd name="T25" fmla="*/ 5 h 62"/>
                <a:gd name="T26" fmla="*/ 28 w 57"/>
                <a:gd name="T27" fmla="*/ 5 h 62"/>
                <a:gd name="T28" fmla="*/ 31 w 57"/>
                <a:gd name="T29" fmla="*/ 19 h 62"/>
                <a:gd name="T30" fmla="*/ 38 w 57"/>
                <a:gd name="T31" fmla="*/ 36 h 62"/>
                <a:gd name="T32" fmla="*/ 18 w 57"/>
                <a:gd name="T33" fmla="*/ 36 h 62"/>
                <a:gd name="T34" fmla="*/ 25 w 57"/>
                <a:gd name="T35" fmla="*/ 17 h 62"/>
                <a:gd name="T36" fmla="*/ 25 w 57"/>
                <a:gd name="T37" fmla="*/ 1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62">
                  <a:moveTo>
                    <a:pt x="9" y="62"/>
                  </a:moveTo>
                  <a:lnTo>
                    <a:pt x="16" y="43"/>
                  </a:lnTo>
                  <a:lnTo>
                    <a:pt x="42" y="43"/>
                  </a:lnTo>
                  <a:lnTo>
                    <a:pt x="49" y="62"/>
                  </a:lnTo>
                  <a:lnTo>
                    <a:pt x="57" y="62"/>
                  </a:lnTo>
                  <a:lnTo>
                    <a:pt x="33" y="0"/>
                  </a:lnTo>
                  <a:lnTo>
                    <a:pt x="23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25" y="17"/>
                  </a:moveTo>
                  <a:lnTo>
                    <a:pt x="25" y="17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19"/>
                  </a:lnTo>
                  <a:lnTo>
                    <a:pt x="38" y="36"/>
                  </a:lnTo>
                  <a:lnTo>
                    <a:pt x="18" y="36"/>
                  </a:lnTo>
                  <a:lnTo>
                    <a:pt x="25" y="17"/>
                  </a:lnTo>
                  <a:lnTo>
                    <a:pt x="2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98">
              <a:extLst>
                <a:ext uri="{FF2B5EF4-FFF2-40B4-BE49-F238E27FC236}">
                  <a16:creationId xmlns:a16="http://schemas.microsoft.com/office/drawing/2014/main" id="{180DD2EF-60B5-4D75-A5AF-2B3219C83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997" y="4122309"/>
              <a:ext cx="16486" cy="113567"/>
            </a:xfrm>
            <a:custGeom>
              <a:avLst/>
              <a:gdLst>
                <a:gd name="T0" fmla="*/ 9 w 9"/>
                <a:gd name="T1" fmla="*/ 62 h 62"/>
                <a:gd name="T2" fmla="*/ 9 w 9"/>
                <a:gd name="T3" fmla="*/ 0 h 62"/>
                <a:gd name="T4" fmla="*/ 0 w 9"/>
                <a:gd name="T5" fmla="*/ 0 h 62"/>
                <a:gd name="T6" fmla="*/ 0 w 9"/>
                <a:gd name="T7" fmla="*/ 62 h 62"/>
                <a:gd name="T8" fmla="*/ 9 w 9"/>
                <a:gd name="T9" fmla="*/ 62 h 62"/>
                <a:gd name="T10" fmla="*/ 9 w 9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2">
                  <a:moveTo>
                    <a:pt x="9" y="6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B22E9734-C16B-487C-BA48-C5A773713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7" y="4122309"/>
              <a:ext cx="91587" cy="113567"/>
            </a:xfrm>
            <a:custGeom>
              <a:avLst/>
              <a:gdLst>
                <a:gd name="T0" fmla="*/ 8 w 50"/>
                <a:gd name="T1" fmla="*/ 62 h 62"/>
                <a:gd name="T2" fmla="*/ 8 w 50"/>
                <a:gd name="T3" fmla="*/ 12 h 62"/>
                <a:gd name="T4" fmla="*/ 41 w 50"/>
                <a:gd name="T5" fmla="*/ 62 h 62"/>
                <a:gd name="T6" fmla="*/ 50 w 50"/>
                <a:gd name="T7" fmla="*/ 62 h 62"/>
                <a:gd name="T8" fmla="*/ 50 w 50"/>
                <a:gd name="T9" fmla="*/ 0 h 62"/>
                <a:gd name="T10" fmla="*/ 41 w 50"/>
                <a:gd name="T11" fmla="*/ 0 h 62"/>
                <a:gd name="T12" fmla="*/ 41 w 50"/>
                <a:gd name="T13" fmla="*/ 48 h 62"/>
                <a:gd name="T14" fmla="*/ 8 w 50"/>
                <a:gd name="T15" fmla="*/ 0 h 62"/>
                <a:gd name="T16" fmla="*/ 0 w 50"/>
                <a:gd name="T17" fmla="*/ 0 h 62"/>
                <a:gd name="T18" fmla="*/ 0 w 50"/>
                <a:gd name="T19" fmla="*/ 62 h 62"/>
                <a:gd name="T20" fmla="*/ 8 w 50"/>
                <a:gd name="T21" fmla="*/ 62 h 62"/>
                <a:gd name="T22" fmla="*/ 8 w 50"/>
                <a:gd name="T2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62">
                  <a:moveTo>
                    <a:pt x="8" y="62"/>
                  </a:moveTo>
                  <a:lnTo>
                    <a:pt x="8" y="12"/>
                  </a:lnTo>
                  <a:lnTo>
                    <a:pt x="41" y="62"/>
                  </a:lnTo>
                  <a:lnTo>
                    <a:pt x="50" y="62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4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584DD43-B76E-47C7-9BE8-DF7596BD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0642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2 w 59"/>
                <a:gd name="T9" fmla="*/ 10 h 64"/>
                <a:gd name="T10" fmla="*/ 52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9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30 w 59"/>
                <a:gd name="T23" fmla="*/ 55 h 64"/>
                <a:gd name="T24" fmla="*/ 30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2" y="10"/>
                  </a:lnTo>
                  <a:lnTo>
                    <a:pt x="52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06372DBD-40E9-4CC8-9D08-D53BE57CF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357" y="4611381"/>
              <a:ext cx="86092" cy="117231"/>
            </a:xfrm>
            <a:custGeom>
              <a:avLst/>
              <a:gdLst>
                <a:gd name="T0" fmla="*/ 47 w 47"/>
                <a:gd name="T1" fmla="*/ 64 h 64"/>
                <a:gd name="T2" fmla="*/ 47 w 47"/>
                <a:gd name="T3" fmla="*/ 57 h 64"/>
                <a:gd name="T4" fmla="*/ 9 w 47"/>
                <a:gd name="T5" fmla="*/ 57 h 64"/>
                <a:gd name="T6" fmla="*/ 9 w 47"/>
                <a:gd name="T7" fmla="*/ 34 h 64"/>
                <a:gd name="T8" fmla="*/ 43 w 47"/>
                <a:gd name="T9" fmla="*/ 34 h 64"/>
                <a:gd name="T10" fmla="*/ 43 w 47"/>
                <a:gd name="T11" fmla="*/ 27 h 64"/>
                <a:gd name="T12" fmla="*/ 9 w 47"/>
                <a:gd name="T13" fmla="*/ 27 h 64"/>
                <a:gd name="T14" fmla="*/ 9 w 47"/>
                <a:gd name="T15" fmla="*/ 8 h 64"/>
                <a:gd name="T16" fmla="*/ 45 w 47"/>
                <a:gd name="T17" fmla="*/ 8 h 64"/>
                <a:gd name="T18" fmla="*/ 45 w 47"/>
                <a:gd name="T19" fmla="*/ 0 h 64"/>
                <a:gd name="T20" fmla="*/ 0 w 47"/>
                <a:gd name="T21" fmla="*/ 0 h 64"/>
                <a:gd name="T22" fmla="*/ 0 w 47"/>
                <a:gd name="T23" fmla="*/ 64 h 64"/>
                <a:gd name="T24" fmla="*/ 47 w 47"/>
                <a:gd name="T25" fmla="*/ 64 h 64"/>
                <a:gd name="T26" fmla="*/ 47 w 47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64">
                  <a:moveTo>
                    <a:pt x="47" y="64"/>
                  </a:moveTo>
                  <a:lnTo>
                    <a:pt x="47" y="57"/>
                  </a:lnTo>
                  <a:lnTo>
                    <a:pt x="9" y="57"/>
                  </a:lnTo>
                  <a:lnTo>
                    <a:pt x="9" y="34"/>
                  </a:lnTo>
                  <a:lnTo>
                    <a:pt x="43" y="34"/>
                  </a:lnTo>
                  <a:lnTo>
                    <a:pt x="43" y="27"/>
                  </a:lnTo>
                  <a:lnTo>
                    <a:pt x="9" y="27"/>
                  </a:lnTo>
                  <a:lnTo>
                    <a:pt x="9" y="8"/>
                  </a:lnTo>
                  <a:lnTo>
                    <a:pt x="45" y="8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102">
              <a:extLst>
                <a:ext uri="{FF2B5EF4-FFF2-40B4-BE49-F238E27FC236}">
                  <a16:creationId xmlns:a16="http://schemas.microsoft.com/office/drawing/2014/main" id="{59A9A1BB-91A7-4338-AA23-4CD7A29E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430" y="4611381"/>
              <a:ext cx="108073" cy="117231"/>
            </a:xfrm>
            <a:custGeom>
              <a:avLst/>
              <a:gdLst>
                <a:gd name="T0" fmla="*/ 7 w 59"/>
                <a:gd name="T1" fmla="*/ 64 h 64"/>
                <a:gd name="T2" fmla="*/ 7 w 59"/>
                <a:gd name="T3" fmla="*/ 10 h 64"/>
                <a:gd name="T4" fmla="*/ 26 w 59"/>
                <a:gd name="T5" fmla="*/ 64 h 64"/>
                <a:gd name="T6" fmla="*/ 33 w 59"/>
                <a:gd name="T7" fmla="*/ 64 h 64"/>
                <a:gd name="T8" fmla="*/ 50 w 59"/>
                <a:gd name="T9" fmla="*/ 10 h 64"/>
                <a:gd name="T10" fmla="*/ 50 w 59"/>
                <a:gd name="T11" fmla="*/ 64 h 64"/>
                <a:gd name="T12" fmla="*/ 59 w 59"/>
                <a:gd name="T13" fmla="*/ 64 h 64"/>
                <a:gd name="T14" fmla="*/ 59 w 59"/>
                <a:gd name="T15" fmla="*/ 0 h 64"/>
                <a:gd name="T16" fmla="*/ 48 w 59"/>
                <a:gd name="T17" fmla="*/ 0 h 64"/>
                <a:gd name="T18" fmla="*/ 33 w 59"/>
                <a:gd name="T19" fmla="*/ 45 h 64"/>
                <a:gd name="T20" fmla="*/ 33 w 59"/>
                <a:gd name="T21" fmla="*/ 45 h 64"/>
                <a:gd name="T22" fmla="*/ 29 w 59"/>
                <a:gd name="T23" fmla="*/ 55 h 64"/>
                <a:gd name="T24" fmla="*/ 29 w 59"/>
                <a:gd name="T25" fmla="*/ 55 h 64"/>
                <a:gd name="T26" fmla="*/ 26 w 59"/>
                <a:gd name="T27" fmla="*/ 45 h 64"/>
                <a:gd name="T28" fmla="*/ 12 w 59"/>
                <a:gd name="T29" fmla="*/ 0 h 64"/>
                <a:gd name="T30" fmla="*/ 0 w 59"/>
                <a:gd name="T31" fmla="*/ 0 h 64"/>
                <a:gd name="T32" fmla="*/ 0 w 59"/>
                <a:gd name="T33" fmla="*/ 64 h 64"/>
                <a:gd name="T34" fmla="*/ 7 w 59"/>
                <a:gd name="T35" fmla="*/ 64 h 64"/>
                <a:gd name="T36" fmla="*/ 7 w 59"/>
                <a:gd name="T3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4">
                  <a:moveTo>
                    <a:pt x="7" y="64"/>
                  </a:moveTo>
                  <a:lnTo>
                    <a:pt x="7" y="10"/>
                  </a:lnTo>
                  <a:lnTo>
                    <a:pt x="26" y="64"/>
                  </a:lnTo>
                  <a:lnTo>
                    <a:pt x="33" y="64"/>
                  </a:lnTo>
                  <a:lnTo>
                    <a:pt x="50" y="10"/>
                  </a:lnTo>
                  <a:lnTo>
                    <a:pt x="50" y="64"/>
                  </a:lnTo>
                  <a:lnTo>
                    <a:pt x="59" y="64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26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33BE44E9-9012-4D3C-8DA8-86C6050CD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8819" y="4611381"/>
              <a:ext cx="111736" cy="119063"/>
            </a:xfrm>
            <a:custGeom>
              <a:avLst/>
              <a:gdLst>
                <a:gd name="T0" fmla="*/ 3 w 61"/>
                <a:gd name="T1" fmla="*/ 48 h 65"/>
                <a:gd name="T2" fmla="*/ 16 w 61"/>
                <a:gd name="T3" fmla="*/ 60 h 65"/>
                <a:gd name="T4" fmla="*/ 22 w 61"/>
                <a:gd name="T5" fmla="*/ 64 h 65"/>
                <a:gd name="T6" fmla="*/ 31 w 61"/>
                <a:gd name="T7" fmla="*/ 65 h 65"/>
                <a:gd name="T8" fmla="*/ 47 w 61"/>
                <a:gd name="T9" fmla="*/ 60 h 65"/>
                <a:gd name="T10" fmla="*/ 52 w 61"/>
                <a:gd name="T11" fmla="*/ 55 h 65"/>
                <a:gd name="T12" fmla="*/ 57 w 61"/>
                <a:gd name="T13" fmla="*/ 50 h 65"/>
                <a:gd name="T14" fmla="*/ 61 w 61"/>
                <a:gd name="T15" fmla="*/ 32 h 65"/>
                <a:gd name="T16" fmla="*/ 61 w 61"/>
                <a:gd name="T17" fmla="*/ 24 h 65"/>
                <a:gd name="T18" fmla="*/ 57 w 61"/>
                <a:gd name="T19" fmla="*/ 15 h 65"/>
                <a:gd name="T20" fmla="*/ 47 w 61"/>
                <a:gd name="T21" fmla="*/ 3 h 65"/>
                <a:gd name="T22" fmla="*/ 40 w 61"/>
                <a:gd name="T23" fmla="*/ 0 h 65"/>
                <a:gd name="T24" fmla="*/ 31 w 61"/>
                <a:gd name="T25" fmla="*/ 0 h 65"/>
                <a:gd name="T26" fmla="*/ 19 w 61"/>
                <a:gd name="T27" fmla="*/ 1 h 65"/>
                <a:gd name="T28" fmla="*/ 9 w 61"/>
                <a:gd name="T29" fmla="*/ 8 h 65"/>
                <a:gd name="T30" fmla="*/ 5 w 61"/>
                <a:gd name="T31" fmla="*/ 13 h 65"/>
                <a:gd name="T32" fmla="*/ 2 w 61"/>
                <a:gd name="T33" fmla="*/ 26 h 65"/>
                <a:gd name="T34" fmla="*/ 0 w 61"/>
                <a:gd name="T35" fmla="*/ 32 h 65"/>
                <a:gd name="T36" fmla="*/ 3 w 61"/>
                <a:gd name="T37" fmla="*/ 48 h 65"/>
                <a:gd name="T38" fmla="*/ 16 w 61"/>
                <a:gd name="T39" fmla="*/ 12 h 65"/>
                <a:gd name="T40" fmla="*/ 22 w 61"/>
                <a:gd name="T41" fmla="*/ 8 h 65"/>
                <a:gd name="T42" fmla="*/ 31 w 61"/>
                <a:gd name="T43" fmla="*/ 6 h 65"/>
                <a:gd name="T44" fmla="*/ 42 w 61"/>
                <a:gd name="T45" fmla="*/ 10 h 65"/>
                <a:gd name="T46" fmla="*/ 47 w 61"/>
                <a:gd name="T47" fmla="*/ 13 h 65"/>
                <a:gd name="T48" fmla="*/ 50 w 61"/>
                <a:gd name="T49" fmla="*/ 19 h 65"/>
                <a:gd name="T50" fmla="*/ 52 w 61"/>
                <a:gd name="T51" fmla="*/ 32 h 65"/>
                <a:gd name="T52" fmla="*/ 50 w 61"/>
                <a:gd name="T53" fmla="*/ 43 h 65"/>
                <a:gd name="T54" fmla="*/ 47 w 61"/>
                <a:gd name="T55" fmla="*/ 52 h 65"/>
                <a:gd name="T56" fmla="*/ 31 w 61"/>
                <a:gd name="T57" fmla="*/ 57 h 65"/>
                <a:gd name="T58" fmla="*/ 22 w 61"/>
                <a:gd name="T59" fmla="*/ 55 h 65"/>
                <a:gd name="T60" fmla="*/ 16 w 61"/>
                <a:gd name="T61" fmla="*/ 52 h 65"/>
                <a:gd name="T62" fmla="*/ 9 w 61"/>
                <a:gd name="T63" fmla="*/ 32 h 65"/>
                <a:gd name="T64" fmla="*/ 10 w 61"/>
                <a:gd name="T65" fmla="*/ 20 h 65"/>
                <a:gd name="T66" fmla="*/ 16 w 61"/>
                <a:gd name="T67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5">
                  <a:moveTo>
                    <a:pt x="3" y="48"/>
                  </a:moveTo>
                  <a:lnTo>
                    <a:pt x="3" y="48"/>
                  </a:lnTo>
                  <a:lnTo>
                    <a:pt x="9" y="55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64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38" y="64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52" y="55"/>
                  </a:lnTo>
                  <a:lnTo>
                    <a:pt x="57" y="50"/>
                  </a:lnTo>
                  <a:lnTo>
                    <a:pt x="57" y="50"/>
                  </a:lnTo>
                  <a:lnTo>
                    <a:pt x="61" y="4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61" y="24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2" y="8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4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5" y="13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3" y="48"/>
                  </a:lnTo>
                  <a:lnTo>
                    <a:pt x="3" y="48"/>
                  </a:lnTo>
                  <a:close/>
                  <a:moveTo>
                    <a:pt x="16" y="12"/>
                  </a:moveTo>
                  <a:lnTo>
                    <a:pt x="16" y="12"/>
                  </a:lnTo>
                  <a:lnTo>
                    <a:pt x="22" y="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6" y="6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7" y="13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2" y="2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0" y="4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0" y="55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22" y="55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10" y="20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FDDB81C7-1931-4E92-ACCB-F3AC45522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8872" y="4611381"/>
              <a:ext cx="100746" cy="117231"/>
            </a:xfrm>
            <a:custGeom>
              <a:avLst/>
              <a:gdLst>
                <a:gd name="T0" fmla="*/ 9 w 55"/>
                <a:gd name="T1" fmla="*/ 64 h 64"/>
                <a:gd name="T2" fmla="*/ 9 w 55"/>
                <a:gd name="T3" fmla="*/ 36 h 64"/>
                <a:gd name="T4" fmla="*/ 19 w 55"/>
                <a:gd name="T5" fmla="*/ 36 h 64"/>
                <a:gd name="T6" fmla="*/ 19 w 55"/>
                <a:gd name="T7" fmla="*/ 36 h 64"/>
                <a:gd name="T8" fmla="*/ 22 w 55"/>
                <a:gd name="T9" fmla="*/ 36 h 64"/>
                <a:gd name="T10" fmla="*/ 22 w 55"/>
                <a:gd name="T11" fmla="*/ 36 h 64"/>
                <a:gd name="T12" fmla="*/ 28 w 55"/>
                <a:gd name="T13" fmla="*/ 38 h 64"/>
                <a:gd name="T14" fmla="*/ 28 w 55"/>
                <a:gd name="T15" fmla="*/ 38 h 64"/>
                <a:gd name="T16" fmla="*/ 31 w 55"/>
                <a:gd name="T17" fmla="*/ 41 h 64"/>
                <a:gd name="T18" fmla="*/ 31 w 55"/>
                <a:gd name="T19" fmla="*/ 41 h 64"/>
                <a:gd name="T20" fmla="*/ 36 w 55"/>
                <a:gd name="T21" fmla="*/ 50 h 64"/>
                <a:gd name="T22" fmla="*/ 45 w 55"/>
                <a:gd name="T23" fmla="*/ 64 h 64"/>
                <a:gd name="T24" fmla="*/ 55 w 55"/>
                <a:gd name="T25" fmla="*/ 64 h 64"/>
                <a:gd name="T26" fmla="*/ 45 w 55"/>
                <a:gd name="T27" fmla="*/ 46 h 64"/>
                <a:gd name="T28" fmla="*/ 45 w 55"/>
                <a:gd name="T29" fmla="*/ 46 h 64"/>
                <a:gd name="T30" fmla="*/ 38 w 55"/>
                <a:gd name="T31" fmla="*/ 38 h 64"/>
                <a:gd name="T32" fmla="*/ 38 w 55"/>
                <a:gd name="T33" fmla="*/ 38 h 64"/>
                <a:gd name="T34" fmla="*/ 33 w 55"/>
                <a:gd name="T35" fmla="*/ 34 h 64"/>
                <a:gd name="T36" fmla="*/ 33 w 55"/>
                <a:gd name="T37" fmla="*/ 34 h 64"/>
                <a:gd name="T38" fmla="*/ 42 w 55"/>
                <a:gd name="T39" fmla="*/ 32 h 64"/>
                <a:gd name="T40" fmla="*/ 47 w 55"/>
                <a:gd name="T41" fmla="*/ 29 h 64"/>
                <a:gd name="T42" fmla="*/ 47 w 55"/>
                <a:gd name="T43" fmla="*/ 29 h 64"/>
                <a:gd name="T44" fmla="*/ 50 w 55"/>
                <a:gd name="T45" fmla="*/ 24 h 64"/>
                <a:gd name="T46" fmla="*/ 50 w 55"/>
                <a:gd name="T47" fmla="*/ 17 h 64"/>
                <a:gd name="T48" fmla="*/ 50 w 55"/>
                <a:gd name="T49" fmla="*/ 17 h 64"/>
                <a:gd name="T50" fmla="*/ 50 w 55"/>
                <a:gd name="T51" fmla="*/ 12 h 64"/>
                <a:gd name="T52" fmla="*/ 48 w 55"/>
                <a:gd name="T53" fmla="*/ 8 h 64"/>
                <a:gd name="T54" fmla="*/ 48 w 55"/>
                <a:gd name="T55" fmla="*/ 8 h 64"/>
                <a:gd name="T56" fmla="*/ 45 w 55"/>
                <a:gd name="T57" fmla="*/ 5 h 64"/>
                <a:gd name="T58" fmla="*/ 42 w 55"/>
                <a:gd name="T59" fmla="*/ 1 h 64"/>
                <a:gd name="T60" fmla="*/ 42 w 55"/>
                <a:gd name="T61" fmla="*/ 1 h 64"/>
                <a:gd name="T62" fmla="*/ 36 w 55"/>
                <a:gd name="T63" fmla="*/ 1 h 64"/>
                <a:gd name="T64" fmla="*/ 28 w 55"/>
                <a:gd name="T65" fmla="*/ 0 h 64"/>
                <a:gd name="T66" fmla="*/ 0 w 55"/>
                <a:gd name="T67" fmla="*/ 0 h 64"/>
                <a:gd name="T68" fmla="*/ 0 w 55"/>
                <a:gd name="T69" fmla="*/ 64 h 64"/>
                <a:gd name="T70" fmla="*/ 9 w 55"/>
                <a:gd name="T71" fmla="*/ 64 h 64"/>
                <a:gd name="T72" fmla="*/ 9 w 55"/>
                <a:gd name="T73" fmla="*/ 64 h 64"/>
                <a:gd name="T74" fmla="*/ 9 w 55"/>
                <a:gd name="T75" fmla="*/ 6 h 64"/>
                <a:gd name="T76" fmla="*/ 29 w 55"/>
                <a:gd name="T77" fmla="*/ 6 h 64"/>
                <a:gd name="T78" fmla="*/ 29 w 55"/>
                <a:gd name="T79" fmla="*/ 6 h 64"/>
                <a:gd name="T80" fmla="*/ 35 w 55"/>
                <a:gd name="T81" fmla="*/ 8 h 64"/>
                <a:gd name="T82" fmla="*/ 38 w 55"/>
                <a:gd name="T83" fmla="*/ 10 h 64"/>
                <a:gd name="T84" fmla="*/ 38 w 55"/>
                <a:gd name="T85" fmla="*/ 10 h 64"/>
                <a:gd name="T86" fmla="*/ 42 w 55"/>
                <a:gd name="T87" fmla="*/ 13 h 64"/>
                <a:gd name="T88" fmla="*/ 42 w 55"/>
                <a:gd name="T89" fmla="*/ 17 h 64"/>
                <a:gd name="T90" fmla="*/ 42 w 55"/>
                <a:gd name="T91" fmla="*/ 17 h 64"/>
                <a:gd name="T92" fmla="*/ 40 w 55"/>
                <a:gd name="T93" fmla="*/ 24 h 64"/>
                <a:gd name="T94" fmla="*/ 40 w 55"/>
                <a:gd name="T95" fmla="*/ 24 h 64"/>
                <a:gd name="T96" fmla="*/ 36 w 55"/>
                <a:gd name="T97" fmla="*/ 27 h 64"/>
                <a:gd name="T98" fmla="*/ 36 w 55"/>
                <a:gd name="T99" fmla="*/ 27 h 64"/>
                <a:gd name="T100" fmla="*/ 26 w 55"/>
                <a:gd name="T101" fmla="*/ 29 h 64"/>
                <a:gd name="T102" fmla="*/ 9 w 55"/>
                <a:gd name="T103" fmla="*/ 29 h 64"/>
                <a:gd name="T104" fmla="*/ 9 w 55"/>
                <a:gd name="T105" fmla="*/ 6 h 64"/>
                <a:gd name="T106" fmla="*/ 9 w 55"/>
                <a:gd name="T107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64">
                  <a:moveTo>
                    <a:pt x="9" y="64"/>
                  </a:moveTo>
                  <a:lnTo>
                    <a:pt x="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6" y="50"/>
                  </a:lnTo>
                  <a:lnTo>
                    <a:pt x="45" y="64"/>
                  </a:lnTo>
                  <a:lnTo>
                    <a:pt x="55" y="64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42" y="32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0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5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36" y="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  <a:moveTo>
                    <a:pt x="9" y="6"/>
                  </a:moveTo>
                  <a:lnTo>
                    <a:pt x="29" y="6"/>
                  </a:lnTo>
                  <a:lnTo>
                    <a:pt x="29" y="6"/>
                  </a:lnTo>
                  <a:lnTo>
                    <a:pt x="35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2" y="13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105">
              <a:extLst>
                <a:ext uri="{FF2B5EF4-FFF2-40B4-BE49-F238E27FC236}">
                  <a16:creationId xmlns:a16="http://schemas.microsoft.com/office/drawing/2014/main" id="{4C637A56-7617-4504-953A-F2EB754A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786" y="4611381"/>
              <a:ext cx="104409" cy="117231"/>
            </a:xfrm>
            <a:custGeom>
              <a:avLst/>
              <a:gdLst>
                <a:gd name="T0" fmla="*/ 33 w 57"/>
                <a:gd name="T1" fmla="*/ 64 h 64"/>
                <a:gd name="T2" fmla="*/ 33 w 57"/>
                <a:gd name="T3" fmla="*/ 36 h 64"/>
                <a:gd name="T4" fmla="*/ 57 w 57"/>
                <a:gd name="T5" fmla="*/ 0 h 64"/>
                <a:gd name="T6" fmla="*/ 48 w 57"/>
                <a:gd name="T7" fmla="*/ 0 h 64"/>
                <a:gd name="T8" fmla="*/ 36 w 57"/>
                <a:gd name="T9" fmla="*/ 19 h 64"/>
                <a:gd name="T10" fmla="*/ 36 w 57"/>
                <a:gd name="T11" fmla="*/ 19 h 64"/>
                <a:gd name="T12" fmla="*/ 29 w 57"/>
                <a:gd name="T13" fmla="*/ 31 h 64"/>
                <a:gd name="T14" fmla="*/ 29 w 57"/>
                <a:gd name="T15" fmla="*/ 31 h 64"/>
                <a:gd name="T16" fmla="*/ 22 w 57"/>
                <a:gd name="T17" fmla="*/ 19 h 64"/>
                <a:gd name="T18" fmla="*/ 10 w 57"/>
                <a:gd name="T19" fmla="*/ 0 h 64"/>
                <a:gd name="T20" fmla="*/ 0 w 57"/>
                <a:gd name="T21" fmla="*/ 0 h 64"/>
                <a:gd name="T22" fmla="*/ 24 w 57"/>
                <a:gd name="T23" fmla="*/ 36 h 64"/>
                <a:gd name="T24" fmla="*/ 24 w 57"/>
                <a:gd name="T25" fmla="*/ 64 h 64"/>
                <a:gd name="T26" fmla="*/ 33 w 57"/>
                <a:gd name="T27" fmla="*/ 64 h 64"/>
                <a:gd name="T28" fmla="*/ 33 w 57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4">
                  <a:moveTo>
                    <a:pt x="33" y="64"/>
                  </a:moveTo>
                  <a:lnTo>
                    <a:pt x="33" y="36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2" y="1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4" y="36"/>
                  </a:lnTo>
                  <a:lnTo>
                    <a:pt x="24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C5363CBA-BCE0-4927-9E33-E93FB7FE7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059" y="3798092"/>
              <a:ext cx="811457" cy="346198"/>
            </a:xfrm>
            <a:custGeom>
              <a:avLst/>
              <a:gdLst>
                <a:gd name="T0" fmla="*/ 0 w 443"/>
                <a:gd name="T1" fmla="*/ 95 h 189"/>
                <a:gd name="T2" fmla="*/ 0 w 443"/>
                <a:gd name="T3" fmla="*/ 95 h 189"/>
                <a:gd name="T4" fmla="*/ 2 w 443"/>
                <a:gd name="T5" fmla="*/ 85 h 189"/>
                <a:gd name="T6" fmla="*/ 6 w 443"/>
                <a:gd name="T7" fmla="*/ 74 h 189"/>
                <a:gd name="T8" fmla="*/ 11 w 443"/>
                <a:gd name="T9" fmla="*/ 66 h 189"/>
                <a:gd name="T10" fmla="*/ 18 w 443"/>
                <a:gd name="T11" fmla="*/ 57 h 189"/>
                <a:gd name="T12" fmla="*/ 26 w 443"/>
                <a:gd name="T13" fmla="*/ 48 h 189"/>
                <a:gd name="T14" fmla="*/ 38 w 443"/>
                <a:gd name="T15" fmla="*/ 41 h 189"/>
                <a:gd name="T16" fmla="*/ 51 w 443"/>
                <a:gd name="T17" fmla="*/ 35 h 189"/>
                <a:gd name="T18" fmla="*/ 64 w 443"/>
                <a:gd name="T19" fmla="*/ 28 h 189"/>
                <a:gd name="T20" fmla="*/ 80 w 443"/>
                <a:gd name="T21" fmla="*/ 21 h 189"/>
                <a:gd name="T22" fmla="*/ 97 w 443"/>
                <a:gd name="T23" fmla="*/ 15 h 189"/>
                <a:gd name="T24" fmla="*/ 135 w 443"/>
                <a:gd name="T25" fmla="*/ 7 h 189"/>
                <a:gd name="T26" fmla="*/ 177 w 443"/>
                <a:gd name="T27" fmla="*/ 2 h 189"/>
                <a:gd name="T28" fmla="*/ 222 w 443"/>
                <a:gd name="T29" fmla="*/ 0 h 189"/>
                <a:gd name="T30" fmla="*/ 222 w 443"/>
                <a:gd name="T31" fmla="*/ 0 h 189"/>
                <a:gd name="T32" fmla="*/ 267 w 443"/>
                <a:gd name="T33" fmla="*/ 2 h 189"/>
                <a:gd name="T34" fmla="*/ 308 w 443"/>
                <a:gd name="T35" fmla="*/ 7 h 189"/>
                <a:gd name="T36" fmla="*/ 347 w 443"/>
                <a:gd name="T37" fmla="*/ 15 h 189"/>
                <a:gd name="T38" fmla="*/ 364 w 443"/>
                <a:gd name="T39" fmla="*/ 21 h 189"/>
                <a:gd name="T40" fmla="*/ 379 w 443"/>
                <a:gd name="T41" fmla="*/ 28 h 189"/>
                <a:gd name="T42" fmla="*/ 393 w 443"/>
                <a:gd name="T43" fmla="*/ 35 h 189"/>
                <a:gd name="T44" fmla="*/ 407 w 443"/>
                <a:gd name="T45" fmla="*/ 41 h 189"/>
                <a:gd name="T46" fmla="*/ 418 w 443"/>
                <a:gd name="T47" fmla="*/ 48 h 189"/>
                <a:gd name="T48" fmla="*/ 426 w 443"/>
                <a:gd name="T49" fmla="*/ 57 h 189"/>
                <a:gd name="T50" fmla="*/ 435 w 443"/>
                <a:gd name="T51" fmla="*/ 66 h 189"/>
                <a:gd name="T52" fmla="*/ 440 w 443"/>
                <a:gd name="T53" fmla="*/ 74 h 189"/>
                <a:gd name="T54" fmla="*/ 443 w 443"/>
                <a:gd name="T55" fmla="*/ 85 h 189"/>
                <a:gd name="T56" fmla="*/ 443 w 443"/>
                <a:gd name="T57" fmla="*/ 95 h 189"/>
                <a:gd name="T58" fmla="*/ 443 w 443"/>
                <a:gd name="T59" fmla="*/ 95 h 189"/>
                <a:gd name="T60" fmla="*/ 443 w 443"/>
                <a:gd name="T61" fmla="*/ 104 h 189"/>
                <a:gd name="T62" fmla="*/ 440 w 443"/>
                <a:gd name="T63" fmla="*/ 114 h 189"/>
                <a:gd name="T64" fmla="*/ 435 w 443"/>
                <a:gd name="T65" fmla="*/ 123 h 189"/>
                <a:gd name="T66" fmla="*/ 426 w 443"/>
                <a:gd name="T67" fmla="*/ 132 h 189"/>
                <a:gd name="T68" fmla="*/ 418 w 443"/>
                <a:gd name="T69" fmla="*/ 140 h 189"/>
                <a:gd name="T70" fmla="*/ 407 w 443"/>
                <a:gd name="T71" fmla="*/ 147 h 189"/>
                <a:gd name="T72" fmla="*/ 393 w 443"/>
                <a:gd name="T73" fmla="*/ 156 h 189"/>
                <a:gd name="T74" fmla="*/ 379 w 443"/>
                <a:gd name="T75" fmla="*/ 161 h 189"/>
                <a:gd name="T76" fmla="*/ 364 w 443"/>
                <a:gd name="T77" fmla="*/ 168 h 189"/>
                <a:gd name="T78" fmla="*/ 347 w 443"/>
                <a:gd name="T79" fmla="*/ 173 h 189"/>
                <a:gd name="T80" fmla="*/ 308 w 443"/>
                <a:gd name="T81" fmla="*/ 182 h 189"/>
                <a:gd name="T82" fmla="*/ 267 w 443"/>
                <a:gd name="T83" fmla="*/ 187 h 189"/>
                <a:gd name="T84" fmla="*/ 222 w 443"/>
                <a:gd name="T85" fmla="*/ 189 h 189"/>
                <a:gd name="T86" fmla="*/ 222 w 443"/>
                <a:gd name="T87" fmla="*/ 189 h 189"/>
                <a:gd name="T88" fmla="*/ 177 w 443"/>
                <a:gd name="T89" fmla="*/ 187 h 189"/>
                <a:gd name="T90" fmla="*/ 135 w 443"/>
                <a:gd name="T91" fmla="*/ 182 h 189"/>
                <a:gd name="T92" fmla="*/ 97 w 443"/>
                <a:gd name="T93" fmla="*/ 173 h 189"/>
                <a:gd name="T94" fmla="*/ 80 w 443"/>
                <a:gd name="T95" fmla="*/ 168 h 189"/>
                <a:gd name="T96" fmla="*/ 64 w 443"/>
                <a:gd name="T97" fmla="*/ 161 h 189"/>
                <a:gd name="T98" fmla="*/ 51 w 443"/>
                <a:gd name="T99" fmla="*/ 156 h 189"/>
                <a:gd name="T100" fmla="*/ 38 w 443"/>
                <a:gd name="T101" fmla="*/ 147 h 189"/>
                <a:gd name="T102" fmla="*/ 26 w 443"/>
                <a:gd name="T103" fmla="*/ 140 h 189"/>
                <a:gd name="T104" fmla="*/ 18 w 443"/>
                <a:gd name="T105" fmla="*/ 132 h 189"/>
                <a:gd name="T106" fmla="*/ 11 w 443"/>
                <a:gd name="T107" fmla="*/ 123 h 189"/>
                <a:gd name="T108" fmla="*/ 6 w 443"/>
                <a:gd name="T109" fmla="*/ 114 h 189"/>
                <a:gd name="T110" fmla="*/ 2 w 443"/>
                <a:gd name="T111" fmla="*/ 104 h 189"/>
                <a:gd name="T112" fmla="*/ 0 w 443"/>
                <a:gd name="T113" fmla="*/ 95 h 189"/>
                <a:gd name="T114" fmla="*/ 0 w 443"/>
                <a:gd name="T115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3" h="189">
                  <a:moveTo>
                    <a:pt x="0" y="95"/>
                  </a:moveTo>
                  <a:lnTo>
                    <a:pt x="0" y="95"/>
                  </a:lnTo>
                  <a:lnTo>
                    <a:pt x="2" y="85"/>
                  </a:lnTo>
                  <a:lnTo>
                    <a:pt x="6" y="74"/>
                  </a:lnTo>
                  <a:lnTo>
                    <a:pt x="11" y="66"/>
                  </a:lnTo>
                  <a:lnTo>
                    <a:pt x="18" y="57"/>
                  </a:lnTo>
                  <a:lnTo>
                    <a:pt x="26" y="48"/>
                  </a:lnTo>
                  <a:lnTo>
                    <a:pt x="38" y="41"/>
                  </a:lnTo>
                  <a:lnTo>
                    <a:pt x="51" y="35"/>
                  </a:lnTo>
                  <a:lnTo>
                    <a:pt x="64" y="28"/>
                  </a:lnTo>
                  <a:lnTo>
                    <a:pt x="80" y="21"/>
                  </a:lnTo>
                  <a:lnTo>
                    <a:pt x="97" y="15"/>
                  </a:lnTo>
                  <a:lnTo>
                    <a:pt x="135" y="7"/>
                  </a:lnTo>
                  <a:lnTo>
                    <a:pt x="177" y="2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67" y="2"/>
                  </a:lnTo>
                  <a:lnTo>
                    <a:pt x="308" y="7"/>
                  </a:lnTo>
                  <a:lnTo>
                    <a:pt x="347" y="15"/>
                  </a:lnTo>
                  <a:lnTo>
                    <a:pt x="364" y="21"/>
                  </a:lnTo>
                  <a:lnTo>
                    <a:pt x="379" y="28"/>
                  </a:lnTo>
                  <a:lnTo>
                    <a:pt x="393" y="35"/>
                  </a:lnTo>
                  <a:lnTo>
                    <a:pt x="407" y="41"/>
                  </a:lnTo>
                  <a:lnTo>
                    <a:pt x="418" y="48"/>
                  </a:lnTo>
                  <a:lnTo>
                    <a:pt x="426" y="57"/>
                  </a:lnTo>
                  <a:lnTo>
                    <a:pt x="435" y="66"/>
                  </a:lnTo>
                  <a:lnTo>
                    <a:pt x="440" y="74"/>
                  </a:lnTo>
                  <a:lnTo>
                    <a:pt x="443" y="85"/>
                  </a:lnTo>
                  <a:lnTo>
                    <a:pt x="443" y="95"/>
                  </a:lnTo>
                  <a:lnTo>
                    <a:pt x="443" y="95"/>
                  </a:lnTo>
                  <a:lnTo>
                    <a:pt x="443" y="104"/>
                  </a:lnTo>
                  <a:lnTo>
                    <a:pt x="440" y="114"/>
                  </a:lnTo>
                  <a:lnTo>
                    <a:pt x="435" y="123"/>
                  </a:lnTo>
                  <a:lnTo>
                    <a:pt x="426" y="132"/>
                  </a:lnTo>
                  <a:lnTo>
                    <a:pt x="418" y="140"/>
                  </a:lnTo>
                  <a:lnTo>
                    <a:pt x="407" y="147"/>
                  </a:lnTo>
                  <a:lnTo>
                    <a:pt x="393" y="156"/>
                  </a:lnTo>
                  <a:lnTo>
                    <a:pt x="379" y="161"/>
                  </a:lnTo>
                  <a:lnTo>
                    <a:pt x="364" y="168"/>
                  </a:lnTo>
                  <a:lnTo>
                    <a:pt x="347" y="173"/>
                  </a:lnTo>
                  <a:lnTo>
                    <a:pt x="308" y="182"/>
                  </a:lnTo>
                  <a:lnTo>
                    <a:pt x="267" y="187"/>
                  </a:lnTo>
                  <a:lnTo>
                    <a:pt x="222" y="189"/>
                  </a:lnTo>
                  <a:lnTo>
                    <a:pt x="222" y="189"/>
                  </a:lnTo>
                  <a:lnTo>
                    <a:pt x="177" y="187"/>
                  </a:lnTo>
                  <a:lnTo>
                    <a:pt x="135" y="182"/>
                  </a:lnTo>
                  <a:lnTo>
                    <a:pt x="97" y="173"/>
                  </a:lnTo>
                  <a:lnTo>
                    <a:pt x="80" y="168"/>
                  </a:lnTo>
                  <a:lnTo>
                    <a:pt x="64" y="161"/>
                  </a:lnTo>
                  <a:lnTo>
                    <a:pt x="51" y="156"/>
                  </a:lnTo>
                  <a:lnTo>
                    <a:pt x="38" y="147"/>
                  </a:lnTo>
                  <a:lnTo>
                    <a:pt x="26" y="140"/>
                  </a:lnTo>
                  <a:lnTo>
                    <a:pt x="18" y="132"/>
                  </a:lnTo>
                  <a:lnTo>
                    <a:pt x="11" y="123"/>
                  </a:lnTo>
                  <a:lnTo>
                    <a:pt x="6" y="114"/>
                  </a:lnTo>
                  <a:lnTo>
                    <a:pt x="2" y="104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Line 107">
              <a:extLst>
                <a:ext uri="{FF2B5EF4-FFF2-40B4-BE49-F238E27FC236}">
                  <a16:creationId xmlns:a16="http://schemas.microsoft.com/office/drawing/2014/main" id="{58F595D8-7FB3-43E1-9954-94F1F1E3A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7059" y="3979434"/>
              <a:ext cx="7327" cy="970817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Line 108">
              <a:extLst>
                <a:ext uri="{FF2B5EF4-FFF2-40B4-BE49-F238E27FC236}">
                  <a16:creationId xmlns:a16="http://schemas.microsoft.com/office/drawing/2014/main" id="{5FA248FF-5356-4745-A0BC-DF9B7F86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507" y="3984929"/>
              <a:ext cx="0" cy="99463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1A112C1F-27FB-40D2-A6A2-0DC160BC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545" y="4944021"/>
              <a:ext cx="406644" cy="124558"/>
            </a:xfrm>
            <a:custGeom>
              <a:avLst/>
              <a:gdLst>
                <a:gd name="T0" fmla="*/ 222 w 222"/>
                <a:gd name="T1" fmla="*/ 68 h 68"/>
                <a:gd name="T2" fmla="*/ 222 w 222"/>
                <a:gd name="T3" fmla="*/ 68 h 68"/>
                <a:gd name="T4" fmla="*/ 222 w 222"/>
                <a:gd name="T5" fmla="*/ 68 h 68"/>
                <a:gd name="T6" fmla="*/ 222 w 222"/>
                <a:gd name="T7" fmla="*/ 68 h 68"/>
                <a:gd name="T8" fmla="*/ 177 w 222"/>
                <a:gd name="T9" fmla="*/ 66 h 68"/>
                <a:gd name="T10" fmla="*/ 135 w 222"/>
                <a:gd name="T11" fmla="*/ 62 h 68"/>
                <a:gd name="T12" fmla="*/ 97 w 222"/>
                <a:gd name="T13" fmla="*/ 55 h 68"/>
                <a:gd name="T14" fmla="*/ 64 w 222"/>
                <a:gd name="T15" fmla="*/ 47 h 68"/>
                <a:gd name="T16" fmla="*/ 36 w 222"/>
                <a:gd name="T17" fmla="*/ 38 h 68"/>
                <a:gd name="T18" fmla="*/ 26 w 222"/>
                <a:gd name="T19" fmla="*/ 33 h 68"/>
                <a:gd name="T20" fmla="*/ 17 w 222"/>
                <a:gd name="T21" fmla="*/ 26 h 68"/>
                <a:gd name="T22" fmla="*/ 9 w 222"/>
                <a:gd name="T23" fmla="*/ 21 h 68"/>
                <a:gd name="T24" fmla="*/ 3 w 222"/>
                <a:gd name="T25" fmla="*/ 14 h 68"/>
                <a:gd name="T26" fmla="*/ 0 w 222"/>
                <a:gd name="T27" fmla="*/ 7 h 68"/>
                <a:gd name="T28" fmla="*/ 0 w 222"/>
                <a:gd name="T2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8">
                  <a:moveTo>
                    <a:pt x="222" y="68"/>
                  </a:moveTo>
                  <a:lnTo>
                    <a:pt x="222" y="68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177" y="66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358603FA-20A9-433C-B84C-FD8C9FF3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4947685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8 w 221"/>
                <a:gd name="T11" fmla="*/ 14 h 66"/>
                <a:gd name="T12" fmla="*/ 211 w 221"/>
                <a:gd name="T13" fmla="*/ 20 h 66"/>
                <a:gd name="T14" fmla="*/ 204 w 221"/>
                <a:gd name="T15" fmla="*/ 26 h 66"/>
                <a:gd name="T16" fmla="*/ 195 w 221"/>
                <a:gd name="T17" fmla="*/ 31 h 66"/>
                <a:gd name="T18" fmla="*/ 183 w 221"/>
                <a:gd name="T19" fmla="*/ 38 h 66"/>
                <a:gd name="T20" fmla="*/ 157 w 221"/>
                <a:gd name="T21" fmla="*/ 46 h 66"/>
                <a:gd name="T22" fmla="*/ 124 w 221"/>
                <a:gd name="T23" fmla="*/ 55 h 66"/>
                <a:gd name="T24" fmla="*/ 86 w 221"/>
                <a:gd name="T25" fmla="*/ 60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8" y="14"/>
                  </a:lnTo>
                  <a:lnTo>
                    <a:pt x="211" y="20"/>
                  </a:lnTo>
                  <a:lnTo>
                    <a:pt x="204" y="26"/>
                  </a:lnTo>
                  <a:lnTo>
                    <a:pt x="195" y="31"/>
                  </a:lnTo>
                  <a:lnTo>
                    <a:pt x="183" y="38"/>
                  </a:lnTo>
                  <a:lnTo>
                    <a:pt x="157" y="46"/>
                  </a:lnTo>
                  <a:lnTo>
                    <a:pt x="124" y="55"/>
                  </a:lnTo>
                  <a:lnTo>
                    <a:pt x="86" y="60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917FBC3A-B14D-40F9-9465-3C79CE901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82386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5 h 66"/>
                <a:gd name="T14" fmla="*/ 65 w 221"/>
                <a:gd name="T15" fmla="*/ 46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4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4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52DA8216-713D-433A-8592-60895926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825694"/>
              <a:ext cx="408477" cy="120894"/>
            </a:xfrm>
            <a:custGeom>
              <a:avLst/>
              <a:gdLst>
                <a:gd name="T0" fmla="*/ 223 w 223"/>
                <a:gd name="T1" fmla="*/ 0 h 66"/>
                <a:gd name="T2" fmla="*/ 223 w 223"/>
                <a:gd name="T3" fmla="*/ 0 h 66"/>
                <a:gd name="T4" fmla="*/ 223 w 223"/>
                <a:gd name="T5" fmla="*/ 0 h 66"/>
                <a:gd name="T6" fmla="*/ 223 w 223"/>
                <a:gd name="T7" fmla="*/ 0 h 66"/>
                <a:gd name="T8" fmla="*/ 222 w 223"/>
                <a:gd name="T9" fmla="*/ 7 h 66"/>
                <a:gd name="T10" fmla="*/ 218 w 223"/>
                <a:gd name="T11" fmla="*/ 13 h 66"/>
                <a:gd name="T12" fmla="*/ 213 w 223"/>
                <a:gd name="T13" fmla="*/ 19 h 66"/>
                <a:gd name="T14" fmla="*/ 206 w 223"/>
                <a:gd name="T15" fmla="*/ 25 h 66"/>
                <a:gd name="T16" fmla="*/ 196 w 223"/>
                <a:gd name="T17" fmla="*/ 32 h 66"/>
                <a:gd name="T18" fmla="*/ 185 w 223"/>
                <a:gd name="T19" fmla="*/ 37 h 66"/>
                <a:gd name="T20" fmla="*/ 158 w 223"/>
                <a:gd name="T21" fmla="*/ 47 h 66"/>
                <a:gd name="T22" fmla="*/ 125 w 223"/>
                <a:gd name="T23" fmla="*/ 54 h 66"/>
                <a:gd name="T24" fmla="*/ 88 w 223"/>
                <a:gd name="T25" fmla="*/ 61 h 66"/>
                <a:gd name="T26" fmla="*/ 45 w 223"/>
                <a:gd name="T27" fmla="*/ 65 h 66"/>
                <a:gd name="T28" fmla="*/ 0 w 223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6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2" y="7"/>
                  </a:lnTo>
                  <a:lnTo>
                    <a:pt x="218" y="13"/>
                  </a:lnTo>
                  <a:lnTo>
                    <a:pt x="213" y="19"/>
                  </a:lnTo>
                  <a:lnTo>
                    <a:pt x="206" y="25"/>
                  </a:lnTo>
                  <a:lnTo>
                    <a:pt x="196" y="32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4"/>
                  </a:lnTo>
                  <a:lnTo>
                    <a:pt x="88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F5CEC4B2-44C0-482A-AEBC-23897A4E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228" y="4659006"/>
              <a:ext cx="404813" cy="119063"/>
            </a:xfrm>
            <a:custGeom>
              <a:avLst/>
              <a:gdLst>
                <a:gd name="T0" fmla="*/ 221 w 221"/>
                <a:gd name="T1" fmla="*/ 65 h 65"/>
                <a:gd name="T2" fmla="*/ 221 w 221"/>
                <a:gd name="T3" fmla="*/ 65 h 65"/>
                <a:gd name="T4" fmla="*/ 221 w 221"/>
                <a:gd name="T5" fmla="*/ 65 h 65"/>
                <a:gd name="T6" fmla="*/ 221 w 221"/>
                <a:gd name="T7" fmla="*/ 65 h 65"/>
                <a:gd name="T8" fmla="*/ 176 w 221"/>
                <a:gd name="T9" fmla="*/ 64 h 65"/>
                <a:gd name="T10" fmla="*/ 135 w 221"/>
                <a:gd name="T11" fmla="*/ 60 h 65"/>
                <a:gd name="T12" fmla="*/ 98 w 221"/>
                <a:gd name="T13" fmla="*/ 55 h 65"/>
                <a:gd name="T14" fmla="*/ 65 w 221"/>
                <a:gd name="T15" fmla="*/ 46 h 65"/>
                <a:gd name="T16" fmla="*/ 38 w 221"/>
                <a:gd name="T17" fmla="*/ 36 h 65"/>
                <a:gd name="T18" fmla="*/ 27 w 221"/>
                <a:gd name="T19" fmla="*/ 31 h 65"/>
                <a:gd name="T20" fmla="*/ 17 w 221"/>
                <a:gd name="T21" fmla="*/ 26 h 65"/>
                <a:gd name="T22" fmla="*/ 10 w 221"/>
                <a:gd name="T23" fmla="*/ 19 h 65"/>
                <a:gd name="T24" fmla="*/ 5 w 221"/>
                <a:gd name="T25" fmla="*/ 13 h 65"/>
                <a:gd name="T26" fmla="*/ 1 w 221"/>
                <a:gd name="T27" fmla="*/ 6 h 65"/>
                <a:gd name="T28" fmla="*/ 0 w 221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5">
                  <a:moveTo>
                    <a:pt x="221" y="65"/>
                  </a:moveTo>
                  <a:lnTo>
                    <a:pt x="221" y="65"/>
                  </a:lnTo>
                  <a:lnTo>
                    <a:pt x="221" y="65"/>
                  </a:lnTo>
                  <a:lnTo>
                    <a:pt x="221" y="65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8" y="55"/>
                  </a:lnTo>
                  <a:lnTo>
                    <a:pt x="65" y="46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3"/>
                  </a:lnTo>
                  <a:lnTo>
                    <a:pt x="1" y="6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14">
              <a:extLst>
                <a:ext uri="{FF2B5EF4-FFF2-40B4-BE49-F238E27FC236}">
                  <a16:creationId xmlns:a16="http://schemas.microsoft.com/office/drawing/2014/main" id="{E0D7606B-7D2E-42AC-ACB2-4F77C02D0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219" y="4660838"/>
              <a:ext cx="410308" cy="120894"/>
            </a:xfrm>
            <a:custGeom>
              <a:avLst/>
              <a:gdLst>
                <a:gd name="T0" fmla="*/ 224 w 224"/>
                <a:gd name="T1" fmla="*/ 0 h 66"/>
                <a:gd name="T2" fmla="*/ 224 w 224"/>
                <a:gd name="T3" fmla="*/ 0 h 66"/>
                <a:gd name="T4" fmla="*/ 224 w 224"/>
                <a:gd name="T5" fmla="*/ 0 h 66"/>
                <a:gd name="T6" fmla="*/ 224 w 224"/>
                <a:gd name="T7" fmla="*/ 0 h 66"/>
                <a:gd name="T8" fmla="*/ 222 w 224"/>
                <a:gd name="T9" fmla="*/ 7 h 66"/>
                <a:gd name="T10" fmla="*/ 218 w 224"/>
                <a:gd name="T11" fmla="*/ 14 h 66"/>
                <a:gd name="T12" fmla="*/ 213 w 224"/>
                <a:gd name="T13" fmla="*/ 19 h 66"/>
                <a:gd name="T14" fmla="*/ 206 w 224"/>
                <a:gd name="T15" fmla="*/ 26 h 66"/>
                <a:gd name="T16" fmla="*/ 196 w 224"/>
                <a:gd name="T17" fmla="*/ 31 h 66"/>
                <a:gd name="T18" fmla="*/ 185 w 224"/>
                <a:gd name="T19" fmla="*/ 37 h 66"/>
                <a:gd name="T20" fmla="*/ 158 w 224"/>
                <a:gd name="T21" fmla="*/ 47 h 66"/>
                <a:gd name="T22" fmla="*/ 125 w 224"/>
                <a:gd name="T23" fmla="*/ 56 h 66"/>
                <a:gd name="T24" fmla="*/ 89 w 224"/>
                <a:gd name="T25" fmla="*/ 61 h 66"/>
                <a:gd name="T26" fmla="*/ 45 w 224"/>
                <a:gd name="T27" fmla="*/ 64 h 66"/>
                <a:gd name="T28" fmla="*/ 0 w 224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66"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19"/>
                  </a:lnTo>
                  <a:lnTo>
                    <a:pt x="206" y="26"/>
                  </a:lnTo>
                  <a:lnTo>
                    <a:pt x="196" y="31"/>
                  </a:lnTo>
                  <a:lnTo>
                    <a:pt x="185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9" y="61"/>
                  </a:lnTo>
                  <a:lnTo>
                    <a:pt x="45" y="64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12C17740-0F6A-4DBC-83EA-2D48EC5A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050" y="4490487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4 h 66"/>
                <a:gd name="T10" fmla="*/ 135 w 221"/>
                <a:gd name="T11" fmla="*/ 60 h 66"/>
                <a:gd name="T12" fmla="*/ 96 w 221"/>
                <a:gd name="T13" fmla="*/ 53 h 66"/>
                <a:gd name="T14" fmla="*/ 65 w 221"/>
                <a:gd name="T15" fmla="*/ 47 h 66"/>
                <a:gd name="T16" fmla="*/ 38 w 221"/>
                <a:gd name="T17" fmla="*/ 36 h 66"/>
                <a:gd name="T18" fmla="*/ 27 w 221"/>
                <a:gd name="T19" fmla="*/ 31 h 66"/>
                <a:gd name="T20" fmla="*/ 17 w 221"/>
                <a:gd name="T21" fmla="*/ 26 h 66"/>
                <a:gd name="T22" fmla="*/ 10 w 221"/>
                <a:gd name="T23" fmla="*/ 19 h 66"/>
                <a:gd name="T24" fmla="*/ 5 w 221"/>
                <a:gd name="T25" fmla="*/ 12 h 66"/>
                <a:gd name="T26" fmla="*/ 1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4"/>
                  </a:lnTo>
                  <a:lnTo>
                    <a:pt x="135" y="60"/>
                  </a:lnTo>
                  <a:lnTo>
                    <a:pt x="96" y="53"/>
                  </a:lnTo>
                  <a:lnTo>
                    <a:pt x="65" y="47"/>
                  </a:lnTo>
                  <a:lnTo>
                    <a:pt x="38" y="36"/>
                  </a:lnTo>
                  <a:lnTo>
                    <a:pt x="27" y="31"/>
                  </a:lnTo>
                  <a:lnTo>
                    <a:pt x="17" y="26"/>
                  </a:lnTo>
                  <a:lnTo>
                    <a:pt x="10" y="19"/>
                  </a:lnTo>
                  <a:lnTo>
                    <a:pt x="5" y="12"/>
                  </a:lnTo>
                  <a:lnTo>
                    <a:pt x="1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A2E8A86-7ED2-4365-8F54-0F6AAA6CF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0040" y="4490487"/>
              <a:ext cx="408477" cy="122727"/>
            </a:xfrm>
            <a:custGeom>
              <a:avLst/>
              <a:gdLst>
                <a:gd name="T0" fmla="*/ 223 w 223"/>
                <a:gd name="T1" fmla="*/ 0 h 67"/>
                <a:gd name="T2" fmla="*/ 223 w 223"/>
                <a:gd name="T3" fmla="*/ 0 h 67"/>
                <a:gd name="T4" fmla="*/ 223 w 223"/>
                <a:gd name="T5" fmla="*/ 1 h 67"/>
                <a:gd name="T6" fmla="*/ 223 w 223"/>
                <a:gd name="T7" fmla="*/ 1 h 67"/>
                <a:gd name="T8" fmla="*/ 222 w 223"/>
                <a:gd name="T9" fmla="*/ 7 h 67"/>
                <a:gd name="T10" fmla="*/ 218 w 223"/>
                <a:gd name="T11" fmla="*/ 14 h 67"/>
                <a:gd name="T12" fmla="*/ 213 w 223"/>
                <a:gd name="T13" fmla="*/ 21 h 67"/>
                <a:gd name="T14" fmla="*/ 206 w 223"/>
                <a:gd name="T15" fmla="*/ 26 h 67"/>
                <a:gd name="T16" fmla="*/ 196 w 223"/>
                <a:gd name="T17" fmla="*/ 33 h 67"/>
                <a:gd name="T18" fmla="*/ 185 w 223"/>
                <a:gd name="T19" fmla="*/ 38 h 67"/>
                <a:gd name="T20" fmla="*/ 158 w 223"/>
                <a:gd name="T21" fmla="*/ 48 h 67"/>
                <a:gd name="T22" fmla="*/ 125 w 223"/>
                <a:gd name="T23" fmla="*/ 55 h 67"/>
                <a:gd name="T24" fmla="*/ 88 w 223"/>
                <a:gd name="T25" fmla="*/ 62 h 67"/>
                <a:gd name="T26" fmla="*/ 45 w 223"/>
                <a:gd name="T27" fmla="*/ 66 h 67"/>
                <a:gd name="T28" fmla="*/ 0 w 223"/>
                <a:gd name="T2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67">
                  <a:moveTo>
                    <a:pt x="223" y="0"/>
                  </a:moveTo>
                  <a:lnTo>
                    <a:pt x="223" y="0"/>
                  </a:lnTo>
                  <a:lnTo>
                    <a:pt x="223" y="1"/>
                  </a:lnTo>
                  <a:lnTo>
                    <a:pt x="223" y="1"/>
                  </a:lnTo>
                  <a:lnTo>
                    <a:pt x="222" y="7"/>
                  </a:lnTo>
                  <a:lnTo>
                    <a:pt x="218" y="14"/>
                  </a:lnTo>
                  <a:lnTo>
                    <a:pt x="213" y="21"/>
                  </a:lnTo>
                  <a:lnTo>
                    <a:pt x="206" y="26"/>
                  </a:lnTo>
                  <a:lnTo>
                    <a:pt x="196" y="33"/>
                  </a:lnTo>
                  <a:lnTo>
                    <a:pt x="185" y="38"/>
                  </a:lnTo>
                  <a:lnTo>
                    <a:pt x="158" y="48"/>
                  </a:lnTo>
                  <a:lnTo>
                    <a:pt x="125" y="55"/>
                  </a:lnTo>
                  <a:lnTo>
                    <a:pt x="88" y="62"/>
                  </a:lnTo>
                  <a:lnTo>
                    <a:pt x="45" y="66"/>
                  </a:lnTo>
                  <a:lnTo>
                    <a:pt x="0" y="67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17">
              <a:extLst>
                <a:ext uri="{FF2B5EF4-FFF2-40B4-BE49-F238E27FC236}">
                  <a16:creationId xmlns:a16="http://schemas.microsoft.com/office/drawing/2014/main" id="{3C5CD1E5-F95D-447B-B4DA-84A1C43EC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386" y="4347612"/>
              <a:ext cx="404813" cy="120894"/>
            </a:xfrm>
            <a:custGeom>
              <a:avLst/>
              <a:gdLst>
                <a:gd name="T0" fmla="*/ 221 w 221"/>
                <a:gd name="T1" fmla="*/ 66 h 66"/>
                <a:gd name="T2" fmla="*/ 221 w 221"/>
                <a:gd name="T3" fmla="*/ 66 h 66"/>
                <a:gd name="T4" fmla="*/ 221 w 221"/>
                <a:gd name="T5" fmla="*/ 66 h 66"/>
                <a:gd name="T6" fmla="*/ 221 w 221"/>
                <a:gd name="T7" fmla="*/ 66 h 66"/>
                <a:gd name="T8" fmla="*/ 176 w 221"/>
                <a:gd name="T9" fmla="*/ 66 h 66"/>
                <a:gd name="T10" fmla="*/ 135 w 221"/>
                <a:gd name="T11" fmla="*/ 60 h 66"/>
                <a:gd name="T12" fmla="*/ 97 w 221"/>
                <a:gd name="T13" fmla="*/ 55 h 66"/>
                <a:gd name="T14" fmla="*/ 64 w 221"/>
                <a:gd name="T15" fmla="*/ 47 h 66"/>
                <a:gd name="T16" fmla="*/ 36 w 221"/>
                <a:gd name="T17" fmla="*/ 38 h 66"/>
                <a:gd name="T18" fmla="*/ 26 w 221"/>
                <a:gd name="T19" fmla="*/ 31 h 66"/>
                <a:gd name="T20" fmla="*/ 17 w 221"/>
                <a:gd name="T21" fmla="*/ 26 h 66"/>
                <a:gd name="T22" fmla="*/ 8 w 221"/>
                <a:gd name="T23" fmla="*/ 21 h 66"/>
                <a:gd name="T24" fmla="*/ 3 w 221"/>
                <a:gd name="T25" fmla="*/ 14 h 66"/>
                <a:gd name="T26" fmla="*/ 0 w 221"/>
                <a:gd name="T27" fmla="*/ 7 h 66"/>
                <a:gd name="T28" fmla="*/ 0 w 221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66"/>
                  </a:moveTo>
                  <a:lnTo>
                    <a:pt x="221" y="66"/>
                  </a:lnTo>
                  <a:lnTo>
                    <a:pt x="221" y="66"/>
                  </a:lnTo>
                  <a:lnTo>
                    <a:pt x="221" y="66"/>
                  </a:lnTo>
                  <a:lnTo>
                    <a:pt x="176" y="66"/>
                  </a:lnTo>
                  <a:lnTo>
                    <a:pt x="135" y="60"/>
                  </a:lnTo>
                  <a:lnTo>
                    <a:pt x="97" y="55"/>
                  </a:lnTo>
                  <a:lnTo>
                    <a:pt x="64" y="47"/>
                  </a:lnTo>
                  <a:lnTo>
                    <a:pt x="36" y="38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21"/>
                  </a:lnTo>
                  <a:lnTo>
                    <a:pt x="3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6EE7606F-2AB5-416D-92FB-D1671A18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4349444"/>
              <a:ext cx="406644" cy="120894"/>
            </a:xfrm>
            <a:custGeom>
              <a:avLst/>
              <a:gdLst>
                <a:gd name="T0" fmla="*/ 222 w 222"/>
                <a:gd name="T1" fmla="*/ 0 h 66"/>
                <a:gd name="T2" fmla="*/ 222 w 222"/>
                <a:gd name="T3" fmla="*/ 0 h 66"/>
                <a:gd name="T4" fmla="*/ 222 w 222"/>
                <a:gd name="T5" fmla="*/ 0 h 66"/>
                <a:gd name="T6" fmla="*/ 222 w 222"/>
                <a:gd name="T7" fmla="*/ 0 h 66"/>
                <a:gd name="T8" fmla="*/ 220 w 222"/>
                <a:gd name="T9" fmla="*/ 7 h 66"/>
                <a:gd name="T10" fmla="*/ 217 w 222"/>
                <a:gd name="T11" fmla="*/ 14 h 66"/>
                <a:gd name="T12" fmla="*/ 212 w 222"/>
                <a:gd name="T13" fmla="*/ 20 h 66"/>
                <a:gd name="T14" fmla="*/ 205 w 222"/>
                <a:gd name="T15" fmla="*/ 26 h 66"/>
                <a:gd name="T16" fmla="*/ 196 w 222"/>
                <a:gd name="T17" fmla="*/ 32 h 66"/>
                <a:gd name="T18" fmla="*/ 184 w 222"/>
                <a:gd name="T19" fmla="*/ 37 h 66"/>
                <a:gd name="T20" fmla="*/ 158 w 222"/>
                <a:gd name="T21" fmla="*/ 47 h 66"/>
                <a:gd name="T22" fmla="*/ 125 w 222"/>
                <a:gd name="T23" fmla="*/ 56 h 66"/>
                <a:gd name="T24" fmla="*/ 87 w 222"/>
                <a:gd name="T25" fmla="*/ 61 h 66"/>
                <a:gd name="T26" fmla="*/ 45 w 222"/>
                <a:gd name="T27" fmla="*/ 65 h 66"/>
                <a:gd name="T28" fmla="*/ 0 w 222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2" h="66">
                  <a:moveTo>
                    <a:pt x="222" y="0"/>
                  </a:move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7"/>
                  </a:lnTo>
                  <a:lnTo>
                    <a:pt x="217" y="14"/>
                  </a:lnTo>
                  <a:lnTo>
                    <a:pt x="212" y="20"/>
                  </a:lnTo>
                  <a:lnTo>
                    <a:pt x="205" y="26"/>
                  </a:lnTo>
                  <a:lnTo>
                    <a:pt x="196" y="32"/>
                  </a:lnTo>
                  <a:lnTo>
                    <a:pt x="184" y="37"/>
                  </a:lnTo>
                  <a:lnTo>
                    <a:pt x="158" y="47"/>
                  </a:lnTo>
                  <a:lnTo>
                    <a:pt x="125" y="56"/>
                  </a:lnTo>
                  <a:lnTo>
                    <a:pt x="87" y="61"/>
                  </a:lnTo>
                  <a:lnTo>
                    <a:pt x="45" y="65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D9F63249-1AC6-4291-97C7-3EF82DA5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5" y="4182756"/>
              <a:ext cx="404813" cy="122727"/>
            </a:xfrm>
            <a:custGeom>
              <a:avLst/>
              <a:gdLst>
                <a:gd name="T0" fmla="*/ 221 w 221"/>
                <a:gd name="T1" fmla="*/ 67 h 67"/>
                <a:gd name="T2" fmla="*/ 221 w 221"/>
                <a:gd name="T3" fmla="*/ 67 h 67"/>
                <a:gd name="T4" fmla="*/ 221 w 221"/>
                <a:gd name="T5" fmla="*/ 67 h 67"/>
                <a:gd name="T6" fmla="*/ 221 w 221"/>
                <a:gd name="T7" fmla="*/ 67 h 67"/>
                <a:gd name="T8" fmla="*/ 176 w 221"/>
                <a:gd name="T9" fmla="*/ 65 h 67"/>
                <a:gd name="T10" fmla="*/ 135 w 221"/>
                <a:gd name="T11" fmla="*/ 62 h 67"/>
                <a:gd name="T12" fmla="*/ 97 w 221"/>
                <a:gd name="T13" fmla="*/ 55 h 67"/>
                <a:gd name="T14" fmla="*/ 64 w 221"/>
                <a:gd name="T15" fmla="*/ 46 h 67"/>
                <a:gd name="T16" fmla="*/ 36 w 221"/>
                <a:gd name="T17" fmla="*/ 38 h 67"/>
                <a:gd name="T18" fmla="*/ 26 w 221"/>
                <a:gd name="T19" fmla="*/ 33 h 67"/>
                <a:gd name="T20" fmla="*/ 17 w 221"/>
                <a:gd name="T21" fmla="*/ 26 h 67"/>
                <a:gd name="T22" fmla="*/ 9 w 221"/>
                <a:gd name="T23" fmla="*/ 20 h 67"/>
                <a:gd name="T24" fmla="*/ 3 w 221"/>
                <a:gd name="T25" fmla="*/ 13 h 67"/>
                <a:gd name="T26" fmla="*/ 0 w 221"/>
                <a:gd name="T27" fmla="*/ 7 h 67"/>
                <a:gd name="T28" fmla="*/ 0 w 221"/>
                <a:gd name="T2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7">
                  <a:moveTo>
                    <a:pt x="221" y="67"/>
                  </a:moveTo>
                  <a:lnTo>
                    <a:pt x="221" y="67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176" y="65"/>
                  </a:lnTo>
                  <a:lnTo>
                    <a:pt x="135" y="62"/>
                  </a:lnTo>
                  <a:lnTo>
                    <a:pt x="97" y="55"/>
                  </a:lnTo>
                  <a:lnTo>
                    <a:pt x="64" y="46"/>
                  </a:lnTo>
                  <a:lnTo>
                    <a:pt x="36" y="38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9" y="20"/>
                  </a:lnTo>
                  <a:lnTo>
                    <a:pt x="3" y="13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120">
              <a:extLst>
                <a:ext uri="{FF2B5EF4-FFF2-40B4-BE49-F238E27FC236}">
                  <a16:creationId xmlns:a16="http://schemas.microsoft.com/office/drawing/2014/main" id="{B345062B-DBD8-48EA-BBA9-D6B62A56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5386" y="4184588"/>
              <a:ext cx="404813" cy="120894"/>
            </a:xfrm>
            <a:custGeom>
              <a:avLst/>
              <a:gdLst>
                <a:gd name="T0" fmla="*/ 221 w 221"/>
                <a:gd name="T1" fmla="*/ 0 h 66"/>
                <a:gd name="T2" fmla="*/ 221 w 221"/>
                <a:gd name="T3" fmla="*/ 0 h 66"/>
                <a:gd name="T4" fmla="*/ 221 w 221"/>
                <a:gd name="T5" fmla="*/ 0 h 66"/>
                <a:gd name="T6" fmla="*/ 221 w 221"/>
                <a:gd name="T7" fmla="*/ 0 h 66"/>
                <a:gd name="T8" fmla="*/ 219 w 221"/>
                <a:gd name="T9" fmla="*/ 7 h 66"/>
                <a:gd name="T10" fmla="*/ 216 w 221"/>
                <a:gd name="T11" fmla="*/ 14 h 66"/>
                <a:gd name="T12" fmla="*/ 211 w 221"/>
                <a:gd name="T13" fmla="*/ 21 h 66"/>
                <a:gd name="T14" fmla="*/ 204 w 221"/>
                <a:gd name="T15" fmla="*/ 26 h 66"/>
                <a:gd name="T16" fmla="*/ 195 w 221"/>
                <a:gd name="T17" fmla="*/ 32 h 66"/>
                <a:gd name="T18" fmla="*/ 183 w 221"/>
                <a:gd name="T19" fmla="*/ 38 h 66"/>
                <a:gd name="T20" fmla="*/ 157 w 221"/>
                <a:gd name="T21" fmla="*/ 47 h 66"/>
                <a:gd name="T22" fmla="*/ 124 w 221"/>
                <a:gd name="T23" fmla="*/ 56 h 66"/>
                <a:gd name="T24" fmla="*/ 86 w 221"/>
                <a:gd name="T25" fmla="*/ 61 h 66"/>
                <a:gd name="T26" fmla="*/ 45 w 221"/>
                <a:gd name="T27" fmla="*/ 66 h 66"/>
                <a:gd name="T28" fmla="*/ 0 w 221"/>
                <a:gd name="T2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6">
                  <a:moveTo>
                    <a:pt x="221" y="0"/>
                  </a:move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7"/>
                  </a:lnTo>
                  <a:lnTo>
                    <a:pt x="216" y="14"/>
                  </a:lnTo>
                  <a:lnTo>
                    <a:pt x="211" y="21"/>
                  </a:lnTo>
                  <a:lnTo>
                    <a:pt x="204" y="26"/>
                  </a:lnTo>
                  <a:lnTo>
                    <a:pt x="195" y="32"/>
                  </a:lnTo>
                  <a:lnTo>
                    <a:pt x="183" y="38"/>
                  </a:lnTo>
                  <a:lnTo>
                    <a:pt x="157" y="47"/>
                  </a:lnTo>
                  <a:lnTo>
                    <a:pt x="124" y="56"/>
                  </a:lnTo>
                  <a:lnTo>
                    <a:pt x="86" y="61"/>
                  </a:lnTo>
                  <a:lnTo>
                    <a:pt x="45" y="66"/>
                  </a:lnTo>
                  <a:lnTo>
                    <a:pt x="0" y="66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FFCD5B12-2F73-4DA8-A5C7-E0DF0206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030" y="4417217"/>
              <a:ext cx="104409" cy="122727"/>
            </a:xfrm>
            <a:custGeom>
              <a:avLst/>
              <a:gdLst>
                <a:gd name="T0" fmla="*/ 57 w 57"/>
                <a:gd name="T1" fmla="*/ 35 h 67"/>
                <a:gd name="T2" fmla="*/ 57 w 57"/>
                <a:gd name="T3" fmla="*/ 0 h 67"/>
                <a:gd name="T4" fmla="*/ 0 w 57"/>
                <a:gd name="T5" fmla="*/ 35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5"/>
                  </a:moveTo>
                  <a:lnTo>
                    <a:pt x="57" y="0"/>
                  </a:lnTo>
                  <a:lnTo>
                    <a:pt x="0" y="35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4AC105D7-2D99-41D4-AC37-7FDC66048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632" y="4417217"/>
              <a:ext cx="104409" cy="122727"/>
            </a:xfrm>
            <a:custGeom>
              <a:avLst/>
              <a:gdLst>
                <a:gd name="T0" fmla="*/ 0 w 57"/>
                <a:gd name="T1" fmla="*/ 35 h 67"/>
                <a:gd name="T2" fmla="*/ 0 w 57"/>
                <a:gd name="T3" fmla="*/ 67 h 67"/>
                <a:gd name="T4" fmla="*/ 57 w 57"/>
                <a:gd name="T5" fmla="*/ 35 h 67"/>
                <a:gd name="T6" fmla="*/ 0 w 57"/>
                <a:gd name="T7" fmla="*/ 0 h 67"/>
                <a:gd name="T8" fmla="*/ 0 w 57"/>
                <a:gd name="T9" fmla="*/ 0 h 67"/>
                <a:gd name="T10" fmla="*/ 0 w 57"/>
                <a:gd name="T11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0" y="35"/>
                  </a:moveTo>
                  <a:lnTo>
                    <a:pt x="0" y="67"/>
                  </a:lnTo>
                  <a:lnTo>
                    <a:pt x="57" y="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4D95E07E-D1CF-4854-925E-D3495E8E5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4675" y="4481329"/>
              <a:ext cx="239957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24">
              <a:extLst>
                <a:ext uri="{FF2B5EF4-FFF2-40B4-BE49-F238E27FC236}">
                  <a16:creationId xmlns:a16="http://schemas.microsoft.com/office/drawing/2014/main" id="{1DAF1551-022A-44F2-B9D2-3F5987A95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2511" y="3915323"/>
              <a:ext cx="95250" cy="117231"/>
            </a:xfrm>
            <a:custGeom>
              <a:avLst/>
              <a:gdLst>
                <a:gd name="T0" fmla="*/ 24 w 52"/>
                <a:gd name="T1" fmla="*/ 64 h 64"/>
                <a:gd name="T2" fmla="*/ 24 w 52"/>
                <a:gd name="T3" fmla="*/ 64 h 64"/>
                <a:gd name="T4" fmla="*/ 33 w 52"/>
                <a:gd name="T5" fmla="*/ 62 h 64"/>
                <a:gd name="T6" fmla="*/ 33 w 52"/>
                <a:gd name="T7" fmla="*/ 62 h 64"/>
                <a:gd name="T8" fmla="*/ 41 w 52"/>
                <a:gd name="T9" fmla="*/ 59 h 64"/>
                <a:gd name="T10" fmla="*/ 41 w 52"/>
                <a:gd name="T11" fmla="*/ 59 h 64"/>
                <a:gd name="T12" fmla="*/ 46 w 52"/>
                <a:gd name="T13" fmla="*/ 54 h 64"/>
                <a:gd name="T14" fmla="*/ 46 w 52"/>
                <a:gd name="T15" fmla="*/ 54 h 64"/>
                <a:gd name="T16" fmla="*/ 50 w 52"/>
                <a:gd name="T17" fmla="*/ 45 h 64"/>
                <a:gd name="T18" fmla="*/ 50 w 52"/>
                <a:gd name="T19" fmla="*/ 45 h 64"/>
                <a:gd name="T20" fmla="*/ 52 w 52"/>
                <a:gd name="T21" fmla="*/ 31 h 64"/>
                <a:gd name="T22" fmla="*/ 52 w 52"/>
                <a:gd name="T23" fmla="*/ 31 h 64"/>
                <a:gd name="T24" fmla="*/ 52 w 52"/>
                <a:gd name="T25" fmla="*/ 24 h 64"/>
                <a:gd name="T26" fmla="*/ 50 w 52"/>
                <a:gd name="T27" fmla="*/ 17 h 64"/>
                <a:gd name="T28" fmla="*/ 50 w 52"/>
                <a:gd name="T29" fmla="*/ 17 h 64"/>
                <a:gd name="T30" fmla="*/ 46 w 52"/>
                <a:gd name="T31" fmla="*/ 10 h 64"/>
                <a:gd name="T32" fmla="*/ 43 w 52"/>
                <a:gd name="T33" fmla="*/ 5 h 64"/>
                <a:gd name="T34" fmla="*/ 43 w 52"/>
                <a:gd name="T35" fmla="*/ 5 h 64"/>
                <a:gd name="T36" fmla="*/ 38 w 52"/>
                <a:gd name="T37" fmla="*/ 3 h 64"/>
                <a:gd name="T38" fmla="*/ 33 w 52"/>
                <a:gd name="T39" fmla="*/ 2 h 64"/>
                <a:gd name="T40" fmla="*/ 33 w 52"/>
                <a:gd name="T41" fmla="*/ 2 h 64"/>
                <a:gd name="T42" fmla="*/ 22 w 52"/>
                <a:gd name="T43" fmla="*/ 0 h 64"/>
                <a:gd name="T44" fmla="*/ 0 w 52"/>
                <a:gd name="T45" fmla="*/ 0 h 64"/>
                <a:gd name="T46" fmla="*/ 0 w 52"/>
                <a:gd name="T47" fmla="*/ 64 h 64"/>
                <a:gd name="T48" fmla="*/ 24 w 52"/>
                <a:gd name="T49" fmla="*/ 64 h 64"/>
                <a:gd name="T50" fmla="*/ 24 w 52"/>
                <a:gd name="T51" fmla="*/ 64 h 64"/>
                <a:gd name="T52" fmla="*/ 8 w 52"/>
                <a:gd name="T53" fmla="*/ 7 h 64"/>
                <a:gd name="T54" fmla="*/ 22 w 52"/>
                <a:gd name="T55" fmla="*/ 7 h 64"/>
                <a:gd name="T56" fmla="*/ 22 w 52"/>
                <a:gd name="T57" fmla="*/ 7 h 64"/>
                <a:gd name="T58" fmla="*/ 33 w 52"/>
                <a:gd name="T59" fmla="*/ 9 h 64"/>
                <a:gd name="T60" fmla="*/ 33 w 52"/>
                <a:gd name="T61" fmla="*/ 9 h 64"/>
                <a:gd name="T62" fmla="*/ 38 w 52"/>
                <a:gd name="T63" fmla="*/ 12 h 64"/>
                <a:gd name="T64" fmla="*/ 41 w 52"/>
                <a:gd name="T65" fmla="*/ 16 h 64"/>
                <a:gd name="T66" fmla="*/ 41 w 52"/>
                <a:gd name="T67" fmla="*/ 16 h 64"/>
                <a:gd name="T68" fmla="*/ 43 w 52"/>
                <a:gd name="T69" fmla="*/ 23 h 64"/>
                <a:gd name="T70" fmla="*/ 43 w 52"/>
                <a:gd name="T71" fmla="*/ 31 h 64"/>
                <a:gd name="T72" fmla="*/ 43 w 52"/>
                <a:gd name="T73" fmla="*/ 31 h 64"/>
                <a:gd name="T74" fmla="*/ 43 w 52"/>
                <a:gd name="T75" fmla="*/ 43 h 64"/>
                <a:gd name="T76" fmla="*/ 43 w 52"/>
                <a:gd name="T77" fmla="*/ 43 h 64"/>
                <a:gd name="T78" fmla="*/ 39 w 52"/>
                <a:gd name="T79" fmla="*/ 49 h 64"/>
                <a:gd name="T80" fmla="*/ 38 w 52"/>
                <a:gd name="T81" fmla="*/ 52 h 64"/>
                <a:gd name="T82" fmla="*/ 38 w 52"/>
                <a:gd name="T83" fmla="*/ 52 h 64"/>
                <a:gd name="T84" fmla="*/ 33 w 52"/>
                <a:gd name="T85" fmla="*/ 55 h 64"/>
                <a:gd name="T86" fmla="*/ 33 w 52"/>
                <a:gd name="T87" fmla="*/ 55 h 64"/>
                <a:gd name="T88" fmla="*/ 22 w 52"/>
                <a:gd name="T89" fmla="*/ 55 h 64"/>
                <a:gd name="T90" fmla="*/ 8 w 52"/>
                <a:gd name="T91" fmla="*/ 55 h 64"/>
                <a:gd name="T92" fmla="*/ 8 w 52"/>
                <a:gd name="T93" fmla="*/ 7 h 64"/>
                <a:gd name="T94" fmla="*/ 8 w 52"/>
                <a:gd name="T9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" h="64">
                  <a:moveTo>
                    <a:pt x="24" y="64"/>
                  </a:moveTo>
                  <a:lnTo>
                    <a:pt x="24" y="64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50" y="45"/>
                  </a:lnTo>
                  <a:lnTo>
                    <a:pt x="50" y="45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2" y="2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6" y="10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38" y="3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4" y="64"/>
                  </a:lnTo>
                  <a:lnTo>
                    <a:pt x="24" y="64"/>
                  </a:lnTo>
                  <a:close/>
                  <a:moveTo>
                    <a:pt x="8" y="7"/>
                  </a:moveTo>
                  <a:lnTo>
                    <a:pt x="22" y="7"/>
                  </a:lnTo>
                  <a:lnTo>
                    <a:pt x="22" y="7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8" y="12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3" y="2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39" y="49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22" y="55"/>
                  </a:lnTo>
                  <a:lnTo>
                    <a:pt x="8" y="55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2C2CC54D-9FFE-4AD5-BC16-80B4426A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574" y="3915323"/>
              <a:ext cx="16486" cy="117231"/>
            </a:xfrm>
            <a:custGeom>
              <a:avLst/>
              <a:gdLst>
                <a:gd name="T0" fmla="*/ 9 w 9"/>
                <a:gd name="T1" fmla="*/ 64 h 64"/>
                <a:gd name="T2" fmla="*/ 9 w 9"/>
                <a:gd name="T3" fmla="*/ 0 h 64"/>
                <a:gd name="T4" fmla="*/ 0 w 9"/>
                <a:gd name="T5" fmla="*/ 0 h 64"/>
                <a:gd name="T6" fmla="*/ 0 w 9"/>
                <a:gd name="T7" fmla="*/ 64 h 64"/>
                <a:gd name="T8" fmla="*/ 9 w 9"/>
                <a:gd name="T9" fmla="*/ 64 h 64"/>
                <a:gd name="T10" fmla="*/ 9 w 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4">
                  <a:moveTo>
                    <a:pt x="9" y="64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9" y="64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126">
              <a:extLst>
                <a:ext uri="{FF2B5EF4-FFF2-40B4-BE49-F238E27FC236}">
                  <a16:creationId xmlns:a16="http://schemas.microsoft.com/office/drawing/2014/main" id="{5ED25378-56AB-4409-8827-839AA563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7" y="3915323"/>
              <a:ext cx="93419" cy="117231"/>
            </a:xfrm>
            <a:custGeom>
              <a:avLst/>
              <a:gdLst>
                <a:gd name="T0" fmla="*/ 4 w 51"/>
                <a:gd name="T1" fmla="*/ 54 h 64"/>
                <a:gd name="T2" fmla="*/ 14 w 51"/>
                <a:gd name="T3" fmla="*/ 62 h 64"/>
                <a:gd name="T4" fmla="*/ 19 w 51"/>
                <a:gd name="T5" fmla="*/ 64 h 64"/>
                <a:gd name="T6" fmla="*/ 28 w 51"/>
                <a:gd name="T7" fmla="*/ 64 h 64"/>
                <a:gd name="T8" fmla="*/ 40 w 51"/>
                <a:gd name="T9" fmla="*/ 62 h 64"/>
                <a:gd name="T10" fmla="*/ 45 w 51"/>
                <a:gd name="T11" fmla="*/ 59 h 64"/>
                <a:gd name="T12" fmla="*/ 49 w 51"/>
                <a:gd name="T13" fmla="*/ 55 h 64"/>
                <a:gd name="T14" fmla="*/ 51 w 51"/>
                <a:gd name="T15" fmla="*/ 45 h 64"/>
                <a:gd name="T16" fmla="*/ 51 w 51"/>
                <a:gd name="T17" fmla="*/ 42 h 64"/>
                <a:gd name="T18" fmla="*/ 49 w 51"/>
                <a:gd name="T19" fmla="*/ 36 h 64"/>
                <a:gd name="T20" fmla="*/ 40 w 51"/>
                <a:gd name="T21" fmla="*/ 29 h 64"/>
                <a:gd name="T22" fmla="*/ 26 w 51"/>
                <a:gd name="T23" fmla="*/ 26 h 64"/>
                <a:gd name="T24" fmla="*/ 18 w 51"/>
                <a:gd name="T25" fmla="*/ 24 h 64"/>
                <a:gd name="T26" fmla="*/ 14 w 51"/>
                <a:gd name="T27" fmla="*/ 23 h 64"/>
                <a:gd name="T28" fmla="*/ 11 w 51"/>
                <a:gd name="T29" fmla="*/ 16 h 64"/>
                <a:gd name="T30" fmla="*/ 13 w 51"/>
                <a:gd name="T31" fmla="*/ 12 h 64"/>
                <a:gd name="T32" fmla="*/ 14 w 51"/>
                <a:gd name="T33" fmla="*/ 9 h 64"/>
                <a:gd name="T34" fmla="*/ 26 w 51"/>
                <a:gd name="T35" fmla="*/ 7 h 64"/>
                <a:gd name="T36" fmla="*/ 32 w 51"/>
                <a:gd name="T37" fmla="*/ 7 h 64"/>
                <a:gd name="T38" fmla="*/ 37 w 51"/>
                <a:gd name="T39" fmla="*/ 10 h 64"/>
                <a:gd name="T40" fmla="*/ 42 w 51"/>
                <a:gd name="T41" fmla="*/ 19 h 64"/>
                <a:gd name="T42" fmla="*/ 49 w 51"/>
                <a:gd name="T43" fmla="*/ 17 h 64"/>
                <a:gd name="T44" fmla="*/ 45 w 51"/>
                <a:gd name="T45" fmla="*/ 9 h 64"/>
                <a:gd name="T46" fmla="*/ 42 w 51"/>
                <a:gd name="T47" fmla="*/ 3 h 64"/>
                <a:gd name="T48" fmla="*/ 39 w 51"/>
                <a:gd name="T49" fmla="*/ 2 h 64"/>
                <a:gd name="T50" fmla="*/ 26 w 51"/>
                <a:gd name="T51" fmla="*/ 0 h 64"/>
                <a:gd name="T52" fmla="*/ 19 w 51"/>
                <a:gd name="T53" fmla="*/ 0 h 64"/>
                <a:gd name="T54" fmla="*/ 14 w 51"/>
                <a:gd name="T55" fmla="*/ 2 h 64"/>
                <a:gd name="T56" fmla="*/ 6 w 51"/>
                <a:gd name="T57" fmla="*/ 7 h 64"/>
                <a:gd name="T58" fmla="*/ 4 w 51"/>
                <a:gd name="T59" fmla="*/ 12 h 64"/>
                <a:gd name="T60" fmla="*/ 4 w 51"/>
                <a:gd name="T61" fmla="*/ 17 h 64"/>
                <a:gd name="T62" fmla="*/ 6 w 51"/>
                <a:gd name="T63" fmla="*/ 24 h 64"/>
                <a:gd name="T64" fmla="*/ 9 w 51"/>
                <a:gd name="T65" fmla="*/ 28 h 64"/>
                <a:gd name="T66" fmla="*/ 13 w 51"/>
                <a:gd name="T67" fmla="*/ 31 h 64"/>
                <a:gd name="T68" fmla="*/ 25 w 51"/>
                <a:gd name="T69" fmla="*/ 35 h 64"/>
                <a:gd name="T70" fmla="*/ 35 w 51"/>
                <a:gd name="T71" fmla="*/ 38 h 64"/>
                <a:gd name="T72" fmla="*/ 42 w 51"/>
                <a:gd name="T73" fmla="*/ 42 h 64"/>
                <a:gd name="T74" fmla="*/ 44 w 51"/>
                <a:gd name="T75" fmla="*/ 47 h 64"/>
                <a:gd name="T76" fmla="*/ 42 w 51"/>
                <a:gd name="T77" fmla="*/ 52 h 64"/>
                <a:gd name="T78" fmla="*/ 37 w 51"/>
                <a:gd name="T79" fmla="*/ 55 h 64"/>
                <a:gd name="T80" fmla="*/ 28 w 51"/>
                <a:gd name="T81" fmla="*/ 57 h 64"/>
                <a:gd name="T82" fmla="*/ 18 w 51"/>
                <a:gd name="T83" fmla="*/ 55 h 64"/>
                <a:gd name="T84" fmla="*/ 11 w 51"/>
                <a:gd name="T85" fmla="*/ 50 h 64"/>
                <a:gd name="T86" fmla="*/ 9 w 51"/>
                <a:gd name="T87" fmla="*/ 43 h 64"/>
                <a:gd name="T88" fmla="*/ 0 w 51"/>
                <a:gd name="T89" fmla="*/ 43 h 64"/>
                <a:gd name="T90" fmla="*/ 4 w 51"/>
                <a:gd name="T91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" h="64">
                  <a:moveTo>
                    <a:pt x="4" y="54"/>
                  </a:moveTo>
                  <a:lnTo>
                    <a:pt x="4" y="54"/>
                  </a:lnTo>
                  <a:lnTo>
                    <a:pt x="9" y="59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35" y="64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1" y="50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5" y="33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24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3" y="19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3" y="12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2" y="7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2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9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9" y="28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4" y="5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4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27">
              <a:extLst>
                <a:ext uri="{FF2B5EF4-FFF2-40B4-BE49-F238E27FC236}">
                  <a16:creationId xmlns:a16="http://schemas.microsoft.com/office/drawing/2014/main" id="{753EE986-DB99-4B8F-BC22-7F9C97E5C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1776" y="3915323"/>
              <a:ext cx="95250" cy="117231"/>
            </a:xfrm>
            <a:custGeom>
              <a:avLst/>
              <a:gdLst>
                <a:gd name="T0" fmla="*/ 7 w 52"/>
                <a:gd name="T1" fmla="*/ 64 h 64"/>
                <a:gd name="T2" fmla="*/ 7 w 52"/>
                <a:gd name="T3" fmla="*/ 42 h 64"/>
                <a:gd name="T4" fmla="*/ 17 w 52"/>
                <a:gd name="T5" fmla="*/ 31 h 64"/>
                <a:gd name="T6" fmla="*/ 40 w 52"/>
                <a:gd name="T7" fmla="*/ 64 h 64"/>
                <a:gd name="T8" fmla="*/ 52 w 52"/>
                <a:gd name="T9" fmla="*/ 64 h 64"/>
                <a:gd name="T10" fmla="*/ 24 w 52"/>
                <a:gd name="T11" fmla="*/ 26 h 64"/>
                <a:gd name="T12" fmla="*/ 50 w 52"/>
                <a:gd name="T13" fmla="*/ 0 h 64"/>
                <a:gd name="T14" fmla="*/ 38 w 52"/>
                <a:gd name="T15" fmla="*/ 0 h 64"/>
                <a:gd name="T16" fmla="*/ 7 w 52"/>
                <a:gd name="T17" fmla="*/ 31 h 64"/>
                <a:gd name="T18" fmla="*/ 7 w 52"/>
                <a:gd name="T19" fmla="*/ 0 h 64"/>
                <a:gd name="T20" fmla="*/ 0 w 52"/>
                <a:gd name="T21" fmla="*/ 0 h 64"/>
                <a:gd name="T22" fmla="*/ 0 w 52"/>
                <a:gd name="T23" fmla="*/ 64 h 64"/>
                <a:gd name="T24" fmla="*/ 7 w 52"/>
                <a:gd name="T25" fmla="*/ 64 h 64"/>
                <a:gd name="T26" fmla="*/ 7 w 5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7" y="64"/>
                  </a:moveTo>
                  <a:lnTo>
                    <a:pt x="7" y="42"/>
                  </a:lnTo>
                  <a:lnTo>
                    <a:pt x="17" y="31"/>
                  </a:lnTo>
                  <a:lnTo>
                    <a:pt x="40" y="64"/>
                  </a:lnTo>
                  <a:lnTo>
                    <a:pt x="52" y="64"/>
                  </a:lnTo>
                  <a:lnTo>
                    <a:pt x="24" y="26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7" y="3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28">
              <a:extLst>
                <a:ext uri="{FF2B5EF4-FFF2-40B4-BE49-F238E27FC236}">
                  <a16:creationId xmlns:a16="http://schemas.microsoft.com/office/drawing/2014/main" id="{240C8CF5-7612-4E08-AB67-76ACA94F6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60" y="3686357"/>
              <a:ext cx="100746" cy="120894"/>
            </a:xfrm>
            <a:custGeom>
              <a:avLst/>
              <a:gdLst>
                <a:gd name="T0" fmla="*/ 40 w 55"/>
                <a:gd name="T1" fmla="*/ 54 h 66"/>
                <a:gd name="T2" fmla="*/ 40 w 55"/>
                <a:gd name="T3" fmla="*/ 54 h 66"/>
                <a:gd name="T4" fmla="*/ 35 w 55"/>
                <a:gd name="T5" fmla="*/ 57 h 66"/>
                <a:gd name="T6" fmla="*/ 28 w 55"/>
                <a:gd name="T7" fmla="*/ 59 h 66"/>
                <a:gd name="T8" fmla="*/ 28 w 55"/>
                <a:gd name="T9" fmla="*/ 59 h 66"/>
                <a:gd name="T10" fmla="*/ 22 w 55"/>
                <a:gd name="T11" fmla="*/ 57 h 66"/>
                <a:gd name="T12" fmla="*/ 17 w 55"/>
                <a:gd name="T13" fmla="*/ 56 h 66"/>
                <a:gd name="T14" fmla="*/ 17 w 55"/>
                <a:gd name="T15" fmla="*/ 56 h 66"/>
                <a:gd name="T16" fmla="*/ 14 w 55"/>
                <a:gd name="T17" fmla="*/ 52 h 66"/>
                <a:gd name="T18" fmla="*/ 10 w 55"/>
                <a:gd name="T19" fmla="*/ 47 h 66"/>
                <a:gd name="T20" fmla="*/ 10 w 55"/>
                <a:gd name="T21" fmla="*/ 47 h 66"/>
                <a:gd name="T22" fmla="*/ 9 w 55"/>
                <a:gd name="T23" fmla="*/ 40 h 66"/>
                <a:gd name="T24" fmla="*/ 7 w 55"/>
                <a:gd name="T25" fmla="*/ 31 h 66"/>
                <a:gd name="T26" fmla="*/ 7 w 55"/>
                <a:gd name="T27" fmla="*/ 31 h 66"/>
                <a:gd name="T28" fmla="*/ 10 w 55"/>
                <a:gd name="T29" fmla="*/ 19 h 66"/>
                <a:gd name="T30" fmla="*/ 10 w 55"/>
                <a:gd name="T31" fmla="*/ 19 h 66"/>
                <a:gd name="T32" fmla="*/ 12 w 55"/>
                <a:gd name="T33" fmla="*/ 14 h 66"/>
                <a:gd name="T34" fmla="*/ 17 w 55"/>
                <a:gd name="T35" fmla="*/ 11 h 66"/>
                <a:gd name="T36" fmla="*/ 17 w 55"/>
                <a:gd name="T37" fmla="*/ 11 h 66"/>
                <a:gd name="T38" fmla="*/ 22 w 55"/>
                <a:gd name="T39" fmla="*/ 9 h 66"/>
                <a:gd name="T40" fmla="*/ 29 w 55"/>
                <a:gd name="T41" fmla="*/ 7 h 66"/>
                <a:gd name="T42" fmla="*/ 29 w 55"/>
                <a:gd name="T43" fmla="*/ 7 h 66"/>
                <a:gd name="T44" fmla="*/ 35 w 55"/>
                <a:gd name="T45" fmla="*/ 9 h 66"/>
                <a:gd name="T46" fmla="*/ 40 w 55"/>
                <a:gd name="T47" fmla="*/ 11 h 66"/>
                <a:gd name="T48" fmla="*/ 40 w 55"/>
                <a:gd name="T49" fmla="*/ 11 h 66"/>
                <a:gd name="T50" fmla="*/ 43 w 55"/>
                <a:gd name="T51" fmla="*/ 14 h 66"/>
                <a:gd name="T52" fmla="*/ 45 w 55"/>
                <a:gd name="T53" fmla="*/ 21 h 66"/>
                <a:gd name="T54" fmla="*/ 54 w 55"/>
                <a:gd name="T55" fmla="*/ 19 h 66"/>
                <a:gd name="T56" fmla="*/ 54 w 55"/>
                <a:gd name="T57" fmla="*/ 19 h 66"/>
                <a:gd name="T58" fmla="*/ 50 w 55"/>
                <a:gd name="T59" fmla="*/ 11 h 66"/>
                <a:gd name="T60" fmla="*/ 45 w 55"/>
                <a:gd name="T61" fmla="*/ 5 h 66"/>
                <a:gd name="T62" fmla="*/ 45 w 55"/>
                <a:gd name="T63" fmla="*/ 5 h 66"/>
                <a:gd name="T64" fmla="*/ 38 w 55"/>
                <a:gd name="T65" fmla="*/ 2 h 66"/>
                <a:gd name="T66" fmla="*/ 29 w 55"/>
                <a:gd name="T67" fmla="*/ 0 h 66"/>
                <a:gd name="T68" fmla="*/ 29 w 55"/>
                <a:gd name="T69" fmla="*/ 0 h 66"/>
                <a:gd name="T70" fmla="*/ 21 w 55"/>
                <a:gd name="T71" fmla="*/ 0 h 66"/>
                <a:gd name="T72" fmla="*/ 14 w 55"/>
                <a:gd name="T73" fmla="*/ 4 h 66"/>
                <a:gd name="T74" fmla="*/ 14 w 55"/>
                <a:gd name="T75" fmla="*/ 4 h 66"/>
                <a:gd name="T76" fmla="*/ 7 w 55"/>
                <a:gd name="T77" fmla="*/ 9 h 66"/>
                <a:gd name="T78" fmla="*/ 3 w 55"/>
                <a:gd name="T79" fmla="*/ 16 h 66"/>
                <a:gd name="T80" fmla="*/ 3 w 55"/>
                <a:gd name="T81" fmla="*/ 16 h 66"/>
                <a:gd name="T82" fmla="*/ 0 w 55"/>
                <a:gd name="T83" fmla="*/ 23 h 66"/>
                <a:gd name="T84" fmla="*/ 0 w 55"/>
                <a:gd name="T85" fmla="*/ 33 h 66"/>
                <a:gd name="T86" fmla="*/ 0 w 55"/>
                <a:gd name="T87" fmla="*/ 33 h 66"/>
                <a:gd name="T88" fmla="*/ 0 w 55"/>
                <a:gd name="T89" fmla="*/ 42 h 66"/>
                <a:gd name="T90" fmla="*/ 2 w 55"/>
                <a:gd name="T91" fmla="*/ 49 h 66"/>
                <a:gd name="T92" fmla="*/ 2 w 55"/>
                <a:gd name="T93" fmla="*/ 49 h 66"/>
                <a:gd name="T94" fmla="*/ 7 w 55"/>
                <a:gd name="T95" fmla="*/ 56 h 66"/>
                <a:gd name="T96" fmla="*/ 12 w 55"/>
                <a:gd name="T97" fmla="*/ 61 h 66"/>
                <a:gd name="T98" fmla="*/ 12 w 55"/>
                <a:gd name="T99" fmla="*/ 61 h 66"/>
                <a:gd name="T100" fmla="*/ 19 w 55"/>
                <a:gd name="T101" fmla="*/ 64 h 66"/>
                <a:gd name="T102" fmla="*/ 29 w 55"/>
                <a:gd name="T103" fmla="*/ 66 h 66"/>
                <a:gd name="T104" fmla="*/ 29 w 55"/>
                <a:gd name="T105" fmla="*/ 66 h 66"/>
                <a:gd name="T106" fmla="*/ 38 w 55"/>
                <a:gd name="T107" fmla="*/ 64 h 66"/>
                <a:gd name="T108" fmla="*/ 45 w 55"/>
                <a:gd name="T109" fmla="*/ 61 h 66"/>
                <a:gd name="T110" fmla="*/ 45 w 55"/>
                <a:gd name="T111" fmla="*/ 61 h 66"/>
                <a:gd name="T112" fmla="*/ 50 w 55"/>
                <a:gd name="T113" fmla="*/ 54 h 66"/>
                <a:gd name="T114" fmla="*/ 55 w 55"/>
                <a:gd name="T115" fmla="*/ 44 h 66"/>
                <a:gd name="T116" fmla="*/ 47 w 55"/>
                <a:gd name="T117" fmla="*/ 42 h 66"/>
                <a:gd name="T118" fmla="*/ 47 w 55"/>
                <a:gd name="T119" fmla="*/ 42 h 66"/>
                <a:gd name="T120" fmla="*/ 43 w 55"/>
                <a:gd name="T121" fmla="*/ 49 h 66"/>
                <a:gd name="T122" fmla="*/ 40 w 55"/>
                <a:gd name="T123" fmla="*/ 54 h 66"/>
                <a:gd name="T124" fmla="*/ 40 w 55"/>
                <a:gd name="T125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" h="66">
                  <a:moveTo>
                    <a:pt x="40" y="54"/>
                  </a:moveTo>
                  <a:lnTo>
                    <a:pt x="40" y="54"/>
                  </a:lnTo>
                  <a:lnTo>
                    <a:pt x="35" y="57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2" y="57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4" y="52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9" y="4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2" y="14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22" y="9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5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3" y="14"/>
                  </a:lnTo>
                  <a:lnTo>
                    <a:pt x="45" y="2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0" y="11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8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9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7" y="56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9" y="64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8" y="64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50" y="54"/>
                  </a:lnTo>
                  <a:lnTo>
                    <a:pt x="55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3" y="49"/>
                  </a:lnTo>
                  <a:lnTo>
                    <a:pt x="40" y="54"/>
                  </a:lnTo>
                  <a:lnTo>
                    <a:pt x="4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9">
              <a:extLst>
                <a:ext uri="{FF2B5EF4-FFF2-40B4-BE49-F238E27FC236}">
                  <a16:creationId xmlns:a16="http://schemas.microsoft.com/office/drawing/2014/main" id="{FCB31316-241E-452D-A1E0-BB7AD0D02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3391" y="3690021"/>
              <a:ext cx="87923" cy="113567"/>
            </a:xfrm>
            <a:custGeom>
              <a:avLst/>
              <a:gdLst>
                <a:gd name="T0" fmla="*/ 9 w 48"/>
                <a:gd name="T1" fmla="*/ 62 h 62"/>
                <a:gd name="T2" fmla="*/ 9 w 48"/>
                <a:gd name="T3" fmla="*/ 36 h 62"/>
                <a:gd name="T4" fmla="*/ 26 w 48"/>
                <a:gd name="T5" fmla="*/ 36 h 62"/>
                <a:gd name="T6" fmla="*/ 26 w 48"/>
                <a:gd name="T7" fmla="*/ 36 h 62"/>
                <a:gd name="T8" fmla="*/ 36 w 48"/>
                <a:gd name="T9" fmla="*/ 35 h 62"/>
                <a:gd name="T10" fmla="*/ 40 w 48"/>
                <a:gd name="T11" fmla="*/ 33 h 62"/>
                <a:gd name="T12" fmla="*/ 43 w 48"/>
                <a:gd name="T13" fmla="*/ 31 h 62"/>
                <a:gd name="T14" fmla="*/ 43 w 48"/>
                <a:gd name="T15" fmla="*/ 31 h 62"/>
                <a:gd name="T16" fmla="*/ 47 w 48"/>
                <a:gd name="T17" fmla="*/ 24 h 62"/>
                <a:gd name="T18" fmla="*/ 48 w 48"/>
                <a:gd name="T19" fmla="*/ 17 h 62"/>
                <a:gd name="T20" fmla="*/ 48 w 48"/>
                <a:gd name="T21" fmla="*/ 17 h 62"/>
                <a:gd name="T22" fmla="*/ 47 w 48"/>
                <a:gd name="T23" fmla="*/ 9 h 62"/>
                <a:gd name="T24" fmla="*/ 47 w 48"/>
                <a:gd name="T25" fmla="*/ 9 h 62"/>
                <a:gd name="T26" fmla="*/ 42 w 48"/>
                <a:gd name="T27" fmla="*/ 3 h 62"/>
                <a:gd name="T28" fmla="*/ 42 w 48"/>
                <a:gd name="T29" fmla="*/ 3 h 62"/>
                <a:gd name="T30" fmla="*/ 35 w 48"/>
                <a:gd name="T31" fmla="*/ 0 h 62"/>
                <a:gd name="T32" fmla="*/ 35 w 48"/>
                <a:gd name="T33" fmla="*/ 0 h 62"/>
                <a:gd name="T34" fmla="*/ 24 w 48"/>
                <a:gd name="T35" fmla="*/ 0 h 62"/>
                <a:gd name="T36" fmla="*/ 0 w 48"/>
                <a:gd name="T37" fmla="*/ 0 h 62"/>
                <a:gd name="T38" fmla="*/ 0 w 48"/>
                <a:gd name="T39" fmla="*/ 62 h 62"/>
                <a:gd name="T40" fmla="*/ 9 w 48"/>
                <a:gd name="T41" fmla="*/ 62 h 62"/>
                <a:gd name="T42" fmla="*/ 9 w 48"/>
                <a:gd name="T43" fmla="*/ 62 h 62"/>
                <a:gd name="T44" fmla="*/ 9 w 48"/>
                <a:gd name="T45" fmla="*/ 7 h 62"/>
                <a:gd name="T46" fmla="*/ 26 w 48"/>
                <a:gd name="T47" fmla="*/ 7 h 62"/>
                <a:gd name="T48" fmla="*/ 26 w 48"/>
                <a:gd name="T49" fmla="*/ 7 h 62"/>
                <a:gd name="T50" fmla="*/ 33 w 48"/>
                <a:gd name="T51" fmla="*/ 7 h 62"/>
                <a:gd name="T52" fmla="*/ 33 w 48"/>
                <a:gd name="T53" fmla="*/ 7 h 62"/>
                <a:gd name="T54" fmla="*/ 36 w 48"/>
                <a:gd name="T55" fmla="*/ 9 h 62"/>
                <a:gd name="T56" fmla="*/ 38 w 48"/>
                <a:gd name="T57" fmla="*/ 10 h 62"/>
                <a:gd name="T58" fmla="*/ 38 w 48"/>
                <a:gd name="T59" fmla="*/ 10 h 62"/>
                <a:gd name="T60" fmla="*/ 40 w 48"/>
                <a:gd name="T61" fmla="*/ 14 h 62"/>
                <a:gd name="T62" fmla="*/ 40 w 48"/>
                <a:gd name="T63" fmla="*/ 17 h 62"/>
                <a:gd name="T64" fmla="*/ 40 w 48"/>
                <a:gd name="T65" fmla="*/ 17 h 62"/>
                <a:gd name="T66" fmla="*/ 40 w 48"/>
                <a:gd name="T67" fmla="*/ 22 h 62"/>
                <a:gd name="T68" fmla="*/ 36 w 48"/>
                <a:gd name="T69" fmla="*/ 26 h 62"/>
                <a:gd name="T70" fmla="*/ 36 w 48"/>
                <a:gd name="T71" fmla="*/ 26 h 62"/>
                <a:gd name="T72" fmla="*/ 33 w 48"/>
                <a:gd name="T73" fmla="*/ 28 h 62"/>
                <a:gd name="T74" fmla="*/ 26 w 48"/>
                <a:gd name="T75" fmla="*/ 29 h 62"/>
                <a:gd name="T76" fmla="*/ 9 w 48"/>
                <a:gd name="T77" fmla="*/ 29 h 62"/>
                <a:gd name="T78" fmla="*/ 9 w 48"/>
                <a:gd name="T79" fmla="*/ 7 h 62"/>
                <a:gd name="T80" fmla="*/ 9 w 48"/>
                <a:gd name="T81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2">
                  <a:moveTo>
                    <a:pt x="9" y="62"/>
                  </a:moveTo>
                  <a:lnTo>
                    <a:pt x="9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6" y="35"/>
                  </a:lnTo>
                  <a:lnTo>
                    <a:pt x="40" y="33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7" y="24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9" y="62"/>
                  </a:lnTo>
                  <a:lnTo>
                    <a:pt x="9" y="62"/>
                  </a:lnTo>
                  <a:close/>
                  <a:moveTo>
                    <a:pt x="9" y="7"/>
                  </a:moveTo>
                  <a:lnTo>
                    <a:pt x="26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6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26" y="29"/>
                  </a:lnTo>
                  <a:lnTo>
                    <a:pt x="9" y="29"/>
                  </a:lnTo>
                  <a:lnTo>
                    <a:pt x="9" y="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0">
              <a:extLst>
                <a:ext uri="{FF2B5EF4-FFF2-40B4-BE49-F238E27FC236}">
                  <a16:creationId xmlns:a16="http://schemas.microsoft.com/office/drawing/2014/main" id="{2F362242-0295-4F26-B659-A7043C3F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463" y="3690021"/>
              <a:ext cx="91587" cy="117231"/>
            </a:xfrm>
            <a:custGeom>
              <a:avLst/>
              <a:gdLst>
                <a:gd name="T0" fmla="*/ 41 w 50"/>
                <a:gd name="T1" fmla="*/ 36 h 64"/>
                <a:gd name="T2" fmla="*/ 41 w 50"/>
                <a:gd name="T3" fmla="*/ 36 h 64"/>
                <a:gd name="T4" fmla="*/ 41 w 50"/>
                <a:gd name="T5" fmla="*/ 45 h 64"/>
                <a:gd name="T6" fmla="*/ 38 w 50"/>
                <a:gd name="T7" fmla="*/ 52 h 64"/>
                <a:gd name="T8" fmla="*/ 38 w 50"/>
                <a:gd name="T9" fmla="*/ 52 h 64"/>
                <a:gd name="T10" fmla="*/ 33 w 50"/>
                <a:gd name="T11" fmla="*/ 55 h 64"/>
                <a:gd name="T12" fmla="*/ 24 w 50"/>
                <a:gd name="T13" fmla="*/ 55 h 64"/>
                <a:gd name="T14" fmla="*/ 24 w 50"/>
                <a:gd name="T15" fmla="*/ 55 h 64"/>
                <a:gd name="T16" fmla="*/ 19 w 50"/>
                <a:gd name="T17" fmla="*/ 55 h 64"/>
                <a:gd name="T18" fmla="*/ 15 w 50"/>
                <a:gd name="T19" fmla="*/ 54 h 64"/>
                <a:gd name="T20" fmla="*/ 15 w 50"/>
                <a:gd name="T21" fmla="*/ 54 h 64"/>
                <a:gd name="T22" fmla="*/ 12 w 50"/>
                <a:gd name="T23" fmla="*/ 52 h 64"/>
                <a:gd name="T24" fmla="*/ 10 w 50"/>
                <a:gd name="T25" fmla="*/ 48 h 64"/>
                <a:gd name="T26" fmla="*/ 10 w 50"/>
                <a:gd name="T27" fmla="*/ 48 h 64"/>
                <a:gd name="T28" fmla="*/ 8 w 50"/>
                <a:gd name="T29" fmla="*/ 36 h 64"/>
                <a:gd name="T30" fmla="*/ 8 w 50"/>
                <a:gd name="T31" fmla="*/ 0 h 64"/>
                <a:gd name="T32" fmla="*/ 0 w 50"/>
                <a:gd name="T33" fmla="*/ 0 h 64"/>
                <a:gd name="T34" fmla="*/ 0 w 50"/>
                <a:gd name="T35" fmla="*/ 36 h 64"/>
                <a:gd name="T36" fmla="*/ 0 w 50"/>
                <a:gd name="T37" fmla="*/ 36 h 64"/>
                <a:gd name="T38" fmla="*/ 2 w 50"/>
                <a:gd name="T39" fmla="*/ 45 h 64"/>
                <a:gd name="T40" fmla="*/ 3 w 50"/>
                <a:gd name="T41" fmla="*/ 52 h 64"/>
                <a:gd name="T42" fmla="*/ 3 w 50"/>
                <a:gd name="T43" fmla="*/ 52 h 64"/>
                <a:gd name="T44" fmla="*/ 7 w 50"/>
                <a:gd name="T45" fmla="*/ 57 h 64"/>
                <a:gd name="T46" fmla="*/ 10 w 50"/>
                <a:gd name="T47" fmla="*/ 61 h 64"/>
                <a:gd name="T48" fmla="*/ 10 w 50"/>
                <a:gd name="T49" fmla="*/ 61 h 64"/>
                <a:gd name="T50" fmla="*/ 17 w 50"/>
                <a:gd name="T51" fmla="*/ 62 h 64"/>
                <a:gd name="T52" fmla="*/ 26 w 50"/>
                <a:gd name="T53" fmla="*/ 64 h 64"/>
                <a:gd name="T54" fmla="*/ 26 w 50"/>
                <a:gd name="T55" fmla="*/ 64 h 64"/>
                <a:gd name="T56" fmla="*/ 33 w 50"/>
                <a:gd name="T57" fmla="*/ 62 h 64"/>
                <a:gd name="T58" fmla="*/ 40 w 50"/>
                <a:gd name="T59" fmla="*/ 61 h 64"/>
                <a:gd name="T60" fmla="*/ 40 w 50"/>
                <a:gd name="T61" fmla="*/ 61 h 64"/>
                <a:gd name="T62" fmla="*/ 45 w 50"/>
                <a:gd name="T63" fmla="*/ 55 h 64"/>
                <a:gd name="T64" fmla="*/ 48 w 50"/>
                <a:gd name="T65" fmla="*/ 50 h 64"/>
                <a:gd name="T66" fmla="*/ 48 w 50"/>
                <a:gd name="T67" fmla="*/ 50 h 64"/>
                <a:gd name="T68" fmla="*/ 50 w 50"/>
                <a:gd name="T69" fmla="*/ 45 h 64"/>
                <a:gd name="T70" fmla="*/ 50 w 50"/>
                <a:gd name="T71" fmla="*/ 36 h 64"/>
                <a:gd name="T72" fmla="*/ 50 w 50"/>
                <a:gd name="T73" fmla="*/ 0 h 64"/>
                <a:gd name="T74" fmla="*/ 41 w 50"/>
                <a:gd name="T75" fmla="*/ 0 h 64"/>
                <a:gd name="T76" fmla="*/ 41 w 50"/>
                <a:gd name="T77" fmla="*/ 36 h 64"/>
                <a:gd name="T78" fmla="*/ 41 w 50"/>
                <a:gd name="T7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64">
                  <a:moveTo>
                    <a:pt x="41" y="36"/>
                  </a:moveTo>
                  <a:lnTo>
                    <a:pt x="41" y="36"/>
                  </a:lnTo>
                  <a:lnTo>
                    <a:pt x="41" y="45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2" y="52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3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5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7" y="62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3" y="62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45" y="55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0" y="3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36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31">
              <a:extLst>
                <a:ext uri="{FF2B5EF4-FFF2-40B4-BE49-F238E27FC236}">
                  <a16:creationId xmlns:a16="http://schemas.microsoft.com/office/drawing/2014/main" id="{BA2D6DF3-ADBE-43AC-9DB9-71526AC15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016" y="3127679"/>
              <a:ext cx="10990" cy="2745765"/>
            </a:xfrm>
            <a:custGeom>
              <a:avLst/>
              <a:gdLst>
                <a:gd name="T0" fmla="*/ 0 w 6"/>
                <a:gd name="T1" fmla="*/ 0 h 1499"/>
                <a:gd name="T2" fmla="*/ 6 w 6"/>
                <a:gd name="T3" fmla="*/ 1499 h 1499"/>
                <a:gd name="T4" fmla="*/ 0 w 6"/>
                <a:gd name="T5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499">
                  <a:moveTo>
                    <a:pt x="0" y="0"/>
                  </a:moveTo>
                  <a:lnTo>
                    <a:pt x="6" y="149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Line 132">
              <a:extLst>
                <a:ext uri="{FF2B5EF4-FFF2-40B4-BE49-F238E27FC236}">
                  <a16:creationId xmlns:a16="http://schemas.microsoft.com/office/drawing/2014/main" id="{86D40778-5A5A-4129-815D-C42D753CD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5959" y="3105697"/>
              <a:ext cx="10990" cy="2745765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33">
              <a:extLst>
                <a:ext uri="{FF2B5EF4-FFF2-40B4-BE49-F238E27FC236}">
                  <a16:creationId xmlns:a16="http://schemas.microsoft.com/office/drawing/2014/main" id="{BED03117-DC0E-4579-ADD2-A3ADB9A77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742" y="5690271"/>
              <a:ext cx="104409" cy="122727"/>
            </a:xfrm>
            <a:custGeom>
              <a:avLst/>
              <a:gdLst>
                <a:gd name="T0" fmla="*/ 57 w 57"/>
                <a:gd name="T1" fmla="*/ 34 h 67"/>
                <a:gd name="T2" fmla="*/ 57 w 57"/>
                <a:gd name="T3" fmla="*/ 0 h 67"/>
                <a:gd name="T4" fmla="*/ 0 w 57"/>
                <a:gd name="T5" fmla="*/ 34 h 67"/>
                <a:gd name="T6" fmla="*/ 57 w 57"/>
                <a:gd name="T7" fmla="*/ 67 h 67"/>
                <a:gd name="T8" fmla="*/ 57 w 57"/>
                <a:gd name="T9" fmla="*/ 67 h 67"/>
                <a:gd name="T10" fmla="*/ 57 w 57"/>
                <a:gd name="T11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7">
                  <a:moveTo>
                    <a:pt x="57" y="34"/>
                  </a:moveTo>
                  <a:lnTo>
                    <a:pt x="57" y="0"/>
                  </a:lnTo>
                  <a:lnTo>
                    <a:pt x="0" y="34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ine 134">
              <a:extLst>
                <a:ext uri="{FF2B5EF4-FFF2-40B4-BE49-F238E27FC236}">
                  <a16:creationId xmlns:a16="http://schemas.microsoft.com/office/drawing/2014/main" id="{6DBCE66A-AC64-4852-8750-C8C0AEA58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1708" y="5743391"/>
              <a:ext cx="3267142" cy="915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49">
              <a:extLst>
                <a:ext uri="{FF2B5EF4-FFF2-40B4-BE49-F238E27FC236}">
                  <a16:creationId xmlns:a16="http://schemas.microsoft.com/office/drawing/2014/main" id="{91EA7E59-CB07-4263-BFC3-D743E0EC3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421" y="5685044"/>
              <a:ext cx="108073" cy="122727"/>
            </a:xfrm>
            <a:custGeom>
              <a:avLst/>
              <a:gdLst>
                <a:gd name="T0" fmla="*/ 0 w 59"/>
                <a:gd name="T1" fmla="*/ 32 h 67"/>
                <a:gd name="T2" fmla="*/ 0 w 59"/>
                <a:gd name="T3" fmla="*/ 67 h 67"/>
                <a:gd name="T4" fmla="*/ 59 w 59"/>
                <a:gd name="T5" fmla="*/ 32 h 67"/>
                <a:gd name="T6" fmla="*/ 0 w 59"/>
                <a:gd name="T7" fmla="*/ 0 h 67"/>
                <a:gd name="T8" fmla="*/ 0 w 59"/>
                <a:gd name="T9" fmla="*/ 0 h 67"/>
                <a:gd name="T10" fmla="*/ 0 w 59"/>
                <a:gd name="T11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7">
                  <a:moveTo>
                    <a:pt x="0" y="32"/>
                  </a:moveTo>
                  <a:lnTo>
                    <a:pt x="0" y="67"/>
                  </a:lnTo>
                  <a:lnTo>
                    <a:pt x="59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Line 150">
              <a:extLst>
                <a:ext uri="{FF2B5EF4-FFF2-40B4-BE49-F238E27FC236}">
                  <a16:creationId xmlns:a16="http://schemas.microsoft.com/office/drawing/2014/main" id="{A02DAC8C-6CD7-4177-A1F6-F93CF0D7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094" y="5740485"/>
              <a:ext cx="3442674" cy="0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73">
              <a:extLst>
                <a:ext uri="{FF2B5EF4-FFF2-40B4-BE49-F238E27FC236}">
                  <a16:creationId xmlns:a16="http://schemas.microsoft.com/office/drawing/2014/main" id="{A221AB04-257C-4BBD-8EE1-F3622485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882" y="3642396"/>
              <a:ext cx="76933" cy="117231"/>
            </a:xfrm>
            <a:custGeom>
              <a:avLst/>
              <a:gdLst>
                <a:gd name="T0" fmla="*/ 7 w 42"/>
                <a:gd name="T1" fmla="*/ 59 h 64"/>
                <a:gd name="T2" fmla="*/ 21 w 42"/>
                <a:gd name="T3" fmla="*/ 64 h 64"/>
                <a:gd name="T4" fmla="*/ 26 w 42"/>
                <a:gd name="T5" fmla="*/ 64 h 64"/>
                <a:gd name="T6" fmla="*/ 31 w 42"/>
                <a:gd name="T7" fmla="*/ 61 h 64"/>
                <a:gd name="T8" fmla="*/ 38 w 42"/>
                <a:gd name="T9" fmla="*/ 50 h 64"/>
                <a:gd name="T10" fmla="*/ 40 w 42"/>
                <a:gd name="T11" fmla="*/ 42 h 64"/>
                <a:gd name="T12" fmla="*/ 42 w 42"/>
                <a:gd name="T13" fmla="*/ 33 h 64"/>
                <a:gd name="T14" fmla="*/ 40 w 42"/>
                <a:gd name="T15" fmla="*/ 17 h 64"/>
                <a:gd name="T16" fmla="*/ 37 w 42"/>
                <a:gd name="T17" fmla="*/ 9 h 64"/>
                <a:gd name="T18" fmla="*/ 30 w 42"/>
                <a:gd name="T19" fmla="*/ 2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9 h 64"/>
                <a:gd name="T28" fmla="*/ 2 w 42"/>
                <a:gd name="T29" fmla="*/ 14 h 64"/>
                <a:gd name="T30" fmla="*/ 0 w 42"/>
                <a:gd name="T31" fmla="*/ 33 h 64"/>
                <a:gd name="T32" fmla="*/ 2 w 42"/>
                <a:gd name="T33" fmla="*/ 48 h 64"/>
                <a:gd name="T34" fmla="*/ 7 w 42"/>
                <a:gd name="T35" fmla="*/ 59 h 64"/>
                <a:gd name="T36" fmla="*/ 7 w 42"/>
                <a:gd name="T37" fmla="*/ 59 h 64"/>
                <a:gd name="T38" fmla="*/ 12 w 42"/>
                <a:gd name="T39" fmla="*/ 10 h 64"/>
                <a:gd name="T40" fmla="*/ 21 w 42"/>
                <a:gd name="T41" fmla="*/ 7 h 64"/>
                <a:gd name="T42" fmla="*/ 26 w 42"/>
                <a:gd name="T43" fmla="*/ 9 h 64"/>
                <a:gd name="T44" fmla="*/ 30 w 42"/>
                <a:gd name="T45" fmla="*/ 12 h 64"/>
                <a:gd name="T46" fmla="*/ 33 w 42"/>
                <a:gd name="T47" fmla="*/ 33 h 64"/>
                <a:gd name="T48" fmla="*/ 33 w 42"/>
                <a:gd name="T49" fmla="*/ 45 h 64"/>
                <a:gd name="T50" fmla="*/ 30 w 42"/>
                <a:gd name="T51" fmla="*/ 54 h 64"/>
                <a:gd name="T52" fmla="*/ 21 w 42"/>
                <a:gd name="T53" fmla="*/ 59 h 64"/>
                <a:gd name="T54" fmla="*/ 16 w 42"/>
                <a:gd name="T55" fmla="*/ 57 h 64"/>
                <a:gd name="T56" fmla="*/ 12 w 42"/>
                <a:gd name="T57" fmla="*/ 54 h 64"/>
                <a:gd name="T58" fmla="*/ 9 w 42"/>
                <a:gd name="T59" fmla="*/ 33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6" y="64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7" y="57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2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9" y="45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74">
              <a:extLst>
                <a:ext uri="{FF2B5EF4-FFF2-40B4-BE49-F238E27FC236}">
                  <a16:creationId xmlns:a16="http://schemas.microsoft.com/office/drawing/2014/main" id="{B5B0A7E5-8B0C-4F3A-8D17-268DA98B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795" y="3743140"/>
              <a:ext cx="16486" cy="16486"/>
            </a:xfrm>
            <a:custGeom>
              <a:avLst/>
              <a:gdLst>
                <a:gd name="T0" fmla="*/ 9 w 9"/>
                <a:gd name="T1" fmla="*/ 9 h 9"/>
                <a:gd name="T2" fmla="*/ 9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9 w 9"/>
                <a:gd name="T9" fmla="*/ 9 h 9"/>
                <a:gd name="T10" fmla="*/ 9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75">
              <a:extLst>
                <a:ext uri="{FF2B5EF4-FFF2-40B4-BE49-F238E27FC236}">
                  <a16:creationId xmlns:a16="http://schemas.microsoft.com/office/drawing/2014/main" id="{931FA713-0A7F-4404-9BF9-6F23F6D0E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597" y="3646059"/>
              <a:ext cx="75102" cy="113567"/>
            </a:xfrm>
            <a:custGeom>
              <a:avLst/>
              <a:gdLst>
                <a:gd name="T0" fmla="*/ 7 w 41"/>
                <a:gd name="T1" fmla="*/ 59 h 62"/>
                <a:gd name="T2" fmla="*/ 7 w 41"/>
                <a:gd name="T3" fmla="*/ 59 h 62"/>
                <a:gd name="T4" fmla="*/ 12 w 41"/>
                <a:gd name="T5" fmla="*/ 62 h 62"/>
                <a:gd name="T6" fmla="*/ 21 w 41"/>
                <a:gd name="T7" fmla="*/ 62 h 62"/>
                <a:gd name="T8" fmla="*/ 21 w 41"/>
                <a:gd name="T9" fmla="*/ 62 h 62"/>
                <a:gd name="T10" fmla="*/ 26 w 41"/>
                <a:gd name="T11" fmla="*/ 62 h 62"/>
                <a:gd name="T12" fmla="*/ 29 w 41"/>
                <a:gd name="T13" fmla="*/ 60 h 62"/>
                <a:gd name="T14" fmla="*/ 35 w 41"/>
                <a:gd name="T15" fmla="*/ 59 h 62"/>
                <a:gd name="T16" fmla="*/ 36 w 41"/>
                <a:gd name="T17" fmla="*/ 55 h 62"/>
                <a:gd name="T18" fmla="*/ 36 w 41"/>
                <a:gd name="T19" fmla="*/ 55 h 62"/>
                <a:gd name="T20" fmla="*/ 41 w 41"/>
                <a:gd name="T21" fmla="*/ 48 h 62"/>
                <a:gd name="T22" fmla="*/ 41 w 41"/>
                <a:gd name="T23" fmla="*/ 40 h 62"/>
                <a:gd name="T24" fmla="*/ 41 w 41"/>
                <a:gd name="T25" fmla="*/ 40 h 62"/>
                <a:gd name="T26" fmla="*/ 40 w 41"/>
                <a:gd name="T27" fmla="*/ 33 h 62"/>
                <a:gd name="T28" fmla="*/ 36 w 41"/>
                <a:gd name="T29" fmla="*/ 26 h 62"/>
                <a:gd name="T30" fmla="*/ 36 w 41"/>
                <a:gd name="T31" fmla="*/ 26 h 62"/>
                <a:gd name="T32" fmla="*/ 29 w 41"/>
                <a:gd name="T33" fmla="*/ 20 h 62"/>
                <a:gd name="T34" fmla="*/ 22 w 41"/>
                <a:gd name="T35" fmla="*/ 20 h 62"/>
                <a:gd name="T36" fmla="*/ 22 w 41"/>
                <a:gd name="T37" fmla="*/ 20 h 62"/>
                <a:gd name="T38" fmla="*/ 17 w 41"/>
                <a:gd name="T39" fmla="*/ 20 h 62"/>
                <a:gd name="T40" fmla="*/ 10 w 41"/>
                <a:gd name="T41" fmla="*/ 24 h 62"/>
                <a:gd name="T42" fmla="*/ 14 w 41"/>
                <a:gd name="T43" fmla="*/ 7 h 62"/>
                <a:gd name="T44" fmla="*/ 40 w 41"/>
                <a:gd name="T45" fmla="*/ 7 h 62"/>
                <a:gd name="T46" fmla="*/ 40 w 41"/>
                <a:gd name="T47" fmla="*/ 0 h 62"/>
                <a:gd name="T48" fmla="*/ 9 w 41"/>
                <a:gd name="T49" fmla="*/ 0 h 62"/>
                <a:gd name="T50" fmla="*/ 2 w 41"/>
                <a:gd name="T51" fmla="*/ 31 h 62"/>
                <a:gd name="T52" fmla="*/ 9 w 41"/>
                <a:gd name="T53" fmla="*/ 33 h 62"/>
                <a:gd name="T54" fmla="*/ 9 w 41"/>
                <a:gd name="T55" fmla="*/ 33 h 62"/>
                <a:gd name="T56" fmla="*/ 14 w 41"/>
                <a:gd name="T57" fmla="*/ 27 h 62"/>
                <a:gd name="T58" fmla="*/ 14 w 41"/>
                <a:gd name="T59" fmla="*/ 27 h 62"/>
                <a:gd name="T60" fmla="*/ 21 w 41"/>
                <a:gd name="T61" fmla="*/ 26 h 62"/>
                <a:gd name="T62" fmla="*/ 21 w 41"/>
                <a:gd name="T63" fmla="*/ 26 h 62"/>
                <a:gd name="T64" fmla="*/ 26 w 41"/>
                <a:gd name="T65" fmla="*/ 27 h 62"/>
                <a:gd name="T66" fmla="*/ 29 w 41"/>
                <a:gd name="T67" fmla="*/ 31 h 62"/>
                <a:gd name="T68" fmla="*/ 29 w 41"/>
                <a:gd name="T69" fmla="*/ 31 h 62"/>
                <a:gd name="T70" fmla="*/ 33 w 41"/>
                <a:gd name="T71" fmla="*/ 34 h 62"/>
                <a:gd name="T72" fmla="*/ 35 w 41"/>
                <a:gd name="T73" fmla="*/ 41 h 62"/>
                <a:gd name="T74" fmla="*/ 35 w 41"/>
                <a:gd name="T75" fmla="*/ 41 h 62"/>
                <a:gd name="T76" fmla="*/ 33 w 41"/>
                <a:gd name="T77" fmla="*/ 46 h 62"/>
                <a:gd name="T78" fmla="*/ 29 w 41"/>
                <a:gd name="T79" fmla="*/ 52 h 62"/>
                <a:gd name="T80" fmla="*/ 29 w 41"/>
                <a:gd name="T81" fmla="*/ 52 h 62"/>
                <a:gd name="T82" fmla="*/ 26 w 41"/>
                <a:gd name="T83" fmla="*/ 55 h 62"/>
                <a:gd name="T84" fmla="*/ 21 w 41"/>
                <a:gd name="T85" fmla="*/ 57 h 62"/>
                <a:gd name="T86" fmla="*/ 21 w 41"/>
                <a:gd name="T87" fmla="*/ 57 h 62"/>
                <a:gd name="T88" fmla="*/ 16 w 41"/>
                <a:gd name="T89" fmla="*/ 55 h 62"/>
                <a:gd name="T90" fmla="*/ 12 w 41"/>
                <a:gd name="T91" fmla="*/ 53 h 62"/>
                <a:gd name="T92" fmla="*/ 12 w 41"/>
                <a:gd name="T93" fmla="*/ 53 h 62"/>
                <a:gd name="T94" fmla="*/ 10 w 41"/>
                <a:gd name="T95" fmla="*/ 50 h 62"/>
                <a:gd name="T96" fmla="*/ 9 w 41"/>
                <a:gd name="T97" fmla="*/ 45 h 62"/>
                <a:gd name="T98" fmla="*/ 0 w 41"/>
                <a:gd name="T99" fmla="*/ 45 h 62"/>
                <a:gd name="T100" fmla="*/ 0 w 41"/>
                <a:gd name="T101" fmla="*/ 45 h 62"/>
                <a:gd name="T102" fmla="*/ 2 w 41"/>
                <a:gd name="T103" fmla="*/ 52 h 62"/>
                <a:gd name="T104" fmla="*/ 7 w 41"/>
                <a:gd name="T105" fmla="*/ 59 h 62"/>
                <a:gd name="T106" fmla="*/ 7 w 41"/>
                <a:gd name="T10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2">
                  <a:moveTo>
                    <a:pt x="7" y="59"/>
                  </a:moveTo>
                  <a:lnTo>
                    <a:pt x="7" y="59"/>
                  </a:lnTo>
                  <a:lnTo>
                    <a:pt x="12" y="62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5" y="59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41" y="48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0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29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7" y="20"/>
                  </a:lnTo>
                  <a:lnTo>
                    <a:pt x="10" y="24"/>
                  </a:lnTo>
                  <a:lnTo>
                    <a:pt x="14" y="7"/>
                  </a:lnTo>
                  <a:lnTo>
                    <a:pt x="40" y="7"/>
                  </a:lnTo>
                  <a:lnTo>
                    <a:pt x="40" y="0"/>
                  </a:lnTo>
                  <a:lnTo>
                    <a:pt x="9" y="0"/>
                  </a:lnTo>
                  <a:lnTo>
                    <a:pt x="2" y="31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6" y="27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3" y="34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9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2"/>
                  </a:lnTo>
                  <a:lnTo>
                    <a:pt x="7" y="59"/>
                  </a:lnTo>
                  <a:lnTo>
                    <a:pt x="7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76">
              <a:extLst>
                <a:ext uri="{FF2B5EF4-FFF2-40B4-BE49-F238E27FC236}">
                  <a16:creationId xmlns:a16="http://schemas.microsoft.com/office/drawing/2014/main" id="{C12D24A0-D71D-4875-B4D9-BE88FAF7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847" y="367353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9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7 h 47"/>
                <a:gd name="T16" fmla="*/ 19 w 36"/>
                <a:gd name="T17" fmla="*/ 7 h 47"/>
                <a:gd name="T18" fmla="*/ 24 w 36"/>
                <a:gd name="T19" fmla="*/ 7 h 47"/>
                <a:gd name="T20" fmla="*/ 24 w 36"/>
                <a:gd name="T21" fmla="*/ 7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8 h 47"/>
                <a:gd name="T34" fmla="*/ 36 w 36"/>
                <a:gd name="T35" fmla="*/ 18 h 47"/>
                <a:gd name="T36" fmla="*/ 36 w 36"/>
                <a:gd name="T37" fmla="*/ 11 h 47"/>
                <a:gd name="T38" fmla="*/ 36 w 36"/>
                <a:gd name="T39" fmla="*/ 11 h 47"/>
                <a:gd name="T40" fmla="*/ 33 w 36"/>
                <a:gd name="T41" fmla="*/ 5 h 47"/>
                <a:gd name="T42" fmla="*/ 33 w 36"/>
                <a:gd name="T43" fmla="*/ 5 h 47"/>
                <a:gd name="T44" fmla="*/ 28 w 36"/>
                <a:gd name="T45" fmla="*/ 2 h 47"/>
                <a:gd name="T46" fmla="*/ 28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9 w 36"/>
                <a:gd name="T57" fmla="*/ 4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9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40077863-A4EC-43F9-A9E1-B3582BAF4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276" y="3673535"/>
              <a:ext cx="69606" cy="86092"/>
            </a:xfrm>
            <a:custGeom>
              <a:avLst/>
              <a:gdLst>
                <a:gd name="T0" fmla="*/ 5 w 38"/>
                <a:gd name="T1" fmla="*/ 44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4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30 h 47"/>
                <a:gd name="T14" fmla="*/ 36 w 38"/>
                <a:gd name="T15" fmla="*/ 26 h 47"/>
                <a:gd name="T16" fmla="*/ 31 w 38"/>
                <a:gd name="T17" fmla="*/ 23 h 47"/>
                <a:gd name="T18" fmla="*/ 19 w 38"/>
                <a:gd name="T19" fmla="*/ 19 h 47"/>
                <a:gd name="T20" fmla="*/ 12 w 38"/>
                <a:gd name="T21" fmla="*/ 18 h 47"/>
                <a:gd name="T22" fmla="*/ 10 w 38"/>
                <a:gd name="T23" fmla="*/ 14 h 47"/>
                <a:gd name="T24" fmla="*/ 9 w 38"/>
                <a:gd name="T25" fmla="*/ 12 h 47"/>
                <a:gd name="T26" fmla="*/ 10 w 38"/>
                <a:gd name="T27" fmla="*/ 7 h 47"/>
                <a:gd name="T28" fmla="*/ 14 w 38"/>
                <a:gd name="T29" fmla="*/ 7 h 47"/>
                <a:gd name="T30" fmla="*/ 19 w 38"/>
                <a:gd name="T31" fmla="*/ 5 h 47"/>
                <a:gd name="T32" fmla="*/ 26 w 38"/>
                <a:gd name="T33" fmla="*/ 7 h 47"/>
                <a:gd name="T34" fmla="*/ 28 w 38"/>
                <a:gd name="T35" fmla="*/ 11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4 h 47"/>
                <a:gd name="T42" fmla="*/ 28 w 38"/>
                <a:gd name="T43" fmla="*/ 2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4 h 47"/>
                <a:gd name="T50" fmla="*/ 3 w 38"/>
                <a:gd name="T51" fmla="*/ 7 h 47"/>
                <a:gd name="T52" fmla="*/ 2 w 38"/>
                <a:gd name="T53" fmla="*/ 12 h 47"/>
                <a:gd name="T54" fmla="*/ 3 w 38"/>
                <a:gd name="T55" fmla="*/ 19 h 47"/>
                <a:gd name="T56" fmla="*/ 9 w 38"/>
                <a:gd name="T57" fmla="*/ 23 h 47"/>
                <a:gd name="T58" fmla="*/ 19 w 38"/>
                <a:gd name="T59" fmla="*/ 26 h 47"/>
                <a:gd name="T60" fmla="*/ 28 w 38"/>
                <a:gd name="T61" fmla="*/ 30 h 47"/>
                <a:gd name="T62" fmla="*/ 29 w 38"/>
                <a:gd name="T63" fmla="*/ 33 h 47"/>
                <a:gd name="T64" fmla="*/ 29 w 38"/>
                <a:gd name="T65" fmla="*/ 37 h 47"/>
                <a:gd name="T66" fmla="*/ 28 w 38"/>
                <a:gd name="T67" fmla="*/ 38 h 47"/>
                <a:gd name="T68" fmla="*/ 19 w 38"/>
                <a:gd name="T69" fmla="*/ 42 h 47"/>
                <a:gd name="T70" fmla="*/ 15 w 38"/>
                <a:gd name="T71" fmla="*/ 40 h 47"/>
                <a:gd name="T72" fmla="*/ 12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4"/>
                  </a:moveTo>
                  <a:lnTo>
                    <a:pt x="5" y="44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4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7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5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78">
              <a:extLst>
                <a:ext uri="{FF2B5EF4-FFF2-40B4-BE49-F238E27FC236}">
                  <a16:creationId xmlns:a16="http://schemas.microsoft.com/office/drawing/2014/main" id="{BF4B65A1-A40D-4CD7-AF11-4BB9D0914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703" y="3673535"/>
              <a:ext cx="75102" cy="86092"/>
            </a:xfrm>
            <a:custGeom>
              <a:avLst/>
              <a:gdLst>
                <a:gd name="T0" fmla="*/ 28 w 41"/>
                <a:gd name="T1" fmla="*/ 38 h 47"/>
                <a:gd name="T2" fmla="*/ 28 w 41"/>
                <a:gd name="T3" fmla="*/ 38 h 47"/>
                <a:gd name="T4" fmla="*/ 26 w 41"/>
                <a:gd name="T5" fmla="*/ 40 h 47"/>
                <a:gd name="T6" fmla="*/ 21 w 41"/>
                <a:gd name="T7" fmla="*/ 42 h 47"/>
                <a:gd name="T8" fmla="*/ 21 w 41"/>
                <a:gd name="T9" fmla="*/ 42 h 47"/>
                <a:gd name="T10" fmla="*/ 15 w 41"/>
                <a:gd name="T11" fmla="*/ 40 h 47"/>
                <a:gd name="T12" fmla="*/ 12 w 41"/>
                <a:gd name="T13" fmla="*/ 37 h 47"/>
                <a:gd name="T14" fmla="*/ 12 w 41"/>
                <a:gd name="T15" fmla="*/ 37 h 47"/>
                <a:gd name="T16" fmla="*/ 9 w 41"/>
                <a:gd name="T17" fmla="*/ 31 h 47"/>
                <a:gd name="T18" fmla="*/ 7 w 41"/>
                <a:gd name="T19" fmla="*/ 26 h 47"/>
                <a:gd name="T20" fmla="*/ 41 w 41"/>
                <a:gd name="T21" fmla="*/ 26 h 47"/>
                <a:gd name="T22" fmla="*/ 41 w 41"/>
                <a:gd name="T23" fmla="*/ 26 h 47"/>
                <a:gd name="T24" fmla="*/ 41 w 41"/>
                <a:gd name="T25" fmla="*/ 23 h 47"/>
                <a:gd name="T26" fmla="*/ 41 w 41"/>
                <a:gd name="T27" fmla="*/ 23 h 47"/>
                <a:gd name="T28" fmla="*/ 40 w 41"/>
                <a:gd name="T29" fmla="*/ 14 h 47"/>
                <a:gd name="T30" fmla="*/ 36 w 41"/>
                <a:gd name="T31" fmla="*/ 5 h 47"/>
                <a:gd name="T32" fmla="*/ 36 w 41"/>
                <a:gd name="T33" fmla="*/ 5 h 47"/>
                <a:gd name="T34" fmla="*/ 29 w 41"/>
                <a:gd name="T35" fmla="*/ 2 h 47"/>
                <a:gd name="T36" fmla="*/ 21 w 41"/>
                <a:gd name="T37" fmla="*/ 0 h 47"/>
                <a:gd name="T38" fmla="*/ 21 w 41"/>
                <a:gd name="T39" fmla="*/ 0 h 47"/>
                <a:gd name="T40" fmla="*/ 12 w 41"/>
                <a:gd name="T41" fmla="*/ 2 h 47"/>
                <a:gd name="T42" fmla="*/ 5 w 41"/>
                <a:gd name="T43" fmla="*/ 5 h 47"/>
                <a:gd name="T44" fmla="*/ 5 w 41"/>
                <a:gd name="T45" fmla="*/ 5 h 47"/>
                <a:gd name="T46" fmla="*/ 2 w 41"/>
                <a:gd name="T47" fmla="*/ 14 h 47"/>
                <a:gd name="T48" fmla="*/ 0 w 41"/>
                <a:gd name="T49" fmla="*/ 25 h 47"/>
                <a:gd name="T50" fmla="*/ 0 w 41"/>
                <a:gd name="T51" fmla="*/ 25 h 47"/>
                <a:gd name="T52" fmla="*/ 2 w 41"/>
                <a:gd name="T53" fmla="*/ 33 h 47"/>
                <a:gd name="T54" fmla="*/ 5 w 41"/>
                <a:gd name="T55" fmla="*/ 42 h 47"/>
                <a:gd name="T56" fmla="*/ 5 w 41"/>
                <a:gd name="T57" fmla="*/ 42 h 47"/>
                <a:gd name="T58" fmla="*/ 12 w 41"/>
                <a:gd name="T59" fmla="*/ 45 h 47"/>
                <a:gd name="T60" fmla="*/ 21 w 41"/>
                <a:gd name="T61" fmla="*/ 47 h 47"/>
                <a:gd name="T62" fmla="*/ 21 w 41"/>
                <a:gd name="T63" fmla="*/ 47 h 47"/>
                <a:gd name="T64" fmla="*/ 28 w 41"/>
                <a:gd name="T65" fmla="*/ 47 h 47"/>
                <a:gd name="T66" fmla="*/ 35 w 41"/>
                <a:gd name="T67" fmla="*/ 44 h 47"/>
                <a:gd name="T68" fmla="*/ 35 w 41"/>
                <a:gd name="T69" fmla="*/ 44 h 47"/>
                <a:gd name="T70" fmla="*/ 38 w 41"/>
                <a:gd name="T71" fmla="*/ 38 h 47"/>
                <a:gd name="T72" fmla="*/ 41 w 41"/>
                <a:gd name="T73" fmla="*/ 33 h 47"/>
                <a:gd name="T74" fmla="*/ 33 w 41"/>
                <a:gd name="T75" fmla="*/ 31 h 47"/>
                <a:gd name="T76" fmla="*/ 33 w 41"/>
                <a:gd name="T77" fmla="*/ 31 h 47"/>
                <a:gd name="T78" fmla="*/ 31 w 41"/>
                <a:gd name="T79" fmla="*/ 37 h 47"/>
                <a:gd name="T80" fmla="*/ 28 w 41"/>
                <a:gd name="T81" fmla="*/ 38 h 47"/>
                <a:gd name="T82" fmla="*/ 28 w 41"/>
                <a:gd name="T83" fmla="*/ 38 h 47"/>
                <a:gd name="T84" fmla="*/ 12 w 41"/>
                <a:gd name="T85" fmla="*/ 9 h 47"/>
                <a:gd name="T86" fmla="*/ 12 w 41"/>
                <a:gd name="T87" fmla="*/ 9 h 47"/>
                <a:gd name="T88" fmla="*/ 15 w 41"/>
                <a:gd name="T89" fmla="*/ 7 h 47"/>
                <a:gd name="T90" fmla="*/ 21 w 41"/>
                <a:gd name="T91" fmla="*/ 5 h 47"/>
                <a:gd name="T92" fmla="*/ 21 w 41"/>
                <a:gd name="T93" fmla="*/ 5 h 47"/>
                <a:gd name="T94" fmla="*/ 26 w 41"/>
                <a:gd name="T95" fmla="*/ 7 h 47"/>
                <a:gd name="T96" fmla="*/ 31 w 41"/>
                <a:gd name="T97" fmla="*/ 11 h 47"/>
                <a:gd name="T98" fmla="*/ 31 w 41"/>
                <a:gd name="T99" fmla="*/ 11 h 47"/>
                <a:gd name="T100" fmla="*/ 33 w 41"/>
                <a:gd name="T101" fmla="*/ 14 h 47"/>
                <a:gd name="T102" fmla="*/ 33 w 41"/>
                <a:gd name="T103" fmla="*/ 19 h 47"/>
                <a:gd name="T104" fmla="*/ 9 w 41"/>
                <a:gd name="T105" fmla="*/ 19 h 47"/>
                <a:gd name="T106" fmla="*/ 9 w 41"/>
                <a:gd name="T107" fmla="*/ 19 h 47"/>
                <a:gd name="T108" fmla="*/ 9 w 41"/>
                <a:gd name="T109" fmla="*/ 14 h 47"/>
                <a:gd name="T110" fmla="*/ 12 w 41"/>
                <a:gd name="T111" fmla="*/ 9 h 47"/>
                <a:gd name="T112" fmla="*/ 12 w 41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7">
                  <a:moveTo>
                    <a:pt x="28" y="38"/>
                  </a:moveTo>
                  <a:lnTo>
                    <a:pt x="28" y="38"/>
                  </a:lnTo>
                  <a:lnTo>
                    <a:pt x="26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0" y="1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8" y="38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7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5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79">
              <a:extLst>
                <a:ext uri="{FF2B5EF4-FFF2-40B4-BE49-F238E27FC236}">
                  <a16:creationId xmlns:a16="http://schemas.microsoft.com/office/drawing/2014/main" id="{1A71B965-9E6C-4F4C-B34B-FE98C868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6" y="3673535"/>
              <a:ext cx="73269" cy="86092"/>
            </a:xfrm>
            <a:custGeom>
              <a:avLst/>
              <a:gdLst>
                <a:gd name="T0" fmla="*/ 28 w 40"/>
                <a:gd name="T1" fmla="*/ 38 h 47"/>
                <a:gd name="T2" fmla="*/ 28 w 40"/>
                <a:gd name="T3" fmla="*/ 38 h 47"/>
                <a:gd name="T4" fmla="*/ 25 w 40"/>
                <a:gd name="T5" fmla="*/ 40 h 47"/>
                <a:gd name="T6" fmla="*/ 21 w 40"/>
                <a:gd name="T7" fmla="*/ 42 h 47"/>
                <a:gd name="T8" fmla="*/ 21 w 40"/>
                <a:gd name="T9" fmla="*/ 42 h 47"/>
                <a:gd name="T10" fmla="*/ 16 w 40"/>
                <a:gd name="T11" fmla="*/ 40 h 47"/>
                <a:gd name="T12" fmla="*/ 12 w 40"/>
                <a:gd name="T13" fmla="*/ 37 h 47"/>
                <a:gd name="T14" fmla="*/ 12 w 40"/>
                <a:gd name="T15" fmla="*/ 37 h 47"/>
                <a:gd name="T16" fmla="*/ 9 w 40"/>
                <a:gd name="T17" fmla="*/ 31 h 47"/>
                <a:gd name="T18" fmla="*/ 9 w 40"/>
                <a:gd name="T19" fmla="*/ 23 h 47"/>
                <a:gd name="T20" fmla="*/ 9 w 40"/>
                <a:gd name="T21" fmla="*/ 23 h 47"/>
                <a:gd name="T22" fmla="*/ 9 w 40"/>
                <a:gd name="T23" fmla="*/ 16 h 47"/>
                <a:gd name="T24" fmla="*/ 12 w 40"/>
                <a:gd name="T25" fmla="*/ 11 h 47"/>
                <a:gd name="T26" fmla="*/ 12 w 40"/>
                <a:gd name="T27" fmla="*/ 11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0 w 40"/>
                <a:gd name="T41" fmla="*/ 11 h 47"/>
                <a:gd name="T42" fmla="*/ 32 w 40"/>
                <a:gd name="T43" fmla="*/ 16 h 47"/>
                <a:gd name="T44" fmla="*/ 38 w 40"/>
                <a:gd name="T45" fmla="*/ 14 h 47"/>
                <a:gd name="T46" fmla="*/ 38 w 40"/>
                <a:gd name="T47" fmla="*/ 14 h 47"/>
                <a:gd name="T48" fmla="*/ 37 w 40"/>
                <a:gd name="T49" fmla="*/ 7 h 47"/>
                <a:gd name="T50" fmla="*/ 33 w 40"/>
                <a:gd name="T51" fmla="*/ 4 h 47"/>
                <a:gd name="T52" fmla="*/ 33 w 40"/>
                <a:gd name="T53" fmla="*/ 4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2 w 40"/>
                <a:gd name="T69" fmla="*/ 11 h 47"/>
                <a:gd name="T70" fmla="*/ 2 w 40"/>
                <a:gd name="T71" fmla="*/ 11 h 47"/>
                <a:gd name="T72" fmla="*/ 0 w 40"/>
                <a:gd name="T73" fmla="*/ 18 h 47"/>
                <a:gd name="T74" fmla="*/ 0 w 40"/>
                <a:gd name="T75" fmla="*/ 25 h 47"/>
                <a:gd name="T76" fmla="*/ 0 w 40"/>
                <a:gd name="T77" fmla="*/ 25 h 47"/>
                <a:gd name="T78" fmla="*/ 2 w 40"/>
                <a:gd name="T79" fmla="*/ 33 h 47"/>
                <a:gd name="T80" fmla="*/ 6 w 40"/>
                <a:gd name="T81" fmla="*/ 42 h 47"/>
                <a:gd name="T82" fmla="*/ 6 w 40"/>
                <a:gd name="T83" fmla="*/ 42 h 47"/>
                <a:gd name="T84" fmla="*/ 12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7 h 47"/>
                <a:gd name="T92" fmla="*/ 33 w 40"/>
                <a:gd name="T93" fmla="*/ 44 h 47"/>
                <a:gd name="T94" fmla="*/ 33 w 40"/>
                <a:gd name="T95" fmla="*/ 44 h 47"/>
                <a:gd name="T96" fmla="*/ 38 w 40"/>
                <a:gd name="T97" fmla="*/ 38 h 47"/>
                <a:gd name="T98" fmla="*/ 40 w 40"/>
                <a:gd name="T99" fmla="*/ 31 h 47"/>
                <a:gd name="T100" fmla="*/ 32 w 40"/>
                <a:gd name="T101" fmla="*/ 30 h 47"/>
                <a:gd name="T102" fmla="*/ 32 w 40"/>
                <a:gd name="T103" fmla="*/ 30 h 47"/>
                <a:gd name="T104" fmla="*/ 32 w 40"/>
                <a:gd name="T105" fmla="*/ 35 h 47"/>
                <a:gd name="T106" fmla="*/ 28 w 40"/>
                <a:gd name="T107" fmla="*/ 38 h 47"/>
                <a:gd name="T108" fmla="*/ 28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8" y="38"/>
                  </a:moveTo>
                  <a:lnTo>
                    <a:pt x="28" y="38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0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9" y="31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7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5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80">
              <a:extLst>
                <a:ext uri="{FF2B5EF4-FFF2-40B4-BE49-F238E27FC236}">
                  <a16:creationId xmlns:a16="http://schemas.microsoft.com/office/drawing/2014/main" id="{A3B35214-3464-4CEF-A208-862D2DEF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218" y="3598434"/>
              <a:ext cx="75102" cy="117231"/>
            </a:xfrm>
            <a:custGeom>
              <a:avLst/>
              <a:gdLst>
                <a:gd name="T0" fmla="*/ 5 w 41"/>
                <a:gd name="T1" fmla="*/ 59 h 64"/>
                <a:gd name="T2" fmla="*/ 5 w 41"/>
                <a:gd name="T3" fmla="*/ 59 h 64"/>
                <a:gd name="T4" fmla="*/ 12 w 41"/>
                <a:gd name="T5" fmla="*/ 62 h 64"/>
                <a:gd name="T6" fmla="*/ 19 w 41"/>
                <a:gd name="T7" fmla="*/ 64 h 64"/>
                <a:gd name="T8" fmla="*/ 19 w 41"/>
                <a:gd name="T9" fmla="*/ 64 h 64"/>
                <a:gd name="T10" fmla="*/ 24 w 41"/>
                <a:gd name="T11" fmla="*/ 64 h 64"/>
                <a:gd name="T12" fmla="*/ 29 w 41"/>
                <a:gd name="T13" fmla="*/ 62 h 64"/>
                <a:gd name="T14" fmla="*/ 33 w 41"/>
                <a:gd name="T15" fmla="*/ 59 h 64"/>
                <a:gd name="T16" fmla="*/ 36 w 41"/>
                <a:gd name="T17" fmla="*/ 57 h 64"/>
                <a:gd name="T18" fmla="*/ 36 w 41"/>
                <a:gd name="T19" fmla="*/ 57 h 64"/>
                <a:gd name="T20" fmla="*/ 40 w 41"/>
                <a:gd name="T21" fmla="*/ 50 h 64"/>
                <a:gd name="T22" fmla="*/ 41 w 41"/>
                <a:gd name="T23" fmla="*/ 41 h 64"/>
                <a:gd name="T24" fmla="*/ 41 w 41"/>
                <a:gd name="T25" fmla="*/ 41 h 64"/>
                <a:gd name="T26" fmla="*/ 40 w 41"/>
                <a:gd name="T27" fmla="*/ 33 h 64"/>
                <a:gd name="T28" fmla="*/ 34 w 41"/>
                <a:gd name="T29" fmla="*/ 26 h 64"/>
                <a:gd name="T30" fmla="*/ 34 w 41"/>
                <a:gd name="T31" fmla="*/ 26 h 64"/>
                <a:gd name="T32" fmla="*/ 29 w 41"/>
                <a:gd name="T33" fmla="*/ 22 h 64"/>
                <a:gd name="T34" fmla="*/ 20 w 41"/>
                <a:gd name="T35" fmla="*/ 20 h 64"/>
                <a:gd name="T36" fmla="*/ 20 w 41"/>
                <a:gd name="T37" fmla="*/ 20 h 64"/>
                <a:gd name="T38" fmla="*/ 15 w 41"/>
                <a:gd name="T39" fmla="*/ 22 h 64"/>
                <a:gd name="T40" fmla="*/ 8 w 41"/>
                <a:gd name="T41" fmla="*/ 24 h 64"/>
                <a:gd name="T42" fmla="*/ 12 w 41"/>
                <a:gd name="T43" fmla="*/ 8 h 64"/>
                <a:gd name="T44" fmla="*/ 38 w 41"/>
                <a:gd name="T45" fmla="*/ 8 h 64"/>
                <a:gd name="T46" fmla="*/ 38 w 41"/>
                <a:gd name="T47" fmla="*/ 0 h 64"/>
                <a:gd name="T48" fmla="*/ 7 w 41"/>
                <a:gd name="T49" fmla="*/ 0 h 64"/>
                <a:gd name="T50" fmla="*/ 0 w 41"/>
                <a:gd name="T51" fmla="*/ 33 h 64"/>
                <a:gd name="T52" fmla="*/ 8 w 41"/>
                <a:gd name="T53" fmla="*/ 34 h 64"/>
                <a:gd name="T54" fmla="*/ 8 w 41"/>
                <a:gd name="T55" fmla="*/ 34 h 64"/>
                <a:gd name="T56" fmla="*/ 12 w 41"/>
                <a:gd name="T57" fmla="*/ 29 h 64"/>
                <a:gd name="T58" fmla="*/ 12 w 41"/>
                <a:gd name="T59" fmla="*/ 29 h 64"/>
                <a:gd name="T60" fmla="*/ 19 w 41"/>
                <a:gd name="T61" fmla="*/ 27 h 64"/>
                <a:gd name="T62" fmla="*/ 19 w 41"/>
                <a:gd name="T63" fmla="*/ 27 h 64"/>
                <a:gd name="T64" fmla="*/ 24 w 41"/>
                <a:gd name="T65" fmla="*/ 29 h 64"/>
                <a:gd name="T66" fmla="*/ 29 w 41"/>
                <a:gd name="T67" fmla="*/ 31 h 64"/>
                <a:gd name="T68" fmla="*/ 29 w 41"/>
                <a:gd name="T69" fmla="*/ 31 h 64"/>
                <a:gd name="T70" fmla="*/ 31 w 41"/>
                <a:gd name="T71" fmla="*/ 36 h 64"/>
                <a:gd name="T72" fmla="*/ 33 w 41"/>
                <a:gd name="T73" fmla="*/ 41 h 64"/>
                <a:gd name="T74" fmla="*/ 33 w 41"/>
                <a:gd name="T75" fmla="*/ 41 h 64"/>
                <a:gd name="T76" fmla="*/ 31 w 41"/>
                <a:gd name="T77" fmla="*/ 48 h 64"/>
                <a:gd name="T78" fmla="*/ 29 w 41"/>
                <a:gd name="T79" fmla="*/ 53 h 64"/>
                <a:gd name="T80" fmla="*/ 29 w 41"/>
                <a:gd name="T81" fmla="*/ 53 h 64"/>
                <a:gd name="T82" fmla="*/ 24 w 41"/>
                <a:gd name="T83" fmla="*/ 57 h 64"/>
                <a:gd name="T84" fmla="*/ 19 w 41"/>
                <a:gd name="T85" fmla="*/ 57 h 64"/>
                <a:gd name="T86" fmla="*/ 19 w 41"/>
                <a:gd name="T87" fmla="*/ 57 h 64"/>
                <a:gd name="T88" fmla="*/ 15 w 41"/>
                <a:gd name="T89" fmla="*/ 57 h 64"/>
                <a:gd name="T90" fmla="*/ 12 w 41"/>
                <a:gd name="T91" fmla="*/ 55 h 64"/>
                <a:gd name="T92" fmla="*/ 12 w 41"/>
                <a:gd name="T93" fmla="*/ 55 h 64"/>
                <a:gd name="T94" fmla="*/ 8 w 41"/>
                <a:gd name="T95" fmla="*/ 50 h 64"/>
                <a:gd name="T96" fmla="*/ 7 w 41"/>
                <a:gd name="T97" fmla="*/ 45 h 64"/>
                <a:gd name="T98" fmla="*/ 0 w 41"/>
                <a:gd name="T99" fmla="*/ 46 h 64"/>
                <a:gd name="T100" fmla="*/ 0 w 41"/>
                <a:gd name="T101" fmla="*/ 46 h 64"/>
                <a:gd name="T102" fmla="*/ 1 w 41"/>
                <a:gd name="T103" fmla="*/ 53 h 64"/>
                <a:gd name="T104" fmla="*/ 5 w 41"/>
                <a:gd name="T105" fmla="*/ 59 h 64"/>
                <a:gd name="T106" fmla="*/ 5 w 41"/>
                <a:gd name="T107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64">
                  <a:moveTo>
                    <a:pt x="5" y="59"/>
                  </a:moveTo>
                  <a:lnTo>
                    <a:pt x="5" y="59"/>
                  </a:lnTo>
                  <a:lnTo>
                    <a:pt x="12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4"/>
                  </a:lnTo>
                  <a:lnTo>
                    <a:pt x="29" y="62"/>
                  </a:lnTo>
                  <a:lnTo>
                    <a:pt x="33" y="59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0" y="33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5" y="22"/>
                  </a:lnTo>
                  <a:lnTo>
                    <a:pt x="8" y="24"/>
                  </a:lnTo>
                  <a:lnTo>
                    <a:pt x="12" y="8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7" y="0"/>
                  </a:lnTo>
                  <a:lnTo>
                    <a:pt x="0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4" y="2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1" y="36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1" y="48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8" y="50"/>
                  </a:lnTo>
                  <a:lnTo>
                    <a:pt x="7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53"/>
                  </a:lnTo>
                  <a:lnTo>
                    <a:pt x="5" y="59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81">
              <a:extLst>
                <a:ext uri="{FF2B5EF4-FFF2-40B4-BE49-F238E27FC236}">
                  <a16:creationId xmlns:a16="http://schemas.microsoft.com/office/drawing/2014/main" id="{C2EAE169-6483-4316-9DA7-326D8B6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805" y="3625910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3 h 47"/>
                <a:gd name="T4" fmla="*/ 7 w 36"/>
                <a:gd name="T5" fmla="*/ 23 h 47"/>
                <a:gd name="T6" fmla="*/ 9 w 36"/>
                <a:gd name="T7" fmla="*/ 16 h 47"/>
                <a:gd name="T8" fmla="*/ 10 w 36"/>
                <a:gd name="T9" fmla="*/ 11 h 47"/>
                <a:gd name="T10" fmla="*/ 10 w 36"/>
                <a:gd name="T11" fmla="*/ 11 h 47"/>
                <a:gd name="T12" fmla="*/ 15 w 36"/>
                <a:gd name="T13" fmla="*/ 9 h 47"/>
                <a:gd name="T14" fmla="*/ 19 w 36"/>
                <a:gd name="T15" fmla="*/ 7 h 47"/>
                <a:gd name="T16" fmla="*/ 19 w 36"/>
                <a:gd name="T17" fmla="*/ 7 h 47"/>
                <a:gd name="T18" fmla="*/ 26 w 36"/>
                <a:gd name="T19" fmla="*/ 9 h 47"/>
                <a:gd name="T20" fmla="*/ 26 w 36"/>
                <a:gd name="T21" fmla="*/ 9 h 47"/>
                <a:gd name="T22" fmla="*/ 28 w 36"/>
                <a:gd name="T23" fmla="*/ 12 h 47"/>
                <a:gd name="T24" fmla="*/ 28 w 36"/>
                <a:gd name="T25" fmla="*/ 12 h 47"/>
                <a:gd name="T26" fmla="*/ 29 w 36"/>
                <a:gd name="T27" fmla="*/ 19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9 h 47"/>
                <a:gd name="T34" fmla="*/ 36 w 36"/>
                <a:gd name="T35" fmla="*/ 19 h 47"/>
                <a:gd name="T36" fmla="*/ 36 w 36"/>
                <a:gd name="T37" fmla="*/ 12 h 47"/>
                <a:gd name="T38" fmla="*/ 36 w 36"/>
                <a:gd name="T39" fmla="*/ 12 h 47"/>
                <a:gd name="T40" fmla="*/ 35 w 36"/>
                <a:gd name="T41" fmla="*/ 5 h 47"/>
                <a:gd name="T42" fmla="*/ 35 w 36"/>
                <a:gd name="T43" fmla="*/ 5 h 47"/>
                <a:gd name="T44" fmla="*/ 29 w 36"/>
                <a:gd name="T45" fmla="*/ 2 h 47"/>
                <a:gd name="T46" fmla="*/ 29 w 36"/>
                <a:gd name="T47" fmla="*/ 2 h 47"/>
                <a:gd name="T48" fmla="*/ 21 w 36"/>
                <a:gd name="T49" fmla="*/ 0 h 47"/>
                <a:gd name="T50" fmla="*/ 21 w 36"/>
                <a:gd name="T51" fmla="*/ 0 h 47"/>
                <a:gd name="T52" fmla="*/ 17 w 36"/>
                <a:gd name="T53" fmla="*/ 2 h 47"/>
                <a:gd name="T54" fmla="*/ 14 w 36"/>
                <a:gd name="T55" fmla="*/ 2 h 47"/>
                <a:gd name="T56" fmla="*/ 10 w 36"/>
                <a:gd name="T57" fmla="*/ 5 h 47"/>
                <a:gd name="T58" fmla="*/ 7 w 36"/>
                <a:gd name="T59" fmla="*/ 9 h 47"/>
                <a:gd name="T60" fmla="*/ 7 w 36"/>
                <a:gd name="T61" fmla="*/ 2 h 47"/>
                <a:gd name="T62" fmla="*/ 0 w 36"/>
                <a:gd name="T63" fmla="*/ 2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3"/>
                  </a:lnTo>
                  <a:lnTo>
                    <a:pt x="7" y="23"/>
                  </a:lnTo>
                  <a:lnTo>
                    <a:pt x="9" y="16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5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9" y="19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0" y="5"/>
                  </a:lnTo>
                  <a:lnTo>
                    <a:pt x="7" y="9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82">
              <a:extLst>
                <a:ext uri="{FF2B5EF4-FFF2-40B4-BE49-F238E27FC236}">
                  <a16:creationId xmlns:a16="http://schemas.microsoft.com/office/drawing/2014/main" id="{A663AE06-1B45-4102-B87E-0733A4C2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232" y="3625910"/>
              <a:ext cx="69606" cy="89755"/>
            </a:xfrm>
            <a:custGeom>
              <a:avLst/>
              <a:gdLst>
                <a:gd name="T0" fmla="*/ 7 w 38"/>
                <a:gd name="T1" fmla="*/ 45 h 49"/>
                <a:gd name="T2" fmla="*/ 21 w 38"/>
                <a:gd name="T3" fmla="*/ 49 h 49"/>
                <a:gd name="T4" fmla="*/ 29 w 38"/>
                <a:gd name="T5" fmla="*/ 47 h 49"/>
                <a:gd name="T6" fmla="*/ 33 w 38"/>
                <a:gd name="T7" fmla="*/ 45 h 49"/>
                <a:gd name="T8" fmla="*/ 36 w 38"/>
                <a:gd name="T9" fmla="*/ 42 h 49"/>
                <a:gd name="T10" fmla="*/ 38 w 38"/>
                <a:gd name="T11" fmla="*/ 35 h 49"/>
                <a:gd name="T12" fmla="*/ 38 w 38"/>
                <a:gd name="T13" fmla="*/ 30 h 49"/>
                <a:gd name="T14" fmla="*/ 36 w 38"/>
                <a:gd name="T15" fmla="*/ 28 h 49"/>
                <a:gd name="T16" fmla="*/ 31 w 38"/>
                <a:gd name="T17" fmla="*/ 23 h 49"/>
                <a:gd name="T18" fmla="*/ 21 w 38"/>
                <a:gd name="T19" fmla="*/ 19 h 49"/>
                <a:gd name="T20" fmla="*/ 14 w 38"/>
                <a:gd name="T21" fmla="*/ 18 h 49"/>
                <a:gd name="T22" fmla="*/ 10 w 38"/>
                <a:gd name="T23" fmla="*/ 16 h 49"/>
                <a:gd name="T24" fmla="*/ 9 w 38"/>
                <a:gd name="T25" fmla="*/ 12 h 49"/>
                <a:gd name="T26" fmla="*/ 12 w 38"/>
                <a:gd name="T27" fmla="*/ 9 h 49"/>
                <a:gd name="T28" fmla="*/ 14 w 38"/>
                <a:gd name="T29" fmla="*/ 7 h 49"/>
                <a:gd name="T30" fmla="*/ 19 w 38"/>
                <a:gd name="T31" fmla="*/ 7 h 49"/>
                <a:gd name="T32" fmla="*/ 26 w 38"/>
                <a:gd name="T33" fmla="*/ 9 h 49"/>
                <a:gd name="T34" fmla="*/ 28 w 38"/>
                <a:gd name="T35" fmla="*/ 12 h 49"/>
                <a:gd name="T36" fmla="*/ 36 w 38"/>
                <a:gd name="T37" fmla="*/ 14 h 49"/>
                <a:gd name="T38" fmla="*/ 35 w 38"/>
                <a:gd name="T39" fmla="*/ 7 h 49"/>
                <a:gd name="T40" fmla="*/ 31 w 38"/>
                <a:gd name="T41" fmla="*/ 4 h 49"/>
                <a:gd name="T42" fmla="*/ 28 w 38"/>
                <a:gd name="T43" fmla="*/ 2 h 49"/>
                <a:gd name="T44" fmla="*/ 19 w 38"/>
                <a:gd name="T45" fmla="*/ 0 h 49"/>
                <a:gd name="T46" fmla="*/ 12 w 38"/>
                <a:gd name="T47" fmla="*/ 2 h 49"/>
                <a:gd name="T48" fmla="*/ 7 w 38"/>
                <a:gd name="T49" fmla="*/ 4 h 49"/>
                <a:gd name="T50" fmla="*/ 3 w 38"/>
                <a:gd name="T51" fmla="*/ 9 h 49"/>
                <a:gd name="T52" fmla="*/ 2 w 38"/>
                <a:gd name="T53" fmla="*/ 14 h 49"/>
                <a:gd name="T54" fmla="*/ 3 w 38"/>
                <a:gd name="T55" fmla="*/ 21 h 49"/>
                <a:gd name="T56" fmla="*/ 9 w 38"/>
                <a:gd name="T57" fmla="*/ 25 h 49"/>
                <a:gd name="T58" fmla="*/ 21 w 38"/>
                <a:gd name="T59" fmla="*/ 28 h 49"/>
                <a:gd name="T60" fmla="*/ 28 w 38"/>
                <a:gd name="T61" fmla="*/ 31 h 49"/>
                <a:gd name="T62" fmla="*/ 31 w 38"/>
                <a:gd name="T63" fmla="*/ 35 h 49"/>
                <a:gd name="T64" fmla="*/ 29 w 38"/>
                <a:gd name="T65" fmla="*/ 38 h 49"/>
                <a:gd name="T66" fmla="*/ 28 w 38"/>
                <a:gd name="T67" fmla="*/ 40 h 49"/>
                <a:gd name="T68" fmla="*/ 21 w 38"/>
                <a:gd name="T69" fmla="*/ 42 h 49"/>
                <a:gd name="T70" fmla="*/ 15 w 38"/>
                <a:gd name="T71" fmla="*/ 42 h 49"/>
                <a:gd name="T72" fmla="*/ 12 w 38"/>
                <a:gd name="T73" fmla="*/ 40 h 49"/>
                <a:gd name="T74" fmla="*/ 9 w 38"/>
                <a:gd name="T75" fmla="*/ 33 h 49"/>
                <a:gd name="T76" fmla="*/ 0 w 38"/>
                <a:gd name="T77" fmla="*/ 33 h 49"/>
                <a:gd name="T78" fmla="*/ 7 w 38"/>
                <a:gd name="T79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9">
                  <a:moveTo>
                    <a:pt x="7" y="45"/>
                  </a:moveTo>
                  <a:lnTo>
                    <a:pt x="7" y="45"/>
                  </a:lnTo>
                  <a:lnTo>
                    <a:pt x="12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8" y="38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8" y="12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9" y="33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5"/>
                  </a:lnTo>
                  <a:lnTo>
                    <a:pt x="7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183">
              <a:extLst>
                <a:ext uri="{FF2B5EF4-FFF2-40B4-BE49-F238E27FC236}">
                  <a16:creationId xmlns:a16="http://schemas.microsoft.com/office/drawing/2014/main" id="{6E516EEB-24F1-497F-BBF9-8CEA3B88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2661" y="3625910"/>
              <a:ext cx="75102" cy="89755"/>
            </a:xfrm>
            <a:custGeom>
              <a:avLst/>
              <a:gdLst>
                <a:gd name="T0" fmla="*/ 29 w 41"/>
                <a:gd name="T1" fmla="*/ 40 h 49"/>
                <a:gd name="T2" fmla="*/ 29 w 41"/>
                <a:gd name="T3" fmla="*/ 40 h 49"/>
                <a:gd name="T4" fmla="*/ 26 w 41"/>
                <a:gd name="T5" fmla="*/ 42 h 49"/>
                <a:gd name="T6" fmla="*/ 22 w 41"/>
                <a:gd name="T7" fmla="*/ 42 h 49"/>
                <a:gd name="T8" fmla="*/ 22 w 41"/>
                <a:gd name="T9" fmla="*/ 42 h 49"/>
                <a:gd name="T10" fmla="*/ 17 w 41"/>
                <a:gd name="T11" fmla="*/ 42 h 49"/>
                <a:gd name="T12" fmla="*/ 12 w 41"/>
                <a:gd name="T13" fmla="*/ 38 h 49"/>
                <a:gd name="T14" fmla="*/ 12 w 41"/>
                <a:gd name="T15" fmla="*/ 38 h 49"/>
                <a:gd name="T16" fmla="*/ 9 w 41"/>
                <a:gd name="T17" fmla="*/ 33 h 49"/>
                <a:gd name="T18" fmla="*/ 9 w 41"/>
                <a:gd name="T19" fmla="*/ 26 h 49"/>
                <a:gd name="T20" fmla="*/ 41 w 41"/>
                <a:gd name="T21" fmla="*/ 26 h 49"/>
                <a:gd name="T22" fmla="*/ 41 w 41"/>
                <a:gd name="T23" fmla="*/ 26 h 49"/>
                <a:gd name="T24" fmla="*/ 41 w 41"/>
                <a:gd name="T25" fmla="*/ 25 h 49"/>
                <a:gd name="T26" fmla="*/ 41 w 41"/>
                <a:gd name="T27" fmla="*/ 25 h 49"/>
                <a:gd name="T28" fmla="*/ 40 w 41"/>
                <a:gd name="T29" fmla="*/ 14 h 49"/>
                <a:gd name="T30" fmla="*/ 36 w 41"/>
                <a:gd name="T31" fmla="*/ 7 h 49"/>
                <a:gd name="T32" fmla="*/ 36 w 41"/>
                <a:gd name="T33" fmla="*/ 7 h 49"/>
                <a:gd name="T34" fmla="*/ 29 w 41"/>
                <a:gd name="T35" fmla="*/ 2 h 49"/>
                <a:gd name="T36" fmla="*/ 21 w 41"/>
                <a:gd name="T37" fmla="*/ 0 h 49"/>
                <a:gd name="T38" fmla="*/ 21 w 41"/>
                <a:gd name="T39" fmla="*/ 0 h 49"/>
                <a:gd name="T40" fmla="*/ 12 w 41"/>
                <a:gd name="T41" fmla="*/ 2 h 49"/>
                <a:gd name="T42" fmla="*/ 5 w 41"/>
                <a:gd name="T43" fmla="*/ 7 h 49"/>
                <a:gd name="T44" fmla="*/ 5 w 41"/>
                <a:gd name="T45" fmla="*/ 7 h 49"/>
                <a:gd name="T46" fmla="*/ 2 w 41"/>
                <a:gd name="T47" fmla="*/ 14 h 49"/>
                <a:gd name="T48" fmla="*/ 0 w 41"/>
                <a:gd name="T49" fmla="*/ 25 h 49"/>
                <a:gd name="T50" fmla="*/ 0 w 41"/>
                <a:gd name="T51" fmla="*/ 25 h 49"/>
                <a:gd name="T52" fmla="*/ 2 w 41"/>
                <a:gd name="T53" fmla="*/ 35 h 49"/>
                <a:gd name="T54" fmla="*/ 5 w 41"/>
                <a:gd name="T55" fmla="*/ 42 h 49"/>
                <a:gd name="T56" fmla="*/ 5 w 41"/>
                <a:gd name="T57" fmla="*/ 42 h 49"/>
                <a:gd name="T58" fmla="*/ 12 w 41"/>
                <a:gd name="T59" fmla="*/ 47 h 49"/>
                <a:gd name="T60" fmla="*/ 22 w 41"/>
                <a:gd name="T61" fmla="*/ 49 h 49"/>
                <a:gd name="T62" fmla="*/ 22 w 41"/>
                <a:gd name="T63" fmla="*/ 49 h 49"/>
                <a:gd name="T64" fmla="*/ 29 w 41"/>
                <a:gd name="T65" fmla="*/ 47 h 49"/>
                <a:gd name="T66" fmla="*/ 35 w 41"/>
                <a:gd name="T67" fmla="*/ 45 h 49"/>
                <a:gd name="T68" fmla="*/ 35 w 41"/>
                <a:gd name="T69" fmla="*/ 45 h 49"/>
                <a:gd name="T70" fmla="*/ 38 w 41"/>
                <a:gd name="T71" fmla="*/ 40 h 49"/>
                <a:gd name="T72" fmla="*/ 41 w 41"/>
                <a:gd name="T73" fmla="*/ 33 h 49"/>
                <a:gd name="T74" fmla="*/ 33 w 41"/>
                <a:gd name="T75" fmla="*/ 33 h 49"/>
                <a:gd name="T76" fmla="*/ 33 w 41"/>
                <a:gd name="T77" fmla="*/ 33 h 49"/>
                <a:gd name="T78" fmla="*/ 31 w 41"/>
                <a:gd name="T79" fmla="*/ 37 h 49"/>
                <a:gd name="T80" fmla="*/ 29 w 41"/>
                <a:gd name="T81" fmla="*/ 40 h 49"/>
                <a:gd name="T82" fmla="*/ 29 w 41"/>
                <a:gd name="T83" fmla="*/ 40 h 49"/>
                <a:gd name="T84" fmla="*/ 12 w 41"/>
                <a:gd name="T85" fmla="*/ 11 h 49"/>
                <a:gd name="T86" fmla="*/ 12 w 41"/>
                <a:gd name="T87" fmla="*/ 11 h 49"/>
                <a:gd name="T88" fmla="*/ 16 w 41"/>
                <a:gd name="T89" fmla="*/ 9 h 49"/>
                <a:gd name="T90" fmla="*/ 21 w 41"/>
                <a:gd name="T91" fmla="*/ 7 h 49"/>
                <a:gd name="T92" fmla="*/ 21 w 41"/>
                <a:gd name="T93" fmla="*/ 7 h 49"/>
                <a:gd name="T94" fmla="*/ 26 w 41"/>
                <a:gd name="T95" fmla="*/ 9 h 49"/>
                <a:gd name="T96" fmla="*/ 31 w 41"/>
                <a:gd name="T97" fmla="*/ 12 h 49"/>
                <a:gd name="T98" fmla="*/ 31 w 41"/>
                <a:gd name="T99" fmla="*/ 12 h 49"/>
                <a:gd name="T100" fmla="*/ 33 w 41"/>
                <a:gd name="T101" fmla="*/ 16 h 49"/>
                <a:gd name="T102" fmla="*/ 35 w 41"/>
                <a:gd name="T103" fmla="*/ 21 h 49"/>
                <a:gd name="T104" fmla="*/ 9 w 41"/>
                <a:gd name="T105" fmla="*/ 21 h 49"/>
                <a:gd name="T106" fmla="*/ 9 w 41"/>
                <a:gd name="T107" fmla="*/ 21 h 49"/>
                <a:gd name="T108" fmla="*/ 10 w 41"/>
                <a:gd name="T109" fmla="*/ 16 h 49"/>
                <a:gd name="T110" fmla="*/ 12 w 41"/>
                <a:gd name="T111" fmla="*/ 11 h 49"/>
                <a:gd name="T112" fmla="*/ 12 w 41"/>
                <a:gd name="T11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9">
                  <a:moveTo>
                    <a:pt x="29" y="40"/>
                  </a:moveTo>
                  <a:lnTo>
                    <a:pt x="29" y="40"/>
                  </a:lnTo>
                  <a:lnTo>
                    <a:pt x="26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0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7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12" y="47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9" y="47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8" y="40"/>
                  </a:lnTo>
                  <a:lnTo>
                    <a:pt x="41" y="33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1" y="37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1"/>
                  </a:moveTo>
                  <a:lnTo>
                    <a:pt x="12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3" y="16"/>
                  </a:lnTo>
                  <a:lnTo>
                    <a:pt x="35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0" y="16"/>
                  </a:lnTo>
                  <a:lnTo>
                    <a:pt x="12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77A3180C-10D8-49DF-A721-D4B2C6DC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584" y="3625910"/>
              <a:ext cx="73269" cy="89755"/>
            </a:xfrm>
            <a:custGeom>
              <a:avLst/>
              <a:gdLst>
                <a:gd name="T0" fmla="*/ 30 w 40"/>
                <a:gd name="T1" fmla="*/ 40 h 49"/>
                <a:gd name="T2" fmla="*/ 30 w 40"/>
                <a:gd name="T3" fmla="*/ 40 h 49"/>
                <a:gd name="T4" fmla="*/ 26 w 40"/>
                <a:gd name="T5" fmla="*/ 42 h 49"/>
                <a:gd name="T6" fmla="*/ 21 w 40"/>
                <a:gd name="T7" fmla="*/ 42 h 49"/>
                <a:gd name="T8" fmla="*/ 21 w 40"/>
                <a:gd name="T9" fmla="*/ 42 h 49"/>
                <a:gd name="T10" fmla="*/ 16 w 40"/>
                <a:gd name="T11" fmla="*/ 42 h 49"/>
                <a:gd name="T12" fmla="*/ 13 w 40"/>
                <a:gd name="T13" fmla="*/ 38 h 49"/>
                <a:gd name="T14" fmla="*/ 13 w 40"/>
                <a:gd name="T15" fmla="*/ 38 h 49"/>
                <a:gd name="T16" fmla="*/ 9 w 40"/>
                <a:gd name="T17" fmla="*/ 33 h 49"/>
                <a:gd name="T18" fmla="*/ 9 w 40"/>
                <a:gd name="T19" fmla="*/ 25 h 49"/>
                <a:gd name="T20" fmla="*/ 9 w 40"/>
                <a:gd name="T21" fmla="*/ 25 h 49"/>
                <a:gd name="T22" fmla="*/ 9 w 40"/>
                <a:gd name="T23" fmla="*/ 18 h 49"/>
                <a:gd name="T24" fmla="*/ 13 w 40"/>
                <a:gd name="T25" fmla="*/ 11 h 49"/>
                <a:gd name="T26" fmla="*/ 13 w 40"/>
                <a:gd name="T27" fmla="*/ 11 h 49"/>
                <a:gd name="T28" fmla="*/ 16 w 40"/>
                <a:gd name="T29" fmla="*/ 9 h 49"/>
                <a:gd name="T30" fmla="*/ 21 w 40"/>
                <a:gd name="T31" fmla="*/ 7 h 49"/>
                <a:gd name="T32" fmla="*/ 21 w 40"/>
                <a:gd name="T33" fmla="*/ 7 h 49"/>
                <a:gd name="T34" fmla="*/ 25 w 40"/>
                <a:gd name="T35" fmla="*/ 7 h 49"/>
                <a:gd name="T36" fmla="*/ 28 w 40"/>
                <a:gd name="T37" fmla="*/ 9 h 49"/>
                <a:gd name="T38" fmla="*/ 28 w 40"/>
                <a:gd name="T39" fmla="*/ 9 h 49"/>
                <a:gd name="T40" fmla="*/ 32 w 40"/>
                <a:gd name="T41" fmla="*/ 12 h 49"/>
                <a:gd name="T42" fmla="*/ 32 w 40"/>
                <a:gd name="T43" fmla="*/ 16 h 49"/>
                <a:gd name="T44" fmla="*/ 40 w 40"/>
                <a:gd name="T45" fmla="*/ 16 h 49"/>
                <a:gd name="T46" fmla="*/ 40 w 40"/>
                <a:gd name="T47" fmla="*/ 16 h 49"/>
                <a:gd name="T48" fmla="*/ 37 w 40"/>
                <a:gd name="T49" fmla="*/ 9 h 49"/>
                <a:gd name="T50" fmla="*/ 33 w 40"/>
                <a:gd name="T51" fmla="*/ 5 h 49"/>
                <a:gd name="T52" fmla="*/ 33 w 40"/>
                <a:gd name="T53" fmla="*/ 5 h 49"/>
                <a:gd name="T54" fmla="*/ 28 w 40"/>
                <a:gd name="T55" fmla="*/ 2 h 49"/>
                <a:gd name="T56" fmla="*/ 21 w 40"/>
                <a:gd name="T57" fmla="*/ 0 h 49"/>
                <a:gd name="T58" fmla="*/ 21 w 40"/>
                <a:gd name="T59" fmla="*/ 0 h 49"/>
                <a:gd name="T60" fmla="*/ 16 w 40"/>
                <a:gd name="T61" fmla="*/ 2 h 49"/>
                <a:gd name="T62" fmla="*/ 11 w 40"/>
                <a:gd name="T63" fmla="*/ 4 h 49"/>
                <a:gd name="T64" fmla="*/ 11 w 40"/>
                <a:gd name="T65" fmla="*/ 4 h 49"/>
                <a:gd name="T66" fmla="*/ 6 w 40"/>
                <a:gd name="T67" fmla="*/ 7 h 49"/>
                <a:gd name="T68" fmla="*/ 4 w 40"/>
                <a:gd name="T69" fmla="*/ 12 h 49"/>
                <a:gd name="T70" fmla="*/ 4 w 40"/>
                <a:gd name="T71" fmla="*/ 12 h 49"/>
                <a:gd name="T72" fmla="*/ 2 w 40"/>
                <a:gd name="T73" fmla="*/ 18 h 49"/>
                <a:gd name="T74" fmla="*/ 0 w 40"/>
                <a:gd name="T75" fmla="*/ 25 h 49"/>
                <a:gd name="T76" fmla="*/ 0 w 40"/>
                <a:gd name="T77" fmla="*/ 25 h 49"/>
                <a:gd name="T78" fmla="*/ 2 w 40"/>
                <a:gd name="T79" fmla="*/ 35 h 49"/>
                <a:gd name="T80" fmla="*/ 7 w 40"/>
                <a:gd name="T81" fmla="*/ 42 h 49"/>
                <a:gd name="T82" fmla="*/ 7 w 40"/>
                <a:gd name="T83" fmla="*/ 42 h 49"/>
                <a:gd name="T84" fmla="*/ 13 w 40"/>
                <a:gd name="T85" fmla="*/ 47 h 49"/>
                <a:gd name="T86" fmla="*/ 21 w 40"/>
                <a:gd name="T87" fmla="*/ 49 h 49"/>
                <a:gd name="T88" fmla="*/ 21 w 40"/>
                <a:gd name="T89" fmla="*/ 49 h 49"/>
                <a:gd name="T90" fmla="*/ 28 w 40"/>
                <a:gd name="T91" fmla="*/ 47 h 49"/>
                <a:gd name="T92" fmla="*/ 33 w 40"/>
                <a:gd name="T93" fmla="*/ 44 h 49"/>
                <a:gd name="T94" fmla="*/ 33 w 40"/>
                <a:gd name="T95" fmla="*/ 44 h 49"/>
                <a:gd name="T96" fmla="*/ 38 w 40"/>
                <a:gd name="T97" fmla="*/ 38 h 49"/>
                <a:gd name="T98" fmla="*/ 40 w 40"/>
                <a:gd name="T99" fmla="*/ 31 h 49"/>
                <a:gd name="T100" fmla="*/ 33 w 40"/>
                <a:gd name="T101" fmla="*/ 31 h 49"/>
                <a:gd name="T102" fmla="*/ 33 w 40"/>
                <a:gd name="T103" fmla="*/ 31 h 49"/>
                <a:gd name="T104" fmla="*/ 32 w 40"/>
                <a:gd name="T105" fmla="*/ 37 h 49"/>
                <a:gd name="T106" fmla="*/ 30 w 40"/>
                <a:gd name="T107" fmla="*/ 40 h 49"/>
                <a:gd name="T108" fmla="*/ 30 w 40"/>
                <a:gd name="T10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9">
                  <a:moveTo>
                    <a:pt x="30" y="40"/>
                  </a:moveTo>
                  <a:lnTo>
                    <a:pt x="30" y="40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9" y="33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1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9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37" y="9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7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3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8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7"/>
                  </a:lnTo>
                  <a:lnTo>
                    <a:pt x="30" y="40"/>
                  </a:lnTo>
                  <a:lnTo>
                    <a:pt x="3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85">
              <a:extLst>
                <a:ext uri="{FF2B5EF4-FFF2-40B4-BE49-F238E27FC236}">
                  <a16:creationId xmlns:a16="http://schemas.microsoft.com/office/drawing/2014/main" id="{F0F02AF9-7F38-4384-B739-96415BA80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863" y="3352982"/>
              <a:ext cx="76933" cy="117231"/>
            </a:xfrm>
            <a:custGeom>
              <a:avLst/>
              <a:gdLst>
                <a:gd name="T0" fmla="*/ 13 w 42"/>
                <a:gd name="T1" fmla="*/ 57 h 64"/>
                <a:gd name="T2" fmla="*/ 13 w 42"/>
                <a:gd name="T3" fmla="*/ 57 h 64"/>
                <a:gd name="T4" fmla="*/ 14 w 42"/>
                <a:gd name="T5" fmla="*/ 52 h 64"/>
                <a:gd name="T6" fmla="*/ 14 w 42"/>
                <a:gd name="T7" fmla="*/ 52 h 64"/>
                <a:gd name="T8" fmla="*/ 25 w 42"/>
                <a:gd name="T9" fmla="*/ 45 h 64"/>
                <a:gd name="T10" fmla="*/ 25 w 42"/>
                <a:gd name="T11" fmla="*/ 45 h 64"/>
                <a:gd name="T12" fmla="*/ 35 w 42"/>
                <a:gd name="T13" fmla="*/ 33 h 64"/>
                <a:gd name="T14" fmla="*/ 35 w 42"/>
                <a:gd name="T15" fmla="*/ 33 h 64"/>
                <a:gd name="T16" fmla="*/ 40 w 42"/>
                <a:gd name="T17" fmla="*/ 26 h 64"/>
                <a:gd name="T18" fmla="*/ 40 w 42"/>
                <a:gd name="T19" fmla="*/ 26 h 64"/>
                <a:gd name="T20" fmla="*/ 42 w 42"/>
                <a:gd name="T21" fmla="*/ 18 h 64"/>
                <a:gd name="T22" fmla="*/ 42 w 42"/>
                <a:gd name="T23" fmla="*/ 18 h 64"/>
                <a:gd name="T24" fmla="*/ 42 w 42"/>
                <a:gd name="T25" fmla="*/ 12 h 64"/>
                <a:gd name="T26" fmla="*/ 37 w 42"/>
                <a:gd name="T27" fmla="*/ 5 h 64"/>
                <a:gd name="T28" fmla="*/ 37 w 42"/>
                <a:gd name="T29" fmla="*/ 5 h 64"/>
                <a:gd name="T30" fmla="*/ 32 w 42"/>
                <a:gd name="T31" fmla="*/ 2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2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1 h 64"/>
                <a:gd name="T44" fmla="*/ 2 w 42"/>
                <a:gd name="T45" fmla="*/ 19 h 64"/>
                <a:gd name="T46" fmla="*/ 11 w 42"/>
                <a:gd name="T47" fmla="*/ 19 h 64"/>
                <a:gd name="T48" fmla="*/ 11 w 42"/>
                <a:gd name="T49" fmla="*/ 19 h 64"/>
                <a:gd name="T50" fmla="*/ 11 w 42"/>
                <a:gd name="T51" fmla="*/ 14 h 64"/>
                <a:gd name="T52" fmla="*/ 14 w 42"/>
                <a:gd name="T53" fmla="*/ 11 h 64"/>
                <a:gd name="T54" fmla="*/ 14 w 42"/>
                <a:gd name="T55" fmla="*/ 11 h 64"/>
                <a:gd name="T56" fmla="*/ 18 w 42"/>
                <a:gd name="T57" fmla="*/ 9 h 64"/>
                <a:gd name="T58" fmla="*/ 23 w 42"/>
                <a:gd name="T59" fmla="*/ 7 h 64"/>
                <a:gd name="T60" fmla="*/ 23 w 42"/>
                <a:gd name="T61" fmla="*/ 7 h 64"/>
                <a:gd name="T62" fmla="*/ 28 w 42"/>
                <a:gd name="T63" fmla="*/ 7 h 64"/>
                <a:gd name="T64" fmla="*/ 32 w 42"/>
                <a:gd name="T65" fmla="*/ 11 h 64"/>
                <a:gd name="T66" fmla="*/ 32 w 42"/>
                <a:gd name="T67" fmla="*/ 11 h 64"/>
                <a:gd name="T68" fmla="*/ 33 w 42"/>
                <a:gd name="T69" fmla="*/ 14 h 64"/>
                <a:gd name="T70" fmla="*/ 35 w 42"/>
                <a:gd name="T71" fmla="*/ 18 h 64"/>
                <a:gd name="T72" fmla="*/ 35 w 42"/>
                <a:gd name="T73" fmla="*/ 18 h 64"/>
                <a:gd name="T74" fmla="*/ 33 w 42"/>
                <a:gd name="T75" fmla="*/ 23 h 64"/>
                <a:gd name="T76" fmla="*/ 32 w 42"/>
                <a:gd name="T77" fmla="*/ 28 h 64"/>
                <a:gd name="T78" fmla="*/ 32 w 42"/>
                <a:gd name="T79" fmla="*/ 28 h 64"/>
                <a:gd name="T80" fmla="*/ 26 w 42"/>
                <a:gd name="T81" fmla="*/ 33 h 64"/>
                <a:gd name="T82" fmla="*/ 18 w 42"/>
                <a:gd name="T83" fmla="*/ 40 h 64"/>
                <a:gd name="T84" fmla="*/ 18 w 42"/>
                <a:gd name="T85" fmla="*/ 40 h 64"/>
                <a:gd name="T86" fmla="*/ 7 w 42"/>
                <a:gd name="T87" fmla="*/ 51 h 64"/>
                <a:gd name="T88" fmla="*/ 7 w 42"/>
                <a:gd name="T89" fmla="*/ 51 h 64"/>
                <a:gd name="T90" fmla="*/ 2 w 42"/>
                <a:gd name="T91" fmla="*/ 59 h 64"/>
                <a:gd name="T92" fmla="*/ 2 w 42"/>
                <a:gd name="T93" fmla="*/ 59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7 h 64"/>
                <a:gd name="T100" fmla="*/ 13 w 42"/>
                <a:gd name="T101" fmla="*/ 57 h 64"/>
                <a:gd name="T102" fmla="*/ 13 w 42"/>
                <a:gd name="T10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3" y="57"/>
                  </a:moveTo>
                  <a:lnTo>
                    <a:pt x="13" y="57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35" y="33"/>
                  </a:lnTo>
                  <a:lnTo>
                    <a:pt x="35" y="33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2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2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8" y="7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3" y="14"/>
                  </a:lnTo>
                  <a:lnTo>
                    <a:pt x="35" y="18"/>
                  </a:lnTo>
                  <a:lnTo>
                    <a:pt x="35" y="18"/>
                  </a:lnTo>
                  <a:lnTo>
                    <a:pt x="33" y="23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26" y="33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7"/>
                  </a:lnTo>
                  <a:lnTo>
                    <a:pt x="13" y="57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86">
              <a:extLst>
                <a:ext uri="{FF2B5EF4-FFF2-40B4-BE49-F238E27FC236}">
                  <a16:creationId xmlns:a16="http://schemas.microsoft.com/office/drawing/2014/main" id="{446B7A3B-9463-4923-A29D-B2A28FAED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8280" y="3352982"/>
              <a:ext cx="75102" cy="120894"/>
            </a:xfrm>
            <a:custGeom>
              <a:avLst/>
              <a:gdLst>
                <a:gd name="T0" fmla="*/ 7 w 41"/>
                <a:gd name="T1" fmla="*/ 59 h 66"/>
                <a:gd name="T2" fmla="*/ 20 w 41"/>
                <a:gd name="T3" fmla="*/ 66 h 66"/>
                <a:gd name="T4" fmla="*/ 27 w 41"/>
                <a:gd name="T5" fmla="*/ 64 h 66"/>
                <a:gd name="T6" fmla="*/ 33 w 41"/>
                <a:gd name="T7" fmla="*/ 61 h 66"/>
                <a:gd name="T8" fmla="*/ 38 w 41"/>
                <a:gd name="T9" fmla="*/ 51 h 66"/>
                <a:gd name="T10" fmla="*/ 40 w 41"/>
                <a:gd name="T11" fmla="*/ 44 h 66"/>
                <a:gd name="T12" fmla="*/ 41 w 41"/>
                <a:gd name="T13" fmla="*/ 33 h 66"/>
                <a:gd name="T14" fmla="*/ 40 w 41"/>
                <a:gd name="T15" fmla="*/ 18 h 66"/>
                <a:gd name="T16" fmla="*/ 36 w 41"/>
                <a:gd name="T17" fmla="*/ 9 h 66"/>
                <a:gd name="T18" fmla="*/ 29 w 41"/>
                <a:gd name="T19" fmla="*/ 4 h 66"/>
                <a:gd name="T20" fmla="*/ 26 w 41"/>
                <a:gd name="T21" fmla="*/ 2 h 66"/>
                <a:gd name="T22" fmla="*/ 20 w 41"/>
                <a:gd name="T23" fmla="*/ 0 h 66"/>
                <a:gd name="T24" fmla="*/ 8 w 41"/>
                <a:gd name="T25" fmla="*/ 4 h 66"/>
                <a:gd name="T26" fmla="*/ 5 w 41"/>
                <a:gd name="T27" fmla="*/ 9 h 66"/>
                <a:gd name="T28" fmla="*/ 1 w 41"/>
                <a:gd name="T29" fmla="*/ 16 h 66"/>
                <a:gd name="T30" fmla="*/ 0 w 41"/>
                <a:gd name="T31" fmla="*/ 33 h 66"/>
                <a:gd name="T32" fmla="*/ 1 w 41"/>
                <a:gd name="T33" fmla="*/ 49 h 66"/>
                <a:gd name="T34" fmla="*/ 7 w 41"/>
                <a:gd name="T35" fmla="*/ 59 h 66"/>
                <a:gd name="T36" fmla="*/ 7 w 41"/>
                <a:gd name="T37" fmla="*/ 59 h 66"/>
                <a:gd name="T38" fmla="*/ 12 w 41"/>
                <a:gd name="T39" fmla="*/ 12 h 66"/>
                <a:gd name="T40" fmla="*/ 20 w 41"/>
                <a:gd name="T41" fmla="*/ 7 h 66"/>
                <a:gd name="T42" fmla="*/ 26 w 41"/>
                <a:gd name="T43" fmla="*/ 9 h 66"/>
                <a:gd name="T44" fmla="*/ 29 w 41"/>
                <a:gd name="T45" fmla="*/ 12 h 66"/>
                <a:gd name="T46" fmla="*/ 33 w 41"/>
                <a:gd name="T47" fmla="*/ 33 h 66"/>
                <a:gd name="T48" fmla="*/ 33 w 41"/>
                <a:gd name="T49" fmla="*/ 45 h 66"/>
                <a:gd name="T50" fmla="*/ 29 w 41"/>
                <a:gd name="T51" fmla="*/ 54 h 66"/>
                <a:gd name="T52" fmla="*/ 20 w 41"/>
                <a:gd name="T53" fmla="*/ 59 h 66"/>
                <a:gd name="T54" fmla="*/ 15 w 41"/>
                <a:gd name="T55" fmla="*/ 57 h 66"/>
                <a:gd name="T56" fmla="*/ 12 w 41"/>
                <a:gd name="T57" fmla="*/ 54 h 66"/>
                <a:gd name="T58" fmla="*/ 8 w 41"/>
                <a:gd name="T59" fmla="*/ 33 h 66"/>
                <a:gd name="T60" fmla="*/ 8 w 41"/>
                <a:gd name="T61" fmla="*/ 19 h 66"/>
                <a:gd name="T62" fmla="*/ 12 w 41"/>
                <a:gd name="T6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6">
                  <a:moveTo>
                    <a:pt x="7" y="59"/>
                  </a:moveTo>
                  <a:lnTo>
                    <a:pt x="7" y="59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7" y="6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6" y="57"/>
                  </a:lnTo>
                  <a:lnTo>
                    <a:pt x="38" y="51"/>
                  </a:lnTo>
                  <a:lnTo>
                    <a:pt x="38" y="51"/>
                  </a:lnTo>
                  <a:lnTo>
                    <a:pt x="40" y="44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3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5" y="9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9"/>
                  </a:lnTo>
                  <a:lnTo>
                    <a:pt x="3" y="54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close/>
                  <a:moveTo>
                    <a:pt x="12" y="12"/>
                  </a:moveTo>
                  <a:lnTo>
                    <a:pt x="12" y="12"/>
                  </a:lnTo>
                  <a:lnTo>
                    <a:pt x="15" y="9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9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45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187">
              <a:extLst>
                <a:ext uri="{FF2B5EF4-FFF2-40B4-BE49-F238E27FC236}">
                  <a16:creationId xmlns:a16="http://schemas.microsoft.com/office/drawing/2014/main" id="{2EC6A350-5D77-4CEF-B42A-8E41C66EA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530" y="3385953"/>
              <a:ext cx="65942" cy="84260"/>
            </a:xfrm>
            <a:custGeom>
              <a:avLst/>
              <a:gdLst>
                <a:gd name="T0" fmla="*/ 7 w 36"/>
                <a:gd name="T1" fmla="*/ 46 h 46"/>
                <a:gd name="T2" fmla="*/ 7 w 36"/>
                <a:gd name="T3" fmla="*/ 22 h 46"/>
                <a:gd name="T4" fmla="*/ 7 w 36"/>
                <a:gd name="T5" fmla="*/ 22 h 46"/>
                <a:gd name="T6" fmla="*/ 8 w 36"/>
                <a:gd name="T7" fmla="*/ 13 h 46"/>
                <a:gd name="T8" fmla="*/ 10 w 36"/>
                <a:gd name="T9" fmla="*/ 10 h 46"/>
                <a:gd name="T10" fmla="*/ 10 w 36"/>
                <a:gd name="T11" fmla="*/ 10 h 46"/>
                <a:gd name="T12" fmla="*/ 13 w 36"/>
                <a:gd name="T13" fmla="*/ 7 h 46"/>
                <a:gd name="T14" fmla="*/ 19 w 36"/>
                <a:gd name="T15" fmla="*/ 7 h 46"/>
                <a:gd name="T16" fmla="*/ 19 w 36"/>
                <a:gd name="T17" fmla="*/ 7 h 46"/>
                <a:gd name="T18" fmla="*/ 24 w 36"/>
                <a:gd name="T19" fmla="*/ 8 h 46"/>
                <a:gd name="T20" fmla="*/ 24 w 36"/>
                <a:gd name="T21" fmla="*/ 8 h 46"/>
                <a:gd name="T22" fmla="*/ 27 w 36"/>
                <a:gd name="T23" fmla="*/ 12 h 46"/>
                <a:gd name="T24" fmla="*/ 27 w 36"/>
                <a:gd name="T25" fmla="*/ 12 h 46"/>
                <a:gd name="T26" fmla="*/ 27 w 36"/>
                <a:gd name="T27" fmla="*/ 19 h 46"/>
                <a:gd name="T28" fmla="*/ 27 w 36"/>
                <a:gd name="T29" fmla="*/ 46 h 46"/>
                <a:gd name="T30" fmla="*/ 36 w 36"/>
                <a:gd name="T31" fmla="*/ 46 h 46"/>
                <a:gd name="T32" fmla="*/ 36 w 36"/>
                <a:gd name="T33" fmla="*/ 19 h 46"/>
                <a:gd name="T34" fmla="*/ 36 w 36"/>
                <a:gd name="T35" fmla="*/ 19 h 46"/>
                <a:gd name="T36" fmla="*/ 36 w 36"/>
                <a:gd name="T37" fmla="*/ 10 h 46"/>
                <a:gd name="T38" fmla="*/ 36 w 36"/>
                <a:gd name="T39" fmla="*/ 10 h 46"/>
                <a:gd name="T40" fmla="*/ 33 w 36"/>
                <a:gd name="T41" fmla="*/ 5 h 46"/>
                <a:gd name="T42" fmla="*/ 33 w 36"/>
                <a:gd name="T43" fmla="*/ 5 h 46"/>
                <a:gd name="T44" fmla="*/ 27 w 36"/>
                <a:gd name="T45" fmla="*/ 1 h 46"/>
                <a:gd name="T46" fmla="*/ 27 w 36"/>
                <a:gd name="T47" fmla="*/ 1 h 46"/>
                <a:gd name="T48" fmla="*/ 20 w 36"/>
                <a:gd name="T49" fmla="*/ 0 h 46"/>
                <a:gd name="T50" fmla="*/ 20 w 36"/>
                <a:gd name="T51" fmla="*/ 0 h 46"/>
                <a:gd name="T52" fmla="*/ 15 w 36"/>
                <a:gd name="T53" fmla="*/ 0 h 46"/>
                <a:gd name="T54" fmla="*/ 12 w 36"/>
                <a:gd name="T55" fmla="*/ 1 h 46"/>
                <a:gd name="T56" fmla="*/ 8 w 36"/>
                <a:gd name="T57" fmla="*/ 3 h 46"/>
                <a:gd name="T58" fmla="*/ 7 w 36"/>
                <a:gd name="T59" fmla="*/ 7 h 46"/>
                <a:gd name="T60" fmla="*/ 7 w 36"/>
                <a:gd name="T61" fmla="*/ 1 h 46"/>
                <a:gd name="T62" fmla="*/ 0 w 36"/>
                <a:gd name="T63" fmla="*/ 1 h 46"/>
                <a:gd name="T64" fmla="*/ 0 w 36"/>
                <a:gd name="T65" fmla="*/ 46 h 46"/>
                <a:gd name="T66" fmla="*/ 7 w 36"/>
                <a:gd name="T67" fmla="*/ 46 h 46"/>
                <a:gd name="T68" fmla="*/ 7 w 36"/>
                <a:gd name="T6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6">
                  <a:moveTo>
                    <a:pt x="7" y="46"/>
                  </a:moveTo>
                  <a:lnTo>
                    <a:pt x="7" y="22"/>
                  </a:lnTo>
                  <a:lnTo>
                    <a:pt x="7" y="22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9"/>
                  </a:lnTo>
                  <a:lnTo>
                    <a:pt x="27" y="46"/>
                  </a:lnTo>
                  <a:lnTo>
                    <a:pt x="36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46"/>
                  </a:lnTo>
                  <a:lnTo>
                    <a:pt x="7" y="46"/>
                  </a:lnTo>
                  <a:lnTo>
                    <a:pt x="7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976CEED8-2AF3-4EE6-B2C9-23D7FBEA5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959" y="3385953"/>
              <a:ext cx="69606" cy="87923"/>
            </a:xfrm>
            <a:custGeom>
              <a:avLst/>
              <a:gdLst>
                <a:gd name="T0" fmla="*/ 5 w 38"/>
                <a:gd name="T1" fmla="*/ 43 h 48"/>
                <a:gd name="T2" fmla="*/ 19 w 38"/>
                <a:gd name="T3" fmla="*/ 48 h 48"/>
                <a:gd name="T4" fmla="*/ 29 w 38"/>
                <a:gd name="T5" fmla="*/ 45 h 48"/>
                <a:gd name="T6" fmla="*/ 33 w 38"/>
                <a:gd name="T7" fmla="*/ 43 h 48"/>
                <a:gd name="T8" fmla="*/ 34 w 38"/>
                <a:gd name="T9" fmla="*/ 39 h 48"/>
                <a:gd name="T10" fmla="*/ 38 w 38"/>
                <a:gd name="T11" fmla="*/ 33 h 48"/>
                <a:gd name="T12" fmla="*/ 36 w 38"/>
                <a:gd name="T13" fmla="*/ 29 h 48"/>
                <a:gd name="T14" fmla="*/ 36 w 38"/>
                <a:gd name="T15" fmla="*/ 26 h 48"/>
                <a:gd name="T16" fmla="*/ 31 w 38"/>
                <a:gd name="T17" fmla="*/ 22 h 48"/>
                <a:gd name="T18" fmla="*/ 19 w 38"/>
                <a:gd name="T19" fmla="*/ 19 h 48"/>
                <a:gd name="T20" fmla="*/ 12 w 38"/>
                <a:gd name="T21" fmla="*/ 17 h 48"/>
                <a:gd name="T22" fmla="*/ 10 w 38"/>
                <a:gd name="T23" fmla="*/ 15 h 48"/>
                <a:gd name="T24" fmla="*/ 8 w 38"/>
                <a:gd name="T25" fmla="*/ 12 h 48"/>
                <a:gd name="T26" fmla="*/ 10 w 38"/>
                <a:gd name="T27" fmla="*/ 8 h 48"/>
                <a:gd name="T28" fmla="*/ 13 w 38"/>
                <a:gd name="T29" fmla="*/ 7 h 48"/>
                <a:gd name="T30" fmla="*/ 19 w 38"/>
                <a:gd name="T31" fmla="*/ 7 h 48"/>
                <a:gd name="T32" fmla="*/ 26 w 38"/>
                <a:gd name="T33" fmla="*/ 8 h 48"/>
                <a:gd name="T34" fmla="*/ 27 w 38"/>
                <a:gd name="T35" fmla="*/ 10 h 48"/>
                <a:gd name="T36" fmla="*/ 36 w 38"/>
                <a:gd name="T37" fmla="*/ 12 h 48"/>
                <a:gd name="T38" fmla="*/ 33 w 38"/>
                <a:gd name="T39" fmla="*/ 5 h 48"/>
                <a:gd name="T40" fmla="*/ 31 w 38"/>
                <a:gd name="T41" fmla="*/ 3 h 48"/>
                <a:gd name="T42" fmla="*/ 27 w 38"/>
                <a:gd name="T43" fmla="*/ 1 h 48"/>
                <a:gd name="T44" fmla="*/ 17 w 38"/>
                <a:gd name="T45" fmla="*/ 0 h 48"/>
                <a:gd name="T46" fmla="*/ 12 w 38"/>
                <a:gd name="T47" fmla="*/ 0 h 48"/>
                <a:gd name="T48" fmla="*/ 7 w 38"/>
                <a:gd name="T49" fmla="*/ 3 h 48"/>
                <a:gd name="T50" fmla="*/ 1 w 38"/>
                <a:gd name="T51" fmla="*/ 7 h 48"/>
                <a:gd name="T52" fmla="*/ 1 w 38"/>
                <a:gd name="T53" fmla="*/ 13 h 48"/>
                <a:gd name="T54" fmla="*/ 3 w 38"/>
                <a:gd name="T55" fmla="*/ 19 h 48"/>
                <a:gd name="T56" fmla="*/ 8 w 38"/>
                <a:gd name="T57" fmla="*/ 24 h 48"/>
                <a:gd name="T58" fmla="*/ 19 w 38"/>
                <a:gd name="T59" fmla="*/ 27 h 48"/>
                <a:gd name="T60" fmla="*/ 27 w 38"/>
                <a:gd name="T61" fmla="*/ 29 h 48"/>
                <a:gd name="T62" fmla="*/ 29 w 38"/>
                <a:gd name="T63" fmla="*/ 34 h 48"/>
                <a:gd name="T64" fmla="*/ 29 w 38"/>
                <a:gd name="T65" fmla="*/ 36 h 48"/>
                <a:gd name="T66" fmla="*/ 27 w 38"/>
                <a:gd name="T67" fmla="*/ 39 h 48"/>
                <a:gd name="T68" fmla="*/ 19 w 38"/>
                <a:gd name="T69" fmla="*/ 41 h 48"/>
                <a:gd name="T70" fmla="*/ 13 w 38"/>
                <a:gd name="T71" fmla="*/ 41 h 48"/>
                <a:gd name="T72" fmla="*/ 10 w 38"/>
                <a:gd name="T73" fmla="*/ 38 h 48"/>
                <a:gd name="T74" fmla="*/ 7 w 38"/>
                <a:gd name="T75" fmla="*/ 31 h 48"/>
                <a:gd name="T76" fmla="*/ 0 w 38"/>
                <a:gd name="T77" fmla="*/ 33 h 48"/>
                <a:gd name="T78" fmla="*/ 5 w 38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8">
                  <a:moveTo>
                    <a:pt x="5" y="43"/>
                  </a:moveTo>
                  <a:lnTo>
                    <a:pt x="5" y="43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6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6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DD4002EE-1FB6-4795-998C-BBAC78176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8386" y="3385953"/>
              <a:ext cx="75102" cy="87923"/>
            </a:xfrm>
            <a:custGeom>
              <a:avLst/>
              <a:gdLst>
                <a:gd name="T0" fmla="*/ 27 w 41"/>
                <a:gd name="T1" fmla="*/ 39 h 48"/>
                <a:gd name="T2" fmla="*/ 27 w 41"/>
                <a:gd name="T3" fmla="*/ 39 h 48"/>
                <a:gd name="T4" fmla="*/ 24 w 41"/>
                <a:gd name="T5" fmla="*/ 41 h 48"/>
                <a:gd name="T6" fmla="*/ 20 w 41"/>
                <a:gd name="T7" fmla="*/ 41 h 48"/>
                <a:gd name="T8" fmla="*/ 20 w 41"/>
                <a:gd name="T9" fmla="*/ 41 h 48"/>
                <a:gd name="T10" fmla="*/ 15 w 41"/>
                <a:gd name="T11" fmla="*/ 39 h 48"/>
                <a:gd name="T12" fmla="*/ 12 w 41"/>
                <a:gd name="T13" fmla="*/ 38 h 48"/>
                <a:gd name="T14" fmla="*/ 12 w 41"/>
                <a:gd name="T15" fmla="*/ 38 h 48"/>
                <a:gd name="T16" fmla="*/ 8 w 41"/>
                <a:gd name="T17" fmla="*/ 33 h 48"/>
                <a:gd name="T18" fmla="*/ 7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39 w 41"/>
                <a:gd name="T29" fmla="*/ 13 h 48"/>
                <a:gd name="T30" fmla="*/ 34 w 41"/>
                <a:gd name="T31" fmla="*/ 7 h 48"/>
                <a:gd name="T32" fmla="*/ 34 w 41"/>
                <a:gd name="T33" fmla="*/ 7 h 48"/>
                <a:gd name="T34" fmla="*/ 29 w 41"/>
                <a:gd name="T35" fmla="*/ 1 h 48"/>
                <a:gd name="T36" fmla="*/ 20 w 41"/>
                <a:gd name="T37" fmla="*/ 0 h 48"/>
                <a:gd name="T38" fmla="*/ 20 w 41"/>
                <a:gd name="T39" fmla="*/ 0 h 48"/>
                <a:gd name="T40" fmla="*/ 12 w 41"/>
                <a:gd name="T41" fmla="*/ 1 h 48"/>
                <a:gd name="T42" fmla="*/ 5 w 41"/>
                <a:gd name="T43" fmla="*/ 7 h 48"/>
                <a:gd name="T44" fmla="*/ 5 w 41"/>
                <a:gd name="T45" fmla="*/ 7 h 48"/>
                <a:gd name="T46" fmla="*/ 0 w 41"/>
                <a:gd name="T47" fmla="*/ 13 h 48"/>
                <a:gd name="T48" fmla="*/ 0 w 41"/>
                <a:gd name="T49" fmla="*/ 24 h 48"/>
                <a:gd name="T50" fmla="*/ 0 w 41"/>
                <a:gd name="T51" fmla="*/ 24 h 48"/>
                <a:gd name="T52" fmla="*/ 0 w 41"/>
                <a:gd name="T53" fmla="*/ 34 h 48"/>
                <a:gd name="T54" fmla="*/ 5 w 41"/>
                <a:gd name="T55" fmla="*/ 41 h 48"/>
                <a:gd name="T56" fmla="*/ 5 w 41"/>
                <a:gd name="T57" fmla="*/ 41 h 48"/>
                <a:gd name="T58" fmla="*/ 12 w 41"/>
                <a:gd name="T59" fmla="*/ 46 h 48"/>
                <a:gd name="T60" fmla="*/ 20 w 41"/>
                <a:gd name="T61" fmla="*/ 48 h 48"/>
                <a:gd name="T62" fmla="*/ 20 w 41"/>
                <a:gd name="T63" fmla="*/ 48 h 48"/>
                <a:gd name="T64" fmla="*/ 27 w 41"/>
                <a:gd name="T65" fmla="*/ 46 h 48"/>
                <a:gd name="T66" fmla="*/ 34 w 41"/>
                <a:gd name="T67" fmla="*/ 43 h 48"/>
                <a:gd name="T68" fmla="*/ 34 w 41"/>
                <a:gd name="T69" fmla="*/ 43 h 48"/>
                <a:gd name="T70" fmla="*/ 38 w 41"/>
                <a:gd name="T71" fmla="*/ 39 h 48"/>
                <a:gd name="T72" fmla="*/ 41 w 41"/>
                <a:gd name="T73" fmla="*/ 33 h 48"/>
                <a:gd name="T74" fmla="*/ 33 w 41"/>
                <a:gd name="T75" fmla="*/ 31 h 48"/>
                <a:gd name="T76" fmla="*/ 33 w 41"/>
                <a:gd name="T77" fmla="*/ 31 h 48"/>
                <a:gd name="T78" fmla="*/ 31 w 41"/>
                <a:gd name="T79" fmla="*/ 36 h 48"/>
                <a:gd name="T80" fmla="*/ 27 w 41"/>
                <a:gd name="T81" fmla="*/ 39 h 48"/>
                <a:gd name="T82" fmla="*/ 27 w 41"/>
                <a:gd name="T83" fmla="*/ 39 h 48"/>
                <a:gd name="T84" fmla="*/ 12 w 41"/>
                <a:gd name="T85" fmla="*/ 10 h 48"/>
                <a:gd name="T86" fmla="*/ 12 w 41"/>
                <a:gd name="T87" fmla="*/ 10 h 48"/>
                <a:gd name="T88" fmla="*/ 15 w 41"/>
                <a:gd name="T89" fmla="*/ 7 h 48"/>
                <a:gd name="T90" fmla="*/ 20 w 41"/>
                <a:gd name="T91" fmla="*/ 7 h 48"/>
                <a:gd name="T92" fmla="*/ 20 w 41"/>
                <a:gd name="T93" fmla="*/ 7 h 48"/>
                <a:gd name="T94" fmla="*/ 26 w 41"/>
                <a:gd name="T95" fmla="*/ 7 h 48"/>
                <a:gd name="T96" fmla="*/ 29 w 41"/>
                <a:gd name="T97" fmla="*/ 10 h 48"/>
                <a:gd name="T98" fmla="*/ 29 w 41"/>
                <a:gd name="T99" fmla="*/ 10 h 48"/>
                <a:gd name="T100" fmla="*/ 33 w 41"/>
                <a:gd name="T101" fmla="*/ 13 h 48"/>
                <a:gd name="T102" fmla="*/ 33 w 41"/>
                <a:gd name="T103" fmla="*/ 19 h 48"/>
                <a:gd name="T104" fmla="*/ 7 w 41"/>
                <a:gd name="T105" fmla="*/ 19 h 48"/>
                <a:gd name="T106" fmla="*/ 7 w 41"/>
                <a:gd name="T107" fmla="*/ 19 h 48"/>
                <a:gd name="T108" fmla="*/ 8 w 41"/>
                <a:gd name="T109" fmla="*/ 13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7" y="39"/>
                  </a:moveTo>
                  <a:lnTo>
                    <a:pt x="27" y="39"/>
                  </a:lnTo>
                  <a:lnTo>
                    <a:pt x="24" y="41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33"/>
                  </a:lnTo>
                  <a:lnTo>
                    <a:pt x="7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39" y="13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9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5" y="7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7" y="46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8" y="39"/>
                  </a:lnTo>
                  <a:lnTo>
                    <a:pt x="41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6"/>
                  </a:lnTo>
                  <a:lnTo>
                    <a:pt x="27" y="39"/>
                  </a:lnTo>
                  <a:lnTo>
                    <a:pt x="27" y="39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6" y="7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33" y="13"/>
                  </a:lnTo>
                  <a:lnTo>
                    <a:pt x="33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13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9AFE14B8-9E9A-487D-9453-FE1E393F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6309" y="3385953"/>
              <a:ext cx="73269" cy="87923"/>
            </a:xfrm>
            <a:custGeom>
              <a:avLst/>
              <a:gdLst>
                <a:gd name="T0" fmla="*/ 28 w 40"/>
                <a:gd name="T1" fmla="*/ 38 h 48"/>
                <a:gd name="T2" fmla="*/ 28 w 40"/>
                <a:gd name="T3" fmla="*/ 38 h 48"/>
                <a:gd name="T4" fmla="*/ 24 w 40"/>
                <a:gd name="T5" fmla="*/ 39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39 h 48"/>
                <a:gd name="T12" fmla="*/ 11 w 40"/>
                <a:gd name="T13" fmla="*/ 36 h 48"/>
                <a:gd name="T14" fmla="*/ 11 w 40"/>
                <a:gd name="T15" fmla="*/ 36 h 48"/>
                <a:gd name="T16" fmla="*/ 9 w 40"/>
                <a:gd name="T17" fmla="*/ 31 h 48"/>
                <a:gd name="T18" fmla="*/ 7 w 40"/>
                <a:gd name="T19" fmla="*/ 24 h 48"/>
                <a:gd name="T20" fmla="*/ 7 w 40"/>
                <a:gd name="T21" fmla="*/ 24 h 48"/>
                <a:gd name="T22" fmla="*/ 9 w 40"/>
                <a:gd name="T23" fmla="*/ 15 h 48"/>
                <a:gd name="T24" fmla="*/ 12 w 40"/>
                <a:gd name="T25" fmla="*/ 10 h 48"/>
                <a:gd name="T26" fmla="*/ 12 w 40"/>
                <a:gd name="T27" fmla="*/ 10 h 48"/>
                <a:gd name="T28" fmla="*/ 16 w 40"/>
                <a:gd name="T29" fmla="*/ 7 h 48"/>
                <a:gd name="T30" fmla="*/ 21 w 40"/>
                <a:gd name="T31" fmla="*/ 7 h 48"/>
                <a:gd name="T32" fmla="*/ 21 w 40"/>
                <a:gd name="T33" fmla="*/ 7 h 48"/>
                <a:gd name="T34" fmla="*/ 24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0 w 40"/>
                <a:gd name="T41" fmla="*/ 12 h 48"/>
                <a:gd name="T42" fmla="*/ 31 w 40"/>
                <a:gd name="T43" fmla="*/ 15 h 48"/>
                <a:gd name="T44" fmla="*/ 38 w 40"/>
                <a:gd name="T45" fmla="*/ 13 h 48"/>
                <a:gd name="T46" fmla="*/ 38 w 40"/>
                <a:gd name="T47" fmla="*/ 13 h 48"/>
                <a:gd name="T48" fmla="*/ 36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0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5 w 40"/>
                <a:gd name="T67" fmla="*/ 7 h 48"/>
                <a:gd name="T68" fmla="*/ 2 w 40"/>
                <a:gd name="T69" fmla="*/ 10 h 48"/>
                <a:gd name="T70" fmla="*/ 2 w 40"/>
                <a:gd name="T71" fmla="*/ 10 h 48"/>
                <a:gd name="T72" fmla="*/ 0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5 w 40"/>
                <a:gd name="T81" fmla="*/ 41 h 48"/>
                <a:gd name="T82" fmla="*/ 5 w 40"/>
                <a:gd name="T83" fmla="*/ 41 h 48"/>
                <a:gd name="T84" fmla="*/ 12 w 40"/>
                <a:gd name="T85" fmla="*/ 46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6 h 48"/>
                <a:gd name="T92" fmla="*/ 33 w 40"/>
                <a:gd name="T93" fmla="*/ 43 h 48"/>
                <a:gd name="T94" fmla="*/ 33 w 40"/>
                <a:gd name="T95" fmla="*/ 43 h 48"/>
                <a:gd name="T96" fmla="*/ 36 w 40"/>
                <a:gd name="T97" fmla="*/ 38 h 48"/>
                <a:gd name="T98" fmla="*/ 40 w 40"/>
                <a:gd name="T99" fmla="*/ 31 h 48"/>
                <a:gd name="T100" fmla="*/ 31 w 40"/>
                <a:gd name="T101" fmla="*/ 29 h 48"/>
                <a:gd name="T102" fmla="*/ 31 w 40"/>
                <a:gd name="T103" fmla="*/ 29 h 48"/>
                <a:gd name="T104" fmla="*/ 31 w 40"/>
                <a:gd name="T105" fmla="*/ 34 h 48"/>
                <a:gd name="T106" fmla="*/ 28 w 40"/>
                <a:gd name="T107" fmla="*/ 38 h 48"/>
                <a:gd name="T108" fmla="*/ 28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28" y="38"/>
                  </a:moveTo>
                  <a:lnTo>
                    <a:pt x="28" y="38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39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1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9" y="15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4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1" y="15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6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8"/>
                  </a:lnTo>
                  <a:lnTo>
                    <a:pt x="40" y="31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34"/>
                  </a:lnTo>
                  <a:lnTo>
                    <a:pt x="28" y="38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BFEF67FD-7C39-4944-9BB4-BB9023D7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036" y="3113025"/>
              <a:ext cx="76933" cy="117231"/>
            </a:xfrm>
            <a:custGeom>
              <a:avLst/>
              <a:gdLst>
                <a:gd name="T0" fmla="*/ 10 w 42"/>
                <a:gd name="T1" fmla="*/ 55 h 64"/>
                <a:gd name="T2" fmla="*/ 10 w 42"/>
                <a:gd name="T3" fmla="*/ 55 h 64"/>
                <a:gd name="T4" fmla="*/ 14 w 42"/>
                <a:gd name="T5" fmla="*/ 52 h 64"/>
                <a:gd name="T6" fmla="*/ 14 w 42"/>
                <a:gd name="T7" fmla="*/ 52 h 64"/>
                <a:gd name="T8" fmla="*/ 24 w 42"/>
                <a:gd name="T9" fmla="*/ 43 h 64"/>
                <a:gd name="T10" fmla="*/ 24 w 42"/>
                <a:gd name="T11" fmla="*/ 43 h 64"/>
                <a:gd name="T12" fmla="*/ 35 w 42"/>
                <a:gd name="T13" fmla="*/ 32 h 64"/>
                <a:gd name="T14" fmla="*/ 35 w 42"/>
                <a:gd name="T15" fmla="*/ 32 h 64"/>
                <a:gd name="T16" fmla="*/ 40 w 42"/>
                <a:gd name="T17" fmla="*/ 24 h 64"/>
                <a:gd name="T18" fmla="*/ 40 w 42"/>
                <a:gd name="T19" fmla="*/ 24 h 64"/>
                <a:gd name="T20" fmla="*/ 42 w 42"/>
                <a:gd name="T21" fmla="*/ 17 h 64"/>
                <a:gd name="T22" fmla="*/ 42 w 42"/>
                <a:gd name="T23" fmla="*/ 17 h 64"/>
                <a:gd name="T24" fmla="*/ 40 w 42"/>
                <a:gd name="T25" fmla="*/ 10 h 64"/>
                <a:gd name="T26" fmla="*/ 36 w 42"/>
                <a:gd name="T27" fmla="*/ 5 h 64"/>
                <a:gd name="T28" fmla="*/ 36 w 42"/>
                <a:gd name="T29" fmla="*/ 5 h 64"/>
                <a:gd name="T30" fmla="*/ 31 w 42"/>
                <a:gd name="T31" fmla="*/ 1 h 64"/>
                <a:gd name="T32" fmla="*/ 23 w 42"/>
                <a:gd name="T33" fmla="*/ 0 h 64"/>
                <a:gd name="T34" fmla="*/ 23 w 42"/>
                <a:gd name="T35" fmla="*/ 0 h 64"/>
                <a:gd name="T36" fmla="*/ 14 w 42"/>
                <a:gd name="T37" fmla="*/ 1 h 64"/>
                <a:gd name="T38" fmla="*/ 9 w 42"/>
                <a:gd name="T39" fmla="*/ 5 h 64"/>
                <a:gd name="T40" fmla="*/ 9 w 42"/>
                <a:gd name="T41" fmla="*/ 5 h 64"/>
                <a:gd name="T42" fmla="*/ 4 w 42"/>
                <a:gd name="T43" fmla="*/ 10 h 64"/>
                <a:gd name="T44" fmla="*/ 2 w 42"/>
                <a:gd name="T45" fmla="*/ 17 h 64"/>
                <a:gd name="T46" fmla="*/ 10 w 42"/>
                <a:gd name="T47" fmla="*/ 19 h 64"/>
                <a:gd name="T48" fmla="*/ 10 w 42"/>
                <a:gd name="T49" fmla="*/ 19 h 64"/>
                <a:gd name="T50" fmla="*/ 10 w 42"/>
                <a:gd name="T51" fmla="*/ 13 h 64"/>
                <a:gd name="T52" fmla="*/ 14 w 42"/>
                <a:gd name="T53" fmla="*/ 10 h 64"/>
                <a:gd name="T54" fmla="*/ 14 w 42"/>
                <a:gd name="T55" fmla="*/ 10 h 64"/>
                <a:gd name="T56" fmla="*/ 17 w 42"/>
                <a:gd name="T57" fmla="*/ 6 h 64"/>
                <a:gd name="T58" fmla="*/ 23 w 42"/>
                <a:gd name="T59" fmla="*/ 6 h 64"/>
                <a:gd name="T60" fmla="*/ 23 w 42"/>
                <a:gd name="T61" fmla="*/ 6 h 64"/>
                <a:gd name="T62" fmla="*/ 28 w 42"/>
                <a:gd name="T63" fmla="*/ 6 h 64"/>
                <a:gd name="T64" fmla="*/ 31 w 42"/>
                <a:gd name="T65" fmla="*/ 8 h 64"/>
                <a:gd name="T66" fmla="*/ 31 w 42"/>
                <a:gd name="T67" fmla="*/ 8 h 64"/>
                <a:gd name="T68" fmla="*/ 33 w 42"/>
                <a:gd name="T69" fmla="*/ 12 h 64"/>
                <a:gd name="T70" fmla="*/ 35 w 42"/>
                <a:gd name="T71" fmla="*/ 17 h 64"/>
                <a:gd name="T72" fmla="*/ 35 w 42"/>
                <a:gd name="T73" fmla="*/ 17 h 64"/>
                <a:gd name="T74" fmla="*/ 33 w 42"/>
                <a:gd name="T75" fmla="*/ 22 h 64"/>
                <a:gd name="T76" fmla="*/ 31 w 42"/>
                <a:gd name="T77" fmla="*/ 26 h 64"/>
                <a:gd name="T78" fmla="*/ 31 w 42"/>
                <a:gd name="T79" fmla="*/ 26 h 64"/>
                <a:gd name="T80" fmla="*/ 26 w 42"/>
                <a:gd name="T81" fmla="*/ 32 h 64"/>
                <a:gd name="T82" fmla="*/ 17 w 42"/>
                <a:gd name="T83" fmla="*/ 39 h 64"/>
                <a:gd name="T84" fmla="*/ 17 w 42"/>
                <a:gd name="T85" fmla="*/ 39 h 64"/>
                <a:gd name="T86" fmla="*/ 7 w 42"/>
                <a:gd name="T87" fmla="*/ 50 h 64"/>
                <a:gd name="T88" fmla="*/ 7 w 42"/>
                <a:gd name="T89" fmla="*/ 50 h 64"/>
                <a:gd name="T90" fmla="*/ 2 w 42"/>
                <a:gd name="T91" fmla="*/ 57 h 64"/>
                <a:gd name="T92" fmla="*/ 2 w 42"/>
                <a:gd name="T93" fmla="*/ 57 h 64"/>
                <a:gd name="T94" fmla="*/ 0 w 42"/>
                <a:gd name="T95" fmla="*/ 64 h 64"/>
                <a:gd name="T96" fmla="*/ 42 w 42"/>
                <a:gd name="T97" fmla="*/ 64 h 64"/>
                <a:gd name="T98" fmla="*/ 42 w 42"/>
                <a:gd name="T99" fmla="*/ 55 h 64"/>
                <a:gd name="T100" fmla="*/ 10 w 42"/>
                <a:gd name="T101" fmla="*/ 55 h 64"/>
                <a:gd name="T102" fmla="*/ 10 w 42"/>
                <a:gd name="T10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64">
                  <a:moveTo>
                    <a:pt x="10" y="55"/>
                  </a:moveTo>
                  <a:lnTo>
                    <a:pt x="10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5" y="32"/>
                  </a:lnTo>
                  <a:lnTo>
                    <a:pt x="35" y="3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9" y="5"/>
                  </a:lnTo>
                  <a:lnTo>
                    <a:pt x="9" y="5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7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8" y="6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3" y="12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3" y="22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6" y="32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42" y="64"/>
                  </a:lnTo>
                  <a:lnTo>
                    <a:pt x="42" y="55"/>
                  </a:lnTo>
                  <a:lnTo>
                    <a:pt x="10" y="55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192">
              <a:extLst>
                <a:ext uri="{FF2B5EF4-FFF2-40B4-BE49-F238E27FC236}">
                  <a16:creationId xmlns:a16="http://schemas.microsoft.com/office/drawing/2014/main" id="{1E1F76A2-4C1A-49E0-8AE4-0FA889449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2622" y="3113025"/>
              <a:ext cx="76933" cy="117231"/>
            </a:xfrm>
            <a:custGeom>
              <a:avLst/>
              <a:gdLst>
                <a:gd name="T0" fmla="*/ 7 w 42"/>
                <a:gd name="T1" fmla="*/ 57 h 64"/>
                <a:gd name="T2" fmla="*/ 21 w 42"/>
                <a:gd name="T3" fmla="*/ 64 h 64"/>
                <a:gd name="T4" fmla="*/ 28 w 42"/>
                <a:gd name="T5" fmla="*/ 64 h 64"/>
                <a:gd name="T6" fmla="*/ 31 w 42"/>
                <a:gd name="T7" fmla="*/ 60 h 64"/>
                <a:gd name="T8" fmla="*/ 38 w 42"/>
                <a:gd name="T9" fmla="*/ 50 h 64"/>
                <a:gd name="T10" fmla="*/ 40 w 42"/>
                <a:gd name="T11" fmla="*/ 41 h 64"/>
                <a:gd name="T12" fmla="*/ 42 w 42"/>
                <a:gd name="T13" fmla="*/ 32 h 64"/>
                <a:gd name="T14" fmla="*/ 40 w 42"/>
                <a:gd name="T15" fmla="*/ 17 h 64"/>
                <a:gd name="T16" fmla="*/ 37 w 42"/>
                <a:gd name="T17" fmla="*/ 8 h 64"/>
                <a:gd name="T18" fmla="*/ 30 w 42"/>
                <a:gd name="T19" fmla="*/ 1 h 64"/>
                <a:gd name="T20" fmla="*/ 26 w 42"/>
                <a:gd name="T21" fmla="*/ 0 h 64"/>
                <a:gd name="T22" fmla="*/ 21 w 42"/>
                <a:gd name="T23" fmla="*/ 0 h 64"/>
                <a:gd name="T24" fmla="*/ 9 w 42"/>
                <a:gd name="T25" fmla="*/ 3 h 64"/>
                <a:gd name="T26" fmla="*/ 5 w 42"/>
                <a:gd name="T27" fmla="*/ 8 h 64"/>
                <a:gd name="T28" fmla="*/ 2 w 42"/>
                <a:gd name="T29" fmla="*/ 13 h 64"/>
                <a:gd name="T30" fmla="*/ 0 w 42"/>
                <a:gd name="T31" fmla="*/ 32 h 64"/>
                <a:gd name="T32" fmla="*/ 2 w 42"/>
                <a:gd name="T33" fmla="*/ 46 h 64"/>
                <a:gd name="T34" fmla="*/ 7 w 42"/>
                <a:gd name="T35" fmla="*/ 57 h 64"/>
                <a:gd name="T36" fmla="*/ 7 w 42"/>
                <a:gd name="T37" fmla="*/ 57 h 64"/>
                <a:gd name="T38" fmla="*/ 12 w 42"/>
                <a:gd name="T39" fmla="*/ 10 h 64"/>
                <a:gd name="T40" fmla="*/ 21 w 42"/>
                <a:gd name="T41" fmla="*/ 6 h 64"/>
                <a:gd name="T42" fmla="*/ 26 w 42"/>
                <a:gd name="T43" fmla="*/ 6 h 64"/>
                <a:gd name="T44" fmla="*/ 30 w 42"/>
                <a:gd name="T45" fmla="*/ 12 h 64"/>
                <a:gd name="T46" fmla="*/ 33 w 42"/>
                <a:gd name="T47" fmla="*/ 32 h 64"/>
                <a:gd name="T48" fmla="*/ 33 w 42"/>
                <a:gd name="T49" fmla="*/ 45 h 64"/>
                <a:gd name="T50" fmla="*/ 30 w 42"/>
                <a:gd name="T51" fmla="*/ 52 h 64"/>
                <a:gd name="T52" fmla="*/ 21 w 42"/>
                <a:gd name="T53" fmla="*/ 57 h 64"/>
                <a:gd name="T54" fmla="*/ 16 w 42"/>
                <a:gd name="T55" fmla="*/ 57 h 64"/>
                <a:gd name="T56" fmla="*/ 12 w 42"/>
                <a:gd name="T57" fmla="*/ 53 h 64"/>
                <a:gd name="T58" fmla="*/ 9 w 42"/>
                <a:gd name="T59" fmla="*/ 32 h 64"/>
                <a:gd name="T60" fmla="*/ 9 w 42"/>
                <a:gd name="T61" fmla="*/ 19 h 64"/>
                <a:gd name="T62" fmla="*/ 12 w 42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37" y="55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41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3" y="5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9" y="3"/>
                  </a:lnTo>
                  <a:lnTo>
                    <a:pt x="9" y="3"/>
                  </a:lnTo>
                  <a:lnTo>
                    <a:pt x="5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6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6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9" y="45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193">
              <a:extLst>
                <a:ext uri="{FF2B5EF4-FFF2-40B4-BE49-F238E27FC236}">
                  <a16:creationId xmlns:a16="http://schemas.microsoft.com/office/drawing/2014/main" id="{24C54576-0554-456C-8B33-8633F2244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2377" y="3113025"/>
              <a:ext cx="75102" cy="117231"/>
            </a:xfrm>
            <a:custGeom>
              <a:avLst/>
              <a:gdLst>
                <a:gd name="T0" fmla="*/ 7 w 41"/>
                <a:gd name="T1" fmla="*/ 57 h 64"/>
                <a:gd name="T2" fmla="*/ 21 w 41"/>
                <a:gd name="T3" fmla="*/ 64 h 64"/>
                <a:gd name="T4" fmla="*/ 27 w 41"/>
                <a:gd name="T5" fmla="*/ 64 h 64"/>
                <a:gd name="T6" fmla="*/ 33 w 41"/>
                <a:gd name="T7" fmla="*/ 60 h 64"/>
                <a:gd name="T8" fmla="*/ 40 w 41"/>
                <a:gd name="T9" fmla="*/ 50 h 64"/>
                <a:gd name="T10" fmla="*/ 41 w 41"/>
                <a:gd name="T11" fmla="*/ 41 h 64"/>
                <a:gd name="T12" fmla="*/ 41 w 41"/>
                <a:gd name="T13" fmla="*/ 32 h 64"/>
                <a:gd name="T14" fmla="*/ 40 w 41"/>
                <a:gd name="T15" fmla="*/ 17 h 64"/>
                <a:gd name="T16" fmla="*/ 36 w 41"/>
                <a:gd name="T17" fmla="*/ 8 h 64"/>
                <a:gd name="T18" fmla="*/ 29 w 41"/>
                <a:gd name="T19" fmla="*/ 1 h 64"/>
                <a:gd name="T20" fmla="*/ 26 w 41"/>
                <a:gd name="T21" fmla="*/ 0 h 64"/>
                <a:gd name="T22" fmla="*/ 21 w 41"/>
                <a:gd name="T23" fmla="*/ 0 h 64"/>
                <a:gd name="T24" fmla="*/ 8 w 41"/>
                <a:gd name="T25" fmla="*/ 3 h 64"/>
                <a:gd name="T26" fmla="*/ 5 w 41"/>
                <a:gd name="T27" fmla="*/ 8 h 64"/>
                <a:gd name="T28" fmla="*/ 3 w 41"/>
                <a:gd name="T29" fmla="*/ 13 h 64"/>
                <a:gd name="T30" fmla="*/ 0 w 41"/>
                <a:gd name="T31" fmla="*/ 32 h 64"/>
                <a:gd name="T32" fmla="*/ 2 w 41"/>
                <a:gd name="T33" fmla="*/ 46 h 64"/>
                <a:gd name="T34" fmla="*/ 7 w 41"/>
                <a:gd name="T35" fmla="*/ 57 h 64"/>
                <a:gd name="T36" fmla="*/ 7 w 41"/>
                <a:gd name="T37" fmla="*/ 57 h 64"/>
                <a:gd name="T38" fmla="*/ 12 w 41"/>
                <a:gd name="T39" fmla="*/ 10 h 64"/>
                <a:gd name="T40" fmla="*/ 21 w 41"/>
                <a:gd name="T41" fmla="*/ 6 h 64"/>
                <a:gd name="T42" fmla="*/ 26 w 41"/>
                <a:gd name="T43" fmla="*/ 6 h 64"/>
                <a:gd name="T44" fmla="*/ 29 w 41"/>
                <a:gd name="T45" fmla="*/ 12 h 64"/>
                <a:gd name="T46" fmla="*/ 33 w 41"/>
                <a:gd name="T47" fmla="*/ 32 h 64"/>
                <a:gd name="T48" fmla="*/ 33 w 41"/>
                <a:gd name="T49" fmla="*/ 45 h 64"/>
                <a:gd name="T50" fmla="*/ 29 w 41"/>
                <a:gd name="T51" fmla="*/ 52 h 64"/>
                <a:gd name="T52" fmla="*/ 21 w 41"/>
                <a:gd name="T53" fmla="*/ 57 h 64"/>
                <a:gd name="T54" fmla="*/ 15 w 41"/>
                <a:gd name="T55" fmla="*/ 57 h 64"/>
                <a:gd name="T56" fmla="*/ 12 w 41"/>
                <a:gd name="T57" fmla="*/ 53 h 64"/>
                <a:gd name="T58" fmla="*/ 8 w 41"/>
                <a:gd name="T59" fmla="*/ 32 h 64"/>
                <a:gd name="T60" fmla="*/ 8 w 41"/>
                <a:gd name="T61" fmla="*/ 19 h 64"/>
                <a:gd name="T62" fmla="*/ 12 w 41"/>
                <a:gd name="T63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64">
                  <a:moveTo>
                    <a:pt x="7" y="57"/>
                  </a:moveTo>
                  <a:lnTo>
                    <a:pt x="7" y="57"/>
                  </a:lnTo>
                  <a:lnTo>
                    <a:pt x="12" y="62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7" y="64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6" y="55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1" y="41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8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6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7" y="57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5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6" y="6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33" y="19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4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6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8" y="45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1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194">
              <a:extLst>
                <a:ext uri="{FF2B5EF4-FFF2-40B4-BE49-F238E27FC236}">
                  <a16:creationId xmlns:a16="http://schemas.microsoft.com/office/drawing/2014/main" id="{7DA2FE1F-8282-442B-BBCC-88E9488C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7" y="3144165"/>
              <a:ext cx="65942" cy="86092"/>
            </a:xfrm>
            <a:custGeom>
              <a:avLst/>
              <a:gdLst>
                <a:gd name="T0" fmla="*/ 7 w 36"/>
                <a:gd name="T1" fmla="*/ 47 h 47"/>
                <a:gd name="T2" fmla="*/ 7 w 36"/>
                <a:gd name="T3" fmla="*/ 21 h 47"/>
                <a:gd name="T4" fmla="*/ 7 w 36"/>
                <a:gd name="T5" fmla="*/ 21 h 47"/>
                <a:gd name="T6" fmla="*/ 8 w 36"/>
                <a:gd name="T7" fmla="*/ 14 h 47"/>
                <a:gd name="T8" fmla="*/ 10 w 36"/>
                <a:gd name="T9" fmla="*/ 9 h 47"/>
                <a:gd name="T10" fmla="*/ 10 w 36"/>
                <a:gd name="T11" fmla="*/ 9 h 47"/>
                <a:gd name="T12" fmla="*/ 14 w 36"/>
                <a:gd name="T13" fmla="*/ 7 h 47"/>
                <a:gd name="T14" fmla="*/ 19 w 36"/>
                <a:gd name="T15" fmla="*/ 5 h 47"/>
                <a:gd name="T16" fmla="*/ 19 w 36"/>
                <a:gd name="T17" fmla="*/ 5 h 47"/>
                <a:gd name="T18" fmla="*/ 24 w 36"/>
                <a:gd name="T19" fmla="*/ 7 h 47"/>
                <a:gd name="T20" fmla="*/ 24 w 36"/>
                <a:gd name="T21" fmla="*/ 7 h 47"/>
                <a:gd name="T22" fmla="*/ 27 w 36"/>
                <a:gd name="T23" fmla="*/ 10 h 47"/>
                <a:gd name="T24" fmla="*/ 27 w 36"/>
                <a:gd name="T25" fmla="*/ 10 h 47"/>
                <a:gd name="T26" fmla="*/ 29 w 36"/>
                <a:gd name="T27" fmla="*/ 17 h 47"/>
                <a:gd name="T28" fmla="*/ 29 w 36"/>
                <a:gd name="T29" fmla="*/ 47 h 47"/>
                <a:gd name="T30" fmla="*/ 36 w 36"/>
                <a:gd name="T31" fmla="*/ 47 h 47"/>
                <a:gd name="T32" fmla="*/ 36 w 36"/>
                <a:gd name="T33" fmla="*/ 17 h 47"/>
                <a:gd name="T34" fmla="*/ 36 w 36"/>
                <a:gd name="T35" fmla="*/ 17 h 47"/>
                <a:gd name="T36" fmla="*/ 36 w 36"/>
                <a:gd name="T37" fmla="*/ 10 h 47"/>
                <a:gd name="T38" fmla="*/ 36 w 36"/>
                <a:gd name="T39" fmla="*/ 10 h 47"/>
                <a:gd name="T40" fmla="*/ 33 w 36"/>
                <a:gd name="T41" fmla="*/ 5 h 47"/>
                <a:gd name="T42" fmla="*/ 33 w 36"/>
                <a:gd name="T43" fmla="*/ 5 h 47"/>
                <a:gd name="T44" fmla="*/ 27 w 36"/>
                <a:gd name="T45" fmla="*/ 0 h 47"/>
                <a:gd name="T46" fmla="*/ 27 w 36"/>
                <a:gd name="T47" fmla="*/ 0 h 47"/>
                <a:gd name="T48" fmla="*/ 20 w 36"/>
                <a:gd name="T49" fmla="*/ 0 h 47"/>
                <a:gd name="T50" fmla="*/ 20 w 36"/>
                <a:gd name="T51" fmla="*/ 0 h 47"/>
                <a:gd name="T52" fmla="*/ 15 w 36"/>
                <a:gd name="T53" fmla="*/ 0 h 47"/>
                <a:gd name="T54" fmla="*/ 12 w 36"/>
                <a:gd name="T55" fmla="*/ 2 h 47"/>
                <a:gd name="T56" fmla="*/ 8 w 36"/>
                <a:gd name="T57" fmla="*/ 3 h 47"/>
                <a:gd name="T58" fmla="*/ 7 w 36"/>
                <a:gd name="T59" fmla="*/ 7 h 47"/>
                <a:gd name="T60" fmla="*/ 7 w 36"/>
                <a:gd name="T61" fmla="*/ 0 h 47"/>
                <a:gd name="T62" fmla="*/ 0 w 36"/>
                <a:gd name="T63" fmla="*/ 0 h 47"/>
                <a:gd name="T64" fmla="*/ 0 w 36"/>
                <a:gd name="T65" fmla="*/ 47 h 47"/>
                <a:gd name="T66" fmla="*/ 7 w 36"/>
                <a:gd name="T67" fmla="*/ 47 h 47"/>
                <a:gd name="T68" fmla="*/ 7 w 36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7">
                  <a:moveTo>
                    <a:pt x="7" y="4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8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4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7"/>
                  </a:lnTo>
                  <a:lnTo>
                    <a:pt x="29" y="47"/>
                  </a:lnTo>
                  <a:lnTo>
                    <a:pt x="36" y="4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7" y="47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195">
              <a:extLst>
                <a:ext uri="{FF2B5EF4-FFF2-40B4-BE49-F238E27FC236}">
                  <a16:creationId xmlns:a16="http://schemas.microsoft.com/office/drawing/2014/main" id="{62179F72-636A-4DCD-9234-EB7C46E7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055" y="3144165"/>
              <a:ext cx="69606" cy="86092"/>
            </a:xfrm>
            <a:custGeom>
              <a:avLst/>
              <a:gdLst>
                <a:gd name="T0" fmla="*/ 5 w 38"/>
                <a:gd name="T1" fmla="*/ 43 h 47"/>
                <a:gd name="T2" fmla="*/ 19 w 38"/>
                <a:gd name="T3" fmla="*/ 47 h 47"/>
                <a:gd name="T4" fmla="*/ 29 w 38"/>
                <a:gd name="T5" fmla="*/ 45 h 47"/>
                <a:gd name="T6" fmla="*/ 33 w 38"/>
                <a:gd name="T7" fmla="*/ 43 h 47"/>
                <a:gd name="T8" fmla="*/ 36 w 38"/>
                <a:gd name="T9" fmla="*/ 40 h 47"/>
                <a:gd name="T10" fmla="*/ 38 w 38"/>
                <a:gd name="T11" fmla="*/ 33 h 47"/>
                <a:gd name="T12" fmla="*/ 38 w 38"/>
                <a:gd name="T13" fmla="*/ 29 h 47"/>
                <a:gd name="T14" fmla="*/ 36 w 38"/>
                <a:gd name="T15" fmla="*/ 26 h 47"/>
                <a:gd name="T16" fmla="*/ 31 w 38"/>
                <a:gd name="T17" fmla="*/ 22 h 47"/>
                <a:gd name="T18" fmla="*/ 19 w 38"/>
                <a:gd name="T19" fmla="*/ 19 h 47"/>
                <a:gd name="T20" fmla="*/ 12 w 38"/>
                <a:gd name="T21" fmla="*/ 15 h 47"/>
                <a:gd name="T22" fmla="*/ 10 w 38"/>
                <a:gd name="T23" fmla="*/ 14 h 47"/>
                <a:gd name="T24" fmla="*/ 8 w 38"/>
                <a:gd name="T25" fmla="*/ 12 h 47"/>
                <a:gd name="T26" fmla="*/ 10 w 38"/>
                <a:gd name="T27" fmla="*/ 7 h 47"/>
                <a:gd name="T28" fmla="*/ 14 w 38"/>
                <a:gd name="T29" fmla="*/ 5 h 47"/>
                <a:gd name="T30" fmla="*/ 19 w 38"/>
                <a:gd name="T31" fmla="*/ 5 h 47"/>
                <a:gd name="T32" fmla="*/ 26 w 38"/>
                <a:gd name="T33" fmla="*/ 7 h 47"/>
                <a:gd name="T34" fmla="*/ 27 w 38"/>
                <a:gd name="T35" fmla="*/ 10 h 47"/>
                <a:gd name="T36" fmla="*/ 36 w 38"/>
                <a:gd name="T37" fmla="*/ 12 h 47"/>
                <a:gd name="T38" fmla="*/ 33 w 38"/>
                <a:gd name="T39" fmla="*/ 5 h 47"/>
                <a:gd name="T40" fmla="*/ 31 w 38"/>
                <a:gd name="T41" fmla="*/ 2 h 47"/>
                <a:gd name="T42" fmla="*/ 27 w 38"/>
                <a:gd name="T43" fmla="*/ 0 h 47"/>
                <a:gd name="T44" fmla="*/ 17 w 38"/>
                <a:gd name="T45" fmla="*/ 0 h 47"/>
                <a:gd name="T46" fmla="*/ 12 w 38"/>
                <a:gd name="T47" fmla="*/ 0 h 47"/>
                <a:gd name="T48" fmla="*/ 7 w 38"/>
                <a:gd name="T49" fmla="*/ 2 h 47"/>
                <a:gd name="T50" fmla="*/ 3 w 38"/>
                <a:gd name="T51" fmla="*/ 7 h 47"/>
                <a:gd name="T52" fmla="*/ 1 w 38"/>
                <a:gd name="T53" fmla="*/ 12 h 47"/>
                <a:gd name="T54" fmla="*/ 3 w 38"/>
                <a:gd name="T55" fmla="*/ 19 h 47"/>
                <a:gd name="T56" fmla="*/ 8 w 38"/>
                <a:gd name="T57" fmla="*/ 22 h 47"/>
                <a:gd name="T58" fmla="*/ 19 w 38"/>
                <a:gd name="T59" fmla="*/ 26 h 47"/>
                <a:gd name="T60" fmla="*/ 27 w 38"/>
                <a:gd name="T61" fmla="*/ 29 h 47"/>
                <a:gd name="T62" fmla="*/ 29 w 38"/>
                <a:gd name="T63" fmla="*/ 33 h 47"/>
                <a:gd name="T64" fmla="*/ 29 w 38"/>
                <a:gd name="T65" fmla="*/ 36 h 47"/>
                <a:gd name="T66" fmla="*/ 27 w 38"/>
                <a:gd name="T67" fmla="*/ 38 h 47"/>
                <a:gd name="T68" fmla="*/ 19 w 38"/>
                <a:gd name="T69" fmla="*/ 40 h 47"/>
                <a:gd name="T70" fmla="*/ 15 w 38"/>
                <a:gd name="T71" fmla="*/ 40 h 47"/>
                <a:gd name="T72" fmla="*/ 10 w 38"/>
                <a:gd name="T73" fmla="*/ 38 h 47"/>
                <a:gd name="T74" fmla="*/ 7 w 38"/>
                <a:gd name="T75" fmla="*/ 31 h 47"/>
                <a:gd name="T76" fmla="*/ 0 w 38"/>
                <a:gd name="T77" fmla="*/ 33 h 47"/>
                <a:gd name="T78" fmla="*/ 5 w 38"/>
                <a:gd name="T79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47">
                  <a:moveTo>
                    <a:pt x="5" y="43"/>
                  </a:moveTo>
                  <a:lnTo>
                    <a:pt x="5" y="43"/>
                  </a:lnTo>
                  <a:lnTo>
                    <a:pt x="12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8" y="36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29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9" y="31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36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4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5" y="4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5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38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196">
              <a:extLst>
                <a:ext uri="{FF2B5EF4-FFF2-40B4-BE49-F238E27FC236}">
                  <a16:creationId xmlns:a16="http://schemas.microsoft.com/office/drawing/2014/main" id="{E491AB88-3C92-4173-8031-9AD71CC0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82" y="3144165"/>
              <a:ext cx="73269" cy="86092"/>
            </a:xfrm>
            <a:custGeom>
              <a:avLst/>
              <a:gdLst>
                <a:gd name="T0" fmla="*/ 27 w 40"/>
                <a:gd name="T1" fmla="*/ 38 h 47"/>
                <a:gd name="T2" fmla="*/ 27 w 40"/>
                <a:gd name="T3" fmla="*/ 38 h 47"/>
                <a:gd name="T4" fmla="*/ 24 w 40"/>
                <a:gd name="T5" fmla="*/ 40 h 47"/>
                <a:gd name="T6" fmla="*/ 20 w 40"/>
                <a:gd name="T7" fmla="*/ 40 h 47"/>
                <a:gd name="T8" fmla="*/ 20 w 40"/>
                <a:gd name="T9" fmla="*/ 40 h 47"/>
                <a:gd name="T10" fmla="*/ 15 w 40"/>
                <a:gd name="T11" fmla="*/ 40 h 47"/>
                <a:gd name="T12" fmla="*/ 10 w 40"/>
                <a:gd name="T13" fmla="*/ 36 h 47"/>
                <a:gd name="T14" fmla="*/ 10 w 40"/>
                <a:gd name="T15" fmla="*/ 36 h 47"/>
                <a:gd name="T16" fmla="*/ 8 w 40"/>
                <a:gd name="T17" fmla="*/ 31 h 47"/>
                <a:gd name="T18" fmla="*/ 7 w 40"/>
                <a:gd name="T19" fmla="*/ 22 h 47"/>
                <a:gd name="T20" fmla="*/ 7 w 40"/>
                <a:gd name="T21" fmla="*/ 22 h 47"/>
                <a:gd name="T22" fmla="*/ 8 w 40"/>
                <a:gd name="T23" fmla="*/ 15 h 47"/>
                <a:gd name="T24" fmla="*/ 10 w 40"/>
                <a:gd name="T25" fmla="*/ 10 h 47"/>
                <a:gd name="T26" fmla="*/ 10 w 40"/>
                <a:gd name="T27" fmla="*/ 10 h 47"/>
                <a:gd name="T28" fmla="*/ 15 w 40"/>
                <a:gd name="T29" fmla="*/ 7 h 47"/>
                <a:gd name="T30" fmla="*/ 20 w 40"/>
                <a:gd name="T31" fmla="*/ 5 h 47"/>
                <a:gd name="T32" fmla="*/ 20 w 40"/>
                <a:gd name="T33" fmla="*/ 5 h 47"/>
                <a:gd name="T34" fmla="*/ 24 w 40"/>
                <a:gd name="T35" fmla="*/ 7 h 47"/>
                <a:gd name="T36" fmla="*/ 27 w 40"/>
                <a:gd name="T37" fmla="*/ 9 h 47"/>
                <a:gd name="T38" fmla="*/ 27 w 40"/>
                <a:gd name="T39" fmla="*/ 9 h 47"/>
                <a:gd name="T40" fmla="*/ 29 w 40"/>
                <a:gd name="T41" fmla="*/ 10 h 47"/>
                <a:gd name="T42" fmla="*/ 31 w 40"/>
                <a:gd name="T43" fmla="*/ 15 h 47"/>
                <a:gd name="T44" fmla="*/ 38 w 40"/>
                <a:gd name="T45" fmla="*/ 14 h 47"/>
                <a:gd name="T46" fmla="*/ 38 w 40"/>
                <a:gd name="T47" fmla="*/ 14 h 47"/>
                <a:gd name="T48" fmla="*/ 36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7 w 40"/>
                <a:gd name="T55" fmla="*/ 0 h 47"/>
                <a:gd name="T56" fmla="*/ 20 w 40"/>
                <a:gd name="T57" fmla="*/ 0 h 47"/>
                <a:gd name="T58" fmla="*/ 20 w 40"/>
                <a:gd name="T59" fmla="*/ 0 h 47"/>
                <a:gd name="T60" fmla="*/ 14 w 40"/>
                <a:gd name="T61" fmla="*/ 0 h 47"/>
                <a:gd name="T62" fmla="*/ 8 w 40"/>
                <a:gd name="T63" fmla="*/ 2 h 47"/>
                <a:gd name="T64" fmla="*/ 8 w 40"/>
                <a:gd name="T65" fmla="*/ 2 h 47"/>
                <a:gd name="T66" fmla="*/ 5 w 40"/>
                <a:gd name="T67" fmla="*/ 5 h 47"/>
                <a:gd name="T68" fmla="*/ 1 w 40"/>
                <a:gd name="T69" fmla="*/ 10 h 47"/>
                <a:gd name="T70" fmla="*/ 1 w 40"/>
                <a:gd name="T71" fmla="*/ 10 h 47"/>
                <a:gd name="T72" fmla="*/ 0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1 w 40"/>
                <a:gd name="T79" fmla="*/ 33 h 47"/>
                <a:gd name="T80" fmla="*/ 5 w 40"/>
                <a:gd name="T81" fmla="*/ 41 h 47"/>
                <a:gd name="T82" fmla="*/ 5 w 40"/>
                <a:gd name="T83" fmla="*/ 41 h 47"/>
                <a:gd name="T84" fmla="*/ 12 w 40"/>
                <a:gd name="T85" fmla="*/ 45 h 47"/>
                <a:gd name="T86" fmla="*/ 20 w 40"/>
                <a:gd name="T87" fmla="*/ 47 h 47"/>
                <a:gd name="T88" fmla="*/ 20 w 40"/>
                <a:gd name="T89" fmla="*/ 47 h 47"/>
                <a:gd name="T90" fmla="*/ 27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6 w 40"/>
                <a:gd name="T97" fmla="*/ 36 h 47"/>
                <a:gd name="T98" fmla="*/ 40 w 40"/>
                <a:gd name="T99" fmla="*/ 29 h 47"/>
                <a:gd name="T100" fmla="*/ 31 w 40"/>
                <a:gd name="T101" fmla="*/ 29 h 47"/>
                <a:gd name="T102" fmla="*/ 31 w 40"/>
                <a:gd name="T103" fmla="*/ 29 h 47"/>
                <a:gd name="T104" fmla="*/ 29 w 40"/>
                <a:gd name="T105" fmla="*/ 35 h 47"/>
                <a:gd name="T106" fmla="*/ 27 w 40"/>
                <a:gd name="T107" fmla="*/ 38 h 47"/>
                <a:gd name="T108" fmla="*/ 27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27" y="38"/>
                  </a:moveTo>
                  <a:lnTo>
                    <a:pt x="27" y="38"/>
                  </a:lnTo>
                  <a:lnTo>
                    <a:pt x="24" y="40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15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5" y="7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4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31" y="1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7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6" y="36"/>
                  </a:lnTo>
                  <a:lnTo>
                    <a:pt x="40" y="29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29" y="35"/>
                  </a:lnTo>
                  <a:lnTo>
                    <a:pt x="27" y="38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197">
              <a:extLst>
                <a:ext uri="{FF2B5EF4-FFF2-40B4-BE49-F238E27FC236}">
                  <a16:creationId xmlns:a16="http://schemas.microsoft.com/office/drawing/2014/main" id="{6B4DC7B4-3BB1-4349-A19C-ADCF96E0F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1247" y="3144165"/>
              <a:ext cx="76933" cy="86092"/>
            </a:xfrm>
            <a:custGeom>
              <a:avLst/>
              <a:gdLst>
                <a:gd name="T0" fmla="*/ 29 w 42"/>
                <a:gd name="T1" fmla="*/ 38 h 47"/>
                <a:gd name="T2" fmla="*/ 29 w 42"/>
                <a:gd name="T3" fmla="*/ 38 h 47"/>
                <a:gd name="T4" fmla="*/ 26 w 42"/>
                <a:gd name="T5" fmla="*/ 40 h 47"/>
                <a:gd name="T6" fmla="*/ 23 w 42"/>
                <a:gd name="T7" fmla="*/ 40 h 47"/>
                <a:gd name="T8" fmla="*/ 23 w 42"/>
                <a:gd name="T9" fmla="*/ 40 h 47"/>
                <a:gd name="T10" fmla="*/ 16 w 42"/>
                <a:gd name="T11" fmla="*/ 40 h 47"/>
                <a:gd name="T12" fmla="*/ 12 w 42"/>
                <a:gd name="T13" fmla="*/ 36 h 47"/>
                <a:gd name="T14" fmla="*/ 12 w 42"/>
                <a:gd name="T15" fmla="*/ 36 h 47"/>
                <a:gd name="T16" fmla="*/ 9 w 42"/>
                <a:gd name="T17" fmla="*/ 31 h 47"/>
                <a:gd name="T18" fmla="*/ 9 w 42"/>
                <a:gd name="T19" fmla="*/ 24 h 47"/>
                <a:gd name="T20" fmla="*/ 42 w 42"/>
                <a:gd name="T21" fmla="*/ 24 h 47"/>
                <a:gd name="T22" fmla="*/ 42 w 42"/>
                <a:gd name="T23" fmla="*/ 24 h 47"/>
                <a:gd name="T24" fmla="*/ 42 w 42"/>
                <a:gd name="T25" fmla="*/ 22 h 47"/>
                <a:gd name="T26" fmla="*/ 42 w 42"/>
                <a:gd name="T27" fmla="*/ 22 h 47"/>
                <a:gd name="T28" fmla="*/ 40 w 42"/>
                <a:gd name="T29" fmla="*/ 12 h 47"/>
                <a:gd name="T30" fmla="*/ 36 w 42"/>
                <a:gd name="T31" fmla="*/ 5 h 47"/>
                <a:gd name="T32" fmla="*/ 36 w 42"/>
                <a:gd name="T33" fmla="*/ 5 h 47"/>
                <a:gd name="T34" fmla="*/ 29 w 42"/>
                <a:gd name="T35" fmla="*/ 0 h 47"/>
                <a:gd name="T36" fmla="*/ 21 w 42"/>
                <a:gd name="T37" fmla="*/ 0 h 47"/>
                <a:gd name="T38" fmla="*/ 21 w 42"/>
                <a:gd name="T39" fmla="*/ 0 h 47"/>
                <a:gd name="T40" fmla="*/ 12 w 42"/>
                <a:gd name="T41" fmla="*/ 0 h 47"/>
                <a:gd name="T42" fmla="*/ 5 w 42"/>
                <a:gd name="T43" fmla="*/ 5 h 47"/>
                <a:gd name="T44" fmla="*/ 5 w 42"/>
                <a:gd name="T45" fmla="*/ 5 h 47"/>
                <a:gd name="T46" fmla="*/ 2 w 42"/>
                <a:gd name="T47" fmla="*/ 14 h 47"/>
                <a:gd name="T48" fmla="*/ 0 w 42"/>
                <a:gd name="T49" fmla="*/ 24 h 47"/>
                <a:gd name="T50" fmla="*/ 0 w 42"/>
                <a:gd name="T51" fmla="*/ 24 h 47"/>
                <a:gd name="T52" fmla="*/ 2 w 42"/>
                <a:gd name="T53" fmla="*/ 33 h 47"/>
                <a:gd name="T54" fmla="*/ 5 w 42"/>
                <a:gd name="T55" fmla="*/ 41 h 47"/>
                <a:gd name="T56" fmla="*/ 5 w 42"/>
                <a:gd name="T57" fmla="*/ 41 h 47"/>
                <a:gd name="T58" fmla="*/ 12 w 42"/>
                <a:gd name="T59" fmla="*/ 45 h 47"/>
                <a:gd name="T60" fmla="*/ 21 w 42"/>
                <a:gd name="T61" fmla="*/ 47 h 47"/>
                <a:gd name="T62" fmla="*/ 21 w 42"/>
                <a:gd name="T63" fmla="*/ 47 h 47"/>
                <a:gd name="T64" fmla="*/ 29 w 42"/>
                <a:gd name="T65" fmla="*/ 47 h 47"/>
                <a:gd name="T66" fmla="*/ 35 w 42"/>
                <a:gd name="T67" fmla="*/ 43 h 47"/>
                <a:gd name="T68" fmla="*/ 35 w 42"/>
                <a:gd name="T69" fmla="*/ 43 h 47"/>
                <a:gd name="T70" fmla="*/ 38 w 42"/>
                <a:gd name="T71" fmla="*/ 38 h 47"/>
                <a:gd name="T72" fmla="*/ 42 w 42"/>
                <a:gd name="T73" fmla="*/ 33 h 47"/>
                <a:gd name="T74" fmla="*/ 33 w 42"/>
                <a:gd name="T75" fmla="*/ 31 h 47"/>
                <a:gd name="T76" fmla="*/ 33 w 42"/>
                <a:gd name="T77" fmla="*/ 31 h 47"/>
                <a:gd name="T78" fmla="*/ 31 w 42"/>
                <a:gd name="T79" fmla="*/ 35 h 47"/>
                <a:gd name="T80" fmla="*/ 29 w 42"/>
                <a:gd name="T81" fmla="*/ 38 h 47"/>
                <a:gd name="T82" fmla="*/ 29 w 42"/>
                <a:gd name="T83" fmla="*/ 38 h 47"/>
                <a:gd name="T84" fmla="*/ 12 w 42"/>
                <a:gd name="T85" fmla="*/ 9 h 47"/>
                <a:gd name="T86" fmla="*/ 12 w 42"/>
                <a:gd name="T87" fmla="*/ 9 h 47"/>
                <a:gd name="T88" fmla="*/ 16 w 42"/>
                <a:gd name="T89" fmla="*/ 7 h 47"/>
                <a:gd name="T90" fmla="*/ 21 w 42"/>
                <a:gd name="T91" fmla="*/ 5 h 47"/>
                <a:gd name="T92" fmla="*/ 21 w 42"/>
                <a:gd name="T93" fmla="*/ 5 h 47"/>
                <a:gd name="T94" fmla="*/ 26 w 42"/>
                <a:gd name="T95" fmla="*/ 7 h 47"/>
                <a:gd name="T96" fmla="*/ 31 w 42"/>
                <a:gd name="T97" fmla="*/ 10 h 47"/>
                <a:gd name="T98" fmla="*/ 31 w 42"/>
                <a:gd name="T99" fmla="*/ 10 h 47"/>
                <a:gd name="T100" fmla="*/ 33 w 42"/>
                <a:gd name="T101" fmla="*/ 14 h 47"/>
                <a:gd name="T102" fmla="*/ 33 w 42"/>
                <a:gd name="T103" fmla="*/ 19 h 47"/>
                <a:gd name="T104" fmla="*/ 9 w 42"/>
                <a:gd name="T105" fmla="*/ 19 h 47"/>
                <a:gd name="T106" fmla="*/ 9 w 42"/>
                <a:gd name="T107" fmla="*/ 19 h 47"/>
                <a:gd name="T108" fmla="*/ 9 w 42"/>
                <a:gd name="T109" fmla="*/ 14 h 47"/>
                <a:gd name="T110" fmla="*/ 12 w 42"/>
                <a:gd name="T111" fmla="*/ 9 h 47"/>
                <a:gd name="T112" fmla="*/ 12 w 42"/>
                <a:gd name="T113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47">
                  <a:moveTo>
                    <a:pt x="29" y="38"/>
                  </a:moveTo>
                  <a:lnTo>
                    <a:pt x="29" y="38"/>
                  </a:lnTo>
                  <a:lnTo>
                    <a:pt x="26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6" y="40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2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2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3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12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2" y="33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8"/>
                  </a:lnTo>
                  <a:close/>
                  <a:moveTo>
                    <a:pt x="12" y="9"/>
                  </a:moveTo>
                  <a:lnTo>
                    <a:pt x="12" y="9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4"/>
                  </a:lnTo>
                  <a:lnTo>
                    <a:pt x="12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98">
              <a:extLst>
                <a:ext uri="{FF2B5EF4-FFF2-40B4-BE49-F238E27FC236}">
                  <a16:creationId xmlns:a16="http://schemas.microsoft.com/office/drawing/2014/main" id="{64C57996-69BD-47BA-9ACD-F9E26778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170" y="3144165"/>
              <a:ext cx="73269" cy="86092"/>
            </a:xfrm>
            <a:custGeom>
              <a:avLst/>
              <a:gdLst>
                <a:gd name="T0" fmla="*/ 30 w 40"/>
                <a:gd name="T1" fmla="*/ 38 h 47"/>
                <a:gd name="T2" fmla="*/ 30 w 40"/>
                <a:gd name="T3" fmla="*/ 38 h 47"/>
                <a:gd name="T4" fmla="*/ 26 w 40"/>
                <a:gd name="T5" fmla="*/ 40 h 47"/>
                <a:gd name="T6" fmla="*/ 21 w 40"/>
                <a:gd name="T7" fmla="*/ 40 h 47"/>
                <a:gd name="T8" fmla="*/ 21 w 40"/>
                <a:gd name="T9" fmla="*/ 40 h 47"/>
                <a:gd name="T10" fmla="*/ 16 w 40"/>
                <a:gd name="T11" fmla="*/ 40 h 47"/>
                <a:gd name="T12" fmla="*/ 13 w 40"/>
                <a:gd name="T13" fmla="*/ 36 h 47"/>
                <a:gd name="T14" fmla="*/ 13 w 40"/>
                <a:gd name="T15" fmla="*/ 36 h 47"/>
                <a:gd name="T16" fmla="*/ 9 w 40"/>
                <a:gd name="T17" fmla="*/ 31 h 47"/>
                <a:gd name="T18" fmla="*/ 9 w 40"/>
                <a:gd name="T19" fmla="*/ 22 h 47"/>
                <a:gd name="T20" fmla="*/ 9 w 40"/>
                <a:gd name="T21" fmla="*/ 22 h 47"/>
                <a:gd name="T22" fmla="*/ 9 w 40"/>
                <a:gd name="T23" fmla="*/ 15 h 47"/>
                <a:gd name="T24" fmla="*/ 13 w 40"/>
                <a:gd name="T25" fmla="*/ 10 h 47"/>
                <a:gd name="T26" fmla="*/ 13 w 40"/>
                <a:gd name="T27" fmla="*/ 10 h 47"/>
                <a:gd name="T28" fmla="*/ 16 w 40"/>
                <a:gd name="T29" fmla="*/ 7 h 47"/>
                <a:gd name="T30" fmla="*/ 21 w 40"/>
                <a:gd name="T31" fmla="*/ 5 h 47"/>
                <a:gd name="T32" fmla="*/ 21 w 40"/>
                <a:gd name="T33" fmla="*/ 5 h 47"/>
                <a:gd name="T34" fmla="*/ 25 w 40"/>
                <a:gd name="T35" fmla="*/ 7 h 47"/>
                <a:gd name="T36" fmla="*/ 28 w 40"/>
                <a:gd name="T37" fmla="*/ 9 h 47"/>
                <a:gd name="T38" fmla="*/ 28 w 40"/>
                <a:gd name="T39" fmla="*/ 9 h 47"/>
                <a:gd name="T40" fmla="*/ 32 w 40"/>
                <a:gd name="T41" fmla="*/ 10 h 47"/>
                <a:gd name="T42" fmla="*/ 32 w 40"/>
                <a:gd name="T43" fmla="*/ 15 h 47"/>
                <a:gd name="T44" fmla="*/ 40 w 40"/>
                <a:gd name="T45" fmla="*/ 14 h 47"/>
                <a:gd name="T46" fmla="*/ 40 w 40"/>
                <a:gd name="T47" fmla="*/ 14 h 47"/>
                <a:gd name="T48" fmla="*/ 37 w 40"/>
                <a:gd name="T49" fmla="*/ 7 h 47"/>
                <a:gd name="T50" fmla="*/ 33 w 40"/>
                <a:gd name="T51" fmla="*/ 3 h 47"/>
                <a:gd name="T52" fmla="*/ 33 w 40"/>
                <a:gd name="T53" fmla="*/ 3 h 47"/>
                <a:gd name="T54" fmla="*/ 28 w 40"/>
                <a:gd name="T55" fmla="*/ 0 h 47"/>
                <a:gd name="T56" fmla="*/ 21 w 40"/>
                <a:gd name="T57" fmla="*/ 0 h 47"/>
                <a:gd name="T58" fmla="*/ 21 w 40"/>
                <a:gd name="T59" fmla="*/ 0 h 47"/>
                <a:gd name="T60" fmla="*/ 16 w 40"/>
                <a:gd name="T61" fmla="*/ 0 h 47"/>
                <a:gd name="T62" fmla="*/ 11 w 40"/>
                <a:gd name="T63" fmla="*/ 2 h 47"/>
                <a:gd name="T64" fmla="*/ 11 w 40"/>
                <a:gd name="T65" fmla="*/ 2 h 47"/>
                <a:gd name="T66" fmla="*/ 6 w 40"/>
                <a:gd name="T67" fmla="*/ 5 h 47"/>
                <a:gd name="T68" fmla="*/ 4 w 40"/>
                <a:gd name="T69" fmla="*/ 10 h 47"/>
                <a:gd name="T70" fmla="*/ 4 w 40"/>
                <a:gd name="T71" fmla="*/ 10 h 47"/>
                <a:gd name="T72" fmla="*/ 2 w 40"/>
                <a:gd name="T73" fmla="*/ 15 h 47"/>
                <a:gd name="T74" fmla="*/ 0 w 40"/>
                <a:gd name="T75" fmla="*/ 22 h 47"/>
                <a:gd name="T76" fmla="*/ 0 w 40"/>
                <a:gd name="T77" fmla="*/ 22 h 47"/>
                <a:gd name="T78" fmla="*/ 2 w 40"/>
                <a:gd name="T79" fmla="*/ 33 h 47"/>
                <a:gd name="T80" fmla="*/ 7 w 40"/>
                <a:gd name="T81" fmla="*/ 41 h 47"/>
                <a:gd name="T82" fmla="*/ 7 w 40"/>
                <a:gd name="T83" fmla="*/ 41 h 47"/>
                <a:gd name="T84" fmla="*/ 13 w 40"/>
                <a:gd name="T85" fmla="*/ 45 h 47"/>
                <a:gd name="T86" fmla="*/ 21 w 40"/>
                <a:gd name="T87" fmla="*/ 47 h 47"/>
                <a:gd name="T88" fmla="*/ 21 w 40"/>
                <a:gd name="T89" fmla="*/ 47 h 47"/>
                <a:gd name="T90" fmla="*/ 28 w 40"/>
                <a:gd name="T91" fmla="*/ 45 h 47"/>
                <a:gd name="T92" fmla="*/ 33 w 40"/>
                <a:gd name="T93" fmla="*/ 43 h 47"/>
                <a:gd name="T94" fmla="*/ 33 w 40"/>
                <a:gd name="T95" fmla="*/ 43 h 47"/>
                <a:gd name="T96" fmla="*/ 39 w 40"/>
                <a:gd name="T97" fmla="*/ 36 h 47"/>
                <a:gd name="T98" fmla="*/ 40 w 40"/>
                <a:gd name="T99" fmla="*/ 29 h 47"/>
                <a:gd name="T100" fmla="*/ 33 w 40"/>
                <a:gd name="T101" fmla="*/ 29 h 47"/>
                <a:gd name="T102" fmla="*/ 33 w 40"/>
                <a:gd name="T103" fmla="*/ 29 h 47"/>
                <a:gd name="T104" fmla="*/ 32 w 40"/>
                <a:gd name="T105" fmla="*/ 35 h 47"/>
                <a:gd name="T106" fmla="*/ 30 w 40"/>
                <a:gd name="T107" fmla="*/ 38 h 47"/>
                <a:gd name="T108" fmla="*/ 30 w 40"/>
                <a:gd name="T109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7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3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5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2" y="10"/>
                  </a:lnTo>
                  <a:lnTo>
                    <a:pt x="32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7" y="7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6" y="5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3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3" y="45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8" y="45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9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5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99">
              <a:extLst>
                <a:ext uri="{FF2B5EF4-FFF2-40B4-BE49-F238E27FC236}">
                  <a16:creationId xmlns:a16="http://schemas.microsoft.com/office/drawing/2014/main" id="{6D686FB4-C384-41B3-B7F2-D1B3026C4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132" y="3587444"/>
              <a:ext cx="42130" cy="119063"/>
            </a:xfrm>
            <a:custGeom>
              <a:avLst/>
              <a:gdLst>
                <a:gd name="T0" fmla="*/ 23 w 23"/>
                <a:gd name="T1" fmla="*/ 0 h 65"/>
                <a:gd name="T2" fmla="*/ 17 w 23"/>
                <a:gd name="T3" fmla="*/ 0 h 65"/>
                <a:gd name="T4" fmla="*/ 17 w 23"/>
                <a:gd name="T5" fmla="*/ 0 h 65"/>
                <a:gd name="T6" fmla="*/ 11 w 23"/>
                <a:gd name="T7" fmla="*/ 9 h 65"/>
                <a:gd name="T8" fmla="*/ 11 w 23"/>
                <a:gd name="T9" fmla="*/ 9 h 65"/>
                <a:gd name="T10" fmla="*/ 0 w 23"/>
                <a:gd name="T11" fmla="*/ 18 h 65"/>
                <a:gd name="T12" fmla="*/ 0 w 23"/>
                <a:gd name="T13" fmla="*/ 25 h 65"/>
                <a:gd name="T14" fmla="*/ 0 w 23"/>
                <a:gd name="T15" fmla="*/ 25 h 65"/>
                <a:gd name="T16" fmla="*/ 9 w 23"/>
                <a:gd name="T17" fmla="*/ 21 h 65"/>
                <a:gd name="T18" fmla="*/ 9 w 23"/>
                <a:gd name="T19" fmla="*/ 21 h 65"/>
                <a:gd name="T20" fmla="*/ 16 w 23"/>
                <a:gd name="T21" fmla="*/ 14 h 65"/>
                <a:gd name="T22" fmla="*/ 16 w 23"/>
                <a:gd name="T23" fmla="*/ 65 h 65"/>
                <a:gd name="T24" fmla="*/ 23 w 23"/>
                <a:gd name="T25" fmla="*/ 65 h 65"/>
                <a:gd name="T26" fmla="*/ 23 w 23"/>
                <a:gd name="T27" fmla="*/ 0 h 65"/>
                <a:gd name="T28" fmla="*/ 23 w 23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65">
                  <a:moveTo>
                    <a:pt x="23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4"/>
                  </a:lnTo>
                  <a:lnTo>
                    <a:pt x="16" y="65"/>
                  </a:lnTo>
                  <a:lnTo>
                    <a:pt x="23" y="65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200">
              <a:extLst>
                <a:ext uri="{FF2B5EF4-FFF2-40B4-BE49-F238E27FC236}">
                  <a16:creationId xmlns:a16="http://schemas.microsoft.com/office/drawing/2014/main" id="{1F9C9091-FE36-4DCF-ABA9-18185A3A2B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896" y="3587444"/>
              <a:ext cx="73269" cy="120894"/>
            </a:xfrm>
            <a:custGeom>
              <a:avLst/>
              <a:gdLst>
                <a:gd name="T0" fmla="*/ 6 w 40"/>
                <a:gd name="T1" fmla="*/ 59 h 66"/>
                <a:gd name="T2" fmla="*/ 21 w 40"/>
                <a:gd name="T3" fmla="*/ 66 h 66"/>
                <a:gd name="T4" fmla="*/ 26 w 40"/>
                <a:gd name="T5" fmla="*/ 65 h 66"/>
                <a:gd name="T6" fmla="*/ 32 w 40"/>
                <a:gd name="T7" fmla="*/ 61 h 66"/>
                <a:gd name="T8" fmla="*/ 39 w 40"/>
                <a:gd name="T9" fmla="*/ 51 h 66"/>
                <a:gd name="T10" fmla="*/ 40 w 40"/>
                <a:gd name="T11" fmla="*/ 44 h 66"/>
                <a:gd name="T12" fmla="*/ 40 w 40"/>
                <a:gd name="T13" fmla="*/ 33 h 66"/>
                <a:gd name="T14" fmla="*/ 40 w 40"/>
                <a:gd name="T15" fmla="*/ 18 h 66"/>
                <a:gd name="T16" fmla="*/ 35 w 40"/>
                <a:gd name="T17" fmla="*/ 9 h 66"/>
                <a:gd name="T18" fmla="*/ 30 w 40"/>
                <a:gd name="T19" fmla="*/ 4 h 66"/>
                <a:gd name="T20" fmla="*/ 25 w 40"/>
                <a:gd name="T21" fmla="*/ 2 h 66"/>
                <a:gd name="T22" fmla="*/ 21 w 40"/>
                <a:gd name="T23" fmla="*/ 0 h 66"/>
                <a:gd name="T24" fmla="*/ 9 w 40"/>
                <a:gd name="T25" fmla="*/ 4 h 66"/>
                <a:gd name="T26" fmla="*/ 6 w 40"/>
                <a:gd name="T27" fmla="*/ 9 h 66"/>
                <a:gd name="T28" fmla="*/ 2 w 40"/>
                <a:gd name="T29" fmla="*/ 16 h 66"/>
                <a:gd name="T30" fmla="*/ 0 w 40"/>
                <a:gd name="T31" fmla="*/ 33 h 66"/>
                <a:gd name="T32" fmla="*/ 2 w 40"/>
                <a:gd name="T33" fmla="*/ 49 h 66"/>
                <a:gd name="T34" fmla="*/ 6 w 40"/>
                <a:gd name="T35" fmla="*/ 59 h 66"/>
                <a:gd name="T36" fmla="*/ 6 w 40"/>
                <a:gd name="T37" fmla="*/ 59 h 66"/>
                <a:gd name="T38" fmla="*/ 13 w 40"/>
                <a:gd name="T39" fmla="*/ 13 h 66"/>
                <a:gd name="T40" fmla="*/ 19 w 40"/>
                <a:gd name="T41" fmla="*/ 7 h 66"/>
                <a:gd name="T42" fmla="*/ 25 w 40"/>
                <a:gd name="T43" fmla="*/ 9 h 66"/>
                <a:gd name="T44" fmla="*/ 30 w 40"/>
                <a:gd name="T45" fmla="*/ 13 h 66"/>
                <a:gd name="T46" fmla="*/ 33 w 40"/>
                <a:gd name="T47" fmla="*/ 33 h 66"/>
                <a:gd name="T48" fmla="*/ 32 w 40"/>
                <a:gd name="T49" fmla="*/ 46 h 66"/>
                <a:gd name="T50" fmla="*/ 30 w 40"/>
                <a:gd name="T51" fmla="*/ 54 h 66"/>
                <a:gd name="T52" fmla="*/ 21 w 40"/>
                <a:gd name="T53" fmla="*/ 59 h 66"/>
                <a:gd name="T54" fmla="*/ 16 w 40"/>
                <a:gd name="T55" fmla="*/ 58 h 66"/>
                <a:gd name="T56" fmla="*/ 11 w 40"/>
                <a:gd name="T57" fmla="*/ 54 h 66"/>
                <a:gd name="T58" fmla="*/ 7 w 40"/>
                <a:gd name="T59" fmla="*/ 33 h 66"/>
                <a:gd name="T60" fmla="*/ 9 w 40"/>
                <a:gd name="T61" fmla="*/ 20 h 66"/>
                <a:gd name="T62" fmla="*/ 13 w 40"/>
                <a:gd name="T63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66">
                  <a:moveTo>
                    <a:pt x="6" y="59"/>
                  </a:moveTo>
                  <a:lnTo>
                    <a:pt x="6" y="59"/>
                  </a:lnTo>
                  <a:lnTo>
                    <a:pt x="13" y="65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6" y="65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5" y="58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0" y="44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3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9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49"/>
                  </a:lnTo>
                  <a:lnTo>
                    <a:pt x="4" y="54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59"/>
                  </a:lnTo>
                  <a:close/>
                  <a:moveTo>
                    <a:pt x="13" y="13"/>
                  </a:moveTo>
                  <a:lnTo>
                    <a:pt x="13" y="13"/>
                  </a:lnTo>
                  <a:lnTo>
                    <a:pt x="16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5" y="9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32" y="20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5" y="58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16" y="58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9" y="46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2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201">
              <a:extLst>
                <a:ext uri="{FF2B5EF4-FFF2-40B4-BE49-F238E27FC236}">
                  <a16:creationId xmlns:a16="http://schemas.microsoft.com/office/drawing/2014/main" id="{12D8FB51-C191-49C9-BE35-472DA097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5" y="3620415"/>
              <a:ext cx="113567" cy="86092"/>
            </a:xfrm>
            <a:custGeom>
              <a:avLst/>
              <a:gdLst>
                <a:gd name="T0" fmla="*/ 8 w 62"/>
                <a:gd name="T1" fmla="*/ 47 h 47"/>
                <a:gd name="T2" fmla="*/ 8 w 62"/>
                <a:gd name="T3" fmla="*/ 22 h 47"/>
                <a:gd name="T4" fmla="*/ 8 w 62"/>
                <a:gd name="T5" fmla="*/ 22 h 47"/>
                <a:gd name="T6" fmla="*/ 8 w 62"/>
                <a:gd name="T7" fmla="*/ 14 h 47"/>
                <a:gd name="T8" fmla="*/ 8 w 62"/>
                <a:gd name="T9" fmla="*/ 14 h 47"/>
                <a:gd name="T10" fmla="*/ 10 w 62"/>
                <a:gd name="T11" fmla="*/ 10 h 47"/>
                <a:gd name="T12" fmla="*/ 14 w 62"/>
                <a:gd name="T13" fmla="*/ 8 h 47"/>
                <a:gd name="T14" fmla="*/ 14 w 62"/>
                <a:gd name="T15" fmla="*/ 8 h 47"/>
                <a:gd name="T16" fmla="*/ 19 w 62"/>
                <a:gd name="T17" fmla="*/ 7 h 47"/>
                <a:gd name="T18" fmla="*/ 19 w 62"/>
                <a:gd name="T19" fmla="*/ 7 h 47"/>
                <a:gd name="T20" fmla="*/ 22 w 62"/>
                <a:gd name="T21" fmla="*/ 7 h 47"/>
                <a:gd name="T22" fmla="*/ 26 w 62"/>
                <a:gd name="T23" fmla="*/ 8 h 47"/>
                <a:gd name="T24" fmla="*/ 26 w 62"/>
                <a:gd name="T25" fmla="*/ 8 h 47"/>
                <a:gd name="T26" fmla="*/ 26 w 62"/>
                <a:gd name="T27" fmla="*/ 12 h 47"/>
                <a:gd name="T28" fmla="*/ 27 w 62"/>
                <a:gd name="T29" fmla="*/ 17 h 47"/>
                <a:gd name="T30" fmla="*/ 27 w 62"/>
                <a:gd name="T31" fmla="*/ 47 h 47"/>
                <a:gd name="T32" fmla="*/ 34 w 62"/>
                <a:gd name="T33" fmla="*/ 47 h 47"/>
                <a:gd name="T34" fmla="*/ 34 w 62"/>
                <a:gd name="T35" fmla="*/ 21 h 47"/>
                <a:gd name="T36" fmla="*/ 34 w 62"/>
                <a:gd name="T37" fmla="*/ 21 h 47"/>
                <a:gd name="T38" fmla="*/ 36 w 62"/>
                <a:gd name="T39" fmla="*/ 14 h 47"/>
                <a:gd name="T40" fmla="*/ 38 w 62"/>
                <a:gd name="T41" fmla="*/ 10 h 47"/>
                <a:gd name="T42" fmla="*/ 38 w 62"/>
                <a:gd name="T43" fmla="*/ 10 h 47"/>
                <a:gd name="T44" fmla="*/ 41 w 62"/>
                <a:gd name="T45" fmla="*/ 7 h 47"/>
                <a:gd name="T46" fmla="*/ 46 w 62"/>
                <a:gd name="T47" fmla="*/ 7 h 47"/>
                <a:gd name="T48" fmla="*/ 46 w 62"/>
                <a:gd name="T49" fmla="*/ 7 h 47"/>
                <a:gd name="T50" fmla="*/ 50 w 62"/>
                <a:gd name="T51" fmla="*/ 8 h 47"/>
                <a:gd name="T52" fmla="*/ 50 w 62"/>
                <a:gd name="T53" fmla="*/ 8 h 47"/>
                <a:gd name="T54" fmla="*/ 53 w 62"/>
                <a:gd name="T55" fmla="*/ 10 h 47"/>
                <a:gd name="T56" fmla="*/ 53 w 62"/>
                <a:gd name="T57" fmla="*/ 10 h 47"/>
                <a:gd name="T58" fmla="*/ 53 w 62"/>
                <a:gd name="T59" fmla="*/ 17 h 47"/>
                <a:gd name="T60" fmla="*/ 53 w 62"/>
                <a:gd name="T61" fmla="*/ 47 h 47"/>
                <a:gd name="T62" fmla="*/ 62 w 62"/>
                <a:gd name="T63" fmla="*/ 47 h 47"/>
                <a:gd name="T64" fmla="*/ 62 w 62"/>
                <a:gd name="T65" fmla="*/ 15 h 47"/>
                <a:gd name="T66" fmla="*/ 62 w 62"/>
                <a:gd name="T67" fmla="*/ 15 h 47"/>
                <a:gd name="T68" fmla="*/ 60 w 62"/>
                <a:gd name="T69" fmla="*/ 8 h 47"/>
                <a:gd name="T70" fmla="*/ 59 w 62"/>
                <a:gd name="T71" fmla="*/ 3 h 47"/>
                <a:gd name="T72" fmla="*/ 59 w 62"/>
                <a:gd name="T73" fmla="*/ 3 h 47"/>
                <a:gd name="T74" fmla="*/ 53 w 62"/>
                <a:gd name="T75" fmla="*/ 2 h 47"/>
                <a:gd name="T76" fmla="*/ 48 w 62"/>
                <a:gd name="T77" fmla="*/ 0 h 47"/>
                <a:gd name="T78" fmla="*/ 48 w 62"/>
                <a:gd name="T79" fmla="*/ 0 h 47"/>
                <a:gd name="T80" fmla="*/ 43 w 62"/>
                <a:gd name="T81" fmla="*/ 0 h 47"/>
                <a:gd name="T82" fmla="*/ 39 w 62"/>
                <a:gd name="T83" fmla="*/ 2 h 47"/>
                <a:gd name="T84" fmla="*/ 33 w 62"/>
                <a:gd name="T85" fmla="*/ 8 h 47"/>
                <a:gd name="T86" fmla="*/ 33 w 62"/>
                <a:gd name="T87" fmla="*/ 8 h 47"/>
                <a:gd name="T88" fmla="*/ 31 w 62"/>
                <a:gd name="T89" fmla="*/ 5 h 47"/>
                <a:gd name="T90" fmla="*/ 29 w 62"/>
                <a:gd name="T91" fmla="*/ 2 h 47"/>
                <a:gd name="T92" fmla="*/ 29 w 62"/>
                <a:gd name="T93" fmla="*/ 2 h 47"/>
                <a:gd name="T94" fmla="*/ 26 w 62"/>
                <a:gd name="T95" fmla="*/ 0 h 47"/>
                <a:gd name="T96" fmla="*/ 20 w 62"/>
                <a:gd name="T97" fmla="*/ 0 h 47"/>
                <a:gd name="T98" fmla="*/ 20 w 62"/>
                <a:gd name="T99" fmla="*/ 0 h 47"/>
                <a:gd name="T100" fmla="*/ 17 w 62"/>
                <a:gd name="T101" fmla="*/ 0 h 47"/>
                <a:gd name="T102" fmla="*/ 12 w 62"/>
                <a:gd name="T103" fmla="*/ 2 h 47"/>
                <a:gd name="T104" fmla="*/ 12 w 62"/>
                <a:gd name="T105" fmla="*/ 2 h 47"/>
                <a:gd name="T106" fmla="*/ 7 w 62"/>
                <a:gd name="T107" fmla="*/ 7 h 47"/>
                <a:gd name="T108" fmla="*/ 7 w 62"/>
                <a:gd name="T109" fmla="*/ 2 h 47"/>
                <a:gd name="T110" fmla="*/ 0 w 62"/>
                <a:gd name="T111" fmla="*/ 2 h 47"/>
                <a:gd name="T112" fmla="*/ 0 w 62"/>
                <a:gd name="T113" fmla="*/ 47 h 47"/>
                <a:gd name="T114" fmla="*/ 8 w 62"/>
                <a:gd name="T115" fmla="*/ 47 h 47"/>
                <a:gd name="T116" fmla="*/ 8 w 62"/>
                <a:gd name="T1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47">
                  <a:moveTo>
                    <a:pt x="8" y="47"/>
                  </a:moveTo>
                  <a:lnTo>
                    <a:pt x="8" y="22"/>
                  </a:lnTo>
                  <a:lnTo>
                    <a:pt x="8" y="2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17"/>
                  </a:lnTo>
                  <a:lnTo>
                    <a:pt x="27" y="47"/>
                  </a:lnTo>
                  <a:lnTo>
                    <a:pt x="34" y="4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1" y="7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3" y="17"/>
                  </a:lnTo>
                  <a:lnTo>
                    <a:pt x="53" y="47"/>
                  </a:lnTo>
                  <a:lnTo>
                    <a:pt x="62" y="47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0" y="8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3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47"/>
                  </a:lnTo>
                  <a:lnTo>
                    <a:pt x="8" y="47"/>
                  </a:lnTo>
                  <a:lnTo>
                    <a:pt x="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202">
              <a:extLst>
                <a:ext uri="{FF2B5EF4-FFF2-40B4-BE49-F238E27FC236}">
                  <a16:creationId xmlns:a16="http://schemas.microsoft.com/office/drawing/2014/main" id="{6F75B885-80AE-4190-9D08-85B9C800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367" y="3620415"/>
              <a:ext cx="65942" cy="87923"/>
            </a:xfrm>
            <a:custGeom>
              <a:avLst/>
              <a:gdLst>
                <a:gd name="T0" fmla="*/ 5 w 36"/>
                <a:gd name="T1" fmla="*/ 43 h 48"/>
                <a:gd name="T2" fmla="*/ 19 w 36"/>
                <a:gd name="T3" fmla="*/ 48 h 48"/>
                <a:gd name="T4" fmla="*/ 27 w 36"/>
                <a:gd name="T5" fmla="*/ 45 h 48"/>
                <a:gd name="T6" fmla="*/ 31 w 36"/>
                <a:gd name="T7" fmla="*/ 43 h 48"/>
                <a:gd name="T8" fmla="*/ 34 w 36"/>
                <a:gd name="T9" fmla="*/ 40 h 48"/>
                <a:gd name="T10" fmla="*/ 36 w 36"/>
                <a:gd name="T11" fmla="*/ 33 h 48"/>
                <a:gd name="T12" fmla="*/ 36 w 36"/>
                <a:gd name="T13" fmla="*/ 29 h 48"/>
                <a:gd name="T14" fmla="*/ 34 w 36"/>
                <a:gd name="T15" fmla="*/ 26 h 48"/>
                <a:gd name="T16" fmla="*/ 29 w 36"/>
                <a:gd name="T17" fmla="*/ 22 h 48"/>
                <a:gd name="T18" fmla="*/ 19 w 36"/>
                <a:gd name="T19" fmla="*/ 19 h 48"/>
                <a:gd name="T20" fmla="*/ 12 w 36"/>
                <a:gd name="T21" fmla="*/ 17 h 48"/>
                <a:gd name="T22" fmla="*/ 8 w 36"/>
                <a:gd name="T23" fmla="*/ 15 h 48"/>
                <a:gd name="T24" fmla="*/ 8 w 36"/>
                <a:gd name="T25" fmla="*/ 12 h 48"/>
                <a:gd name="T26" fmla="*/ 10 w 36"/>
                <a:gd name="T27" fmla="*/ 8 h 48"/>
                <a:gd name="T28" fmla="*/ 13 w 36"/>
                <a:gd name="T29" fmla="*/ 7 h 48"/>
                <a:gd name="T30" fmla="*/ 17 w 36"/>
                <a:gd name="T31" fmla="*/ 7 h 48"/>
                <a:gd name="T32" fmla="*/ 24 w 36"/>
                <a:gd name="T33" fmla="*/ 8 h 48"/>
                <a:gd name="T34" fmla="*/ 26 w 36"/>
                <a:gd name="T35" fmla="*/ 10 h 48"/>
                <a:gd name="T36" fmla="*/ 34 w 36"/>
                <a:gd name="T37" fmla="*/ 12 h 48"/>
                <a:gd name="T38" fmla="*/ 33 w 36"/>
                <a:gd name="T39" fmla="*/ 5 h 48"/>
                <a:gd name="T40" fmla="*/ 29 w 36"/>
                <a:gd name="T41" fmla="*/ 3 h 48"/>
                <a:gd name="T42" fmla="*/ 26 w 36"/>
                <a:gd name="T43" fmla="*/ 2 h 48"/>
                <a:gd name="T44" fmla="*/ 17 w 36"/>
                <a:gd name="T45" fmla="*/ 0 h 48"/>
                <a:gd name="T46" fmla="*/ 10 w 36"/>
                <a:gd name="T47" fmla="*/ 0 h 48"/>
                <a:gd name="T48" fmla="*/ 5 w 36"/>
                <a:gd name="T49" fmla="*/ 3 h 48"/>
                <a:gd name="T50" fmla="*/ 1 w 36"/>
                <a:gd name="T51" fmla="*/ 7 h 48"/>
                <a:gd name="T52" fmla="*/ 0 w 36"/>
                <a:gd name="T53" fmla="*/ 14 h 48"/>
                <a:gd name="T54" fmla="*/ 1 w 36"/>
                <a:gd name="T55" fmla="*/ 19 h 48"/>
                <a:gd name="T56" fmla="*/ 7 w 36"/>
                <a:gd name="T57" fmla="*/ 24 h 48"/>
                <a:gd name="T58" fmla="*/ 19 w 36"/>
                <a:gd name="T59" fmla="*/ 28 h 48"/>
                <a:gd name="T60" fmla="*/ 26 w 36"/>
                <a:gd name="T61" fmla="*/ 29 h 48"/>
                <a:gd name="T62" fmla="*/ 29 w 36"/>
                <a:gd name="T63" fmla="*/ 34 h 48"/>
                <a:gd name="T64" fmla="*/ 27 w 36"/>
                <a:gd name="T65" fmla="*/ 36 h 48"/>
                <a:gd name="T66" fmla="*/ 26 w 36"/>
                <a:gd name="T67" fmla="*/ 40 h 48"/>
                <a:gd name="T68" fmla="*/ 19 w 36"/>
                <a:gd name="T69" fmla="*/ 41 h 48"/>
                <a:gd name="T70" fmla="*/ 13 w 36"/>
                <a:gd name="T71" fmla="*/ 41 h 48"/>
                <a:gd name="T72" fmla="*/ 10 w 36"/>
                <a:gd name="T73" fmla="*/ 38 h 48"/>
                <a:gd name="T74" fmla="*/ 7 w 36"/>
                <a:gd name="T75" fmla="*/ 31 h 48"/>
                <a:gd name="T76" fmla="*/ 0 w 36"/>
                <a:gd name="T77" fmla="*/ 33 h 48"/>
                <a:gd name="T78" fmla="*/ 5 w 36"/>
                <a:gd name="T7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" h="48">
                  <a:moveTo>
                    <a:pt x="5" y="43"/>
                  </a:moveTo>
                  <a:lnTo>
                    <a:pt x="5" y="43"/>
                  </a:lnTo>
                  <a:lnTo>
                    <a:pt x="10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6" y="36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29" y="22"/>
                  </a:lnTo>
                  <a:lnTo>
                    <a:pt x="29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7" y="31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7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2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3" y="4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7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40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203">
              <a:extLst>
                <a:ext uri="{FF2B5EF4-FFF2-40B4-BE49-F238E27FC236}">
                  <a16:creationId xmlns:a16="http://schemas.microsoft.com/office/drawing/2014/main" id="{83619361-941C-4B8D-9C8A-DF9BD5EA3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132" y="3620415"/>
              <a:ext cx="75102" cy="87923"/>
            </a:xfrm>
            <a:custGeom>
              <a:avLst/>
              <a:gdLst>
                <a:gd name="T0" fmla="*/ 29 w 41"/>
                <a:gd name="T1" fmla="*/ 40 h 48"/>
                <a:gd name="T2" fmla="*/ 29 w 41"/>
                <a:gd name="T3" fmla="*/ 40 h 48"/>
                <a:gd name="T4" fmla="*/ 26 w 41"/>
                <a:gd name="T5" fmla="*/ 41 h 48"/>
                <a:gd name="T6" fmla="*/ 22 w 41"/>
                <a:gd name="T7" fmla="*/ 41 h 48"/>
                <a:gd name="T8" fmla="*/ 22 w 41"/>
                <a:gd name="T9" fmla="*/ 41 h 48"/>
                <a:gd name="T10" fmla="*/ 17 w 41"/>
                <a:gd name="T11" fmla="*/ 40 h 48"/>
                <a:gd name="T12" fmla="*/ 12 w 41"/>
                <a:gd name="T13" fmla="*/ 38 h 48"/>
                <a:gd name="T14" fmla="*/ 12 w 41"/>
                <a:gd name="T15" fmla="*/ 38 h 48"/>
                <a:gd name="T16" fmla="*/ 9 w 41"/>
                <a:gd name="T17" fmla="*/ 33 h 48"/>
                <a:gd name="T18" fmla="*/ 9 w 41"/>
                <a:gd name="T19" fmla="*/ 26 h 48"/>
                <a:gd name="T20" fmla="*/ 41 w 41"/>
                <a:gd name="T21" fmla="*/ 26 h 48"/>
                <a:gd name="T22" fmla="*/ 41 w 41"/>
                <a:gd name="T23" fmla="*/ 26 h 48"/>
                <a:gd name="T24" fmla="*/ 41 w 41"/>
                <a:gd name="T25" fmla="*/ 24 h 48"/>
                <a:gd name="T26" fmla="*/ 41 w 41"/>
                <a:gd name="T27" fmla="*/ 24 h 48"/>
                <a:gd name="T28" fmla="*/ 41 w 41"/>
                <a:gd name="T29" fmla="*/ 14 h 48"/>
                <a:gd name="T30" fmla="*/ 36 w 41"/>
                <a:gd name="T31" fmla="*/ 7 h 48"/>
                <a:gd name="T32" fmla="*/ 36 w 41"/>
                <a:gd name="T33" fmla="*/ 7 h 48"/>
                <a:gd name="T34" fmla="*/ 29 w 41"/>
                <a:gd name="T35" fmla="*/ 2 h 48"/>
                <a:gd name="T36" fmla="*/ 21 w 41"/>
                <a:gd name="T37" fmla="*/ 0 h 48"/>
                <a:gd name="T38" fmla="*/ 21 w 41"/>
                <a:gd name="T39" fmla="*/ 0 h 48"/>
                <a:gd name="T40" fmla="*/ 12 w 41"/>
                <a:gd name="T41" fmla="*/ 2 h 48"/>
                <a:gd name="T42" fmla="*/ 7 w 41"/>
                <a:gd name="T43" fmla="*/ 7 h 48"/>
                <a:gd name="T44" fmla="*/ 7 w 41"/>
                <a:gd name="T45" fmla="*/ 7 h 48"/>
                <a:gd name="T46" fmla="*/ 2 w 41"/>
                <a:gd name="T47" fmla="*/ 14 h 48"/>
                <a:gd name="T48" fmla="*/ 0 w 41"/>
                <a:gd name="T49" fmla="*/ 24 h 48"/>
                <a:gd name="T50" fmla="*/ 0 w 41"/>
                <a:gd name="T51" fmla="*/ 24 h 48"/>
                <a:gd name="T52" fmla="*/ 2 w 41"/>
                <a:gd name="T53" fmla="*/ 34 h 48"/>
                <a:gd name="T54" fmla="*/ 7 w 41"/>
                <a:gd name="T55" fmla="*/ 41 h 48"/>
                <a:gd name="T56" fmla="*/ 7 w 41"/>
                <a:gd name="T57" fmla="*/ 41 h 48"/>
                <a:gd name="T58" fmla="*/ 12 w 41"/>
                <a:gd name="T59" fmla="*/ 47 h 48"/>
                <a:gd name="T60" fmla="*/ 22 w 41"/>
                <a:gd name="T61" fmla="*/ 48 h 48"/>
                <a:gd name="T62" fmla="*/ 22 w 41"/>
                <a:gd name="T63" fmla="*/ 48 h 48"/>
                <a:gd name="T64" fmla="*/ 29 w 41"/>
                <a:gd name="T65" fmla="*/ 47 h 48"/>
                <a:gd name="T66" fmla="*/ 35 w 41"/>
                <a:gd name="T67" fmla="*/ 43 h 48"/>
                <a:gd name="T68" fmla="*/ 35 w 41"/>
                <a:gd name="T69" fmla="*/ 43 h 48"/>
                <a:gd name="T70" fmla="*/ 40 w 41"/>
                <a:gd name="T71" fmla="*/ 40 h 48"/>
                <a:gd name="T72" fmla="*/ 41 w 41"/>
                <a:gd name="T73" fmla="*/ 33 h 48"/>
                <a:gd name="T74" fmla="*/ 35 w 41"/>
                <a:gd name="T75" fmla="*/ 31 h 48"/>
                <a:gd name="T76" fmla="*/ 35 w 41"/>
                <a:gd name="T77" fmla="*/ 31 h 48"/>
                <a:gd name="T78" fmla="*/ 31 w 41"/>
                <a:gd name="T79" fmla="*/ 36 h 48"/>
                <a:gd name="T80" fmla="*/ 29 w 41"/>
                <a:gd name="T81" fmla="*/ 40 h 48"/>
                <a:gd name="T82" fmla="*/ 29 w 41"/>
                <a:gd name="T83" fmla="*/ 40 h 48"/>
                <a:gd name="T84" fmla="*/ 12 w 41"/>
                <a:gd name="T85" fmla="*/ 10 h 48"/>
                <a:gd name="T86" fmla="*/ 12 w 41"/>
                <a:gd name="T87" fmla="*/ 10 h 48"/>
                <a:gd name="T88" fmla="*/ 17 w 41"/>
                <a:gd name="T89" fmla="*/ 7 h 48"/>
                <a:gd name="T90" fmla="*/ 21 w 41"/>
                <a:gd name="T91" fmla="*/ 7 h 48"/>
                <a:gd name="T92" fmla="*/ 21 w 41"/>
                <a:gd name="T93" fmla="*/ 7 h 48"/>
                <a:gd name="T94" fmla="*/ 28 w 41"/>
                <a:gd name="T95" fmla="*/ 7 h 48"/>
                <a:gd name="T96" fmla="*/ 31 w 41"/>
                <a:gd name="T97" fmla="*/ 10 h 48"/>
                <a:gd name="T98" fmla="*/ 31 w 41"/>
                <a:gd name="T99" fmla="*/ 10 h 48"/>
                <a:gd name="T100" fmla="*/ 33 w 41"/>
                <a:gd name="T101" fmla="*/ 14 h 48"/>
                <a:gd name="T102" fmla="*/ 35 w 41"/>
                <a:gd name="T103" fmla="*/ 19 h 48"/>
                <a:gd name="T104" fmla="*/ 9 w 41"/>
                <a:gd name="T105" fmla="*/ 19 h 48"/>
                <a:gd name="T106" fmla="*/ 9 w 41"/>
                <a:gd name="T107" fmla="*/ 19 h 48"/>
                <a:gd name="T108" fmla="*/ 10 w 41"/>
                <a:gd name="T109" fmla="*/ 14 h 48"/>
                <a:gd name="T110" fmla="*/ 12 w 41"/>
                <a:gd name="T111" fmla="*/ 10 h 48"/>
                <a:gd name="T112" fmla="*/ 12 w 41"/>
                <a:gd name="T113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" h="48">
                  <a:moveTo>
                    <a:pt x="29" y="40"/>
                  </a:moveTo>
                  <a:lnTo>
                    <a:pt x="29" y="40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3"/>
                  </a:lnTo>
                  <a:lnTo>
                    <a:pt x="9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41" y="14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29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40" y="40"/>
                  </a:lnTo>
                  <a:lnTo>
                    <a:pt x="41" y="33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1" y="36"/>
                  </a:lnTo>
                  <a:lnTo>
                    <a:pt x="29" y="40"/>
                  </a:lnTo>
                  <a:lnTo>
                    <a:pt x="29" y="40"/>
                  </a:lnTo>
                  <a:close/>
                  <a:moveTo>
                    <a:pt x="12" y="10"/>
                  </a:moveTo>
                  <a:lnTo>
                    <a:pt x="12" y="10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204">
              <a:extLst>
                <a:ext uri="{FF2B5EF4-FFF2-40B4-BE49-F238E27FC236}">
                  <a16:creationId xmlns:a16="http://schemas.microsoft.com/office/drawing/2014/main" id="{C8282471-42C0-4C45-B080-CDF44AFF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055" y="3620415"/>
              <a:ext cx="73269" cy="87923"/>
            </a:xfrm>
            <a:custGeom>
              <a:avLst/>
              <a:gdLst>
                <a:gd name="T0" fmla="*/ 30 w 40"/>
                <a:gd name="T1" fmla="*/ 38 h 48"/>
                <a:gd name="T2" fmla="*/ 30 w 40"/>
                <a:gd name="T3" fmla="*/ 38 h 48"/>
                <a:gd name="T4" fmla="*/ 26 w 40"/>
                <a:gd name="T5" fmla="*/ 40 h 48"/>
                <a:gd name="T6" fmla="*/ 21 w 40"/>
                <a:gd name="T7" fmla="*/ 41 h 48"/>
                <a:gd name="T8" fmla="*/ 21 w 40"/>
                <a:gd name="T9" fmla="*/ 41 h 48"/>
                <a:gd name="T10" fmla="*/ 16 w 40"/>
                <a:gd name="T11" fmla="*/ 40 h 48"/>
                <a:gd name="T12" fmla="*/ 13 w 40"/>
                <a:gd name="T13" fmla="*/ 36 h 48"/>
                <a:gd name="T14" fmla="*/ 13 w 40"/>
                <a:gd name="T15" fmla="*/ 36 h 48"/>
                <a:gd name="T16" fmla="*/ 11 w 40"/>
                <a:gd name="T17" fmla="*/ 31 h 48"/>
                <a:gd name="T18" fmla="*/ 9 w 40"/>
                <a:gd name="T19" fmla="*/ 24 h 48"/>
                <a:gd name="T20" fmla="*/ 9 w 40"/>
                <a:gd name="T21" fmla="*/ 24 h 48"/>
                <a:gd name="T22" fmla="*/ 11 w 40"/>
                <a:gd name="T23" fmla="*/ 15 h 48"/>
                <a:gd name="T24" fmla="*/ 13 w 40"/>
                <a:gd name="T25" fmla="*/ 10 h 48"/>
                <a:gd name="T26" fmla="*/ 13 w 40"/>
                <a:gd name="T27" fmla="*/ 10 h 48"/>
                <a:gd name="T28" fmla="*/ 18 w 40"/>
                <a:gd name="T29" fmla="*/ 7 h 48"/>
                <a:gd name="T30" fmla="*/ 23 w 40"/>
                <a:gd name="T31" fmla="*/ 7 h 48"/>
                <a:gd name="T32" fmla="*/ 23 w 40"/>
                <a:gd name="T33" fmla="*/ 7 h 48"/>
                <a:gd name="T34" fmla="*/ 26 w 40"/>
                <a:gd name="T35" fmla="*/ 7 h 48"/>
                <a:gd name="T36" fmla="*/ 28 w 40"/>
                <a:gd name="T37" fmla="*/ 8 h 48"/>
                <a:gd name="T38" fmla="*/ 28 w 40"/>
                <a:gd name="T39" fmla="*/ 8 h 48"/>
                <a:gd name="T40" fmla="*/ 32 w 40"/>
                <a:gd name="T41" fmla="*/ 12 h 48"/>
                <a:gd name="T42" fmla="*/ 33 w 40"/>
                <a:gd name="T43" fmla="*/ 15 h 48"/>
                <a:gd name="T44" fmla="*/ 40 w 40"/>
                <a:gd name="T45" fmla="*/ 14 h 48"/>
                <a:gd name="T46" fmla="*/ 40 w 40"/>
                <a:gd name="T47" fmla="*/ 14 h 48"/>
                <a:gd name="T48" fmla="*/ 38 w 40"/>
                <a:gd name="T49" fmla="*/ 8 h 48"/>
                <a:gd name="T50" fmla="*/ 33 w 40"/>
                <a:gd name="T51" fmla="*/ 3 h 48"/>
                <a:gd name="T52" fmla="*/ 33 w 40"/>
                <a:gd name="T53" fmla="*/ 3 h 48"/>
                <a:gd name="T54" fmla="*/ 28 w 40"/>
                <a:gd name="T55" fmla="*/ 2 h 48"/>
                <a:gd name="T56" fmla="*/ 21 w 40"/>
                <a:gd name="T57" fmla="*/ 0 h 48"/>
                <a:gd name="T58" fmla="*/ 21 w 40"/>
                <a:gd name="T59" fmla="*/ 0 h 48"/>
                <a:gd name="T60" fmla="*/ 16 w 40"/>
                <a:gd name="T61" fmla="*/ 0 h 48"/>
                <a:gd name="T62" fmla="*/ 11 w 40"/>
                <a:gd name="T63" fmla="*/ 3 h 48"/>
                <a:gd name="T64" fmla="*/ 11 w 40"/>
                <a:gd name="T65" fmla="*/ 3 h 48"/>
                <a:gd name="T66" fmla="*/ 7 w 40"/>
                <a:gd name="T67" fmla="*/ 7 h 48"/>
                <a:gd name="T68" fmla="*/ 4 w 40"/>
                <a:gd name="T69" fmla="*/ 10 h 48"/>
                <a:gd name="T70" fmla="*/ 4 w 40"/>
                <a:gd name="T71" fmla="*/ 10 h 48"/>
                <a:gd name="T72" fmla="*/ 2 w 40"/>
                <a:gd name="T73" fmla="*/ 17 h 48"/>
                <a:gd name="T74" fmla="*/ 0 w 40"/>
                <a:gd name="T75" fmla="*/ 24 h 48"/>
                <a:gd name="T76" fmla="*/ 0 w 40"/>
                <a:gd name="T77" fmla="*/ 24 h 48"/>
                <a:gd name="T78" fmla="*/ 2 w 40"/>
                <a:gd name="T79" fmla="*/ 34 h 48"/>
                <a:gd name="T80" fmla="*/ 7 w 40"/>
                <a:gd name="T81" fmla="*/ 41 h 48"/>
                <a:gd name="T82" fmla="*/ 7 w 40"/>
                <a:gd name="T83" fmla="*/ 41 h 48"/>
                <a:gd name="T84" fmla="*/ 14 w 40"/>
                <a:gd name="T85" fmla="*/ 47 h 48"/>
                <a:gd name="T86" fmla="*/ 21 w 40"/>
                <a:gd name="T87" fmla="*/ 48 h 48"/>
                <a:gd name="T88" fmla="*/ 21 w 40"/>
                <a:gd name="T89" fmla="*/ 48 h 48"/>
                <a:gd name="T90" fmla="*/ 28 w 40"/>
                <a:gd name="T91" fmla="*/ 47 h 48"/>
                <a:gd name="T92" fmla="*/ 35 w 40"/>
                <a:gd name="T93" fmla="*/ 43 h 48"/>
                <a:gd name="T94" fmla="*/ 35 w 40"/>
                <a:gd name="T95" fmla="*/ 43 h 48"/>
                <a:gd name="T96" fmla="*/ 38 w 40"/>
                <a:gd name="T97" fmla="*/ 38 h 48"/>
                <a:gd name="T98" fmla="*/ 40 w 40"/>
                <a:gd name="T99" fmla="*/ 31 h 48"/>
                <a:gd name="T100" fmla="*/ 33 w 40"/>
                <a:gd name="T101" fmla="*/ 29 h 48"/>
                <a:gd name="T102" fmla="*/ 33 w 40"/>
                <a:gd name="T103" fmla="*/ 29 h 48"/>
                <a:gd name="T104" fmla="*/ 32 w 40"/>
                <a:gd name="T105" fmla="*/ 34 h 48"/>
                <a:gd name="T106" fmla="*/ 30 w 40"/>
                <a:gd name="T107" fmla="*/ 38 h 48"/>
                <a:gd name="T108" fmla="*/ 30 w 40"/>
                <a:gd name="T10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48">
                  <a:moveTo>
                    <a:pt x="30" y="38"/>
                  </a:moveTo>
                  <a:lnTo>
                    <a:pt x="30" y="38"/>
                  </a:lnTo>
                  <a:lnTo>
                    <a:pt x="26" y="40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6" y="40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1" y="31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5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8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6" y="7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3" y="15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8" y="2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7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4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8" y="47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8" y="38"/>
                  </a:lnTo>
                  <a:lnTo>
                    <a:pt x="40" y="31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34"/>
                  </a:lnTo>
                  <a:lnTo>
                    <a:pt x="30" y="38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5508" tIns="52754" rIns="105508" bIns="52754" numCol="1" anchor="t" anchorCtr="0" compatLnSpc="1">
              <a:prstTxWarp prst="textNoShape">
                <a:avLst/>
              </a:prstTxWarp>
            </a:bodyPr>
            <a:lstStyle/>
            <a:p>
              <a:endParaRPr lang="en-US" sz="126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3B904-5592-4734-A9EA-125C40B4FE19}"/>
                </a:ext>
              </a:extLst>
            </p:cNvPr>
            <p:cNvSpPr txBox="1"/>
            <p:nvPr/>
          </p:nvSpPr>
          <p:spPr>
            <a:xfrm>
              <a:off x="3656137" y="5360293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On-chip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5D4EBEC-3C5D-4E08-A9E7-657A93C5EE68}"/>
                </a:ext>
              </a:extLst>
            </p:cNvPr>
            <p:cNvSpPr txBox="1"/>
            <p:nvPr/>
          </p:nvSpPr>
          <p:spPr>
            <a:xfrm>
              <a:off x="6003451" y="5358569"/>
              <a:ext cx="9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Off-chip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1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Cache Hit and Miss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6778"/>
            <a:ext cx="10972800" cy="4964611"/>
          </a:xfrm>
        </p:spPr>
        <p:txBody>
          <a:bodyPr/>
          <a:lstStyle/>
          <a:p>
            <a:r>
              <a:rPr lang="en-US" altLang="en-US" sz="2400" b="1" dirty="0"/>
              <a:t>Hit:</a:t>
            </a:r>
            <a:r>
              <a:rPr lang="en-US" altLang="en-US" sz="2400" dirty="0"/>
              <a:t> Data appears in some block of the cache</a:t>
            </a:r>
          </a:p>
          <a:p>
            <a:pPr lvl="1"/>
            <a:r>
              <a:rPr lang="en-US" altLang="en-US" sz="2000" b="1" dirty="0"/>
              <a:t>Hit Rate: </a:t>
            </a:r>
            <a:r>
              <a:rPr lang="en-US" altLang="en-US" sz="2000" dirty="0"/>
              <a:t># hits / total accesses on the cache</a:t>
            </a:r>
          </a:p>
          <a:p>
            <a:pPr lvl="1"/>
            <a:r>
              <a:rPr lang="en-US" altLang="en-US" sz="2000" b="1" dirty="0"/>
              <a:t>Hit Time: </a:t>
            </a:r>
            <a:r>
              <a:rPr lang="en-US" altLang="en-US" sz="2000" dirty="0"/>
              <a:t>Time to access the cache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Miss: </a:t>
            </a:r>
            <a:r>
              <a:rPr lang="en-US" altLang="en-US" sz="2400" dirty="0"/>
              <a:t>Data needs to be retrieved from the lower level (and stored in cache)</a:t>
            </a:r>
          </a:p>
          <a:p>
            <a:pPr lvl="1"/>
            <a:r>
              <a:rPr lang="en-US" altLang="en-US" sz="2000" b="1" dirty="0"/>
              <a:t>Miss Rate:</a:t>
            </a:r>
            <a:r>
              <a:rPr lang="en-US" altLang="en-US" sz="2000" dirty="0"/>
              <a:t> 1 - (Hit Rate)</a:t>
            </a:r>
          </a:p>
          <a:p>
            <a:pPr lvl="1"/>
            <a:r>
              <a:rPr lang="en-US" altLang="en-US" sz="2000" b="1" dirty="0"/>
              <a:t>Miss Penalty:</a:t>
            </a:r>
            <a:r>
              <a:rPr lang="en-US" altLang="en-US" sz="2000" dirty="0"/>
              <a:t> Average delay in the processor caused by each miss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F6AC52F-5E70-4078-842A-DAE830E87886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910012" y="4381489"/>
            <a:ext cx="1270000" cy="15354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191870" y="4178711"/>
            <a:ext cx="2247726" cy="19045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7257702" y="4226317"/>
            <a:ext cx="216886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Level Memory </a:t>
            </a:r>
          </a:p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(cache/main memory)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4887498" y="4367917"/>
            <a:ext cx="77425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3055409" y="574039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3334809" y="5816591"/>
            <a:ext cx="13798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Processor</a:t>
            </a:r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3098272" y="505459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3182409" y="5054591"/>
            <a:ext cx="16430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Processor</a:t>
            </a:r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6277470" y="5219691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432920" y="5413264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4910012" y="5053016"/>
            <a:ext cx="1325685" cy="3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615" dirty="0">
                <a:latin typeface="Arial" panose="020B0604020202020204" pitchFamily="34" charset="0"/>
                <a:cs typeface="Arial" panose="020B0604020202020204" pitchFamily="34" charset="0"/>
              </a:rPr>
              <a:t>data block X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7868144" y="5570528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7389969" y="5272058"/>
            <a:ext cx="14481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block Y</a:t>
            </a:r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3123106" y="4902190"/>
            <a:ext cx="2362200" cy="2286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123106" y="459739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5180506" y="444499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find!</a:t>
            </a:r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>
            <a:off x="6247306" y="4902190"/>
            <a:ext cx="1861161" cy="1634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5429794" y="5414902"/>
            <a:ext cx="36576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7870550" y="5572935"/>
            <a:ext cx="37490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5428156" y="5049828"/>
            <a:ext cx="370524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120" y="4018838"/>
            <a:ext cx="69442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42666" y="5673446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123" y="5529131"/>
            <a:ext cx="511679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Hit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35CE1F0E-F2EC-4212-9EA6-6EBBFC0BB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708" y="4625132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17E-254D-4477-B188-C1A048D7C0CA}"/>
              </a:ext>
            </a:extLst>
          </p:cNvPr>
          <p:cNvSpPr txBox="1"/>
          <p:nvPr/>
        </p:nvSpPr>
        <p:spPr>
          <a:xfrm>
            <a:off x="1855891" y="4596204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read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9660C9D-D8E6-4AE6-AD77-3157C22B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442" y="4625132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5E311-D613-4B76-A38E-DB616A5A4ABC}"/>
              </a:ext>
            </a:extLst>
          </p:cNvPr>
          <p:cNvSpPr txBox="1"/>
          <p:nvPr/>
        </p:nvSpPr>
        <p:spPr>
          <a:xfrm>
            <a:off x="1861080" y="4593155"/>
            <a:ext cx="67486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812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DCE0-9160-4C9B-AC9D-DEFA4FF64048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2051538" y="1143000"/>
            <a:ext cx="5949462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Reducing Penalty: Multi-Level Cache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975773" y="3335891"/>
            <a:ext cx="9495692" cy="30045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000" b="1" dirty="0"/>
              <a:t>AMAT in multi-level cache organization</a:t>
            </a:r>
          </a:p>
          <a:p>
            <a:pPr lvl="1">
              <a:buFontTx/>
              <a:buNone/>
            </a:pPr>
            <a:r>
              <a:rPr lang="en-US" altLang="en-US" sz="2000" dirty="0"/>
              <a:t>=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(L1)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(L1) x </a:t>
            </a:r>
          </a:p>
          <a:p>
            <a:pPr lvl="1">
              <a:buFontTx/>
              <a:buNone/>
            </a:pPr>
            <a:r>
              <a:rPr lang="en-US" altLang="en-US" sz="2000" dirty="0"/>
              <a:t>   [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(L2)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(L2) x </a:t>
            </a:r>
          </a:p>
          <a:p>
            <a:pPr lvl="1">
              <a:buFontTx/>
              <a:buNone/>
            </a:pPr>
            <a:r>
              <a:rPr lang="en-US" altLang="en-US" sz="2000" dirty="0"/>
              <a:t>     { </a:t>
            </a:r>
            <a:r>
              <a:rPr lang="en-US" altLang="en-US" sz="2000" dirty="0" err="1"/>
              <a:t>T</a:t>
            </a:r>
            <a:r>
              <a:rPr lang="en-US" altLang="en-US" sz="2000" baseline="-20000" dirty="0" err="1"/>
              <a:t>hit</a:t>
            </a:r>
            <a:r>
              <a:rPr lang="en-US" altLang="en-US" sz="2000" dirty="0"/>
              <a:t>(L3) + </a:t>
            </a:r>
            <a:r>
              <a:rPr lang="en-US" altLang="en-US" sz="2000" dirty="0" err="1"/>
              <a:t>Miss_rate</a:t>
            </a:r>
            <a:r>
              <a:rPr lang="en-US" altLang="en-US" sz="2000" dirty="0"/>
              <a:t>(L3) x T(memory) } ] 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Example: </a:t>
            </a:r>
          </a:p>
          <a:p>
            <a:pPr lvl="1"/>
            <a:r>
              <a:rPr lang="en-US" altLang="en-US" sz="2000" dirty="0"/>
              <a:t>Miss rate of L1, L2, L3 = 10%, 5%, 1%, respectively</a:t>
            </a:r>
          </a:p>
          <a:p>
            <a:pPr lvl="1"/>
            <a:r>
              <a:rPr lang="en-US" altLang="en-US" sz="2000" dirty="0"/>
              <a:t>AMAT = 1 + 0.1 x [ 10 + 0.05 x { 20 + 0.01 x 300 } ] = 2.115 cycles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  <p:grpSp>
        <p:nvGrpSpPr>
          <p:cNvPr id="262151" name="Group 7"/>
          <p:cNvGrpSpPr>
            <a:grpSpLocks/>
          </p:cNvGrpSpPr>
          <p:nvPr/>
        </p:nvGrpSpPr>
        <p:grpSpPr bwMode="auto">
          <a:xfrm>
            <a:off x="4218820" y="1279525"/>
            <a:ext cx="1125497" cy="1066800"/>
            <a:chOff x="1648" y="1152"/>
            <a:chExt cx="512" cy="672"/>
          </a:xfrm>
        </p:grpSpPr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1648" y="1152"/>
              <a:ext cx="51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1712" y="1235"/>
              <a:ext cx="37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grpSp>
        <p:nvGrpSpPr>
          <p:cNvPr id="262157" name="Group 13"/>
          <p:cNvGrpSpPr>
            <a:grpSpLocks/>
          </p:cNvGrpSpPr>
          <p:nvPr/>
        </p:nvGrpSpPr>
        <p:grpSpPr bwMode="auto">
          <a:xfrm>
            <a:off x="6400800" y="1279525"/>
            <a:ext cx="1295400" cy="1752600"/>
            <a:chOff x="2928" y="864"/>
            <a:chExt cx="816" cy="1104"/>
          </a:xfrm>
        </p:grpSpPr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3120" y="1152"/>
              <a:ext cx="452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  <a:p>
              <a:pPr eaLnBrk="0" hangingPunct="0"/>
              <a:endParaRPr lang="en-US" altLang="en-US" sz="138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2928" y="864"/>
              <a:ext cx="816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2161" name="Line 17"/>
          <p:cNvSpPr>
            <a:spLocks noChangeShapeType="1"/>
          </p:cNvSpPr>
          <p:nvPr/>
        </p:nvSpPr>
        <p:spPr bwMode="auto">
          <a:xfrm flipV="1">
            <a:off x="3276600" y="1827392"/>
            <a:ext cx="942219" cy="14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5362621" y="1828800"/>
            <a:ext cx="103817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>
            <a:off x="7696200" y="1828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776190" y="1371601"/>
            <a:ext cx="11435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300 cycles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339274" y="1371601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20 cycles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3207821" y="1384565"/>
            <a:ext cx="1026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10 cycles</a:t>
            </a:r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3712509" y="2891504"/>
            <a:ext cx="1787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On Processor Die</a:t>
            </a:r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2457363" y="2170114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L1</a:t>
            </a:r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4578351" y="23002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L2</a:t>
            </a:r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6864351" y="2986088"/>
            <a:ext cx="399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L3</a:t>
            </a: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 rot="16200000">
            <a:off x="2402530" y="1295400"/>
            <a:ext cx="632041" cy="1066800"/>
            <a:chOff x="688" y="1290"/>
            <a:chExt cx="272" cy="672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88" y="1296"/>
              <a:ext cx="272" cy="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98" y="1522"/>
              <a:ext cx="67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First-level</a:t>
              </a:r>
            </a:p>
            <a:p>
              <a:pPr algn="ctr" eaLnBrk="0" hangingPunct="0"/>
              <a:r>
                <a:rPr lang="en-US" altLang="en-US" sz="1269" b="1" dirty="0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253197" y="1807423"/>
            <a:ext cx="9144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188112" y="1975447"/>
            <a:ext cx="976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Hit Time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321211" y="1297868"/>
            <a:ext cx="819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1 cycle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493977" y="4493387"/>
            <a:ext cx="2842845" cy="1220579"/>
          </a:xfrm>
          <a:prstGeom prst="wedgeEllipseCallou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7" dirty="0"/>
              <a:t>Vs. 31 cycles</a:t>
            </a:r>
          </a:p>
          <a:p>
            <a:pPr algn="ctr"/>
            <a:r>
              <a:rPr lang="en-US" sz="2077" dirty="0">
                <a:solidFill>
                  <a:srgbClr val="FFFF00"/>
                </a:solidFill>
              </a:rPr>
              <a:t>14.7x speedup!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8915400" y="1203325"/>
            <a:ext cx="1524000" cy="2378075"/>
            <a:chOff x="3312" y="864"/>
            <a:chExt cx="960" cy="1498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3312" y="864"/>
              <a:ext cx="960" cy="14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3504" y="1392"/>
              <a:ext cx="545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  <a:p>
              <a:pPr eaLnBrk="0" hangingPunct="0"/>
              <a:r>
                <a:rPr lang="en-US" altLang="en-US" sz="1385" b="1" dirty="0">
                  <a:latin typeface="Arial" panose="020B0604020202020204" pitchFamily="34" charset="0"/>
                  <a:cs typeface="Arial" panose="020B0604020202020204" pitchFamily="34" charset="0"/>
                </a:rPr>
                <a:t>(DRAM)</a:t>
              </a:r>
            </a:p>
          </p:txBody>
        </p:sp>
      </p:grp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9181394" y="3636500"/>
            <a:ext cx="966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Off-Chip</a:t>
            </a:r>
          </a:p>
        </p:txBody>
      </p:sp>
    </p:spTree>
    <p:extLst>
      <p:ext uri="{BB962C8B-B14F-4D97-AF65-F5344CB8AC3E}">
        <p14:creationId xmlns:p14="http://schemas.microsoft.com/office/powerpoint/2010/main" val="5137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27">
            <a:extLst>
              <a:ext uri="{FF2B5EF4-FFF2-40B4-BE49-F238E27FC236}">
                <a16:creationId xmlns:a16="http://schemas.microsoft.com/office/drawing/2014/main" id="{D6988B1A-94D4-44E3-B6FC-125E43A87BA3}"/>
              </a:ext>
            </a:extLst>
          </p:cNvPr>
          <p:cNvSpPr/>
          <p:nvPr/>
        </p:nvSpPr>
        <p:spPr>
          <a:xfrm>
            <a:off x="8411457" y="2610963"/>
            <a:ext cx="3629320" cy="975676"/>
          </a:xfrm>
          <a:prstGeom prst="wedgeEllipseCallout">
            <a:avLst>
              <a:gd name="adj1" fmla="val -76646"/>
              <a:gd name="adj2" fmla="val 138225"/>
            </a:avLst>
          </a:prstGeom>
          <a:solidFill>
            <a:schemeClr val="accent5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is miss ratio with regard to all instructions</a:t>
            </a:r>
          </a:p>
          <a:p>
            <a:pPr algn="ctr" defTabSz="527517"/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read ratio * cache miss rate</a:t>
            </a:r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Measuring Performance with Caches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6801"/>
            <a:ext cx="10487024" cy="1574800"/>
          </a:xfrm>
        </p:spPr>
        <p:txBody>
          <a:bodyPr>
            <a:noAutofit/>
          </a:bodyPr>
          <a:lstStyle/>
          <a:p>
            <a:r>
              <a:rPr lang="en-US" sz="2400" b="1" dirty="0"/>
              <a:t>Assuming cache hit costs are included as part of the normal CPU execution cycle, then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CPU time =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CPI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  <a:p>
            <a:pPr lvl="1" algn="ctr">
              <a:buFont typeface="Monotype Sort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=  IC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dirty="0" err="1">
                <a:solidFill>
                  <a:schemeClr val="accent2"/>
                </a:solidFill>
              </a:rPr>
              <a:t>CPI</a:t>
            </a:r>
            <a:r>
              <a:rPr lang="en-US" sz="2400" baseline="-25000" dirty="0" err="1">
                <a:solidFill>
                  <a:schemeClr val="accent2"/>
                </a:solidFill>
              </a:rPr>
              <a:t>ideal</a:t>
            </a:r>
            <a:r>
              <a:rPr lang="en-US" sz="2400" dirty="0">
                <a:solidFill>
                  <a:schemeClr val="accent2"/>
                </a:solidFill>
              </a:rPr>
              <a:t> + Memory-stall cycles) 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×</a:t>
            </a:r>
            <a:r>
              <a:rPr lang="en-US" sz="2400" dirty="0">
                <a:solidFill>
                  <a:schemeClr val="accent2"/>
                </a:solidFill>
              </a:rPr>
              <a:t> CP</a:t>
            </a:r>
          </a:p>
        </p:txBody>
      </p:sp>
      <p:grpSp>
        <p:nvGrpSpPr>
          <p:cNvPr id="1674248" name="Group 8"/>
          <p:cNvGrpSpPr>
            <a:grpSpLocks/>
          </p:cNvGrpSpPr>
          <p:nvPr/>
        </p:nvGrpSpPr>
        <p:grpSpPr bwMode="auto">
          <a:xfrm>
            <a:off x="4476750" y="2828925"/>
            <a:ext cx="3505200" cy="473075"/>
            <a:chOff x="2016" y="1488"/>
            <a:chExt cx="2208" cy="298"/>
          </a:xfrm>
        </p:grpSpPr>
        <p:sp>
          <p:nvSpPr>
            <p:cNvPr id="1674245" name="AutoShape 5"/>
            <p:cNvSpPr>
              <a:spLocks/>
            </p:cNvSpPr>
            <p:nvPr/>
          </p:nvSpPr>
          <p:spPr bwMode="auto">
            <a:xfrm rot="5400000">
              <a:off x="3072" y="432"/>
              <a:ext cx="96" cy="2208"/>
            </a:xfrm>
            <a:prstGeom prst="rightBrace">
              <a:avLst>
                <a:gd name="adj1" fmla="val 191667"/>
                <a:gd name="adj2" fmla="val 50000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4246" name="Text Box 6"/>
            <p:cNvSpPr txBox="1">
              <a:spLocks noChangeArrowheads="1"/>
            </p:cNvSpPr>
            <p:nvPr/>
          </p:nvSpPr>
          <p:spPr bwMode="auto">
            <a:xfrm>
              <a:off x="2688" y="153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2"/>
                  </a:solidFill>
                </a:rPr>
                <a:t>CPI</a:t>
              </a:r>
              <a:r>
                <a:rPr lang="en-US" sz="2000" baseline="-25000" dirty="0" err="1">
                  <a:solidFill>
                    <a:schemeClr val="accent2"/>
                  </a:solidFill>
                </a:rPr>
                <a:t>stall</a:t>
              </a:r>
              <a:endParaRPr lang="en-US" sz="2000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674247" name="Rectangle 7"/>
          <p:cNvSpPr>
            <a:spLocks noChangeArrowheads="1"/>
          </p:cNvSpPr>
          <p:nvPr/>
        </p:nvSpPr>
        <p:spPr bwMode="auto">
          <a:xfrm>
            <a:off x="1076324" y="3556000"/>
            <a:ext cx="10582275" cy="247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Memory-stall cycles come from cache misses (a sum of read-stalls and write-stalls)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Read-stall cycles  =   read miss ratio × read miss penalty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Write-stall cycles   =  write miss ratio × write miss penalty +  write buffer stalls</a:t>
            </a:r>
          </a:p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 write-through caches, we can simplify this to</a:t>
            </a:r>
          </a:p>
          <a:p>
            <a:pPr marL="741363" lvl="1" indent="-246063" algn="ctr"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Memory-stall cycles   =  miss ratio × miss penalty</a:t>
            </a:r>
          </a:p>
        </p:txBody>
      </p:sp>
    </p:spTree>
    <p:extLst>
      <p:ext uri="{BB962C8B-B14F-4D97-AF65-F5344CB8AC3E}">
        <p14:creationId xmlns:p14="http://schemas.microsoft.com/office/powerpoint/2010/main" val="894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Impacts of Cache Performance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65451"/>
            <a:ext cx="10772775" cy="5449888"/>
          </a:xfrm>
        </p:spPr>
        <p:txBody>
          <a:bodyPr>
            <a:noAutofit/>
          </a:bodyPr>
          <a:lstStyle/>
          <a:p>
            <a:r>
              <a:rPr lang="en-US" sz="2400" b="1" dirty="0"/>
              <a:t>Relative cache penalty increases as processor performance improves (faster clock rate and/or lower CPI)</a:t>
            </a:r>
          </a:p>
          <a:p>
            <a:pPr lvl="1"/>
            <a:r>
              <a:rPr lang="en-US" sz="2000" dirty="0"/>
              <a:t>The memory speed is unlikely to improve as fast as processor cycle time.  When calculating </a:t>
            </a:r>
            <a:r>
              <a:rPr lang="en-US" sz="2000" dirty="0" err="1"/>
              <a:t>CPI</a:t>
            </a:r>
            <a:r>
              <a:rPr lang="en-US" sz="2000" baseline="-25000" dirty="0" err="1"/>
              <a:t>stall</a:t>
            </a:r>
            <a:r>
              <a:rPr lang="en-US" sz="2000" dirty="0"/>
              <a:t>, the cache miss penalty is measured in </a:t>
            </a:r>
            <a:r>
              <a:rPr lang="en-US" sz="2000" i="1" dirty="0"/>
              <a:t>processor</a:t>
            </a:r>
            <a:r>
              <a:rPr lang="en-US" sz="2000" dirty="0"/>
              <a:t> clock cycles needed to handle a miss</a:t>
            </a:r>
          </a:p>
          <a:p>
            <a:pPr lvl="1"/>
            <a:r>
              <a:rPr lang="en-US" sz="2000" dirty="0"/>
              <a:t>The lower the </a:t>
            </a:r>
            <a:r>
              <a:rPr lang="en-US" sz="2000" dirty="0" err="1"/>
              <a:t>CPI</a:t>
            </a:r>
            <a:r>
              <a:rPr lang="en-US" sz="2000" baseline="-25000" dirty="0" err="1"/>
              <a:t>ideal</a:t>
            </a:r>
            <a:r>
              <a:rPr lang="en-US" sz="2000" dirty="0"/>
              <a:t>, the higher the impact of stalls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Example: A processor with a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of 2, a 100 cycle miss penalty, 36% load/store instructions, and 2% I$ and 4% D$ miss rates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</a:rPr>
              <a:t>Memory-stall cycles = 2%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+ 36%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4%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×</a:t>
            </a:r>
            <a:r>
              <a:rPr lang="en-US" sz="2000" dirty="0">
                <a:solidFill>
                  <a:srgbClr val="0070C0"/>
                </a:solidFill>
              </a:rPr>
              <a:t> 100 = 3.44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err="1">
                <a:solidFill>
                  <a:srgbClr val="0070C0"/>
                </a:solidFill>
              </a:rPr>
              <a:t>CPI</a:t>
            </a:r>
            <a:r>
              <a:rPr lang="en-US" sz="2000" baseline="-25000" dirty="0" err="1">
                <a:solidFill>
                  <a:srgbClr val="0070C0"/>
                </a:solidFill>
              </a:rPr>
              <a:t>stalls</a:t>
            </a:r>
            <a:r>
              <a:rPr lang="en-US" sz="2000" dirty="0">
                <a:solidFill>
                  <a:srgbClr val="0070C0"/>
                </a:solidFill>
              </a:rPr>
              <a:t>  =  2 + 3.44 = 5.44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What if the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ideal</a:t>
            </a:r>
            <a:r>
              <a:rPr lang="en-US" sz="2400" b="1" dirty="0"/>
              <a:t> is reduced to 1? Or the processor clock rate is doubled (doubling the miss penalty)?</a:t>
            </a:r>
          </a:p>
        </p:txBody>
      </p:sp>
    </p:spTree>
    <p:extLst>
      <p:ext uri="{BB962C8B-B14F-4D97-AF65-F5344CB8AC3E}">
        <p14:creationId xmlns:p14="http://schemas.microsoft.com/office/powerpoint/2010/main" val="12430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22831</TotalTime>
  <Words>4814</Words>
  <Application>Microsoft Office PowerPoint</Application>
  <PresentationFormat>Widescreen</PresentationFormat>
  <Paragraphs>1046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Monotype Sorts</vt:lpstr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Final Exam Review</vt:lpstr>
      <vt:lpstr>Final Exam Composition</vt:lpstr>
      <vt:lpstr>Processor Interface Mechanisms</vt:lpstr>
      <vt:lpstr>Processor Interface Mechanisms</vt:lpstr>
      <vt:lpstr>Why?</vt:lpstr>
      <vt:lpstr>Cache Hit and Miss</vt:lpstr>
      <vt:lpstr>Reducing Penalty: Multi-Level Cache </vt:lpstr>
      <vt:lpstr>Measuring Performance with Caches</vt:lpstr>
      <vt:lpstr>Impacts of Cache Performance</vt:lpstr>
      <vt:lpstr>Cache Types</vt:lpstr>
      <vt:lpstr>Four-Way Set Associative Cache</vt:lpstr>
      <vt:lpstr>Cache Miss Classification: The 3 C’s</vt:lpstr>
      <vt:lpstr>Cache Policies: Cases - Revisit</vt:lpstr>
      <vt:lpstr>Cache Miss Behavior Analysis</vt:lpstr>
      <vt:lpstr>Reduce Miss Rate (1): Code Optimization</vt:lpstr>
      <vt:lpstr>Reduce Miss Rate (2): Reduce the 3 C’s</vt:lpstr>
      <vt:lpstr>Reduce Miss Rate (4): Multi-level Caches</vt:lpstr>
      <vt:lpstr>DRAM Subsystem Organization</vt:lpstr>
      <vt:lpstr>DRAM Design 2: Synchronous DRAMs</vt:lpstr>
      <vt:lpstr>PowerPoint Presentation</vt:lpstr>
      <vt:lpstr>PowerPoint Presentation</vt:lpstr>
      <vt:lpstr>PowerPoint Presentation</vt:lpstr>
      <vt:lpstr>PowerPoint Presentation</vt:lpstr>
      <vt:lpstr>Typical Disk Access Time </vt:lpstr>
      <vt:lpstr>Address Translation Mechanisms</vt:lpstr>
      <vt:lpstr>A TLB in the Memory Hierarchy</vt:lpstr>
      <vt:lpstr>TLB Event Combinations</vt:lpstr>
      <vt:lpstr>Memory Systems that Support Caches</vt:lpstr>
      <vt:lpstr>PowerPoint Presentation</vt:lpstr>
      <vt:lpstr>PowerPoint Presentation</vt:lpstr>
      <vt:lpstr>PowerPoint Presentation</vt:lpstr>
      <vt:lpstr>PowerPoint Presentation</vt:lpstr>
      <vt:lpstr>Can We Do Better?</vt:lpstr>
      <vt:lpstr>Dynamic Pipeline Scheduling</vt:lpstr>
      <vt:lpstr>Dependencies Among Instructions</vt:lpstr>
      <vt:lpstr>PowerPoint Presentation</vt:lpstr>
      <vt:lpstr>Cache Coherence Methods</vt:lpstr>
      <vt:lpstr>Cache Coherence Methods</vt:lpstr>
      <vt:lpstr>PowerPoint Presentation</vt:lpstr>
      <vt:lpstr>Multi-core CPUs, Multiprocessors, and GPUs</vt:lpstr>
      <vt:lpstr>Why is GPU so Efficient?</vt:lpstr>
      <vt:lpstr>Classical GPGPU Architecture (Nvidia)</vt:lpstr>
      <vt:lpstr>Multicore Performance: Amdahl’s Law</vt:lpstr>
      <vt:lpstr>PowerPoint Presentation</vt:lpstr>
      <vt:lpstr>PowerPoint Presentation</vt:lpstr>
      <vt:lpstr>Other Important Points</vt:lpstr>
      <vt:lpstr>Good Luck!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686</cp:revision>
  <dcterms:created xsi:type="dcterms:W3CDTF">2020-09-30T09:46:54Z</dcterms:created>
  <dcterms:modified xsi:type="dcterms:W3CDTF">2022-12-05T00:38:56Z</dcterms:modified>
</cp:coreProperties>
</file>