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sldIdLst>
    <p:sldId id="591" r:id="rId3"/>
    <p:sldId id="628" r:id="rId4"/>
    <p:sldId id="420" r:id="rId5"/>
    <p:sldId id="414" r:id="rId6"/>
    <p:sldId id="353" r:id="rId7"/>
    <p:sldId id="309" r:id="rId8"/>
    <p:sldId id="467" r:id="rId9"/>
    <p:sldId id="321" r:id="rId10"/>
    <p:sldId id="345" r:id="rId11"/>
    <p:sldId id="592" r:id="rId12"/>
    <p:sldId id="315" r:id="rId13"/>
    <p:sldId id="316" r:id="rId14"/>
    <p:sldId id="322" r:id="rId15"/>
    <p:sldId id="317" r:id="rId16"/>
    <p:sldId id="328" r:id="rId17"/>
    <p:sldId id="534" r:id="rId18"/>
    <p:sldId id="593" r:id="rId19"/>
    <p:sldId id="579" r:id="rId20"/>
    <p:sldId id="547" r:id="rId21"/>
    <p:sldId id="357" r:id="rId22"/>
    <p:sldId id="381" r:id="rId23"/>
    <p:sldId id="603" r:id="rId24"/>
    <p:sldId id="446" r:id="rId25"/>
    <p:sldId id="382" r:id="rId26"/>
    <p:sldId id="599" r:id="rId27"/>
    <p:sldId id="608" r:id="rId28"/>
    <p:sldId id="600" r:id="rId29"/>
    <p:sldId id="601" r:id="rId30"/>
    <p:sldId id="602" r:id="rId31"/>
    <p:sldId id="585" r:id="rId32"/>
    <p:sldId id="631" r:id="rId33"/>
    <p:sldId id="406" r:id="rId34"/>
    <p:sldId id="407" r:id="rId35"/>
    <p:sldId id="497" r:id="rId36"/>
    <p:sldId id="627" r:id="rId37"/>
    <p:sldId id="588" r:id="rId38"/>
    <p:sldId id="629" r:id="rId39"/>
    <p:sldId id="25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JBr30RVE8+tt41WpKwZxw==" hashData="ItjMTqapEwQIPuJDO9gAkVpmO5jcjqtkIpQXJRByI/1DnKjXooVpQfzHXAExV84KgKVNngLg9kBji64WJsidT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9" autoAdjust="0"/>
    <p:restoredTop sz="64865" autoAdjust="0"/>
  </p:normalViewPr>
  <p:slideViewPr>
    <p:cSldViewPr snapToGrid="0">
      <p:cViewPr varScale="1">
        <p:scale>
          <a:sx n="93" d="100"/>
          <a:sy n="93" d="100"/>
        </p:scale>
        <p:origin x="26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145F2-F96C-4951-A77E-F812689717D2}"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03C5C-F5FF-4425-BA56-D07B5A5DA999}" type="slidenum">
              <a:rPr lang="en-US" smtClean="0"/>
              <a:t>‹#›</a:t>
            </a:fld>
            <a:endParaRPr lang="en-US"/>
          </a:p>
        </p:txBody>
      </p:sp>
    </p:spTree>
    <p:extLst>
      <p:ext uri="{BB962C8B-B14F-4D97-AF65-F5344CB8AC3E}">
        <p14:creationId xmlns:p14="http://schemas.microsoft.com/office/powerpoint/2010/main" val="38954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F53986-0B42-4E8A-BB17-593DD98BE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845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66788"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The University of Adelaide, School of Computer Science</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627FC7A7-2730-45AD-A779-D33AF0E3A247}" type="datetime3">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10 October 2022</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66788"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Chapter 2 — Instructions: Language of the Computer</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45D34BE8-501B-4ECF-BC22-2887268EAE29}"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Tree>
    <p:extLst>
      <p:ext uri="{BB962C8B-B14F-4D97-AF65-F5344CB8AC3E}">
        <p14:creationId xmlns:p14="http://schemas.microsoft.com/office/powerpoint/2010/main" val="2359236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F53986-0B42-4E8A-BB17-593DD98BE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6573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8068" name="Slide Number Placeholder 3"/>
          <p:cNvSpPr>
            <a:spLocks noGrp="1"/>
          </p:cNvSpPr>
          <p:nvPr>
            <p:ph type="sldNum" sz="quarter" idx="5"/>
          </p:nvPr>
        </p:nvSpPr>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75963C55-317E-405E-BC3D-02D50D72A3FE}"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66788" rtl="0" eaLnBrk="1" fontAlgn="auto" latinLnBrk="0" hangingPunct="1">
                <a:lnSpc>
                  <a:spcPct val="100000"/>
                </a:lnSpc>
                <a:spcBef>
                  <a:spcPts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223006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7E8454-660E-4AFF-91D1-659C6C8ECEDE}"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43872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7E8454-660E-4AFF-91D1-659C6C8ECEDE}"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33684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FFD46F-4BAB-4C0E-9F0A-BC1BEC330CE1}" type="slidenum">
              <a:rPr lang="en-US" smtClean="0"/>
              <a:t>15</a:t>
            </a:fld>
            <a:endParaRPr lang="en-US"/>
          </a:p>
        </p:txBody>
      </p:sp>
    </p:spTree>
    <p:extLst>
      <p:ext uri="{BB962C8B-B14F-4D97-AF65-F5344CB8AC3E}">
        <p14:creationId xmlns:p14="http://schemas.microsoft.com/office/powerpoint/2010/main" val="2855875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F53986-0B42-4E8A-BB17-593DD98BE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668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51276F-055D-41CB-9ECE-1719BC749B9E}" type="slidenum">
              <a:rPr lang="en-US" smtClean="0"/>
              <a:t>17</a:t>
            </a:fld>
            <a:endParaRPr lang="en-US"/>
          </a:p>
        </p:txBody>
      </p:sp>
    </p:spTree>
    <p:extLst>
      <p:ext uri="{BB962C8B-B14F-4D97-AF65-F5344CB8AC3E}">
        <p14:creationId xmlns:p14="http://schemas.microsoft.com/office/powerpoint/2010/main" val="152120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p:txBody>
          <a:bodyPr/>
          <a:lstStyle>
            <a:lvl1pPr defTabSz="927100" eaLnBrk="0" hangingPunct="0">
              <a:defRPr sz="4400">
                <a:solidFill>
                  <a:schemeClr val="tx2"/>
                </a:solidFill>
                <a:latin typeface="Arial" panose="020B0604020202020204" pitchFamily="34" charset="0"/>
                <a:cs typeface="Arial" panose="020B0604020202020204" pitchFamily="34" charset="0"/>
              </a:defRPr>
            </a:lvl1pPr>
            <a:lvl2pPr marL="742950" indent="-285750" defTabSz="927100" eaLnBrk="0" hangingPunct="0">
              <a:defRPr sz="4400">
                <a:solidFill>
                  <a:schemeClr val="tx2"/>
                </a:solidFill>
                <a:latin typeface="Arial" panose="020B0604020202020204" pitchFamily="34" charset="0"/>
                <a:cs typeface="Arial" panose="020B0604020202020204" pitchFamily="34" charset="0"/>
              </a:defRPr>
            </a:lvl2pPr>
            <a:lvl3pPr marL="1143000" indent="-228600" defTabSz="927100" eaLnBrk="0" hangingPunct="0">
              <a:defRPr sz="4400">
                <a:solidFill>
                  <a:schemeClr val="tx2"/>
                </a:solidFill>
                <a:latin typeface="Arial" panose="020B0604020202020204" pitchFamily="34" charset="0"/>
                <a:cs typeface="Arial" panose="020B0604020202020204" pitchFamily="34" charset="0"/>
              </a:defRPr>
            </a:lvl3pPr>
            <a:lvl4pPr marL="1600200" indent="-228600" defTabSz="927100" eaLnBrk="0" hangingPunct="0">
              <a:defRPr sz="4400">
                <a:solidFill>
                  <a:schemeClr val="tx2"/>
                </a:solidFill>
                <a:latin typeface="Arial" panose="020B0604020202020204" pitchFamily="34" charset="0"/>
                <a:cs typeface="Arial" panose="020B0604020202020204" pitchFamily="34" charset="0"/>
              </a:defRPr>
            </a:lvl4pPr>
            <a:lvl5pPr marL="2057400" indent="-228600" defTabSz="927100" eaLnBrk="0" hangingPunct="0">
              <a:defRPr sz="4400">
                <a:solidFill>
                  <a:schemeClr val="tx2"/>
                </a:solidFill>
                <a:latin typeface="Arial" panose="020B0604020202020204" pitchFamily="34" charset="0"/>
                <a:cs typeface="Arial" panose="020B0604020202020204" pitchFamily="34" charset="0"/>
              </a:defRPr>
            </a:lvl5pPr>
            <a:lvl6pPr marL="25146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r" defTabSz="927100" rtl="0" eaLnBrk="1" fontAlgn="auto" latinLnBrk="0" hangingPunct="1">
              <a:lnSpc>
                <a:spcPct val="100000"/>
              </a:lnSpc>
              <a:spcBef>
                <a:spcPts val="0"/>
              </a:spcBef>
              <a:spcAft>
                <a:spcPts val="0"/>
              </a:spcAft>
              <a:buClrTx/>
              <a:buSzTx/>
              <a:buFontTx/>
              <a:buNone/>
              <a:tabLst/>
              <a:defRPr/>
            </a:pPr>
            <a:fld id="{46B1C1C3-DDF2-4B71-9B0C-DE6956EBBBE0}"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27100" rtl="0" eaLnBrk="1" fontAlgn="auto" latinLnBrk="0" hangingPunct="1">
                <a:lnSpc>
                  <a:spcPct val="100000"/>
                </a:lnSpc>
                <a:spcBef>
                  <a:spcPts val="0"/>
                </a:spcBef>
                <a:spcAft>
                  <a:spcPts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440558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p:txBody>
          <a:bodyPr/>
          <a:lstStyle>
            <a:lvl1pPr defTabSz="927100" eaLnBrk="0" hangingPunct="0">
              <a:defRPr sz="4400">
                <a:solidFill>
                  <a:schemeClr val="tx2"/>
                </a:solidFill>
                <a:latin typeface="Arial" panose="020B0604020202020204" pitchFamily="34" charset="0"/>
                <a:cs typeface="Arial" panose="020B0604020202020204" pitchFamily="34" charset="0"/>
              </a:defRPr>
            </a:lvl1pPr>
            <a:lvl2pPr marL="742950" indent="-285750" defTabSz="927100" eaLnBrk="0" hangingPunct="0">
              <a:defRPr sz="4400">
                <a:solidFill>
                  <a:schemeClr val="tx2"/>
                </a:solidFill>
                <a:latin typeface="Arial" panose="020B0604020202020204" pitchFamily="34" charset="0"/>
                <a:cs typeface="Arial" panose="020B0604020202020204" pitchFamily="34" charset="0"/>
              </a:defRPr>
            </a:lvl2pPr>
            <a:lvl3pPr marL="1143000" indent="-228600" defTabSz="927100" eaLnBrk="0" hangingPunct="0">
              <a:defRPr sz="4400">
                <a:solidFill>
                  <a:schemeClr val="tx2"/>
                </a:solidFill>
                <a:latin typeface="Arial" panose="020B0604020202020204" pitchFamily="34" charset="0"/>
                <a:cs typeface="Arial" panose="020B0604020202020204" pitchFamily="34" charset="0"/>
              </a:defRPr>
            </a:lvl3pPr>
            <a:lvl4pPr marL="1600200" indent="-228600" defTabSz="927100" eaLnBrk="0" hangingPunct="0">
              <a:defRPr sz="4400">
                <a:solidFill>
                  <a:schemeClr val="tx2"/>
                </a:solidFill>
                <a:latin typeface="Arial" panose="020B0604020202020204" pitchFamily="34" charset="0"/>
                <a:cs typeface="Arial" panose="020B0604020202020204" pitchFamily="34" charset="0"/>
              </a:defRPr>
            </a:lvl4pPr>
            <a:lvl5pPr marL="2057400" indent="-228600" defTabSz="927100" eaLnBrk="0" hangingPunct="0">
              <a:defRPr sz="4400">
                <a:solidFill>
                  <a:schemeClr val="tx2"/>
                </a:solidFill>
                <a:latin typeface="Arial" panose="020B0604020202020204" pitchFamily="34" charset="0"/>
                <a:cs typeface="Arial" panose="020B0604020202020204" pitchFamily="34" charset="0"/>
              </a:defRPr>
            </a:lvl5pPr>
            <a:lvl6pPr marL="25146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r" defTabSz="927100" rtl="0" eaLnBrk="1" fontAlgn="auto" latinLnBrk="0" hangingPunct="1">
              <a:lnSpc>
                <a:spcPct val="100000"/>
              </a:lnSpc>
              <a:spcBef>
                <a:spcPts val="0"/>
              </a:spcBef>
              <a:spcAft>
                <a:spcPts val="0"/>
              </a:spcAft>
              <a:buClrTx/>
              <a:buSzTx/>
              <a:buFontTx/>
              <a:buNone/>
              <a:tabLst/>
              <a:defRPr/>
            </a:pPr>
            <a:fld id="{24BB320F-D3FE-46DB-887C-2F8F5B0D23B1}"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27100" rtl="0" eaLnBrk="1" fontAlgn="auto" latinLnBrk="0" hangingPunct="1">
                <a:lnSpc>
                  <a:spcPct val="100000"/>
                </a:lnSpc>
                <a:spcBef>
                  <a:spcPts val="0"/>
                </a:spcBef>
                <a:spcAft>
                  <a:spcPts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008730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a:p>
        </p:txBody>
      </p:sp>
      <p:sp>
        <p:nvSpPr>
          <p:cNvPr id="4" name="Slide Number Placeholder 3"/>
          <p:cNvSpPr>
            <a:spLocks noGrp="1"/>
          </p:cNvSpPr>
          <p:nvPr>
            <p:ph type="sldNum" sz="quarter" idx="5"/>
          </p:nvPr>
        </p:nvSpPr>
        <p:spPr/>
        <p:txBody>
          <a:bodyPr/>
          <a:lstStyle/>
          <a:p>
            <a:fld id="{5DA03C5C-F5FF-4425-BA56-D07B5A5DA999}" type="slidenum">
              <a:rPr lang="en-US" smtClean="0"/>
              <a:t>2</a:t>
            </a:fld>
            <a:endParaRPr lang="en-US"/>
          </a:p>
        </p:txBody>
      </p:sp>
    </p:spTree>
    <p:extLst>
      <p:ext uri="{BB962C8B-B14F-4D97-AF65-F5344CB8AC3E}">
        <p14:creationId xmlns:p14="http://schemas.microsoft.com/office/powerpoint/2010/main" val="3583381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p:txBody>
          <a:bodyPr/>
          <a:lstStyle>
            <a:lvl1pPr defTabSz="927100" eaLnBrk="0" hangingPunct="0">
              <a:defRPr sz="4400">
                <a:solidFill>
                  <a:schemeClr val="tx2"/>
                </a:solidFill>
                <a:latin typeface="Arial" panose="020B0604020202020204" pitchFamily="34" charset="0"/>
                <a:cs typeface="Arial" panose="020B0604020202020204" pitchFamily="34" charset="0"/>
              </a:defRPr>
            </a:lvl1pPr>
            <a:lvl2pPr marL="742950" indent="-285750" defTabSz="927100" eaLnBrk="0" hangingPunct="0">
              <a:defRPr sz="4400">
                <a:solidFill>
                  <a:schemeClr val="tx2"/>
                </a:solidFill>
                <a:latin typeface="Arial" panose="020B0604020202020204" pitchFamily="34" charset="0"/>
                <a:cs typeface="Arial" panose="020B0604020202020204" pitchFamily="34" charset="0"/>
              </a:defRPr>
            </a:lvl2pPr>
            <a:lvl3pPr marL="1143000" indent="-228600" defTabSz="927100" eaLnBrk="0" hangingPunct="0">
              <a:defRPr sz="4400">
                <a:solidFill>
                  <a:schemeClr val="tx2"/>
                </a:solidFill>
                <a:latin typeface="Arial" panose="020B0604020202020204" pitchFamily="34" charset="0"/>
                <a:cs typeface="Arial" panose="020B0604020202020204" pitchFamily="34" charset="0"/>
              </a:defRPr>
            </a:lvl3pPr>
            <a:lvl4pPr marL="1600200" indent="-228600" defTabSz="927100" eaLnBrk="0" hangingPunct="0">
              <a:defRPr sz="4400">
                <a:solidFill>
                  <a:schemeClr val="tx2"/>
                </a:solidFill>
                <a:latin typeface="Arial" panose="020B0604020202020204" pitchFamily="34" charset="0"/>
                <a:cs typeface="Arial" panose="020B0604020202020204" pitchFamily="34" charset="0"/>
              </a:defRPr>
            </a:lvl4pPr>
            <a:lvl5pPr marL="2057400" indent="-228600" defTabSz="927100" eaLnBrk="0" hangingPunct="0">
              <a:defRPr sz="4400">
                <a:solidFill>
                  <a:schemeClr val="tx2"/>
                </a:solidFill>
                <a:latin typeface="Arial" panose="020B0604020202020204" pitchFamily="34" charset="0"/>
                <a:cs typeface="Arial" panose="020B0604020202020204" pitchFamily="34" charset="0"/>
              </a:defRPr>
            </a:lvl5pPr>
            <a:lvl6pPr marL="25146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r" defTabSz="927100" rtl="0" eaLnBrk="1" fontAlgn="auto" latinLnBrk="0" hangingPunct="1">
              <a:lnSpc>
                <a:spcPct val="100000"/>
              </a:lnSpc>
              <a:spcBef>
                <a:spcPts val="0"/>
              </a:spcBef>
              <a:spcAft>
                <a:spcPts val="0"/>
              </a:spcAft>
              <a:buClrTx/>
              <a:buSzTx/>
              <a:buFontTx/>
              <a:buNone/>
              <a:tabLst/>
              <a:defRPr/>
            </a:pPr>
            <a:fld id="{667C98F4-3B23-4099-B0A7-DE1C3DA8D172}"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2710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901215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 name="Slide Number Placeholder 3"/>
          <p:cNvSpPr>
            <a:spLocks noGrp="1"/>
          </p:cNvSpPr>
          <p:nvPr>
            <p:ph type="sldNum" sz="quarter" idx="5"/>
          </p:nvPr>
        </p:nvSpPr>
        <p:spPr/>
        <p:txBody>
          <a:bodyPr/>
          <a:lstStyle>
            <a:lvl1pPr defTabSz="927100" eaLnBrk="0" hangingPunct="0">
              <a:defRPr sz="4400">
                <a:solidFill>
                  <a:schemeClr val="tx2"/>
                </a:solidFill>
                <a:latin typeface="Arial" panose="020B0604020202020204" pitchFamily="34" charset="0"/>
                <a:cs typeface="Arial" panose="020B0604020202020204" pitchFamily="34" charset="0"/>
              </a:defRPr>
            </a:lvl1pPr>
            <a:lvl2pPr marL="742950" indent="-285750" defTabSz="927100" eaLnBrk="0" hangingPunct="0">
              <a:defRPr sz="4400">
                <a:solidFill>
                  <a:schemeClr val="tx2"/>
                </a:solidFill>
                <a:latin typeface="Arial" panose="020B0604020202020204" pitchFamily="34" charset="0"/>
                <a:cs typeface="Arial" panose="020B0604020202020204" pitchFamily="34" charset="0"/>
              </a:defRPr>
            </a:lvl2pPr>
            <a:lvl3pPr marL="1143000" indent="-228600" defTabSz="927100" eaLnBrk="0" hangingPunct="0">
              <a:defRPr sz="4400">
                <a:solidFill>
                  <a:schemeClr val="tx2"/>
                </a:solidFill>
                <a:latin typeface="Arial" panose="020B0604020202020204" pitchFamily="34" charset="0"/>
                <a:cs typeface="Arial" panose="020B0604020202020204" pitchFamily="34" charset="0"/>
              </a:defRPr>
            </a:lvl3pPr>
            <a:lvl4pPr marL="1600200" indent="-228600" defTabSz="927100" eaLnBrk="0" hangingPunct="0">
              <a:defRPr sz="4400">
                <a:solidFill>
                  <a:schemeClr val="tx2"/>
                </a:solidFill>
                <a:latin typeface="Arial" panose="020B0604020202020204" pitchFamily="34" charset="0"/>
                <a:cs typeface="Arial" panose="020B0604020202020204" pitchFamily="34" charset="0"/>
              </a:defRPr>
            </a:lvl4pPr>
            <a:lvl5pPr marL="2057400" indent="-228600" defTabSz="927100" eaLnBrk="0" hangingPunct="0">
              <a:defRPr sz="4400">
                <a:solidFill>
                  <a:schemeClr val="tx2"/>
                </a:solidFill>
                <a:latin typeface="Arial" panose="020B0604020202020204" pitchFamily="34" charset="0"/>
                <a:cs typeface="Arial" panose="020B0604020202020204" pitchFamily="34" charset="0"/>
              </a:defRPr>
            </a:lvl5pPr>
            <a:lvl6pPr marL="25146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r" defTabSz="927100" rtl="0" eaLnBrk="1" fontAlgn="auto" latinLnBrk="0" hangingPunct="1">
              <a:lnSpc>
                <a:spcPct val="100000"/>
              </a:lnSpc>
              <a:spcBef>
                <a:spcPts val="0"/>
              </a:spcBef>
              <a:spcAft>
                <a:spcPts val="0"/>
              </a:spcAft>
              <a:buClrTx/>
              <a:buSzTx/>
              <a:buFontTx/>
              <a:buNone/>
              <a:tabLst/>
              <a:defRPr/>
            </a:pPr>
            <a:fld id="{9E7E30AB-0452-47CF-817B-6AF716115825}"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27100" rtl="0" eaLnBrk="1" fontAlgn="auto" latinLnBrk="0" hangingPunct="1">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70868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F53986-0B42-4E8A-BB17-593DD98BE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5765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l" defTabSz="966788" rtl="0" eaLnBrk="1" fontAlgn="auto" latinLnBrk="0" hangingPunct="1">
              <a:lnSpc>
                <a:spcPct val="100000"/>
              </a:lnSpc>
              <a:spcBef>
                <a:spcPts val="0"/>
              </a:spcBef>
              <a:spcAft>
                <a:spcPts val="0"/>
              </a:spcAft>
              <a:buClrTx/>
              <a:buSzTx/>
              <a:buFontTx/>
              <a:buNone/>
              <a:tabLst/>
              <a:defRPr/>
            </a:pPr>
            <a:r>
              <a:rPr kumimoji="0" lang="en-AU" altLang="en-US"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Morgan Kaufmann Publishers</a:t>
            </a:r>
          </a:p>
        </p:txBody>
      </p:sp>
      <p:sp>
        <p:nvSpPr>
          <p:cNvPr id="186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A6321D02-F94F-47C8-B97B-D9FD44B406A2}" type="datetime3">
              <a:rPr kumimoji="0" lang="en-AU" altLang="en-US" sz="13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10 October, 2022</a:t>
            </a:fld>
            <a:endParaRPr kumimoji="0" lang="en-AU" altLang="en-US"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863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l" defTabSz="966788" rtl="0" eaLnBrk="1" fontAlgn="auto" latinLnBrk="0" hangingPunct="1">
              <a:lnSpc>
                <a:spcPct val="100000"/>
              </a:lnSpc>
              <a:spcBef>
                <a:spcPts val="0"/>
              </a:spcBef>
              <a:spcAft>
                <a:spcPts val="0"/>
              </a:spcAft>
              <a:buClrTx/>
              <a:buSzTx/>
              <a:buFontTx/>
              <a:buNone/>
              <a:tabLst/>
              <a:defRPr/>
            </a:pPr>
            <a:r>
              <a:rPr kumimoji="0" lang="en-AU" altLang="en-US"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Chapter 4 — The Processor</a:t>
            </a:r>
          </a:p>
        </p:txBody>
      </p:sp>
      <p:sp>
        <p:nvSpPr>
          <p:cNvPr id="1863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1405DC3C-CC24-4EBD-8678-A8FF048AE617}" type="slidenum">
              <a:rPr kumimoji="0" lang="en-AU" altLang="en-US"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23</a:t>
            </a:fld>
            <a:endParaRPr kumimoji="0" lang="en-AU" altLang="en-US"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86374" name="Rectangle 2"/>
          <p:cNvSpPr>
            <a:spLocks noGrp="1" noRot="1" noChangeAspect="1" noChangeArrowheads="1" noTextEdit="1"/>
          </p:cNvSpPr>
          <p:nvPr>
            <p:ph type="sldImg"/>
          </p:nvPr>
        </p:nvSpPr>
        <p:spPr>
          <a:ln/>
        </p:spPr>
      </p:sp>
      <p:sp>
        <p:nvSpPr>
          <p:cNvPr id="1863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384599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 name="Slide Number Placeholder 3"/>
          <p:cNvSpPr>
            <a:spLocks noGrp="1"/>
          </p:cNvSpPr>
          <p:nvPr>
            <p:ph type="sldNum" sz="quarter" idx="5"/>
          </p:nvPr>
        </p:nvSpPr>
        <p:spPr/>
        <p:txBody>
          <a:bodyPr/>
          <a:lstStyle>
            <a:lvl1pPr defTabSz="927100" eaLnBrk="0" hangingPunct="0">
              <a:defRPr sz="4400">
                <a:solidFill>
                  <a:schemeClr val="tx2"/>
                </a:solidFill>
                <a:latin typeface="Arial" panose="020B0604020202020204" pitchFamily="34" charset="0"/>
                <a:cs typeface="Arial" panose="020B0604020202020204" pitchFamily="34" charset="0"/>
              </a:defRPr>
            </a:lvl1pPr>
            <a:lvl2pPr marL="742950" indent="-285750" defTabSz="927100" eaLnBrk="0" hangingPunct="0">
              <a:defRPr sz="4400">
                <a:solidFill>
                  <a:schemeClr val="tx2"/>
                </a:solidFill>
                <a:latin typeface="Arial" panose="020B0604020202020204" pitchFamily="34" charset="0"/>
                <a:cs typeface="Arial" panose="020B0604020202020204" pitchFamily="34" charset="0"/>
              </a:defRPr>
            </a:lvl2pPr>
            <a:lvl3pPr marL="1143000" indent="-228600" defTabSz="927100" eaLnBrk="0" hangingPunct="0">
              <a:defRPr sz="4400">
                <a:solidFill>
                  <a:schemeClr val="tx2"/>
                </a:solidFill>
                <a:latin typeface="Arial" panose="020B0604020202020204" pitchFamily="34" charset="0"/>
                <a:cs typeface="Arial" panose="020B0604020202020204" pitchFamily="34" charset="0"/>
              </a:defRPr>
            </a:lvl3pPr>
            <a:lvl4pPr marL="1600200" indent="-228600" defTabSz="927100" eaLnBrk="0" hangingPunct="0">
              <a:defRPr sz="4400">
                <a:solidFill>
                  <a:schemeClr val="tx2"/>
                </a:solidFill>
                <a:latin typeface="Arial" panose="020B0604020202020204" pitchFamily="34" charset="0"/>
                <a:cs typeface="Arial" panose="020B0604020202020204" pitchFamily="34" charset="0"/>
              </a:defRPr>
            </a:lvl4pPr>
            <a:lvl5pPr marL="2057400" indent="-228600" defTabSz="927100" eaLnBrk="0" hangingPunct="0">
              <a:defRPr sz="4400">
                <a:solidFill>
                  <a:schemeClr val="tx2"/>
                </a:solidFill>
                <a:latin typeface="Arial" panose="020B0604020202020204" pitchFamily="34" charset="0"/>
                <a:cs typeface="Arial" panose="020B0604020202020204" pitchFamily="34" charset="0"/>
              </a:defRPr>
            </a:lvl5pPr>
            <a:lvl6pPr marL="25146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r" defTabSz="927100" rtl="0" eaLnBrk="1" fontAlgn="auto" latinLnBrk="0" hangingPunct="1">
              <a:lnSpc>
                <a:spcPct val="100000"/>
              </a:lnSpc>
              <a:spcBef>
                <a:spcPts val="0"/>
              </a:spcBef>
              <a:spcAft>
                <a:spcPts val="0"/>
              </a:spcAft>
              <a:buClrTx/>
              <a:buSzTx/>
              <a:buFontTx/>
              <a:buNone/>
              <a:tabLst/>
              <a:defRPr/>
            </a:pPr>
            <a:fld id="{BC51AE1B-3FBC-412A-B259-5DDD31EDDCED}"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27100" rtl="0" eaLnBrk="1" fontAlgn="auto" latinLnBrk="0" hangingPunct="1">
                <a:lnSpc>
                  <a:spcPct val="100000"/>
                </a:lnSpc>
                <a:spcBef>
                  <a:spcPts val="0"/>
                </a:spcBef>
                <a:spcAft>
                  <a:spcPts val="0"/>
                </a:spcAft>
                <a:buClrTx/>
                <a:buSzTx/>
                <a:buFontTx/>
                <a:buNone/>
                <a:tabLst/>
                <a:defRPr/>
              </a:pPr>
              <a:t>24</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37014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25</a:t>
            </a:fld>
            <a:endParaRPr lang="en-US"/>
          </a:p>
        </p:txBody>
      </p:sp>
    </p:spTree>
    <p:extLst>
      <p:ext uri="{BB962C8B-B14F-4D97-AF65-F5344CB8AC3E}">
        <p14:creationId xmlns:p14="http://schemas.microsoft.com/office/powerpoint/2010/main" val="3019598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 name="Slide Number Placeholder 3"/>
          <p:cNvSpPr>
            <a:spLocks noGrp="1"/>
          </p:cNvSpPr>
          <p:nvPr>
            <p:ph type="sldNum" sz="quarter" idx="5"/>
          </p:nvPr>
        </p:nvSpPr>
        <p:spPr/>
        <p:txBody>
          <a:bodyPr/>
          <a:lstStyle>
            <a:lvl1pPr defTabSz="927100" eaLnBrk="0" hangingPunct="0">
              <a:defRPr sz="4400">
                <a:solidFill>
                  <a:schemeClr val="tx2"/>
                </a:solidFill>
                <a:latin typeface="Arial" panose="020B0604020202020204" pitchFamily="34" charset="0"/>
                <a:cs typeface="Arial" panose="020B0604020202020204" pitchFamily="34" charset="0"/>
              </a:defRPr>
            </a:lvl1pPr>
            <a:lvl2pPr marL="742950" indent="-285750" defTabSz="927100" eaLnBrk="0" hangingPunct="0">
              <a:defRPr sz="4400">
                <a:solidFill>
                  <a:schemeClr val="tx2"/>
                </a:solidFill>
                <a:latin typeface="Arial" panose="020B0604020202020204" pitchFamily="34" charset="0"/>
                <a:cs typeface="Arial" panose="020B0604020202020204" pitchFamily="34" charset="0"/>
              </a:defRPr>
            </a:lvl2pPr>
            <a:lvl3pPr marL="1143000" indent="-228600" defTabSz="927100" eaLnBrk="0" hangingPunct="0">
              <a:defRPr sz="4400">
                <a:solidFill>
                  <a:schemeClr val="tx2"/>
                </a:solidFill>
                <a:latin typeface="Arial" panose="020B0604020202020204" pitchFamily="34" charset="0"/>
                <a:cs typeface="Arial" panose="020B0604020202020204" pitchFamily="34" charset="0"/>
              </a:defRPr>
            </a:lvl3pPr>
            <a:lvl4pPr marL="1600200" indent="-228600" defTabSz="927100" eaLnBrk="0" hangingPunct="0">
              <a:defRPr sz="4400">
                <a:solidFill>
                  <a:schemeClr val="tx2"/>
                </a:solidFill>
                <a:latin typeface="Arial" panose="020B0604020202020204" pitchFamily="34" charset="0"/>
                <a:cs typeface="Arial" panose="020B0604020202020204" pitchFamily="34" charset="0"/>
              </a:defRPr>
            </a:lvl4pPr>
            <a:lvl5pPr marL="2057400" indent="-228600" defTabSz="927100" eaLnBrk="0" hangingPunct="0">
              <a:defRPr sz="4400">
                <a:solidFill>
                  <a:schemeClr val="tx2"/>
                </a:solidFill>
                <a:latin typeface="Arial" panose="020B0604020202020204" pitchFamily="34" charset="0"/>
                <a:cs typeface="Arial" panose="020B0604020202020204" pitchFamily="34" charset="0"/>
              </a:defRPr>
            </a:lvl5pPr>
            <a:lvl6pPr marL="25146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r" defTabSz="927100" rtl="0" eaLnBrk="1" fontAlgn="auto" latinLnBrk="0" hangingPunct="1">
              <a:lnSpc>
                <a:spcPct val="100000"/>
              </a:lnSpc>
              <a:spcBef>
                <a:spcPts val="0"/>
              </a:spcBef>
              <a:spcAft>
                <a:spcPts val="0"/>
              </a:spcAft>
              <a:buClrTx/>
              <a:buSzTx/>
              <a:buFontTx/>
              <a:buNone/>
              <a:tabLst/>
              <a:defRPr/>
            </a:pPr>
            <a:fld id="{E1ABFA63-2CE7-456D-9230-A07875BC95AE}"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27100" rtl="0" eaLnBrk="1" fontAlgn="auto" latinLnBrk="0" hangingPunct="1">
                <a:lnSpc>
                  <a:spcPct val="100000"/>
                </a:lnSpc>
                <a:spcBef>
                  <a:spcPts val="0"/>
                </a:spcBef>
                <a:spcAft>
                  <a:spcPts val="0"/>
                </a:spcAft>
                <a:buClrTx/>
                <a:buSzTx/>
                <a:buFontTx/>
                <a:buNone/>
                <a:tabLst/>
                <a:defRPr/>
              </a:pPr>
              <a:t>26</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00437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a:spLocks noGrp="1"/>
          </p:cNvSpPr>
          <p:nvPr>
            <p:ph type="sldNum" sz="quarter" idx="5"/>
          </p:nvPr>
        </p:nvSpPr>
        <p:spPr/>
        <p:txBody>
          <a:bodyPr/>
          <a:lstStyle>
            <a:lvl1pPr defTabSz="927100" eaLnBrk="0" hangingPunct="0">
              <a:defRPr sz="4400">
                <a:solidFill>
                  <a:schemeClr val="tx2"/>
                </a:solidFill>
                <a:latin typeface="Arial" panose="020B0604020202020204" pitchFamily="34" charset="0"/>
                <a:cs typeface="Arial" panose="020B0604020202020204" pitchFamily="34" charset="0"/>
              </a:defRPr>
            </a:lvl1pPr>
            <a:lvl2pPr marL="742950" indent="-285750" defTabSz="927100" eaLnBrk="0" hangingPunct="0">
              <a:defRPr sz="4400">
                <a:solidFill>
                  <a:schemeClr val="tx2"/>
                </a:solidFill>
                <a:latin typeface="Arial" panose="020B0604020202020204" pitchFamily="34" charset="0"/>
                <a:cs typeface="Arial" panose="020B0604020202020204" pitchFamily="34" charset="0"/>
              </a:defRPr>
            </a:lvl2pPr>
            <a:lvl3pPr marL="1143000" indent="-228600" defTabSz="927100" eaLnBrk="0" hangingPunct="0">
              <a:defRPr sz="4400">
                <a:solidFill>
                  <a:schemeClr val="tx2"/>
                </a:solidFill>
                <a:latin typeface="Arial" panose="020B0604020202020204" pitchFamily="34" charset="0"/>
                <a:cs typeface="Arial" panose="020B0604020202020204" pitchFamily="34" charset="0"/>
              </a:defRPr>
            </a:lvl3pPr>
            <a:lvl4pPr marL="1600200" indent="-228600" defTabSz="927100" eaLnBrk="0" hangingPunct="0">
              <a:defRPr sz="4400">
                <a:solidFill>
                  <a:schemeClr val="tx2"/>
                </a:solidFill>
                <a:latin typeface="Arial" panose="020B0604020202020204" pitchFamily="34" charset="0"/>
                <a:cs typeface="Arial" panose="020B0604020202020204" pitchFamily="34" charset="0"/>
              </a:defRPr>
            </a:lvl4pPr>
            <a:lvl5pPr marL="2057400" indent="-228600" defTabSz="927100" eaLnBrk="0" hangingPunct="0">
              <a:defRPr sz="4400">
                <a:solidFill>
                  <a:schemeClr val="tx2"/>
                </a:solidFill>
                <a:latin typeface="Arial" panose="020B0604020202020204" pitchFamily="34" charset="0"/>
                <a:cs typeface="Arial" panose="020B0604020202020204" pitchFamily="34" charset="0"/>
              </a:defRPr>
            </a:lvl5pPr>
            <a:lvl6pPr marL="25146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r" defTabSz="927100" rtl="0" eaLnBrk="1" fontAlgn="auto" latinLnBrk="0" hangingPunct="1">
              <a:lnSpc>
                <a:spcPct val="100000"/>
              </a:lnSpc>
              <a:spcBef>
                <a:spcPts val="0"/>
              </a:spcBef>
              <a:spcAft>
                <a:spcPts val="0"/>
              </a:spcAft>
              <a:buClrTx/>
              <a:buSzTx/>
              <a:buFontTx/>
              <a:buNone/>
              <a:tabLst/>
              <a:defRPr/>
            </a:pPr>
            <a:fld id="{E1ABFA63-2CE7-456D-9230-A07875BC95AE}"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271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62296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28</a:t>
            </a:fld>
            <a:endParaRPr lang="en-US"/>
          </a:p>
        </p:txBody>
      </p:sp>
    </p:spTree>
    <p:extLst>
      <p:ext uri="{BB962C8B-B14F-4D97-AF65-F5344CB8AC3E}">
        <p14:creationId xmlns:p14="http://schemas.microsoft.com/office/powerpoint/2010/main" val="3896037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 name="Slide Number Placeholder 3"/>
          <p:cNvSpPr>
            <a:spLocks noGrp="1"/>
          </p:cNvSpPr>
          <p:nvPr>
            <p:ph type="sldNum" sz="quarter" idx="5"/>
          </p:nvPr>
        </p:nvSpPr>
        <p:spPr/>
        <p:txBody>
          <a:bodyPr/>
          <a:lstStyle>
            <a:lvl1pPr defTabSz="927100" eaLnBrk="0" hangingPunct="0">
              <a:defRPr sz="4400">
                <a:solidFill>
                  <a:schemeClr val="tx2"/>
                </a:solidFill>
                <a:latin typeface="Arial" panose="020B0604020202020204" pitchFamily="34" charset="0"/>
                <a:cs typeface="Arial" panose="020B0604020202020204" pitchFamily="34" charset="0"/>
              </a:defRPr>
            </a:lvl1pPr>
            <a:lvl2pPr marL="742950" indent="-285750" defTabSz="927100" eaLnBrk="0" hangingPunct="0">
              <a:defRPr sz="4400">
                <a:solidFill>
                  <a:schemeClr val="tx2"/>
                </a:solidFill>
                <a:latin typeface="Arial" panose="020B0604020202020204" pitchFamily="34" charset="0"/>
                <a:cs typeface="Arial" panose="020B0604020202020204" pitchFamily="34" charset="0"/>
              </a:defRPr>
            </a:lvl2pPr>
            <a:lvl3pPr marL="1143000" indent="-228600" defTabSz="927100" eaLnBrk="0" hangingPunct="0">
              <a:defRPr sz="4400">
                <a:solidFill>
                  <a:schemeClr val="tx2"/>
                </a:solidFill>
                <a:latin typeface="Arial" panose="020B0604020202020204" pitchFamily="34" charset="0"/>
                <a:cs typeface="Arial" panose="020B0604020202020204" pitchFamily="34" charset="0"/>
              </a:defRPr>
            </a:lvl3pPr>
            <a:lvl4pPr marL="1600200" indent="-228600" defTabSz="927100" eaLnBrk="0" hangingPunct="0">
              <a:defRPr sz="4400">
                <a:solidFill>
                  <a:schemeClr val="tx2"/>
                </a:solidFill>
                <a:latin typeface="Arial" panose="020B0604020202020204" pitchFamily="34" charset="0"/>
                <a:cs typeface="Arial" panose="020B0604020202020204" pitchFamily="34" charset="0"/>
              </a:defRPr>
            </a:lvl4pPr>
            <a:lvl5pPr marL="2057400" indent="-228600" defTabSz="927100" eaLnBrk="0" hangingPunct="0">
              <a:defRPr sz="4400">
                <a:solidFill>
                  <a:schemeClr val="tx2"/>
                </a:solidFill>
                <a:latin typeface="Arial" panose="020B0604020202020204" pitchFamily="34" charset="0"/>
                <a:cs typeface="Arial" panose="020B0604020202020204" pitchFamily="34" charset="0"/>
              </a:defRPr>
            </a:lvl5pPr>
            <a:lvl6pPr marL="25146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r" defTabSz="927100" rtl="0" eaLnBrk="1" fontAlgn="auto" latinLnBrk="0" hangingPunct="1">
              <a:lnSpc>
                <a:spcPct val="100000"/>
              </a:lnSpc>
              <a:spcBef>
                <a:spcPts val="0"/>
              </a:spcBef>
              <a:spcAft>
                <a:spcPts val="0"/>
              </a:spcAft>
              <a:buClrTx/>
              <a:buSzTx/>
              <a:buFontTx/>
              <a:buNone/>
              <a:tabLst/>
              <a:defRPr/>
            </a:pPr>
            <a:fld id="{E1ABFA63-2CE7-456D-9230-A07875BC95AE}"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27100" rtl="0" eaLnBrk="1" fontAlgn="auto" latinLnBrk="0" hangingPunct="1">
                <a:lnSpc>
                  <a:spcPct val="100000"/>
                </a:lnSpc>
                <a:spcBef>
                  <a:spcPts val="0"/>
                </a:spcBef>
                <a:spcAft>
                  <a:spcPts val="0"/>
                </a:spcAft>
                <a:buClrTx/>
                <a:buSzTx/>
                <a:buFontTx/>
                <a:buNone/>
                <a:tabLst/>
                <a:defRPr/>
              </a:pPr>
              <a:t>29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2897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66788"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Morgan Kaufmann Publishers</a:t>
            </a:r>
          </a:p>
        </p:txBody>
      </p:sp>
      <p:sp>
        <p:nvSpPr>
          <p:cNvPr id="778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CAAFEBC7-26FC-441D-AEBE-398228642B33}" type="datetime4">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October 10, 2022</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778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66788"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Chapter 1 — Computer Abstractions and Technology</a:t>
            </a:r>
          </a:p>
        </p:txBody>
      </p:sp>
      <p:sp>
        <p:nvSpPr>
          <p:cNvPr id="778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B985BFCC-5127-4744-8B47-911CAFA111EF}"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Tree>
    <p:extLst>
      <p:ext uri="{BB962C8B-B14F-4D97-AF65-F5344CB8AC3E}">
        <p14:creationId xmlns:p14="http://schemas.microsoft.com/office/powerpoint/2010/main" val="1067831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30</a:t>
            </a:fld>
            <a:endParaRPr lang="en-US"/>
          </a:p>
        </p:txBody>
      </p:sp>
    </p:spTree>
    <p:extLst>
      <p:ext uri="{BB962C8B-B14F-4D97-AF65-F5344CB8AC3E}">
        <p14:creationId xmlns:p14="http://schemas.microsoft.com/office/powerpoint/2010/main" val="927285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2AFD084-DBAA-0648-9473-D201086AF6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7780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F53986-0B42-4E8A-BB17-593DD98BE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6813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F53986-0B42-4E8A-BB17-593DD98BE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12890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34</a:t>
            </a:fld>
            <a:endParaRPr lang="en-US"/>
          </a:p>
        </p:txBody>
      </p:sp>
    </p:spTree>
    <p:extLst>
      <p:ext uri="{BB962C8B-B14F-4D97-AF65-F5344CB8AC3E}">
        <p14:creationId xmlns:p14="http://schemas.microsoft.com/office/powerpoint/2010/main" val="10361284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5DA03C5C-F5FF-4425-BA56-D07B5A5DA999}" type="slidenum">
              <a:rPr lang="en-US" smtClean="0"/>
              <a:t>35</a:t>
            </a:fld>
            <a:endParaRPr lang="en-US"/>
          </a:p>
        </p:txBody>
      </p:sp>
    </p:spTree>
    <p:extLst>
      <p:ext uri="{BB962C8B-B14F-4D97-AF65-F5344CB8AC3E}">
        <p14:creationId xmlns:p14="http://schemas.microsoft.com/office/powerpoint/2010/main" val="1557741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36</a:t>
            </a:fld>
            <a:endParaRPr lang="en-US"/>
          </a:p>
        </p:txBody>
      </p:sp>
    </p:spTree>
    <p:extLst>
      <p:ext uri="{BB962C8B-B14F-4D97-AF65-F5344CB8AC3E}">
        <p14:creationId xmlns:p14="http://schemas.microsoft.com/office/powerpoint/2010/main" val="2387995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37</a:t>
            </a:fld>
            <a:endParaRPr lang="en-US"/>
          </a:p>
        </p:txBody>
      </p:sp>
    </p:spTree>
    <p:extLst>
      <p:ext uri="{BB962C8B-B14F-4D97-AF65-F5344CB8AC3E}">
        <p14:creationId xmlns:p14="http://schemas.microsoft.com/office/powerpoint/2010/main" val="3678465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A03C5C-F5FF-4425-BA56-D07B5A5DA999}" type="slidenum">
              <a:rPr lang="en-US" smtClean="0"/>
              <a:t>38</a:t>
            </a:fld>
            <a:endParaRPr lang="en-US"/>
          </a:p>
        </p:txBody>
      </p:sp>
    </p:spTree>
    <p:extLst>
      <p:ext uri="{BB962C8B-B14F-4D97-AF65-F5344CB8AC3E}">
        <p14:creationId xmlns:p14="http://schemas.microsoft.com/office/powerpoint/2010/main" val="406275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66788"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Morgan Kaufmann Publishers</a:t>
            </a:r>
          </a:p>
        </p:txBody>
      </p:sp>
      <p:sp>
        <p:nvSpPr>
          <p:cNvPr id="860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056E4A19-0286-4979-A76B-A433726691B2}" type="datetime4">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October 10, 2022</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860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66788"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Chapter 1 — Computer Abstractions and Technology</a:t>
            </a:r>
          </a:p>
        </p:txBody>
      </p:sp>
      <p:sp>
        <p:nvSpPr>
          <p:cNvPr id="860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27766E08-92B8-462A-8605-93AAD2D40AD6}"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86022" name="Rectangle 2"/>
          <p:cNvSpPr>
            <a:spLocks noGrp="1" noRot="1" noChangeAspect="1" noChangeArrowheads="1" noTextEdit="1"/>
          </p:cNvSpPr>
          <p:nvPr>
            <p:ph type="sldImg"/>
          </p:nvPr>
        </p:nvSpPr>
        <p:spPr>
          <a:ln/>
        </p:spPr>
      </p:sp>
      <p:sp>
        <p:nvSpPr>
          <p:cNvPr id="860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Tree>
    <p:extLst>
      <p:ext uri="{BB962C8B-B14F-4D97-AF65-F5344CB8AC3E}">
        <p14:creationId xmlns:p14="http://schemas.microsoft.com/office/powerpoint/2010/main" val="3446765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p:txBody>
          <a:bodyPr/>
          <a:lstStyle>
            <a:lvl1pPr defTabSz="927100" eaLnBrk="0" hangingPunct="0">
              <a:defRPr sz="4400">
                <a:solidFill>
                  <a:schemeClr val="tx2"/>
                </a:solidFill>
                <a:latin typeface="Arial" panose="020B0604020202020204" pitchFamily="34" charset="0"/>
                <a:cs typeface="Arial" panose="020B0604020202020204" pitchFamily="34" charset="0"/>
              </a:defRPr>
            </a:lvl1pPr>
            <a:lvl2pPr marL="742950" indent="-285750" defTabSz="927100" eaLnBrk="0" hangingPunct="0">
              <a:defRPr sz="4400">
                <a:solidFill>
                  <a:schemeClr val="tx2"/>
                </a:solidFill>
                <a:latin typeface="Arial" panose="020B0604020202020204" pitchFamily="34" charset="0"/>
                <a:cs typeface="Arial" panose="020B0604020202020204" pitchFamily="34" charset="0"/>
              </a:defRPr>
            </a:lvl2pPr>
            <a:lvl3pPr marL="1143000" indent="-228600" defTabSz="927100" eaLnBrk="0" hangingPunct="0">
              <a:defRPr sz="4400">
                <a:solidFill>
                  <a:schemeClr val="tx2"/>
                </a:solidFill>
                <a:latin typeface="Arial" panose="020B0604020202020204" pitchFamily="34" charset="0"/>
                <a:cs typeface="Arial" panose="020B0604020202020204" pitchFamily="34" charset="0"/>
              </a:defRPr>
            </a:lvl3pPr>
            <a:lvl4pPr marL="1600200" indent="-228600" defTabSz="927100" eaLnBrk="0" hangingPunct="0">
              <a:defRPr sz="4400">
                <a:solidFill>
                  <a:schemeClr val="tx2"/>
                </a:solidFill>
                <a:latin typeface="Arial" panose="020B0604020202020204" pitchFamily="34" charset="0"/>
                <a:cs typeface="Arial" panose="020B0604020202020204" pitchFamily="34" charset="0"/>
              </a:defRPr>
            </a:lvl4pPr>
            <a:lvl5pPr marL="2057400" indent="-228600" defTabSz="927100" eaLnBrk="0" hangingPunct="0">
              <a:defRPr sz="4400">
                <a:solidFill>
                  <a:schemeClr val="tx2"/>
                </a:solidFill>
                <a:latin typeface="Arial" panose="020B0604020202020204" pitchFamily="34" charset="0"/>
                <a:cs typeface="Arial" panose="020B0604020202020204" pitchFamily="34" charset="0"/>
              </a:defRPr>
            </a:lvl5pPr>
            <a:lvl6pPr marL="25146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defTabSz="9271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marL="0" marR="0" lvl="0" indent="0" algn="r" defTabSz="927100" rtl="0" eaLnBrk="1" fontAlgn="auto" latinLnBrk="0" hangingPunct="1">
              <a:lnSpc>
                <a:spcPct val="100000"/>
              </a:lnSpc>
              <a:spcBef>
                <a:spcPts val="0"/>
              </a:spcBef>
              <a:spcAft>
                <a:spcPts val="0"/>
              </a:spcAft>
              <a:buClrTx/>
              <a:buSzTx/>
              <a:buFontTx/>
              <a:buNone/>
              <a:tabLst/>
              <a:defRPr/>
            </a:pPr>
            <a:fld id="{090283E0-B123-46D9-869B-693D8743E99B}"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271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107432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14270FE-162E-42C2-B939-E6B6C826823F}" type="slidenum">
              <a:rPr lang="en-US" smtClean="0"/>
              <a:t>6</a:t>
            </a:fld>
            <a:endParaRPr lang="en-US"/>
          </a:p>
        </p:txBody>
      </p:sp>
    </p:spTree>
    <p:extLst>
      <p:ext uri="{BB962C8B-B14F-4D97-AF65-F5344CB8AC3E}">
        <p14:creationId xmlns:p14="http://schemas.microsoft.com/office/powerpoint/2010/main" val="302594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8CA48ABE-6163-476F-A2BC-21873D3B8912}"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722491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4270FE-162E-42C2-B939-E6B6C826823F}" type="slidenum">
              <a:rPr lang="en-US" smtClean="0"/>
              <a:t>8</a:t>
            </a:fld>
            <a:endParaRPr lang="en-US"/>
          </a:p>
        </p:txBody>
      </p:sp>
    </p:spTree>
    <p:extLst>
      <p:ext uri="{BB962C8B-B14F-4D97-AF65-F5344CB8AC3E}">
        <p14:creationId xmlns:p14="http://schemas.microsoft.com/office/powerpoint/2010/main" val="1901554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l" defTabSz="966788" rtl="0" eaLnBrk="1" fontAlgn="auto" latinLnBrk="0" hangingPunct="1">
              <a:lnSpc>
                <a:spcPct val="100000"/>
              </a:lnSpc>
              <a:spcBef>
                <a:spcPts val="0"/>
              </a:spcBef>
              <a:spcAft>
                <a:spcPts val="0"/>
              </a:spcAft>
              <a:buClrTx/>
              <a:buSzTx/>
              <a:buFontTx/>
              <a:buNone/>
              <a:tabLst/>
              <a:defRPr/>
            </a:pPr>
            <a:r>
              <a:rPr kumimoji="0" lang="en-AU" altLang="en-US"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Morgan Kaufmann Publishers</a:t>
            </a:r>
          </a:p>
        </p:txBody>
      </p:sp>
      <p:sp>
        <p:nvSpPr>
          <p:cNvPr id="166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9BFADDAE-544B-45FC-87EF-F642E08A2718}" type="datetime3">
              <a:rPr kumimoji="0" lang="en-AU" altLang="en-US" sz="13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10 October, 2022</a:t>
            </a:fld>
            <a:endParaRPr kumimoji="0" lang="en-AU" altLang="en-US"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66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l" defTabSz="966788" rtl="0" eaLnBrk="1" fontAlgn="auto" latinLnBrk="0" hangingPunct="1">
              <a:lnSpc>
                <a:spcPct val="100000"/>
              </a:lnSpc>
              <a:spcBef>
                <a:spcPts val="0"/>
              </a:spcBef>
              <a:spcAft>
                <a:spcPts val="0"/>
              </a:spcAft>
              <a:buClrTx/>
              <a:buSzTx/>
              <a:buFontTx/>
              <a:buNone/>
              <a:tabLst/>
              <a:defRPr/>
            </a:pPr>
            <a:r>
              <a:rPr kumimoji="0" lang="en-AU" altLang="en-US"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Chapter 4 — The Processor</a:t>
            </a:r>
          </a:p>
        </p:txBody>
      </p:sp>
      <p:sp>
        <p:nvSpPr>
          <p:cNvPr id="166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E63666EF-D9C3-4B80-AF17-00A598D829D0}" type="slidenum">
              <a:rPr kumimoji="0" lang="en-AU" altLang="en-US"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66788" rtl="0" eaLnBrk="1" fontAlgn="auto" latinLnBrk="0" hangingPunct="1">
                <a:lnSpc>
                  <a:spcPct val="100000"/>
                </a:lnSpc>
                <a:spcBef>
                  <a:spcPts val="0"/>
                </a:spcBef>
                <a:spcAft>
                  <a:spcPts val="0"/>
                </a:spcAft>
                <a:buClrTx/>
                <a:buSzTx/>
                <a:buFontTx/>
                <a:buNone/>
                <a:tabLst/>
                <a:defRPr/>
              </a:pPr>
              <a:t>9</a:t>
            </a:fld>
            <a:endParaRPr kumimoji="0" lang="en-AU" altLang="en-US" sz="13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92666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97E3-BB96-47E3-BA25-2DA438767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BDF60C-9538-486B-96E8-5B09008A4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1BF0DA-AEB4-4654-8832-BBEB7D7B8613}"/>
              </a:ext>
            </a:extLst>
          </p:cNvPr>
          <p:cNvSpPr>
            <a:spLocks noGrp="1"/>
          </p:cNvSpPr>
          <p:nvPr>
            <p:ph type="dt" sz="half" idx="10"/>
          </p:nvPr>
        </p:nvSpPr>
        <p:spPr/>
        <p:txBody>
          <a:bodyPr/>
          <a:lstStyle/>
          <a:p>
            <a:fld id="{CDA06855-01C9-4203-B0EE-CF1B8039A769}" type="datetimeFigureOut">
              <a:rPr lang="en-US" smtClean="0"/>
              <a:t>10/10/2022</a:t>
            </a:fld>
            <a:endParaRPr lang="en-US"/>
          </a:p>
        </p:txBody>
      </p:sp>
      <p:sp>
        <p:nvSpPr>
          <p:cNvPr id="5" name="Footer Placeholder 4">
            <a:extLst>
              <a:ext uri="{FF2B5EF4-FFF2-40B4-BE49-F238E27FC236}">
                <a16:creationId xmlns:a16="http://schemas.microsoft.com/office/drawing/2014/main" id="{D2269341-1B82-4AB6-ACC7-27ADBDDAA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E5A63-460A-4EC4-83E4-ADDD44CDBB28}"/>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79902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19C3-9521-4E84-BD33-E13BBE7B2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AE592B-7D59-4B7C-A406-5201E3B57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F79C7-A5A8-43BB-8BF0-E42FC5BC814C}"/>
              </a:ext>
            </a:extLst>
          </p:cNvPr>
          <p:cNvSpPr>
            <a:spLocks noGrp="1"/>
          </p:cNvSpPr>
          <p:nvPr>
            <p:ph type="dt" sz="half" idx="10"/>
          </p:nvPr>
        </p:nvSpPr>
        <p:spPr/>
        <p:txBody>
          <a:bodyPr/>
          <a:lstStyle/>
          <a:p>
            <a:fld id="{CDA06855-01C9-4203-B0EE-CF1B8039A769}" type="datetimeFigureOut">
              <a:rPr lang="en-US" smtClean="0"/>
              <a:t>10/10/2022</a:t>
            </a:fld>
            <a:endParaRPr lang="en-US"/>
          </a:p>
        </p:txBody>
      </p:sp>
      <p:sp>
        <p:nvSpPr>
          <p:cNvPr id="5" name="Footer Placeholder 4">
            <a:extLst>
              <a:ext uri="{FF2B5EF4-FFF2-40B4-BE49-F238E27FC236}">
                <a16:creationId xmlns:a16="http://schemas.microsoft.com/office/drawing/2014/main" id="{BEA88107-C3F9-4747-8BC3-91C29C617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49929-388E-4AE5-A946-ABD60AF231D4}"/>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75254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8CD7E-65BA-4FC8-AC8C-5C79066851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E26F9-4B75-4D56-9E4A-4F912DC5EC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CABE1-C3DB-4A47-B774-C748B0CCD5EE}"/>
              </a:ext>
            </a:extLst>
          </p:cNvPr>
          <p:cNvSpPr>
            <a:spLocks noGrp="1"/>
          </p:cNvSpPr>
          <p:nvPr>
            <p:ph type="dt" sz="half" idx="10"/>
          </p:nvPr>
        </p:nvSpPr>
        <p:spPr/>
        <p:txBody>
          <a:bodyPr/>
          <a:lstStyle/>
          <a:p>
            <a:fld id="{CDA06855-01C9-4203-B0EE-CF1B8039A769}" type="datetimeFigureOut">
              <a:rPr lang="en-US" smtClean="0"/>
              <a:t>10/10/2022</a:t>
            </a:fld>
            <a:endParaRPr lang="en-US"/>
          </a:p>
        </p:txBody>
      </p:sp>
      <p:sp>
        <p:nvSpPr>
          <p:cNvPr id="5" name="Footer Placeholder 4">
            <a:extLst>
              <a:ext uri="{FF2B5EF4-FFF2-40B4-BE49-F238E27FC236}">
                <a16:creationId xmlns:a16="http://schemas.microsoft.com/office/drawing/2014/main" id="{DA9B399F-3B67-425B-94C5-3061031EB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50888-49EA-409C-8F47-47B499BC9483}"/>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05957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a:solidFill>
                  <a:srgbClr val="036DB7"/>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527517" indent="0" algn="ctr">
              <a:buNone/>
              <a:defRPr>
                <a:solidFill>
                  <a:schemeClr val="tx1">
                    <a:tint val="75000"/>
                  </a:schemeClr>
                </a:solidFill>
              </a:defRPr>
            </a:lvl2pPr>
            <a:lvl3pPr marL="1055035" indent="0" algn="ctr">
              <a:buNone/>
              <a:defRPr>
                <a:solidFill>
                  <a:schemeClr val="tx1">
                    <a:tint val="75000"/>
                  </a:schemeClr>
                </a:solidFill>
              </a:defRPr>
            </a:lvl3pPr>
            <a:lvl4pPr marL="1582552" indent="0" algn="ctr">
              <a:buNone/>
              <a:defRPr>
                <a:solidFill>
                  <a:schemeClr val="tx1">
                    <a:tint val="75000"/>
                  </a:schemeClr>
                </a:solidFill>
              </a:defRPr>
            </a:lvl4pPr>
            <a:lvl5pPr marL="2110069" indent="0" algn="ctr">
              <a:buNone/>
              <a:defRPr>
                <a:solidFill>
                  <a:schemeClr val="tx1">
                    <a:tint val="75000"/>
                  </a:schemeClr>
                </a:solidFill>
              </a:defRPr>
            </a:lvl5pPr>
            <a:lvl6pPr marL="2637587" indent="0" algn="ctr">
              <a:buNone/>
              <a:defRPr>
                <a:solidFill>
                  <a:schemeClr val="tx1">
                    <a:tint val="75000"/>
                  </a:schemeClr>
                </a:solidFill>
              </a:defRPr>
            </a:lvl6pPr>
            <a:lvl7pPr marL="3165104" indent="0" algn="ctr">
              <a:buNone/>
              <a:defRPr>
                <a:solidFill>
                  <a:schemeClr val="tx1">
                    <a:tint val="75000"/>
                  </a:schemeClr>
                </a:solidFill>
              </a:defRPr>
            </a:lvl7pPr>
            <a:lvl8pPr marL="3692622" indent="0" algn="ctr">
              <a:buNone/>
              <a:defRPr>
                <a:solidFill>
                  <a:schemeClr val="tx1">
                    <a:tint val="75000"/>
                  </a:schemeClr>
                </a:solidFill>
              </a:defRPr>
            </a:lvl8pPr>
            <a:lvl9pPr marL="422013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grpSp>
        <p:nvGrpSpPr>
          <p:cNvPr id="11" name="Group 10"/>
          <p:cNvGrpSpPr/>
          <p:nvPr userDrawn="1"/>
        </p:nvGrpSpPr>
        <p:grpSpPr>
          <a:xfrm>
            <a:off x="7831651" y="5870288"/>
            <a:ext cx="3580093" cy="873637"/>
            <a:chOff x="1462322" y="4943310"/>
            <a:chExt cx="2685070" cy="757152"/>
          </a:xfrm>
        </p:grpSpPr>
        <p:sp>
          <p:nvSpPr>
            <p:cNvPr id="12" name="TextBox 11"/>
            <p:cNvSpPr txBox="1"/>
            <p:nvPr/>
          </p:nvSpPr>
          <p:spPr>
            <a:xfrm>
              <a:off x="1462322" y="4943310"/>
              <a:ext cx="1056059" cy="757152"/>
            </a:xfrm>
            <a:prstGeom prst="rect">
              <a:avLst/>
            </a:prstGeom>
            <a:noFill/>
          </p:spPr>
          <p:txBody>
            <a:bodyPr wrap="none" rtlCol="0">
              <a:spAutoFit/>
            </a:bodyPr>
            <a:lstStyle/>
            <a:p>
              <a:r>
                <a:rPr lang="en-US" sz="5077" dirty="0">
                  <a:solidFill>
                    <a:srgbClr val="036DB7"/>
                  </a:solidFill>
                  <a:latin typeface="SJSU Spartan Regular" panose="02000000000000000000" pitchFamily="50" charset="0"/>
                </a:rPr>
                <a:t>SJSU</a:t>
              </a:r>
            </a:p>
          </p:txBody>
        </p:sp>
        <p:sp>
          <p:nvSpPr>
            <p:cNvPr id="13" name="TextBox 12"/>
            <p:cNvSpPr txBox="1"/>
            <p:nvPr/>
          </p:nvSpPr>
          <p:spPr>
            <a:xfrm>
              <a:off x="2732485" y="5004866"/>
              <a:ext cx="1414907" cy="634063"/>
            </a:xfrm>
            <a:prstGeom prst="rect">
              <a:avLst/>
            </a:prstGeom>
            <a:noFill/>
          </p:spPr>
          <p:txBody>
            <a:bodyPr wrap="none" rtlCol="0">
              <a:spAutoFit/>
            </a:bodyPr>
            <a:lstStyle/>
            <a:p>
              <a:r>
                <a:rPr lang="en-US" sz="2077" dirty="0">
                  <a:solidFill>
                    <a:srgbClr val="E7AC11"/>
                  </a:solidFill>
                  <a:latin typeface="SJSU Spartan Regular" panose="02000000000000000000" pitchFamily="50" charset="0"/>
                </a:rPr>
                <a:t>SAN JOSÉ STATE</a:t>
              </a:r>
            </a:p>
            <a:p>
              <a:r>
                <a:rPr lang="en-US" sz="2077" dirty="0">
                  <a:solidFill>
                    <a:srgbClr val="E7AC11"/>
                  </a:solidFill>
                  <a:latin typeface="SJSU Spartan Regular" panose="02000000000000000000" pitchFamily="50" charset="0"/>
                </a:rPr>
                <a:t>UNIVERSITY</a:t>
              </a:r>
            </a:p>
          </p:txBody>
        </p:sp>
      </p:gr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5026" y="5966404"/>
            <a:ext cx="838861" cy="720677"/>
          </a:xfrm>
          <a:prstGeom prst="rect">
            <a:avLst/>
          </a:prstGeom>
        </p:spPr>
      </p:pic>
    </p:spTree>
    <p:extLst>
      <p:ext uri="{BB962C8B-B14F-4D97-AF65-F5344CB8AC3E}">
        <p14:creationId xmlns:p14="http://schemas.microsoft.com/office/powerpoint/2010/main" val="954741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71367"/>
            <a:ext cx="10972799" cy="693322"/>
          </a:xfrm>
        </p:spPr>
        <p:txBody>
          <a:bodyPr>
            <a:noAutofit/>
          </a:bodyPr>
          <a:lstStyle>
            <a:lvl1pPr>
              <a:defRPr sz="4615" b="1">
                <a:solidFill>
                  <a:srgbClr val="036DB7"/>
                </a:solidFill>
                <a:latin typeface="Arial" panose="020B0604020202020204" pitchFamily="34" charset="0"/>
                <a:ea typeface="Tahom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600" y="1161553"/>
            <a:ext cx="10972800" cy="4964611"/>
          </a:xfrm>
        </p:spPr>
        <p:txBody>
          <a:bodyPr/>
          <a:lstStyle>
            <a:lvl1pPr>
              <a:defRPr>
                <a:solidFill>
                  <a:schemeClr val="tx1"/>
                </a:solidFill>
                <a:latin typeface="Arial" panose="020B0604020202020204" pitchFamily="34" charset="0"/>
                <a:ea typeface="Tahoma" panose="020B0604030504040204" pitchFamily="34" charset="0"/>
                <a:cs typeface="Arial" panose="020B0604020202020204" pitchFamily="34" charset="0"/>
              </a:defRPr>
            </a:lvl1pPr>
            <a:lvl2pPr>
              <a:defRPr>
                <a:solidFill>
                  <a:schemeClr val="tx1"/>
                </a:solidFill>
                <a:latin typeface="Arial" panose="020B0604020202020204" pitchFamily="34" charset="0"/>
                <a:ea typeface="Tahoma" panose="020B0604030504040204" pitchFamily="34" charset="0"/>
                <a:cs typeface="Arial" panose="020B0604020202020204" pitchFamily="34" charset="0"/>
              </a:defRPr>
            </a:lvl2pPr>
            <a:lvl3pPr>
              <a:defRPr>
                <a:solidFill>
                  <a:schemeClr val="tx1"/>
                </a:solidFill>
                <a:latin typeface="Arial" panose="020B0604020202020204" pitchFamily="34" charset="0"/>
                <a:ea typeface="Tahoma" panose="020B0604030504040204" pitchFamily="34" charset="0"/>
                <a:cs typeface="Arial" panose="020B0604020202020204" pitchFamily="34" charset="0"/>
              </a:defRPr>
            </a:lvl3pPr>
            <a:lvl4pPr>
              <a:defRPr>
                <a:solidFill>
                  <a:schemeClr val="tx1"/>
                </a:solidFill>
                <a:latin typeface="Arial" panose="020B0604020202020204" pitchFamily="34" charset="0"/>
                <a:ea typeface="Tahoma" panose="020B0604030504040204" pitchFamily="34" charset="0"/>
                <a:cs typeface="Arial" panose="020B0604020202020204" pitchFamily="34" charset="0"/>
              </a:defRPr>
            </a:lvl4pPr>
            <a:lvl5pPr>
              <a:defRPr>
                <a:solidFill>
                  <a:schemeClr val="tx1"/>
                </a:solidFill>
                <a:latin typeface="Arial" panose="020B0604020202020204" pitchFamily="34" charset="0"/>
                <a:ea typeface="Tahom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4863272" y="6340466"/>
            <a:ext cx="2844800" cy="365125"/>
          </a:xfrm>
        </p:spPr>
        <p:txBody>
          <a:bodyPr/>
          <a:lstStyle>
            <a:lvl1pPr algn="ctr">
              <a:defRPr/>
            </a:lvl1pPr>
          </a:lstStyle>
          <a:p>
            <a:fld id="{34E7E628-D8CE-DA44-BFF7-C4887CBB62DB}" type="slidenum">
              <a:rPr lang="en-US" smtClean="0"/>
              <a:pPr/>
              <a:t>‹#›</a:t>
            </a:fld>
            <a:endParaRPr lang="en-US" dirty="0"/>
          </a:p>
        </p:txBody>
      </p:sp>
      <p:grpSp>
        <p:nvGrpSpPr>
          <p:cNvPr id="9" name="Group 8"/>
          <p:cNvGrpSpPr/>
          <p:nvPr userDrawn="1"/>
        </p:nvGrpSpPr>
        <p:grpSpPr>
          <a:xfrm>
            <a:off x="9116945" y="6292195"/>
            <a:ext cx="1982844" cy="447558"/>
            <a:chOff x="1714710" y="5004867"/>
            <a:chExt cx="2431536" cy="1464924"/>
          </a:xfrm>
        </p:grpSpPr>
        <p:sp>
          <p:nvSpPr>
            <p:cNvPr id="10" name="TextBox 9"/>
            <p:cNvSpPr txBox="1"/>
            <p:nvPr/>
          </p:nvSpPr>
          <p:spPr>
            <a:xfrm>
              <a:off x="1714710" y="5004867"/>
              <a:ext cx="906994" cy="1464718"/>
            </a:xfrm>
            <a:prstGeom prst="rect">
              <a:avLst/>
            </a:prstGeom>
            <a:noFill/>
          </p:spPr>
          <p:txBody>
            <a:bodyPr wrap="none" rtlCol="0">
              <a:spAutoFit/>
            </a:bodyPr>
            <a:lstStyle/>
            <a:p>
              <a:r>
                <a:rPr lang="en-US" sz="2308" dirty="0">
                  <a:solidFill>
                    <a:srgbClr val="036DB7"/>
                  </a:solidFill>
                  <a:latin typeface="SJSU Spartan Regular" panose="02000000000000000000" pitchFamily="50" charset="0"/>
                </a:rPr>
                <a:t>SJSU</a:t>
              </a:r>
            </a:p>
          </p:txBody>
        </p:sp>
        <p:sp>
          <p:nvSpPr>
            <p:cNvPr id="11" name="TextBox 10"/>
            <p:cNvSpPr txBox="1"/>
            <p:nvPr/>
          </p:nvSpPr>
          <p:spPr>
            <a:xfrm>
              <a:off x="2732484" y="5004867"/>
              <a:ext cx="1413762" cy="1464924"/>
            </a:xfrm>
            <a:prstGeom prst="rect">
              <a:avLst/>
            </a:prstGeom>
            <a:noFill/>
          </p:spPr>
          <p:txBody>
            <a:bodyPr wrap="none" rtlCol="0">
              <a:spAutoFit/>
            </a:bodyPr>
            <a:lstStyle/>
            <a:p>
              <a:r>
                <a:rPr lang="en-US" sz="1154" dirty="0">
                  <a:solidFill>
                    <a:srgbClr val="E7AC11"/>
                  </a:solidFill>
                  <a:latin typeface="SJSU Spartan Regular" panose="02000000000000000000" pitchFamily="50" charset="0"/>
                </a:rPr>
                <a:t>SAN JOSÉ STATE</a:t>
              </a:r>
            </a:p>
            <a:p>
              <a:r>
                <a:rPr lang="en-US" sz="1154" dirty="0">
                  <a:solidFill>
                    <a:srgbClr val="E7AC11"/>
                  </a:solidFill>
                  <a:latin typeface="SJSU Spartan Regular" panose="02000000000000000000" pitchFamily="50" charset="0"/>
                </a:rPr>
                <a:t>UNIVERSITY</a:t>
              </a:r>
            </a:p>
          </p:txBody>
        </p:sp>
      </p:grpSp>
      <p:sp>
        <p:nvSpPr>
          <p:cNvPr id="12" name="Rectangle 11"/>
          <p:cNvSpPr/>
          <p:nvPr userDrawn="1"/>
        </p:nvSpPr>
        <p:spPr>
          <a:xfrm>
            <a:off x="1" y="885512"/>
            <a:ext cx="2481943" cy="9420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77"/>
          </a:p>
        </p:txBody>
      </p:sp>
      <p:sp>
        <p:nvSpPr>
          <p:cNvPr id="13" name="Rectangle 12"/>
          <p:cNvSpPr/>
          <p:nvPr userDrawn="1"/>
        </p:nvSpPr>
        <p:spPr>
          <a:xfrm>
            <a:off x="2481943" y="885330"/>
            <a:ext cx="9710057" cy="94957"/>
          </a:xfrm>
          <a:prstGeom prst="rect">
            <a:avLst/>
          </a:prstGeom>
          <a:solidFill>
            <a:srgbClr val="E7AC1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77"/>
          </a:p>
        </p:txBody>
      </p:sp>
    </p:spTree>
    <p:extLst>
      <p:ext uri="{BB962C8B-B14F-4D97-AF65-F5344CB8AC3E}">
        <p14:creationId xmlns:p14="http://schemas.microsoft.com/office/powerpoint/2010/main" val="205589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615"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308">
                <a:solidFill>
                  <a:schemeClr val="tx1">
                    <a:tint val="75000"/>
                  </a:schemeClr>
                </a:solidFill>
              </a:defRPr>
            </a:lvl1pPr>
            <a:lvl2pPr marL="527517" indent="0">
              <a:buNone/>
              <a:defRPr sz="2077">
                <a:solidFill>
                  <a:schemeClr val="tx1">
                    <a:tint val="75000"/>
                  </a:schemeClr>
                </a:solidFill>
              </a:defRPr>
            </a:lvl2pPr>
            <a:lvl3pPr marL="1055035" indent="0">
              <a:buNone/>
              <a:defRPr sz="1846">
                <a:solidFill>
                  <a:schemeClr val="tx1">
                    <a:tint val="75000"/>
                  </a:schemeClr>
                </a:solidFill>
              </a:defRPr>
            </a:lvl3pPr>
            <a:lvl4pPr marL="1582552" indent="0">
              <a:buNone/>
              <a:defRPr sz="1615">
                <a:solidFill>
                  <a:schemeClr val="tx1">
                    <a:tint val="75000"/>
                  </a:schemeClr>
                </a:solidFill>
              </a:defRPr>
            </a:lvl4pPr>
            <a:lvl5pPr marL="2110069" indent="0">
              <a:buNone/>
              <a:defRPr sz="1615">
                <a:solidFill>
                  <a:schemeClr val="tx1">
                    <a:tint val="75000"/>
                  </a:schemeClr>
                </a:solidFill>
              </a:defRPr>
            </a:lvl5pPr>
            <a:lvl6pPr marL="2637587" indent="0">
              <a:buNone/>
              <a:defRPr sz="1615">
                <a:solidFill>
                  <a:schemeClr val="tx1">
                    <a:tint val="75000"/>
                  </a:schemeClr>
                </a:solidFill>
              </a:defRPr>
            </a:lvl6pPr>
            <a:lvl7pPr marL="3165104" indent="0">
              <a:buNone/>
              <a:defRPr sz="1615">
                <a:solidFill>
                  <a:schemeClr val="tx1">
                    <a:tint val="75000"/>
                  </a:schemeClr>
                </a:solidFill>
              </a:defRPr>
            </a:lvl7pPr>
            <a:lvl8pPr marL="3692622" indent="0">
              <a:buNone/>
              <a:defRPr sz="1615">
                <a:solidFill>
                  <a:schemeClr val="tx1">
                    <a:tint val="75000"/>
                  </a:schemeClr>
                </a:solidFill>
              </a:defRPr>
            </a:lvl8pPr>
            <a:lvl9pPr marL="4220139" indent="0">
              <a:buNone/>
              <a:defRPr sz="16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731691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231"/>
            </a:lvl1pPr>
            <a:lvl2pPr>
              <a:defRPr sz="2769"/>
            </a:lvl2pPr>
            <a:lvl3pPr>
              <a:defRPr sz="2308"/>
            </a:lvl3pPr>
            <a:lvl4pPr>
              <a:defRPr sz="2077"/>
            </a:lvl4pPr>
            <a:lvl5pPr>
              <a:defRPr sz="2077"/>
            </a:lvl5pPr>
            <a:lvl6pPr>
              <a:defRPr sz="2077"/>
            </a:lvl6pPr>
            <a:lvl7pPr>
              <a:defRPr sz="2077"/>
            </a:lvl7pPr>
            <a:lvl8pPr>
              <a:defRPr sz="2077"/>
            </a:lvl8pPr>
            <a:lvl9pPr>
              <a:defRPr sz="20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231"/>
            </a:lvl1pPr>
            <a:lvl2pPr>
              <a:defRPr sz="2769"/>
            </a:lvl2pPr>
            <a:lvl3pPr>
              <a:defRPr sz="2308"/>
            </a:lvl3pPr>
            <a:lvl4pPr>
              <a:defRPr sz="2077"/>
            </a:lvl4pPr>
            <a:lvl5pPr>
              <a:defRPr sz="2077"/>
            </a:lvl5pPr>
            <a:lvl6pPr>
              <a:defRPr sz="2077"/>
            </a:lvl6pPr>
            <a:lvl7pPr>
              <a:defRPr sz="2077"/>
            </a:lvl7pPr>
            <a:lvl8pPr>
              <a:defRPr sz="2077"/>
            </a:lvl8pPr>
            <a:lvl9pPr>
              <a:defRPr sz="20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4124933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2"/>
            <a:ext cx="5386917" cy="639762"/>
          </a:xfrm>
        </p:spPr>
        <p:txBody>
          <a:bodyPr anchor="b"/>
          <a:lstStyle>
            <a:lvl1pPr marL="0" indent="0">
              <a:buNone/>
              <a:defRPr sz="2769" b="1"/>
            </a:lvl1pPr>
            <a:lvl2pPr marL="527517" indent="0">
              <a:buNone/>
              <a:defRPr sz="2308" b="1"/>
            </a:lvl2pPr>
            <a:lvl3pPr marL="1055035" indent="0">
              <a:buNone/>
              <a:defRPr sz="2077" b="1"/>
            </a:lvl3pPr>
            <a:lvl4pPr marL="1582552" indent="0">
              <a:buNone/>
              <a:defRPr sz="1846" b="1"/>
            </a:lvl4pPr>
            <a:lvl5pPr marL="2110069" indent="0">
              <a:buNone/>
              <a:defRPr sz="1846" b="1"/>
            </a:lvl5pPr>
            <a:lvl6pPr marL="2637587" indent="0">
              <a:buNone/>
              <a:defRPr sz="1846" b="1"/>
            </a:lvl6pPr>
            <a:lvl7pPr marL="3165104" indent="0">
              <a:buNone/>
              <a:defRPr sz="1846" b="1"/>
            </a:lvl7pPr>
            <a:lvl8pPr marL="3692622" indent="0">
              <a:buNone/>
              <a:defRPr sz="1846" b="1"/>
            </a:lvl8pPr>
            <a:lvl9pPr marL="4220139" indent="0">
              <a:buNone/>
              <a:defRPr sz="1846" b="1"/>
            </a:lvl9pPr>
          </a:lstStyle>
          <a:p>
            <a:pPr lvl="0"/>
            <a:r>
              <a:rPr lang="en-US"/>
              <a:t>Click to edit Master text styles</a:t>
            </a:r>
          </a:p>
        </p:txBody>
      </p:sp>
      <p:sp>
        <p:nvSpPr>
          <p:cNvPr id="4" name="Content Placeholder 3"/>
          <p:cNvSpPr>
            <a:spLocks noGrp="1"/>
          </p:cNvSpPr>
          <p:nvPr>
            <p:ph sz="half" idx="2"/>
          </p:nvPr>
        </p:nvSpPr>
        <p:spPr>
          <a:xfrm>
            <a:off x="609600" y="2174874"/>
            <a:ext cx="5386917" cy="3951288"/>
          </a:xfrm>
        </p:spPr>
        <p:txBody>
          <a:bodyPr/>
          <a:lstStyle>
            <a:lvl1pPr>
              <a:defRPr sz="2769"/>
            </a:lvl1pPr>
            <a:lvl2pPr>
              <a:defRPr sz="2308"/>
            </a:lvl2pPr>
            <a:lvl3pPr>
              <a:defRPr sz="2077"/>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2"/>
            <a:ext cx="5389033" cy="639762"/>
          </a:xfrm>
        </p:spPr>
        <p:txBody>
          <a:bodyPr anchor="b"/>
          <a:lstStyle>
            <a:lvl1pPr marL="0" indent="0">
              <a:buNone/>
              <a:defRPr sz="2769" b="1"/>
            </a:lvl1pPr>
            <a:lvl2pPr marL="527517" indent="0">
              <a:buNone/>
              <a:defRPr sz="2308" b="1"/>
            </a:lvl2pPr>
            <a:lvl3pPr marL="1055035" indent="0">
              <a:buNone/>
              <a:defRPr sz="2077" b="1"/>
            </a:lvl3pPr>
            <a:lvl4pPr marL="1582552" indent="0">
              <a:buNone/>
              <a:defRPr sz="1846" b="1"/>
            </a:lvl4pPr>
            <a:lvl5pPr marL="2110069" indent="0">
              <a:buNone/>
              <a:defRPr sz="1846" b="1"/>
            </a:lvl5pPr>
            <a:lvl6pPr marL="2637587" indent="0">
              <a:buNone/>
              <a:defRPr sz="1846" b="1"/>
            </a:lvl6pPr>
            <a:lvl7pPr marL="3165104" indent="0">
              <a:buNone/>
              <a:defRPr sz="1846" b="1"/>
            </a:lvl7pPr>
            <a:lvl8pPr marL="3692622" indent="0">
              <a:buNone/>
              <a:defRPr sz="1846" b="1"/>
            </a:lvl8pPr>
            <a:lvl9pPr marL="4220139" indent="0">
              <a:buNone/>
              <a:defRPr sz="1846" b="1"/>
            </a:lvl9pPr>
          </a:lstStyle>
          <a:p>
            <a:pPr lvl="0"/>
            <a:r>
              <a:rPr lang="en-US"/>
              <a:t>Click to edit Master text styles</a:t>
            </a:r>
          </a:p>
        </p:txBody>
      </p:sp>
      <p:sp>
        <p:nvSpPr>
          <p:cNvPr id="6" name="Content Placeholder 5"/>
          <p:cNvSpPr>
            <a:spLocks noGrp="1"/>
          </p:cNvSpPr>
          <p:nvPr>
            <p:ph sz="quarter" idx="4"/>
          </p:nvPr>
        </p:nvSpPr>
        <p:spPr>
          <a:xfrm>
            <a:off x="6193369" y="2174874"/>
            <a:ext cx="5389033" cy="3951288"/>
          </a:xfrm>
        </p:spPr>
        <p:txBody>
          <a:bodyPr/>
          <a:lstStyle>
            <a:lvl1pPr>
              <a:defRPr sz="2769"/>
            </a:lvl1pPr>
            <a:lvl2pPr>
              <a:defRPr sz="2308"/>
            </a:lvl2pPr>
            <a:lvl3pPr>
              <a:defRPr sz="2077"/>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009065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86422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196553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308"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692"/>
            </a:lvl1pPr>
            <a:lvl2pPr>
              <a:defRPr sz="3231"/>
            </a:lvl2pPr>
            <a:lvl3pPr>
              <a:defRPr sz="2769"/>
            </a:lvl3pPr>
            <a:lvl4pPr>
              <a:defRPr sz="2308"/>
            </a:lvl4pPr>
            <a:lvl5pPr>
              <a:defRPr sz="2308"/>
            </a:lvl5pPr>
            <a:lvl6pPr>
              <a:defRPr sz="2308"/>
            </a:lvl6pPr>
            <a:lvl7pPr>
              <a:defRPr sz="2308"/>
            </a:lvl7pPr>
            <a:lvl8pPr>
              <a:defRPr sz="2308"/>
            </a:lvl8pPr>
            <a:lvl9pPr>
              <a:defRPr sz="23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1"/>
            <a:ext cx="4011084" cy="4691063"/>
          </a:xfrm>
        </p:spPr>
        <p:txBody>
          <a:bodyPr/>
          <a:lstStyle>
            <a:lvl1pPr marL="0" indent="0">
              <a:buNone/>
              <a:defRPr sz="1615"/>
            </a:lvl1pPr>
            <a:lvl2pPr marL="527517" indent="0">
              <a:buNone/>
              <a:defRPr sz="1385"/>
            </a:lvl2pPr>
            <a:lvl3pPr marL="1055035" indent="0">
              <a:buNone/>
              <a:defRPr sz="1154"/>
            </a:lvl3pPr>
            <a:lvl4pPr marL="1582552" indent="0">
              <a:buNone/>
              <a:defRPr sz="1038"/>
            </a:lvl4pPr>
            <a:lvl5pPr marL="2110069" indent="0">
              <a:buNone/>
              <a:defRPr sz="1038"/>
            </a:lvl5pPr>
            <a:lvl6pPr marL="2637587" indent="0">
              <a:buNone/>
              <a:defRPr sz="1038"/>
            </a:lvl6pPr>
            <a:lvl7pPr marL="3165104" indent="0">
              <a:buNone/>
              <a:defRPr sz="1038"/>
            </a:lvl7pPr>
            <a:lvl8pPr marL="3692622" indent="0">
              <a:buNone/>
              <a:defRPr sz="1038"/>
            </a:lvl8pPr>
            <a:lvl9pPr marL="4220139" indent="0">
              <a:buNone/>
              <a:defRPr sz="1038"/>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1673412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F1EC-1CA5-4129-86D2-677B5DCC3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37B30A-029F-4D3A-9F1D-2796A5A4A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7FEF3-1BA0-41D3-AC1F-F0D795DD20A7}"/>
              </a:ext>
            </a:extLst>
          </p:cNvPr>
          <p:cNvSpPr>
            <a:spLocks noGrp="1"/>
          </p:cNvSpPr>
          <p:nvPr>
            <p:ph type="dt" sz="half" idx="10"/>
          </p:nvPr>
        </p:nvSpPr>
        <p:spPr/>
        <p:txBody>
          <a:bodyPr/>
          <a:lstStyle/>
          <a:p>
            <a:fld id="{CDA06855-01C9-4203-B0EE-CF1B8039A769}" type="datetimeFigureOut">
              <a:rPr lang="en-US" smtClean="0"/>
              <a:t>10/10/2022</a:t>
            </a:fld>
            <a:endParaRPr lang="en-US"/>
          </a:p>
        </p:txBody>
      </p:sp>
      <p:sp>
        <p:nvSpPr>
          <p:cNvPr id="5" name="Footer Placeholder 4">
            <a:extLst>
              <a:ext uri="{FF2B5EF4-FFF2-40B4-BE49-F238E27FC236}">
                <a16:creationId xmlns:a16="http://schemas.microsoft.com/office/drawing/2014/main" id="{BBA12DAA-090B-4541-97AC-CC3FC9664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E4275-33C9-4772-91BA-5F552526CF72}"/>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561337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308"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692"/>
            </a:lvl1pPr>
            <a:lvl2pPr marL="527517" indent="0">
              <a:buNone/>
              <a:defRPr sz="3231"/>
            </a:lvl2pPr>
            <a:lvl3pPr marL="1055035" indent="0">
              <a:buNone/>
              <a:defRPr sz="2769"/>
            </a:lvl3pPr>
            <a:lvl4pPr marL="1582552" indent="0">
              <a:buNone/>
              <a:defRPr sz="2308"/>
            </a:lvl4pPr>
            <a:lvl5pPr marL="2110069" indent="0">
              <a:buNone/>
              <a:defRPr sz="2308"/>
            </a:lvl5pPr>
            <a:lvl6pPr marL="2637587" indent="0">
              <a:buNone/>
              <a:defRPr sz="2308"/>
            </a:lvl6pPr>
            <a:lvl7pPr marL="3165104" indent="0">
              <a:buNone/>
              <a:defRPr sz="2308"/>
            </a:lvl7pPr>
            <a:lvl8pPr marL="3692622" indent="0">
              <a:buNone/>
              <a:defRPr sz="2308"/>
            </a:lvl8pPr>
            <a:lvl9pPr marL="4220139" indent="0">
              <a:buNone/>
              <a:defRPr sz="2308"/>
            </a:lvl9pPr>
          </a:lstStyle>
          <a:p>
            <a:endParaRPr lang="en-US"/>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615"/>
            </a:lvl1pPr>
            <a:lvl2pPr marL="527517" indent="0">
              <a:buNone/>
              <a:defRPr sz="1385"/>
            </a:lvl2pPr>
            <a:lvl3pPr marL="1055035" indent="0">
              <a:buNone/>
              <a:defRPr sz="1154"/>
            </a:lvl3pPr>
            <a:lvl4pPr marL="1582552" indent="0">
              <a:buNone/>
              <a:defRPr sz="1038"/>
            </a:lvl4pPr>
            <a:lvl5pPr marL="2110069" indent="0">
              <a:buNone/>
              <a:defRPr sz="1038"/>
            </a:lvl5pPr>
            <a:lvl6pPr marL="2637587" indent="0">
              <a:buNone/>
              <a:defRPr sz="1038"/>
            </a:lvl6pPr>
            <a:lvl7pPr marL="3165104" indent="0">
              <a:buNone/>
              <a:defRPr sz="1038"/>
            </a:lvl7pPr>
            <a:lvl8pPr marL="3692622" indent="0">
              <a:buNone/>
              <a:defRPr sz="1038"/>
            </a:lvl8pPr>
            <a:lvl9pPr marL="4220139" indent="0">
              <a:buNone/>
              <a:defRPr sz="1038"/>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07442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1185982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771301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2284" y="146050"/>
            <a:ext cx="11013016" cy="762000"/>
          </a:xfrm>
        </p:spPr>
        <p:txBody>
          <a:bodyPr/>
          <a:lstStyle/>
          <a:p>
            <a:r>
              <a:rPr lang="en-US"/>
              <a:t>Click to edit Master title style</a:t>
            </a:r>
          </a:p>
        </p:txBody>
      </p:sp>
      <p:sp>
        <p:nvSpPr>
          <p:cNvPr id="3" name="Content Placeholder 2"/>
          <p:cNvSpPr>
            <a:spLocks noGrp="1"/>
          </p:cNvSpPr>
          <p:nvPr>
            <p:ph sz="half" idx="1"/>
          </p:nvPr>
        </p:nvSpPr>
        <p:spPr>
          <a:xfrm>
            <a:off x="912286" y="1125538"/>
            <a:ext cx="5412316"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27800" y="1125538"/>
            <a:ext cx="541231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AU" altLang="en-US"/>
          </a:p>
        </p:txBody>
      </p:sp>
    </p:spTree>
    <p:extLst>
      <p:ext uri="{BB962C8B-B14F-4D97-AF65-F5344CB8AC3E}">
        <p14:creationId xmlns:p14="http://schemas.microsoft.com/office/powerpoint/2010/main" val="131741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CE0E-DE71-4CFE-9AB0-347901475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BA49C-63AA-4FAC-B7DE-DC2909966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41969-A002-488B-96C8-380CA1C757DC}"/>
              </a:ext>
            </a:extLst>
          </p:cNvPr>
          <p:cNvSpPr>
            <a:spLocks noGrp="1"/>
          </p:cNvSpPr>
          <p:nvPr>
            <p:ph type="dt" sz="half" idx="10"/>
          </p:nvPr>
        </p:nvSpPr>
        <p:spPr/>
        <p:txBody>
          <a:bodyPr/>
          <a:lstStyle/>
          <a:p>
            <a:fld id="{CDA06855-01C9-4203-B0EE-CF1B8039A769}" type="datetimeFigureOut">
              <a:rPr lang="en-US" smtClean="0"/>
              <a:t>10/10/2022</a:t>
            </a:fld>
            <a:endParaRPr lang="en-US"/>
          </a:p>
        </p:txBody>
      </p:sp>
      <p:sp>
        <p:nvSpPr>
          <p:cNvPr id="5" name="Footer Placeholder 4">
            <a:extLst>
              <a:ext uri="{FF2B5EF4-FFF2-40B4-BE49-F238E27FC236}">
                <a16:creationId xmlns:a16="http://schemas.microsoft.com/office/drawing/2014/main" id="{95300373-F246-4D76-ADCB-5FAB75715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7C1D7-50F7-404D-B827-909073086F17}"/>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85099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7228-C5E2-4586-AD96-9647B59C7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0BD78-CAE9-4F53-AE14-6239AB242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477E1-521E-4FEA-B4D4-44151BD87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DDB4A-BD4C-474A-9687-0F2CED65999A}"/>
              </a:ext>
            </a:extLst>
          </p:cNvPr>
          <p:cNvSpPr>
            <a:spLocks noGrp="1"/>
          </p:cNvSpPr>
          <p:nvPr>
            <p:ph type="dt" sz="half" idx="10"/>
          </p:nvPr>
        </p:nvSpPr>
        <p:spPr/>
        <p:txBody>
          <a:bodyPr/>
          <a:lstStyle/>
          <a:p>
            <a:fld id="{CDA06855-01C9-4203-B0EE-CF1B8039A769}" type="datetimeFigureOut">
              <a:rPr lang="en-US" smtClean="0"/>
              <a:t>10/10/2022</a:t>
            </a:fld>
            <a:endParaRPr lang="en-US"/>
          </a:p>
        </p:txBody>
      </p:sp>
      <p:sp>
        <p:nvSpPr>
          <p:cNvPr id="6" name="Footer Placeholder 5">
            <a:extLst>
              <a:ext uri="{FF2B5EF4-FFF2-40B4-BE49-F238E27FC236}">
                <a16:creationId xmlns:a16="http://schemas.microsoft.com/office/drawing/2014/main" id="{2F4FDFC2-4C38-45EB-92A4-CFD54457C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FC3B9-4D10-40F5-90F5-7D33F9F4C585}"/>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6783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97EE-E762-42EB-948E-361AC4D4B1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0BF2BC-37A3-4CF9-8CCB-1827BFF34E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774266-75DF-4A0E-AF97-550C3F1DA5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00E565-0110-495C-BF3C-FE4C06C31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2BF64-9B81-4F12-BD99-EFE219F00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6EBC89-C19D-428A-84DB-E201281FCABD}"/>
              </a:ext>
            </a:extLst>
          </p:cNvPr>
          <p:cNvSpPr>
            <a:spLocks noGrp="1"/>
          </p:cNvSpPr>
          <p:nvPr>
            <p:ph type="dt" sz="half" idx="10"/>
          </p:nvPr>
        </p:nvSpPr>
        <p:spPr/>
        <p:txBody>
          <a:bodyPr/>
          <a:lstStyle/>
          <a:p>
            <a:fld id="{CDA06855-01C9-4203-B0EE-CF1B8039A769}" type="datetimeFigureOut">
              <a:rPr lang="en-US" smtClean="0"/>
              <a:t>10/10/2022</a:t>
            </a:fld>
            <a:endParaRPr lang="en-US"/>
          </a:p>
        </p:txBody>
      </p:sp>
      <p:sp>
        <p:nvSpPr>
          <p:cNvPr id="8" name="Footer Placeholder 7">
            <a:extLst>
              <a:ext uri="{FF2B5EF4-FFF2-40B4-BE49-F238E27FC236}">
                <a16:creationId xmlns:a16="http://schemas.microsoft.com/office/drawing/2014/main" id="{E514C1B6-CAC0-44B2-A2BB-BBCD6525DF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6F08C0-D183-4A5E-BD43-39B0838F0B69}"/>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194733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66F8-637A-4FF5-9AB0-E1EF563316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571655-6015-4995-8C2E-EB2DCA143D2F}"/>
              </a:ext>
            </a:extLst>
          </p:cNvPr>
          <p:cNvSpPr>
            <a:spLocks noGrp="1"/>
          </p:cNvSpPr>
          <p:nvPr>
            <p:ph type="dt" sz="half" idx="10"/>
          </p:nvPr>
        </p:nvSpPr>
        <p:spPr/>
        <p:txBody>
          <a:bodyPr/>
          <a:lstStyle/>
          <a:p>
            <a:fld id="{CDA06855-01C9-4203-B0EE-CF1B8039A769}" type="datetimeFigureOut">
              <a:rPr lang="en-US" smtClean="0"/>
              <a:t>10/10/2022</a:t>
            </a:fld>
            <a:endParaRPr lang="en-US"/>
          </a:p>
        </p:txBody>
      </p:sp>
      <p:sp>
        <p:nvSpPr>
          <p:cNvPr id="4" name="Footer Placeholder 3">
            <a:extLst>
              <a:ext uri="{FF2B5EF4-FFF2-40B4-BE49-F238E27FC236}">
                <a16:creationId xmlns:a16="http://schemas.microsoft.com/office/drawing/2014/main" id="{266271E8-E81E-4F8F-A016-8B6FF0A7A8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BF3D96-BA37-4484-B672-8354B5675FE1}"/>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28786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0FD71-B1A6-4CB0-822A-E62B89A06E80}"/>
              </a:ext>
            </a:extLst>
          </p:cNvPr>
          <p:cNvSpPr>
            <a:spLocks noGrp="1"/>
          </p:cNvSpPr>
          <p:nvPr>
            <p:ph type="dt" sz="half" idx="10"/>
          </p:nvPr>
        </p:nvSpPr>
        <p:spPr/>
        <p:txBody>
          <a:bodyPr/>
          <a:lstStyle/>
          <a:p>
            <a:fld id="{CDA06855-01C9-4203-B0EE-CF1B8039A769}" type="datetimeFigureOut">
              <a:rPr lang="en-US" smtClean="0"/>
              <a:t>10/10/2022</a:t>
            </a:fld>
            <a:endParaRPr lang="en-US"/>
          </a:p>
        </p:txBody>
      </p:sp>
      <p:sp>
        <p:nvSpPr>
          <p:cNvPr id="3" name="Footer Placeholder 2">
            <a:extLst>
              <a:ext uri="{FF2B5EF4-FFF2-40B4-BE49-F238E27FC236}">
                <a16:creationId xmlns:a16="http://schemas.microsoft.com/office/drawing/2014/main" id="{DAC1BC3D-B46C-4AA8-8C0C-F27FBB26B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FCAC4F-4C73-416F-BCD1-CB3A2AF9E324}"/>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39224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556C-A9DB-4EE3-AC89-6B7B5B01E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922B9E-EC86-4429-9A29-19518B1D8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637BBE-041F-4974-BCD0-F067BB425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2A370-24D8-450A-95E1-088A3C228AF3}"/>
              </a:ext>
            </a:extLst>
          </p:cNvPr>
          <p:cNvSpPr>
            <a:spLocks noGrp="1"/>
          </p:cNvSpPr>
          <p:nvPr>
            <p:ph type="dt" sz="half" idx="10"/>
          </p:nvPr>
        </p:nvSpPr>
        <p:spPr/>
        <p:txBody>
          <a:bodyPr/>
          <a:lstStyle/>
          <a:p>
            <a:fld id="{CDA06855-01C9-4203-B0EE-CF1B8039A769}" type="datetimeFigureOut">
              <a:rPr lang="en-US" smtClean="0"/>
              <a:t>10/10/2022</a:t>
            </a:fld>
            <a:endParaRPr lang="en-US"/>
          </a:p>
        </p:txBody>
      </p:sp>
      <p:sp>
        <p:nvSpPr>
          <p:cNvPr id="6" name="Footer Placeholder 5">
            <a:extLst>
              <a:ext uri="{FF2B5EF4-FFF2-40B4-BE49-F238E27FC236}">
                <a16:creationId xmlns:a16="http://schemas.microsoft.com/office/drawing/2014/main" id="{0068EF6A-3525-4E59-985A-0441C8FA9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0060C-F018-411D-92A9-1E71FF9DC4DA}"/>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106336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221D-3C16-4E0F-BA8D-6721869C4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667390-0A98-4B2F-A09C-C5D2D2755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07234C-8D80-428D-853B-F86D2197B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C8458-F405-43A1-BAFC-9C29B9F81F63}"/>
              </a:ext>
            </a:extLst>
          </p:cNvPr>
          <p:cNvSpPr>
            <a:spLocks noGrp="1"/>
          </p:cNvSpPr>
          <p:nvPr>
            <p:ph type="dt" sz="half" idx="10"/>
          </p:nvPr>
        </p:nvSpPr>
        <p:spPr/>
        <p:txBody>
          <a:bodyPr/>
          <a:lstStyle/>
          <a:p>
            <a:fld id="{CDA06855-01C9-4203-B0EE-CF1B8039A769}" type="datetimeFigureOut">
              <a:rPr lang="en-US" smtClean="0"/>
              <a:t>10/10/2022</a:t>
            </a:fld>
            <a:endParaRPr lang="en-US"/>
          </a:p>
        </p:txBody>
      </p:sp>
      <p:sp>
        <p:nvSpPr>
          <p:cNvPr id="6" name="Footer Placeholder 5">
            <a:extLst>
              <a:ext uri="{FF2B5EF4-FFF2-40B4-BE49-F238E27FC236}">
                <a16:creationId xmlns:a16="http://schemas.microsoft.com/office/drawing/2014/main" id="{921AD38A-97D5-4A45-9B72-C212C166C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E4ED2-71AA-4404-AB4D-ECDAF6404DBC}"/>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243372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8E7AA-8E00-4E2D-9236-12E117131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224CA-D53A-4BA1-A489-F54EC8443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7CE8B-9029-4F93-B6B0-F12A7D0CDC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06855-01C9-4203-B0EE-CF1B8039A769}" type="datetimeFigureOut">
              <a:rPr lang="en-US" smtClean="0"/>
              <a:t>10/10/2022</a:t>
            </a:fld>
            <a:endParaRPr lang="en-US"/>
          </a:p>
        </p:txBody>
      </p:sp>
      <p:sp>
        <p:nvSpPr>
          <p:cNvPr id="5" name="Footer Placeholder 4">
            <a:extLst>
              <a:ext uri="{FF2B5EF4-FFF2-40B4-BE49-F238E27FC236}">
                <a16:creationId xmlns:a16="http://schemas.microsoft.com/office/drawing/2014/main" id="{1C18412A-BF22-4104-BA45-F9407EEC5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FC66CD-9C83-4228-846A-86A36F658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EBC06-FB76-4CBF-8E33-F19385703343}" type="slidenum">
              <a:rPr lang="en-US" smtClean="0"/>
              <a:t>‹#›</a:t>
            </a:fld>
            <a:endParaRPr lang="en-US"/>
          </a:p>
        </p:txBody>
      </p:sp>
    </p:spTree>
    <p:extLst>
      <p:ext uri="{BB962C8B-B14F-4D97-AF65-F5344CB8AC3E}">
        <p14:creationId xmlns:p14="http://schemas.microsoft.com/office/powerpoint/2010/main" val="263992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385">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38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385">
                <a:solidFill>
                  <a:schemeClr val="tx1">
                    <a:tint val="75000"/>
                  </a:schemeClr>
                </a:solidFill>
              </a:defRPr>
            </a:lvl1pPr>
          </a:lstStyle>
          <a:p>
            <a:fld id="{34E7E628-D8CE-DA44-BFF7-C4887CBB62DB}" type="slidenum">
              <a:rPr lang="en-US" smtClean="0"/>
              <a:t>‹#›</a:t>
            </a:fld>
            <a:endParaRPr lang="en-US"/>
          </a:p>
        </p:txBody>
      </p:sp>
    </p:spTree>
    <p:extLst>
      <p:ext uri="{BB962C8B-B14F-4D97-AF65-F5344CB8AC3E}">
        <p14:creationId xmlns:p14="http://schemas.microsoft.com/office/powerpoint/2010/main" val="981794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527517" rtl="0" eaLnBrk="1" latinLnBrk="0" hangingPunct="1">
        <a:spcBef>
          <a:spcPct val="0"/>
        </a:spcBef>
        <a:buNone/>
        <a:defRPr sz="5077" kern="1200">
          <a:solidFill>
            <a:schemeClr val="tx1"/>
          </a:solidFill>
          <a:latin typeface="+mj-lt"/>
          <a:ea typeface="+mj-ea"/>
          <a:cs typeface="+mj-cs"/>
        </a:defRPr>
      </a:lvl1pPr>
    </p:titleStyle>
    <p:bodyStyle>
      <a:lvl1pPr marL="395638" indent="-395638" algn="l" defTabSz="527517" rtl="0" eaLnBrk="1" latinLnBrk="0" hangingPunct="1">
        <a:spcBef>
          <a:spcPct val="20000"/>
        </a:spcBef>
        <a:buFont typeface="Arial"/>
        <a:buChar char="•"/>
        <a:defRPr sz="3692" kern="1200">
          <a:solidFill>
            <a:schemeClr val="tx1"/>
          </a:solidFill>
          <a:latin typeface="+mn-lt"/>
          <a:ea typeface="+mn-ea"/>
          <a:cs typeface="+mn-cs"/>
        </a:defRPr>
      </a:lvl1pPr>
      <a:lvl2pPr marL="857216" indent="-329698" algn="l" defTabSz="527517" rtl="0" eaLnBrk="1" latinLnBrk="0" hangingPunct="1">
        <a:spcBef>
          <a:spcPct val="20000"/>
        </a:spcBef>
        <a:buFont typeface="Arial"/>
        <a:buChar char="–"/>
        <a:defRPr sz="3231" kern="1200">
          <a:solidFill>
            <a:schemeClr val="tx1"/>
          </a:solidFill>
          <a:latin typeface="+mn-lt"/>
          <a:ea typeface="+mn-ea"/>
          <a:cs typeface="+mn-cs"/>
        </a:defRPr>
      </a:lvl2pPr>
      <a:lvl3pPr marL="1318793" indent="-263759" algn="l" defTabSz="527517" rtl="0" eaLnBrk="1" latinLnBrk="0" hangingPunct="1">
        <a:spcBef>
          <a:spcPct val="20000"/>
        </a:spcBef>
        <a:buFont typeface="Arial"/>
        <a:buChar char="•"/>
        <a:defRPr sz="2769" kern="1200">
          <a:solidFill>
            <a:schemeClr val="tx1"/>
          </a:solidFill>
          <a:latin typeface="+mn-lt"/>
          <a:ea typeface="+mn-ea"/>
          <a:cs typeface="+mn-cs"/>
        </a:defRPr>
      </a:lvl3pPr>
      <a:lvl4pPr marL="1846311" indent="-263759" algn="l" defTabSz="527517" rtl="0" eaLnBrk="1" latinLnBrk="0" hangingPunct="1">
        <a:spcBef>
          <a:spcPct val="20000"/>
        </a:spcBef>
        <a:buFont typeface="Arial"/>
        <a:buChar char="–"/>
        <a:defRPr sz="2308" kern="1200">
          <a:solidFill>
            <a:schemeClr val="tx1"/>
          </a:solidFill>
          <a:latin typeface="+mn-lt"/>
          <a:ea typeface="+mn-ea"/>
          <a:cs typeface="+mn-cs"/>
        </a:defRPr>
      </a:lvl4pPr>
      <a:lvl5pPr marL="2373828" indent="-263759" algn="l" defTabSz="527517" rtl="0" eaLnBrk="1" latinLnBrk="0" hangingPunct="1">
        <a:spcBef>
          <a:spcPct val="20000"/>
        </a:spcBef>
        <a:buFont typeface="Arial"/>
        <a:buChar char="»"/>
        <a:defRPr sz="2308" kern="1200">
          <a:solidFill>
            <a:schemeClr val="tx1"/>
          </a:solidFill>
          <a:latin typeface="+mn-lt"/>
          <a:ea typeface="+mn-ea"/>
          <a:cs typeface="+mn-cs"/>
        </a:defRPr>
      </a:lvl5pPr>
      <a:lvl6pPr marL="2901345" indent="-263759" algn="l" defTabSz="527517" rtl="0" eaLnBrk="1" latinLnBrk="0" hangingPunct="1">
        <a:spcBef>
          <a:spcPct val="20000"/>
        </a:spcBef>
        <a:buFont typeface="Arial"/>
        <a:buChar char="•"/>
        <a:defRPr sz="2308" kern="1200">
          <a:solidFill>
            <a:schemeClr val="tx1"/>
          </a:solidFill>
          <a:latin typeface="+mn-lt"/>
          <a:ea typeface="+mn-ea"/>
          <a:cs typeface="+mn-cs"/>
        </a:defRPr>
      </a:lvl6pPr>
      <a:lvl7pPr marL="3428863" indent="-263759" algn="l" defTabSz="527517" rtl="0" eaLnBrk="1" latinLnBrk="0" hangingPunct="1">
        <a:spcBef>
          <a:spcPct val="20000"/>
        </a:spcBef>
        <a:buFont typeface="Arial"/>
        <a:buChar char="•"/>
        <a:defRPr sz="2308" kern="1200">
          <a:solidFill>
            <a:schemeClr val="tx1"/>
          </a:solidFill>
          <a:latin typeface="+mn-lt"/>
          <a:ea typeface="+mn-ea"/>
          <a:cs typeface="+mn-cs"/>
        </a:defRPr>
      </a:lvl7pPr>
      <a:lvl8pPr marL="3956380" indent="-263759" algn="l" defTabSz="527517" rtl="0" eaLnBrk="1" latinLnBrk="0" hangingPunct="1">
        <a:spcBef>
          <a:spcPct val="20000"/>
        </a:spcBef>
        <a:buFont typeface="Arial"/>
        <a:buChar char="•"/>
        <a:defRPr sz="2308" kern="1200">
          <a:solidFill>
            <a:schemeClr val="tx1"/>
          </a:solidFill>
          <a:latin typeface="+mn-lt"/>
          <a:ea typeface="+mn-ea"/>
          <a:cs typeface="+mn-cs"/>
        </a:defRPr>
      </a:lvl8pPr>
      <a:lvl9pPr marL="4483898" indent="-263759" algn="l" defTabSz="527517" rtl="0" eaLnBrk="1" latinLnBrk="0" hangingPunct="1">
        <a:spcBef>
          <a:spcPct val="20000"/>
        </a:spcBef>
        <a:buFont typeface="Arial"/>
        <a:buChar char="•"/>
        <a:defRPr sz="2308" kern="1200">
          <a:solidFill>
            <a:schemeClr val="tx1"/>
          </a:solidFill>
          <a:latin typeface="+mn-lt"/>
          <a:ea typeface="+mn-ea"/>
          <a:cs typeface="+mn-cs"/>
        </a:defRPr>
      </a:lvl9pPr>
    </p:bodyStyle>
    <p:otherStyle>
      <a:defPPr>
        <a:defRPr lang="en-US"/>
      </a:defPPr>
      <a:lvl1pPr marL="0" algn="l" defTabSz="527517" rtl="0" eaLnBrk="1" latinLnBrk="0" hangingPunct="1">
        <a:defRPr sz="2077" kern="1200">
          <a:solidFill>
            <a:schemeClr val="tx1"/>
          </a:solidFill>
          <a:latin typeface="+mn-lt"/>
          <a:ea typeface="+mn-ea"/>
          <a:cs typeface="+mn-cs"/>
        </a:defRPr>
      </a:lvl1pPr>
      <a:lvl2pPr marL="527517" algn="l" defTabSz="527517" rtl="0" eaLnBrk="1" latinLnBrk="0" hangingPunct="1">
        <a:defRPr sz="2077" kern="1200">
          <a:solidFill>
            <a:schemeClr val="tx1"/>
          </a:solidFill>
          <a:latin typeface="+mn-lt"/>
          <a:ea typeface="+mn-ea"/>
          <a:cs typeface="+mn-cs"/>
        </a:defRPr>
      </a:lvl2pPr>
      <a:lvl3pPr marL="1055035" algn="l" defTabSz="527517" rtl="0" eaLnBrk="1" latinLnBrk="0" hangingPunct="1">
        <a:defRPr sz="2077" kern="1200">
          <a:solidFill>
            <a:schemeClr val="tx1"/>
          </a:solidFill>
          <a:latin typeface="+mn-lt"/>
          <a:ea typeface="+mn-ea"/>
          <a:cs typeface="+mn-cs"/>
        </a:defRPr>
      </a:lvl3pPr>
      <a:lvl4pPr marL="1582552" algn="l" defTabSz="527517" rtl="0" eaLnBrk="1" latinLnBrk="0" hangingPunct="1">
        <a:defRPr sz="2077" kern="1200">
          <a:solidFill>
            <a:schemeClr val="tx1"/>
          </a:solidFill>
          <a:latin typeface="+mn-lt"/>
          <a:ea typeface="+mn-ea"/>
          <a:cs typeface="+mn-cs"/>
        </a:defRPr>
      </a:lvl4pPr>
      <a:lvl5pPr marL="2110069" algn="l" defTabSz="527517" rtl="0" eaLnBrk="1" latinLnBrk="0" hangingPunct="1">
        <a:defRPr sz="2077" kern="1200">
          <a:solidFill>
            <a:schemeClr val="tx1"/>
          </a:solidFill>
          <a:latin typeface="+mn-lt"/>
          <a:ea typeface="+mn-ea"/>
          <a:cs typeface="+mn-cs"/>
        </a:defRPr>
      </a:lvl5pPr>
      <a:lvl6pPr marL="2637587" algn="l" defTabSz="527517" rtl="0" eaLnBrk="1" latinLnBrk="0" hangingPunct="1">
        <a:defRPr sz="2077" kern="1200">
          <a:solidFill>
            <a:schemeClr val="tx1"/>
          </a:solidFill>
          <a:latin typeface="+mn-lt"/>
          <a:ea typeface="+mn-ea"/>
          <a:cs typeface="+mn-cs"/>
        </a:defRPr>
      </a:lvl6pPr>
      <a:lvl7pPr marL="3165104" algn="l" defTabSz="527517" rtl="0" eaLnBrk="1" latinLnBrk="0" hangingPunct="1">
        <a:defRPr sz="2077" kern="1200">
          <a:solidFill>
            <a:schemeClr val="tx1"/>
          </a:solidFill>
          <a:latin typeface="+mn-lt"/>
          <a:ea typeface="+mn-ea"/>
          <a:cs typeface="+mn-cs"/>
        </a:defRPr>
      </a:lvl7pPr>
      <a:lvl8pPr marL="3692622" algn="l" defTabSz="527517" rtl="0" eaLnBrk="1" latinLnBrk="0" hangingPunct="1">
        <a:defRPr sz="2077" kern="1200">
          <a:solidFill>
            <a:schemeClr val="tx1"/>
          </a:solidFill>
          <a:latin typeface="+mn-lt"/>
          <a:ea typeface="+mn-ea"/>
          <a:cs typeface="+mn-cs"/>
        </a:defRPr>
      </a:lvl8pPr>
      <a:lvl9pPr marL="4220139" algn="l" defTabSz="527517" rtl="0" eaLnBrk="1" latinLnBrk="0" hangingPunct="1">
        <a:defRPr sz="20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DBAD95A-C7E3-42E2-A3E9-E64EF1AFF32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ctrTitle"/>
          </p:nvPr>
        </p:nvSpPr>
        <p:spPr>
          <a:xfrm>
            <a:off x="2721306" y="2283425"/>
            <a:ext cx="6749390" cy="1337880"/>
          </a:xfrm>
        </p:spPr>
        <p:txBody>
          <a:bodyPr>
            <a:noAutofit/>
          </a:bodyPr>
          <a:lstStyle/>
          <a:p>
            <a:r>
              <a:rPr lang="en-US" sz="3200" dirty="0">
                <a:latin typeface="Tahoma" panose="020B0604030504040204" pitchFamily="34" charset="0"/>
                <a:ea typeface="Tahoma" panose="020B0604030504040204" pitchFamily="34" charset="0"/>
                <a:cs typeface="Tahoma" panose="020B0604030504040204" pitchFamily="34" charset="0"/>
              </a:rPr>
              <a:t>Midterm Review (1)</a:t>
            </a:r>
          </a:p>
        </p:txBody>
      </p:sp>
      <p:sp>
        <p:nvSpPr>
          <p:cNvPr id="5" name="Subtitle 4"/>
          <p:cNvSpPr>
            <a:spLocks noGrp="1"/>
          </p:cNvSpPr>
          <p:nvPr>
            <p:ph type="subTitle" idx="1"/>
          </p:nvPr>
        </p:nvSpPr>
        <p:spPr>
          <a:xfrm>
            <a:off x="3754900" y="3977845"/>
            <a:ext cx="4682197" cy="543419"/>
          </a:xfrm>
        </p:spPr>
        <p:txBody>
          <a:bodyPr>
            <a:normAutofit/>
          </a:bodyPr>
          <a:lstStyle/>
          <a:p>
            <a:r>
              <a:rPr lang="en-US" sz="2396" dirty="0">
                <a:latin typeface="Tahoma" panose="020B0604030504040204" pitchFamily="34" charset="0"/>
                <a:ea typeface="Tahoma" panose="020B0604030504040204" pitchFamily="34" charset="0"/>
                <a:cs typeface="Tahoma" panose="020B0604030504040204" pitchFamily="34" charset="0"/>
              </a:rPr>
              <a:t>Haonan Wang</a:t>
            </a:r>
          </a:p>
        </p:txBody>
      </p:sp>
      <p:sp>
        <p:nvSpPr>
          <p:cNvPr id="7" name="TextBox 6">
            <a:extLst>
              <a:ext uri="{FF2B5EF4-FFF2-40B4-BE49-F238E27FC236}">
                <a16:creationId xmlns:a16="http://schemas.microsoft.com/office/drawing/2014/main" id="{9DCCFD06-8C2E-43EB-AE4E-5C4E037977DB}"/>
              </a:ext>
            </a:extLst>
          </p:cNvPr>
          <p:cNvSpPr txBox="1"/>
          <p:nvPr/>
        </p:nvSpPr>
        <p:spPr>
          <a:xfrm>
            <a:off x="826525" y="637428"/>
            <a:ext cx="5654662" cy="944618"/>
          </a:xfrm>
          <a:prstGeom prst="rect">
            <a:avLst/>
          </a:prstGeom>
          <a:noFill/>
        </p:spPr>
        <p:txBody>
          <a:bodyPr wrap="square">
            <a:spAutoFit/>
          </a:bodyPr>
          <a:lstStyle/>
          <a:p>
            <a:pPr defTabSz="527517"/>
            <a:r>
              <a:rPr lang="en-US" sz="2769" dirty="0">
                <a:solidFill>
                  <a:srgbClr val="E7AC11"/>
                </a:solidFill>
                <a:latin typeface="Tahoma" panose="020B0604030504040204" pitchFamily="34" charset="0"/>
                <a:ea typeface="Tahoma" panose="020B0604030504040204" pitchFamily="34" charset="0"/>
                <a:cs typeface="Tahoma" panose="020B0604030504040204" pitchFamily="34" charset="0"/>
              </a:rPr>
              <a:t>CMPE 200 </a:t>
            </a:r>
            <a:br>
              <a:rPr lang="en-US" sz="2769" dirty="0">
                <a:solidFill>
                  <a:srgbClr val="E7AC11"/>
                </a:solidFill>
                <a:latin typeface="Tahoma" panose="020B0604030504040204" pitchFamily="34" charset="0"/>
                <a:ea typeface="Tahoma" panose="020B0604030504040204" pitchFamily="34" charset="0"/>
                <a:cs typeface="Tahoma" panose="020B0604030504040204" pitchFamily="34" charset="0"/>
              </a:rPr>
            </a:br>
            <a:r>
              <a:rPr lang="en-US" sz="2769" dirty="0">
                <a:solidFill>
                  <a:srgbClr val="E7AC11"/>
                </a:solidFill>
                <a:latin typeface="Tahoma" panose="020B0604030504040204" pitchFamily="34" charset="0"/>
                <a:ea typeface="Tahoma" panose="020B0604030504040204" pitchFamily="34" charset="0"/>
                <a:cs typeface="Tahoma" panose="020B0604030504040204" pitchFamily="34" charset="0"/>
              </a:rPr>
              <a:t>Computer Architecture &amp; Design</a:t>
            </a:r>
            <a:endParaRPr lang="en-US" sz="2769" dirty="0">
              <a:solidFill>
                <a:prstClr val="black"/>
              </a:solidFill>
              <a:latin typeface="Calibri"/>
            </a:endParaRPr>
          </a:p>
        </p:txBody>
      </p:sp>
    </p:spTree>
    <p:extLst>
      <p:ext uri="{BB962C8B-B14F-4D97-AF65-F5344CB8AC3E}">
        <p14:creationId xmlns:p14="http://schemas.microsoft.com/office/powerpoint/2010/main" val="147909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158B0DE-1697-40B7-888C-5A81265B777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59395" name="Rectangle 2"/>
          <p:cNvSpPr>
            <a:spLocks noGrp="1" noChangeArrowheads="1"/>
          </p:cNvSpPr>
          <p:nvPr>
            <p:ph type="title"/>
          </p:nvPr>
        </p:nvSpPr>
        <p:spPr/>
        <p:txBody>
          <a:bodyPr/>
          <a:lstStyle/>
          <a:p>
            <a:r>
              <a:rPr lang="en-US" altLang="en-US" dirty="0"/>
              <a:t>Branch Target Addressing</a:t>
            </a:r>
            <a:endParaRPr lang="en-AU" altLang="en-US" dirty="0"/>
          </a:p>
        </p:txBody>
      </p:sp>
      <p:sp>
        <p:nvSpPr>
          <p:cNvPr id="59396" name="Rectangle 3"/>
          <p:cNvSpPr>
            <a:spLocks noGrp="1" noChangeArrowheads="1"/>
          </p:cNvSpPr>
          <p:nvPr>
            <p:ph idx="1"/>
          </p:nvPr>
        </p:nvSpPr>
        <p:spPr>
          <a:xfrm>
            <a:off x="894155" y="1173347"/>
            <a:ext cx="5896403" cy="5506863"/>
          </a:xfrm>
        </p:spPr>
        <p:txBody>
          <a:bodyPr>
            <a:normAutofit/>
          </a:bodyPr>
          <a:lstStyle/>
          <a:p>
            <a:pPr eaLnBrk="1" hangingPunct="1"/>
            <a:r>
              <a:rPr lang="en-US" altLang="en-US" sz="2000" b="1" dirty="0"/>
              <a:t>Why branch’s next instruction should be considered?</a:t>
            </a:r>
          </a:p>
          <a:p>
            <a:pPr lvl="1"/>
            <a:r>
              <a:rPr lang="en-US" altLang="en-US" sz="1800" dirty="0"/>
              <a:t>Because MIPS increments program counter (PC) by 4 before executing an instruction</a:t>
            </a:r>
          </a:p>
          <a:p>
            <a:pPr lvl="1"/>
            <a:r>
              <a:rPr lang="en-US" altLang="en-US" sz="1800" dirty="0"/>
              <a:t>This already incremented PC value is used for branch target address calculation</a:t>
            </a:r>
          </a:p>
          <a:p>
            <a:pPr lvl="1"/>
            <a:endParaRPr lang="en-US" altLang="en-US" sz="1800" dirty="0"/>
          </a:p>
          <a:p>
            <a:r>
              <a:rPr lang="en-US" altLang="en-US" sz="2000" b="1" dirty="0"/>
              <a:t>Branch Target Address Calculation</a:t>
            </a:r>
          </a:p>
          <a:p>
            <a:pPr lvl="1"/>
            <a:r>
              <a:rPr lang="en-US" altLang="en-US" sz="1800" b="1" dirty="0"/>
              <a:t>Target address = branch’s next instruction address + offset x 4</a:t>
            </a:r>
          </a:p>
          <a:p>
            <a:pPr lvl="1"/>
            <a:r>
              <a:rPr lang="en-US" altLang="en-US" sz="1800" b="1" dirty="0" err="1"/>
              <a:t>bne</a:t>
            </a:r>
            <a:r>
              <a:rPr lang="en-US" altLang="en-US" sz="1800" b="1" dirty="0"/>
              <a:t> $t0, $s5, Exit</a:t>
            </a:r>
            <a:endParaRPr lang="en-US" altLang="en-US" sz="1800" dirty="0"/>
          </a:p>
          <a:p>
            <a:pPr lvl="2"/>
            <a:r>
              <a:rPr lang="en-US" altLang="en-US" sz="1800" dirty="0"/>
              <a:t>Exit (0x00080018) = </a:t>
            </a:r>
            <a:r>
              <a:rPr lang="en-US" altLang="en-US" sz="1800" dirty="0" err="1"/>
              <a:t>addi</a:t>
            </a:r>
            <a:r>
              <a:rPr lang="en-US" altLang="en-US" sz="1800" dirty="0"/>
              <a:t> address (0x00080010) + distance (2) x 4 byte/</a:t>
            </a:r>
            <a:r>
              <a:rPr lang="en-US" altLang="en-US" sz="1800" dirty="0" err="1"/>
              <a:t>inst</a:t>
            </a:r>
            <a:r>
              <a:rPr lang="en-US" altLang="en-US" sz="1800" dirty="0"/>
              <a:t> </a:t>
            </a:r>
            <a:endParaRPr lang="en-US" altLang="en-US" sz="2000" dirty="0"/>
          </a:p>
          <a:p>
            <a:pPr lvl="1"/>
            <a:r>
              <a:rPr lang="en-US" altLang="en-US" sz="1800" b="1" dirty="0"/>
              <a:t>b Loop</a:t>
            </a:r>
            <a:endParaRPr lang="en-US" altLang="en-US" sz="1800" dirty="0"/>
          </a:p>
          <a:p>
            <a:pPr lvl="2"/>
            <a:r>
              <a:rPr lang="en-US" altLang="en-US" sz="1800" dirty="0"/>
              <a:t>Loop (0x00080000) = Exit address (0x00080018) + distance (-6) x 4 byte/</a:t>
            </a:r>
            <a:r>
              <a:rPr lang="en-US" altLang="en-US" sz="1800" dirty="0" err="1"/>
              <a:t>inst</a:t>
            </a:r>
            <a:r>
              <a:rPr lang="en-US" altLang="en-US" sz="1800" dirty="0"/>
              <a:t> </a:t>
            </a:r>
          </a:p>
          <a:p>
            <a:pPr lvl="1"/>
            <a:endParaRPr lang="en-US" altLang="en-US" sz="2000" dirty="0"/>
          </a:p>
          <a:p>
            <a:pPr lvl="1"/>
            <a:endParaRPr lang="en-US" altLang="en-US" sz="1846" dirty="0"/>
          </a:p>
          <a:p>
            <a:pPr lvl="1"/>
            <a:endParaRPr lang="en-AU" altLang="en-US" sz="2769" dirty="0">
              <a:solidFill>
                <a:schemeClr val="folHlink"/>
              </a:solidFill>
              <a:latin typeface="Lucida Console" panose="020B0609040504020204" pitchFamily="49" charset="0"/>
            </a:endParaRPr>
          </a:p>
        </p:txBody>
      </p:sp>
      <p:graphicFrame>
        <p:nvGraphicFramePr>
          <p:cNvPr id="332877" name="Group 77"/>
          <p:cNvGraphicFramePr>
            <a:graphicFrameLocks noGrp="1"/>
          </p:cNvGraphicFramePr>
          <p:nvPr/>
        </p:nvGraphicFramePr>
        <p:xfrm>
          <a:off x="7244557" y="2450404"/>
          <a:ext cx="4053288" cy="2952751"/>
        </p:xfrm>
        <a:graphic>
          <a:graphicData uri="http://schemas.openxmlformats.org/drawingml/2006/table">
            <a:tbl>
              <a:tblPr/>
              <a:tblGrid>
                <a:gridCol w="1199409">
                  <a:extLst>
                    <a:ext uri="{9D8B030D-6E8A-4147-A177-3AD203B41FA5}">
                      <a16:colId xmlns:a16="http://schemas.microsoft.com/office/drawing/2014/main" val="20000"/>
                    </a:ext>
                  </a:extLst>
                </a:gridCol>
                <a:gridCol w="2853879">
                  <a:extLst>
                    <a:ext uri="{9D8B030D-6E8A-4147-A177-3AD203B41FA5}">
                      <a16:colId xmlns:a16="http://schemas.microsoft.com/office/drawing/2014/main" val="20001"/>
                    </a:ext>
                  </a:extLst>
                </a:gridCol>
              </a:tblGrid>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80000</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Loop: </a:t>
                      </a:r>
                      <a:r>
                        <a:rPr kumimoji="0" 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sll</a:t>
                      </a: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$t1, $s3, 2</a:t>
                      </a:r>
                      <a:endPar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80004</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add  $t1, $t1, $s6</a:t>
                      </a:r>
                      <a:endPar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80008</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lw</a:t>
                      </a: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$t0, 0($t1)</a:t>
                      </a:r>
                      <a:endPar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8000C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bne</a:t>
                      </a:r>
                      <a:r>
                        <a:rPr kumimoji="0"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$t0, $s5, Exit</a:t>
                      </a:r>
                      <a:endParaRPr kumimoji="0" lang="en-AU"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80010</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addi</a:t>
                      </a: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$s3, $s3, 1</a:t>
                      </a:r>
                      <a:endPar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80014</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    Loop</a:t>
                      </a:r>
                      <a:endParaRPr kumimoji="0" lang="en-AU"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80018</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Exit: …</a:t>
                      </a:r>
                      <a:endPar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48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CEC1619-98F0-469F-BB61-081E741CCA6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1986" name="Title 1"/>
          <p:cNvSpPr>
            <a:spLocks noGrp="1"/>
          </p:cNvSpPr>
          <p:nvPr>
            <p:ph type="title"/>
          </p:nvPr>
        </p:nvSpPr>
        <p:spPr/>
        <p:txBody>
          <a:bodyPr/>
          <a:lstStyle/>
          <a:p>
            <a:r>
              <a:rPr lang="en-US"/>
              <a:t>Loading an Immediate</a:t>
            </a:r>
          </a:p>
        </p:txBody>
      </p:sp>
      <p:sp>
        <p:nvSpPr>
          <p:cNvPr id="41987" name="Content Placeholder 2"/>
          <p:cNvSpPr>
            <a:spLocks noGrp="1"/>
          </p:cNvSpPr>
          <p:nvPr>
            <p:ph idx="1"/>
          </p:nvPr>
        </p:nvSpPr>
        <p:spPr>
          <a:xfrm>
            <a:off x="1348154" y="1161553"/>
            <a:ext cx="9495692" cy="4964611"/>
          </a:xfrm>
        </p:spPr>
        <p:txBody>
          <a:bodyPr>
            <a:normAutofit/>
          </a:bodyPr>
          <a:lstStyle/>
          <a:p>
            <a:r>
              <a:rPr lang="en-US" sz="2000" b="1" dirty="0"/>
              <a:t>What if you want to load an immediate value to a register?</a:t>
            </a:r>
          </a:p>
          <a:p>
            <a:r>
              <a:rPr lang="en-US" sz="2000" b="1" dirty="0"/>
              <a:t>If immediate (constant) is 16 bits or less</a:t>
            </a:r>
          </a:p>
          <a:p>
            <a:pPr lvl="1"/>
            <a:r>
              <a:rPr lang="en-US" sz="2000" dirty="0"/>
              <a:t>Use </a:t>
            </a:r>
            <a:r>
              <a:rPr lang="en-US" sz="2000" b="1" dirty="0" err="1"/>
              <a:t>ori</a:t>
            </a:r>
            <a:r>
              <a:rPr lang="en-US" sz="2000" dirty="0"/>
              <a:t> or </a:t>
            </a:r>
            <a:r>
              <a:rPr lang="en-US" sz="2000" b="1" dirty="0" err="1"/>
              <a:t>addi</a:t>
            </a:r>
            <a:r>
              <a:rPr lang="en-US" sz="2000" dirty="0"/>
              <a:t> instruction with $0 register</a:t>
            </a:r>
          </a:p>
          <a:p>
            <a:pPr lvl="1"/>
            <a:r>
              <a:rPr lang="en-US" sz="2000" dirty="0"/>
              <a:t>Examples : You want to load value 1 to $2</a:t>
            </a:r>
            <a:endParaRPr lang="en-US" sz="1600" dirty="0"/>
          </a:p>
          <a:p>
            <a:pPr lvl="2"/>
            <a:r>
              <a:rPr lang="en-US" sz="1800" dirty="0" err="1"/>
              <a:t>addi</a:t>
            </a:r>
            <a:r>
              <a:rPr lang="en-US" sz="1800" dirty="0"/>
              <a:t> 	$2, $0, 1	     		// R[2] = 0 + 1 = 1</a:t>
            </a:r>
          </a:p>
          <a:p>
            <a:pPr lvl="2"/>
            <a:r>
              <a:rPr lang="en-US" sz="1800" dirty="0" err="1"/>
              <a:t>ori</a:t>
            </a:r>
            <a:r>
              <a:rPr lang="en-US" sz="1800" dirty="0"/>
              <a:t>		$2, $0, 0x1      	        // R[2] = 0 | 1 = 1</a:t>
            </a:r>
          </a:p>
          <a:p>
            <a:endParaRPr lang="en-US" sz="2000" dirty="0"/>
          </a:p>
          <a:p>
            <a:r>
              <a:rPr lang="en-US" sz="2000" b="1" dirty="0"/>
              <a:t>If immediate is more than 16 bits</a:t>
            </a:r>
          </a:p>
          <a:p>
            <a:pPr lvl="1"/>
            <a:r>
              <a:rPr lang="en-US" sz="2000" dirty="0" err="1"/>
              <a:t>Immediates</a:t>
            </a:r>
            <a:r>
              <a:rPr lang="en-US" sz="2000" dirty="0"/>
              <a:t> limited to 16 bits so we must load constant with a 2-instruction sequence using the special </a:t>
            </a:r>
            <a:r>
              <a:rPr lang="en-US" sz="2000" dirty="0">
                <a:solidFill>
                  <a:srgbClr val="0070C0"/>
                </a:solidFill>
              </a:rPr>
              <a:t>LUI (Load Upper Immediate)</a:t>
            </a:r>
            <a:r>
              <a:rPr lang="en-US" sz="2000" dirty="0"/>
              <a:t> instruction</a:t>
            </a:r>
          </a:p>
          <a:p>
            <a:pPr lvl="1"/>
            <a:r>
              <a:rPr lang="en-US" sz="2000" dirty="0"/>
              <a:t>To load $2 with 0x12345678</a:t>
            </a:r>
          </a:p>
          <a:p>
            <a:pPr lvl="2"/>
            <a:r>
              <a:rPr lang="en-US" sz="1800" dirty="0" err="1"/>
              <a:t>lui</a:t>
            </a:r>
            <a:r>
              <a:rPr lang="en-US" sz="1800" dirty="0"/>
              <a:t>		$2, 0x1234</a:t>
            </a:r>
          </a:p>
          <a:p>
            <a:pPr lvl="2"/>
            <a:r>
              <a:rPr lang="en-US" sz="1800" dirty="0" err="1"/>
              <a:t>ori</a:t>
            </a:r>
            <a:r>
              <a:rPr lang="en-US" sz="1800" dirty="0"/>
              <a:t>		$2, $2, 0x5678</a:t>
            </a:r>
          </a:p>
        </p:txBody>
      </p:sp>
      <p:sp>
        <p:nvSpPr>
          <p:cNvPr id="41988" name="Text Box 4"/>
          <p:cNvSpPr txBox="1">
            <a:spLocks noChangeArrowheads="1"/>
          </p:cNvSpPr>
          <p:nvPr/>
        </p:nvSpPr>
        <p:spPr bwMode="auto">
          <a:xfrm>
            <a:off x="7027932" y="5056967"/>
            <a:ext cx="1143000" cy="307777"/>
          </a:xfrm>
          <a:prstGeom prst="rect">
            <a:avLst/>
          </a:prstGeom>
          <a:solidFill>
            <a:srgbClr val="FFFFCC"/>
          </a:solidFill>
          <a:ln w="9525">
            <a:solidFill>
              <a:schemeClr val="tx1"/>
            </a:solidFill>
            <a:miter lim="800000"/>
            <a:headEnd/>
            <a:tailEnd/>
          </a:ln>
        </p:spPr>
        <p:txBody>
          <a:bodyPr>
            <a:spAutoFit/>
          </a:bodyPr>
          <a:lstStyle/>
          <a:p>
            <a:pPr algn="ctr" defTabSz="527517">
              <a:spcBef>
                <a:spcPct val="50000"/>
              </a:spcBef>
            </a:pPr>
            <a:r>
              <a:rPr lang="en-US" sz="1400" dirty="0">
                <a:solidFill>
                  <a:prstClr val="black"/>
                </a:solidFill>
                <a:latin typeface="Courier New" pitchFamily="64" charset="0"/>
              </a:rPr>
              <a:t>12340000</a:t>
            </a:r>
          </a:p>
        </p:txBody>
      </p:sp>
      <p:sp>
        <p:nvSpPr>
          <p:cNvPr id="41989" name="Text Box 5"/>
          <p:cNvSpPr txBox="1">
            <a:spLocks noChangeArrowheads="1"/>
          </p:cNvSpPr>
          <p:nvPr/>
        </p:nvSpPr>
        <p:spPr bwMode="auto">
          <a:xfrm>
            <a:off x="6189732" y="5056968"/>
            <a:ext cx="762000" cy="307777"/>
          </a:xfrm>
          <a:prstGeom prst="rect">
            <a:avLst/>
          </a:prstGeom>
          <a:noFill/>
          <a:ln w="9525">
            <a:noFill/>
            <a:miter lim="800000"/>
            <a:headEnd/>
            <a:tailEnd/>
          </a:ln>
        </p:spPr>
        <p:txBody>
          <a:bodyPr>
            <a:spAutoFit/>
          </a:bodyPr>
          <a:lstStyle/>
          <a:p>
            <a:pPr algn="r" defTabSz="527517">
              <a:spcBef>
                <a:spcPct val="50000"/>
              </a:spcBef>
            </a:pPr>
            <a:r>
              <a:rPr lang="en-US" sz="1400" dirty="0">
                <a:solidFill>
                  <a:prstClr val="black"/>
                </a:solidFill>
                <a:latin typeface="Courier New" pitchFamily="64" charset="0"/>
              </a:rPr>
              <a:t>R[2]</a:t>
            </a:r>
          </a:p>
        </p:txBody>
      </p:sp>
      <p:sp>
        <p:nvSpPr>
          <p:cNvPr id="41990" name="Text Box 4"/>
          <p:cNvSpPr txBox="1">
            <a:spLocks noChangeArrowheads="1"/>
          </p:cNvSpPr>
          <p:nvPr/>
        </p:nvSpPr>
        <p:spPr bwMode="auto">
          <a:xfrm>
            <a:off x="7027932" y="5666567"/>
            <a:ext cx="1143000" cy="307777"/>
          </a:xfrm>
          <a:prstGeom prst="rect">
            <a:avLst/>
          </a:prstGeom>
          <a:solidFill>
            <a:srgbClr val="FFFFCC"/>
          </a:solidFill>
          <a:ln w="9525">
            <a:solidFill>
              <a:schemeClr val="tx1"/>
            </a:solidFill>
            <a:miter lim="800000"/>
            <a:headEnd/>
            <a:tailEnd/>
          </a:ln>
        </p:spPr>
        <p:txBody>
          <a:bodyPr>
            <a:spAutoFit/>
          </a:bodyPr>
          <a:lstStyle/>
          <a:p>
            <a:pPr algn="ctr" defTabSz="527517">
              <a:spcBef>
                <a:spcPct val="50000"/>
              </a:spcBef>
            </a:pPr>
            <a:r>
              <a:rPr lang="en-US" sz="1400" dirty="0">
                <a:solidFill>
                  <a:prstClr val="black"/>
                </a:solidFill>
                <a:latin typeface="Courier New" pitchFamily="64" charset="0"/>
              </a:rPr>
              <a:t>12345678</a:t>
            </a:r>
          </a:p>
        </p:txBody>
      </p:sp>
      <p:sp>
        <p:nvSpPr>
          <p:cNvPr id="41991" name="Text Box 5"/>
          <p:cNvSpPr txBox="1">
            <a:spLocks noChangeArrowheads="1"/>
          </p:cNvSpPr>
          <p:nvPr/>
        </p:nvSpPr>
        <p:spPr bwMode="auto">
          <a:xfrm>
            <a:off x="6189732" y="5666568"/>
            <a:ext cx="762000" cy="307777"/>
          </a:xfrm>
          <a:prstGeom prst="rect">
            <a:avLst/>
          </a:prstGeom>
          <a:noFill/>
          <a:ln w="9525">
            <a:noFill/>
            <a:miter lim="800000"/>
            <a:headEnd/>
            <a:tailEnd/>
          </a:ln>
        </p:spPr>
        <p:txBody>
          <a:bodyPr>
            <a:spAutoFit/>
          </a:bodyPr>
          <a:lstStyle/>
          <a:p>
            <a:pPr algn="r" defTabSz="527517">
              <a:spcBef>
                <a:spcPct val="50000"/>
              </a:spcBef>
            </a:pPr>
            <a:r>
              <a:rPr lang="en-US" sz="1400">
                <a:solidFill>
                  <a:prstClr val="black"/>
                </a:solidFill>
                <a:latin typeface="Courier New" pitchFamily="64" charset="0"/>
              </a:rPr>
              <a:t>R[2]</a:t>
            </a:r>
          </a:p>
        </p:txBody>
      </p:sp>
      <p:sp>
        <p:nvSpPr>
          <p:cNvPr id="41992" name="Text Box 4"/>
          <p:cNvSpPr txBox="1">
            <a:spLocks noChangeArrowheads="1"/>
          </p:cNvSpPr>
          <p:nvPr/>
        </p:nvSpPr>
        <p:spPr bwMode="auto">
          <a:xfrm>
            <a:off x="6723132" y="5361767"/>
            <a:ext cx="1447800" cy="307777"/>
          </a:xfrm>
          <a:prstGeom prst="rect">
            <a:avLst/>
          </a:prstGeom>
          <a:noFill/>
          <a:ln w="9525">
            <a:noFill/>
            <a:miter lim="800000"/>
            <a:headEnd/>
            <a:tailEnd/>
          </a:ln>
        </p:spPr>
        <p:txBody>
          <a:bodyPr>
            <a:spAutoFit/>
          </a:bodyPr>
          <a:lstStyle/>
          <a:p>
            <a:pPr algn="ctr" defTabSz="527517">
              <a:spcBef>
                <a:spcPct val="50000"/>
              </a:spcBef>
            </a:pPr>
            <a:r>
              <a:rPr lang="en-US" sz="1400" u="sng" dirty="0">
                <a:solidFill>
                  <a:prstClr val="black"/>
                </a:solidFill>
                <a:latin typeface="Courier New" pitchFamily="64" charset="0"/>
              </a:rPr>
              <a:t>OR 00005678</a:t>
            </a:r>
          </a:p>
        </p:txBody>
      </p:sp>
      <p:sp>
        <p:nvSpPr>
          <p:cNvPr id="9" name="Text Box 5"/>
          <p:cNvSpPr txBox="1">
            <a:spLocks noChangeArrowheads="1"/>
          </p:cNvSpPr>
          <p:nvPr/>
        </p:nvSpPr>
        <p:spPr bwMode="auto">
          <a:xfrm>
            <a:off x="8170932" y="5060142"/>
            <a:ext cx="762000" cy="307777"/>
          </a:xfrm>
          <a:prstGeom prst="rect">
            <a:avLst/>
          </a:prstGeom>
          <a:noFill/>
          <a:ln w="9525">
            <a:noFill/>
            <a:miter lim="800000"/>
            <a:headEnd/>
            <a:tailEnd/>
          </a:ln>
        </p:spPr>
        <p:txBody>
          <a:bodyPr>
            <a:spAutoFit/>
          </a:bodyPr>
          <a:lstStyle/>
          <a:p>
            <a:pPr algn="ctr" defTabSz="527517">
              <a:spcBef>
                <a:spcPct val="50000"/>
              </a:spcBef>
              <a:defRPr/>
            </a:pPr>
            <a:r>
              <a:rPr lang="en-US" sz="1400" b="1" dirty="0">
                <a:solidFill>
                  <a:prstClr val="black"/>
                </a:solidFill>
                <a:latin typeface="Calibri"/>
              </a:rPr>
              <a:t>LUI</a:t>
            </a:r>
          </a:p>
        </p:txBody>
      </p:sp>
      <p:sp>
        <p:nvSpPr>
          <p:cNvPr id="10" name="Text Box 5"/>
          <p:cNvSpPr txBox="1">
            <a:spLocks noChangeArrowheads="1"/>
          </p:cNvSpPr>
          <p:nvPr/>
        </p:nvSpPr>
        <p:spPr bwMode="auto">
          <a:xfrm>
            <a:off x="8170932" y="5669742"/>
            <a:ext cx="762000" cy="307777"/>
          </a:xfrm>
          <a:prstGeom prst="rect">
            <a:avLst/>
          </a:prstGeom>
          <a:noFill/>
          <a:ln w="9525">
            <a:noFill/>
            <a:miter lim="800000"/>
            <a:headEnd/>
            <a:tailEnd/>
          </a:ln>
        </p:spPr>
        <p:txBody>
          <a:bodyPr>
            <a:spAutoFit/>
          </a:bodyPr>
          <a:lstStyle/>
          <a:p>
            <a:pPr algn="ctr" defTabSz="527517">
              <a:spcBef>
                <a:spcPct val="50000"/>
              </a:spcBef>
              <a:defRPr/>
            </a:pPr>
            <a:r>
              <a:rPr lang="en-US" sz="1400" b="1" dirty="0">
                <a:solidFill>
                  <a:prstClr val="black"/>
                </a:solidFill>
                <a:latin typeface="Calibri"/>
              </a:rPr>
              <a:t>ORI</a:t>
            </a: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11</a:t>
            </a:fld>
            <a:endParaRPr lang="en-US" dirty="0">
              <a:solidFill>
                <a:prstClr val="black">
                  <a:tint val="75000"/>
                </a:prstClr>
              </a:solidFill>
              <a:latin typeface="Calibri"/>
            </a:endParaRPr>
          </a:p>
        </p:txBody>
      </p:sp>
      <p:sp>
        <p:nvSpPr>
          <p:cNvPr id="13" name="Speech Bubble: Oval 12">
            <a:extLst>
              <a:ext uri="{FF2B5EF4-FFF2-40B4-BE49-F238E27FC236}">
                <a16:creationId xmlns:a16="http://schemas.microsoft.com/office/drawing/2014/main" id="{88CFE879-EF22-4646-86FC-88B9BEC977EE}"/>
              </a:ext>
            </a:extLst>
          </p:cNvPr>
          <p:cNvSpPr/>
          <p:nvPr/>
        </p:nvSpPr>
        <p:spPr>
          <a:xfrm>
            <a:off x="7765382" y="3025618"/>
            <a:ext cx="3078464" cy="936235"/>
          </a:xfrm>
          <a:prstGeom prst="wedgeEllipseCallout">
            <a:avLst>
              <a:gd name="adj1" fmla="val -22936"/>
              <a:gd name="adj2" fmla="val 97937"/>
            </a:avLst>
          </a:prstGeom>
          <a:solidFill>
            <a:schemeClr val="accent5"/>
          </a:solidFill>
          <a:ln>
            <a:no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527517"/>
            <a:r>
              <a:rPr lang="en-US" sz="1400" dirty="0">
                <a:solidFill>
                  <a:prstClr val="white"/>
                </a:solidFill>
                <a:latin typeface="Arial" panose="020B0604020202020204" pitchFamily="34" charset="0"/>
                <a:cs typeface="Arial" panose="020B0604020202020204" pitchFamily="34" charset="0"/>
              </a:rPr>
              <a:t>LUI: the immediate value is loaded to the MSB 16 bits of the target register</a:t>
            </a:r>
          </a:p>
        </p:txBody>
      </p:sp>
    </p:spTree>
    <p:extLst>
      <p:ext uri="{BB962C8B-B14F-4D97-AF65-F5344CB8AC3E}">
        <p14:creationId xmlns:p14="http://schemas.microsoft.com/office/powerpoint/2010/main" val="212193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465D8CC-54BB-4D89-B21F-BA698A9585C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6626" name="Title 1"/>
          <p:cNvSpPr>
            <a:spLocks noGrp="1"/>
          </p:cNvSpPr>
          <p:nvPr>
            <p:ph type="title"/>
          </p:nvPr>
        </p:nvSpPr>
        <p:spPr/>
        <p:txBody>
          <a:bodyPr/>
          <a:lstStyle/>
          <a:p>
            <a:r>
              <a:rPr lang="en-US" altLang="en-US" dirty="0"/>
              <a:t>Jump Target Addressing</a:t>
            </a:r>
          </a:p>
        </p:txBody>
      </p:sp>
      <p:sp>
        <p:nvSpPr>
          <p:cNvPr id="26627" name="Content Placeholder 2"/>
          <p:cNvSpPr>
            <a:spLocks noGrp="1"/>
          </p:cNvSpPr>
          <p:nvPr>
            <p:ph idx="1"/>
          </p:nvPr>
        </p:nvSpPr>
        <p:spPr>
          <a:xfrm>
            <a:off x="601868" y="1314484"/>
            <a:ext cx="6352964" cy="4964611"/>
          </a:xfrm>
        </p:spPr>
        <p:txBody>
          <a:bodyPr>
            <a:noAutofit/>
          </a:bodyPr>
          <a:lstStyle/>
          <a:p>
            <a:r>
              <a:rPr lang="en-US" altLang="en-US" sz="2000" b="1" dirty="0"/>
              <a:t>Jump instruction provides larger scale jump than branch</a:t>
            </a:r>
          </a:p>
          <a:p>
            <a:endParaRPr lang="en-US" altLang="en-US" sz="2000" b="1" dirty="0"/>
          </a:p>
          <a:p>
            <a:r>
              <a:rPr lang="en-US" altLang="en-US" sz="2000" b="1" dirty="0"/>
              <a:t>Target address = First 4 bits of jump’s next instruction address : Last 28 bits of (target x 4)</a:t>
            </a:r>
          </a:p>
          <a:p>
            <a:endParaRPr lang="en-US" altLang="en-US" sz="2000" b="1" dirty="0"/>
          </a:p>
          <a:p>
            <a:r>
              <a:rPr lang="en-US" altLang="en-US" sz="2000" b="1" dirty="0"/>
              <a:t>Example: j Loop (0x00080000)</a:t>
            </a:r>
          </a:p>
          <a:p>
            <a:pPr lvl="1"/>
            <a:r>
              <a:rPr lang="en-US" altLang="en-US" sz="1800" b="1" dirty="0"/>
              <a:t>The first 4 bits of Exit = 0x0</a:t>
            </a:r>
          </a:p>
          <a:p>
            <a:pPr lvl="1"/>
            <a:endParaRPr lang="en-US" altLang="en-US" sz="1800" b="1" dirty="0"/>
          </a:p>
          <a:p>
            <a:pPr lvl="1"/>
            <a:r>
              <a:rPr lang="en-US" altLang="en-US" sz="1800" b="1" dirty="0"/>
              <a:t>Last 28 bits of target x 4 = 0080000</a:t>
            </a:r>
          </a:p>
          <a:p>
            <a:pPr lvl="1"/>
            <a:endParaRPr lang="en-US" altLang="en-US" sz="1800" b="1" dirty="0"/>
          </a:p>
          <a:p>
            <a:pPr lvl="1"/>
            <a:r>
              <a:rPr lang="en-US" altLang="en-US" sz="1800" b="1" dirty="0"/>
              <a:t>target = 0x0020000</a:t>
            </a:r>
            <a:endParaRPr lang="en-US" altLang="en-US" sz="1800" dirty="0"/>
          </a:p>
          <a:p>
            <a:endParaRPr lang="en-US" altLang="en-US" sz="1800" dirty="0"/>
          </a:p>
          <a:p>
            <a:endParaRPr lang="en-US" altLang="en-US" sz="2000" dirty="0"/>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12</a:t>
            </a:fld>
            <a:endParaRPr lang="en-US" dirty="0">
              <a:solidFill>
                <a:prstClr val="black">
                  <a:tint val="75000"/>
                </a:prstClr>
              </a:solidFill>
              <a:latin typeface="Calibri"/>
            </a:endParaRPr>
          </a:p>
        </p:txBody>
      </p:sp>
      <p:graphicFrame>
        <p:nvGraphicFramePr>
          <p:cNvPr id="24" name="Group 77">
            <a:extLst>
              <a:ext uri="{FF2B5EF4-FFF2-40B4-BE49-F238E27FC236}">
                <a16:creationId xmlns:a16="http://schemas.microsoft.com/office/drawing/2014/main" id="{D1DCAF7F-BE47-4137-9287-757DCCEE2139}"/>
              </a:ext>
            </a:extLst>
          </p:cNvPr>
          <p:cNvGraphicFramePr>
            <a:graphicFrameLocks noGrp="1"/>
          </p:cNvGraphicFramePr>
          <p:nvPr/>
        </p:nvGraphicFramePr>
        <p:xfrm>
          <a:off x="6954832" y="3080219"/>
          <a:ext cx="4441451" cy="2952751"/>
        </p:xfrm>
        <a:graphic>
          <a:graphicData uri="http://schemas.openxmlformats.org/drawingml/2006/table">
            <a:tbl>
              <a:tblPr/>
              <a:tblGrid>
                <a:gridCol w="1314271">
                  <a:extLst>
                    <a:ext uri="{9D8B030D-6E8A-4147-A177-3AD203B41FA5}">
                      <a16:colId xmlns:a16="http://schemas.microsoft.com/office/drawing/2014/main" val="20000"/>
                    </a:ext>
                  </a:extLst>
                </a:gridCol>
                <a:gridCol w="3127180">
                  <a:extLst>
                    <a:ext uri="{9D8B030D-6E8A-4147-A177-3AD203B41FA5}">
                      <a16:colId xmlns:a16="http://schemas.microsoft.com/office/drawing/2014/main" val="20001"/>
                    </a:ext>
                  </a:extLst>
                </a:gridCol>
              </a:tblGrid>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00080000</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Loop: </a:t>
                      </a:r>
                      <a:r>
                        <a:rPr kumimoji="0" 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sll</a:t>
                      </a: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$t1, $s3, 2</a:t>
                      </a:r>
                      <a:endPar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00080004</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add  $t1, $t1, $s6</a:t>
                      </a:r>
                      <a:endPar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00080008</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lw</a:t>
                      </a: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$t0, 0($t1)</a:t>
                      </a:r>
                      <a:endPar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0008000C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bne</a:t>
                      </a: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$t0, $s5, Exit</a:t>
                      </a:r>
                      <a:endPar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00080010</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addi</a:t>
                      </a: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$s3, $s3, 1</a:t>
                      </a:r>
                      <a:endPar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00080014</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j    Loop</a:t>
                      </a:r>
                      <a:endParaRPr kumimoji="0" lang="en-AU"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00080018</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Exit: …</a:t>
                      </a:r>
                      <a:endParaRPr kumimoji="0" lang="en-AU"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bl>
          </a:graphicData>
        </a:graphic>
      </p:graphicFrame>
      <p:sp>
        <p:nvSpPr>
          <p:cNvPr id="7" name="Rectangle 5">
            <a:extLst>
              <a:ext uri="{FF2B5EF4-FFF2-40B4-BE49-F238E27FC236}">
                <a16:creationId xmlns:a16="http://schemas.microsoft.com/office/drawing/2014/main" id="{D342CA7B-F0FE-46A2-A2CC-1C2D47EB6458}"/>
              </a:ext>
            </a:extLst>
          </p:cNvPr>
          <p:cNvSpPr>
            <a:spLocks noChangeArrowheads="1"/>
          </p:cNvSpPr>
          <p:nvPr/>
        </p:nvSpPr>
        <p:spPr bwMode="auto">
          <a:xfrm>
            <a:off x="10862883" y="1806821"/>
            <a:ext cx="381000" cy="609600"/>
          </a:xfrm>
          <a:prstGeom prst="rect">
            <a:avLst/>
          </a:prstGeom>
          <a:solidFill>
            <a:schemeClr val="bg2">
              <a:lumMod val="40000"/>
              <a:lumOff val="60000"/>
            </a:schemeClr>
          </a:solidFill>
          <a:ln w="9525">
            <a:solidFill>
              <a:schemeClr val="tx1"/>
            </a:solidFill>
            <a:miter lim="800000"/>
            <a:headEnd/>
            <a:tailEnd/>
          </a:ln>
        </p:spPr>
        <p:txBody>
          <a:bodyPr wrap="none" anchor="ctr"/>
          <a:lstStyle/>
          <a:p>
            <a:pPr defTabSz="527517">
              <a:defRPr/>
            </a:pPr>
            <a:r>
              <a:rPr lang="en-US" sz="1400" dirty="0">
                <a:solidFill>
                  <a:prstClr val="black"/>
                </a:solidFill>
                <a:latin typeface="Arial" charset="0"/>
                <a:cs typeface="Arial" charset="0"/>
              </a:rPr>
              <a:t>00</a:t>
            </a:r>
          </a:p>
        </p:txBody>
      </p:sp>
      <p:sp>
        <p:nvSpPr>
          <p:cNvPr id="8" name="Rectangle 5">
            <a:extLst>
              <a:ext uri="{FF2B5EF4-FFF2-40B4-BE49-F238E27FC236}">
                <a16:creationId xmlns:a16="http://schemas.microsoft.com/office/drawing/2014/main" id="{E4FC6C2C-8CBA-4C8C-9153-530C97D5069B}"/>
              </a:ext>
            </a:extLst>
          </p:cNvPr>
          <p:cNvSpPr>
            <a:spLocks noChangeArrowheads="1"/>
          </p:cNvSpPr>
          <p:nvPr/>
        </p:nvSpPr>
        <p:spPr bwMode="auto">
          <a:xfrm>
            <a:off x="8195883" y="1806821"/>
            <a:ext cx="2667000" cy="609600"/>
          </a:xfrm>
          <a:prstGeom prst="rect">
            <a:avLst/>
          </a:prstGeom>
          <a:solidFill>
            <a:schemeClr val="accent5"/>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527517" eaLnBrk="1" hangingPunct="1"/>
            <a:r>
              <a:rPr lang="en-US" altLang="en-US" sz="1400" dirty="0">
                <a:solidFill>
                  <a:prstClr val="white"/>
                </a:solidFill>
              </a:rPr>
              <a:t>Target</a:t>
            </a:r>
          </a:p>
        </p:txBody>
      </p:sp>
      <p:sp>
        <p:nvSpPr>
          <p:cNvPr id="9" name="Rectangle 5">
            <a:extLst>
              <a:ext uri="{FF2B5EF4-FFF2-40B4-BE49-F238E27FC236}">
                <a16:creationId xmlns:a16="http://schemas.microsoft.com/office/drawing/2014/main" id="{C502C1E6-7806-4358-B221-27BE298E67CC}"/>
              </a:ext>
            </a:extLst>
          </p:cNvPr>
          <p:cNvSpPr>
            <a:spLocks noChangeArrowheads="1"/>
          </p:cNvSpPr>
          <p:nvPr/>
        </p:nvSpPr>
        <p:spPr bwMode="auto">
          <a:xfrm>
            <a:off x="7510083" y="1806821"/>
            <a:ext cx="685800" cy="609600"/>
          </a:xfrm>
          <a:prstGeom prst="rect">
            <a:avLst/>
          </a:prstGeom>
          <a:solidFill>
            <a:schemeClr val="bg2">
              <a:lumMod val="40000"/>
              <a:lumOff val="60000"/>
            </a:schemeClr>
          </a:solidFill>
          <a:ln w="9525">
            <a:solidFill>
              <a:schemeClr val="tx1"/>
            </a:solidFill>
            <a:miter lim="800000"/>
            <a:headEnd/>
            <a:tailEnd/>
          </a:ln>
        </p:spPr>
        <p:txBody>
          <a:bodyPr lIns="0" tIns="0" rIns="0" bIns="0" anchor="ctr"/>
          <a:lstStyle/>
          <a:p>
            <a:pPr algn="ctr" defTabSz="527517">
              <a:defRPr/>
            </a:pPr>
            <a:r>
              <a:rPr lang="en-US" sz="1200" dirty="0">
                <a:solidFill>
                  <a:prstClr val="black"/>
                </a:solidFill>
                <a:latin typeface="Arial" charset="0"/>
                <a:cs typeface="Arial" charset="0"/>
              </a:rPr>
              <a:t>PC [31:28]</a:t>
            </a:r>
          </a:p>
        </p:txBody>
      </p:sp>
      <p:sp>
        <p:nvSpPr>
          <p:cNvPr id="10" name="Rectangle 13">
            <a:extLst>
              <a:ext uri="{FF2B5EF4-FFF2-40B4-BE49-F238E27FC236}">
                <a16:creationId xmlns:a16="http://schemas.microsoft.com/office/drawing/2014/main" id="{438C3127-3B2B-4A69-8873-FCEBE2825D72}"/>
              </a:ext>
            </a:extLst>
          </p:cNvPr>
          <p:cNvSpPr>
            <a:spLocks noChangeArrowheads="1"/>
          </p:cNvSpPr>
          <p:nvPr/>
        </p:nvSpPr>
        <p:spPr bwMode="auto">
          <a:xfrm>
            <a:off x="7981398" y="1184304"/>
            <a:ext cx="277101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527517" eaLnBrk="1" hangingPunct="1"/>
            <a:r>
              <a:rPr lang="en-US" altLang="en-US" sz="1400" b="1" dirty="0">
                <a:solidFill>
                  <a:prstClr val="black"/>
                </a:solidFill>
              </a:rPr>
              <a:t>Target address of Jump</a:t>
            </a:r>
          </a:p>
        </p:txBody>
      </p:sp>
      <p:sp>
        <p:nvSpPr>
          <p:cNvPr id="11" name="Rectangle 12">
            <a:extLst>
              <a:ext uri="{FF2B5EF4-FFF2-40B4-BE49-F238E27FC236}">
                <a16:creationId xmlns:a16="http://schemas.microsoft.com/office/drawing/2014/main" id="{EE1F60B6-D1C6-42F0-AD5E-B97882EFDA05}"/>
              </a:ext>
            </a:extLst>
          </p:cNvPr>
          <p:cNvSpPr>
            <a:spLocks noChangeArrowheads="1"/>
          </p:cNvSpPr>
          <p:nvPr/>
        </p:nvSpPr>
        <p:spPr bwMode="auto">
          <a:xfrm>
            <a:off x="7510083" y="1502021"/>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527517" eaLnBrk="1" hangingPunct="1"/>
            <a:r>
              <a:rPr lang="en-US" altLang="en-US" sz="1400">
                <a:solidFill>
                  <a:prstClr val="black"/>
                </a:solidFill>
              </a:rPr>
              <a:t>4-bits</a:t>
            </a:r>
          </a:p>
        </p:txBody>
      </p:sp>
      <p:sp>
        <p:nvSpPr>
          <p:cNvPr id="12" name="Rectangle 12">
            <a:extLst>
              <a:ext uri="{FF2B5EF4-FFF2-40B4-BE49-F238E27FC236}">
                <a16:creationId xmlns:a16="http://schemas.microsoft.com/office/drawing/2014/main" id="{AB5ED400-A253-4568-8BC0-9342E139A0D1}"/>
              </a:ext>
            </a:extLst>
          </p:cNvPr>
          <p:cNvSpPr>
            <a:spLocks noChangeArrowheads="1"/>
          </p:cNvSpPr>
          <p:nvPr/>
        </p:nvSpPr>
        <p:spPr bwMode="auto">
          <a:xfrm>
            <a:off x="8195883" y="1502021"/>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527517" eaLnBrk="1" hangingPunct="1"/>
            <a:r>
              <a:rPr lang="en-US" altLang="en-US" sz="1400" dirty="0">
                <a:solidFill>
                  <a:prstClr val="black"/>
                </a:solidFill>
              </a:rPr>
              <a:t>26-bits</a:t>
            </a:r>
          </a:p>
        </p:txBody>
      </p:sp>
      <p:sp>
        <p:nvSpPr>
          <p:cNvPr id="13" name="Rectangle 12">
            <a:extLst>
              <a:ext uri="{FF2B5EF4-FFF2-40B4-BE49-F238E27FC236}">
                <a16:creationId xmlns:a16="http://schemas.microsoft.com/office/drawing/2014/main" id="{36057453-7610-4B9D-B927-26973A5B747A}"/>
              </a:ext>
            </a:extLst>
          </p:cNvPr>
          <p:cNvSpPr>
            <a:spLocks noChangeArrowheads="1"/>
          </p:cNvSpPr>
          <p:nvPr/>
        </p:nvSpPr>
        <p:spPr bwMode="auto">
          <a:xfrm>
            <a:off x="10710483" y="1502021"/>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527517" eaLnBrk="1" hangingPunct="1"/>
            <a:r>
              <a:rPr lang="en-US" altLang="en-US" sz="1400">
                <a:solidFill>
                  <a:prstClr val="black"/>
                </a:solidFill>
              </a:rPr>
              <a:t>2-bits</a:t>
            </a:r>
          </a:p>
        </p:txBody>
      </p:sp>
      <p:sp>
        <p:nvSpPr>
          <p:cNvPr id="29" name="Rectangle 12">
            <a:extLst>
              <a:ext uri="{FF2B5EF4-FFF2-40B4-BE49-F238E27FC236}">
                <a16:creationId xmlns:a16="http://schemas.microsoft.com/office/drawing/2014/main" id="{4E5C0381-2307-4BA5-A6EE-0EAEE5F285B9}"/>
              </a:ext>
            </a:extLst>
          </p:cNvPr>
          <p:cNvSpPr>
            <a:spLocks noChangeArrowheads="1"/>
          </p:cNvSpPr>
          <p:nvPr/>
        </p:nvSpPr>
        <p:spPr bwMode="auto">
          <a:xfrm>
            <a:off x="8788707" y="2487564"/>
            <a:ext cx="1175450" cy="425753"/>
          </a:xfrm>
          <a:prstGeom prst="rect">
            <a:avLst/>
          </a:prstGeom>
          <a:noFill/>
          <a:ln w="9525">
            <a:noFill/>
            <a:miter lim="800000"/>
            <a:headEnd/>
            <a:tailEnd/>
          </a:ln>
        </p:spPr>
        <p:txBody>
          <a:bodyPr wrap="none" anchor="ctr"/>
          <a:lstStyle/>
          <a:p>
            <a:pPr algn="ctr" defTabSz="527517"/>
            <a:r>
              <a:rPr lang="en-US" sz="1400" dirty="0">
                <a:solidFill>
                  <a:prstClr val="black"/>
                </a:solidFill>
                <a:latin typeface="Arial" panose="020B0604020202020204" pitchFamily="34" charset="0"/>
                <a:cs typeface="Arial" panose="020B0604020202020204" pitchFamily="34" charset="0"/>
              </a:rPr>
              <a:t>32 bits</a:t>
            </a:r>
          </a:p>
        </p:txBody>
      </p:sp>
      <p:cxnSp>
        <p:nvCxnSpPr>
          <p:cNvPr id="30" name="Straight Arrow Connector 29">
            <a:extLst>
              <a:ext uri="{FF2B5EF4-FFF2-40B4-BE49-F238E27FC236}">
                <a16:creationId xmlns:a16="http://schemas.microsoft.com/office/drawing/2014/main" id="{B82D3BF7-3A5F-48F2-B5E9-D9A8E9139D4B}"/>
              </a:ext>
            </a:extLst>
          </p:cNvPr>
          <p:cNvCxnSpPr>
            <a:cxnSpLocks/>
          </p:cNvCxnSpPr>
          <p:nvPr/>
        </p:nvCxnSpPr>
        <p:spPr>
          <a:xfrm>
            <a:off x="7489931" y="2548559"/>
            <a:ext cx="3753952"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95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5FF28F5-8ACE-4F45-8568-38E3B67302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3010" name="Rectangle 2"/>
          <p:cNvSpPr>
            <a:spLocks noGrp="1" noChangeArrowheads="1"/>
          </p:cNvSpPr>
          <p:nvPr>
            <p:ph type="title"/>
          </p:nvPr>
        </p:nvSpPr>
        <p:spPr/>
        <p:txBody>
          <a:bodyPr/>
          <a:lstStyle/>
          <a:p>
            <a:r>
              <a:rPr lang="en-US" dirty="0"/>
              <a:t>Exercise</a:t>
            </a:r>
          </a:p>
        </p:txBody>
      </p:sp>
      <p:sp>
        <p:nvSpPr>
          <p:cNvPr id="43011" name="Content Placeholder 3"/>
          <p:cNvSpPr>
            <a:spLocks noGrp="1"/>
          </p:cNvSpPr>
          <p:nvPr>
            <p:ph idx="1"/>
          </p:nvPr>
        </p:nvSpPr>
        <p:spPr/>
        <p:txBody>
          <a:bodyPr>
            <a:normAutofit/>
          </a:bodyPr>
          <a:lstStyle/>
          <a:p>
            <a:r>
              <a:rPr lang="en-US" altLang="en-US" sz="2000" b="1" dirty="0"/>
              <a:t>Translate the given high-level language code to MIPS assembly.</a:t>
            </a:r>
          </a:p>
          <a:p>
            <a:pPr lvl="1"/>
            <a:r>
              <a:rPr lang="en-US" altLang="en-US" sz="2000" dirty="0"/>
              <a:t>Assume that the address of integer variable x and y are in $4 and $1 respectively. 	</a:t>
            </a:r>
          </a:p>
          <a:p>
            <a:pPr marL="0" indent="0">
              <a:spcBef>
                <a:spcPct val="50000"/>
              </a:spcBef>
              <a:buNone/>
            </a:pPr>
            <a:endParaRPr lang="en-US" sz="2000" dirty="0"/>
          </a:p>
        </p:txBody>
      </p:sp>
      <p:sp>
        <p:nvSpPr>
          <p:cNvPr id="5" name="Content Placeholder 4"/>
          <p:cNvSpPr>
            <a:spLocks noGrp="1"/>
          </p:cNvSpPr>
          <p:nvPr>
            <p:ph sz="half" idx="4294967295"/>
          </p:nvPr>
        </p:nvSpPr>
        <p:spPr>
          <a:xfrm>
            <a:off x="6972468" y="2662386"/>
            <a:ext cx="4087777" cy="2645425"/>
          </a:xfrm>
          <a:solidFill>
            <a:schemeClr val="accent3">
              <a:lumMod val="20000"/>
              <a:lumOff val="80000"/>
            </a:schemeClr>
          </a:solidFill>
        </p:spPr>
        <p:txBody>
          <a:bodyPr>
            <a:noAutofit/>
          </a:bodyPr>
          <a:lstStyle/>
          <a:p>
            <a:pPr marL="0" indent="0" fontAlgn="base">
              <a:spcBef>
                <a:spcPct val="0"/>
              </a:spcBef>
              <a:spcAft>
                <a:spcPct val="0"/>
              </a:spcAf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lw</a:t>
            </a:r>
            <a:r>
              <a:rPr lang="en-US" sz="2000" dirty="0">
                <a:latin typeface="Arial" panose="020B0604020202020204" pitchFamily="34" charset="0"/>
                <a:cs typeface="Arial" panose="020B0604020202020204" pitchFamily="34" charset="0"/>
              </a:rPr>
              <a:t>		$2,	0($4)</a:t>
            </a:r>
          </a:p>
          <a:p>
            <a:pPr marL="0" indent="0" fontAlgn="base">
              <a:spcBef>
                <a:spcPct val="0"/>
              </a:spcBef>
              <a:spcAft>
                <a:spcPct val="0"/>
              </a:spcAf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lw</a:t>
            </a:r>
            <a:r>
              <a:rPr lang="en-US" sz="2000" dirty="0">
                <a:latin typeface="Arial" panose="020B0604020202020204" pitchFamily="34" charset="0"/>
                <a:cs typeface="Arial" panose="020B0604020202020204" pitchFamily="34" charset="0"/>
              </a:rPr>
              <a:t>		$3,	0($1)</a:t>
            </a:r>
          </a:p>
          <a:p>
            <a:pPr marL="0" indent="0" fontAlgn="base">
              <a:spcBef>
                <a:spcPct val="0"/>
              </a:spcBef>
              <a:spcAft>
                <a:spcPct val="0"/>
              </a:spcAf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slt</a:t>
            </a:r>
            <a:r>
              <a:rPr lang="en-US" sz="2000" dirty="0">
                <a:latin typeface="Arial" panose="020B0604020202020204" pitchFamily="34" charset="0"/>
                <a:cs typeface="Arial" panose="020B0604020202020204" pitchFamily="34" charset="0"/>
              </a:rPr>
              <a:t>  		$1,	$3,	$2</a:t>
            </a:r>
          </a:p>
          <a:p>
            <a:pPr marL="0" indent="0" fontAlgn="base">
              <a:spcBef>
                <a:spcPct val="0"/>
              </a:spcBef>
              <a:spcAft>
                <a:spcPct val="0"/>
              </a:spcAf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beq</a:t>
            </a:r>
            <a:r>
              <a:rPr lang="en-US" sz="2000" dirty="0">
                <a:latin typeface="Arial" panose="020B0604020202020204" pitchFamily="34" charset="0"/>
                <a:cs typeface="Arial" panose="020B0604020202020204" pitchFamily="34" charset="0"/>
              </a:rPr>
              <a:t>		$1,	$0,	Else</a:t>
            </a:r>
          </a:p>
          <a:p>
            <a:pPr marL="0" indent="0" fontAlgn="base">
              <a:spcBef>
                <a:spcPct val="0"/>
              </a:spcBef>
              <a:spcAft>
                <a:spcPct val="0"/>
              </a:spcAft>
              <a:buNone/>
            </a:pPr>
            <a:r>
              <a:rPr lang="en-US" sz="2000" dirty="0">
                <a:latin typeface="Arial" panose="020B0604020202020204" pitchFamily="34" charset="0"/>
                <a:cs typeface="Arial" panose="020B0604020202020204" pitchFamily="34" charset="0"/>
              </a:rPr>
              <a:t>		add		$2,	$2,	$3</a:t>
            </a:r>
          </a:p>
          <a:p>
            <a:pPr marL="0" indent="0" fontAlgn="base">
              <a:spcBef>
                <a:spcPct val="0"/>
              </a:spcBef>
              <a:spcAft>
                <a:spcPct val="0"/>
              </a:spcAft>
              <a:buNone/>
            </a:pPr>
            <a:r>
              <a:rPr lang="en-US" sz="2000" dirty="0">
                <a:latin typeface="Arial" panose="020B0604020202020204" pitchFamily="34" charset="0"/>
                <a:cs typeface="Arial" panose="020B0604020202020204" pitchFamily="34" charset="0"/>
              </a:rPr>
              <a:t>		b 		Next</a:t>
            </a:r>
          </a:p>
          <a:p>
            <a:pPr marL="0" indent="0" fontAlgn="base">
              <a:spcBef>
                <a:spcPct val="0"/>
              </a:spcBef>
              <a:spcAft>
                <a:spcPct val="0"/>
              </a:spcAf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addi</a:t>
            </a:r>
            <a:r>
              <a:rPr lang="en-US" sz="2000" dirty="0">
                <a:latin typeface="Arial" panose="020B0604020202020204" pitchFamily="34" charset="0"/>
                <a:cs typeface="Arial" panose="020B0604020202020204" pitchFamily="34" charset="0"/>
              </a:rPr>
              <a:t>		$2,	$0,	1</a:t>
            </a:r>
          </a:p>
          <a:p>
            <a:pPr marL="0" indent="0" fontAlgn="base">
              <a:spcBef>
                <a:spcPct val="0"/>
              </a:spcBef>
              <a:spcAft>
                <a:spcPct val="0"/>
              </a:spcAf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sw</a:t>
            </a:r>
            <a:r>
              <a:rPr lang="en-US" sz="2000" dirty="0">
                <a:latin typeface="Arial" panose="020B0604020202020204" pitchFamily="34" charset="0"/>
                <a:cs typeface="Arial" panose="020B0604020202020204" pitchFamily="34" charset="0"/>
              </a:rPr>
              <a:t>		$2,	0($4)</a:t>
            </a:r>
          </a:p>
          <a:p>
            <a:pPr marL="0" indent="0" fontAlgn="base">
              <a:spcBef>
                <a:spcPct val="0"/>
              </a:spcBef>
              <a:spcAft>
                <a:spcPct val="0"/>
              </a:spcAft>
              <a:buNone/>
            </a:pPr>
            <a:r>
              <a:rPr lang="en-US" sz="2000" dirty="0">
                <a:latin typeface="Arial" panose="020B0604020202020204" pitchFamily="34" charset="0"/>
                <a:cs typeface="Arial" panose="020B0604020202020204" pitchFamily="34" charset="0"/>
              </a:rPr>
              <a:t> </a:t>
            </a:r>
            <a:endParaRPr lang="en-US" sz="2000" dirty="0">
              <a:latin typeface="Arial" panose="020B0604020202020204" pitchFamily="34" charset="0"/>
              <a:ea typeface="Times New Roman" pitchFamily="6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13</a:t>
            </a:fld>
            <a:endParaRPr lang="en-US" dirty="0">
              <a:solidFill>
                <a:prstClr val="black">
                  <a:tint val="75000"/>
                </a:prstClr>
              </a:solidFill>
              <a:latin typeface="Calibri"/>
            </a:endParaRPr>
          </a:p>
        </p:txBody>
      </p:sp>
      <p:sp>
        <p:nvSpPr>
          <p:cNvPr id="4" name="Rectangle 3">
            <a:extLst>
              <a:ext uri="{FF2B5EF4-FFF2-40B4-BE49-F238E27FC236}">
                <a16:creationId xmlns:a16="http://schemas.microsoft.com/office/drawing/2014/main" id="{B7E0FC39-7AB5-4546-8E23-6007240556D0}"/>
              </a:ext>
            </a:extLst>
          </p:cNvPr>
          <p:cNvSpPr/>
          <p:nvPr/>
        </p:nvSpPr>
        <p:spPr>
          <a:xfrm>
            <a:off x="2062416" y="2686347"/>
            <a:ext cx="1899852" cy="1530740"/>
          </a:xfrm>
          <a:prstGeom prst="rect">
            <a:avLst/>
          </a:prstGeom>
          <a:solidFill>
            <a:srgbClr val="FFFFCC"/>
          </a:solidFill>
        </p:spPr>
        <p:txBody>
          <a:bodyPr wrap="square">
            <a:spAutoFit/>
          </a:bodyPr>
          <a:lstStyle/>
          <a:p>
            <a:pPr defTabSz="527517">
              <a:spcBef>
                <a:spcPct val="50000"/>
              </a:spcBef>
            </a:pPr>
            <a:r>
              <a:rPr lang="en-US" sz="2000" dirty="0">
                <a:solidFill>
                  <a:prstClr val="black"/>
                </a:solidFill>
                <a:latin typeface="Arial" panose="020B0604020202020204" pitchFamily="34" charset="0"/>
                <a:cs typeface="Arial" panose="020B0604020202020204" pitchFamily="34" charset="0"/>
              </a:rPr>
              <a:t>if (x &gt; y) </a:t>
            </a:r>
          </a:p>
          <a:p>
            <a:pPr defTabSz="527517">
              <a:spcBef>
                <a:spcPct val="50000"/>
              </a:spcBef>
            </a:pPr>
            <a:r>
              <a:rPr lang="en-US" sz="2000" dirty="0">
                <a:solidFill>
                  <a:prstClr val="black"/>
                </a:solidFill>
                <a:latin typeface="Arial" panose="020B0604020202020204" pitchFamily="34" charset="0"/>
                <a:cs typeface="Arial" panose="020B0604020202020204" pitchFamily="34" charset="0"/>
              </a:rPr>
              <a:t>	x = x + y;</a:t>
            </a:r>
            <a:br>
              <a:rPr lang="en-US" sz="2000" dirty="0">
                <a:solidFill>
                  <a:prstClr val="black"/>
                </a:solidFill>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else </a:t>
            </a:r>
            <a:br>
              <a:rPr lang="en-US" sz="2000" dirty="0">
                <a:solidFill>
                  <a:prstClr val="black"/>
                </a:solidFill>
                <a:latin typeface="Arial" panose="020B0604020202020204" pitchFamily="34" charset="0"/>
                <a:cs typeface="Arial" panose="020B0604020202020204" pitchFamily="34" charset="0"/>
              </a:rPr>
            </a:br>
            <a:r>
              <a:rPr lang="en-US" sz="2000" dirty="0">
                <a:solidFill>
                  <a:prstClr val="black"/>
                </a:solidFill>
                <a:latin typeface="Arial" panose="020B0604020202020204" pitchFamily="34" charset="0"/>
                <a:cs typeface="Arial" panose="020B0604020202020204" pitchFamily="34" charset="0"/>
              </a:rPr>
              <a:t>	x = 1;</a:t>
            </a:r>
          </a:p>
        </p:txBody>
      </p:sp>
      <p:sp>
        <p:nvSpPr>
          <p:cNvPr id="14" name="TextBox 13">
            <a:extLst>
              <a:ext uri="{FF2B5EF4-FFF2-40B4-BE49-F238E27FC236}">
                <a16:creationId xmlns:a16="http://schemas.microsoft.com/office/drawing/2014/main" id="{F3D9D5C7-B16C-473D-BEC5-5F0212A26CA8}"/>
              </a:ext>
            </a:extLst>
          </p:cNvPr>
          <p:cNvSpPr txBox="1"/>
          <p:nvPr/>
        </p:nvSpPr>
        <p:spPr>
          <a:xfrm>
            <a:off x="8584286" y="2261421"/>
            <a:ext cx="835485" cy="411972"/>
          </a:xfrm>
          <a:prstGeom prst="rect">
            <a:avLst/>
          </a:prstGeom>
          <a:noFill/>
        </p:spPr>
        <p:txBody>
          <a:bodyPr wrap="none" rtlCol="0">
            <a:spAutoFit/>
          </a:bodyPr>
          <a:lstStyle/>
          <a:p>
            <a:pPr defTabSz="527517"/>
            <a:r>
              <a:rPr lang="en-US" sz="2000" dirty="0">
                <a:solidFill>
                  <a:prstClr val="black"/>
                </a:solidFill>
                <a:latin typeface="Arial" panose="020B0604020202020204" pitchFamily="34" charset="0"/>
                <a:cs typeface="Arial" panose="020B0604020202020204" pitchFamily="34" charset="0"/>
              </a:rPr>
              <a:t>MIPS</a:t>
            </a:r>
          </a:p>
        </p:txBody>
      </p:sp>
      <p:sp>
        <p:nvSpPr>
          <p:cNvPr id="15" name="TextBox 14">
            <a:extLst>
              <a:ext uri="{FF2B5EF4-FFF2-40B4-BE49-F238E27FC236}">
                <a16:creationId xmlns:a16="http://schemas.microsoft.com/office/drawing/2014/main" id="{53CDF419-96A7-42C8-8318-2B62F78B6B27}"/>
              </a:ext>
            </a:extLst>
          </p:cNvPr>
          <p:cNvSpPr txBox="1"/>
          <p:nvPr/>
        </p:nvSpPr>
        <p:spPr>
          <a:xfrm>
            <a:off x="1838419" y="2260196"/>
            <a:ext cx="2531462" cy="411972"/>
          </a:xfrm>
          <a:prstGeom prst="rect">
            <a:avLst/>
          </a:prstGeom>
          <a:noFill/>
        </p:spPr>
        <p:txBody>
          <a:bodyPr wrap="none" rtlCol="0">
            <a:spAutoFit/>
          </a:bodyPr>
          <a:lstStyle/>
          <a:p>
            <a:pPr defTabSz="527517"/>
            <a:r>
              <a:rPr lang="en-US" sz="2000" dirty="0">
                <a:solidFill>
                  <a:prstClr val="black"/>
                </a:solidFill>
                <a:latin typeface="Arial" panose="020B0604020202020204" pitchFamily="34" charset="0"/>
                <a:cs typeface="Arial" panose="020B0604020202020204" pitchFamily="34" charset="0"/>
              </a:rPr>
              <a:t>High-level language</a:t>
            </a:r>
          </a:p>
        </p:txBody>
      </p:sp>
      <p:sp>
        <p:nvSpPr>
          <p:cNvPr id="16" name="TextBox 15">
            <a:extLst>
              <a:ext uri="{FF2B5EF4-FFF2-40B4-BE49-F238E27FC236}">
                <a16:creationId xmlns:a16="http://schemas.microsoft.com/office/drawing/2014/main" id="{401633CE-2A4B-4359-8929-31283B2B79C2}"/>
              </a:ext>
            </a:extLst>
          </p:cNvPr>
          <p:cNvSpPr txBox="1"/>
          <p:nvPr/>
        </p:nvSpPr>
        <p:spPr>
          <a:xfrm>
            <a:off x="2154577" y="4253798"/>
            <a:ext cx="4980210" cy="2329805"/>
          </a:xfrm>
          <a:prstGeom prst="rect">
            <a:avLst/>
          </a:prstGeom>
          <a:noFill/>
        </p:spPr>
        <p:txBody>
          <a:bodyPr wrap="none" rtlCol="0">
            <a:spAutoFit/>
          </a:bodyPr>
          <a:lstStyle/>
          <a:p>
            <a:pPr defTabSz="527517"/>
            <a:r>
              <a:rPr lang="en-US" sz="2000" dirty="0">
                <a:solidFill>
                  <a:prstClr val="black"/>
                </a:solidFill>
                <a:latin typeface="Arial" panose="020B0604020202020204" pitchFamily="34" charset="0"/>
                <a:cs typeface="Arial" panose="020B0604020202020204" pitchFamily="34" charset="0"/>
              </a:rPr>
              <a:t>Tasks to do:</a:t>
            </a:r>
          </a:p>
          <a:p>
            <a:pPr marL="395638" indent="-395638" defTabSz="527517">
              <a:buFontTx/>
              <a:buAutoNum type="arabicParenR"/>
            </a:pPr>
            <a:r>
              <a:rPr lang="en-US" sz="2000" dirty="0">
                <a:solidFill>
                  <a:prstClr val="black"/>
                </a:solidFill>
                <a:latin typeface="Arial" panose="020B0604020202020204" pitchFamily="34" charset="0"/>
                <a:cs typeface="Arial" panose="020B0604020202020204" pitchFamily="34" charset="0"/>
              </a:rPr>
              <a:t>Load x value to a register			</a:t>
            </a:r>
          </a:p>
          <a:p>
            <a:pPr marL="395638" indent="-395638" defTabSz="527517">
              <a:buFontTx/>
              <a:buAutoNum type="arabicParenR"/>
            </a:pPr>
            <a:r>
              <a:rPr lang="en-US" sz="2000" dirty="0">
                <a:solidFill>
                  <a:prstClr val="black"/>
                </a:solidFill>
                <a:latin typeface="Arial" panose="020B0604020202020204" pitchFamily="34" charset="0"/>
                <a:cs typeface="Arial" panose="020B0604020202020204" pitchFamily="34" charset="0"/>
              </a:rPr>
              <a:t>Load y value to another register		</a:t>
            </a:r>
          </a:p>
          <a:p>
            <a:pPr marL="395638" indent="-395638" defTabSz="527517">
              <a:buFontTx/>
              <a:buAutoNum type="arabicParenR"/>
            </a:pPr>
            <a:r>
              <a:rPr lang="en-US" sz="2000" dirty="0">
                <a:solidFill>
                  <a:prstClr val="black"/>
                </a:solidFill>
                <a:latin typeface="Arial" panose="020B0604020202020204" pitchFamily="34" charset="0"/>
                <a:cs typeface="Arial" panose="020B0604020202020204" pitchFamily="34" charset="0"/>
              </a:rPr>
              <a:t>Check if y is less than x </a:t>
            </a:r>
          </a:p>
          <a:p>
            <a:pPr marL="395638" indent="-395638" defTabSz="527517">
              <a:buFontTx/>
              <a:buAutoNum type="arabicParenR"/>
            </a:pPr>
            <a:r>
              <a:rPr lang="en-US" sz="2000" dirty="0">
                <a:solidFill>
                  <a:prstClr val="black"/>
                </a:solidFill>
                <a:latin typeface="Arial" panose="020B0604020202020204" pitchFamily="34" charset="0"/>
                <a:cs typeface="Arial" panose="020B0604020202020204" pitchFamily="34" charset="0"/>
              </a:rPr>
              <a:t>If true, run add operation</a:t>
            </a:r>
          </a:p>
          <a:p>
            <a:pPr marL="395638" indent="-395638" defTabSz="527517">
              <a:buFontTx/>
              <a:buAutoNum type="arabicParenR"/>
            </a:pPr>
            <a:r>
              <a:rPr lang="en-US" sz="2000" dirty="0">
                <a:solidFill>
                  <a:prstClr val="black"/>
                </a:solidFill>
                <a:latin typeface="Arial" panose="020B0604020202020204" pitchFamily="34" charset="0"/>
                <a:cs typeface="Arial" panose="020B0604020202020204" pitchFamily="34" charset="0"/>
              </a:rPr>
              <a:t>Else, store 1 to one register</a:t>
            </a:r>
          </a:p>
          <a:p>
            <a:pPr marL="395638" indent="-395638" defTabSz="527517">
              <a:buFontTx/>
              <a:buAutoNum type="arabicParenR"/>
            </a:pPr>
            <a:r>
              <a:rPr lang="en-US" sz="2000" dirty="0">
                <a:solidFill>
                  <a:prstClr val="black"/>
                </a:solidFill>
                <a:latin typeface="Arial" panose="020B0604020202020204" pitchFamily="34" charset="0"/>
                <a:cs typeface="Arial" panose="020B0604020202020204" pitchFamily="34" charset="0"/>
              </a:rPr>
              <a:t>Store the result value to a in memory</a:t>
            </a:r>
          </a:p>
        </p:txBody>
      </p:sp>
      <p:sp>
        <p:nvSpPr>
          <p:cNvPr id="18" name="Rectangle 17">
            <a:extLst>
              <a:ext uri="{FF2B5EF4-FFF2-40B4-BE49-F238E27FC236}">
                <a16:creationId xmlns:a16="http://schemas.microsoft.com/office/drawing/2014/main" id="{7AD37AA3-EE65-441F-B50E-99714EFBD447}"/>
              </a:ext>
            </a:extLst>
          </p:cNvPr>
          <p:cNvSpPr/>
          <p:nvPr/>
        </p:nvSpPr>
        <p:spPr>
          <a:xfrm>
            <a:off x="6932009" y="4496938"/>
            <a:ext cx="825867" cy="400110"/>
          </a:xfrm>
          <a:prstGeom prst="rect">
            <a:avLst/>
          </a:prstGeom>
        </p:spPr>
        <p:txBody>
          <a:bodyPr wrap="none">
            <a:spAutoFit/>
          </a:bodyPr>
          <a:lstStyle/>
          <a:p>
            <a:pPr defTabSz="527517"/>
            <a:r>
              <a:rPr lang="en-US" sz="2000" dirty="0">
                <a:solidFill>
                  <a:prstClr val="black"/>
                </a:solidFill>
                <a:latin typeface="Arial" panose="020B0604020202020204" pitchFamily="34" charset="0"/>
                <a:cs typeface="Arial" panose="020B0604020202020204" pitchFamily="34" charset="0"/>
              </a:rPr>
              <a:t>Else: </a:t>
            </a:r>
            <a:endParaRPr lang="en-US" sz="2000" dirty="0">
              <a:solidFill>
                <a:prstClr val="black"/>
              </a:solidFill>
              <a:latin typeface="Calibri"/>
            </a:endParaRPr>
          </a:p>
        </p:txBody>
      </p:sp>
      <p:sp>
        <p:nvSpPr>
          <p:cNvPr id="22" name="Rectangle 21">
            <a:extLst>
              <a:ext uri="{FF2B5EF4-FFF2-40B4-BE49-F238E27FC236}">
                <a16:creationId xmlns:a16="http://schemas.microsoft.com/office/drawing/2014/main" id="{B54D948B-44D1-4F7E-B1A1-5BF906851DD0}"/>
              </a:ext>
            </a:extLst>
          </p:cNvPr>
          <p:cNvSpPr/>
          <p:nvPr/>
        </p:nvSpPr>
        <p:spPr>
          <a:xfrm>
            <a:off x="8019496" y="3526544"/>
            <a:ext cx="114540" cy="67757"/>
          </a:xfrm>
          <a:prstGeom prst="rect">
            <a:avLst/>
          </a:prstGeom>
          <a:ln>
            <a:no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527517"/>
            <a:endParaRPr lang="en-US" sz="2077">
              <a:solidFill>
                <a:prstClr val="black"/>
              </a:solidFill>
              <a:latin typeface="Calibri"/>
            </a:endParaRPr>
          </a:p>
        </p:txBody>
      </p:sp>
      <p:sp>
        <p:nvSpPr>
          <p:cNvPr id="23" name="Rectangle 22">
            <a:extLst>
              <a:ext uri="{FF2B5EF4-FFF2-40B4-BE49-F238E27FC236}">
                <a16:creationId xmlns:a16="http://schemas.microsoft.com/office/drawing/2014/main" id="{9C2635D1-DEDA-40EB-8205-578AF6AC44C9}"/>
              </a:ext>
            </a:extLst>
          </p:cNvPr>
          <p:cNvSpPr/>
          <p:nvPr/>
        </p:nvSpPr>
        <p:spPr>
          <a:xfrm>
            <a:off x="8030788" y="4728429"/>
            <a:ext cx="114540" cy="67757"/>
          </a:xfrm>
          <a:prstGeom prst="rect">
            <a:avLst/>
          </a:prstGeom>
          <a:noFill/>
          <a:ln>
            <a:no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527517"/>
            <a:endParaRPr lang="en-US" sz="2077">
              <a:solidFill>
                <a:prstClr val="black"/>
              </a:solidFill>
              <a:latin typeface="Calibri"/>
            </a:endParaRPr>
          </a:p>
        </p:txBody>
      </p:sp>
      <p:cxnSp>
        <p:nvCxnSpPr>
          <p:cNvPr id="24" name="Connector: Curved 23">
            <a:extLst>
              <a:ext uri="{FF2B5EF4-FFF2-40B4-BE49-F238E27FC236}">
                <a16:creationId xmlns:a16="http://schemas.microsoft.com/office/drawing/2014/main" id="{A920F6AB-4F67-45EA-AAC5-EC1D0C56C640}"/>
              </a:ext>
            </a:extLst>
          </p:cNvPr>
          <p:cNvCxnSpPr>
            <a:cxnSpLocks/>
          </p:cNvCxnSpPr>
          <p:nvPr/>
        </p:nvCxnSpPr>
        <p:spPr>
          <a:xfrm rot="10800000" flipH="1" flipV="1">
            <a:off x="8011403" y="3761821"/>
            <a:ext cx="11293" cy="993294"/>
          </a:xfrm>
          <a:prstGeom prst="curvedConnector3">
            <a:avLst>
              <a:gd name="adj1" fmla="val -6450107"/>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81E6623-CCAD-401D-8296-A7B11FF98A66}"/>
              </a:ext>
            </a:extLst>
          </p:cNvPr>
          <p:cNvCxnSpPr>
            <a:cxnSpLocks/>
          </p:cNvCxnSpPr>
          <p:nvPr/>
        </p:nvCxnSpPr>
        <p:spPr>
          <a:xfrm>
            <a:off x="8029795" y="3802888"/>
            <a:ext cx="0" cy="589924"/>
          </a:xfrm>
          <a:prstGeom prst="straightConnector1">
            <a:avLst/>
          </a:prstGeom>
          <a:ln>
            <a:solidFill>
              <a:srgbClr val="FF000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0F998B0A-E535-4CC1-BFFE-9FA292451700}"/>
              </a:ext>
            </a:extLst>
          </p:cNvPr>
          <p:cNvSpPr txBox="1"/>
          <p:nvPr/>
        </p:nvSpPr>
        <p:spPr>
          <a:xfrm>
            <a:off x="7467657" y="3898842"/>
            <a:ext cx="564578" cy="305468"/>
          </a:xfrm>
          <a:prstGeom prst="rect">
            <a:avLst/>
          </a:prstGeom>
          <a:noFill/>
        </p:spPr>
        <p:txBody>
          <a:bodyPr wrap="none" rtlCol="0">
            <a:spAutoFit/>
          </a:bodyPr>
          <a:lstStyle/>
          <a:p>
            <a:pPr defTabSz="527517"/>
            <a:r>
              <a:rPr lang="en-US" sz="1400" dirty="0">
                <a:solidFill>
                  <a:srgbClr val="FF0000"/>
                </a:solidFill>
                <a:latin typeface="Arial" panose="020B0604020202020204" pitchFamily="34" charset="0"/>
                <a:cs typeface="Arial" panose="020B0604020202020204" pitchFamily="34" charset="0"/>
              </a:rPr>
              <a:t>x &gt; y</a:t>
            </a:r>
          </a:p>
        </p:txBody>
      </p:sp>
      <p:sp>
        <p:nvSpPr>
          <p:cNvPr id="27" name="TextBox 26">
            <a:extLst>
              <a:ext uri="{FF2B5EF4-FFF2-40B4-BE49-F238E27FC236}">
                <a16:creationId xmlns:a16="http://schemas.microsoft.com/office/drawing/2014/main" id="{2C5AF489-15E2-4C1E-874C-16EFE27C157A}"/>
              </a:ext>
            </a:extLst>
          </p:cNvPr>
          <p:cNvSpPr txBox="1"/>
          <p:nvPr/>
        </p:nvSpPr>
        <p:spPr>
          <a:xfrm>
            <a:off x="6644214" y="4081818"/>
            <a:ext cx="668773" cy="305468"/>
          </a:xfrm>
          <a:prstGeom prst="rect">
            <a:avLst/>
          </a:prstGeom>
          <a:noFill/>
        </p:spPr>
        <p:txBody>
          <a:bodyPr wrap="none" rtlCol="0">
            <a:spAutoFit/>
          </a:bodyPr>
          <a:lstStyle/>
          <a:p>
            <a:pPr defTabSz="527517"/>
            <a:r>
              <a:rPr lang="en-US" sz="1400" dirty="0">
                <a:solidFill>
                  <a:srgbClr val="0070C0"/>
                </a:solidFill>
                <a:latin typeface="Arial" panose="020B0604020202020204" pitchFamily="34" charset="0"/>
                <a:cs typeface="Arial" panose="020B0604020202020204" pitchFamily="34" charset="0"/>
              </a:rPr>
              <a:t>x &lt;= y</a:t>
            </a:r>
          </a:p>
        </p:txBody>
      </p:sp>
      <p:sp>
        <p:nvSpPr>
          <p:cNvPr id="29" name="Rectangle 28">
            <a:extLst>
              <a:ext uri="{FF2B5EF4-FFF2-40B4-BE49-F238E27FC236}">
                <a16:creationId xmlns:a16="http://schemas.microsoft.com/office/drawing/2014/main" id="{7B0C72D4-2498-4271-9B3B-AE6DCB77625E}"/>
              </a:ext>
            </a:extLst>
          </p:cNvPr>
          <p:cNvSpPr/>
          <p:nvPr/>
        </p:nvSpPr>
        <p:spPr>
          <a:xfrm>
            <a:off x="8017046" y="5011433"/>
            <a:ext cx="114540" cy="67757"/>
          </a:xfrm>
          <a:prstGeom prst="rect">
            <a:avLst/>
          </a:prstGeom>
          <a:noFill/>
          <a:ln>
            <a:no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527517"/>
            <a:endParaRPr lang="en-US" sz="2077">
              <a:solidFill>
                <a:prstClr val="black"/>
              </a:solidFill>
              <a:latin typeface="Calibri"/>
            </a:endParaRPr>
          </a:p>
        </p:txBody>
      </p:sp>
      <p:sp>
        <p:nvSpPr>
          <p:cNvPr id="30" name="Rectangle 29">
            <a:extLst>
              <a:ext uri="{FF2B5EF4-FFF2-40B4-BE49-F238E27FC236}">
                <a16:creationId xmlns:a16="http://schemas.microsoft.com/office/drawing/2014/main" id="{C71E4B76-669F-4681-A41D-E672C02D6E11}"/>
              </a:ext>
            </a:extLst>
          </p:cNvPr>
          <p:cNvSpPr/>
          <p:nvPr/>
        </p:nvSpPr>
        <p:spPr>
          <a:xfrm>
            <a:off x="8030485" y="4295871"/>
            <a:ext cx="114540" cy="67757"/>
          </a:xfrm>
          <a:prstGeom prst="rect">
            <a:avLst/>
          </a:prstGeom>
          <a:noFill/>
          <a:ln>
            <a:no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527517"/>
            <a:endParaRPr lang="en-US" sz="2077">
              <a:solidFill>
                <a:prstClr val="black"/>
              </a:solidFill>
              <a:latin typeface="Calibri"/>
            </a:endParaRPr>
          </a:p>
        </p:txBody>
      </p:sp>
      <p:cxnSp>
        <p:nvCxnSpPr>
          <p:cNvPr id="31" name="Connector: Curved 30">
            <a:extLst>
              <a:ext uri="{FF2B5EF4-FFF2-40B4-BE49-F238E27FC236}">
                <a16:creationId xmlns:a16="http://schemas.microsoft.com/office/drawing/2014/main" id="{8B93A749-4409-4FBA-AE46-EF8C383E09F2}"/>
              </a:ext>
            </a:extLst>
          </p:cNvPr>
          <p:cNvCxnSpPr>
            <a:cxnSpLocks/>
          </p:cNvCxnSpPr>
          <p:nvPr/>
        </p:nvCxnSpPr>
        <p:spPr>
          <a:xfrm rot="10800000" flipV="1">
            <a:off x="8017048" y="4394643"/>
            <a:ext cx="13439" cy="650511"/>
          </a:xfrm>
          <a:prstGeom prst="curvedConnector3">
            <a:avLst>
              <a:gd name="adj1" fmla="val 2614759"/>
            </a:avLst>
          </a:prstGeom>
          <a:ln>
            <a:solidFill>
              <a:srgbClr val="FF000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24E4E0E9-92FD-48F0-9A4A-F0178329744E}"/>
              </a:ext>
            </a:extLst>
          </p:cNvPr>
          <p:cNvCxnSpPr>
            <a:cxnSpLocks/>
          </p:cNvCxnSpPr>
          <p:nvPr/>
        </p:nvCxnSpPr>
        <p:spPr>
          <a:xfrm>
            <a:off x="8013183" y="4762308"/>
            <a:ext cx="3864" cy="283005"/>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013" name="Rectangle 43012">
            <a:extLst>
              <a:ext uri="{FF2B5EF4-FFF2-40B4-BE49-F238E27FC236}">
                <a16:creationId xmlns:a16="http://schemas.microsoft.com/office/drawing/2014/main" id="{712E22DF-FEEB-4016-BD95-D43C8710C7A0}"/>
              </a:ext>
            </a:extLst>
          </p:cNvPr>
          <p:cNvSpPr/>
          <p:nvPr/>
        </p:nvSpPr>
        <p:spPr>
          <a:xfrm>
            <a:off x="6932009" y="4782620"/>
            <a:ext cx="782587" cy="400110"/>
          </a:xfrm>
          <a:prstGeom prst="rect">
            <a:avLst/>
          </a:prstGeom>
        </p:spPr>
        <p:txBody>
          <a:bodyPr wrap="none">
            <a:spAutoFit/>
          </a:bodyPr>
          <a:lstStyle/>
          <a:p>
            <a:pPr defTabSz="527517"/>
            <a:r>
              <a:rPr lang="en-US" sz="2000" dirty="0">
                <a:solidFill>
                  <a:prstClr val="black"/>
                </a:solidFill>
                <a:latin typeface="Arial" panose="020B0604020202020204" pitchFamily="34" charset="0"/>
                <a:cs typeface="Arial" panose="020B0604020202020204" pitchFamily="34" charset="0"/>
              </a:rPr>
              <a:t>Next:</a:t>
            </a:r>
            <a:endParaRPr lang="en-US" sz="2000" dirty="0">
              <a:solidFill>
                <a:prstClr val="black"/>
              </a:solidFill>
              <a:latin typeface="Calibri"/>
            </a:endParaRPr>
          </a:p>
        </p:txBody>
      </p:sp>
    </p:spTree>
    <p:extLst>
      <p:ext uri="{BB962C8B-B14F-4D97-AF65-F5344CB8AC3E}">
        <p14:creationId xmlns:p14="http://schemas.microsoft.com/office/powerpoint/2010/main" val="283150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3111033-3251-4743-AAFA-BA91DCDB25E2}"/>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3010" name="Rectangle 2"/>
          <p:cNvSpPr>
            <a:spLocks noGrp="1" noChangeArrowheads="1"/>
          </p:cNvSpPr>
          <p:nvPr>
            <p:ph type="title"/>
          </p:nvPr>
        </p:nvSpPr>
        <p:spPr/>
        <p:txBody>
          <a:bodyPr/>
          <a:lstStyle/>
          <a:p>
            <a:r>
              <a:rPr lang="en-US" dirty="0"/>
              <a:t>Exercise 2</a:t>
            </a:r>
          </a:p>
        </p:txBody>
      </p:sp>
      <p:sp>
        <p:nvSpPr>
          <p:cNvPr id="43011" name="Content Placeholder 3"/>
          <p:cNvSpPr>
            <a:spLocks noGrp="1"/>
          </p:cNvSpPr>
          <p:nvPr>
            <p:ph idx="1"/>
          </p:nvPr>
        </p:nvSpPr>
        <p:spPr/>
        <p:txBody>
          <a:bodyPr>
            <a:normAutofit/>
          </a:bodyPr>
          <a:lstStyle/>
          <a:p>
            <a:r>
              <a:rPr lang="en-US" altLang="en-US" sz="2400" b="1" dirty="0"/>
              <a:t>Translate the given high-level language code to MIPS assembly</a:t>
            </a:r>
          </a:p>
          <a:p>
            <a:pPr lvl="1"/>
            <a:r>
              <a:rPr lang="en-US" altLang="en-US" sz="2000" dirty="0"/>
              <a:t>Assume that the base address of a </a:t>
            </a:r>
            <a:r>
              <a:rPr lang="en-US" altLang="en-US" sz="2000" b="1" i="1" dirty="0"/>
              <a:t>char</a:t>
            </a:r>
            <a:r>
              <a:rPr lang="en-US" altLang="en-US" sz="2000" dirty="0"/>
              <a:t> array a is in register $s0</a:t>
            </a:r>
          </a:p>
          <a:p>
            <a:pPr lvl="2"/>
            <a:r>
              <a:rPr lang="en-US" altLang="en-US" sz="1800" dirty="0"/>
              <a:t>base address of an array: the address of the first element of the array</a:t>
            </a:r>
          </a:p>
          <a:p>
            <a:pPr lvl="1"/>
            <a:r>
              <a:rPr lang="en-US" altLang="en-US" sz="2000" dirty="0"/>
              <a:t>Assume that the value of </a:t>
            </a:r>
            <a:r>
              <a:rPr lang="en-US" altLang="en-US" sz="2000" dirty="0" err="1"/>
              <a:t>i</a:t>
            </a:r>
            <a:r>
              <a:rPr lang="en-US" altLang="en-US" sz="2000" dirty="0"/>
              <a:t> is in $t0.</a:t>
            </a:r>
          </a:p>
          <a:p>
            <a:pPr marL="0" indent="0" fontAlgn="base">
              <a:spcBef>
                <a:spcPct val="0"/>
              </a:spcBef>
              <a:spcAft>
                <a:spcPct val="0"/>
              </a:spcAft>
              <a:buNone/>
            </a:pPr>
            <a:endParaRPr lang="en-US" sz="2400" dirty="0">
              <a:latin typeface="+mj-lt"/>
              <a:ea typeface="Times New Roman" pitchFamily="64" charset="0"/>
              <a:cs typeface="Times New Roman" pitchFamily="64" charset="0"/>
            </a:endParaRP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14</a:t>
            </a:fld>
            <a:endParaRPr lang="en-US" dirty="0">
              <a:solidFill>
                <a:prstClr val="black">
                  <a:tint val="75000"/>
                </a:prstClr>
              </a:solidFill>
              <a:latin typeface="Calibri"/>
            </a:endParaRPr>
          </a:p>
        </p:txBody>
      </p:sp>
      <p:sp>
        <p:nvSpPr>
          <p:cNvPr id="3" name="TextBox 2">
            <a:extLst>
              <a:ext uri="{FF2B5EF4-FFF2-40B4-BE49-F238E27FC236}">
                <a16:creationId xmlns:a16="http://schemas.microsoft.com/office/drawing/2014/main" id="{E0F891CD-3774-47F1-B4EF-88F188B870E3}"/>
              </a:ext>
            </a:extLst>
          </p:cNvPr>
          <p:cNvSpPr txBox="1"/>
          <p:nvPr/>
        </p:nvSpPr>
        <p:spPr>
          <a:xfrm>
            <a:off x="3840480" y="2921878"/>
            <a:ext cx="2444262" cy="411972"/>
          </a:xfrm>
          <a:prstGeom prst="rect">
            <a:avLst/>
          </a:prstGeom>
          <a:solidFill>
            <a:srgbClr val="FFFFCC"/>
          </a:solidFill>
        </p:spPr>
        <p:txBody>
          <a:bodyPr wrap="square" rtlCol="0">
            <a:spAutoFit/>
          </a:bodyPr>
          <a:lstStyle/>
          <a:p>
            <a:pPr defTabSz="527517" fontAlgn="base">
              <a:spcBef>
                <a:spcPct val="0"/>
              </a:spcBef>
              <a:spcAft>
                <a:spcPct val="0"/>
              </a:spcAft>
            </a:pPr>
            <a:r>
              <a:rPr lang="en-US" sz="2077" dirty="0">
                <a:solidFill>
                  <a:prstClr val="black"/>
                </a:solidFill>
                <a:latin typeface="Arial" panose="020B0604020202020204" pitchFamily="34" charset="0"/>
                <a:ea typeface="Times New Roman" pitchFamily="64" charset="0"/>
                <a:cs typeface="Arial" panose="020B0604020202020204" pitchFamily="34" charset="0"/>
              </a:rPr>
              <a:t>a[</a:t>
            </a:r>
            <a:r>
              <a:rPr lang="en-US" sz="2077" dirty="0" err="1">
                <a:solidFill>
                  <a:prstClr val="black"/>
                </a:solidFill>
                <a:latin typeface="Arial" panose="020B0604020202020204" pitchFamily="34" charset="0"/>
                <a:ea typeface="Times New Roman" pitchFamily="64" charset="0"/>
                <a:cs typeface="Arial" panose="020B0604020202020204" pitchFamily="34" charset="0"/>
              </a:rPr>
              <a:t>i</a:t>
            </a:r>
            <a:r>
              <a:rPr lang="en-US" sz="2077" dirty="0">
                <a:solidFill>
                  <a:prstClr val="black"/>
                </a:solidFill>
                <a:latin typeface="Arial" panose="020B0604020202020204" pitchFamily="34" charset="0"/>
                <a:ea typeface="Times New Roman" pitchFamily="64" charset="0"/>
                <a:cs typeface="Arial" panose="020B0604020202020204" pitchFamily="34" charset="0"/>
              </a:rPr>
              <a:t>]--;</a:t>
            </a:r>
          </a:p>
        </p:txBody>
      </p:sp>
      <p:sp>
        <p:nvSpPr>
          <p:cNvPr id="7" name="Content Placeholder 4">
            <a:extLst>
              <a:ext uri="{FF2B5EF4-FFF2-40B4-BE49-F238E27FC236}">
                <a16:creationId xmlns:a16="http://schemas.microsoft.com/office/drawing/2014/main" id="{2058C48D-FB5B-4873-9239-53058FF4ED2A}"/>
              </a:ext>
            </a:extLst>
          </p:cNvPr>
          <p:cNvSpPr txBox="1">
            <a:spLocks/>
          </p:cNvSpPr>
          <p:nvPr/>
        </p:nvSpPr>
        <p:spPr>
          <a:xfrm>
            <a:off x="7333711" y="3341942"/>
            <a:ext cx="2735313" cy="1351439"/>
          </a:xfrm>
          <a:prstGeom prst="rect">
            <a:avLst/>
          </a:prstGeom>
          <a:solidFill>
            <a:schemeClr val="accent3">
              <a:lumMod val="20000"/>
              <a:lumOff val="80000"/>
            </a:schemeClr>
          </a:solidFill>
        </p:spPr>
        <p:txBody>
          <a:bodyPr vert="horz" lIns="105508" tIns="52754" rIns="105508" bIns="52754"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527517" fontAlgn="base">
              <a:spcBef>
                <a:spcPct val="0"/>
              </a:spcBef>
              <a:spcAft>
                <a:spcPct val="0"/>
              </a:spcAft>
              <a:buNone/>
            </a:pPr>
            <a:r>
              <a:rPr lang="en-US" sz="2000" dirty="0">
                <a:solidFill>
                  <a:prstClr val="black"/>
                </a:solidFill>
                <a:latin typeface="Arial" panose="020B0604020202020204" pitchFamily="34" charset="0"/>
                <a:ea typeface="Times New Roman" pitchFamily="64" charset="0"/>
                <a:cs typeface="Arial" panose="020B0604020202020204" pitchFamily="34" charset="0"/>
              </a:rPr>
              <a:t>add	$t2, $s0, $t0</a:t>
            </a:r>
          </a:p>
          <a:p>
            <a:pPr marL="0" indent="0" defTabSz="527517" fontAlgn="base">
              <a:spcBef>
                <a:spcPct val="0"/>
              </a:spcBef>
              <a:spcAft>
                <a:spcPct val="0"/>
              </a:spcAft>
              <a:buNone/>
            </a:pPr>
            <a:r>
              <a:rPr lang="en-US" sz="2000" dirty="0" err="1">
                <a:solidFill>
                  <a:prstClr val="black"/>
                </a:solidFill>
                <a:latin typeface="Arial" panose="020B0604020202020204" pitchFamily="34" charset="0"/>
                <a:ea typeface="Times New Roman" pitchFamily="64" charset="0"/>
                <a:cs typeface="Arial" panose="020B0604020202020204" pitchFamily="34" charset="0"/>
              </a:rPr>
              <a:t>lb</a:t>
            </a:r>
            <a:r>
              <a:rPr lang="en-US" sz="2000" dirty="0">
                <a:solidFill>
                  <a:prstClr val="black"/>
                </a:solidFill>
                <a:latin typeface="Arial" panose="020B0604020202020204" pitchFamily="34" charset="0"/>
                <a:ea typeface="Times New Roman" pitchFamily="64" charset="0"/>
                <a:cs typeface="Arial" panose="020B0604020202020204" pitchFamily="34" charset="0"/>
              </a:rPr>
              <a:t>  	$t3, 0($t2)</a:t>
            </a:r>
          </a:p>
          <a:p>
            <a:pPr marL="0" indent="0" defTabSz="527517" fontAlgn="base">
              <a:spcBef>
                <a:spcPct val="0"/>
              </a:spcBef>
              <a:spcAft>
                <a:spcPct val="0"/>
              </a:spcAft>
              <a:buNone/>
            </a:pPr>
            <a:r>
              <a:rPr lang="en-US" sz="2000" dirty="0" err="1">
                <a:solidFill>
                  <a:prstClr val="black"/>
                </a:solidFill>
                <a:latin typeface="Arial" panose="020B0604020202020204" pitchFamily="34" charset="0"/>
                <a:ea typeface="Times New Roman" pitchFamily="64" charset="0"/>
                <a:cs typeface="Arial" panose="020B0604020202020204" pitchFamily="34" charset="0"/>
              </a:rPr>
              <a:t>subi</a:t>
            </a:r>
            <a:r>
              <a:rPr lang="en-US" sz="2000" dirty="0">
                <a:solidFill>
                  <a:prstClr val="black"/>
                </a:solidFill>
                <a:latin typeface="Arial" panose="020B0604020202020204" pitchFamily="34" charset="0"/>
                <a:ea typeface="Times New Roman" pitchFamily="64" charset="0"/>
                <a:cs typeface="Arial" panose="020B0604020202020204" pitchFamily="34" charset="0"/>
              </a:rPr>
              <a:t> $t3, $t3, 1</a:t>
            </a:r>
          </a:p>
          <a:p>
            <a:pPr marL="0" indent="0" defTabSz="527517" fontAlgn="base">
              <a:spcBef>
                <a:spcPct val="0"/>
              </a:spcBef>
              <a:spcAft>
                <a:spcPct val="0"/>
              </a:spcAft>
              <a:buNone/>
            </a:pPr>
            <a:r>
              <a:rPr lang="en-US" sz="2000" dirty="0" err="1">
                <a:solidFill>
                  <a:prstClr val="black"/>
                </a:solidFill>
                <a:latin typeface="Arial" panose="020B0604020202020204" pitchFamily="34" charset="0"/>
                <a:ea typeface="Times New Roman" pitchFamily="64" charset="0"/>
                <a:cs typeface="Arial" panose="020B0604020202020204" pitchFamily="34" charset="0"/>
              </a:rPr>
              <a:t>sb</a:t>
            </a:r>
            <a:r>
              <a:rPr lang="en-US" sz="2000" dirty="0">
                <a:solidFill>
                  <a:prstClr val="black"/>
                </a:solidFill>
                <a:latin typeface="Arial" panose="020B0604020202020204" pitchFamily="34" charset="0"/>
                <a:ea typeface="Times New Roman" pitchFamily="64" charset="0"/>
                <a:cs typeface="Arial" panose="020B0604020202020204" pitchFamily="34" charset="0"/>
              </a:rPr>
              <a:t> 	$t3, 0($t2)</a:t>
            </a:r>
          </a:p>
          <a:p>
            <a:pPr marL="0" indent="0" defTabSz="527517" fontAlgn="base">
              <a:spcBef>
                <a:spcPct val="0"/>
              </a:spcBef>
              <a:spcAft>
                <a:spcPct val="0"/>
              </a:spcAft>
              <a:buNone/>
            </a:pPr>
            <a:endParaRPr lang="en-US" sz="2000" dirty="0">
              <a:solidFill>
                <a:prstClr val="black"/>
              </a:solidFill>
              <a:latin typeface="Arial" panose="020B0604020202020204" pitchFamily="34" charset="0"/>
              <a:cs typeface="Arial" panose="020B0604020202020204" pitchFamily="34" charset="0"/>
            </a:endParaRPr>
          </a:p>
          <a:p>
            <a:pPr marL="0" indent="0" defTabSz="527517" fontAlgn="base">
              <a:spcBef>
                <a:spcPct val="0"/>
              </a:spcBef>
              <a:spcAft>
                <a:spcPct val="0"/>
              </a:spcAft>
              <a:buNone/>
            </a:pPr>
            <a:endParaRPr lang="en-US" sz="2000" dirty="0">
              <a:solidFill>
                <a:prstClr val="black"/>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59D562C-A650-4E8A-B223-4E6369FB7CA4}"/>
              </a:ext>
            </a:extLst>
          </p:cNvPr>
          <p:cNvSpPr txBox="1"/>
          <p:nvPr/>
        </p:nvSpPr>
        <p:spPr>
          <a:xfrm>
            <a:off x="8194669" y="2917014"/>
            <a:ext cx="835485" cy="411972"/>
          </a:xfrm>
          <a:prstGeom prst="rect">
            <a:avLst/>
          </a:prstGeom>
          <a:noFill/>
        </p:spPr>
        <p:txBody>
          <a:bodyPr wrap="none" rtlCol="0">
            <a:spAutoFit/>
          </a:bodyPr>
          <a:lstStyle/>
          <a:p>
            <a:pPr defTabSz="527517"/>
            <a:r>
              <a:rPr lang="en-US" sz="2077" dirty="0">
                <a:solidFill>
                  <a:prstClr val="black"/>
                </a:solidFill>
                <a:latin typeface="Arial" panose="020B0604020202020204" pitchFamily="34" charset="0"/>
                <a:cs typeface="Arial" panose="020B0604020202020204" pitchFamily="34" charset="0"/>
              </a:rPr>
              <a:t>MIPS</a:t>
            </a:r>
          </a:p>
        </p:txBody>
      </p:sp>
      <p:sp>
        <p:nvSpPr>
          <p:cNvPr id="9" name="TextBox 8">
            <a:extLst>
              <a:ext uri="{FF2B5EF4-FFF2-40B4-BE49-F238E27FC236}">
                <a16:creationId xmlns:a16="http://schemas.microsoft.com/office/drawing/2014/main" id="{27FB35A2-1161-4861-8A1E-A89E92AA088D}"/>
              </a:ext>
            </a:extLst>
          </p:cNvPr>
          <p:cNvSpPr txBox="1"/>
          <p:nvPr/>
        </p:nvSpPr>
        <p:spPr>
          <a:xfrm>
            <a:off x="967866" y="2913786"/>
            <a:ext cx="2531462" cy="411972"/>
          </a:xfrm>
          <a:prstGeom prst="rect">
            <a:avLst/>
          </a:prstGeom>
          <a:noFill/>
        </p:spPr>
        <p:txBody>
          <a:bodyPr wrap="none" rtlCol="0">
            <a:spAutoFit/>
          </a:bodyPr>
          <a:lstStyle/>
          <a:p>
            <a:pPr defTabSz="527517"/>
            <a:r>
              <a:rPr lang="en-US" sz="2077" dirty="0">
                <a:solidFill>
                  <a:prstClr val="black"/>
                </a:solidFill>
                <a:latin typeface="Arial" panose="020B0604020202020204" pitchFamily="34" charset="0"/>
                <a:cs typeface="Arial" panose="020B0604020202020204" pitchFamily="34" charset="0"/>
              </a:rPr>
              <a:t>High-level language</a:t>
            </a:r>
          </a:p>
        </p:txBody>
      </p:sp>
      <p:sp>
        <p:nvSpPr>
          <p:cNvPr id="39" name="Rectangle 38">
            <a:extLst>
              <a:ext uri="{FF2B5EF4-FFF2-40B4-BE49-F238E27FC236}">
                <a16:creationId xmlns:a16="http://schemas.microsoft.com/office/drawing/2014/main" id="{71C1A1C1-3E0B-4EFB-BCC5-4C30AD479B81}"/>
              </a:ext>
            </a:extLst>
          </p:cNvPr>
          <p:cNvSpPr/>
          <p:nvPr/>
        </p:nvSpPr>
        <p:spPr>
          <a:xfrm>
            <a:off x="1532235" y="3762717"/>
            <a:ext cx="3745402" cy="1815882"/>
          </a:xfrm>
          <a:prstGeom prst="rect">
            <a:avLst/>
          </a:prstGeom>
          <a:solidFill>
            <a:schemeClr val="accent5">
              <a:lumMod val="20000"/>
              <a:lumOff val="80000"/>
            </a:schemeClr>
          </a:solidFill>
        </p:spPr>
        <p:txBody>
          <a:bodyPr wrap="square">
            <a:spAutoFit/>
          </a:bodyPr>
          <a:lstStyle/>
          <a:p>
            <a:pPr defTabSz="527517"/>
            <a:r>
              <a:rPr lang="en-US" sz="1600" dirty="0">
                <a:solidFill>
                  <a:prstClr val="black"/>
                </a:solidFill>
                <a:latin typeface="Arial" panose="020B0604020202020204" pitchFamily="34" charset="0"/>
                <a:cs typeface="Arial" panose="020B0604020202020204" pitchFamily="34" charset="0"/>
              </a:rPr>
              <a:t>Now we know that the address of a[</a:t>
            </a:r>
            <a:r>
              <a:rPr lang="en-US" sz="1600" dirty="0" err="1">
                <a:solidFill>
                  <a:prstClr val="black"/>
                </a:solidFill>
                <a:latin typeface="Arial" panose="020B0604020202020204" pitchFamily="34" charset="0"/>
                <a:cs typeface="Arial" panose="020B0604020202020204" pitchFamily="34" charset="0"/>
              </a:rPr>
              <a:t>i</a:t>
            </a:r>
            <a:r>
              <a:rPr lang="en-US" sz="1600" dirty="0">
                <a:solidFill>
                  <a:prstClr val="black"/>
                </a:solidFill>
                <a:latin typeface="Arial" panose="020B0604020202020204" pitchFamily="34" charset="0"/>
                <a:cs typeface="Arial" panose="020B0604020202020204" pitchFamily="34" charset="0"/>
              </a:rPr>
              <a:t>] is $s0 + 1byte * </a:t>
            </a:r>
            <a:r>
              <a:rPr lang="en-US" sz="1600" dirty="0" err="1">
                <a:solidFill>
                  <a:prstClr val="black"/>
                </a:solidFill>
                <a:latin typeface="Arial" panose="020B0604020202020204" pitchFamily="34" charset="0"/>
                <a:cs typeface="Arial" panose="020B0604020202020204" pitchFamily="34" charset="0"/>
              </a:rPr>
              <a:t>i</a:t>
            </a:r>
            <a:r>
              <a:rPr lang="en-US" sz="1600" dirty="0">
                <a:solidFill>
                  <a:prstClr val="black"/>
                </a:solidFill>
                <a:latin typeface="Arial" panose="020B0604020202020204" pitchFamily="34" charset="0"/>
                <a:cs typeface="Arial" panose="020B0604020202020204" pitchFamily="34" charset="0"/>
              </a:rPr>
              <a:t>  = $s0 + $t0</a:t>
            </a:r>
          </a:p>
          <a:p>
            <a:pPr defTabSz="527517"/>
            <a:endParaRPr lang="en-US" sz="1600" dirty="0">
              <a:solidFill>
                <a:prstClr val="black"/>
              </a:solidFill>
              <a:latin typeface="Arial" panose="020B0604020202020204" pitchFamily="34" charset="0"/>
              <a:cs typeface="Arial" panose="020B0604020202020204" pitchFamily="34" charset="0"/>
            </a:endParaRPr>
          </a:p>
          <a:p>
            <a:pPr defTabSz="527517"/>
            <a:r>
              <a:rPr lang="en-US" sz="1600" dirty="0">
                <a:solidFill>
                  <a:prstClr val="black"/>
                </a:solidFill>
                <a:latin typeface="Arial" panose="020B0604020202020204" pitchFamily="34" charset="0"/>
                <a:cs typeface="Arial" panose="020B0604020202020204" pitchFamily="34" charset="0"/>
              </a:rPr>
              <a:t>Is this a valid operation to get one byte from $s0 + $t0?</a:t>
            </a:r>
          </a:p>
          <a:p>
            <a:pPr defTabSz="527517"/>
            <a:r>
              <a:rPr lang="en-US" sz="1600" dirty="0">
                <a:solidFill>
                  <a:prstClr val="black"/>
                </a:solidFill>
                <a:latin typeface="Arial" panose="020B0604020202020204" pitchFamily="34" charset="0"/>
                <a:cs typeface="Arial" panose="020B0604020202020204" pitchFamily="34" charset="0"/>
              </a:rPr>
              <a:t>		</a:t>
            </a:r>
          </a:p>
          <a:p>
            <a:pPr defTabSz="527517"/>
            <a:r>
              <a:rPr lang="en-US" sz="1600" dirty="0">
                <a:solidFill>
                  <a:prstClr val="black"/>
                </a:solidFill>
                <a:latin typeface="Arial" panose="020B0604020202020204" pitchFamily="34" charset="0"/>
                <a:cs typeface="Arial" panose="020B0604020202020204" pitchFamily="34" charset="0"/>
              </a:rPr>
              <a:t>	</a:t>
            </a:r>
            <a:r>
              <a:rPr lang="en-US" sz="1600" dirty="0" err="1">
                <a:solidFill>
                  <a:prstClr val="black"/>
                </a:solidFill>
                <a:latin typeface="Arial" panose="020B0604020202020204" pitchFamily="34" charset="0"/>
                <a:cs typeface="Arial" panose="020B0604020202020204" pitchFamily="34" charset="0"/>
              </a:rPr>
              <a:t>lb</a:t>
            </a:r>
            <a:r>
              <a:rPr lang="en-US" sz="1600" dirty="0">
                <a:solidFill>
                  <a:prstClr val="black"/>
                </a:solidFill>
                <a:latin typeface="Arial" panose="020B0604020202020204" pitchFamily="34" charset="0"/>
                <a:cs typeface="Arial" panose="020B0604020202020204" pitchFamily="34" charset="0"/>
              </a:rPr>
              <a:t> $t1, </a:t>
            </a:r>
            <a:r>
              <a:rPr lang="en-US" sz="1600" b="1" dirty="0">
                <a:solidFill>
                  <a:prstClr val="black"/>
                </a:solidFill>
                <a:latin typeface="Arial" panose="020B0604020202020204" pitchFamily="34" charset="0"/>
                <a:cs typeface="Arial" panose="020B0604020202020204" pitchFamily="34" charset="0"/>
              </a:rPr>
              <a:t>$t0($s0)</a:t>
            </a:r>
          </a:p>
        </p:txBody>
      </p:sp>
      <p:sp>
        <p:nvSpPr>
          <p:cNvPr id="40" name="Speech Bubble: Oval 39">
            <a:extLst>
              <a:ext uri="{FF2B5EF4-FFF2-40B4-BE49-F238E27FC236}">
                <a16:creationId xmlns:a16="http://schemas.microsoft.com/office/drawing/2014/main" id="{C3E25164-CA00-42D1-94DA-2F500D2B5881}"/>
              </a:ext>
            </a:extLst>
          </p:cNvPr>
          <p:cNvSpPr/>
          <p:nvPr/>
        </p:nvSpPr>
        <p:spPr>
          <a:xfrm>
            <a:off x="3840480" y="4495851"/>
            <a:ext cx="5073961" cy="2290782"/>
          </a:xfrm>
          <a:prstGeom prst="wedgeEllipseCallout">
            <a:avLst>
              <a:gd name="adj1" fmla="val -57992"/>
              <a:gd name="adj2" fmla="val -27930"/>
            </a:avLst>
          </a:prstGeom>
          <a:solidFill>
            <a:schemeClr val="accent5"/>
          </a:solidFill>
          <a:ln>
            <a:no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defTabSz="527517"/>
            <a:r>
              <a:rPr lang="en-US" sz="1400" dirty="0">
                <a:solidFill>
                  <a:srgbClr val="C00000"/>
                </a:solidFill>
                <a:latin typeface="Arial" panose="020B0604020202020204" pitchFamily="34" charset="0"/>
                <a:cs typeface="Arial" panose="020B0604020202020204" pitchFamily="34" charset="0"/>
                <a:sym typeface="Wingdings" panose="05000000000000000000" pitchFamily="2" charset="2"/>
              </a:rPr>
              <a:t>No, </a:t>
            </a:r>
            <a:r>
              <a:rPr lang="en-US" sz="1400" dirty="0">
                <a:solidFill>
                  <a:prstClr val="white"/>
                </a:solidFill>
                <a:latin typeface="Arial" panose="020B0604020202020204" pitchFamily="34" charset="0"/>
                <a:cs typeface="Arial" panose="020B0604020202020204" pitchFamily="34" charset="0"/>
                <a:sym typeface="Wingdings" panose="05000000000000000000" pitchFamily="2" charset="2"/>
              </a:rPr>
              <a:t>because </a:t>
            </a:r>
            <a:r>
              <a:rPr lang="en-US" sz="1400" dirty="0">
                <a:solidFill>
                  <a:srgbClr val="FFFF00"/>
                </a:solidFill>
                <a:latin typeface="Arial" panose="020B0604020202020204" pitchFamily="34" charset="0"/>
                <a:cs typeface="Arial" panose="020B0604020202020204" pitchFamily="34" charset="0"/>
                <a:sym typeface="Wingdings" panose="05000000000000000000" pitchFamily="2" charset="2"/>
              </a:rPr>
              <a:t>offset should be an immediate value</a:t>
            </a:r>
            <a:r>
              <a:rPr lang="en-US" sz="1400" dirty="0">
                <a:solidFill>
                  <a:prstClr val="white"/>
                </a:solidFill>
                <a:latin typeface="Arial" panose="020B0604020202020204" pitchFamily="34" charset="0"/>
                <a:cs typeface="Arial" panose="020B0604020202020204" pitchFamily="34" charset="0"/>
                <a:sym typeface="Wingdings" panose="05000000000000000000" pitchFamily="2" charset="2"/>
              </a:rPr>
              <a:t>, not a register id</a:t>
            </a:r>
          </a:p>
          <a:p>
            <a:pPr defTabSz="527517"/>
            <a:endParaRPr lang="en-US" sz="1400" dirty="0">
              <a:solidFill>
                <a:prstClr val="white"/>
              </a:solidFill>
              <a:latin typeface="Arial" panose="020B0604020202020204" pitchFamily="34" charset="0"/>
              <a:cs typeface="Arial" panose="020B0604020202020204" pitchFamily="34" charset="0"/>
              <a:sym typeface="Wingdings" panose="05000000000000000000" pitchFamily="2" charset="2"/>
            </a:endParaRPr>
          </a:p>
          <a:p>
            <a:pPr marL="197819" indent="-197819" defTabSz="527517">
              <a:buFont typeface="Wingdings" panose="05000000000000000000" pitchFamily="2" charset="2"/>
              <a:buChar char="à"/>
            </a:pPr>
            <a:r>
              <a:rPr lang="en-US" sz="1400" dirty="0">
                <a:solidFill>
                  <a:prstClr val="white"/>
                </a:solidFill>
                <a:latin typeface="Arial" panose="020B0604020202020204" pitchFamily="34" charset="0"/>
                <a:cs typeface="Arial" panose="020B0604020202020204" pitchFamily="34" charset="0"/>
                <a:sym typeface="Wingdings" panose="05000000000000000000" pitchFamily="2" charset="2"/>
              </a:rPr>
              <a:t>We should change the base address value, not offset value</a:t>
            </a:r>
          </a:p>
          <a:p>
            <a:pPr defTabSz="527517"/>
            <a:r>
              <a:rPr lang="en-US" sz="1400" dirty="0">
                <a:solidFill>
                  <a:prstClr val="white"/>
                </a:solidFill>
                <a:latin typeface="Arial" panose="020B0604020202020204" pitchFamily="34" charset="0"/>
                <a:cs typeface="Arial" panose="020B0604020202020204" pitchFamily="34" charset="0"/>
                <a:sym typeface="Wingdings" panose="05000000000000000000" pitchFamily="2" charset="2"/>
              </a:rPr>
              <a:t>    i.e. </a:t>
            </a:r>
            <a:r>
              <a:rPr lang="en-US" sz="1400" dirty="0">
                <a:solidFill>
                  <a:srgbClr val="FFFF00"/>
                </a:solidFill>
                <a:latin typeface="Arial" panose="020B0604020202020204" pitchFamily="34" charset="0"/>
                <a:cs typeface="Arial" panose="020B0604020202020204" pitchFamily="34" charset="0"/>
                <a:sym typeface="Wingdings" panose="05000000000000000000" pitchFamily="2" charset="2"/>
              </a:rPr>
              <a:t>new base</a:t>
            </a:r>
            <a:r>
              <a:rPr lang="en-US" sz="1400" dirty="0">
                <a:solidFill>
                  <a:prstClr val="white"/>
                </a:solidFill>
                <a:latin typeface="Arial" panose="020B0604020202020204" pitchFamily="34" charset="0"/>
                <a:cs typeface="Arial" panose="020B0604020202020204" pitchFamily="34" charset="0"/>
                <a:sym typeface="Wingdings" panose="05000000000000000000" pitchFamily="2" charset="2"/>
              </a:rPr>
              <a:t>: </a:t>
            </a:r>
            <a:r>
              <a:rPr lang="en-US" sz="1400" b="1" dirty="0">
                <a:solidFill>
                  <a:srgbClr val="FFFF00"/>
                </a:solidFill>
                <a:latin typeface="Arial" panose="020B0604020202020204" pitchFamily="34" charset="0"/>
                <a:cs typeface="Arial" panose="020B0604020202020204" pitchFamily="34" charset="0"/>
                <a:sym typeface="Wingdings" panose="05000000000000000000" pitchFamily="2" charset="2"/>
              </a:rPr>
              <a:t>$t2 = $s0 + $t0</a:t>
            </a:r>
          </a:p>
          <a:p>
            <a:pPr defTabSz="527517"/>
            <a:r>
              <a:rPr lang="en-US" sz="1400" dirty="0">
                <a:solidFill>
                  <a:prstClr val="white"/>
                </a:solidFill>
                <a:latin typeface="Arial" panose="020B0604020202020204" pitchFamily="34" charset="0"/>
                <a:cs typeface="Arial" panose="020B0604020202020204" pitchFamily="34" charset="0"/>
                <a:sym typeface="Wingdings" panose="05000000000000000000" pitchFamily="2" charset="2"/>
              </a:rPr>
              <a:t>          and then load one byte from </a:t>
            </a:r>
            <a:r>
              <a:rPr lang="en-US" sz="1400" b="1" dirty="0">
                <a:solidFill>
                  <a:srgbClr val="FFFF00"/>
                </a:solidFill>
                <a:latin typeface="Arial" panose="020B0604020202020204" pitchFamily="34" charset="0"/>
                <a:cs typeface="Arial" panose="020B0604020202020204" pitchFamily="34" charset="0"/>
                <a:sym typeface="Wingdings" panose="05000000000000000000" pitchFamily="2" charset="2"/>
              </a:rPr>
              <a:t>0($t2)</a:t>
            </a:r>
          </a:p>
        </p:txBody>
      </p:sp>
    </p:spTree>
    <p:extLst>
      <p:ext uri="{BB962C8B-B14F-4D97-AF65-F5344CB8AC3E}">
        <p14:creationId xmlns:p14="http://schemas.microsoft.com/office/powerpoint/2010/main" val="217376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76490FC-496E-44F6-8CF2-07FF171DAFE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0C49EF24-B855-44A2-AE33-82157A3A240F}"/>
              </a:ext>
            </a:extLst>
          </p:cNvPr>
          <p:cNvSpPr>
            <a:spLocks noGrp="1"/>
          </p:cNvSpPr>
          <p:nvPr>
            <p:ph type="title"/>
          </p:nvPr>
        </p:nvSpPr>
        <p:spPr/>
        <p:txBody>
          <a:bodyPr/>
          <a:lstStyle/>
          <a:p>
            <a:r>
              <a:rPr lang="en-US" dirty="0"/>
              <a:t>Less Than Comparisons</a:t>
            </a:r>
          </a:p>
        </p:txBody>
      </p:sp>
      <p:sp>
        <p:nvSpPr>
          <p:cNvPr id="3" name="Content Placeholder 2">
            <a:extLst>
              <a:ext uri="{FF2B5EF4-FFF2-40B4-BE49-F238E27FC236}">
                <a16:creationId xmlns:a16="http://schemas.microsoft.com/office/drawing/2014/main" id="{C8AFC518-3166-4A54-A512-EB6062564CB6}"/>
              </a:ext>
            </a:extLst>
          </p:cNvPr>
          <p:cNvSpPr>
            <a:spLocks noGrp="1"/>
          </p:cNvSpPr>
          <p:nvPr>
            <p:ph idx="1"/>
          </p:nvPr>
        </p:nvSpPr>
        <p:spPr/>
        <p:txBody>
          <a:bodyPr>
            <a:normAutofit/>
          </a:bodyPr>
          <a:lstStyle/>
          <a:p>
            <a:r>
              <a:rPr lang="en-US" sz="2000" b="1" dirty="0">
                <a:solidFill>
                  <a:srgbClr val="0070C0"/>
                </a:solidFill>
              </a:rPr>
              <a:t>To reduce the number of instructions, you can also use </a:t>
            </a:r>
            <a:r>
              <a:rPr lang="en-US" sz="2000" b="1" dirty="0" err="1">
                <a:solidFill>
                  <a:srgbClr val="0070C0"/>
                </a:solidFill>
              </a:rPr>
              <a:t>slti</a:t>
            </a:r>
            <a:r>
              <a:rPr lang="en-US" sz="2000" b="1" dirty="0">
                <a:solidFill>
                  <a:srgbClr val="0070C0"/>
                </a:solidFill>
              </a:rPr>
              <a:t> or </a:t>
            </a:r>
            <a:r>
              <a:rPr lang="en-US" sz="2000" b="1" dirty="0" err="1">
                <a:solidFill>
                  <a:srgbClr val="0070C0"/>
                </a:solidFill>
              </a:rPr>
              <a:t>sltui</a:t>
            </a:r>
            <a:r>
              <a:rPr lang="en-US" sz="2000" b="1" dirty="0">
                <a:solidFill>
                  <a:srgbClr val="0070C0"/>
                </a:solidFill>
              </a:rPr>
              <a:t> instead of </a:t>
            </a:r>
            <a:r>
              <a:rPr lang="en-US" sz="2000" b="1" dirty="0" err="1">
                <a:solidFill>
                  <a:srgbClr val="0070C0"/>
                </a:solidFill>
              </a:rPr>
              <a:t>slt</a:t>
            </a:r>
            <a:endParaRPr lang="en-US" sz="1800" b="1" dirty="0">
              <a:solidFill>
                <a:srgbClr val="0070C0"/>
              </a:solidFill>
              <a:sym typeface="Wingdings" panose="05000000000000000000" pitchFamily="2" charset="2"/>
            </a:endParaRPr>
          </a:p>
          <a:p>
            <a:pPr marL="527517" lvl="1" indent="0">
              <a:buNone/>
            </a:pPr>
            <a:endParaRPr lang="en-US" sz="1800" dirty="0">
              <a:sym typeface="Wingdings" panose="05000000000000000000" pitchFamily="2" charset="2"/>
            </a:endParaRPr>
          </a:p>
          <a:p>
            <a:pPr marL="527517" lvl="1" indent="0">
              <a:buNone/>
            </a:pPr>
            <a:r>
              <a:rPr lang="en-US" sz="1800" b="1" dirty="0">
                <a:sym typeface="Wingdings" panose="05000000000000000000" pitchFamily="2" charset="2"/>
              </a:rPr>
              <a:t>Example: Add numbers from 0 to 9 </a:t>
            </a:r>
            <a:endParaRPr lang="en-US" sz="2000" b="1" dirty="0"/>
          </a:p>
        </p:txBody>
      </p:sp>
      <p:sp>
        <p:nvSpPr>
          <p:cNvPr id="4" name="Slide Number Placeholder 3">
            <a:extLst>
              <a:ext uri="{FF2B5EF4-FFF2-40B4-BE49-F238E27FC236}">
                <a16:creationId xmlns:a16="http://schemas.microsoft.com/office/drawing/2014/main" id="{163B735F-C733-4F21-84A4-8F8BD62DCC98}"/>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15</a:t>
            </a:fld>
            <a:endParaRPr lang="en-US">
              <a:solidFill>
                <a:prstClr val="black">
                  <a:tint val="75000"/>
                </a:prstClr>
              </a:solidFill>
              <a:latin typeface="Calibri"/>
            </a:endParaRPr>
          </a:p>
        </p:txBody>
      </p:sp>
      <p:sp>
        <p:nvSpPr>
          <p:cNvPr id="5" name="TextBox 4">
            <a:extLst>
              <a:ext uri="{FF2B5EF4-FFF2-40B4-BE49-F238E27FC236}">
                <a16:creationId xmlns:a16="http://schemas.microsoft.com/office/drawing/2014/main" id="{BB143392-3CE0-4AEA-BF86-B4855B66B1F5}"/>
              </a:ext>
            </a:extLst>
          </p:cNvPr>
          <p:cNvSpPr txBox="1"/>
          <p:nvPr/>
        </p:nvSpPr>
        <p:spPr>
          <a:xfrm>
            <a:off x="1829802" y="3222411"/>
            <a:ext cx="3549075" cy="2329805"/>
          </a:xfrm>
          <a:prstGeom prst="rect">
            <a:avLst/>
          </a:prstGeom>
          <a:solidFill>
            <a:srgbClr val="FFFFCC"/>
          </a:solidFill>
        </p:spPr>
        <p:txBody>
          <a:bodyPr wrap="square" rtlCol="0">
            <a:spAutoFit/>
          </a:bodyPr>
          <a:lstStyle/>
          <a:p>
            <a:pPr defTabSz="527517" fontAlgn="base">
              <a:spcBef>
                <a:spcPct val="0"/>
              </a:spcBef>
              <a:spcAft>
                <a:spcPct val="0"/>
              </a:spcAft>
            </a:pPr>
            <a:r>
              <a:rPr lang="en-US" sz="2000" dirty="0">
                <a:solidFill>
                  <a:prstClr val="black"/>
                </a:solidFill>
                <a:latin typeface="Arial" panose="020B0604020202020204" pitchFamily="34" charset="0"/>
                <a:ea typeface="Times New Roman" pitchFamily="64" charset="0"/>
                <a:cs typeface="Arial" panose="020B0604020202020204" pitchFamily="34" charset="0"/>
              </a:rPr>
              <a:t>int sum = 0;</a:t>
            </a:r>
          </a:p>
          <a:p>
            <a:pPr defTabSz="527517" fontAlgn="base">
              <a:spcBef>
                <a:spcPct val="0"/>
              </a:spcBef>
              <a:spcAft>
                <a:spcPct val="0"/>
              </a:spcAft>
            </a:pPr>
            <a:r>
              <a:rPr lang="en-US" sz="2000" dirty="0">
                <a:solidFill>
                  <a:prstClr val="black"/>
                </a:solidFill>
                <a:latin typeface="Arial" panose="020B0604020202020204" pitchFamily="34" charset="0"/>
                <a:ea typeface="Times New Roman" pitchFamily="64" charset="0"/>
                <a:cs typeface="Arial" panose="020B0604020202020204" pitchFamily="34" charset="0"/>
              </a:rPr>
              <a:t>int </a:t>
            </a:r>
            <a:r>
              <a:rPr lang="en-US" sz="2000" dirty="0" err="1">
                <a:solidFill>
                  <a:prstClr val="black"/>
                </a:solidFill>
                <a:latin typeface="Arial" panose="020B0604020202020204" pitchFamily="34" charset="0"/>
                <a:ea typeface="Times New Roman" pitchFamily="64" charset="0"/>
                <a:cs typeface="Arial" panose="020B0604020202020204" pitchFamily="34" charset="0"/>
              </a:rPr>
              <a:t>i</a:t>
            </a:r>
            <a:r>
              <a:rPr lang="en-US" sz="2000" dirty="0">
                <a:solidFill>
                  <a:prstClr val="black"/>
                </a:solidFill>
                <a:latin typeface="Arial" panose="020B0604020202020204" pitchFamily="34" charset="0"/>
                <a:ea typeface="Times New Roman" pitchFamily="64" charset="0"/>
                <a:cs typeface="Arial" panose="020B0604020202020204" pitchFamily="34" charset="0"/>
              </a:rPr>
              <a:t>;</a:t>
            </a:r>
          </a:p>
          <a:p>
            <a:pPr defTabSz="527517" fontAlgn="base">
              <a:spcBef>
                <a:spcPct val="0"/>
              </a:spcBef>
              <a:spcAft>
                <a:spcPct val="0"/>
              </a:spcAft>
            </a:pPr>
            <a:endParaRPr lang="en-US" sz="2000" dirty="0">
              <a:solidFill>
                <a:prstClr val="black"/>
              </a:solidFill>
              <a:latin typeface="Arial" panose="020B0604020202020204" pitchFamily="34" charset="0"/>
              <a:ea typeface="Times New Roman" pitchFamily="64" charset="0"/>
              <a:cs typeface="Arial" panose="020B0604020202020204" pitchFamily="34" charset="0"/>
            </a:endParaRPr>
          </a:p>
          <a:p>
            <a:pPr defTabSz="527517" fontAlgn="base">
              <a:spcBef>
                <a:spcPct val="0"/>
              </a:spcBef>
              <a:spcAft>
                <a:spcPct val="0"/>
              </a:spcAft>
            </a:pPr>
            <a:r>
              <a:rPr lang="en-US" sz="2000" dirty="0">
                <a:solidFill>
                  <a:srgbClr val="FF0000"/>
                </a:solidFill>
                <a:latin typeface="Arial" panose="020B0604020202020204" pitchFamily="34" charset="0"/>
                <a:ea typeface="Times New Roman" pitchFamily="64" charset="0"/>
                <a:cs typeface="Arial" panose="020B0604020202020204" pitchFamily="34" charset="0"/>
              </a:rPr>
              <a:t>for</a:t>
            </a:r>
            <a:r>
              <a:rPr lang="en-US" sz="2000" dirty="0">
                <a:solidFill>
                  <a:prstClr val="black"/>
                </a:solidFill>
                <a:latin typeface="Arial" panose="020B0604020202020204" pitchFamily="34" charset="0"/>
                <a:ea typeface="Times New Roman" pitchFamily="64" charset="0"/>
                <a:cs typeface="Arial" panose="020B0604020202020204" pitchFamily="34" charset="0"/>
              </a:rPr>
              <a:t> (</a:t>
            </a:r>
            <a:r>
              <a:rPr lang="en-US" sz="2000" dirty="0" err="1">
                <a:solidFill>
                  <a:prstClr val="black"/>
                </a:solidFill>
                <a:latin typeface="Arial" panose="020B0604020202020204" pitchFamily="34" charset="0"/>
                <a:ea typeface="Times New Roman" pitchFamily="64" charset="0"/>
                <a:cs typeface="Arial" panose="020B0604020202020204" pitchFamily="34" charset="0"/>
              </a:rPr>
              <a:t>i</a:t>
            </a:r>
            <a:r>
              <a:rPr lang="en-US" sz="2000" dirty="0">
                <a:solidFill>
                  <a:prstClr val="black"/>
                </a:solidFill>
                <a:latin typeface="Arial" panose="020B0604020202020204" pitchFamily="34" charset="0"/>
                <a:ea typeface="Times New Roman" pitchFamily="64" charset="0"/>
                <a:cs typeface="Arial" panose="020B0604020202020204" pitchFamily="34" charset="0"/>
              </a:rPr>
              <a:t> = 0; </a:t>
            </a:r>
            <a:r>
              <a:rPr lang="en-US" sz="2000" dirty="0" err="1">
                <a:solidFill>
                  <a:prstClr val="black"/>
                </a:solidFill>
                <a:latin typeface="Arial" panose="020B0604020202020204" pitchFamily="34" charset="0"/>
                <a:ea typeface="Times New Roman" pitchFamily="64" charset="0"/>
                <a:cs typeface="Arial" panose="020B0604020202020204" pitchFamily="34" charset="0"/>
              </a:rPr>
              <a:t>i</a:t>
            </a:r>
            <a:r>
              <a:rPr lang="en-US" sz="2000" dirty="0">
                <a:solidFill>
                  <a:prstClr val="black"/>
                </a:solidFill>
                <a:latin typeface="Arial" panose="020B0604020202020204" pitchFamily="34" charset="0"/>
                <a:ea typeface="Times New Roman" pitchFamily="64" charset="0"/>
                <a:cs typeface="Arial" panose="020B0604020202020204" pitchFamily="34" charset="0"/>
              </a:rPr>
              <a:t> </a:t>
            </a:r>
            <a:r>
              <a:rPr lang="en-US" sz="2000" b="1" dirty="0">
                <a:solidFill>
                  <a:srgbClr val="FF0000"/>
                </a:solidFill>
                <a:latin typeface="Arial" panose="020B0604020202020204" pitchFamily="34" charset="0"/>
                <a:ea typeface="Times New Roman" pitchFamily="64" charset="0"/>
                <a:cs typeface="Arial" panose="020B0604020202020204" pitchFamily="34" charset="0"/>
              </a:rPr>
              <a:t>&lt;</a:t>
            </a:r>
            <a:r>
              <a:rPr lang="en-US" sz="2000" dirty="0">
                <a:solidFill>
                  <a:prstClr val="black"/>
                </a:solidFill>
                <a:latin typeface="Arial" panose="020B0604020202020204" pitchFamily="34" charset="0"/>
                <a:ea typeface="Times New Roman" pitchFamily="64" charset="0"/>
                <a:cs typeface="Arial" panose="020B0604020202020204" pitchFamily="34" charset="0"/>
              </a:rPr>
              <a:t> 10; </a:t>
            </a:r>
            <a:r>
              <a:rPr lang="en-US" sz="2000" dirty="0" err="1">
                <a:solidFill>
                  <a:prstClr val="black"/>
                </a:solidFill>
                <a:latin typeface="Arial" panose="020B0604020202020204" pitchFamily="34" charset="0"/>
                <a:ea typeface="Times New Roman" pitchFamily="64" charset="0"/>
                <a:cs typeface="Arial" panose="020B0604020202020204" pitchFamily="34" charset="0"/>
              </a:rPr>
              <a:t>i</a:t>
            </a:r>
            <a:r>
              <a:rPr lang="en-US" sz="2000" dirty="0">
                <a:solidFill>
                  <a:prstClr val="black"/>
                </a:solidFill>
                <a:latin typeface="Arial" panose="020B0604020202020204" pitchFamily="34" charset="0"/>
                <a:ea typeface="Times New Roman" pitchFamily="64" charset="0"/>
                <a:cs typeface="Arial" panose="020B0604020202020204" pitchFamily="34" charset="0"/>
              </a:rPr>
              <a:t>++)</a:t>
            </a:r>
          </a:p>
          <a:p>
            <a:pPr defTabSz="527517" fontAlgn="base">
              <a:spcBef>
                <a:spcPct val="0"/>
              </a:spcBef>
              <a:spcAft>
                <a:spcPct val="0"/>
              </a:spcAft>
            </a:pPr>
            <a:r>
              <a:rPr lang="en-US" sz="2000" dirty="0">
                <a:solidFill>
                  <a:prstClr val="black"/>
                </a:solidFill>
                <a:latin typeface="Arial" panose="020B0604020202020204" pitchFamily="34" charset="0"/>
                <a:ea typeface="Times New Roman" pitchFamily="64" charset="0"/>
                <a:cs typeface="Arial" panose="020B0604020202020204" pitchFamily="34" charset="0"/>
              </a:rPr>
              <a:t>{</a:t>
            </a:r>
          </a:p>
          <a:p>
            <a:pPr defTabSz="527517" fontAlgn="base">
              <a:spcBef>
                <a:spcPct val="0"/>
              </a:spcBef>
              <a:spcAft>
                <a:spcPct val="0"/>
              </a:spcAft>
            </a:pPr>
            <a:r>
              <a:rPr lang="en-US" sz="2000" dirty="0">
                <a:solidFill>
                  <a:prstClr val="black"/>
                </a:solidFill>
                <a:latin typeface="Arial" panose="020B0604020202020204" pitchFamily="34" charset="0"/>
                <a:ea typeface="Times New Roman" pitchFamily="64" charset="0"/>
                <a:cs typeface="Arial" panose="020B0604020202020204" pitchFamily="34" charset="0"/>
              </a:rPr>
              <a:t>	sum = sum + </a:t>
            </a:r>
            <a:r>
              <a:rPr lang="en-US" sz="2000" dirty="0" err="1">
                <a:solidFill>
                  <a:prstClr val="black"/>
                </a:solidFill>
                <a:latin typeface="Arial" panose="020B0604020202020204" pitchFamily="34" charset="0"/>
                <a:ea typeface="Times New Roman" pitchFamily="64" charset="0"/>
                <a:cs typeface="Arial" panose="020B0604020202020204" pitchFamily="34" charset="0"/>
              </a:rPr>
              <a:t>i</a:t>
            </a:r>
            <a:r>
              <a:rPr lang="en-US" sz="2000" dirty="0">
                <a:solidFill>
                  <a:prstClr val="black"/>
                </a:solidFill>
                <a:latin typeface="Arial" panose="020B0604020202020204" pitchFamily="34" charset="0"/>
                <a:ea typeface="Times New Roman" pitchFamily="64" charset="0"/>
                <a:cs typeface="Arial" panose="020B0604020202020204" pitchFamily="34" charset="0"/>
              </a:rPr>
              <a:t>;</a:t>
            </a:r>
          </a:p>
          <a:p>
            <a:pPr defTabSz="527517" fontAlgn="base">
              <a:spcBef>
                <a:spcPct val="0"/>
              </a:spcBef>
              <a:spcAft>
                <a:spcPct val="0"/>
              </a:spcAft>
            </a:pPr>
            <a:r>
              <a:rPr lang="en-US" sz="2000" dirty="0">
                <a:solidFill>
                  <a:prstClr val="black"/>
                </a:solidFill>
                <a:latin typeface="Arial" panose="020B0604020202020204" pitchFamily="34" charset="0"/>
                <a:ea typeface="Times New Roman" pitchFamily="64" charset="0"/>
                <a:cs typeface="Arial" panose="020B0604020202020204" pitchFamily="34" charset="0"/>
              </a:rPr>
              <a:t>}</a:t>
            </a:r>
          </a:p>
        </p:txBody>
      </p:sp>
      <p:sp>
        <p:nvSpPr>
          <p:cNvPr id="6" name="Content Placeholder 4">
            <a:extLst>
              <a:ext uri="{FF2B5EF4-FFF2-40B4-BE49-F238E27FC236}">
                <a16:creationId xmlns:a16="http://schemas.microsoft.com/office/drawing/2014/main" id="{09A7DB88-2791-4504-9D9E-4117F247BCAF}"/>
              </a:ext>
            </a:extLst>
          </p:cNvPr>
          <p:cNvSpPr txBox="1">
            <a:spLocks/>
          </p:cNvSpPr>
          <p:nvPr/>
        </p:nvSpPr>
        <p:spPr>
          <a:xfrm>
            <a:off x="6483411" y="2742127"/>
            <a:ext cx="4484077" cy="3482210"/>
          </a:xfrm>
          <a:prstGeom prst="rect">
            <a:avLst/>
          </a:prstGeom>
          <a:solidFill>
            <a:schemeClr val="accent3">
              <a:lumMod val="20000"/>
              <a:lumOff val="80000"/>
            </a:schemeClr>
          </a:solidFill>
        </p:spPr>
        <p:txBody>
          <a:bodyPr vert="horz" lIns="105508" tIns="52754" rIns="105508" bIns="52754"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527517" fontAlgn="base">
              <a:spcBef>
                <a:spcPct val="0"/>
              </a:spcBef>
              <a:spcAft>
                <a:spcPct val="0"/>
              </a:spcAft>
              <a:buNone/>
            </a:pPr>
            <a:r>
              <a:rPr lang="en-US" sz="2000" dirty="0">
                <a:solidFill>
                  <a:prstClr val="black"/>
                </a:solidFill>
                <a:latin typeface="Arial" panose="020B0604020202020204" pitchFamily="34" charset="0"/>
                <a:ea typeface="Times New Roman" pitchFamily="64" charset="0"/>
                <a:cs typeface="Arial" panose="020B0604020202020204" pitchFamily="34" charset="0"/>
              </a:rPr>
              <a:t># $s0 = </a:t>
            </a:r>
            <a:r>
              <a:rPr lang="en-US" sz="2000" dirty="0" err="1">
                <a:solidFill>
                  <a:prstClr val="black"/>
                </a:solidFill>
                <a:latin typeface="Arial" panose="020B0604020202020204" pitchFamily="34" charset="0"/>
                <a:ea typeface="Times New Roman" pitchFamily="64" charset="0"/>
                <a:cs typeface="Arial" panose="020B0604020202020204" pitchFamily="34" charset="0"/>
              </a:rPr>
              <a:t>i</a:t>
            </a:r>
            <a:r>
              <a:rPr lang="en-US" sz="2000" dirty="0">
                <a:solidFill>
                  <a:prstClr val="black"/>
                </a:solidFill>
                <a:latin typeface="Arial" panose="020B0604020202020204" pitchFamily="34" charset="0"/>
                <a:ea typeface="Times New Roman" pitchFamily="64" charset="0"/>
                <a:cs typeface="Arial" panose="020B0604020202020204" pitchFamily="34" charset="0"/>
              </a:rPr>
              <a:t>, $s1 = sum</a:t>
            </a:r>
          </a:p>
          <a:p>
            <a:pPr marL="0" indent="0" defTabSz="527517" fontAlgn="base">
              <a:spcBef>
                <a:spcPct val="0"/>
              </a:spcBef>
              <a:spcAft>
                <a:spcPct val="0"/>
              </a:spcAft>
              <a:buNone/>
            </a:pPr>
            <a:endParaRPr lang="en-US" sz="2000" dirty="0">
              <a:solidFill>
                <a:prstClr val="black"/>
              </a:solidFill>
              <a:latin typeface="Arial" panose="020B0604020202020204" pitchFamily="34" charset="0"/>
              <a:cs typeface="Arial" panose="020B0604020202020204" pitchFamily="34" charset="0"/>
            </a:endParaRPr>
          </a:p>
          <a:p>
            <a:pPr marL="0" indent="0" defTabSz="527517" fontAlgn="base">
              <a:spcBef>
                <a:spcPct val="0"/>
              </a:spcBef>
              <a:spcAft>
                <a:spcPct val="0"/>
              </a:spcAft>
              <a:buNone/>
            </a:pPr>
            <a:r>
              <a:rPr lang="en-US" sz="2000" dirty="0">
                <a:solidFill>
                  <a:prstClr val="black"/>
                </a:solidFill>
                <a:latin typeface="Arial" panose="020B0604020202020204" pitchFamily="34" charset="0"/>
                <a:cs typeface="Arial" panose="020B0604020202020204" pitchFamily="34" charset="0"/>
              </a:rPr>
              <a:t>		add		$s0, $0, $0</a:t>
            </a:r>
          </a:p>
          <a:p>
            <a:pPr marL="0" indent="0" defTabSz="527517" fontAlgn="base">
              <a:spcBef>
                <a:spcPct val="0"/>
              </a:spcBef>
              <a:spcAft>
                <a:spcPct val="0"/>
              </a:spcAft>
              <a:buNone/>
            </a:pPr>
            <a:r>
              <a:rPr lang="en-US" sz="2000" dirty="0">
                <a:solidFill>
                  <a:prstClr val="black"/>
                </a:solidFill>
                <a:latin typeface="Arial" panose="020B0604020202020204" pitchFamily="34" charset="0"/>
                <a:cs typeface="Arial" panose="020B0604020202020204" pitchFamily="34" charset="0"/>
              </a:rPr>
              <a:t>		add		$s1, $0, $0</a:t>
            </a:r>
          </a:p>
          <a:p>
            <a:pPr marL="0" indent="0" defTabSz="527517" fontAlgn="base">
              <a:spcBef>
                <a:spcPct val="0"/>
              </a:spcBef>
              <a:spcAft>
                <a:spcPct val="0"/>
              </a:spcAft>
              <a:buNone/>
            </a:pPr>
            <a:r>
              <a:rPr lang="en-US" sz="2000" dirty="0">
                <a:solidFill>
                  <a:prstClr val="black"/>
                </a:solidFill>
                <a:latin typeface="Arial" panose="020B0604020202020204" pitchFamily="34" charset="0"/>
                <a:cs typeface="Arial" panose="020B0604020202020204" pitchFamily="34" charset="0"/>
              </a:rPr>
              <a:t>		</a:t>
            </a:r>
            <a:r>
              <a:rPr lang="en-US" sz="2000" dirty="0" err="1">
                <a:solidFill>
                  <a:prstClr val="black"/>
                </a:solidFill>
                <a:latin typeface="Arial" panose="020B0604020202020204" pitchFamily="34" charset="0"/>
                <a:cs typeface="Arial" panose="020B0604020202020204" pitchFamily="34" charset="0"/>
              </a:rPr>
              <a:t>addi</a:t>
            </a:r>
            <a:r>
              <a:rPr lang="en-US" sz="2000" dirty="0">
                <a:solidFill>
                  <a:prstClr val="black"/>
                </a:solidFill>
                <a:latin typeface="Arial" panose="020B0604020202020204" pitchFamily="34" charset="0"/>
                <a:cs typeface="Arial" panose="020B0604020202020204" pitchFamily="34" charset="0"/>
              </a:rPr>
              <a:t>		$t0, $0, 10</a:t>
            </a:r>
          </a:p>
          <a:p>
            <a:pPr marL="0" indent="0" defTabSz="527517" fontAlgn="base">
              <a:spcBef>
                <a:spcPct val="0"/>
              </a:spcBef>
              <a:spcAft>
                <a:spcPct val="0"/>
              </a:spcAft>
              <a:buNone/>
            </a:pPr>
            <a:r>
              <a:rPr lang="en-US" sz="2000" dirty="0">
                <a:solidFill>
                  <a:srgbClr val="FF0000"/>
                </a:solidFill>
                <a:latin typeface="Arial" panose="020B0604020202020204" pitchFamily="34" charset="0"/>
                <a:cs typeface="Arial" panose="020B0604020202020204" pitchFamily="34" charset="0"/>
              </a:rPr>
              <a:t>for: 		</a:t>
            </a:r>
            <a:r>
              <a:rPr lang="en-US" sz="2000" dirty="0" err="1">
                <a:solidFill>
                  <a:srgbClr val="FF0000"/>
                </a:solidFill>
                <a:latin typeface="Arial" panose="020B0604020202020204" pitchFamily="34" charset="0"/>
                <a:cs typeface="Arial" panose="020B0604020202020204" pitchFamily="34" charset="0"/>
              </a:rPr>
              <a:t>slt</a:t>
            </a:r>
            <a:r>
              <a:rPr lang="en-US" sz="2000" dirty="0">
                <a:solidFill>
                  <a:srgbClr val="FF0000"/>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$t1, $s0, $t0</a:t>
            </a:r>
          </a:p>
          <a:p>
            <a:pPr marL="0" indent="0" defTabSz="527517" fontAlgn="base">
              <a:spcBef>
                <a:spcPct val="0"/>
              </a:spcBef>
              <a:spcAft>
                <a:spcPct val="0"/>
              </a:spcAft>
              <a:buNone/>
            </a:pP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beq</a:t>
            </a:r>
            <a:r>
              <a:rPr lang="en-US" sz="2000" dirty="0">
                <a:solidFill>
                  <a:srgbClr val="FF0000"/>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$t1, $0, </a:t>
            </a:r>
            <a:r>
              <a:rPr lang="en-US" sz="2000" dirty="0">
                <a:solidFill>
                  <a:srgbClr val="FF0000"/>
                </a:solidFill>
                <a:latin typeface="Arial" panose="020B0604020202020204" pitchFamily="34" charset="0"/>
                <a:cs typeface="Arial" panose="020B0604020202020204" pitchFamily="34" charset="0"/>
              </a:rPr>
              <a:t>done</a:t>
            </a:r>
          </a:p>
          <a:p>
            <a:pPr marL="0" indent="0" defTabSz="527517" fontAlgn="base">
              <a:spcBef>
                <a:spcPct val="0"/>
              </a:spcBef>
              <a:spcAft>
                <a:spcPct val="0"/>
              </a:spcAft>
              <a:buNone/>
            </a:pPr>
            <a:r>
              <a:rPr lang="en-US" sz="2000" dirty="0">
                <a:solidFill>
                  <a:prstClr val="black"/>
                </a:solidFill>
                <a:latin typeface="Arial" panose="020B0604020202020204" pitchFamily="34" charset="0"/>
                <a:cs typeface="Arial" panose="020B0604020202020204" pitchFamily="34" charset="0"/>
              </a:rPr>
              <a:t>		add 		$s1, $s1, $s0</a:t>
            </a:r>
          </a:p>
          <a:p>
            <a:pPr marL="0" indent="0" defTabSz="527517" fontAlgn="base">
              <a:spcBef>
                <a:spcPct val="0"/>
              </a:spcBef>
              <a:spcAft>
                <a:spcPct val="0"/>
              </a:spcAft>
              <a:buNone/>
            </a:pPr>
            <a:r>
              <a:rPr lang="en-US" sz="2000" dirty="0">
                <a:solidFill>
                  <a:prstClr val="black"/>
                </a:solidFill>
                <a:latin typeface="Arial" panose="020B0604020202020204" pitchFamily="34" charset="0"/>
                <a:cs typeface="Arial" panose="020B0604020202020204" pitchFamily="34" charset="0"/>
              </a:rPr>
              <a:t>		</a:t>
            </a:r>
            <a:r>
              <a:rPr lang="en-US" sz="2000" dirty="0" err="1">
                <a:solidFill>
                  <a:prstClr val="black"/>
                </a:solidFill>
                <a:latin typeface="Arial" panose="020B0604020202020204" pitchFamily="34" charset="0"/>
                <a:cs typeface="Arial" panose="020B0604020202020204" pitchFamily="34" charset="0"/>
              </a:rPr>
              <a:t>addi</a:t>
            </a:r>
            <a:r>
              <a:rPr lang="en-US" sz="2000" dirty="0">
                <a:solidFill>
                  <a:prstClr val="black"/>
                </a:solidFill>
                <a:latin typeface="Arial" panose="020B0604020202020204" pitchFamily="34" charset="0"/>
                <a:cs typeface="Arial" panose="020B0604020202020204" pitchFamily="34" charset="0"/>
              </a:rPr>
              <a:t>		$s0, $s0, 1</a:t>
            </a:r>
          </a:p>
          <a:p>
            <a:pPr marL="0" indent="0" defTabSz="527517" fontAlgn="base">
              <a:spcBef>
                <a:spcPct val="0"/>
              </a:spcBef>
              <a:spcAft>
                <a:spcPct val="0"/>
              </a:spcAft>
              <a:buNone/>
            </a:pPr>
            <a:r>
              <a:rPr lang="en-US" sz="2000" dirty="0">
                <a:solidFill>
                  <a:prstClr val="black"/>
                </a:solidFill>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j		for</a:t>
            </a:r>
          </a:p>
          <a:p>
            <a:pPr marL="0" indent="0" defTabSz="527517" fontAlgn="base">
              <a:spcBef>
                <a:spcPct val="0"/>
              </a:spcBef>
              <a:spcAft>
                <a:spcPct val="0"/>
              </a:spcAft>
              <a:buNone/>
            </a:pPr>
            <a:r>
              <a:rPr lang="en-US" sz="2000" dirty="0">
                <a:solidFill>
                  <a:srgbClr val="FF0000"/>
                </a:solidFill>
                <a:latin typeface="Arial" panose="020B0604020202020204" pitchFamily="34" charset="0"/>
                <a:cs typeface="Arial" panose="020B0604020202020204" pitchFamily="34" charset="0"/>
              </a:rPr>
              <a:t>done: </a:t>
            </a:r>
          </a:p>
        </p:txBody>
      </p:sp>
      <p:sp>
        <p:nvSpPr>
          <p:cNvPr id="7" name="TextBox 6">
            <a:extLst>
              <a:ext uri="{FF2B5EF4-FFF2-40B4-BE49-F238E27FC236}">
                <a16:creationId xmlns:a16="http://schemas.microsoft.com/office/drawing/2014/main" id="{784460EF-F279-431E-BDD3-13FD7174E22E}"/>
              </a:ext>
            </a:extLst>
          </p:cNvPr>
          <p:cNvSpPr txBox="1"/>
          <p:nvPr/>
        </p:nvSpPr>
        <p:spPr>
          <a:xfrm>
            <a:off x="8099689" y="2317200"/>
            <a:ext cx="835485" cy="411972"/>
          </a:xfrm>
          <a:prstGeom prst="rect">
            <a:avLst/>
          </a:prstGeom>
          <a:noFill/>
        </p:spPr>
        <p:txBody>
          <a:bodyPr wrap="none" rtlCol="0">
            <a:spAutoFit/>
          </a:bodyPr>
          <a:lstStyle/>
          <a:p>
            <a:pPr defTabSz="527517"/>
            <a:r>
              <a:rPr lang="en-US" sz="2000" dirty="0">
                <a:solidFill>
                  <a:prstClr val="black"/>
                </a:solidFill>
                <a:latin typeface="Arial" panose="020B0604020202020204" pitchFamily="34" charset="0"/>
                <a:cs typeface="Arial" panose="020B0604020202020204" pitchFamily="34" charset="0"/>
              </a:rPr>
              <a:t>MIPS</a:t>
            </a:r>
          </a:p>
        </p:txBody>
      </p:sp>
      <p:sp>
        <p:nvSpPr>
          <p:cNvPr id="8" name="TextBox 7">
            <a:extLst>
              <a:ext uri="{FF2B5EF4-FFF2-40B4-BE49-F238E27FC236}">
                <a16:creationId xmlns:a16="http://schemas.microsoft.com/office/drawing/2014/main" id="{8F8DFBD9-75DB-415D-B73A-14252F327189}"/>
              </a:ext>
            </a:extLst>
          </p:cNvPr>
          <p:cNvSpPr txBox="1"/>
          <p:nvPr/>
        </p:nvSpPr>
        <p:spPr>
          <a:xfrm>
            <a:off x="2056665" y="2726784"/>
            <a:ext cx="2531462" cy="411972"/>
          </a:xfrm>
          <a:prstGeom prst="rect">
            <a:avLst/>
          </a:prstGeom>
          <a:noFill/>
        </p:spPr>
        <p:txBody>
          <a:bodyPr wrap="none" rtlCol="0">
            <a:spAutoFit/>
          </a:bodyPr>
          <a:lstStyle/>
          <a:p>
            <a:pPr defTabSz="527517"/>
            <a:r>
              <a:rPr lang="en-US" sz="2000" dirty="0">
                <a:solidFill>
                  <a:prstClr val="black"/>
                </a:solidFill>
                <a:latin typeface="Arial" panose="020B0604020202020204" pitchFamily="34" charset="0"/>
                <a:cs typeface="Arial" panose="020B0604020202020204" pitchFamily="34" charset="0"/>
              </a:rPr>
              <a:t>High-level language</a:t>
            </a:r>
          </a:p>
        </p:txBody>
      </p:sp>
      <p:sp>
        <p:nvSpPr>
          <p:cNvPr id="10" name="Rectangle: Rounded Corners 9">
            <a:extLst>
              <a:ext uri="{FF2B5EF4-FFF2-40B4-BE49-F238E27FC236}">
                <a16:creationId xmlns:a16="http://schemas.microsoft.com/office/drawing/2014/main" id="{BBD56F51-F10E-4594-A229-57E6DBFDC18D}"/>
              </a:ext>
            </a:extLst>
          </p:cNvPr>
          <p:cNvSpPr/>
          <p:nvPr/>
        </p:nvSpPr>
        <p:spPr>
          <a:xfrm>
            <a:off x="2951203" y="4151577"/>
            <a:ext cx="778335" cy="397816"/>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
        <p:nvSpPr>
          <p:cNvPr id="13" name="Rectangle: Rounded Corners 12">
            <a:extLst>
              <a:ext uri="{FF2B5EF4-FFF2-40B4-BE49-F238E27FC236}">
                <a16:creationId xmlns:a16="http://schemas.microsoft.com/office/drawing/2014/main" id="{F026D66F-E5D3-45A6-9671-DDF66A567109}"/>
              </a:ext>
            </a:extLst>
          </p:cNvPr>
          <p:cNvSpPr/>
          <p:nvPr/>
        </p:nvSpPr>
        <p:spPr>
          <a:xfrm>
            <a:off x="7563145" y="4021966"/>
            <a:ext cx="3063414" cy="918026"/>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
        <p:nvSpPr>
          <p:cNvPr id="14" name="Content Placeholder 4">
            <a:extLst>
              <a:ext uri="{FF2B5EF4-FFF2-40B4-BE49-F238E27FC236}">
                <a16:creationId xmlns:a16="http://schemas.microsoft.com/office/drawing/2014/main" id="{49B79081-A03E-410E-B2F0-FABEA457E3E5}"/>
              </a:ext>
            </a:extLst>
          </p:cNvPr>
          <p:cNvSpPr txBox="1">
            <a:spLocks/>
          </p:cNvSpPr>
          <p:nvPr/>
        </p:nvSpPr>
        <p:spPr>
          <a:xfrm>
            <a:off x="6483410" y="2741479"/>
            <a:ext cx="4484077" cy="3479000"/>
          </a:xfrm>
          <a:prstGeom prst="rect">
            <a:avLst/>
          </a:prstGeom>
          <a:solidFill>
            <a:schemeClr val="accent3">
              <a:lumMod val="20000"/>
              <a:lumOff val="80000"/>
            </a:schemeClr>
          </a:solidFill>
        </p:spPr>
        <p:txBody>
          <a:bodyPr vert="horz" lIns="105508" tIns="52754" rIns="105508" bIns="52754"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527517" fontAlgn="base">
              <a:spcBef>
                <a:spcPct val="0"/>
              </a:spcBef>
              <a:spcAft>
                <a:spcPct val="0"/>
              </a:spcAft>
              <a:buNone/>
            </a:pPr>
            <a:r>
              <a:rPr lang="en-US" sz="2000" dirty="0">
                <a:solidFill>
                  <a:prstClr val="black"/>
                </a:solidFill>
                <a:latin typeface="Arial" panose="020B0604020202020204" pitchFamily="34" charset="0"/>
                <a:ea typeface="Times New Roman" pitchFamily="64" charset="0"/>
                <a:cs typeface="Arial" panose="020B0604020202020204" pitchFamily="34" charset="0"/>
              </a:rPr>
              <a:t># $s0 = </a:t>
            </a:r>
            <a:r>
              <a:rPr lang="en-US" sz="2000" dirty="0" err="1">
                <a:solidFill>
                  <a:prstClr val="black"/>
                </a:solidFill>
                <a:latin typeface="Arial" panose="020B0604020202020204" pitchFamily="34" charset="0"/>
                <a:ea typeface="Times New Roman" pitchFamily="64" charset="0"/>
                <a:cs typeface="Arial" panose="020B0604020202020204" pitchFamily="34" charset="0"/>
              </a:rPr>
              <a:t>i</a:t>
            </a:r>
            <a:r>
              <a:rPr lang="en-US" sz="2000" dirty="0">
                <a:solidFill>
                  <a:prstClr val="black"/>
                </a:solidFill>
                <a:latin typeface="Arial" panose="020B0604020202020204" pitchFamily="34" charset="0"/>
                <a:ea typeface="Times New Roman" pitchFamily="64" charset="0"/>
                <a:cs typeface="Arial" panose="020B0604020202020204" pitchFamily="34" charset="0"/>
              </a:rPr>
              <a:t>, $s1 = sum</a:t>
            </a:r>
          </a:p>
          <a:p>
            <a:pPr marL="0" indent="0" defTabSz="527517" fontAlgn="base">
              <a:spcBef>
                <a:spcPct val="0"/>
              </a:spcBef>
              <a:spcAft>
                <a:spcPct val="0"/>
              </a:spcAft>
              <a:buNone/>
            </a:pPr>
            <a:endParaRPr lang="en-US" sz="2000" dirty="0">
              <a:solidFill>
                <a:prstClr val="black"/>
              </a:solidFill>
              <a:latin typeface="Arial" panose="020B0604020202020204" pitchFamily="34" charset="0"/>
              <a:cs typeface="Arial" panose="020B0604020202020204" pitchFamily="34" charset="0"/>
            </a:endParaRPr>
          </a:p>
          <a:p>
            <a:pPr marL="0" indent="0" defTabSz="527517" fontAlgn="base">
              <a:spcBef>
                <a:spcPct val="0"/>
              </a:spcBef>
              <a:spcAft>
                <a:spcPct val="0"/>
              </a:spcAft>
              <a:buNone/>
            </a:pPr>
            <a:r>
              <a:rPr lang="en-US" sz="2000" dirty="0">
                <a:solidFill>
                  <a:prstClr val="black"/>
                </a:solidFill>
                <a:latin typeface="Arial" panose="020B0604020202020204" pitchFamily="34" charset="0"/>
                <a:cs typeface="Arial" panose="020B0604020202020204" pitchFamily="34" charset="0"/>
              </a:rPr>
              <a:t>		add		$s0, $0, $0</a:t>
            </a:r>
          </a:p>
          <a:p>
            <a:pPr marL="0" indent="0" defTabSz="527517" fontAlgn="base">
              <a:spcBef>
                <a:spcPct val="0"/>
              </a:spcBef>
              <a:spcAft>
                <a:spcPct val="0"/>
              </a:spcAft>
              <a:buNone/>
            </a:pPr>
            <a:r>
              <a:rPr lang="en-US" sz="2000" dirty="0">
                <a:solidFill>
                  <a:prstClr val="black"/>
                </a:solidFill>
                <a:latin typeface="Arial" panose="020B0604020202020204" pitchFamily="34" charset="0"/>
                <a:cs typeface="Arial" panose="020B0604020202020204" pitchFamily="34" charset="0"/>
              </a:rPr>
              <a:t>		add		$s1, $0, $0</a:t>
            </a:r>
          </a:p>
          <a:p>
            <a:pPr marL="0" indent="0" defTabSz="527517" fontAlgn="base">
              <a:spcBef>
                <a:spcPct val="0"/>
              </a:spcBef>
              <a:spcAft>
                <a:spcPct val="0"/>
              </a:spcAft>
              <a:buNone/>
            </a:pPr>
            <a:r>
              <a:rPr lang="en-US" sz="2000" dirty="0">
                <a:solidFill>
                  <a:srgbClr val="FF0000"/>
                </a:solidFill>
                <a:latin typeface="Arial" panose="020B0604020202020204" pitchFamily="34" charset="0"/>
                <a:cs typeface="Arial" panose="020B0604020202020204" pitchFamily="34" charset="0"/>
              </a:rPr>
              <a:t>for: 		</a:t>
            </a:r>
            <a:r>
              <a:rPr lang="en-US" sz="2000" dirty="0" err="1">
                <a:solidFill>
                  <a:srgbClr val="FF0000"/>
                </a:solidFill>
                <a:latin typeface="Arial" panose="020B0604020202020204" pitchFamily="34" charset="0"/>
                <a:cs typeface="Arial" panose="020B0604020202020204" pitchFamily="34" charset="0"/>
              </a:rPr>
              <a:t>slti</a:t>
            </a:r>
            <a:r>
              <a:rPr lang="en-US" sz="2000" dirty="0">
                <a:solidFill>
                  <a:srgbClr val="FF0000"/>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$t1, $s0, 10</a:t>
            </a:r>
          </a:p>
          <a:p>
            <a:pPr marL="0" indent="0" defTabSz="527517" fontAlgn="base">
              <a:spcBef>
                <a:spcPct val="0"/>
              </a:spcBef>
              <a:spcAft>
                <a:spcPct val="0"/>
              </a:spcAft>
              <a:buNone/>
            </a:pP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beq</a:t>
            </a:r>
            <a:r>
              <a:rPr lang="en-US" sz="2000" dirty="0">
                <a:solidFill>
                  <a:srgbClr val="FF0000"/>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$t1, $0, </a:t>
            </a:r>
            <a:r>
              <a:rPr lang="en-US" sz="2000" dirty="0">
                <a:solidFill>
                  <a:srgbClr val="FF0000"/>
                </a:solidFill>
                <a:latin typeface="Arial" panose="020B0604020202020204" pitchFamily="34" charset="0"/>
                <a:cs typeface="Arial" panose="020B0604020202020204" pitchFamily="34" charset="0"/>
              </a:rPr>
              <a:t>done</a:t>
            </a:r>
          </a:p>
          <a:p>
            <a:pPr marL="0" indent="0" defTabSz="527517" fontAlgn="base">
              <a:spcBef>
                <a:spcPct val="0"/>
              </a:spcBef>
              <a:spcAft>
                <a:spcPct val="0"/>
              </a:spcAft>
              <a:buNone/>
            </a:pPr>
            <a:r>
              <a:rPr lang="en-US" sz="2000" dirty="0">
                <a:solidFill>
                  <a:prstClr val="black"/>
                </a:solidFill>
                <a:latin typeface="Arial" panose="020B0604020202020204" pitchFamily="34" charset="0"/>
                <a:cs typeface="Arial" panose="020B0604020202020204" pitchFamily="34" charset="0"/>
              </a:rPr>
              <a:t>		add 		$s1, $s1, $s0</a:t>
            </a:r>
          </a:p>
          <a:p>
            <a:pPr marL="0" indent="0" defTabSz="527517" fontAlgn="base">
              <a:spcBef>
                <a:spcPct val="0"/>
              </a:spcBef>
              <a:spcAft>
                <a:spcPct val="0"/>
              </a:spcAft>
              <a:buNone/>
            </a:pPr>
            <a:r>
              <a:rPr lang="en-US" sz="2000" dirty="0">
                <a:solidFill>
                  <a:prstClr val="black"/>
                </a:solidFill>
                <a:latin typeface="Arial" panose="020B0604020202020204" pitchFamily="34" charset="0"/>
                <a:cs typeface="Arial" panose="020B0604020202020204" pitchFamily="34" charset="0"/>
              </a:rPr>
              <a:t>		</a:t>
            </a:r>
            <a:r>
              <a:rPr lang="en-US" sz="2000" dirty="0" err="1">
                <a:solidFill>
                  <a:prstClr val="black"/>
                </a:solidFill>
                <a:latin typeface="Arial" panose="020B0604020202020204" pitchFamily="34" charset="0"/>
                <a:cs typeface="Arial" panose="020B0604020202020204" pitchFamily="34" charset="0"/>
              </a:rPr>
              <a:t>addi</a:t>
            </a:r>
            <a:r>
              <a:rPr lang="en-US" sz="2000" dirty="0">
                <a:solidFill>
                  <a:prstClr val="black"/>
                </a:solidFill>
                <a:latin typeface="Arial" panose="020B0604020202020204" pitchFamily="34" charset="0"/>
                <a:cs typeface="Arial" panose="020B0604020202020204" pitchFamily="34" charset="0"/>
              </a:rPr>
              <a:t>		$s0, $s0, 1</a:t>
            </a:r>
          </a:p>
          <a:p>
            <a:pPr marL="0" indent="0" defTabSz="527517" fontAlgn="base">
              <a:spcBef>
                <a:spcPct val="0"/>
              </a:spcBef>
              <a:spcAft>
                <a:spcPct val="0"/>
              </a:spcAft>
              <a:buNone/>
            </a:pPr>
            <a:r>
              <a:rPr lang="en-US" sz="2000" dirty="0">
                <a:solidFill>
                  <a:prstClr val="black"/>
                </a:solidFill>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j		for</a:t>
            </a:r>
          </a:p>
          <a:p>
            <a:pPr marL="0" indent="0" defTabSz="527517" fontAlgn="base">
              <a:spcBef>
                <a:spcPct val="0"/>
              </a:spcBef>
              <a:spcAft>
                <a:spcPct val="0"/>
              </a:spcAft>
              <a:buNone/>
            </a:pPr>
            <a:r>
              <a:rPr lang="en-US" sz="2000" dirty="0">
                <a:solidFill>
                  <a:srgbClr val="FF0000"/>
                </a:solidFill>
                <a:latin typeface="Arial" panose="020B0604020202020204" pitchFamily="34" charset="0"/>
                <a:cs typeface="Arial" panose="020B0604020202020204" pitchFamily="34" charset="0"/>
              </a:rPr>
              <a:t>done: </a:t>
            </a:r>
          </a:p>
        </p:txBody>
      </p:sp>
      <p:sp>
        <p:nvSpPr>
          <p:cNvPr id="15" name="Rectangle: Rounded Corners 14">
            <a:extLst>
              <a:ext uri="{FF2B5EF4-FFF2-40B4-BE49-F238E27FC236}">
                <a16:creationId xmlns:a16="http://schemas.microsoft.com/office/drawing/2014/main" id="{3A08D392-2170-43F3-A27C-9CEF88AA095C}"/>
              </a:ext>
            </a:extLst>
          </p:cNvPr>
          <p:cNvSpPr/>
          <p:nvPr/>
        </p:nvSpPr>
        <p:spPr>
          <a:xfrm>
            <a:off x="7563145" y="4021966"/>
            <a:ext cx="3104652" cy="630245"/>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Tree>
    <p:extLst>
      <p:ext uri="{BB962C8B-B14F-4D97-AF65-F5344CB8AC3E}">
        <p14:creationId xmlns:p14="http://schemas.microsoft.com/office/powerpoint/2010/main" val="303622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AE854A0-92C3-4ABE-B169-99D8F2CB2B4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8CBA66C-A5EF-4893-993A-EF6E80E228D2}"/>
              </a:ext>
            </a:extLst>
          </p:cNvPr>
          <p:cNvSpPr>
            <a:spLocks noGrp="1"/>
          </p:cNvSpPr>
          <p:nvPr>
            <p:ph type="title"/>
          </p:nvPr>
        </p:nvSpPr>
        <p:spPr/>
        <p:txBody>
          <a:bodyPr/>
          <a:lstStyle/>
          <a:p>
            <a:r>
              <a:rPr lang="en-US" dirty="0"/>
              <a:t>Example: Recursion for 3!</a:t>
            </a:r>
          </a:p>
        </p:txBody>
      </p:sp>
      <p:sp>
        <p:nvSpPr>
          <p:cNvPr id="4" name="Slide Number Placeholder 3">
            <a:extLst>
              <a:ext uri="{FF2B5EF4-FFF2-40B4-BE49-F238E27FC236}">
                <a16:creationId xmlns:a16="http://schemas.microsoft.com/office/drawing/2014/main" id="{9481D13F-F152-4516-8167-34B3FF99BEA0}"/>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16</a:t>
            </a:fld>
            <a:endParaRPr lang="en-US">
              <a:solidFill>
                <a:prstClr val="black">
                  <a:tint val="75000"/>
                </a:prstClr>
              </a:solidFill>
              <a:latin typeface="Calibri"/>
            </a:endParaRPr>
          </a:p>
        </p:txBody>
      </p:sp>
      <p:pic>
        <p:nvPicPr>
          <p:cNvPr id="14" name="Picture 8" descr="f02-13-P374493">
            <a:extLst>
              <a:ext uri="{FF2B5EF4-FFF2-40B4-BE49-F238E27FC236}">
                <a16:creationId xmlns:a16="http://schemas.microsoft.com/office/drawing/2014/main" id="{E00559B9-8652-4EAB-959D-700A0C7050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426"/>
          <a:stretch/>
        </p:blipFill>
        <p:spPr bwMode="auto">
          <a:xfrm>
            <a:off x="1851560" y="1807213"/>
            <a:ext cx="2188957" cy="34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a:extLst>
              <a:ext uri="{FF2B5EF4-FFF2-40B4-BE49-F238E27FC236}">
                <a16:creationId xmlns:a16="http://schemas.microsoft.com/office/drawing/2014/main" id="{946EF06D-E0A7-490B-8591-8A391F74A75F}"/>
              </a:ext>
            </a:extLst>
          </p:cNvPr>
          <p:cNvSpPr/>
          <p:nvPr/>
        </p:nvSpPr>
        <p:spPr>
          <a:xfrm>
            <a:off x="1895423" y="4335457"/>
            <a:ext cx="2136106" cy="269252"/>
          </a:xfrm>
          <a:prstGeom prst="rect">
            <a:avLst/>
          </a:prstGeom>
          <a:solidFill>
            <a:srgbClr val="FF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1000" b="1" dirty="0">
                <a:solidFill>
                  <a:prstClr val="black"/>
                </a:solidFill>
                <a:latin typeface="Calibri"/>
              </a:rPr>
              <a:t>Compiled machine code</a:t>
            </a:r>
          </a:p>
        </p:txBody>
      </p:sp>
      <p:sp>
        <p:nvSpPr>
          <p:cNvPr id="16" name="Rectangle 15">
            <a:extLst>
              <a:ext uri="{FF2B5EF4-FFF2-40B4-BE49-F238E27FC236}">
                <a16:creationId xmlns:a16="http://schemas.microsoft.com/office/drawing/2014/main" id="{7A7B6970-1507-4A13-B929-89DDD2398DCE}"/>
              </a:ext>
            </a:extLst>
          </p:cNvPr>
          <p:cNvSpPr/>
          <p:nvPr/>
        </p:nvSpPr>
        <p:spPr>
          <a:xfrm>
            <a:off x="1892290" y="1846216"/>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1000" b="1" dirty="0">
                <a:solidFill>
                  <a:prstClr val="black"/>
                </a:solidFill>
                <a:latin typeface="Calibri"/>
              </a:rPr>
              <a:t> …</a:t>
            </a:r>
          </a:p>
        </p:txBody>
      </p:sp>
      <p:sp>
        <p:nvSpPr>
          <p:cNvPr id="17" name="Rectangle 16">
            <a:extLst>
              <a:ext uri="{FF2B5EF4-FFF2-40B4-BE49-F238E27FC236}">
                <a16:creationId xmlns:a16="http://schemas.microsoft.com/office/drawing/2014/main" id="{C28E0C21-865F-4D1F-B0D6-244D2C23CBBB}"/>
              </a:ext>
            </a:extLst>
          </p:cNvPr>
          <p:cNvSpPr/>
          <p:nvPr/>
        </p:nvSpPr>
        <p:spPr>
          <a:xfrm>
            <a:off x="1892291" y="2041940"/>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1000" b="1" dirty="0">
              <a:solidFill>
                <a:prstClr val="black"/>
              </a:solidFill>
              <a:latin typeface="Calibri"/>
            </a:endParaRPr>
          </a:p>
        </p:txBody>
      </p:sp>
      <p:sp>
        <p:nvSpPr>
          <p:cNvPr id="18" name="Rectangle 17">
            <a:extLst>
              <a:ext uri="{FF2B5EF4-FFF2-40B4-BE49-F238E27FC236}">
                <a16:creationId xmlns:a16="http://schemas.microsoft.com/office/drawing/2014/main" id="{33400C1A-670F-4E39-B6D6-33D20FEDAE25}"/>
              </a:ext>
            </a:extLst>
          </p:cNvPr>
          <p:cNvSpPr/>
          <p:nvPr/>
        </p:nvSpPr>
        <p:spPr>
          <a:xfrm>
            <a:off x="1892290" y="2235535"/>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1000" b="1" dirty="0">
              <a:solidFill>
                <a:prstClr val="black"/>
              </a:solidFill>
              <a:latin typeface="Calibri"/>
            </a:endParaRPr>
          </a:p>
        </p:txBody>
      </p:sp>
      <p:sp>
        <p:nvSpPr>
          <p:cNvPr id="19" name="Rectangle 18">
            <a:extLst>
              <a:ext uri="{FF2B5EF4-FFF2-40B4-BE49-F238E27FC236}">
                <a16:creationId xmlns:a16="http://schemas.microsoft.com/office/drawing/2014/main" id="{ABA3E8B0-D11C-43E8-800A-C8715D623023}"/>
              </a:ext>
            </a:extLst>
          </p:cNvPr>
          <p:cNvSpPr/>
          <p:nvPr/>
        </p:nvSpPr>
        <p:spPr>
          <a:xfrm>
            <a:off x="1901951" y="2436549"/>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1000" b="1" dirty="0">
              <a:solidFill>
                <a:prstClr val="black"/>
              </a:solidFill>
              <a:latin typeface="Calibri"/>
            </a:endParaRPr>
          </a:p>
        </p:txBody>
      </p:sp>
      <p:grpSp>
        <p:nvGrpSpPr>
          <p:cNvPr id="20" name="Group 19">
            <a:extLst>
              <a:ext uri="{FF2B5EF4-FFF2-40B4-BE49-F238E27FC236}">
                <a16:creationId xmlns:a16="http://schemas.microsoft.com/office/drawing/2014/main" id="{895F924C-1F56-46B0-AFF4-76AB79B16F6C}"/>
              </a:ext>
            </a:extLst>
          </p:cNvPr>
          <p:cNvGrpSpPr/>
          <p:nvPr/>
        </p:nvGrpSpPr>
        <p:grpSpPr>
          <a:xfrm>
            <a:off x="4090001" y="1739968"/>
            <a:ext cx="562600" cy="307777"/>
            <a:chOff x="6427672" y="1154366"/>
            <a:chExt cx="487586" cy="266740"/>
          </a:xfrm>
        </p:grpSpPr>
        <p:sp>
          <p:nvSpPr>
            <p:cNvPr id="21" name="TextBox 20">
              <a:extLst>
                <a:ext uri="{FF2B5EF4-FFF2-40B4-BE49-F238E27FC236}">
                  <a16:creationId xmlns:a16="http://schemas.microsoft.com/office/drawing/2014/main" id="{2DCADFAE-C4F6-459B-9D9E-4C44C940F41E}"/>
                </a:ext>
              </a:extLst>
            </p:cNvPr>
            <p:cNvSpPr txBox="1"/>
            <p:nvPr/>
          </p:nvSpPr>
          <p:spPr>
            <a:xfrm>
              <a:off x="6530153" y="1154366"/>
              <a:ext cx="385105" cy="266740"/>
            </a:xfrm>
            <a:prstGeom prst="rect">
              <a:avLst/>
            </a:prstGeom>
            <a:noFill/>
          </p:spPr>
          <p:txBody>
            <a:bodyPr wrap="none" rtlCol="0">
              <a:spAutoFit/>
            </a:bodyPr>
            <a:lstStyle/>
            <a:p>
              <a:pPr defTabSz="527517"/>
              <a:r>
                <a:rPr lang="en-US" sz="1400" b="1" dirty="0">
                  <a:solidFill>
                    <a:srgbClr val="FF0000"/>
                  </a:solidFill>
                  <a:latin typeface="Calibri"/>
                </a:rPr>
                <a:t>$</a:t>
              </a:r>
              <a:r>
                <a:rPr lang="en-US" sz="1400" b="1" dirty="0" err="1">
                  <a:solidFill>
                    <a:srgbClr val="FF0000"/>
                  </a:solidFill>
                  <a:latin typeface="Calibri"/>
                </a:rPr>
                <a:t>sp</a:t>
              </a:r>
              <a:endParaRPr lang="en-US" sz="1400" b="1" dirty="0">
                <a:solidFill>
                  <a:srgbClr val="FF0000"/>
                </a:solidFill>
                <a:latin typeface="Calibri"/>
              </a:endParaRPr>
            </a:p>
          </p:txBody>
        </p:sp>
        <p:sp>
          <p:nvSpPr>
            <p:cNvPr id="22" name="Arrow: Right 21">
              <a:extLst>
                <a:ext uri="{FF2B5EF4-FFF2-40B4-BE49-F238E27FC236}">
                  <a16:creationId xmlns:a16="http://schemas.microsoft.com/office/drawing/2014/main" id="{24E11151-F7C4-448E-9023-B7DA9D9F1BAC}"/>
                </a:ext>
              </a:extLst>
            </p:cNvPr>
            <p:cNvSpPr/>
            <p:nvPr/>
          </p:nvSpPr>
          <p:spPr>
            <a:xfrm rot="10800000">
              <a:off x="6427672" y="1263859"/>
              <a:ext cx="168117" cy="112874"/>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400">
                <a:solidFill>
                  <a:prstClr val="white"/>
                </a:solidFill>
                <a:latin typeface="Calibri"/>
              </a:endParaRPr>
            </a:p>
          </p:txBody>
        </p:sp>
      </p:grpSp>
      <p:sp>
        <p:nvSpPr>
          <p:cNvPr id="30" name="TextBox 29">
            <a:extLst>
              <a:ext uri="{FF2B5EF4-FFF2-40B4-BE49-F238E27FC236}">
                <a16:creationId xmlns:a16="http://schemas.microsoft.com/office/drawing/2014/main" id="{937B1274-2247-4446-A230-286268589A53}"/>
              </a:ext>
            </a:extLst>
          </p:cNvPr>
          <p:cNvSpPr txBox="1"/>
          <p:nvPr/>
        </p:nvSpPr>
        <p:spPr>
          <a:xfrm>
            <a:off x="819356" y="1717932"/>
            <a:ext cx="1114408" cy="2246769"/>
          </a:xfrm>
          <a:prstGeom prst="rect">
            <a:avLst/>
          </a:prstGeom>
          <a:noFill/>
        </p:spPr>
        <p:txBody>
          <a:bodyPr wrap="none" rtlCol="0">
            <a:spAutoFit/>
          </a:bodyPr>
          <a:lstStyle/>
          <a:p>
            <a:pPr defTabSz="527517"/>
            <a:r>
              <a:rPr lang="en-US" sz="1400" b="1" dirty="0">
                <a:solidFill>
                  <a:prstClr val="black"/>
                </a:solidFill>
                <a:latin typeface="Calibri"/>
              </a:rPr>
              <a:t>0x000000FC</a:t>
            </a:r>
          </a:p>
          <a:p>
            <a:pPr defTabSz="527517"/>
            <a:r>
              <a:rPr lang="en-US" sz="1400" b="1" dirty="0">
                <a:solidFill>
                  <a:prstClr val="black"/>
                </a:solidFill>
                <a:latin typeface="Calibri"/>
              </a:rPr>
              <a:t>0x000000F8</a:t>
            </a:r>
          </a:p>
          <a:p>
            <a:pPr defTabSz="527517"/>
            <a:r>
              <a:rPr lang="en-US" sz="1400" b="1" dirty="0">
                <a:solidFill>
                  <a:prstClr val="black"/>
                </a:solidFill>
                <a:latin typeface="Calibri"/>
              </a:rPr>
              <a:t>0x000000F4</a:t>
            </a:r>
          </a:p>
          <a:p>
            <a:pPr defTabSz="527517"/>
            <a:r>
              <a:rPr lang="en-US" sz="1400" b="1" dirty="0">
                <a:solidFill>
                  <a:prstClr val="black"/>
                </a:solidFill>
                <a:latin typeface="Calibri"/>
              </a:rPr>
              <a:t>0x000000F0</a:t>
            </a:r>
          </a:p>
          <a:p>
            <a:pPr defTabSz="527517"/>
            <a:r>
              <a:rPr lang="en-US" sz="1400" b="1" dirty="0">
                <a:solidFill>
                  <a:prstClr val="black"/>
                </a:solidFill>
                <a:latin typeface="Calibri"/>
              </a:rPr>
              <a:t>0x000000EC</a:t>
            </a:r>
          </a:p>
          <a:p>
            <a:pPr defTabSz="527517"/>
            <a:r>
              <a:rPr lang="en-US" sz="1400" b="1" dirty="0">
                <a:solidFill>
                  <a:prstClr val="black"/>
                </a:solidFill>
                <a:latin typeface="Calibri"/>
              </a:rPr>
              <a:t>0x000000E8</a:t>
            </a:r>
          </a:p>
          <a:p>
            <a:pPr defTabSz="527517"/>
            <a:r>
              <a:rPr lang="en-US" sz="1400" b="1" dirty="0">
                <a:solidFill>
                  <a:prstClr val="black"/>
                </a:solidFill>
                <a:latin typeface="Calibri"/>
              </a:rPr>
              <a:t>0x000000E4</a:t>
            </a:r>
          </a:p>
          <a:p>
            <a:pPr defTabSz="527517"/>
            <a:r>
              <a:rPr lang="en-US" sz="1400" b="1" dirty="0">
                <a:solidFill>
                  <a:prstClr val="black"/>
                </a:solidFill>
                <a:latin typeface="Calibri"/>
              </a:rPr>
              <a:t>0x000000E0</a:t>
            </a:r>
          </a:p>
          <a:p>
            <a:pPr defTabSz="527517"/>
            <a:r>
              <a:rPr lang="en-US" sz="1400" b="1" dirty="0">
                <a:solidFill>
                  <a:prstClr val="black"/>
                </a:solidFill>
                <a:latin typeface="Calibri"/>
              </a:rPr>
              <a:t>0x000000DC</a:t>
            </a:r>
          </a:p>
          <a:p>
            <a:pPr defTabSz="527517"/>
            <a:r>
              <a:rPr lang="en-US" sz="1400" b="1" dirty="0">
                <a:solidFill>
                  <a:prstClr val="black"/>
                </a:solidFill>
                <a:latin typeface="Calibri"/>
              </a:rPr>
              <a:t>…</a:t>
            </a:r>
          </a:p>
        </p:txBody>
      </p:sp>
      <p:sp>
        <p:nvSpPr>
          <p:cNvPr id="32" name="Rectangle 31">
            <a:extLst>
              <a:ext uri="{FF2B5EF4-FFF2-40B4-BE49-F238E27FC236}">
                <a16:creationId xmlns:a16="http://schemas.microsoft.com/office/drawing/2014/main" id="{B008AEF1-C4D3-4809-BB43-814515B880E3}"/>
              </a:ext>
            </a:extLst>
          </p:cNvPr>
          <p:cNvSpPr/>
          <p:nvPr/>
        </p:nvSpPr>
        <p:spPr>
          <a:xfrm>
            <a:off x="1895875" y="2646496"/>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1000" b="1" dirty="0">
              <a:solidFill>
                <a:prstClr val="black"/>
              </a:solidFill>
              <a:latin typeface="Calibri"/>
            </a:endParaRPr>
          </a:p>
        </p:txBody>
      </p:sp>
      <p:sp>
        <p:nvSpPr>
          <p:cNvPr id="33" name="Rectangle 32">
            <a:extLst>
              <a:ext uri="{FF2B5EF4-FFF2-40B4-BE49-F238E27FC236}">
                <a16:creationId xmlns:a16="http://schemas.microsoft.com/office/drawing/2014/main" id="{57475173-2FCD-4B21-8E4D-48ECC50760B8}"/>
              </a:ext>
            </a:extLst>
          </p:cNvPr>
          <p:cNvSpPr/>
          <p:nvPr/>
        </p:nvSpPr>
        <p:spPr>
          <a:xfrm>
            <a:off x="1895876" y="2842220"/>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1000" b="1" dirty="0">
              <a:solidFill>
                <a:prstClr val="black"/>
              </a:solidFill>
              <a:latin typeface="Calibri"/>
            </a:endParaRPr>
          </a:p>
        </p:txBody>
      </p:sp>
      <p:sp>
        <p:nvSpPr>
          <p:cNvPr id="34" name="Rectangle 33">
            <a:extLst>
              <a:ext uri="{FF2B5EF4-FFF2-40B4-BE49-F238E27FC236}">
                <a16:creationId xmlns:a16="http://schemas.microsoft.com/office/drawing/2014/main" id="{50B3F141-86D2-49EE-AA01-A33140F7641D}"/>
              </a:ext>
            </a:extLst>
          </p:cNvPr>
          <p:cNvSpPr/>
          <p:nvPr/>
        </p:nvSpPr>
        <p:spPr>
          <a:xfrm>
            <a:off x="1895875" y="3035815"/>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1000" b="1" dirty="0">
              <a:solidFill>
                <a:prstClr val="black"/>
              </a:solidFill>
              <a:latin typeface="Calibri"/>
            </a:endParaRPr>
          </a:p>
        </p:txBody>
      </p:sp>
      <p:sp>
        <p:nvSpPr>
          <p:cNvPr id="35" name="Rectangle 34">
            <a:extLst>
              <a:ext uri="{FF2B5EF4-FFF2-40B4-BE49-F238E27FC236}">
                <a16:creationId xmlns:a16="http://schemas.microsoft.com/office/drawing/2014/main" id="{14499C88-1A8E-4E73-8230-40E7AB678583}"/>
              </a:ext>
            </a:extLst>
          </p:cNvPr>
          <p:cNvSpPr/>
          <p:nvPr/>
        </p:nvSpPr>
        <p:spPr>
          <a:xfrm>
            <a:off x="1894770" y="3236829"/>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1000" b="1" dirty="0">
              <a:solidFill>
                <a:prstClr val="black"/>
              </a:solidFill>
              <a:latin typeface="Calibri"/>
            </a:endParaRPr>
          </a:p>
        </p:txBody>
      </p:sp>
      <p:sp>
        <p:nvSpPr>
          <p:cNvPr id="50" name="Rectangle 49">
            <a:extLst>
              <a:ext uri="{FF2B5EF4-FFF2-40B4-BE49-F238E27FC236}">
                <a16:creationId xmlns:a16="http://schemas.microsoft.com/office/drawing/2014/main" id="{E18FE17E-F971-4A30-B2CE-D5E2CF0D7467}"/>
              </a:ext>
            </a:extLst>
          </p:cNvPr>
          <p:cNvSpPr/>
          <p:nvPr/>
        </p:nvSpPr>
        <p:spPr>
          <a:xfrm>
            <a:off x="1901424" y="2041183"/>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1000" b="1" dirty="0">
                <a:solidFill>
                  <a:prstClr val="black"/>
                </a:solidFill>
                <a:latin typeface="Calibri"/>
              </a:rPr>
              <a:t>$a0 (0x3)</a:t>
            </a:r>
          </a:p>
        </p:txBody>
      </p:sp>
      <p:sp>
        <p:nvSpPr>
          <p:cNvPr id="51" name="Rectangle 50">
            <a:extLst>
              <a:ext uri="{FF2B5EF4-FFF2-40B4-BE49-F238E27FC236}">
                <a16:creationId xmlns:a16="http://schemas.microsoft.com/office/drawing/2014/main" id="{8D4A0DED-EBE2-4C96-8B2D-9C1E6BD1367C}"/>
              </a:ext>
            </a:extLst>
          </p:cNvPr>
          <p:cNvSpPr/>
          <p:nvPr/>
        </p:nvSpPr>
        <p:spPr>
          <a:xfrm>
            <a:off x="1901423" y="2234779"/>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1000" b="1" dirty="0">
                <a:solidFill>
                  <a:prstClr val="black"/>
                </a:solidFill>
                <a:latin typeface="Calibri"/>
              </a:rPr>
              <a:t>$ra</a:t>
            </a:r>
          </a:p>
        </p:txBody>
      </p:sp>
      <p:grpSp>
        <p:nvGrpSpPr>
          <p:cNvPr id="52" name="Group 51">
            <a:extLst>
              <a:ext uri="{FF2B5EF4-FFF2-40B4-BE49-F238E27FC236}">
                <a16:creationId xmlns:a16="http://schemas.microsoft.com/office/drawing/2014/main" id="{45B7698C-F375-49E5-A73D-733B1C5B847A}"/>
              </a:ext>
            </a:extLst>
          </p:cNvPr>
          <p:cNvGrpSpPr/>
          <p:nvPr/>
        </p:nvGrpSpPr>
        <p:grpSpPr>
          <a:xfrm>
            <a:off x="4082821" y="2141906"/>
            <a:ext cx="562600" cy="307777"/>
            <a:chOff x="6427672" y="1154366"/>
            <a:chExt cx="487586" cy="266740"/>
          </a:xfrm>
        </p:grpSpPr>
        <p:sp>
          <p:nvSpPr>
            <p:cNvPr id="53" name="TextBox 52">
              <a:extLst>
                <a:ext uri="{FF2B5EF4-FFF2-40B4-BE49-F238E27FC236}">
                  <a16:creationId xmlns:a16="http://schemas.microsoft.com/office/drawing/2014/main" id="{F63B78B9-34D4-421F-ABC5-7EAED243A1E8}"/>
                </a:ext>
              </a:extLst>
            </p:cNvPr>
            <p:cNvSpPr txBox="1"/>
            <p:nvPr/>
          </p:nvSpPr>
          <p:spPr>
            <a:xfrm>
              <a:off x="6530153" y="1154366"/>
              <a:ext cx="385105" cy="266740"/>
            </a:xfrm>
            <a:prstGeom prst="rect">
              <a:avLst/>
            </a:prstGeom>
            <a:noFill/>
          </p:spPr>
          <p:txBody>
            <a:bodyPr wrap="none" rtlCol="0">
              <a:spAutoFit/>
            </a:bodyPr>
            <a:lstStyle/>
            <a:p>
              <a:pPr defTabSz="527517"/>
              <a:r>
                <a:rPr lang="en-US" sz="1400" b="1" dirty="0">
                  <a:solidFill>
                    <a:srgbClr val="FF0000"/>
                  </a:solidFill>
                  <a:latin typeface="Calibri"/>
                </a:rPr>
                <a:t>$</a:t>
              </a:r>
              <a:r>
                <a:rPr lang="en-US" sz="1400" b="1" dirty="0" err="1">
                  <a:solidFill>
                    <a:srgbClr val="FF0000"/>
                  </a:solidFill>
                  <a:latin typeface="Calibri"/>
                </a:rPr>
                <a:t>sp</a:t>
              </a:r>
              <a:endParaRPr lang="en-US" sz="1400" b="1" dirty="0">
                <a:solidFill>
                  <a:srgbClr val="FF0000"/>
                </a:solidFill>
                <a:latin typeface="Calibri"/>
              </a:endParaRPr>
            </a:p>
          </p:txBody>
        </p:sp>
        <p:sp>
          <p:nvSpPr>
            <p:cNvPr id="54" name="Arrow: Right 53">
              <a:extLst>
                <a:ext uri="{FF2B5EF4-FFF2-40B4-BE49-F238E27FC236}">
                  <a16:creationId xmlns:a16="http://schemas.microsoft.com/office/drawing/2014/main" id="{37FADA87-8CA8-492F-9FBF-6BB264F35A11}"/>
                </a:ext>
              </a:extLst>
            </p:cNvPr>
            <p:cNvSpPr/>
            <p:nvPr/>
          </p:nvSpPr>
          <p:spPr>
            <a:xfrm rot="10800000">
              <a:off x="6427672" y="1263859"/>
              <a:ext cx="168117" cy="112874"/>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400">
                <a:solidFill>
                  <a:prstClr val="white"/>
                </a:solidFill>
                <a:latin typeface="Calibri"/>
              </a:endParaRPr>
            </a:p>
          </p:txBody>
        </p:sp>
      </p:grpSp>
      <p:sp>
        <p:nvSpPr>
          <p:cNvPr id="55" name="Rectangle 54">
            <a:extLst>
              <a:ext uri="{FF2B5EF4-FFF2-40B4-BE49-F238E27FC236}">
                <a16:creationId xmlns:a16="http://schemas.microsoft.com/office/drawing/2014/main" id="{F23F46D3-1237-4943-87CB-0654377D8FE7}"/>
              </a:ext>
            </a:extLst>
          </p:cNvPr>
          <p:cNvSpPr/>
          <p:nvPr/>
        </p:nvSpPr>
        <p:spPr>
          <a:xfrm>
            <a:off x="1897165" y="2435723"/>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1000" b="1" dirty="0">
                <a:solidFill>
                  <a:prstClr val="black"/>
                </a:solidFill>
                <a:latin typeface="Calibri"/>
              </a:rPr>
              <a:t>$a0 (0x2)</a:t>
            </a:r>
          </a:p>
        </p:txBody>
      </p:sp>
      <p:sp>
        <p:nvSpPr>
          <p:cNvPr id="56" name="Rectangle 55">
            <a:extLst>
              <a:ext uri="{FF2B5EF4-FFF2-40B4-BE49-F238E27FC236}">
                <a16:creationId xmlns:a16="http://schemas.microsoft.com/office/drawing/2014/main" id="{EBEE138C-867A-48C7-84C2-980F1014A078}"/>
              </a:ext>
            </a:extLst>
          </p:cNvPr>
          <p:cNvSpPr/>
          <p:nvPr/>
        </p:nvSpPr>
        <p:spPr>
          <a:xfrm>
            <a:off x="1891089" y="2645670"/>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1000" b="1" dirty="0">
                <a:solidFill>
                  <a:prstClr val="black"/>
                </a:solidFill>
                <a:latin typeface="Calibri"/>
              </a:rPr>
              <a:t>$ra </a:t>
            </a:r>
          </a:p>
        </p:txBody>
      </p:sp>
      <p:grpSp>
        <p:nvGrpSpPr>
          <p:cNvPr id="57" name="Group 56">
            <a:extLst>
              <a:ext uri="{FF2B5EF4-FFF2-40B4-BE49-F238E27FC236}">
                <a16:creationId xmlns:a16="http://schemas.microsoft.com/office/drawing/2014/main" id="{B1366C81-F52E-41A1-8B7F-6C32BDADE43E}"/>
              </a:ext>
            </a:extLst>
          </p:cNvPr>
          <p:cNvGrpSpPr/>
          <p:nvPr/>
        </p:nvGrpSpPr>
        <p:grpSpPr>
          <a:xfrm>
            <a:off x="4086410" y="2540936"/>
            <a:ext cx="562600" cy="307777"/>
            <a:chOff x="6427672" y="1154366"/>
            <a:chExt cx="487586" cy="266740"/>
          </a:xfrm>
        </p:grpSpPr>
        <p:sp>
          <p:nvSpPr>
            <p:cNvPr id="58" name="TextBox 57">
              <a:extLst>
                <a:ext uri="{FF2B5EF4-FFF2-40B4-BE49-F238E27FC236}">
                  <a16:creationId xmlns:a16="http://schemas.microsoft.com/office/drawing/2014/main" id="{B94D599A-DFD9-428C-B76F-A40E04805429}"/>
                </a:ext>
              </a:extLst>
            </p:cNvPr>
            <p:cNvSpPr txBox="1"/>
            <p:nvPr/>
          </p:nvSpPr>
          <p:spPr>
            <a:xfrm>
              <a:off x="6530153" y="1154366"/>
              <a:ext cx="385105" cy="266740"/>
            </a:xfrm>
            <a:prstGeom prst="rect">
              <a:avLst/>
            </a:prstGeom>
            <a:noFill/>
          </p:spPr>
          <p:txBody>
            <a:bodyPr wrap="none" rtlCol="0">
              <a:spAutoFit/>
            </a:bodyPr>
            <a:lstStyle/>
            <a:p>
              <a:pPr defTabSz="527517"/>
              <a:r>
                <a:rPr lang="en-US" sz="1400" b="1" dirty="0">
                  <a:solidFill>
                    <a:srgbClr val="FF0000"/>
                  </a:solidFill>
                  <a:latin typeface="Calibri"/>
                </a:rPr>
                <a:t>$</a:t>
              </a:r>
              <a:r>
                <a:rPr lang="en-US" sz="1400" b="1" dirty="0" err="1">
                  <a:solidFill>
                    <a:srgbClr val="FF0000"/>
                  </a:solidFill>
                  <a:latin typeface="Calibri"/>
                </a:rPr>
                <a:t>sp</a:t>
              </a:r>
              <a:endParaRPr lang="en-US" sz="1400" b="1" dirty="0">
                <a:solidFill>
                  <a:srgbClr val="FF0000"/>
                </a:solidFill>
                <a:latin typeface="Calibri"/>
              </a:endParaRPr>
            </a:p>
          </p:txBody>
        </p:sp>
        <p:sp>
          <p:nvSpPr>
            <p:cNvPr id="59" name="Arrow: Right 58">
              <a:extLst>
                <a:ext uri="{FF2B5EF4-FFF2-40B4-BE49-F238E27FC236}">
                  <a16:creationId xmlns:a16="http://schemas.microsoft.com/office/drawing/2014/main" id="{524022FA-DCC3-45B0-9420-539E863E9358}"/>
                </a:ext>
              </a:extLst>
            </p:cNvPr>
            <p:cNvSpPr/>
            <p:nvPr/>
          </p:nvSpPr>
          <p:spPr>
            <a:xfrm rot="10800000">
              <a:off x="6427672" y="1263859"/>
              <a:ext cx="168117" cy="112874"/>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400">
                <a:solidFill>
                  <a:prstClr val="white"/>
                </a:solidFill>
                <a:latin typeface="Calibri"/>
              </a:endParaRPr>
            </a:p>
          </p:txBody>
        </p:sp>
      </p:grpSp>
      <p:sp>
        <p:nvSpPr>
          <p:cNvPr id="60" name="Rectangle 59">
            <a:extLst>
              <a:ext uri="{FF2B5EF4-FFF2-40B4-BE49-F238E27FC236}">
                <a16:creationId xmlns:a16="http://schemas.microsoft.com/office/drawing/2014/main" id="{2966E677-B25B-4F4A-B35A-77E9EEF14D76}"/>
              </a:ext>
            </a:extLst>
          </p:cNvPr>
          <p:cNvSpPr/>
          <p:nvPr/>
        </p:nvSpPr>
        <p:spPr>
          <a:xfrm>
            <a:off x="1891186" y="2841940"/>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1000" b="1" dirty="0">
                <a:solidFill>
                  <a:prstClr val="black"/>
                </a:solidFill>
                <a:latin typeface="Calibri"/>
              </a:rPr>
              <a:t>$a0 (0x1)</a:t>
            </a:r>
          </a:p>
        </p:txBody>
      </p:sp>
      <p:sp>
        <p:nvSpPr>
          <p:cNvPr id="61" name="Rectangle 60">
            <a:extLst>
              <a:ext uri="{FF2B5EF4-FFF2-40B4-BE49-F238E27FC236}">
                <a16:creationId xmlns:a16="http://schemas.microsoft.com/office/drawing/2014/main" id="{66605EB9-02E1-4636-9D2E-5E208075F60B}"/>
              </a:ext>
            </a:extLst>
          </p:cNvPr>
          <p:cNvSpPr/>
          <p:nvPr/>
        </p:nvSpPr>
        <p:spPr>
          <a:xfrm>
            <a:off x="1891185" y="3035536"/>
            <a:ext cx="2110154" cy="1793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1000" b="1" dirty="0">
                <a:solidFill>
                  <a:prstClr val="black"/>
                </a:solidFill>
                <a:latin typeface="Calibri"/>
              </a:rPr>
              <a:t>$ra</a:t>
            </a:r>
          </a:p>
        </p:txBody>
      </p:sp>
      <p:sp>
        <p:nvSpPr>
          <p:cNvPr id="62" name="Content Placeholder 4">
            <a:extLst>
              <a:ext uri="{FF2B5EF4-FFF2-40B4-BE49-F238E27FC236}">
                <a16:creationId xmlns:a16="http://schemas.microsoft.com/office/drawing/2014/main" id="{3D9D410B-328A-4924-A137-F2B287FB78BD}"/>
              </a:ext>
            </a:extLst>
          </p:cNvPr>
          <p:cNvSpPr txBox="1">
            <a:spLocks/>
          </p:cNvSpPr>
          <p:nvPr/>
        </p:nvSpPr>
        <p:spPr>
          <a:xfrm>
            <a:off x="5934508" y="1931424"/>
            <a:ext cx="5542383" cy="3543253"/>
          </a:xfrm>
          <a:prstGeom prst="rect">
            <a:avLst/>
          </a:prstGeom>
          <a:solidFill>
            <a:schemeClr val="accent3">
              <a:lumMod val="20000"/>
              <a:lumOff val="80000"/>
            </a:schemeClr>
          </a:solidFill>
        </p:spPr>
        <p:txBody>
          <a:bodyPr vert="horz" lIns="105508" tIns="52754" rIns="105508" bIns="52754"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527517" fontAlgn="base">
              <a:spcBef>
                <a:spcPct val="0"/>
              </a:spcBef>
              <a:spcAft>
                <a:spcPct val="0"/>
              </a:spcAft>
              <a:buNone/>
            </a:pPr>
            <a:r>
              <a:rPr lang="en-US" sz="1385" b="1" dirty="0">
                <a:solidFill>
                  <a:srgbClr val="00B050"/>
                </a:solidFill>
                <a:latin typeface="Arial" panose="020B0604020202020204" pitchFamily="34" charset="0"/>
                <a:cs typeface="Arial" panose="020B0604020202020204" pitchFamily="34" charset="0"/>
              </a:rPr>
              <a:t>factorial</a:t>
            </a:r>
            <a:r>
              <a:rPr lang="en-US" sz="1385" b="1"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addi</a:t>
            </a: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sp</a:t>
            </a: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sp</a:t>
            </a:r>
            <a:r>
              <a:rPr lang="en-US" sz="1385" dirty="0">
                <a:solidFill>
                  <a:prstClr val="black"/>
                </a:solidFill>
                <a:latin typeface="Arial" panose="020B0604020202020204" pitchFamily="34" charset="0"/>
                <a:cs typeface="Arial" panose="020B0604020202020204" pitchFamily="34" charset="0"/>
              </a:rPr>
              <a:t>, -8	# make room</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sw</a:t>
            </a:r>
            <a:r>
              <a:rPr lang="en-US" sz="1385" dirty="0">
                <a:solidFill>
                  <a:prstClr val="black"/>
                </a:solidFill>
                <a:latin typeface="Arial" panose="020B0604020202020204" pitchFamily="34" charset="0"/>
                <a:cs typeface="Arial" panose="020B0604020202020204" pitchFamily="34" charset="0"/>
              </a:rPr>
              <a:t>	$a0, 4($</a:t>
            </a:r>
            <a:r>
              <a:rPr lang="en-US" sz="1385" dirty="0" err="1">
                <a:solidFill>
                  <a:prstClr val="black"/>
                </a:solidFill>
                <a:latin typeface="Arial" panose="020B0604020202020204" pitchFamily="34" charset="0"/>
                <a:cs typeface="Arial" panose="020B0604020202020204" pitchFamily="34" charset="0"/>
              </a:rPr>
              <a:t>sp</a:t>
            </a:r>
            <a:r>
              <a:rPr lang="en-US" sz="1385" dirty="0">
                <a:solidFill>
                  <a:prstClr val="black"/>
                </a:solidFill>
                <a:latin typeface="Arial" panose="020B0604020202020204" pitchFamily="34" charset="0"/>
                <a:cs typeface="Arial" panose="020B0604020202020204" pitchFamily="34" charset="0"/>
              </a:rPr>
              <a:t>)	# store input (n)</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sw</a:t>
            </a:r>
            <a:r>
              <a:rPr lang="en-US" sz="1385" dirty="0">
                <a:solidFill>
                  <a:prstClr val="black"/>
                </a:solidFill>
                <a:latin typeface="Arial" panose="020B0604020202020204" pitchFamily="34" charset="0"/>
                <a:cs typeface="Arial" panose="020B0604020202020204" pitchFamily="34" charset="0"/>
              </a:rPr>
              <a:t> 	$ra, 0($</a:t>
            </a:r>
            <a:r>
              <a:rPr lang="en-US" sz="1385" dirty="0" err="1">
                <a:solidFill>
                  <a:prstClr val="black"/>
                </a:solidFill>
                <a:latin typeface="Arial" panose="020B0604020202020204" pitchFamily="34" charset="0"/>
                <a:cs typeface="Arial" panose="020B0604020202020204" pitchFamily="34" charset="0"/>
              </a:rPr>
              <a:t>sp</a:t>
            </a:r>
            <a:r>
              <a:rPr lang="en-US" sz="1385" dirty="0">
                <a:solidFill>
                  <a:prstClr val="black"/>
                </a:solidFill>
                <a:latin typeface="Arial" panose="020B0604020202020204" pitchFamily="34" charset="0"/>
                <a:cs typeface="Arial" panose="020B0604020202020204" pitchFamily="34" charset="0"/>
              </a:rPr>
              <a:t>)	# store return address</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addi</a:t>
            </a:r>
            <a:r>
              <a:rPr lang="en-US" sz="1385" dirty="0">
                <a:solidFill>
                  <a:prstClr val="black"/>
                </a:solidFill>
                <a:latin typeface="Arial" panose="020B0604020202020204" pitchFamily="34" charset="0"/>
                <a:cs typeface="Arial" panose="020B0604020202020204" pitchFamily="34" charset="0"/>
              </a:rPr>
              <a:t>	$t0, $0, 2	# $t0 = 2</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b="1" dirty="0" err="1">
                <a:solidFill>
                  <a:srgbClr val="0070C0"/>
                </a:solidFill>
                <a:latin typeface="Arial" panose="020B0604020202020204" pitchFamily="34" charset="0"/>
                <a:cs typeface="Arial" panose="020B0604020202020204" pitchFamily="34" charset="0"/>
              </a:rPr>
              <a:t>slt</a:t>
            </a:r>
            <a:r>
              <a:rPr lang="en-US" sz="1385" dirty="0">
                <a:solidFill>
                  <a:prstClr val="black"/>
                </a:solidFill>
                <a:latin typeface="Arial" panose="020B0604020202020204" pitchFamily="34" charset="0"/>
                <a:cs typeface="Arial" panose="020B0604020202020204" pitchFamily="34" charset="0"/>
              </a:rPr>
              <a:t>	$t0, $a0, $t0	# n &lt;= 1?</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b="1" dirty="0" err="1">
                <a:solidFill>
                  <a:srgbClr val="0070C0"/>
                </a:solidFill>
                <a:latin typeface="Arial" panose="020B0604020202020204" pitchFamily="34" charset="0"/>
                <a:cs typeface="Arial" panose="020B0604020202020204" pitchFamily="34" charset="0"/>
              </a:rPr>
              <a:t>beq</a:t>
            </a:r>
            <a:r>
              <a:rPr lang="en-US" sz="1385" dirty="0">
                <a:solidFill>
                  <a:prstClr val="black"/>
                </a:solidFill>
                <a:latin typeface="Arial" panose="020B0604020202020204" pitchFamily="34" charset="0"/>
                <a:cs typeface="Arial" panose="020B0604020202020204" pitchFamily="34" charset="0"/>
              </a:rPr>
              <a:t>	$t0, $0, </a:t>
            </a:r>
            <a:r>
              <a:rPr lang="en-US" sz="1385" b="1" dirty="0">
                <a:solidFill>
                  <a:srgbClr val="00B050"/>
                </a:solidFill>
                <a:latin typeface="Arial" panose="020B0604020202020204" pitchFamily="34" charset="0"/>
                <a:cs typeface="Arial" panose="020B0604020202020204" pitchFamily="34" charset="0"/>
              </a:rPr>
              <a:t>else</a:t>
            </a:r>
            <a:r>
              <a:rPr lang="en-US" sz="1385" dirty="0">
                <a:solidFill>
                  <a:prstClr val="black"/>
                </a:solidFill>
                <a:latin typeface="Arial" panose="020B0604020202020204" pitchFamily="34" charset="0"/>
                <a:cs typeface="Arial" panose="020B0604020202020204" pitchFamily="34" charset="0"/>
              </a:rPr>
              <a:t>	# no: go to else (</a:t>
            </a:r>
            <a:r>
              <a:rPr lang="en-US" sz="1385" b="1" dirty="0">
                <a:solidFill>
                  <a:srgbClr val="FF0000"/>
                </a:solidFill>
                <a:latin typeface="Arial" panose="020B0604020202020204" pitchFamily="34" charset="0"/>
                <a:cs typeface="Arial" panose="020B0604020202020204" pitchFamily="34" charset="0"/>
              </a:rPr>
              <a:t>recursion</a:t>
            </a:r>
            <a:r>
              <a:rPr lang="en-US" sz="1385" dirty="0">
                <a:solidFill>
                  <a:prstClr val="black"/>
                </a:solidFill>
                <a:latin typeface="Arial" panose="020B0604020202020204" pitchFamily="34" charset="0"/>
                <a:cs typeface="Arial" panose="020B0604020202020204" pitchFamily="34" charset="0"/>
              </a:rPr>
              <a:t>)</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addi</a:t>
            </a:r>
            <a:r>
              <a:rPr lang="en-US" sz="1385" dirty="0">
                <a:solidFill>
                  <a:prstClr val="black"/>
                </a:solidFill>
                <a:latin typeface="Arial" panose="020B0604020202020204" pitchFamily="34" charset="0"/>
                <a:cs typeface="Arial" panose="020B0604020202020204" pitchFamily="34" charset="0"/>
              </a:rPr>
              <a:t>	$v0, $0, 1	# yes: return 1</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addi</a:t>
            </a: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sp</a:t>
            </a: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sp</a:t>
            </a:r>
            <a:r>
              <a:rPr lang="en-US" sz="1385" dirty="0">
                <a:solidFill>
                  <a:prstClr val="black"/>
                </a:solidFill>
                <a:latin typeface="Arial" panose="020B0604020202020204" pitchFamily="34" charset="0"/>
                <a:cs typeface="Arial" panose="020B0604020202020204" pitchFamily="34" charset="0"/>
              </a:rPr>
              <a:t>, 8	# restore $</a:t>
            </a:r>
            <a:r>
              <a:rPr lang="en-US" sz="1385" dirty="0" err="1">
                <a:solidFill>
                  <a:prstClr val="black"/>
                </a:solidFill>
                <a:latin typeface="Arial" panose="020B0604020202020204" pitchFamily="34" charset="0"/>
                <a:cs typeface="Arial" panose="020B0604020202020204" pitchFamily="34" charset="0"/>
              </a:rPr>
              <a:t>sp</a:t>
            </a:r>
            <a:endParaRPr lang="en-US" sz="1385" dirty="0">
              <a:solidFill>
                <a:prstClr val="black"/>
              </a:solidFill>
              <a:latin typeface="Arial" panose="020B0604020202020204" pitchFamily="34" charset="0"/>
              <a:cs typeface="Arial" panose="020B0604020202020204" pitchFamily="34" charset="0"/>
            </a:endParaRP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b="1" dirty="0" err="1">
                <a:solidFill>
                  <a:srgbClr val="0070C0"/>
                </a:solidFill>
                <a:latin typeface="Arial" panose="020B0604020202020204" pitchFamily="34" charset="0"/>
                <a:cs typeface="Arial" panose="020B0604020202020204" pitchFamily="34" charset="0"/>
              </a:rPr>
              <a:t>jr</a:t>
            </a:r>
            <a:r>
              <a:rPr lang="en-US" sz="1385" b="1" dirty="0">
                <a:solidFill>
                  <a:srgbClr val="0070C0"/>
                </a:solidFill>
                <a:latin typeface="Arial" panose="020B0604020202020204" pitchFamily="34" charset="0"/>
                <a:cs typeface="Arial" panose="020B0604020202020204" pitchFamily="34" charset="0"/>
              </a:rPr>
              <a:t>	$ra</a:t>
            </a:r>
            <a:r>
              <a:rPr lang="en-US" sz="1385" dirty="0">
                <a:solidFill>
                  <a:prstClr val="black"/>
                </a:solidFill>
                <a:latin typeface="Arial" panose="020B0604020202020204" pitchFamily="34" charset="0"/>
                <a:cs typeface="Arial" panose="020B0604020202020204" pitchFamily="34" charset="0"/>
              </a:rPr>
              <a:t>		# return</a:t>
            </a:r>
          </a:p>
          <a:p>
            <a:pPr marL="0" indent="0" defTabSz="527517" fontAlgn="base">
              <a:spcBef>
                <a:spcPct val="0"/>
              </a:spcBef>
              <a:spcAft>
                <a:spcPct val="0"/>
              </a:spcAft>
              <a:buNone/>
            </a:pPr>
            <a:r>
              <a:rPr lang="en-US" sz="1385" b="1" dirty="0">
                <a:solidFill>
                  <a:srgbClr val="00B050"/>
                </a:solidFill>
                <a:latin typeface="Arial" panose="020B0604020202020204" pitchFamily="34" charset="0"/>
                <a:cs typeface="Arial" panose="020B0604020202020204" pitchFamily="34" charset="0"/>
              </a:rPr>
              <a:t>else</a:t>
            </a:r>
            <a:r>
              <a:rPr lang="en-US" sz="1385" b="1" dirty="0">
                <a:solidFill>
                  <a:prstClr val="black"/>
                </a:solidFill>
                <a:latin typeface="Arial" panose="020B0604020202020204" pitchFamily="34" charset="0"/>
                <a:cs typeface="Arial" panose="020B0604020202020204" pitchFamily="34" charset="0"/>
              </a:rPr>
              <a:t>:</a:t>
            </a: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addi</a:t>
            </a:r>
            <a:r>
              <a:rPr lang="en-US" sz="1385" dirty="0">
                <a:solidFill>
                  <a:prstClr val="black"/>
                </a:solidFill>
                <a:latin typeface="Arial" panose="020B0604020202020204" pitchFamily="34" charset="0"/>
                <a:cs typeface="Arial" panose="020B0604020202020204" pitchFamily="34" charset="0"/>
              </a:rPr>
              <a:t>	$a0, $a0, -1	# n = n -1</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b="1" dirty="0" err="1">
                <a:solidFill>
                  <a:srgbClr val="0070C0"/>
                </a:solidFill>
                <a:latin typeface="Arial" panose="020B0604020202020204" pitchFamily="34" charset="0"/>
                <a:cs typeface="Arial" panose="020B0604020202020204" pitchFamily="34" charset="0"/>
              </a:rPr>
              <a:t>jal</a:t>
            </a:r>
            <a:r>
              <a:rPr lang="en-US" sz="1385" b="1" dirty="0">
                <a:solidFill>
                  <a:srgbClr val="0070C0"/>
                </a:solidFill>
                <a:latin typeface="Arial" panose="020B0604020202020204" pitchFamily="34" charset="0"/>
                <a:cs typeface="Arial" panose="020B0604020202020204" pitchFamily="34" charset="0"/>
              </a:rPr>
              <a:t>	</a:t>
            </a:r>
            <a:r>
              <a:rPr lang="en-US" sz="1385" b="1" dirty="0">
                <a:solidFill>
                  <a:srgbClr val="00B050"/>
                </a:solidFill>
                <a:latin typeface="Arial" panose="020B0604020202020204" pitchFamily="34" charset="0"/>
                <a:cs typeface="Arial" panose="020B0604020202020204" pitchFamily="34" charset="0"/>
              </a:rPr>
              <a:t>factorial</a:t>
            </a:r>
            <a:r>
              <a:rPr lang="en-US" sz="1385" dirty="0">
                <a:solidFill>
                  <a:prstClr val="black"/>
                </a:solidFill>
                <a:latin typeface="Arial" panose="020B0604020202020204" pitchFamily="34" charset="0"/>
                <a:cs typeface="Arial" panose="020B0604020202020204" pitchFamily="34" charset="0"/>
              </a:rPr>
              <a:t>	# recursive call</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lw</a:t>
            </a:r>
            <a:r>
              <a:rPr lang="en-US" sz="1385" dirty="0">
                <a:solidFill>
                  <a:prstClr val="black"/>
                </a:solidFill>
                <a:latin typeface="Arial" panose="020B0604020202020204" pitchFamily="34" charset="0"/>
                <a:cs typeface="Arial" panose="020B0604020202020204" pitchFamily="34" charset="0"/>
              </a:rPr>
              <a:t>	$ra, 0($</a:t>
            </a:r>
            <a:r>
              <a:rPr lang="en-US" sz="1385" dirty="0" err="1">
                <a:solidFill>
                  <a:prstClr val="black"/>
                </a:solidFill>
                <a:latin typeface="Arial" panose="020B0604020202020204" pitchFamily="34" charset="0"/>
                <a:cs typeface="Arial" panose="020B0604020202020204" pitchFamily="34" charset="0"/>
              </a:rPr>
              <a:t>sp</a:t>
            </a:r>
            <a:r>
              <a:rPr lang="en-US" sz="1385" dirty="0">
                <a:solidFill>
                  <a:prstClr val="black"/>
                </a:solidFill>
                <a:latin typeface="Arial" panose="020B0604020202020204" pitchFamily="34" charset="0"/>
                <a:cs typeface="Arial" panose="020B0604020202020204" pitchFamily="34" charset="0"/>
              </a:rPr>
              <a:t>)	# restore return address</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lw</a:t>
            </a:r>
            <a:r>
              <a:rPr lang="en-US" sz="1385" dirty="0">
                <a:solidFill>
                  <a:prstClr val="black"/>
                </a:solidFill>
                <a:latin typeface="Arial" panose="020B0604020202020204" pitchFamily="34" charset="0"/>
                <a:cs typeface="Arial" panose="020B0604020202020204" pitchFamily="34" charset="0"/>
              </a:rPr>
              <a:t>	$a0, 4($</a:t>
            </a:r>
            <a:r>
              <a:rPr lang="en-US" sz="1385" dirty="0" err="1">
                <a:solidFill>
                  <a:prstClr val="black"/>
                </a:solidFill>
                <a:latin typeface="Arial" panose="020B0604020202020204" pitchFamily="34" charset="0"/>
                <a:cs typeface="Arial" panose="020B0604020202020204" pitchFamily="34" charset="0"/>
              </a:rPr>
              <a:t>sp</a:t>
            </a:r>
            <a:r>
              <a:rPr lang="en-US" sz="1385" dirty="0">
                <a:solidFill>
                  <a:prstClr val="black"/>
                </a:solidFill>
                <a:latin typeface="Arial" panose="020B0604020202020204" pitchFamily="34" charset="0"/>
                <a:cs typeface="Arial" panose="020B0604020202020204" pitchFamily="34" charset="0"/>
              </a:rPr>
              <a:t>)	# restore input</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addi</a:t>
            </a: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sp</a:t>
            </a: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sp</a:t>
            </a:r>
            <a:r>
              <a:rPr lang="en-US" sz="1385" dirty="0">
                <a:solidFill>
                  <a:prstClr val="black"/>
                </a:solidFill>
                <a:latin typeface="Arial" panose="020B0604020202020204" pitchFamily="34" charset="0"/>
                <a:cs typeface="Arial" panose="020B0604020202020204" pitchFamily="34" charset="0"/>
              </a:rPr>
              <a:t>, 8	# restore $</a:t>
            </a:r>
            <a:r>
              <a:rPr lang="en-US" sz="1385" dirty="0" err="1">
                <a:solidFill>
                  <a:prstClr val="black"/>
                </a:solidFill>
                <a:latin typeface="Arial" panose="020B0604020202020204" pitchFamily="34" charset="0"/>
                <a:cs typeface="Arial" panose="020B0604020202020204" pitchFamily="34" charset="0"/>
              </a:rPr>
              <a:t>sp</a:t>
            </a:r>
            <a:endParaRPr lang="en-US" sz="1385" dirty="0">
              <a:solidFill>
                <a:prstClr val="black"/>
              </a:solidFill>
              <a:latin typeface="Arial" panose="020B0604020202020204" pitchFamily="34" charset="0"/>
              <a:cs typeface="Arial" panose="020B0604020202020204" pitchFamily="34" charset="0"/>
            </a:endParaRP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dirty="0" err="1">
                <a:solidFill>
                  <a:prstClr val="black"/>
                </a:solidFill>
                <a:latin typeface="Arial" panose="020B0604020202020204" pitchFamily="34" charset="0"/>
                <a:cs typeface="Arial" panose="020B0604020202020204" pitchFamily="34" charset="0"/>
              </a:rPr>
              <a:t>mul</a:t>
            </a:r>
            <a:r>
              <a:rPr lang="en-US" sz="1385" dirty="0">
                <a:solidFill>
                  <a:prstClr val="black"/>
                </a:solidFill>
                <a:latin typeface="Arial" panose="020B0604020202020204" pitchFamily="34" charset="0"/>
                <a:cs typeface="Arial" panose="020B0604020202020204" pitchFamily="34" charset="0"/>
              </a:rPr>
              <a:t>	$v0, $a0, $v0	# n * factorial(n-1)</a:t>
            </a:r>
          </a:p>
          <a:p>
            <a:pPr marL="0" indent="0" defTabSz="527517" fontAlgn="base">
              <a:spcBef>
                <a:spcPct val="0"/>
              </a:spcBef>
              <a:spcAft>
                <a:spcPct val="0"/>
              </a:spcAft>
              <a:buNone/>
            </a:pPr>
            <a:r>
              <a:rPr lang="en-US" sz="1385" dirty="0">
                <a:solidFill>
                  <a:prstClr val="black"/>
                </a:solidFill>
                <a:latin typeface="Arial" panose="020B0604020202020204" pitchFamily="34" charset="0"/>
                <a:cs typeface="Arial" panose="020B0604020202020204" pitchFamily="34" charset="0"/>
              </a:rPr>
              <a:t>		</a:t>
            </a:r>
            <a:r>
              <a:rPr lang="en-US" sz="1385" b="1" dirty="0" err="1">
                <a:solidFill>
                  <a:srgbClr val="0070C0"/>
                </a:solidFill>
                <a:latin typeface="Arial" panose="020B0604020202020204" pitchFamily="34" charset="0"/>
                <a:cs typeface="Arial" panose="020B0604020202020204" pitchFamily="34" charset="0"/>
              </a:rPr>
              <a:t>jr</a:t>
            </a:r>
            <a:r>
              <a:rPr lang="en-US" sz="1385" b="1" dirty="0">
                <a:solidFill>
                  <a:srgbClr val="0070C0"/>
                </a:solidFill>
                <a:latin typeface="Arial" panose="020B0604020202020204" pitchFamily="34" charset="0"/>
                <a:cs typeface="Arial" panose="020B0604020202020204" pitchFamily="34" charset="0"/>
              </a:rPr>
              <a:t>	$ra	</a:t>
            </a:r>
            <a:r>
              <a:rPr lang="en-US" sz="1385" dirty="0">
                <a:solidFill>
                  <a:prstClr val="black"/>
                </a:solidFill>
                <a:latin typeface="Arial" panose="020B0604020202020204" pitchFamily="34" charset="0"/>
                <a:cs typeface="Arial" panose="020B0604020202020204" pitchFamily="34" charset="0"/>
              </a:rPr>
              <a:t>	# return</a:t>
            </a:r>
            <a:endParaRPr lang="pt-BR" sz="1846" dirty="0">
              <a:solidFill>
                <a:prstClr val="black"/>
              </a:solidFill>
              <a:latin typeface="Arial" panose="020B0604020202020204" pitchFamily="34" charset="0"/>
              <a:cs typeface="Arial" panose="020B0604020202020204" pitchFamily="34" charset="0"/>
            </a:endParaRPr>
          </a:p>
        </p:txBody>
      </p:sp>
      <p:grpSp>
        <p:nvGrpSpPr>
          <p:cNvPr id="63" name="Group 62">
            <a:extLst>
              <a:ext uri="{FF2B5EF4-FFF2-40B4-BE49-F238E27FC236}">
                <a16:creationId xmlns:a16="http://schemas.microsoft.com/office/drawing/2014/main" id="{24C079A1-16FC-492D-A27C-92D7A7967EC3}"/>
              </a:ext>
            </a:extLst>
          </p:cNvPr>
          <p:cNvGrpSpPr/>
          <p:nvPr/>
        </p:nvGrpSpPr>
        <p:grpSpPr>
          <a:xfrm>
            <a:off x="4083363" y="2551055"/>
            <a:ext cx="562600" cy="307777"/>
            <a:chOff x="6427672" y="1154366"/>
            <a:chExt cx="487586" cy="266740"/>
          </a:xfrm>
        </p:grpSpPr>
        <p:sp>
          <p:nvSpPr>
            <p:cNvPr id="64" name="TextBox 63">
              <a:extLst>
                <a:ext uri="{FF2B5EF4-FFF2-40B4-BE49-F238E27FC236}">
                  <a16:creationId xmlns:a16="http://schemas.microsoft.com/office/drawing/2014/main" id="{7AD93379-36BC-4155-9220-26C7E2B0DCE5}"/>
                </a:ext>
              </a:extLst>
            </p:cNvPr>
            <p:cNvSpPr txBox="1"/>
            <p:nvPr/>
          </p:nvSpPr>
          <p:spPr>
            <a:xfrm>
              <a:off x="6530153" y="1154366"/>
              <a:ext cx="385105" cy="266740"/>
            </a:xfrm>
            <a:prstGeom prst="rect">
              <a:avLst/>
            </a:prstGeom>
            <a:noFill/>
          </p:spPr>
          <p:txBody>
            <a:bodyPr wrap="none" rtlCol="0">
              <a:spAutoFit/>
            </a:bodyPr>
            <a:lstStyle/>
            <a:p>
              <a:pPr defTabSz="527517"/>
              <a:r>
                <a:rPr lang="en-US" sz="1400" b="1" dirty="0">
                  <a:solidFill>
                    <a:srgbClr val="FF0000"/>
                  </a:solidFill>
                  <a:latin typeface="Calibri"/>
                </a:rPr>
                <a:t>$</a:t>
              </a:r>
              <a:r>
                <a:rPr lang="en-US" sz="1400" b="1" dirty="0" err="1">
                  <a:solidFill>
                    <a:srgbClr val="FF0000"/>
                  </a:solidFill>
                  <a:latin typeface="Calibri"/>
                </a:rPr>
                <a:t>sp</a:t>
              </a:r>
              <a:endParaRPr lang="en-US" sz="1400" b="1" dirty="0">
                <a:solidFill>
                  <a:srgbClr val="FF0000"/>
                </a:solidFill>
                <a:latin typeface="Calibri"/>
              </a:endParaRPr>
            </a:p>
          </p:txBody>
        </p:sp>
        <p:sp>
          <p:nvSpPr>
            <p:cNvPr id="65" name="Arrow: Right 64">
              <a:extLst>
                <a:ext uri="{FF2B5EF4-FFF2-40B4-BE49-F238E27FC236}">
                  <a16:creationId xmlns:a16="http://schemas.microsoft.com/office/drawing/2014/main" id="{5DB26A58-8A49-48CB-AA03-6FF2587EC35C}"/>
                </a:ext>
              </a:extLst>
            </p:cNvPr>
            <p:cNvSpPr/>
            <p:nvPr/>
          </p:nvSpPr>
          <p:spPr>
            <a:xfrm rot="10800000">
              <a:off x="6427672" y="1263859"/>
              <a:ext cx="168117" cy="112874"/>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400">
                <a:solidFill>
                  <a:prstClr val="white"/>
                </a:solidFill>
                <a:latin typeface="Calibri"/>
              </a:endParaRPr>
            </a:p>
          </p:txBody>
        </p:sp>
      </p:grpSp>
      <p:sp>
        <p:nvSpPr>
          <p:cNvPr id="66" name="TextBox 65">
            <a:extLst>
              <a:ext uri="{FF2B5EF4-FFF2-40B4-BE49-F238E27FC236}">
                <a16:creationId xmlns:a16="http://schemas.microsoft.com/office/drawing/2014/main" id="{D5F335F5-E724-4782-9BD1-5BFC1F314497}"/>
              </a:ext>
            </a:extLst>
          </p:cNvPr>
          <p:cNvSpPr txBox="1"/>
          <p:nvPr/>
        </p:nvSpPr>
        <p:spPr>
          <a:xfrm>
            <a:off x="4537484" y="2912924"/>
            <a:ext cx="790601" cy="340863"/>
          </a:xfrm>
          <a:prstGeom prst="rect">
            <a:avLst/>
          </a:prstGeom>
          <a:noFill/>
        </p:spPr>
        <p:txBody>
          <a:bodyPr wrap="none" rtlCol="0">
            <a:spAutoFit/>
          </a:bodyPr>
          <a:lstStyle/>
          <a:p>
            <a:pPr defTabSz="527517"/>
            <a:r>
              <a:rPr lang="en-US" sz="1600" b="1" dirty="0">
                <a:solidFill>
                  <a:prstClr val="black"/>
                </a:solidFill>
                <a:latin typeface="Calibri"/>
              </a:rPr>
              <a:t>$v0 </a:t>
            </a:r>
            <a:r>
              <a:rPr lang="en-US" sz="1600" b="1">
                <a:solidFill>
                  <a:prstClr val="black"/>
                </a:solidFill>
                <a:latin typeface="Calibri"/>
              </a:rPr>
              <a:t>= 1</a:t>
            </a:r>
            <a:endParaRPr lang="en-US" sz="1600" b="1" dirty="0">
              <a:solidFill>
                <a:prstClr val="black"/>
              </a:solidFill>
              <a:latin typeface="Calibri"/>
            </a:endParaRPr>
          </a:p>
        </p:txBody>
      </p:sp>
      <p:grpSp>
        <p:nvGrpSpPr>
          <p:cNvPr id="67" name="Group 66">
            <a:extLst>
              <a:ext uri="{FF2B5EF4-FFF2-40B4-BE49-F238E27FC236}">
                <a16:creationId xmlns:a16="http://schemas.microsoft.com/office/drawing/2014/main" id="{D1EC7C03-7462-431B-8482-C8CFC05F242F}"/>
              </a:ext>
            </a:extLst>
          </p:cNvPr>
          <p:cNvGrpSpPr/>
          <p:nvPr/>
        </p:nvGrpSpPr>
        <p:grpSpPr>
          <a:xfrm>
            <a:off x="4086410" y="2145069"/>
            <a:ext cx="562600" cy="307777"/>
            <a:chOff x="6427672" y="1154366"/>
            <a:chExt cx="487586" cy="266740"/>
          </a:xfrm>
        </p:grpSpPr>
        <p:sp>
          <p:nvSpPr>
            <p:cNvPr id="68" name="TextBox 67">
              <a:extLst>
                <a:ext uri="{FF2B5EF4-FFF2-40B4-BE49-F238E27FC236}">
                  <a16:creationId xmlns:a16="http://schemas.microsoft.com/office/drawing/2014/main" id="{0C3FD9D3-8984-4940-BF88-BDC73D05E83B}"/>
                </a:ext>
              </a:extLst>
            </p:cNvPr>
            <p:cNvSpPr txBox="1"/>
            <p:nvPr/>
          </p:nvSpPr>
          <p:spPr>
            <a:xfrm>
              <a:off x="6530153" y="1154366"/>
              <a:ext cx="385105" cy="266740"/>
            </a:xfrm>
            <a:prstGeom prst="rect">
              <a:avLst/>
            </a:prstGeom>
            <a:noFill/>
          </p:spPr>
          <p:txBody>
            <a:bodyPr wrap="none" rtlCol="0">
              <a:spAutoFit/>
            </a:bodyPr>
            <a:lstStyle/>
            <a:p>
              <a:pPr defTabSz="527517"/>
              <a:r>
                <a:rPr lang="en-US" sz="1400" b="1" dirty="0">
                  <a:solidFill>
                    <a:srgbClr val="FF0000"/>
                  </a:solidFill>
                  <a:latin typeface="Calibri"/>
                </a:rPr>
                <a:t>$</a:t>
              </a:r>
              <a:r>
                <a:rPr lang="en-US" sz="1400" b="1" dirty="0" err="1">
                  <a:solidFill>
                    <a:srgbClr val="FF0000"/>
                  </a:solidFill>
                  <a:latin typeface="Calibri"/>
                </a:rPr>
                <a:t>sp</a:t>
              </a:r>
              <a:endParaRPr lang="en-US" sz="1400" b="1" dirty="0">
                <a:solidFill>
                  <a:srgbClr val="FF0000"/>
                </a:solidFill>
                <a:latin typeface="Calibri"/>
              </a:endParaRPr>
            </a:p>
          </p:txBody>
        </p:sp>
        <p:sp>
          <p:nvSpPr>
            <p:cNvPr id="69" name="Arrow: Right 68">
              <a:extLst>
                <a:ext uri="{FF2B5EF4-FFF2-40B4-BE49-F238E27FC236}">
                  <a16:creationId xmlns:a16="http://schemas.microsoft.com/office/drawing/2014/main" id="{E342B733-5D3B-46CB-96FA-A3A12A089C25}"/>
                </a:ext>
              </a:extLst>
            </p:cNvPr>
            <p:cNvSpPr/>
            <p:nvPr/>
          </p:nvSpPr>
          <p:spPr>
            <a:xfrm rot="10800000">
              <a:off x="6427672" y="1263859"/>
              <a:ext cx="168117" cy="112874"/>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400">
                <a:solidFill>
                  <a:prstClr val="white"/>
                </a:solidFill>
                <a:latin typeface="Calibri"/>
              </a:endParaRPr>
            </a:p>
          </p:txBody>
        </p:sp>
      </p:grpSp>
      <p:sp>
        <p:nvSpPr>
          <p:cNvPr id="70" name="TextBox 69">
            <a:extLst>
              <a:ext uri="{FF2B5EF4-FFF2-40B4-BE49-F238E27FC236}">
                <a16:creationId xmlns:a16="http://schemas.microsoft.com/office/drawing/2014/main" id="{E6E60EF8-6C59-421B-B0C2-CE27B06EA790}"/>
              </a:ext>
            </a:extLst>
          </p:cNvPr>
          <p:cNvSpPr txBox="1"/>
          <p:nvPr/>
        </p:nvSpPr>
        <p:spPr>
          <a:xfrm>
            <a:off x="4520395" y="2421450"/>
            <a:ext cx="1082348" cy="589392"/>
          </a:xfrm>
          <a:prstGeom prst="rect">
            <a:avLst/>
          </a:prstGeom>
          <a:noFill/>
        </p:spPr>
        <p:txBody>
          <a:bodyPr wrap="none" rtlCol="0">
            <a:spAutoFit/>
          </a:bodyPr>
          <a:lstStyle/>
          <a:p>
            <a:pPr defTabSz="527517"/>
            <a:r>
              <a:rPr lang="en-US" sz="1600" b="1" dirty="0">
                <a:solidFill>
                  <a:prstClr val="black"/>
                </a:solidFill>
                <a:latin typeface="Calibri"/>
              </a:rPr>
              <a:t>$a0 = 2</a:t>
            </a:r>
          </a:p>
          <a:p>
            <a:pPr defTabSz="527517"/>
            <a:r>
              <a:rPr lang="en-US" sz="1600" b="1" dirty="0">
                <a:solidFill>
                  <a:prstClr val="black"/>
                </a:solidFill>
                <a:latin typeface="Calibri"/>
              </a:rPr>
              <a:t>$v0 = 2 x 1</a:t>
            </a:r>
          </a:p>
        </p:txBody>
      </p:sp>
      <p:grpSp>
        <p:nvGrpSpPr>
          <p:cNvPr id="71" name="Group 70">
            <a:extLst>
              <a:ext uri="{FF2B5EF4-FFF2-40B4-BE49-F238E27FC236}">
                <a16:creationId xmlns:a16="http://schemas.microsoft.com/office/drawing/2014/main" id="{BD66F5A8-A643-4706-A4B9-95EE7AF4A9DD}"/>
              </a:ext>
            </a:extLst>
          </p:cNvPr>
          <p:cNvGrpSpPr/>
          <p:nvPr/>
        </p:nvGrpSpPr>
        <p:grpSpPr>
          <a:xfrm>
            <a:off x="4104896" y="1739525"/>
            <a:ext cx="562600" cy="307777"/>
            <a:chOff x="6427672" y="1154366"/>
            <a:chExt cx="487586" cy="266740"/>
          </a:xfrm>
        </p:grpSpPr>
        <p:sp>
          <p:nvSpPr>
            <p:cNvPr id="72" name="TextBox 71">
              <a:extLst>
                <a:ext uri="{FF2B5EF4-FFF2-40B4-BE49-F238E27FC236}">
                  <a16:creationId xmlns:a16="http://schemas.microsoft.com/office/drawing/2014/main" id="{1CF7F7B1-E072-4DE6-A4E7-8D2FA9035C37}"/>
                </a:ext>
              </a:extLst>
            </p:cNvPr>
            <p:cNvSpPr txBox="1"/>
            <p:nvPr/>
          </p:nvSpPr>
          <p:spPr>
            <a:xfrm>
              <a:off x="6530153" y="1154366"/>
              <a:ext cx="385105" cy="266740"/>
            </a:xfrm>
            <a:prstGeom prst="rect">
              <a:avLst/>
            </a:prstGeom>
            <a:noFill/>
          </p:spPr>
          <p:txBody>
            <a:bodyPr wrap="none" rtlCol="0">
              <a:spAutoFit/>
            </a:bodyPr>
            <a:lstStyle/>
            <a:p>
              <a:pPr defTabSz="527517"/>
              <a:r>
                <a:rPr lang="en-US" sz="1400" b="1" dirty="0">
                  <a:solidFill>
                    <a:srgbClr val="FF0000"/>
                  </a:solidFill>
                  <a:latin typeface="Calibri"/>
                </a:rPr>
                <a:t>$</a:t>
              </a:r>
              <a:r>
                <a:rPr lang="en-US" sz="1400" b="1" dirty="0" err="1">
                  <a:solidFill>
                    <a:srgbClr val="FF0000"/>
                  </a:solidFill>
                  <a:latin typeface="Calibri"/>
                </a:rPr>
                <a:t>sp</a:t>
              </a:r>
              <a:endParaRPr lang="en-US" sz="1400" b="1" dirty="0">
                <a:solidFill>
                  <a:srgbClr val="FF0000"/>
                </a:solidFill>
                <a:latin typeface="Calibri"/>
              </a:endParaRPr>
            </a:p>
          </p:txBody>
        </p:sp>
        <p:sp>
          <p:nvSpPr>
            <p:cNvPr id="73" name="Arrow: Right 72">
              <a:extLst>
                <a:ext uri="{FF2B5EF4-FFF2-40B4-BE49-F238E27FC236}">
                  <a16:creationId xmlns:a16="http://schemas.microsoft.com/office/drawing/2014/main" id="{C6BDD798-F0AD-49D3-B527-5B47A3747D09}"/>
                </a:ext>
              </a:extLst>
            </p:cNvPr>
            <p:cNvSpPr/>
            <p:nvPr/>
          </p:nvSpPr>
          <p:spPr>
            <a:xfrm rot="10800000">
              <a:off x="6427672" y="1263859"/>
              <a:ext cx="168117" cy="112874"/>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400">
                <a:solidFill>
                  <a:prstClr val="white"/>
                </a:solidFill>
                <a:latin typeface="Calibri"/>
              </a:endParaRPr>
            </a:p>
          </p:txBody>
        </p:sp>
      </p:grpSp>
      <p:sp>
        <p:nvSpPr>
          <p:cNvPr id="74" name="TextBox 73">
            <a:extLst>
              <a:ext uri="{FF2B5EF4-FFF2-40B4-BE49-F238E27FC236}">
                <a16:creationId xmlns:a16="http://schemas.microsoft.com/office/drawing/2014/main" id="{83A4B4F4-075D-49FE-B76E-B1C25B2A0124}"/>
              </a:ext>
            </a:extLst>
          </p:cNvPr>
          <p:cNvSpPr txBox="1"/>
          <p:nvPr/>
        </p:nvSpPr>
        <p:spPr>
          <a:xfrm>
            <a:off x="4503307" y="1974171"/>
            <a:ext cx="1082348" cy="589392"/>
          </a:xfrm>
          <a:prstGeom prst="rect">
            <a:avLst/>
          </a:prstGeom>
          <a:noFill/>
        </p:spPr>
        <p:txBody>
          <a:bodyPr wrap="none" rtlCol="0">
            <a:spAutoFit/>
          </a:bodyPr>
          <a:lstStyle/>
          <a:p>
            <a:pPr defTabSz="527517"/>
            <a:r>
              <a:rPr lang="en-US" sz="1600" b="1" dirty="0">
                <a:solidFill>
                  <a:prstClr val="black"/>
                </a:solidFill>
                <a:latin typeface="Calibri"/>
              </a:rPr>
              <a:t>$a0 = 3</a:t>
            </a:r>
          </a:p>
          <a:p>
            <a:pPr defTabSz="527517"/>
            <a:r>
              <a:rPr lang="en-US" sz="1600" b="1" dirty="0">
                <a:solidFill>
                  <a:prstClr val="black"/>
                </a:solidFill>
                <a:latin typeface="Calibri"/>
              </a:rPr>
              <a:t>$v0 = 3 x 2</a:t>
            </a:r>
          </a:p>
        </p:txBody>
      </p:sp>
      <p:sp>
        <p:nvSpPr>
          <p:cNvPr id="75" name="TextBox 74">
            <a:extLst>
              <a:ext uri="{FF2B5EF4-FFF2-40B4-BE49-F238E27FC236}">
                <a16:creationId xmlns:a16="http://schemas.microsoft.com/office/drawing/2014/main" id="{1F97C5E2-5226-40D1-AF76-30236B126AF5}"/>
              </a:ext>
            </a:extLst>
          </p:cNvPr>
          <p:cNvSpPr txBox="1"/>
          <p:nvPr/>
        </p:nvSpPr>
        <p:spPr>
          <a:xfrm>
            <a:off x="4503307" y="1758630"/>
            <a:ext cx="790601" cy="340863"/>
          </a:xfrm>
          <a:prstGeom prst="rect">
            <a:avLst/>
          </a:prstGeom>
          <a:noFill/>
        </p:spPr>
        <p:txBody>
          <a:bodyPr wrap="none" rtlCol="0">
            <a:spAutoFit/>
          </a:bodyPr>
          <a:lstStyle/>
          <a:p>
            <a:pPr defTabSz="527517"/>
            <a:r>
              <a:rPr lang="en-US" sz="1600" b="1" dirty="0">
                <a:solidFill>
                  <a:prstClr val="black"/>
                </a:solidFill>
                <a:latin typeface="Calibri"/>
              </a:rPr>
              <a:t>$v0 = 6</a:t>
            </a:r>
          </a:p>
        </p:txBody>
      </p:sp>
    </p:spTree>
    <p:extLst>
      <p:ext uri="{BB962C8B-B14F-4D97-AF65-F5344CB8AC3E}">
        <p14:creationId xmlns:p14="http://schemas.microsoft.com/office/powerpoint/2010/main" val="166915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CAFE70C9-4F33-49D4-858A-321AACD3AD95}"/>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94A0B9CC-68AB-4004-BB67-7384DB011504}"/>
              </a:ext>
            </a:extLst>
          </p:cNvPr>
          <p:cNvSpPr>
            <a:spLocks noGrp="1"/>
          </p:cNvSpPr>
          <p:nvPr>
            <p:ph type="title"/>
          </p:nvPr>
        </p:nvSpPr>
        <p:spPr/>
        <p:txBody>
          <a:bodyPr/>
          <a:lstStyle/>
          <a:p>
            <a:r>
              <a:rPr lang="en-US" sz="4400" dirty="0"/>
              <a:t>Single-Cycle CPU Performance Analysis</a:t>
            </a:r>
          </a:p>
        </p:txBody>
      </p:sp>
      <p:sp>
        <p:nvSpPr>
          <p:cNvPr id="3" name="Content Placeholder 2">
            <a:extLst>
              <a:ext uri="{FF2B5EF4-FFF2-40B4-BE49-F238E27FC236}">
                <a16:creationId xmlns:a16="http://schemas.microsoft.com/office/drawing/2014/main" id="{80F65AE4-8044-4642-AABE-A1915C2465D7}"/>
              </a:ext>
            </a:extLst>
          </p:cNvPr>
          <p:cNvSpPr>
            <a:spLocks noGrp="1"/>
          </p:cNvSpPr>
          <p:nvPr>
            <p:ph idx="1"/>
          </p:nvPr>
        </p:nvSpPr>
        <p:spPr>
          <a:xfrm>
            <a:off x="1148129" y="5007900"/>
            <a:ext cx="9495692" cy="1118264"/>
          </a:xfrm>
        </p:spPr>
        <p:txBody>
          <a:bodyPr>
            <a:noAutofit/>
          </a:bodyPr>
          <a:lstStyle/>
          <a:p>
            <a:pPr marL="0" indent="0">
              <a:buNone/>
            </a:pPr>
            <a:r>
              <a:rPr lang="en-US" sz="2000" b="1" dirty="0"/>
              <a:t>Critical path for </a:t>
            </a:r>
            <a:r>
              <a:rPr lang="en-US" sz="2000" b="1" dirty="0">
                <a:latin typeface="Courier New" panose="02070309020205020404" pitchFamily="49" charset="0"/>
                <a:cs typeface="Courier New" panose="02070309020205020404" pitchFamily="49" charset="0"/>
              </a:rPr>
              <a:t>LW</a:t>
            </a:r>
            <a:r>
              <a:rPr lang="en-US" sz="2000" b="1" dirty="0"/>
              <a:t> = </a:t>
            </a:r>
            <a:r>
              <a:rPr lang="en-US" sz="2000" b="1" dirty="0" err="1"/>
              <a:t>T</a:t>
            </a:r>
            <a:r>
              <a:rPr lang="en-US" sz="2000" b="1" baseline="-25000" dirty="0" err="1"/>
              <a:t>pcq_PC</a:t>
            </a:r>
            <a:r>
              <a:rPr lang="en-US" sz="2000" b="1" dirty="0"/>
              <a:t> + </a:t>
            </a:r>
            <a:r>
              <a:rPr lang="en-US" sz="2000" b="1" dirty="0" err="1"/>
              <a:t>T</a:t>
            </a:r>
            <a:r>
              <a:rPr lang="en-US" sz="2000" b="1" baseline="-25000" dirty="0" err="1"/>
              <a:t>i</a:t>
            </a:r>
            <a:r>
              <a:rPr lang="en-US" sz="2000" b="1" baseline="-25000" dirty="0"/>
              <a:t>-mem </a:t>
            </a:r>
            <a:r>
              <a:rPr lang="en-US" sz="2000" b="1" dirty="0"/>
              <a:t>+ </a:t>
            </a:r>
            <a:r>
              <a:rPr lang="en-US" sz="2000" b="1" dirty="0" err="1"/>
              <a:t>T</a:t>
            </a:r>
            <a:r>
              <a:rPr lang="en-US" sz="2000" b="1" baseline="-25000" dirty="0" err="1"/>
              <a:t>RFread</a:t>
            </a:r>
            <a:r>
              <a:rPr lang="en-US" sz="2000" b="1" baseline="-25000" dirty="0"/>
              <a:t> </a:t>
            </a:r>
            <a:r>
              <a:rPr lang="en-US" sz="2000" b="1" dirty="0"/>
              <a:t>+ T</a:t>
            </a:r>
            <a:r>
              <a:rPr lang="en-US" sz="2000" b="1" baseline="-25000" dirty="0"/>
              <a:t>ALU </a:t>
            </a:r>
            <a:r>
              <a:rPr lang="en-US" sz="2000" b="1" dirty="0"/>
              <a:t>+ T</a:t>
            </a:r>
            <a:r>
              <a:rPr lang="en-US" sz="2000" b="1" baseline="-25000" dirty="0"/>
              <a:t>d-mem </a:t>
            </a:r>
            <a:r>
              <a:rPr lang="en-US" sz="2000" b="1" dirty="0"/>
              <a:t>+ T</a:t>
            </a:r>
            <a:r>
              <a:rPr lang="en-US" sz="2000" b="1" baseline="-25000" dirty="0"/>
              <a:t>MUX </a:t>
            </a:r>
            <a:r>
              <a:rPr lang="en-US" sz="2000" b="1" dirty="0"/>
              <a:t>+ </a:t>
            </a:r>
            <a:r>
              <a:rPr lang="en-US" sz="2000" b="1" dirty="0" err="1"/>
              <a:t>T</a:t>
            </a:r>
            <a:r>
              <a:rPr lang="en-US" sz="2000" b="1" baseline="-25000" dirty="0" err="1"/>
              <a:t>RFwrite</a:t>
            </a:r>
            <a:endParaRPr lang="en-US" sz="2000" b="1" dirty="0"/>
          </a:p>
          <a:p>
            <a:pPr marL="0" indent="0">
              <a:buNone/>
            </a:pPr>
            <a:r>
              <a:rPr lang="en-US" sz="2000" b="1" dirty="0"/>
              <a:t>                                 = (30 + 250 + 150 + 200 + 250 + 25 + 20) </a:t>
            </a:r>
            <a:r>
              <a:rPr lang="en-US" sz="2000" b="1" dirty="0" err="1"/>
              <a:t>ps</a:t>
            </a:r>
            <a:endParaRPr lang="en-US" sz="2000" b="1" dirty="0"/>
          </a:p>
          <a:p>
            <a:pPr marL="0" indent="0">
              <a:buNone/>
            </a:pPr>
            <a:r>
              <a:rPr lang="en-US" sz="2000" b="1" dirty="0"/>
              <a:t>                                 = 925 </a:t>
            </a:r>
            <a:r>
              <a:rPr lang="en-US" sz="2000" b="1" dirty="0" err="1"/>
              <a:t>ps</a:t>
            </a:r>
            <a:r>
              <a:rPr lang="en-US" sz="2000" b="1" dirty="0"/>
              <a:t> </a:t>
            </a:r>
          </a:p>
        </p:txBody>
      </p:sp>
      <p:sp>
        <p:nvSpPr>
          <p:cNvPr id="4" name="Slide Number Placeholder 3">
            <a:extLst>
              <a:ext uri="{FF2B5EF4-FFF2-40B4-BE49-F238E27FC236}">
                <a16:creationId xmlns:a16="http://schemas.microsoft.com/office/drawing/2014/main" id="{D88E213A-8936-4AB9-9676-4D37DFF2E503}"/>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17</a:t>
            </a:fld>
            <a:endParaRPr lang="en-US" dirty="0">
              <a:solidFill>
                <a:prstClr val="black">
                  <a:tint val="75000"/>
                </a:prstClr>
              </a:solidFill>
              <a:latin typeface="Calibri"/>
            </a:endParaRPr>
          </a:p>
        </p:txBody>
      </p:sp>
      <p:pic>
        <p:nvPicPr>
          <p:cNvPr id="124" name="Picture 123">
            <a:extLst>
              <a:ext uri="{FF2B5EF4-FFF2-40B4-BE49-F238E27FC236}">
                <a16:creationId xmlns:a16="http://schemas.microsoft.com/office/drawing/2014/main" id="{452F7616-0F6F-4A40-8FD6-20A6DFDE6A80}"/>
              </a:ext>
            </a:extLst>
          </p:cNvPr>
          <p:cNvPicPr>
            <a:picLocks noChangeAspect="1"/>
          </p:cNvPicPr>
          <p:nvPr/>
        </p:nvPicPr>
        <p:blipFill>
          <a:blip r:embed="rId3"/>
          <a:stretch>
            <a:fillRect/>
          </a:stretch>
        </p:blipFill>
        <p:spPr>
          <a:xfrm>
            <a:off x="5943095" y="1049953"/>
            <a:ext cx="5051120" cy="3162925"/>
          </a:xfrm>
          <a:prstGeom prst="rect">
            <a:avLst/>
          </a:prstGeom>
        </p:spPr>
      </p:pic>
      <p:graphicFrame>
        <p:nvGraphicFramePr>
          <p:cNvPr id="125" name="Table 124">
            <a:extLst>
              <a:ext uri="{FF2B5EF4-FFF2-40B4-BE49-F238E27FC236}">
                <a16:creationId xmlns:a16="http://schemas.microsoft.com/office/drawing/2014/main" id="{37905BE9-1319-4C04-80E4-67FBEBED9F91}"/>
              </a:ext>
            </a:extLst>
          </p:cNvPr>
          <p:cNvGraphicFramePr>
            <a:graphicFrameLocks noGrp="1"/>
          </p:cNvGraphicFramePr>
          <p:nvPr/>
        </p:nvGraphicFramePr>
        <p:xfrm>
          <a:off x="951881" y="1131469"/>
          <a:ext cx="4832054" cy="3593121"/>
        </p:xfrm>
        <a:graphic>
          <a:graphicData uri="http://schemas.openxmlformats.org/drawingml/2006/table">
            <a:tbl>
              <a:tblPr firstRow="1" bandRow="1">
                <a:tableStyleId>{5A111915-BE36-4E01-A7E5-04B1672EAD32}</a:tableStyleId>
              </a:tblPr>
              <a:tblGrid>
                <a:gridCol w="2313243">
                  <a:extLst>
                    <a:ext uri="{9D8B030D-6E8A-4147-A177-3AD203B41FA5}">
                      <a16:colId xmlns:a16="http://schemas.microsoft.com/office/drawing/2014/main" val="2783346120"/>
                    </a:ext>
                  </a:extLst>
                </a:gridCol>
                <a:gridCol w="1471164">
                  <a:extLst>
                    <a:ext uri="{9D8B030D-6E8A-4147-A177-3AD203B41FA5}">
                      <a16:colId xmlns:a16="http://schemas.microsoft.com/office/drawing/2014/main" val="684689837"/>
                    </a:ext>
                  </a:extLst>
                </a:gridCol>
                <a:gridCol w="1047647">
                  <a:extLst>
                    <a:ext uri="{9D8B030D-6E8A-4147-A177-3AD203B41FA5}">
                      <a16:colId xmlns:a16="http://schemas.microsoft.com/office/drawing/2014/main" val="1335327082"/>
                    </a:ext>
                  </a:extLst>
                </a:gridCol>
              </a:tblGrid>
              <a:tr h="597877">
                <a:tc>
                  <a:txBody>
                    <a:bodyPr/>
                    <a:lstStyle/>
                    <a:p>
                      <a:r>
                        <a:rPr lang="en-US" sz="1600" dirty="0">
                          <a:latin typeface="+mn-lt"/>
                        </a:rPr>
                        <a:t>Function Unit</a:t>
                      </a:r>
                      <a:endParaRPr lang="en-US" sz="1600" dirty="0">
                        <a:latin typeface="+mn-lt"/>
                        <a:cs typeface="Arial" panose="020B0604020202020204" pitchFamily="34" charset="0"/>
                      </a:endParaRPr>
                    </a:p>
                  </a:txBody>
                  <a:tcPr marL="105508" marR="105508" marT="52754" marB="52754"/>
                </a:tc>
                <a:tc>
                  <a:txBody>
                    <a:bodyPr/>
                    <a:lstStyle/>
                    <a:p>
                      <a:r>
                        <a:rPr lang="en-US" sz="1600" dirty="0">
                          <a:latin typeface="+mn-lt"/>
                        </a:rPr>
                        <a:t>Parameter</a:t>
                      </a:r>
                      <a:endParaRPr lang="en-US" sz="1600" dirty="0">
                        <a:latin typeface="+mn-lt"/>
                        <a:cs typeface="Arial" panose="020B0604020202020204" pitchFamily="34" charset="0"/>
                      </a:endParaRPr>
                    </a:p>
                  </a:txBody>
                  <a:tcPr marL="105508" marR="105508" marT="52754" marB="52754"/>
                </a:tc>
                <a:tc>
                  <a:txBody>
                    <a:bodyPr/>
                    <a:lstStyle/>
                    <a:p>
                      <a:r>
                        <a:rPr lang="en-US" sz="1600" dirty="0">
                          <a:latin typeface="+mn-lt"/>
                        </a:rPr>
                        <a:t>Delay (</a:t>
                      </a:r>
                      <a:r>
                        <a:rPr lang="en-US" sz="1600" dirty="0" err="1">
                          <a:latin typeface="+mn-lt"/>
                        </a:rPr>
                        <a:t>ps</a:t>
                      </a:r>
                      <a:r>
                        <a:rPr lang="en-US" sz="1600" dirty="0">
                          <a:latin typeface="+mn-lt"/>
                        </a:rPr>
                        <a:t>)</a:t>
                      </a:r>
                      <a:endParaRPr lang="en-US" sz="1600" dirty="0">
                        <a:latin typeface="+mn-lt"/>
                        <a:cs typeface="Arial" panose="020B0604020202020204" pitchFamily="34" charset="0"/>
                      </a:endParaRPr>
                    </a:p>
                  </a:txBody>
                  <a:tcPr marL="105508" marR="105508" marT="52754" marB="52754"/>
                </a:tc>
                <a:extLst>
                  <a:ext uri="{0D108BD9-81ED-4DB2-BD59-A6C34878D82A}">
                    <a16:rowId xmlns:a16="http://schemas.microsoft.com/office/drawing/2014/main" val="4030086429"/>
                  </a:ext>
                </a:extLst>
              </a:tr>
              <a:tr h="427892">
                <a:tc>
                  <a:txBody>
                    <a:bodyPr/>
                    <a:lstStyle/>
                    <a:p>
                      <a:r>
                        <a:rPr lang="en-US" sz="1600" dirty="0">
                          <a:latin typeface="+mn-lt"/>
                        </a:rPr>
                        <a:t>Register clock-to-Q</a:t>
                      </a:r>
                      <a:endParaRPr lang="en-US" sz="1600" dirty="0">
                        <a:latin typeface="+mn-lt"/>
                        <a:cs typeface="Arial" panose="020B0604020202020204" pitchFamily="34" charset="0"/>
                      </a:endParaRPr>
                    </a:p>
                  </a:txBody>
                  <a:tcPr marL="105508" marR="105508" marT="52754" marB="52754"/>
                </a:tc>
                <a:tc>
                  <a:txBody>
                    <a:bodyPr/>
                    <a:lstStyle/>
                    <a:p>
                      <a:r>
                        <a:rPr lang="en-US" sz="1600" dirty="0" err="1">
                          <a:latin typeface="+mn-lt"/>
                        </a:rPr>
                        <a:t>T</a:t>
                      </a:r>
                      <a:r>
                        <a:rPr lang="en-US" sz="1600" baseline="-25000" dirty="0" err="1">
                          <a:latin typeface="+mn-lt"/>
                        </a:rPr>
                        <a:t>pcq_PC</a:t>
                      </a:r>
                      <a:endParaRPr lang="en-US" sz="1600" baseline="-25000" dirty="0">
                        <a:latin typeface="+mn-lt"/>
                        <a:cs typeface="Arial" panose="020B0604020202020204" pitchFamily="34" charset="0"/>
                      </a:endParaRPr>
                    </a:p>
                  </a:txBody>
                  <a:tcPr marL="105508" marR="105508" marT="52754" marB="52754"/>
                </a:tc>
                <a:tc>
                  <a:txBody>
                    <a:bodyPr/>
                    <a:lstStyle/>
                    <a:p>
                      <a:r>
                        <a:rPr lang="en-US" sz="1600" dirty="0">
                          <a:latin typeface="+mn-lt"/>
                        </a:rPr>
                        <a:t>30</a:t>
                      </a:r>
                      <a:endParaRPr lang="en-US" sz="1600" dirty="0">
                        <a:latin typeface="+mn-lt"/>
                        <a:cs typeface="Arial" panose="020B0604020202020204" pitchFamily="34" charset="0"/>
                      </a:endParaRPr>
                    </a:p>
                  </a:txBody>
                  <a:tcPr marL="105508" marR="105508" marT="52754" marB="52754"/>
                </a:tc>
                <a:extLst>
                  <a:ext uri="{0D108BD9-81ED-4DB2-BD59-A6C34878D82A}">
                    <a16:rowId xmlns:a16="http://schemas.microsoft.com/office/drawing/2014/main" val="144503996"/>
                  </a:ext>
                </a:extLst>
              </a:tr>
              <a:tr h="427892">
                <a:tc>
                  <a:txBody>
                    <a:bodyPr/>
                    <a:lstStyle/>
                    <a:p>
                      <a:r>
                        <a:rPr lang="en-US" sz="1600" dirty="0">
                          <a:latin typeface="+mn-lt"/>
                        </a:rPr>
                        <a:t>MUX</a:t>
                      </a:r>
                      <a:endParaRPr lang="en-US" sz="1600" dirty="0">
                        <a:latin typeface="+mn-lt"/>
                        <a:cs typeface="Arial" panose="020B0604020202020204" pitchFamily="34" charset="0"/>
                      </a:endParaRPr>
                    </a:p>
                  </a:txBody>
                  <a:tcPr marL="105508" marR="105508" marT="52754" marB="52754"/>
                </a:tc>
                <a:tc>
                  <a:txBody>
                    <a:bodyPr/>
                    <a:lstStyle/>
                    <a:p>
                      <a:r>
                        <a:rPr lang="en-US" sz="1600" dirty="0">
                          <a:latin typeface="+mn-lt"/>
                        </a:rPr>
                        <a:t>T</a:t>
                      </a:r>
                      <a:r>
                        <a:rPr lang="en-US" sz="1600" baseline="-25000" dirty="0">
                          <a:latin typeface="+mn-lt"/>
                        </a:rPr>
                        <a:t>MUX</a:t>
                      </a:r>
                      <a:endParaRPr lang="en-US" sz="1600" baseline="-25000" dirty="0">
                        <a:latin typeface="+mn-lt"/>
                        <a:cs typeface="Arial" panose="020B0604020202020204" pitchFamily="34" charset="0"/>
                      </a:endParaRPr>
                    </a:p>
                  </a:txBody>
                  <a:tcPr marL="105508" marR="105508" marT="52754" marB="52754"/>
                </a:tc>
                <a:tc>
                  <a:txBody>
                    <a:bodyPr/>
                    <a:lstStyle/>
                    <a:p>
                      <a:r>
                        <a:rPr lang="en-US" sz="1600" dirty="0">
                          <a:latin typeface="+mn-lt"/>
                        </a:rPr>
                        <a:t>25</a:t>
                      </a:r>
                      <a:endParaRPr lang="en-US" sz="1600" dirty="0">
                        <a:latin typeface="+mn-lt"/>
                        <a:cs typeface="Arial" panose="020B0604020202020204" pitchFamily="34" charset="0"/>
                      </a:endParaRPr>
                    </a:p>
                  </a:txBody>
                  <a:tcPr marL="105508" marR="105508" marT="52754" marB="52754"/>
                </a:tc>
                <a:extLst>
                  <a:ext uri="{0D108BD9-81ED-4DB2-BD59-A6C34878D82A}">
                    <a16:rowId xmlns:a16="http://schemas.microsoft.com/office/drawing/2014/main" val="3114017309"/>
                  </a:ext>
                </a:extLst>
              </a:tr>
              <a:tr h="427892">
                <a:tc>
                  <a:txBody>
                    <a:bodyPr/>
                    <a:lstStyle/>
                    <a:p>
                      <a:r>
                        <a:rPr lang="en-US" sz="1600" dirty="0">
                          <a:latin typeface="+mn-lt"/>
                          <a:cs typeface="Arial" panose="020B0604020202020204" pitchFamily="34" charset="0"/>
                        </a:rPr>
                        <a:t>Sign-extend</a:t>
                      </a:r>
                    </a:p>
                  </a:txBody>
                  <a:tcPr marL="105508" marR="105508" marT="52754" marB="5275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latin typeface="+mn-lt"/>
                        </a:rPr>
                        <a:t>T</a:t>
                      </a:r>
                      <a:r>
                        <a:rPr lang="en-US" sz="1600" baseline="-25000" dirty="0" err="1">
                          <a:latin typeface="+mn-lt"/>
                        </a:rPr>
                        <a:t>s_ext</a:t>
                      </a:r>
                      <a:endParaRPr lang="en-US" sz="1600" baseline="-25000" dirty="0">
                        <a:latin typeface="+mn-lt"/>
                        <a:cs typeface="Arial" panose="020B0604020202020204" pitchFamily="34" charset="0"/>
                      </a:endParaRPr>
                    </a:p>
                  </a:txBody>
                  <a:tcPr marL="105508" marR="105508" marT="52754" marB="52754"/>
                </a:tc>
                <a:tc>
                  <a:txBody>
                    <a:bodyPr/>
                    <a:lstStyle/>
                    <a:p>
                      <a:r>
                        <a:rPr lang="en-US" sz="1600" dirty="0">
                          <a:latin typeface="+mn-lt"/>
                          <a:cs typeface="Arial" panose="020B0604020202020204" pitchFamily="34" charset="0"/>
                        </a:rPr>
                        <a:t>25</a:t>
                      </a:r>
                    </a:p>
                  </a:txBody>
                  <a:tcPr marL="105508" marR="105508" marT="52754" marB="52754"/>
                </a:tc>
                <a:extLst>
                  <a:ext uri="{0D108BD9-81ED-4DB2-BD59-A6C34878D82A}">
                    <a16:rowId xmlns:a16="http://schemas.microsoft.com/office/drawing/2014/main" val="595668981"/>
                  </a:ext>
                </a:extLst>
              </a:tr>
              <a:tr h="427892">
                <a:tc>
                  <a:txBody>
                    <a:bodyPr/>
                    <a:lstStyle/>
                    <a:p>
                      <a:r>
                        <a:rPr lang="en-US" sz="1600" dirty="0">
                          <a:latin typeface="+mn-lt"/>
                        </a:rPr>
                        <a:t>ALU</a:t>
                      </a:r>
                      <a:endParaRPr lang="en-US" sz="1600" dirty="0">
                        <a:latin typeface="+mn-lt"/>
                        <a:cs typeface="Arial" panose="020B0604020202020204" pitchFamily="34" charset="0"/>
                      </a:endParaRPr>
                    </a:p>
                  </a:txBody>
                  <a:tcPr marL="105508" marR="105508" marT="52754" marB="52754"/>
                </a:tc>
                <a:tc>
                  <a:txBody>
                    <a:bodyPr/>
                    <a:lstStyle/>
                    <a:p>
                      <a:r>
                        <a:rPr lang="en-US" sz="1600" dirty="0">
                          <a:latin typeface="+mn-lt"/>
                        </a:rPr>
                        <a:t>T</a:t>
                      </a:r>
                      <a:r>
                        <a:rPr lang="en-US" sz="1600" baseline="-25000" dirty="0">
                          <a:latin typeface="+mn-lt"/>
                        </a:rPr>
                        <a:t>ALU</a:t>
                      </a:r>
                      <a:endParaRPr lang="en-US" sz="1600" baseline="-25000" dirty="0">
                        <a:latin typeface="+mn-lt"/>
                        <a:cs typeface="Arial" panose="020B0604020202020204" pitchFamily="34" charset="0"/>
                      </a:endParaRPr>
                    </a:p>
                  </a:txBody>
                  <a:tcPr marL="105508" marR="105508" marT="52754" marB="52754"/>
                </a:tc>
                <a:tc>
                  <a:txBody>
                    <a:bodyPr/>
                    <a:lstStyle/>
                    <a:p>
                      <a:r>
                        <a:rPr lang="en-US" sz="1600" dirty="0">
                          <a:latin typeface="+mn-lt"/>
                        </a:rPr>
                        <a:t>200</a:t>
                      </a:r>
                      <a:endParaRPr lang="en-US" sz="1600" dirty="0">
                        <a:latin typeface="+mn-lt"/>
                        <a:cs typeface="Arial" panose="020B0604020202020204" pitchFamily="34" charset="0"/>
                      </a:endParaRPr>
                    </a:p>
                  </a:txBody>
                  <a:tcPr marL="105508" marR="105508" marT="52754" marB="52754"/>
                </a:tc>
                <a:extLst>
                  <a:ext uri="{0D108BD9-81ED-4DB2-BD59-A6C34878D82A}">
                    <a16:rowId xmlns:a16="http://schemas.microsoft.com/office/drawing/2014/main" val="1303325737"/>
                  </a:ext>
                </a:extLst>
              </a:tr>
              <a:tr h="427892">
                <a:tc>
                  <a:txBody>
                    <a:bodyPr/>
                    <a:lstStyle/>
                    <a:p>
                      <a:r>
                        <a:rPr lang="en-US" sz="1600" dirty="0">
                          <a:latin typeface="+mn-lt"/>
                        </a:rPr>
                        <a:t>Mem read</a:t>
                      </a:r>
                      <a:endParaRPr lang="en-US" sz="1600" dirty="0">
                        <a:latin typeface="+mn-lt"/>
                        <a:cs typeface="Arial" panose="020B0604020202020204" pitchFamily="34" charset="0"/>
                      </a:endParaRPr>
                    </a:p>
                  </a:txBody>
                  <a:tcPr marL="105508" marR="105508" marT="52754" marB="52754"/>
                </a:tc>
                <a:tc>
                  <a:txBody>
                    <a:bodyPr/>
                    <a:lstStyle/>
                    <a:p>
                      <a:r>
                        <a:rPr lang="en-US" sz="1600" dirty="0" err="1">
                          <a:latin typeface="+mn-lt"/>
                        </a:rPr>
                        <a:t>T</a:t>
                      </a:r>
                      <a:r>
                        <a:rPr lang="en-US" sz="1600" baseline="-25000" dirty="0" err="1">
                          <a:latin typeface="+mn-lt"/>
                        </a:rPr>
                        <a:t>mem</a:t>
                      </a:r>
                      <a:endParaRPr lang="en-US" sz="1600" baseline="-25000" dirty="0">
                        <a:latin typeface="+mn-lt"/>
                        <a:cs typeface="Arial" panose="020B0604020202020204" pitchFamily="34" charset="0"/>
                      </a:endParaRPr>
                    </a:p>
                  </a:txBody>
                  <a:tcPr marL="105508" marR="105508" marT="52754" marB="52754"/>
                </a:tc>
                <a:tc>
                  <a:txBody>
                    <a:bodyPr/>
                    <a:lstStyle/>
                    <a:p>
                      <a:r>
                        <a:rPr lang="en-US" sz="1600" dirty="0">
                          <a:latin typeface="+mn-lt"/>
                        </a:rPr>
                        <a:t>250</a:t>
                      </a:r>
                      <a:endParaRPr lang="en-US" sz="1600" dirty="0">
                        <a:latin typeface="+mn-lt"/>
                        <a:cs typeface="Arial" panose="020B0604020202020204" pitchFamily="34" charset="0"/>
                      </a:endParaRPr>
                    </a:p>
                  </a:txBody>
                  <a:tcPr marL="105508" marR="105508" marT="52754" marB="52754"/>
                </a:tc>
                <a:extLst>
                  <a:ext uri="{0D108BD9-81ED-4DB2-BD59-A6C34878D82A}">
                    <a16:rowId xmlns:a16="http://schemas.microsoft.com/office/drawing/2014/main" val="1225352132"/>
                  </a:ext>
                </a:extLst>
              </a:tr>
              <a:tr h="427892">
                <a:tc>
                  <a:txBody>
                    <a:bodyPr/>
                    <a:lstStyle/>
                    <a:p>
                      <a:r>
                        <a:rPr lang="en-US" sz="1600" dirty="0">
                          <a:latin typeface="+mn-lt"/>
                        </a:rPr>
                        <a:t>Register file read</a:t>
                      </a:r>
                      <a:endParaRPr lang="en-US" sz="1600" dirty="0">
                        <a:latin typeface="+mn-lt"/>
                        <a:cs typeface="Arial" panose="020B0604020202020204" pitchFamily="34" charset="0"/>
                      </a:endParaRPr>
                    </a:p>
                  </a:txBody>
                  <a:tcPr marL="105508" marR="105508" marT="52754" marB="52754"/>
                </a:tc>
                <a:tc>
                  <a:txBody>
                    <a:bodyPr/>
                    <a:lstStyle/>
                    <a:p>
                      <a:r>
                        <a:rPr lang="en-US" sz="1600" dirty="0" err="1">
                          <a:latin typeface="+mn-lt"/>
                        </a:rPr>
                        <a:t>T</a:t>
                      </a:r>
                      <a:r>
                        <a:rPr lang="en-US" sz="1600" baseline="-25000" dirty="0" err="1">
                          <a:latin typeface="+mn-lt"/>
                        </a:rPr>
                        <a:t>RFread</a:t>
                      </a:r>
                      <a:endParaRPr lang="en-US" sz="1600" baseline="-25000" dirty="0">
                        <a:latin typeface="+mn-lt"/>
                        <a:cs typeface="Arial" panose="020B0604020202020204" pitchFamily="34" charset="0"/>
                      </a:endParaRPr>
                    </a:p>
                  </a:txBody>
                  <a:tcPr marL="105508" marR="105508" marT="52754" marB="52754"/>
                </a:tc>
                <a:tc>
                  <a:txBody>
                    <a:bodyPr/>
                    <a:lstStyle/>
                    <a:p>
                      <a:r>
                        <a:rPr lang="en-US" sz="1600" dirty="0">
                          <a:latin typeface="+mn-lt"/>
                        </a:rPr>
                        <a:t>150</a:t>
                      </a:r>
                      <a:endParaRPr lang="en-US" sz="1600" dirty="0">
                        <a:latin typeface="+mn-lt"/>
                        <a:cs typeface="Arial" panose="020B0604020202020204" pitchFamily="34" charset="0"/>
                      </a:endParaRPr>
                    </a:p>
                  </a:txBody>
                  <a:tcPr marL="105508" marR="105508" marT="52754" marB="52754"/>
                </a:tc>
                <a:extLst>
                  <a:ext uri="{0D108BD9-81ED-4DB2-BD59-A6C34878D82A}">
                    <a16:rowId xmlns:a16="http://schemas.microsoft.com/office/drawing/2014/main" val="2865996911"/>
                  </a:ext>
                </a:extLst>
              </a:tr>
              <a:tr h="427892">
                <a:tc>
                  <a:txBody>
                    <a:bodyPr/>
                    <a:lstStyle/>
                    <a:p>
                      <a:r>
                        <a:rPr lang="en-US" sz="1600" dirty="0">
                          <a:latin typeface="+mn-lt"/>
                        </a:rPr>
                        <a:t>Register file write</a:t>
                      </a:r>
                      <a:endParaRPr lang="en-US" sz="1600" dirty="0">
                        <a:latin typeface="+mn-lt"/>
                        <a:cs typeface="Arial" panose="020B0604020202020204" pitchFamily="34" charset="0"/>
                      </a:endParaRPr>
                    </a:p>
                  </a:txBody>
                  <a:tcPr marL="105508" marR="105508" marT="52754" marB="52754"/>
                </a:tc>
                <a:tc>
                  <a:txBody>
                    <a:bodyPr/>
                    <a:lstStyle/>
                    <a:p>
                      <a:r>
                        <a:rPr lang="en-US" sz="1600" dirty="0" err="1">
                          <a:latin typeface="+mn-lt"/>
                        </a:rPr>
                        <a:t>T</a:t>
                      </a:r>
                      <a:r>
                        <a:rPr lang="en-US" sz="1600" baseline="-25000" dirty="0" err="1">
                          <a:latin typeface="+mn-lt"/>
                        </a:rPr>
                        <a:t>RFwrite</a:t>
                      </a:r>
                      <a:endParaRPr lang="en-US" sz="1600" baseline="-25000" dirty="0">
                        <a:latin typeface="+mn-lt"/>
                        <a:cs typeface="Arial" panose="020B0604020202020204" pitchFamily="34" charset="0"/>
                      </a:endParaRPr>
                    </a:p>
                  </a:txBody>
                  <a:tcPr marL="105508" marR="105508" marT="52754" marB="52754"/>
                </a:tc>
                <a:tc>
                  <a:txBody>
                    <a:bodyPr/>
                    <a:lstStyle/>
                    <a:p>
                      <a:r>
                        <a:rPr lang="en-US" sz="1600" dirty="0">
                          <a:latin typeface="+mn-lt"/>
                        </a:rPr>
                        <a:t>20</a:t>
                      </a:r>
                      <a:endParaRPr lang="en-US" sz="1600" dirty="0">
                        <a:latin typeface="+mn-lt"/>
                        <a:cs typeface="Arial" panose="020B0604020202020204" pitchFamily="34" charset="0"/>
                      </a:endParaRPr>
                    </a:p>
                  </a:txBody>
                  <a:tcPr marL="105508" marR="105508" marT="52754" marB="52754"/>
                </a:tc>
                <a:extLst>
                  <a:ext uri="{0D108BD9-81ED-4DB2-BD59-A6C34878D82A}">
                    <a16:rowId xmlns:a16="http://schemas.microsoft.com/office/drawing/2014/main" val="599995765"/>
                  </a:ext>
                </a:extLst>
              </a:tr>
            </a:tbl>
          </a:graphicData>
        </a:graphic>
      </p:graphicFrame>
      <p:sp>
        <p:nvSpPr>
          <p:cNvPr id="5" name="Rectangle 4">
            <a:extLst>
              <a:ext uri="{FF2B5EF4-FFF2-40B4-BE49-F238E27FC236}">
                <a16:creationId xmlns:a16="http://schemas.microsoft.com/office/drawing/2014/main" id="{B9BACAA9-5109-477B-9944-B8D9B97BFC61}"/>
              </a:ext>
            </a:extLst>
          </p:cNvPr>
          <p:cNvSpPr/>
          <p:nvPr/>
        </p:nvSpPr>
        <p:spPr>
          <a:xfrm>
            <a:off x="3765327" y="5033899"/>
            <a:ext cx="6526464" cy="354473"/>
          </a:xfrm>
          <a:prstGeom prst="rect">
            <a:avLst/>
          </a:prstGeom>
          <a:solidFill>
            <a:schemeClr val="bg1"/>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527517"/>
            <a:endParaRPr lang="en-US" sz="2077">
              <a:solidFill>
                <a:prstClr val="black"/>
              </a:solidFill>
              <a:latin typeface="Calibri"/>
            </a:endParaRPr>
          </a:p>
        </p:txBody>
      </p:sp>
    </p:spTree>
    <p:extLst>
      <p:ext uri="{BB962C8B-B14F-4D97-AF65-F5344CB8AC3E}">
        <p14:creationId xmlns:p14="http://schemas.microsoft.com/office/powerpoint/2010/main" val="228537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6AEAEB3-52D3-493D-A9F9-9EB090B029BC}"/>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5122" name="Rectangle 2"/>
          <p:cNvSpPr>
            <a:spLocks noGrp="1" noChangeArrowheads="1"/>
          </p:cNvSpPr>
          <p:nvPr>
            <p:ph type="title"/>
          </p:nvPr>
        </p:nvSpPr>
        <p:spPr/>
        <p:txBody>
          <a:bodyPr/>
          <a:lstStyle/>
          <a:p>
            <a:pPr eaLnBrk="1" hangingPunct="1"/>
            <a:r>
              <a:rPr lang="en-US" altLang="en-US" sz="4400" dirty="0"/>
              <a:t>5-Stage Pipelined CPU</a:t>
            </a:r>
          </a:p>
        </p:txBody>
      </p:sp>
      <p:sp>
        <p:nvSpPr>
          <p:cNvPr id="122" name="Trapezoid 121">
            <a:extLst>
              <a:ext uri="{FF2B5EF4-FFF2-40B4-BE49-F238E27FC236}">
                <a16:creationId xmlns:a16="http://schemas.microsoft.com/office/drawing/2014/main" id="{AF738C2F-7A06-42A8-8B07-4F53BD4DBC49}"/>
              </a:ext>
            </a:extLst>
          </p:cNvPr>
          <p:cNvSpPr/>
          <p:nvPr/>
        </p:nvSpPr>
        <p:spPr bwMode="auto">
          <a:xfrm rot="5400000">
            <a:off x="7117547" y="4011791"/>
            <a:ext cx="1143000" cy="609600"/>
          </a:xfrm>
          <a:prstGeom prst="trapezoid">
            <a:avLst>
              <a:gd name="adj" fmla="val 35946"/>
            </a:avLst>
          </a:prstGeom>
          <a:solidFill>
            <a:schemeClr val="accent5"/>
          </a:solidFill>
          <a:ln w="9525" cap="flat" cmpd="sng" algn="ctr">
            <a:solidFill>
              <a:schemeClr val="tx1"/>
            </a:solidFill>
            <a:prstDash val="solid"/>
            <a:round/>
            <a:headEnd type="none" w="med" len="med"/>
            <a:tailEnd type="none" w="med" len="med"/>
          </a:ln>
          <a:effectLst/>
        </p:spPr>
        <p:txBody>
          <a:bodyPr tIns="274320" anchor="ctr"/>
          <a:lstStyle/>
          <a:p>
            <a:pPr algn="ctr" defTabSz="527517">
              <a:defRPr/>
            </a:pPr>
            <a:r>
              <a:rPr lang="en-US" sz="1400" b="1" dirty="0">
                <a:solidFill>
                  <a:prstClr val="black"/>
                </a:solidFill>
                <a:latin typeface="Calibri"/>
              </a:rPr>
              <a:t>ALU</a:t>
            </a:r>
          </a:p>
        </p:txBody>
      </p:sp>
      <p:sp>
        <p:nvSpPr>
          <p:cNvPr id="123" name="Text Box 23">
            <a:extLst>
              <a:ext uri="{FF2B5EF4-FFF2-40B4-BE49-F238E27FC236}">
                <a16:creationId xmlns:a16="http://schemas.microsoft.com/office/drawing/2014/main" id="{CE95D26A-3342-44C8-B09B-8A91090D4DB7}"/>
              </a:ext>
            </a:extLst>
          </p:cNvPr>
          <p:cNvSpPr txBox="1">
            <a:spLocks noChangeArrowheads="1"/>
          </p:cNvSpPr>
          <p:nvPr/>
        </p:nvSpPr>
        <p:spPr bwMode="auto">
          <a:xfrm>
            <a:off x="7536647" y="4202293"/>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Res.</a:t>
            </a:r>
          </a:p>
        </p:txBody>
      </p:sp>
      <p:sp>
        <p:nvSpPr>
          <p:cNvPr id="124" name="Text Box 23">
            <a:extLst>
              <a:ext uri="{FF2B5EF4-FFF2-40B4-BE49-F238E27FC236}">
                <a16:creationId xmlns:a16="http://schemas.microsoft.com/office/drawing/2014/main" id="{D1F6DE23-46B3-4A61-BF6C-D3DAE06AC5D4}"/>
              </a:ext>
            </a:extLst>
          </p:cNvPr>
          <p:cNvSpPr txBox="1">
            <a:spLocks noChangeArrowheads="1"/>
          </p:cNvSpPr>
          <p:nvPr/>
        </p:nvSpPr>
        <p:spPr bwMode="auto">
          <a:xfrm>
            <a:off x="7536647" y="3897493"/>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Zero</a:t>
            </a:r>
          </a:p>
        </p:txBody>
      </p:sp>
      <p:sp>
        <p:nvSpPr>
          <p:cNvPr id="126" name="Rectangle 7">
            <a:extLst>
              <a:ext uri="{FF2B5EF4-FFF2-40B4-BE49-F238E27FC236}">
                <a16:creationId xmlns:a16="http://schemas.microsoft.com/office/drawing/2014/main" id="{D736D84B-1723-426B-81C6-FFF6584C7B9D}"/>
              </a:ext>
            </a:extLst>
          </p:cNvPr>
          <p:cNvSpPr>
            <a:spLocks noChangeArrowheads="1"/>
          </p:cNvSpPr>
          <p:nvPr/>
        </p:nvSpPr>
        <p:spPr bwMode="auto">
          <a:xfrm>
            <a:off x="9086154" y="4181534"/>
            <a:ext cx="838200" cy="1628765"/>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dirty="0">
                <a:solidFill>
                  <a:prstClr val="black"/>
                </a:solidFill>
              </a:rPr>
              <a:t>D-Cache /</a:t>
            </a:r>
          </a:p>
          <a:p>
            <a:pPr algn="ctr" defTabSz="527517" eaLnBrk="1" hangingPunct="1"/>
            <a:r>
              <a:rPr lang="en-US" altLang="en-US" sz="1200" b="1" dirty="0">
                <a:solidFill>
                  <a:prstClr val="black"/>
                </a:solidFill>
              </a:rPr>
              <a:t>D-Mem</a:t>
            </a:r>
          </a:p>
        </p:txBody>
      </p:sp>
      <p:sp>
        <p:nvSpPr>
          <p:cNvPr id="141" name="Text Box 23">
            <a:extLst>
              <a:ext uri="{FF2B5EF4-FFF2-40B4-BE49-F238E27FC236}">
                <a16:creationId xmlns:a16="http://schemas.microsoft.com/office/drawing/2014/main" id="{D4520823-E694-4B76-B2FB-B53F320F090C}"/>
              </a:ext>
            </a:extLst>
          </p:cNvPr>
          <p:cNvSpPr txBox="1">
            <a:spLocks noChangeArrowheads="1"/>
          </p:cNvSpPr>
          <p:nvPr/>
        </p:nvSpPr>
        <p:spPr bwMode="auto">
          <a:xfrm>
            <a:off x="9086154" y="4267260"/>
            <a:ext cx="685800" cy="253917"/>
          </a:xfrm>
          <a:prstGeom prst="rect">
            <a:avLst/>
          </a:prstGeom>
          <a:noFill/>
          <a:ln w="9525">
            <a:noFill/>
            <a:miter lim="800000"/>
            <a:headEnd/>
            <a:tailEnd/>
          </a:ln>
        </p:spPr>
        <p:txBody>
          <a:bodyPr lIns="45720" rIns="45720">
            <a:spAutoFit/>
          </a:bodyPr>
          <a:lstStyle/>
          <a:p>
            <a:pPr defTabSz="527517">
              <a:spcBef>
                <a:spcPct val="50000"/>
              </a:spcBef>
              <a:defRPr/>
            </a:pPr>
            <a:r>
              <a:rPr lang="en-US" sz="1050" dirty="0" err="1">
                <a:solidFill>
                  <a:prstClr val="black"/>
                </a:solidFill>
                <a:latin typeface="Arial" charset="0"/>
              </a:rPr>
              <a:t>Addr</a:t>
            </a:r>
            <a:r>
              <a:rPr lang="en-US" sz="1050" dirty="0">
                <a:solidFill>
                  <a:prstClr val="black"/>
                </a:solidFill>
                <a:latin typeface="Arial" charset="0"/>
              </a:rPr>
              <a:t>.</a:t>
            </a:r>
          </a:p>
        </p:txBody>
      </p:sp>
      <p:sp>
        <p:nvSpPr>
          <p:cNvPr id="143" name="Text Box 23">
            <a:extLst>
              <a:ext uri="{FF2B5EF4-FFF2-40B4-BE49-F238E27FC236}">
                <a16:creationId xmlns:a16="http://schemas.microsoft.com/office/drawing/2014/main" id="{791DC3E1-3FE5-43B3-B9F1-B22F5D98447D}"/>
              </a:ext>
            </a:extLst>
          </p:cNvPr>
          <p:cNvSpPr txBox="1">
            <a:spLocks noChangeArrowheads="1"/>
          </p:cNvSpPr>
          <p:nvPr/>
        </p:nvSpPr>
        <p:spPr bwMode="auto">
          <a:xfrm>
            <a:off x="9467154" y="4543482"/>
            <a:ext cx="457200" cy="415498"/>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Read Data</a:t>
            </a:r>
          </a:p>
        </p:txBody>
      </p:sp>
      <p:sp>
        <p:nvSpPr>
          <p:cNvPr id="156" name="Text Box 23">
            <a:extLst>
              <a:ext uri="{FF2B5EF4-FFF2-40B4-BE49-F238E27FC236}">
                <a16:creationId xmlns:a16="http://schemas.microsoft.com/office/drawing/2014/main" id="{1EDEAE67-F83A-4138-B820-8508BE6F4A2D}"/>
              </a:ext>
            </a:extLst>
          </p:cNvPr>
          <p:cNvSpPr txBox="1">
            <a:spLocks noChangeArrowheads="1"/>
          </p:cNvSpPr>
          <p:nvPr/>
        </p:nvSpPr>
        <p:spPr bwMode="auto">
          <a:xfrm>
            <a:off x="9086154" y="4941947"/>
            <a:ext cx="457200" cy="4154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Write Data</a:t>
            </a:r>
          </a:p>
        </p:txBody>
      </p:sp>
      <p:sp>
        <p:nvSpPr>
          <p:cNvPr id="185" name="Text Box 23">
            <a:extLst>
              <a:ext uri="{FF2B5EF4-FFF2-40B4-BE49-F238E27FC236}">
                <a16:creationId xmlns:a16="http://schemas.microsoft.com/office/drawing/2014/main" id="{399115EF-780C-41F2-81A1-CDAA23046734}"/>
              </a:ext>
            </a:extLst>
          </p:cNvPr>
          <p:cNvSpPr txBox="1">
            <a:spLocks noChangeArrowheads="1"/>
          </p:cNvSpPr>
          <p:nvPr/>
        </p:nvSpPr>
        <p:spPr bwMode="auto">
          <a:xfrm>
            <a:off x="8933754" y="5019735"/>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sp>
        <p:nvSpPr>
          <p:cNvPr id="186" name="Text Box 23">
            <a:extLst>
              <a:ext uri="{FF2B5EF4-FFF2-40B4-BE49-F238E27FC236}">
                <a16:creationId xmlns:a16="http://schemas.microsoft.com/office/drawing/2014/main" id="{6AC79503-90C5-411F-B779-B6DE770C683E}"/>
              </a:ext>
            </a:extLst>
          </p:cNvPr>
          <p:cNvSpPr txBox="1">
            <a:spLocks noChangeArrowheads="1"/>
          </p:cNvSpPr>
          <p:nvPr/>
        </p:nvSpPr>
        <p:spPr bwMode="auto">
          <a:xfrm>
            <a:off x="8933754" y="4279959"/>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cxnSp>
        <p:nvCxnSpPr>
          <p:cNvPr id="187" name="AutoShape 11">
            <a:extLst>
              <a:ext uri="{FF2B5EF4-FFF2-40B4-BE49-F238E27FC236}">
                <a16:creationId xmlns:a16="http://schemas.microsoft.com/office/drawing/2014/main" id="{27407244-41FF-4D66-B1AD-FBD2498AE6EA}"/>
              </a:ext>
            </a:extLst>
          </p:cNvPr>
          <p:cNvCxnSpPr>
            <a:cxnSpLocks noChangeShapeType="1"/>
          </p:cNvCxnSpPr>
          <p:nvPr/>
        </p:nvCxnSpPr>
        <p:spPr bwMode="auto">
          <a:xfrm>
            <a:off x="6190760" y="4037191"/>
            <a:ext cx="220111"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6" name="AutoShape 11">
            <a:extLst>
              <a:ext uri="{FF2B5EF4-FFF2-40B4-BE49-F238E27FC236}">
                <a16:creationId xmlns:a16="http://schemas.microsoft.com/office/drawing/2014/main" id="{A6C304E9-7F30-4CC7-B254-FAD9CE2F79B3}"/>
              </a:ext>
            </a:extLst>
          </p:cNvPr>
          <p:cNvCxnSpPr>
            <a:cxnSpLocks noChangeShapeType="1"/>
            <a:endCxn id="141" idx="1"/>
          </p:cNvCxnSpPr>
          <p:nvPr/>
        </p:nvCxnSpPr>
        <p:spPr bwMode="auto">
          <a:xfrm>
            <a:off x="8697241" y="4392616"/>
            <a:ext cx="388914" cy="160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 name="Shape 127">
            <a:extLst>
              <a:ext uri="{FF2B5EF4-FFF2-40B4-BE49-F238E27FC236}">
                <a16:creationId xmlns:a16="http://schemas.microsoft.com/office/drawing/2014/main" id="{6C6086D3-7D6E-4060-A706-D869BAD279B6}"/>
              </a:ext>
            </a:extLst>
          </p:cNvPr>
          <p:cNvCxnSpPr>
            <a:cxnSpLocks noChangeShapeType="1"/>
          </p:cNvCxnSpPr>
          <p:nvPr/>
        </p:nvCxnSpPr>
        <p:spPr bwMode="auto">
          <a:xfrm flipH="1" flipV="1">
            <a:off x="5047760" y="4548151"/>
            <a:ext cx="5879495" cy="68362"/>
          </a:xfrm>
          <a:prstGeom prst="bentConnector5">
            <a:avLst>
              <a:gd name="adj1" fmla="val -3888"/>
              <a:gd name="adj2" fmla="val -2549939"/>
              <a:gd name="adj3" fmla="val 103888"/>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8" name="Flowchart: Terminator 207">
            <a:extLst>
              <a:ext uri="{FF2B5EF4-FFF2-40B4-BE49-F238E27FC236}">
                <a16:creationId xmlns:a16="http://schemas.microsoft.com/office/drawing/2014/main" id="{9ADBCE2F-194E-4E77-B304-A30E2440AF30}"/>
              </a:ext>
            </a:extLst>
          </p:cNvPr>
          <p:cNvSpPr/>
          <p:nvPr/>
        </p:nvSpPr>
        <p:spPr>
          <a:xfrm>
            <a:off x="6986921" y="4386800"/>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209" name="AutoShape 11">
            <a:extLst>
              <a:ext uri="{FF2B5EF4-FFF2-40B4-BE49-F238E27FC236}">
                <a16:creationId xmlns:a16="http://schemas.microsoft.com/office/drawing/2014/main" id="{5AE5E5B6-76E6-49F3-9566-63158914DCD1}"/>
              </a:ext>
            </a:extLst>
          </p:cNvPr>
          <p:cNvCxnSpPr>
            <a:cxnSpLocks noChangeShapeType="1"/>
          </p:cNvCxnSpPr>
          <p:nvPr/>
        </p:nvCxnSpPr>
        <p:spPr bwMode="auto">
          <a:xfrm>
            <a:off x="6190760" y="4505290"/>
            <a:ext cx="220111"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0" name="AutoShape 11">
            <a:extLst>
              <a:ext uri="{FF2B5EF4-FFF2-40B4-BE49-F238E27FC236}">
                <a16:creationId xmlns:a16="http://schemas.microsoft.com/office/drawing/2014/main" id="{104EF119-CF36-407C-ACA5-693F7F01F2D3}"/>
              </a:ext>
            </a:extLst>
          </p:cNvPr>
          <p:cNvCxnSpPr>
            <a:cxnSpLocks noChangeShapeType="1"/>
            <a:stCxn id="208" idx="3"/>
          </p:cNvCxnSpPr>
          <p:nvPr/>
        </p:nvCxnSpPr>
        <p:spPr bwMode="auto">
          <a:xfrm flipV="1">
            <a:off x="7212797" y="4649689"/>
            <a:ext cx="171449" cy="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1" name="Flowchart: Terminator 210">
            <a:extLst>
              <a:ext uri="{FF2B5EF4-FFF2-40B4-BE49-F238E27FC236}">
                <a16:creationId xmlns:a16="http://schemas.microsoft.com/office/drawing/2014/main" id="{799D98CD-B0C3-4856-A249-B85CA7515918}"/>
              </a:ext>
            </a:extLst>
          </p:cNvPr>
          <p:cNvSpPr/>
          <p:nvPr/>
        </p:nvSpPr>
        <p:spPr>
          <a:xfrm>
            <a:off x="10701379" y="4344097"/>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213" name="Straight Arrow Connector 212">
            <a:extLst>
              <a:ext uri="{FF2B5EF4-FFF2-40B4-BE49-F238E27FC236}">
                <a16:creationId xmlns:a16="http://schemas.microsoft.com/office/drawing/2014/main" id="{BE63134C-91F6-4195-97BE-E602E18A479F}"/>
              </a:ext>
            </a:extLst>
          </p:cNvPr>
          <p:cNvCxnSpPr>
            <a:cxnSpLocks/>
          </p:cNvCxnSpPr>
          <p:nvPr/>
        </p:nvCxnSpPr>
        <p:spPr>
          <a:xfrm>
            <a:off x="9924354" y="4754880"/>
            <a:ext cx="23677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4" name="Shape 127">
            <a:extLst>
              <a:ext uri="{FF2B5EF4-FFF2-40B4-BE49-F238E27FC236}">
                <a16:creationId xmlns:a16="http://schemas.microsoft.com/office/drawing/2014/main" id="{328DA301-5158-427F-AF8C-E0871112157E}"/>
              </a:ext>
            </a:extLst>
          </p:cNvPr>
          <p:cNvCxnSpPr>
            <a:cxnSpLocks noChangeShapeType="1"/>
          </p:cNvCxnSpPr>
          <p:nvPr/>
        </p:nvCxnSpPr>
        <p:spPr bwMode="auto">
          <a:xfrm flipV="1">
            <a:off x="4445042" y="3190840"/>
            <a:ext cx="610665" cy="590090"/>
          </a:xfrm>
          <a:prstGeom prst="bentConnector3">
            <a:avLst>
              <a:gd name="adj1" fmla="val 16926"/>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 name="AutoShape 11">
            <a:extLst>
              <a:ext uri="{FF2B5EF4-FFF2-40B4-BE49-F238E27FC236}">
                <a16:creationId xmlns:a16="http://schemas.microsoft.com/office/drawing/2014/main" id="{F8DD6623-68AA-41B4-A063-63F1B90BFD2F}"/>
              </a:ext>
            </a:extLst>
          </p:cNvPr>
          <p:cNvCxnSpPr>
            <a:cxnSpLocks noChangeShapeType="1"/>
          </p:cNvCxnSpPr>
          <p:nvPr/>
        </p:nvCxnSpPr>
        <p:spPr bwMode="auto">
          <a:xfrm>
            <a:off x="4551150" y="3593642"/>
            <a:ext cx="504557" cy="0"/>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grpSp>
        <p:nvGrpSpPr>
          <p:cNvPr id="216" name="Group 104">
            <a:extLst>
              <a:ext uri="{FF2B5EF4-FFF2-40B4-BE49-F238E27FC236}">
                <a16:creationId xmlns:a16="http://schemas.microsoft.com/office/drawing/2014/main" id="{50448F01-C50F-4642-8B97-E83864CB8324}"/>
              </a:ext>
            </a:extLst>
          </p:cNvPr>
          <p:cNvGrpSpPr>
            <a:grpSpLocks/>
          </p:cNvGrpSpPr>
          <p:nvPr/>
        </p:nvGrpSpPr>
        <p:grpSpPr bwMode="auto">
          <a:xfrm>
            <a:off x="2732907" y="3203760"/>
            <a:ext cx="1295400" cy="1371600"/>
            <a:chOff x="1447800" y="4191000"/>
            <a:chExt cx="685800" cy="990600"/>
          </a:xfrm>
        </p:grpSpPr>
        <p:sp>
          <p:nvSpPr>
            <p:cNvPr id="217" name="Rectangle 7">
              <a:extLst>
                <a:ext uri="{FF2B5EF4-FFF2-40B4-BE49-F238E27FC236}">
                  <a16:creationId xmlns:a16="http://schemas.microsoft.com/office/drawing/2014/main" id="{6CE6049D-E94D-49D1-BE65-36663B8F4AA4}"/>
                </a:ext>
              </a:extLst>
            </p:cNvPr>
            <p:cNvSpPr>
              <a:spLocks noChangeArrowheads="1"/>
            </p:cNvSpPr>
            <p:nvPr/>
          </p:nvSpPr>
          <p:spPr bwMode="auto">
            <a:xfrm>
              <a:off x="1447800" y="4191000"/>
              <a:ext cx="685800" cy="990600"/>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a:solidFill>
                    <a:prstClr val="black"/>
                  </a:solidFill>
                </a:rPr>
                <a:t>I-Cache / I-MEM</a:t>
              </a:r>
            </a:p>
          </p:txBody>
        </p:sp>
        <p:sp>
          <p:nvSpPr>
            <p:cNvPr id="218" name="Text Box 23">
              <a:extLst>
                <a:ext uri="{FF2B5EF4-FFF2-40B4-BE49-F238E27FC236}">
                  <a16:creationId xmlns:a16="http://schemas.microsoft.com/office/drawing/2014/main" id="{718F8CB5-568F-4BA1-ABB4-D44A9971ADE2}"/>
                </a:ext>
              </a:extLst>
            </p:cNvPr>
            <p:cNvSpPr txBox="1">
              <a:spLocks noChangeArrowheads="1"/>
            </p:cNvSpPr>
            <p:nvPr/>
          </p:nvSpPr>
          <p:spPr bwMode="auto">
            <a:xfrm>
              <a:off x="1447800" y="4506296"/>
              <a:ext cx="685800" cy="200055"/>
            </a:xfrm>
            <a:prstGeom prst="rect">
              <a:avLst/>
            </a:prstGeom>
            <a:noFill/>
            <a:ln w="9525">
              <a:noFill/>
              <a:miter lim="800000"/>
              <a:headEnd/>
              <a:tailEnd/>
            </a:ln>
          </p:spPr>
          <p:txBody>
            <a:bodyPr lIns="45720" rIns="45720">
              <a:spAutoFit/>
            </a:bodyPr>
            <a:lstStyle/>
            <a:p>
              <a:pPr defTabSz="527517">
                <a:spcBef>
                  <a:spcPct val="50000"/>
                </a:spcBef>
                <a:defRPr/>
              </a:pPr>
              <a:r>
                <a:rPr lang="en-US" sz="1200" dirty="0" err="1">
                  <a:solidFill>
                    <a:prstClr val="black"/>
                  </a:solidFill>
                  <a:latin typeface="Arial" charset="0"/>
                </a:rPr>
                <a:t>Addr</a:t>
              </a:r>
              <a:r>
                <a:rPr lang="en-US" sz="1200" dirty="0">
                  <a:solidFill>
                    <a:prstClr val="black"/>
                  </a:solidFill>
                  <a:latin typeface="Arial" charset="0"/>
                </a:rPr>
                <a:t>.</a:t>
              </a:r>
            </a:p>
          </p:txBody>
        </p:sp>
        <p:sp>
          <p:nvSpPr>
            <p:cNvPr id="219" name="Text Box 23">
              <a:extLst>
                <a:ext uri="{FF2B5EF4-FFF2-40B4-BE49-F238E27FC236}">
                  <a16:creationId xmlns:a16="http://schemas.microsoft.com/office/drawing/2014/main" id="{3D6F29DA-6922-46DD-A70B-F1CAC162C9AC}"/>
                </a:ext>
              </a:extLst>
            </p:cNvPr>
            <p:cNvSpPr txBox="1">
              <a:spLocks noChangeArrowheads="1"/>
            </p:cNvSpPr>
            <p:nvPr/>
          </p:nvSpPr>
          <p:spPr bwMode="auto">
            <a:xfrm>
              <a:off x="1447800" y="4506296"/>
              <a:ext cx="685800" cy="200055"/>
            </a:xfrm>
            <a:prstGeom prst="rect">
              <a:avLst/>
            </a:prstGeom>
            <a:noFill/>
            <a:ln w="9525">
              <a:noFill/>
              <a:miter lim="800000"/>
              <a:headEnd/>
              <a:tailEnd/>
            </a:ln>
          </p:spPr>
          <p:txBody>
            <a:bodyPr lIns="45720" rIns="45720">
              <a:spAutoFit/>
            </a:bodyPr>
            <a:lstStyle/>
            <a:p>
              <a:pPr algn="r" defTabSz="527517">
                <a:spcBef>
                  <a:spcPct val="50000"/>
                </a:spcBef>
                <a:defRPr/>
              </a:pPr>
              <a:r>
                <a:rPr lang="en-US" sz="1200" dirty="0">
                  <a:solidFill>
                    <a:prstClr val="black"/>
                  </a:solidFill>
                  <a:latin typeface="Arial" charset="0"/>
                </a:rPr>
                <a:t>Data</a:t>
              </a:r>
            </a:p>
          </p:txBody>
        </p:sp>
      </p:grpSp>
      <p:sp>
        <p:nvSpPr>
          <p:cNvPr id="220" name="Rectangle 7">
            <a:extLst>
              <a:ext uri="{FF2B5EF4-FFF2-40B4-BE49-F238E27FC236}">
                <a16:creationId xmlns:a16="http://schemas.microsoft.com/office/drawing/2014/main" id="{36EFBE76-C652-45E9-B220-1B3A50F7E2C9}"/>
              </a:ext>
            </a:extLst>
          </p:cNvPr>
          <p:cNvSpPr>
            <a:spLocks noChangeArrowheads="1"/>
          </p:cNvSpPr>
          <p:nvPr/>
        </p:nvSpPr>
        <p:spPr bwMode="auto">
          <a:xfrm rot="16200000">
            <a:off x="1736566" y="3630013"/>
            <a:ext cx="990600" cy="288925"/>
          </a:xfrm>
          <a:prstGeom prst="rect">
            <a:avLst/>
          </a:prstGeom>
          <a:solidFill>
            <a:schemeClr val="accent5"/>
          </a:solidFill>
          <a:ln w="9525">
            <a:solidFill>
              <a:schemeClr val="tx1"/>
            </a:solidFill>
            <a:miter lim="800000"/>
            <a:headEnd/>
            <a:tailEnd/>
          </a:ln>
        </p:spPr>
        <p:txBody>
          <a:bodyPr vert="vert" wrap="none" anchor="ctr"/>
          <a:lstStyle/>
          <a:p>
            <a:pPr algn="ctr" defTabSz="527517">
              <a:defRPr/>
            </a:pPr>
            <a:r>
              <a:rPr lang="en-US" sz="1200" b="1" dirty="0">
                <a:solidFill>
                  <a:prstClr val="black"/>
                </a:solidFill>
                <a:latin typeface="Arial" charset="0"/>
                <a:cs typeface="Arial" charset="0"/>
              </a:rPr>
              <a:t>PC</a:t>
            </a:r>
          </a:p>
        </p:txBody>
      </p:sp>
      <p:cxnSp>
        <p:nvCxnSpPr>
          <p:cNvPr id="221" name="Straight Connector 24">
            <a:extLst>
              <a:ext uri="{FF2B5EF4-FFF2-40B4-BE49-F238E27FC236}">
                <a16:creationId xmlns:a16="http://schemas.microsoft.com/office/drawing/2014/main" id="{F0EF546C-F9DF-4EAD-B823-45BF454EA2BA}"/>
              </a:ext>
            </a:extLst>
          </p:cNvPr>
          <p:cNvCxnSpPr>
            <a:cxnSpLocks noChangeShapeType="1"/>
          </p:cNvCxnSpPr>
          <p:nvPr/>
        </p:nvCxnSpPr>
        <p:spPr bwMode="auto">
          <a:xfrm rot="16200000" flipH="1">
            <a:off x="2125504" y="3332515"/>
            <a:ext cx="152400" cy="76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2" name="Straight Connector 27">
            <a:extLst>
              <a:ext uri="{FF2B5EF4-FFF2-40B4-BE49-F238E27FC236}">
                <a16:creationId xmlns:a16="http://schemas.microsoft.com/office/drawing/2014/main" id="{BD4FD742-9EB2-43F9-8D2C-319DF4AD371D}"/>
              </a:ext>
            </a:extLst>
          </p:cNvPr>
          <p:cNvCxnSpPr>
            <a:cxnSpLocks noChangeShapeType="1"/>
          </p:cNvCxnSpPr>
          <p:nvPr/>
        </p:nvCxnSpPr>
        <p:spPr bwMode="auto">
          <a:xfrm rot="5400000">
            <a:off x="2201704" y="3332515"/>
            <a:ext cx="152400" cy="76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3" name="Text Box 22">
            <a:extLst>
              <a:ext uri="{FF2B5EF4-FFF2-40B4-BE49-F238E27FC236}">
                <a16:creationId xmlns:a16="http://schemas.microsoft.com/office/drawing/2014/main" id="{C21C5039-549D-46A4-A38A-821971A13F18}"/>
              </a:ext>
            </a:extLst>
          </p:cNvPr>
          <p:cNvSpPr txBox="1">
            <a:spLocks noChangeArrowheads="1"/>
          </p:cNvSpPr>
          <p:nvPr/>
        </p:nvSpPr>
        <p:spPr bwMode="auto">
          <a:xfrm>
            <a:off x="1673957" y="3049889"/>
            <a:ext cx="533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100" b="1" dirty="0">
                <a:solidFill>
                  <a:srgbClr val="1F497D"/>
                </a:solidFill>
              </a:rPr>
              <a:t>CLK</a:t>
            </a:r>
          </a:p>
        </p:txBody>
      </p:sp>
      <p:cxnSp>
        <p:nvCxnSpPr>
          <p:cNvPr id="224" name="Shape 31">
            <a:extLst>
              <a:ext uri="{FF2B5EF4-FFF2-40B4-BE49-F238E27FC236}">
                <a16:creationId xmlns:a16="http://schemas.microsoft.com/office/drawing/2014/main" id="{8B9E346B-1F93-4B77-8514-8AB187DAD007}"/>
              </a:ext>
            </a:extLst>
          </p:cNvPr>
          <p:cNvCxnSpPr>
            <a:cxnSpLocks noChangeShapeType="1"/>
            <a:endCxn id="220" idx="3"/>
          </p:cNvCxnSpPr>
          <p:nvPr/>
        </p:nvCxnSpPr>
        <p:spPr bwMode="auto">
          <a:xfrm>
            <a:off x="2099310" y="3165130"/>
            <a:ext cx="132556" cy="114045"/>
          </a:xfrm>
          <a:prstGeom prst="bentConnector2">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 name="AutoShape 11">
            <a:extLst>
              <a:ext uri="{FF2B5EF4-FFF2-40B4-BE49-F238E27FC236}">
                <a16:creationId xmlns:a16="http://schemas.microsoft.com/office/drawing/2014/main" id="{D0E8514C-8A00-47E4-A377-D753C8E817F0}"/>
              </a:ext>
            </a:extLst>
          </p:cNvPr>
          <p:cNvCxnSpPr>
            <a:cxnSpLocks noChangeShapeType="1"/>
            <a:stCxn id="220" idx="2"/>
            <a:endCxn id="219" idx="1"/>
          </p:cNvCxnSpPr>
          <p:nvPr/>
        </p:nvCxnSpPr>
        <p:spPr bwMode="auto">
          <a:xfrm>
            <a:off x="2376329" y="3774476"/>
            <a:ext cx="356578" cy="434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6" name="Shape 127">
            <a:extLst>
              <a:ext uri="{FF2B5EF4-FFF2-40B4-BE49-F238E27FC236}">
                <a16:creationId xmlns:a16="http://schemas.microsoft.com/office/drawing/2014/main" id="{CD4FED62-11EC-46E6-9C01-9964A216BA18}"/>
              </a:ext>
            </a:extLst>
          </p:cNvPr>
          <p:cNvCxnSpPr>
            <a:cxnSpLocks noChangeShapeType="1"/>
            <a:endCxn id="255" idx="1"/>
          </p:cNvCxnSpPr>
          <p:nvPr/>
        </p:nvCxnSpPr>
        <p:spPr bwMode="auto">
          <a:xfrm rot="16200000" flipH="1">
            <a:off x="4033092" y="4292538"/>
            <a:ext cx="1608913" cy="572792"/>
          </a:xfrm>
          <a:prstGeom prst="bentConnector2">
            <a:avLst/>
          </a:prstGeom>
          <a:noFill/>
          <a:ln w="19050" algn="ctr">
            <a:solidFill>
              <a:schemeClr val="tx1"/>
            </a:solidFill>
            <a:round/>
            <a:headEnd type="none"/>
            <a:tailEnd type="triangle" w="med" len="med"/>
          </a:ln>
          <a:extLst>
            <a:ext uri="{909E8E84-426E-40DD-AFC4-6F175D3DCCD1}">
              <a14:hiddenFill xmlns:a14="http://schemas.microsoft.com/office/drawing/2010/main">
                <a:noFill/>
              </a14:hiddenFill>
            </a:ext>
          </a:extLst>
        </p:spPr>
      </p:cxnSp>
      <p:sp>
        <p:nvSpPr>
          <p:cNvPr id="227" name="Trapezoid 226">
            <a:extLst>
              <a:ext uri="{FF2B5EF4-FFF2-40B4-BE49-F238E27FC236}">
                <a16:creationId xmlns:a16="http://schemas.microsoft.com/office/drawing/2014/main" id="{CF4F1CDD-27BC-4CB0-88CD-81F4B749CB33}"/>
              </a:ext>
            </a:extLst>
          </p:cNvPr>
          <p:cNvSpPr/>
          <p:nvPr/>
        </p:nvSpPr>
        <p:spPr bwMode="auto">
          <a:xfrm rot="5400000">
            <a:off x="7409440" y="2393005"/>
            <a:ext cx="1143000" cy="609600"/>
          </a:xfrm>
          <a:prstGeom prst="trapezoid">
            <a:avLst>
              <a:gd name="adj" fmla="val 35946"/>
            </a:avLst>
          </a:prstGeom>
          <a:solidFill>
            <a:srgbClr val="4BACC6"/>
          </a:solidFill>
          <a:ln w="9525" cap="flat" cmpd="sng" algn="ctr">
            <a:solidFill>
              <a:schemeClr val="tx1"/>
            </a:solidFill>
            <a:prstDash val="solid"/>
            <a:round/>
            <a:headEnd type="none" w="med" len="med"/>
            <a:tailEnd type="none" w="med" len="med"/>
          </a:ln>
          <a:effectLst/>
        </p:spPr>
        <p:txBody>
          <a:bodyPr tIns="274320" anchor="ctr"/>
          <a:lstStyle/>
          <a:p>
            <a:pPr algn="ctr" defTabSz="527517">
              <a:defRPr/>
            </a:pPr>
            <a:r>
              <a:rPr lang="en-US" sz="1400" b="1" dirty="0">
                <a:solidFill>
                  <a:prstClr val="black"/>
                </a:solidFill>
                <a:latin typeface="Calibri"/>
              </a:rPr>
              <a:t>Adder</a:t>
            </a:r>
          </a:p>
        </p:txBody>
      </p:sp>
      <p:sp>
        <p:nvSpPr>
          <p:cNvPr id="228" name="Text Box 23">
            <a:extLst>
              <a:ext uri="{FF2B5EF4-FFF2-40B4-BE49-F238E27FC236}">
                <a16:creationId xmlns:a16="http://schemas.microsoft.com/office/drawing/2014/main" id="{7D07675E-356F-4AD1-A19C-2C9C32C49CB2}"/>
              </a:ext>
            </a:extLst>
          </p:cNvPr>
          <p:cNvSpPr txBox="1">
            <a:spLocks noChangeArrowheads="1"/>
          </p:cNvSpPr>
          <p:nvPr/>
        </p:nvSpPr>
        <p:spPr bwMode="auto">
          <a:xfrm>
            <a:off x="7828540" y="2592715"/>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Sum</a:t>
            </a:r>
          </a:p>
        </p:txBody>
      </p:sp>
      <p:sp>
        <p:nvSpPr>
          <p:cNvPr id="230" name="Text Box 23">
            <a:extLst>
              <a:ext uri="{FF2B5EF4-FFF2-40B4-BE49-F238E27FC236}">
                <a16:creationId xmlns:a16="http://schemas.microsoft.com/office/drawing/2014/main" id="{AC4B8BC4-2846-448C-AE26-0BAA6E63832E}"/>
              </a:ext>
            </a:extLst>
          </p:cNvPr>
          <p:cNvSpPr txBox="1">
            <a:spLocks noChangeArrowheads="1"/>
          </p:cNvSpPr>
          <p:nvPr/>
        </p:nvSpPr>
        <p:spPr bwMode="auto">
          <a:xfrm>
            <a:off x="8778109" y="2605731"/>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cxnSp>
        <p:nvCxnSpPr>
          <p:cNvPr id="231" name="AutoShape 11">
            <a:extLst>
              <a:ext uri="{FF2B5EF4-FFF2-40B4-BE49-F238E27FC236}">
                <a16:creationId xmlns:a16="http://schemas.microsoft.com/office/drawing/2014/main" id="{DF915AF8-2C2F-4ED6-8A65-3EFDDBE42676}"/>
              </a:ext>
            </a:extLst>
          </p:cNvPr>
          <p:cNvCxnSpPr>
            <a:cxnSpLocks noChangeShapeType="1"/>
          </p:cNvCxnSpPr>
          <p:nvPr/>
        </p:nvCxnSpPr>
        <p:spPr bwMode="auto">
          <a:xfrm>
            <a:off x="3514168" y="2513085"/>
            <a:ext cx="720661" cy="1378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2" name="Text Box 23">
            <a:extLst>
              <a:ext uri="{FF2B5EF4-FFF2-40B4-BE49-F238E27FC236}">
                <a16:creationId xmlns:a16="http://schemas.microsoft.com/office/drawing/2014/main" id="{20D91D61-4F28-403F-896E-5EB4CD96A1CC}"/>
              </a:ext>
            </a:extLst>
          </p:cNvPr>
          <p:cNvSpPr txBox="1">
            <a:spLocks noChangeArrowheads="1"/>
          </p:cNvSpPr>
          <p:nvPr/>
        </p:nvSpPr>
        <p:spPr bwMode="auto">
          <a:xfrm>
            <a:off x="7676140" y="2804169"/>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sp>
        <p:nvSpPr>
          <p:cNvPr id="233" name="Rounded Rectangle 49">
            <a:extLst>
              <a:ext uri="{FF2B5EF4-FFF2-40B4-BE49-F238E27FC236}">
                <a16:creationId xmlns:a16="http://schemas.microsoft.com/office/drawing/2014/main" id="{60142618-7892-4865-BE78-2C834D02D770}"/>
              </a:ext>
            </a:extLst>
          </p:cNvPr>
          <p:cNvSpPr>
            <a:spLocks noChangeArrowheads="1"/>
          </p:cNvSpPr>
          <p:nvPr/>
        </p:nvSpPr>
        <p:spPr bwMode="auto">
          <a:xfrm>
            <a:off x="6761740" y="2662562"/>
            <a:ext cx="685800" cy="533400"/>
          </a:xfrm>
          <a:prstGeom prst="roundRect">
            <a:avLst>
              <a:gd name="adj" fmla="val 50000"/>
            </a:avLst>
          </a:prstGeom>
          <a:solidFill>
            <a:srgbClr val="4BACC6"/>
          </a:solidFill>
          <a:ln w="9525" algn="ctr">
            <a:solidFill>
              <a:schemeClr val="tx1"/>
            </a:solidFill>
            <a:round/>
            <a:headEnd/>
            <a:tailEnd/>
          </a:ln>
        </p:spPr>
        <p:txBody>
          <a:bodyPr anchor="ct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000" dirty="0">
                <a:solidFill>
                  <a:prstClr val="black"/>
                </a:solidFill>
              </a:rPr>
              <a:t>Shift Left 2</a:t>
            </a:r>
          </a:p>
        </p:txBody>
      </p:sp>
      <p:cxnSp>
        <p:nvCxnSpPr>
          <p:cNvPr id="234" name="AutoShape 11">
            <a:extLst>
              <a:ext uri="{FF2B5EF4-FFF2-40B4-BE49-F238E27FC236}">
                <a16:creationId xmlns:a16="http://schemas.microsoft.com/office/drawing/2014/main" id="{E0FD0ED1-80FD-4F76-993E-E4ECD81681A7}"/>
              </a:ext>
            </a:extLst>
          </p:cNvPr>
          <p:cNvCxnSpPr>
            <a:cxnSpLocks noChangeShapeType="1"/>
            <a:stCxn id="233" idx="3"/>
            <a:endCxn id="232" idx="1"/>
          </p:cNvCxnSpPr>
          <p:nvPr/>
        </p:nvCxnSpPr>
        <p:spPr bwMode="auto">
          <a:xfrm>
            <a:off x="7447540" y="2929262"/>
            <a:ext cx="228600" cy="186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 name="Elbow Connector 164">
            <a:extLst>
              <a:ext uri="{FF2B5EF4-FFF2-40B4-BE49-F238E27FC236}">
                <a16:creationId xmlns:a16="http://schemas.microsoft.com/office/drawing/2014/main" id="{91D9A858-D2CC-483B-8372-09E60BD7EB5A}"/>
              </a:ext>
            </a:extLst>
          </p:cNvPr>
          <p:cNvCxnSpPr>
            <a:stCxn id="245" idx="3"/>
            <a:endCxn id="220" idx="0"/>
          </p:cNvCxnSpPr>
          <p:nvPr/>
        </p:nvCxnSpPr>
        <p:spPr>
          <a:xfrm>
            <a:off x="1704830" y="3370615"/>
            <a:ext cx="382574" cy="403861"/>
          </a:xfrm>
          <a:prstGeom prst="bentConnector3">
            <a:avLst>
              <a:gd name="adj1" fmla="val 50000"/>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Elbow Connector 165">
            <a:extLst>
              <a:ext uri="{FF2B5EF4-FFF2-40B4-BE49-F238E27FC236}">
                <a16:creationId xmlns:a16="http://schemas.microsoft.com/office/drawing/2014/main" id="{88F0D5F8-4E65-4E49-A3EA-D1D535123E39}"/>
              </a:ext>
            </a:extLst>
          </p:cNvPr>
          <p:cNvCxnSpPr>
            <a:cxnSpLocks/>
            <a:endCxn id="233" idx="2"/>
          </p:cNvCxnSpPr>
          <p:nvPr/>
        </p:nvCxnSpPr>
        <p:spPr>
          <a:xfrm rot="5400000" flipH="1" flipV="1">
            <a:off x="5864484" y="4125291"/>
            <a:ext cx="2169484" cy="310827"/>
          </a:xfrm>
          <a:prstGeom prst="bentConnector3">
            <a:avLst>
              <a:gd name="adj1" fmla="val 80440"/>
            </a:avLst>
          </a:prstGeom>
          <a:ln w="1905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7" name="Trapezoid 236">
            <a:extLst>
              <a:ext uri="{FF2B5EF4-FFF2-40B4-BE49-F238E27FC236}">
                <a16:creationId xmlns:a16="http://schemas.microsoft.com/office/drawing/2014/main" id="{7EB9E5F2-DF41-4F7C-AFC7-1825375353FA}"/>
              </a:ext>
            </a:extLst>
          </p:cNvPr>
          <p:cNvSpPr/>
          <p:nvPr/>
        </p:nvSpPr>
        <p:spPr bwMode="auto">
          <a:xfrm rot="5400000">
            <a:off x="2647932" y="2286866"/>
            <a:ext cx="1122871" cy="609600"/>
          </a:xfrm>
          <a:prstGeom prst="trapezoid">
            <a:avLst>
              <a:gd name="adj" fmla="val 33990"/>
            </a:avLst>
          </a:prstGeom>
          <a:solidFill>
            <a:schemeClr val="accent5"/>
          </a:solidFill>
          <a:ln w="9525" cap="flat" cmpd="sng" algn="ctr">
            <a:solidFill>
              <a:schemeClr val="tx1"/>
            </a:solidFill>
            <a:prstDash val="solid"/>
            <a:round/>
            <a:headEnd type="none" w="med" len="med"/>
            <a:tailEnd type="none" w="med" len="med"/>
          </a:ln>
          <a:effectLst/>
        </p:spPr>
        <p:txBody>
          <a:bodyPr anchor="ctr"/>
          <a:lstStyle/>
          <a:p>
            <a:pPr algn="ctr" defTabSz="527517">
              <a:defRPr/>
            </a:pPr>
            <a:r>
              <a:rPr lang="en-US" sz="1600" b="1" dirty="0">
                <a:solidFill>
                  <a:prstClr val="black"/>
                </a:solidFill>
                <a:latin typeface="Calibri"/>
              </a:rPr>
              <a:t>+</a:t>
            </a:r>
          </a:p>
        </p:txBody>
      </p:sp>
      <p:sp>
        <p:nvSpPr>
          <p:cNvPr id="238" name="Text Box 23">
            <a:extLst>
              <a:ext uri="{FF2B5EF4-FFF2-40B4-BE49-F238E27FC236}">
                <a16:creationId xmlns:a16="http://schemas.microsoft.com/office/drawing/2014/main" id="{271F906F-7857-4026-94B2-FD6B997F7C57}"/>
              </a:ext>
            </a:extLst>
          </p:cNvPr>
          <p:cNvSpPr txBox="1">
            <a:spLocks noChangeArrowheads="1"/>
          </p:cNvSpPr>
          <p:nvPr/>
        </p:nvSpPr>
        <p:spPr bwMode="auto">
          <a:xfrm>
            <a:off x="2904568" y="2106431"/>
            <a:ext cx="152400" cy="253917"/>
          </a:xfrm>
          <a:prstGeom prst="rect">
            <a:avLst/>
          </a:prstGeom>
          <a:noFill/>
          <a:ln w="9525">
            <a:noFill/>
            <a:miter lim="800000"/>
            <a:headEnd/>
            <a:tailEnd/>
          </a:ln>
        </p:spPr>
        <p:txBody>
          <a:bodyPr lIns="27432">
            <a:spAutoFit/>
          </a:bodyPr>
          <a:lstStyle/>
          <a:p>
            <a:pPr defTabSz="527517">
              <a:spcBef>
                <a:spcPct val="50000"/>
              </a:spcBef>
              <a:defRPr/>
            </a:pPr>
            <a:r>
              <a:rPr lang="en-US" sz="1050" b="1" dirty="0">
                <a:solidFill>
                  <a:prstClr val="black"/>
                </a:solidFill>
                <a:latin typeface="Arial" charset="0"/>
              </a:rPr>
              <a:t>A</a:t>
            </a:r>
          </a:p>
        </p:txBody>
      </p:sp>
      <p:sp>
        <p:nvSpPr>
          <p:cNvPr id="240" name="Text Box 23">
            <a:extLst>
              <a:ext uri="{FF2B5EF4-FFF2-40B4-BE49-F238E27FC236}">
                <a16:creationId xmlns:a16="http://schemas.microsoft.com/office/drawing/2014/main" id="{18646764-1ED3-4F18-8006-8FDED6DDFA6D}"/>
              </a:ext>
            </a:extLst>
          </p:cNvPr>
          <p:cNvSpPr txBox="1">
            <a:spLocks noChangeArrowheads="1"/>
          </p:cNvSpPr>
          <p:nvPr/>
        </p:nvSpPr>
        <p:spPr bwMode="auto">
          <a:xfrm>
            <a:off x="2904568" y="2843031"/>
            <a:ext cx="152400" cy="253917"/>
          </a:xfrm>
          <a:prstGeom prst="rect">
            <a:avLst/>
          </a:prstGeom>
          <a:noFill/>
          <a:ln w="9525">
            <a:noFill/>
            <a:miter lim="800000"/>
            <a:headEnd/>
            <a:tailEnd/>
          </a:ln>
        </p:spPr>
        <p:txBody>
          <a:bodyPr lIns="27432">
            <a:spAutoFit/>
          </a:bodyPr>
          <a:lstStyle/>
          <a:p>
            <a:pPr defTabSz="527517">
              <a:spcBef>
                <a:spcPct val="50000"/>
              </a:spcBef>
              <a:defRPr/>
            </a:pPr>
            <a:r>
              <a:rPr lang="en-US" sz="1050" b="1" dirty="0">
                <a:solidFill>
                  <a:prstClr val="black"/>
                </a:solidFill>
                <a:latin typeface="Arial" charset="0"/>
              </a:rPr>
              <a:t>B</a:t>
            </a:r>
          </a:p>
        </p:txBody>
      </p:sp>
      <p:sp>
        <p:nvSpPr>
          <p:cNvPr id="241" name="Text Box 23">
            <a:extLst>
              <a:ext uri="{FF2B5EF4-FFF2-40B4-BE49-F238E27FC236}">
                <a16:creationId xmlns:a16="http://schemas.microsoft.com/office/drawing/2014/main" id="{F60382BC-5919-40B0-98A2-49A3CF2583E2}"/>
              </a:ext>
            </a:extLst>
          </p:cNvPr>
          <p:cNvSpPr txBox="1">
            <a:spLocks noChangeArrowheads="1"/>
          </p:cNvSpPr>
          <p:nvPr/>
        </p:nvSpPr>
        <p:spPr bwMode="auto">
          <a:xfrm>
            <a:off x="3361768" y="2449447"/>
            <a:ext cx="152400" cy="253917"/>
          </a:xfrm>
          <a:prstGeom prst="rect">
            <a:avLst/>
          </a:prstGeom>
          <a:noFill/>
          <a:ln w="9525">
            <a:noFill/>
            <a:miter lim="800000"/>
            <a:headEnd/>
            <a:tailEnd/>
          </a:ln>
        </p:spPr>
        <p:txBody>
          <a:bodyPr lIns="27432">
            <a:spAutoFit/>
          </a:bodyPr>
          <a:lstStyle/>
          <a:p>
            <a:pPr defTabSz="527517">
              <a:spcBef>
                <a:spcPct val="50000"/>
              </a:spcBef>
              <a:defRPr/>
            </a:pPr>
            <a:r>
              <a:rPr lang="en-US" sz="1050" b="1" dirty="0">
                <a:solidFill>
                  <a:prstClr val="black"/>
                </a:solidFill>
                <a:latin typeface="Arial" charset="0"/>
              </a:rPr>
              <a:t>S</a:t>
            </a:r>
          </a:p>
        </p:txBody>
      </p:sp>
      <p:cxnSp>
        <p:nvCxnSpPr>
          <p:cNvPr id="242" name="AutoShape 11">
            <a:extLst>
              <a:ext uri="{FF2B5EF4-FFF2-40B4-BE49-F238E27FC236}">
                <a16:creationId xmlns:a16="http://schemas.microsoft.com/office/drawing/2014/main" id="{8A5C1A6E-65CF-4474-B2AD-99400367FDE9}"/>
              </a:ext>
            </a:extLst>
          </p:cNvPr>
          <p:cNvCxnSpPr>
            <a:cxnSpLocks noChangeShapeType="1"/>
          </p:cNvCxnSpPr>
          <p:nvPr/>
        </p:nvCxnSpPr>
        <p:spPr bwMode="auto">
          <a:xfrm>
            <a:off x="2599768" y="2258830"/>
            <a:ext cx="304800" cy="15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3" name="Shape 41">
            <a:extLst>
              <a:ext uri="{FF2B5EF4-FFF2-40B4-BE49-F238E27FC236}">
                <a16:creationId xmlns:a16="http://schemas.microsoft.com/office/drawing/2014/main" id="{7DA86E69-DF50-4B6D-838A-68975B087D76}"/>
              </a:ext>
            </a:extLst>
          </p:cNvPr>
          <p:cNvCxnSpPr>
            <a:cxnSpLocks noChangeShapeType="1"/>
            <a:endCxn id="240" idx="1"/>
          </p:cNvCxnSpPr>
          <p:nvPr/>
        </p:nvCxnSpPr>
        <p:spPr bwMode="auto">
          <a:xfrm rot="5400000" flipH="1" flipV="1">
            <a:off x="2307648" y="3185912"/>
            <a:ext cx="812843" cy="381000"/>
          </a:xfrm>
          <a:prstGeom prst="bentConnector2">
            <a:avLst/>
          </a:prstGeom>
          <a:noFill/>
          <a:ln w="19050" algn="ctr">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244" name="Text Box 23">
            <a:extLst>
              <a:ext uri="{FF2B5EF4-FFF2-40B4-BE49-F238E27FC236}">
                <a16:creationId xmlns:a16="http://schemas.microsoft.com/office/drawing/2014/main" id="{E6BD9179-C5B6-4AE5-9930-7C247208CCEF}"/>
              </a:ext>
            </a:extLst>
          </p:cNvPr>
          <p:cNvSpPr txBox="1">
            <a:spLocks noChangeArrowheads="1"/>
          </p:cNvSpPr>
          <p:nvPr/>
        </p:nvSpPr>
        <p:spPr bwMode="auto">
          <a:xfrm>
            <a:off x="2371168" y="2106430"/>
            <a:ext cx="228600" cy="276999"/>
          </a:xfrm>
          <a:prstGeom prst="rect">
            <a:avLst/>
          </a:prstGeom>
          <a:noFill/>
          <a:ln w="9525">
            <a:noFill/>
            <a:miter lim="800000"/>
            <a:headEnd/>
            <a:tailEnd/>
          </a:ln>
        </p:spPr>
        <p:txBody>
          <a:bodyPr lIns="27432">
            <a:spAutoFit/>
          </a:bodyPr>
          <a:lstStyle/>
          <a:p>
            <a:pPr defTabSz="527517">
              <a:spcBef>
                <a:spcPct val="50000"/>
              </a:spcBef>
              <a:defRPr/>
            </a:pPr>
            <a:r>
              <a:rPr lang="en-US" sz="1200" b="1" dirty="0">
                <a:solidFill>
                  <a:prstClr val="black"/>
                </a:solidFill>
                <a:latin typeface="Arial" charset="0"/>
              </a:rPr>
              <a:t>4</a:t>
            </a:r>
          </a:p>
        </p:txBody>
      </p:sp>
      <p:sp>
        <p:nvSpPr>
          <p:cNvPr id="245" name="Flowchart: Terminator 244">
            <a:extLst>
              <a:ext uri="{FF2B5EF4-FFF2-40B4-BE49-F238E27FC236}">
                <a16:creationId xmlns:a16="http://schemas.microsoft.com/office/drawing/2014/main" id="{56A46A81-D7D1-4175-8ECC-743072587D13}"/>
              </a:ext>
            </a:extLst>
          </p:cNvPr>
          <p:cNvSpPr/>
          <p:nvPr/>
        </p:nvSpPr>
        <p:spPr>
          <a:xfrm>
            <a:off x="1478954" y="3107725"/>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246" name="Elbow Connector 177">
            <a:extLst>
              <a:ext uri="{FF2B5EF4-FFF2-40B4-BE49-F238E27FC236}">
                <a16:creationId xmlns:a16="http://schemas.microsoft.com/office/drawing/2014/main" id="{E5DCBE7F-9DDD-4FBB-B829-ADE14AB30535}"/>
              </a:ext>
            </a:extLst>
          </p:cNvPr>
          <p:cNvCxnSpPr/>
          <p:nvPr/>
        </p:nvCxnSpPr>
        <p:spPr>
          <a:xfrm rot="10800000" flipV="1">
            <a:off x="1478955" y="1975091"/>
            <a:ext cx="2383681" cy="1263758"/>
          </a:xfrm>
          <a:prstGeom prst="bentConnector3">
            <a:avLst>
              <a:gd name="adj1" fmla="val 106250"/>
            </a:avLst>
          </a:prstGeom>
          <a:ln w="1905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47" name="Group 246">
            <a:extLst>
              <a:ext uri="{FF2B5EF4-FFF2-40B4-BE49-F238E27FC236}">
                <a16:creationId xmlns:a16="http://schemas.microsoft.com/office/drawing/2014/main" id="{AB213B0B-7B1E-4D19-A652-1F8FD1E16691}"/>
              </a:ext>
            </a:extLst>
          </p:cNvPr>
          <p:cNvGrpSpPr/>
          <p:nvPr/>
        </p:nvGrpSpPr>
        <p:grpSpPr>
          <a:xfrm>
            <a:off x="4745651" y="2983091"/>
            <a:ext cx="1597509" cy="2720691"/>
            <a:chOff x="3731000" y="3093507"/>
            <a:chExt cx="1384508" cy="2357932"/>
          </a:xfrm>
        </p:grpSpPr>
        <p:sp>
          <p:nvSpPr>
            <p:cNvPr id="248" name="Rectangle 7">
              <a:extLst>
                <a:ext uri="{FF2B5EF4-FFF2-40B4-BE49-F238E27FC236}">
                  <a16:creationId xmlns:a16="http://schemas.microsoft.com/office/drawing/2014/main" id="{9FF29FEA-EAA9-41FC-9625-4BA0407CEEC8}"/>
                </a:ext>
              </a:extLst>
            </p:cNvPr>
            <p:cNvSpPr>
              <a:spLocks noChangeArrowheads="1"/>
            </p:cNvSpPr>
            <p:nvPr/>
          </p:nvSpPr>
          <p:spPr bwMode="auto">
            <a:xfrm>
              <a:off x="3992828" y="3093507"/>
              <a:ext cx="990600" cy="1783080"/>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a:solidFill>
                    <a:prstClr val="black"/>
                  </a:solidFill>
                </a:rPr>
                <a:t>Register File</a:t>
              </a:r>
            </a:p>
          </p:txBody>
        </p:sp>
        <p:sp>
          <p:nvSpPr>
            <p:cNvPr id="249" name="Text Box 23">
              <a:extLst>
                <a:ext uri="{FF2B5EF4-FFF2-40B4-BE49-F238E27FC236}">
                  <a16:creationId xmlns:a16="http://schemas.microsoft.com/office/drawing/2014/main" id="{DBD482BD-5EC5-4575-902D-75E40C6BDED5}"/>
                </a:ext>
              </a:extLst>
            </p:cNvPr>
            <p:cNvSpPr txBox="1">
              <a:spLocks noChangeArrowheads="1"/>
            </p:cNvSpPr>
            <p:nvPr/>
          </p:nvSpPr>
          <p:spPr bwMode="auto">
            <a:xfrm>
              <a:off x="3992828" y="309350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Reg. 1 #</a:t>
              </a:r>
            </a:p>
          </p:txBody>
        </p:sp>
        <p:sp>
          <p:nvSpPr>
            <p:cNvPr id="250" name="Text Box 23">
              <a:extLst>
                <a:ext uri="{FF2B5EF4-FFF2-40B4-BE49-F238E27FC236}">
                  <a16:creationId xmlns:a16="http://schemas.microsoft.com/office/drawing/2014/main" id="{84BC6543-5A6C-49D1-8EB4-83640D4F0B2C}"/>
                </a:ext>
              </a:extLst>
            </p:cNvPr>
            <p:cNvSpPr txBox="1">
              <a:spLocks noChangeArrowheads="1"/>
            </p:cNvSpPr>
            <p:nvPr/>
          </p:nvSpPr>
          <p:spPr bwMode="auto">
            <a:xfrm>
              <a:off x="3992828" y="348974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Reg. 2 #</a:t>
              </a:r>
            </a:p>
          </p:txBody>
        </p:sp>
        <p:sp>
          <p:nvSpPr>
            <p:cNvPr id="251" name="Text Box 23">
              <a:extLst>
                <a:ext uri="{FF2B5EF4-FFF2-40B4-BE49-F238E27FC236}">
                  <a16:creationId xmlns:a16="http://schemas.microsoft.com/office/drawing/2014/main" id="{EA310F0D-D310-4359-B6CF-581916DEE9C7}"/>
                </a:ext>
              </a:extLst>
            </p:cNvPr>
            <p:cNvSpPr txBox="1">
              <a:spLocks noChangeArrowheads="1"/>
            </p:cNvSpPr>
            <p:nvPr/>
          </p:nvSpPr>
          <p:spPr bwMode="auto">
            <a:xfrm>
              <a:off x="3992828" y="388598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Write</a:t>
              </a:r>
              <a:br>
                <a:rPr lang="en-US" sz="1050" dirty="0">
                  <a:solidFill>
                    <a:prstClr val="black"/>
                  </a:solidFill>
                  <a:latin typeface="Arial" charset="0"/>
                </a:rPr>
              </a:br>
              <a:r>
                <a:rPr lang="en-US" sz="1050" dirty="0">
                  <a:solidFill>
                    <a:prstClr val="black"/>
                  </a:solidFill>
                  <a:latin typeface="Arial" charset="0"/>
                </a:rPr>
                <a:t>Reg. #</a:t>
              </a:r>
            </a:p>
          </p:txBody>
        </p:sp>
        <p:sp>
          <p:nvSpPr>
            <p:cNvPr id="252" name="Text Box 23">
              <a:extLst>
                <a:ext uri="{FF2B5EF4-FFF2-40B4-BE49-F238E27FC236}">
                  <a16:creationId xmlns:a16="http://schemas.microsoft.com/office/drawing/2014/main" id="{101AFB97-9D0A-4EF4-822F-FB4B6431671F}"/>
                </a:ext>
              </a:extLst>
            </p:cNvPr>
            <p:cNvSpPr txBox="1">
              <a:spLocks noChangeArrowheads="1"/>
            </p:cNvSpPr>
            <p:nvPr/>
          </p:nvSpPr>
          <p:spPr bwMode="auto">
            <a:xfrm>
              <a:off x="3992828" y="428222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Write </a:t>
              </a:r>
              <a:br>
                <a:rPr lang="en-US" sz="1050" dirty="0">
                  <a:solidFill>
                    <a:prstClr val="black"/>
                  </a:solidFill>
                  <a:latin typeface="Arial" charset="0"/>
                </a:rPr>
              </a:br>
              <a:r>
                <a:rPr lang="en-US" sz="1050" dirty="0">
                  <a:solidFill>
                    <a:prstClr val="black"/>
                  </a:solidFill>
                  <a:latin typeface="Arial" charset="0"/>
                </a:rPr>
                <a:t>Data</a:t>
              </a:r>
            </a:p>
          </p:txBody>
        </p:sp>
        <p:sp>
          <p:nvSpPr>
            <p:cNvPr id="253" name="Text Box 23">
              <a:extLst>
                <a:ext uri="{FF2B5EF4-FFF2-40B4-BE49-F238E27FC236}">
                  <a16:creationId xmlns:a16="http://schemas.microsoft.com/office/drawing/2014/main" id="{39C432A3-2F35-40DA-BCFA-5B1559D35DA4}"/>
                </a:ext>
              </a:extLst>
            </p:cNvPr>
            <p:cNvSpPr txBox="1">
              <a:spLocks noChangeArrowheads="1"/>
            </p:cNvSpPr>
            <p:nvPr/>
          </p:nvSpPr>
          <p:spPr bwMode="auto">
            <a:xfrm>
              <a:off x="4521148" y="3753907"/>
              <a:ext cx="462280" cy="360098"/>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data 1</a:t>
              </a:r>
            </a:p>
          </p:txBody>
        </p:sp>
        <p:sp>
          <p:nvSpPr>
            <p:cNvPr id="254" name="Text Box 23">
              <a:extLst>
                <a:ext uri="{FF2B5EF4-FFF2-40B4-BE49-F238E27FC236}">
                  <a16:creationId xmlns:a16="http://schemas.microsoft.com/office/drawing/2014/main" id="{4394FA58-C1F7-4F1D-B8F2-D5F2233DF61C}"/>
                </a:ext>
              </a:extLst>
            </p:cNvPr>
            <p:cNvSpPr txBox="1">
              <a:spLocks noChangeArrowheads="1"/>
            </p:cNvSpPr>
            <p:nvPr/>
          </p:nvSpPr>
          <p:spPr bwMode="auto">
            <a:xfrm>
              <a:off x="4521148" y="4216187"/>
              <a:ext cx="462280" cy="360098"/>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data 2</a:t>
              </a:r>
            </a:p>
          </p:txBody>
        </p:sp>
        <p:sp>
          <p:nvSpPr>
            <p:cNvPr id="255" name="Rounded Rectangle 49">
              <a:extLst>
                <a:ext uri="{FF2B5EF4-FFF2-40B4-BE49-F238E27FC236}">
                  <a16:creationId xmlns:a16="http://schemas.microsoft.com/office/drawing/2014/main" id="{AFBC4D46-3128-496D-AD5F-DCDD9AE57614}"/>
                </a:ext>
              </a:extLst>
            </p:cNvPr>
            <p:cNvSpPr>
              <a:spLocks noChangeArrowheads="1"/>
            </p:cNvSpPr>
            <p:nvPr/>
          </p:nvSpPr>
          <p:spPr bwMode="auto">
            <a:xfrm>
              <a:off x="4058854" y="4942627"/>
              <a:ext cx="726454" cy="462280"/>
            </a:xfrm>
            <a:prstGeom prst="roundRect">
              <a:avLst>
                <a:gd name="adj" fmla="val 50000"/>
              </a:avLst>
            </a:prstGeom>
            <a:solidFill>
              <a:schemeClr val="accent5"/>
            </a:solidFill>
            <a:ln w="9525" algn="ctr">
              <a:solidFill>
                <a:schemeClr val="tx1"/>
              </a:solidFill>
              <a:round/>
              <a:headEnd/>
              <a:tailEnd/>
            </a:ln>
          </p:spPr>
          <p:txBody>
            <a:bodyPr anchor="ct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000">
                  <a:solidFill>
                    <a:prstClr val="black"/>
                  </a:solidFill>
                </a:rPr>
                <a:t>Sign Extend</a:t>
              </a:r>
            </a:p>
          </p:txBody>
        </p:sp>
        <p:cxnSp>
          <p:nvCxnSpPr>
            <p:cNvPr id="256" name="Straight Connector 253">
              <a:extLst>
                <a:ext uri="{FF2B5EF4-FFF2-40B4-BE49-F238E27FC236}">
                  <a16:creationId xmlns:a16="http://schemas.microsoft.com/office/drawing/2014/main" id="{192C1C4C-2E0B-496F-BB1A-E04563A9DD54}"/>
                </a:ext>
              </a:extLst>
            </p:cNvPr>
            <p:cNvCxnSpPr>
              <a:cxnSpLocks noChangeShapeType="1"/>
            </p:cNvCxnSpPr>
            <p:nvPr/>
          </p:nvCxnSpPr>
          <p:spPr bwMode="auto">
            <a:xfrm rot="5400000" flipH="1" flipV="1">
              <a:off x="4884368" y="5114607"/>
              <a:ext cx="132080" cy="6604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57" name="Text Box 23">
              <a:extLst>
                <a:ext uri="{FF2B5EF4-FFF2-40B4-BE49-F238E27FC236}">
                  <a16:creationId xmlns:a16="http://schemas.microsoft.com/office/drawing/2014/main" id="{60801DD2-E00A-4EF8-9C88-0616DD560ED0}"/>
                </a:ext>
              </a:extLst>
            </p:cNvPr>
            <p:cNvSpPr txBox="1">
              <a:spLocks noChangeArrowheads="1"/>
            </p:cNvSpPr>
            <p:nvPr/>
          </p:nvSpPr>
          <p:spPr bwMode="auto">
            <a:xfrm>
              <a:off x="4851348" y="5198532"/>
              <a:ext cx="264160" cy="21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 rIns="27432">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000" dirty="0">
                  <a:solidFill>
                    <a:prstClr val="black"/>
                  </a:solidFill>
                </a:rPr>
                <a:t>32</a:t>
              </a:r>
            </a:p>
          </p:txBody>
        </p:sp>
        <p:sp>
          <p:nvSpPr>
            <p:cNvPr id="258" name="Text Box 23">
              <a:extLst>
                <a:ext uri="{FF2B5EF4-FFF2-40B4-BE49-F238E27FC236}">
                  <a16:creationId xmlns:a16="http://schemas.microsoft.com/office/drawing/2014/main" id="{A7904C36-C006-4451-8547-9E36AC71379F}"/>
                </a:ext>
              </a:extLst>
            </p:cNvPr>
            <p:cNvSpPr txBox="1">
              <a:spLocks noChangeArrowheads="1"/>
            </p:cNvSpPr>
            <p:nvPr/>
          </p:nvSpPr>
          <p:spPr bwMode="auto">
            <a:xfrm>
              <a:off x="3731000" y="5238048"/>
              <a:ext cx="264160" cy="21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 rIns="27432">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000" dirty="0">
                  <a:solidFill>
                    <a:prstClr val="black"/>
                  </a:solidFill>
                </a:rPr>
                <a:t>16</a:t>
              </a:r>
            </a:p>
          </p:txBody>
        </p:sp>
        <p:sp>
          <p:nvSpPr>
            <p:cNvPr id="259" name="Text Box 23">
              <a:extLst>
                <a:ext uri="{FF2B5EF4-FFF2-40B4-BE49-F238E27FC236}">
                  <a16:creationId xmlns:a16="http://schemas.microsoft.com/office/drawing/2014/main" id="{96487C75-5B0D-47F6-BB8E-E29D6D4A00C4}"/>
                </a:ext>
              </a:extLst>
            </p:cNvPr>
            <p:cNvSpPr txBox="1">
              <a:spLocks noChangeArrowheads="1"/>
            </p:cNvSpPr>
            <p:nvPr/>
          </p:nvSpPr>
          <p:spPr bwMode="auto">
            <a:xfrm>
              <a:off x="3797040" y="5048184"/>
              <a:ext cx="132080" cy="220061"/>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cxnSp>
          <p:nvCxnSpPr>
            <p:cNvPr id="260" name="Straight Connector 253">
              <a:extLst>
                <a:ext uri="{FF2B5EF4-FFF2-40B4-BE49-F238E27FC236}">
                  <a16:creationId xmlns:a16="http://schemas.microsoft.com/office/drawing/2014/main" id="{4A7E4E7D-516D-44A9-8AE5-1C0F9025530E}"/>
                </a:ext>
              </a:extLst>
            </p:cNvPr>
            <p:cNvCxnSpPr>
              <a:cxnSpLocks noChangeShapeType="1"/>
            </p:cNvCxnSpPr>
            <p:nvPr/>
          </p:nvCxnSpPr>
          <p:spPr bwMode="auto">
            <a:xfrm rot="5400000" flipH="1" flipV="1">
              <a:off x="3811204" y="5126744"/>
              <a:ext cx="132080" cy="6604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cxnSp>
        <p:nvCxnSpPr>
          <p:cNvPr id="261" name="AutoShape 11">
            <a:extLst>
              <a:ext uri="{FF2B5EF4-FFF2-40B4-BE49-F238E27FC236}">
                <a16:creationId xmlns:a16="http://schemas.microsoft.com/office/drawing/2014/main" id="{3FDB6A7F-64E6-47E0-827F-2646211C4D4E}"/>
              </a:ext>
            </a:extLst>
          </p:cNvPr>
          <p:cNvCxnSpPr>
            <a:cxnSpLocks noChangeShapeType="1"/>
          </p:cNvCxnSpPr>
          <p:nvPr/>
        </p:nvCxnSpPr>
        <p:spPr bwMode="auto">
          <a:xfrm flipV="1">
            <a:off x="3855080" y="1965496"/>
            <a:ext cx="6290" cy="549561"/>
          </a:xfrm>
          <a:prstGeom prst="straightConnector1">
            <a:avLst/>
          </a:prstGeom>
          <a:noFill/>
          <a:ln w="19050">
            <a:solidFill>
              <a:schemeClr val="tx1"/>
            </a:solidFill>
            <a:round/>
            <a:headEnd type="oval"/>
            <a:tailEnd type="none" w="med" len="med"/>
          </a:ln>
          <a:extLst>
            <a:ext uri="{909E8E84-426E-40DD-AFC4-6F175D3DCCD1}">
              <a14:hiddenFill xmlns:a14="http://schemas.microsoft.com/office/drawing/2010/main">
                <a:noFill/>
              </a14:hiddenFill>
            </a:ext>
          </a:extLst>
        </p:spPr>
      </p:cxnSp>
      <p:sp>
        <p:nvSpPr>
          <p:cNvPr id="263" name="Rectangle 262">
            <a:extLst>
              <a:ext uri="{FF2B5EF4-FFF2-40B4-BE49-F238E27FC236}">
                <a16:creationId xmlns:a16="http://schemas.microsoft.com/office/drawing/2014/main" id="{5A6B4C46-9E6D-40DD-A999-74583646ECBE}"/>
              </a:ext>
            </a:extLst>
          </p:cNvPr>
          <p:cNvSpPr/>
          <p:nvPr/>
        </p:nvSpPr>
        <p:spPr>
          <a:xfrm>
            <a:off x="6418492" y="1923226"/>
            <a:ext cx="212775" cy="4138111"/>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
        <p:nvSpPr>
          <p:cNvPr id="264" name="Rectangle 263">
            <a:extLst>
              <a:ext uri="{FF2B5EF4-FFF2-40B4-BE49-F238E27FC236}">
                <a16:creationId xmlns:a16="http://schemas.microsoft.com/office/drawing/2014/main" id="{97BC35D4-654D-4883-9EA4-854599418113}"/>
              </a:ext>
            </a:extLst>
          </p:cNvPr>
          <p:cNvSpPr/>
          <p:nvPr/>
        </p:nvSpPr>
        <p:spPr>
          <a:xfrm>
            <a:off x="4234829" y="1923646"/>
            <a:ext cx="212775" cy="4138111"/>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cxnSp>
        <p:nvCxnSpPr>
          <p:cNvPr id="265" name="AutoShape 11">
            <a:extLst>
              <a:ext uri="{FF2B5EF4-FFF2-40B4-BE49-F238E27FC236}">
                <a16:creationId xmlns:a16="http://schemas.microsoft.com/office/drawing/2014/main" id="{FA27BA8F-51B4-41A6-A1EF-F9524749AB64}"/>
              </a:ext>
            </a:extLst>
          </p:cNvPr>
          <p:cNvCxnSpPr>
            <a:cxnSpLocks noChangeShapeType="1"/>
          </p:cNvCxnSpPr>
          <p:nvPr/>
        </p:nvCxnSpPr>
        <p:spPr bwMode="auto">
          <a:xfrm>
            <a:off x="4034534" y="3783191"/>
            <a:ext cx="21540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 name="AutoShape 11">
            <a:extLst>
              <a:ext uri="{FF2B5EF4-FFF2-40B4-BE49-F238E27FC236}">
                <a16:creationId xmlns:a16="http://schemas.microsoft.com/office/drawing/2014/main" id="{1532C7EC-961D-44D2-9BA8-0D016ECE8B0A}"/>
              </a:ext>
            </a:extLst>
          </p:cNvPr>
          <p:cNvCxnSpPr>
            <a:cxnSpLocks noChangeShapeType="1"/>
          </p:cNvCxnSpPr>
          <p:nvPr/>
        </p:nvCxnSpPr>
        <p:spPr bwMode="auto">
          <a:xfrm>
            <a:off x="5959165" y="5368270"/>
            <a:ext cx="459328"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7" name="AutoShape 11">
            <a:extLst>
              <a:ext uri="{FF2B5EF4-FFF2-40B4-BE49-F238E27FC236}">
                <a16:creationId xmlns:a16="http://schemas.microsoft.com/office/drawing/2014/main" id="{684DE488-DE78-47D4-8D5B-8232B01E6466}"/>
              </a:ext>
            </a:extLst>
          </p:cNvPr>
          <p:cNvCxnSpPr>
            <a:cxnSpLocks noChangeShapeType="1"/>
          </p:cNvCxnSpPr>
          <p:nvPr/>
        </p:nvCxnSpPr>
        <p:spPr bwMode="auto">
          <a:xfrm>
            <a:off x="6637850" y="4041464"/>
            <a:ext cx="746396"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8" name="AutoShape 11">
            <a:extLst>
              <a:ext uri="{FF2B5EF4-FFF2-40B4-BE49-F238E27FC236}">
                <a16:creationId xmlns:a16="http://schemas.microsoft.com/office/drawing/2014/main" id="{BF9F6A3F-DCA6-4ECE-8D88-9349A3EC629B}"/>
              </a:ext>
            </a:extLst>
          </p:cNvPr>
          <p:cNvCxnSpPr>
            <a:cxnSpLocks noChangeShapeType="1"/>
          </p:cNvCxnSpPr>
          <p:nvPr/>
        </p:nvCxnSpPr>
        <p:spPr bwMode="auto">
          <a:xfrm>
            <a:off x="6634759" y="5360712"/>
            <a:ext cx="158383" cy="0"/>
          </a:xfrm>
          <a:prstGeom prst="straightConnector1">
            <a:avLst/>
          </a:prstGeom>
          <a:noFill/>
          <a:ln w="19050">
            <a:solidFill>
              <a:schemeClr val="tx1"/>
            </a:solidFill>
            <a:round/>
            <a:headEnd/>
            <a:tailEnd type="none" w="med" len="med"/>
          </a:ln>
          <a:extLst>
            <a:ext uri="{909E8E84-426E-40DD-AFC4-6F175D3DCCD1}">
              <a14:hiddenFill xmlns:a14="http://schemas.microsoft.com/office/drawing/2010/main">
                <a:noFill/>
              </a14:hiddenFill>
            </a:ext>
          </a:extLst>
        </p:spPr>
      </p:cxnSp>
      <p:cxnSp>
        <p:nvCxnSpPr>
          <p:cNvPr id="269" name="AutoShape 11">
            <a:extLst>
              <a:ext uri="{FF2B5EF4-FFF2-40B4-BE49-F238E27FC236}">
                <a16:creationId xmlns:a16="http://schemas.microsoft.com/office/drawing/2014/main" id="{0136CD92-B33B-49E8-9A31-ECEBC829A4C9}"/>
              </a:ext>
            </a:extLst>
          </p:cNvPr>
          <p:cNvCxnSpPr>
            <a:cxnSpLocks noChangeShapeType="1"/>
          </p:cNvCxnSpPr>
          <p:nvPr/>
        </p:nvCxnSpPr>
        <p:spPr bwMode="auto">
          <a:xfrm>
            <a:off x="6794789" y="4784395"/>
            <a:ext cx="199752" cy="0"/>
          </a:xfrm>
          <a:prstGeom prst="straightConnector1">
            <a:avLst/>
          </a:prstGeom>
          <a:noFill/>
          <a:ln w="19050">
            <a:solidFill>
              <a:schemeClr val="tx1"/>
            </a:solidFill>
            <a:round/>
            <a:headEnd type="oval"/>
            <a:tailEnd type="triangle" w="med" len="med"/>
          </a:ln>
          <a:extLst>
            <a:ext uri="{909E8E84-426E-40DD-AFC4-6F175D3DCCD1}">
              <a14:hiddenFill xmlns:a14="http://schemas.microsoft.com/office/drawing/2010/main">
                <a:noFill/>
              </a14:hiddenFill>
            </a:ext>
          </a:extLst>
        </p:spPr>
      </p:cxnSp>
      <p:cxnSp>
        <p:nvCxnSpPr>
          <p:cNvPr id="270" name="AutoShape 11">
            <a:extLst>
              <a:ext uri="{FF2B5EF4-FFF2-40B4-BE49-F238E27FC236}">
                <a16:creationId xmlns:a16="http://schemas.microsoft.com/office/drawing/2014/main" id="{F30C9DC2-45EA-436A-B79C-B418E2BD21C8}"/>
              </a:ext>
            </a:extLst>
          </p:cNvPr>
          <p:cNvCxnSpPr>
            <a:cxnSpLocks noChangeShapeType="1"/>
          </p:cNvCxnSpPr>
          <p:nvPr/>
        </p:nvCxnSpPr>
        <p:spPr bwMode="auto">
          <a:xfrm>
            <a:off x="6637191" y="4503876"/>
            <a:ext cx="3573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1" name="Rectangle 270">
            <a:extLst>
              <a:ext uri="{FF2B5EF4-FFF2-40B4-BE49-F238E27FC236}">
                <a16:creationId xmlns:a16="http://schemas.microsoft.com/office/drawing/2014/main" id="{4474537A-04BB-43BE-B940-1D63386DB58D}"/>
              </a:ext>
            </a:extLst>
          </p:cNvPr>
          <p:cNvSpPr/>
          <p:nvPr/>
        </p:nvSpPr>
        <p:spPr>
          <a:xfrm>
            <a:off x="8484466" y="1923226"/>
            <a:ext cx="212775" cy="4164458"/>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cxnSp>
        <p:nvCxnSpPr>
          <p:cNvPr id="272" name="AutoShape 11">
            <a:extLst>
              <a:ext uri="{FF2B5EF4-FFF2-40B4-BE49-F238E27FC236}">
                <a16:creationId xmlns:a16="http://schemas.microsoft.com/office/drawing/2014/main" id="{93A20500-07CA-4440-815B-FDB919651894}"/>
              </a:ext>
            </a:extLst>
          </p:cNvPr>
          <p:cNvCxnSpPr>
            <a:cxnSpLocks noChangeShapeType="1"/>
          </p:cNvCxnSpPr>
          <p:nvPr/>
        </p:nvCxnSpPr>
        <p:spPr bwMode="auto">
          <a:xfrm>
            <a:off x="8284272" y="2647881"/>
            <a:ext cx="200193"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3" name="AutoShape 11">
            <a:extLst>
              <a:ext uri="{FF2B5EF4-FFF2-40B4-BE49-F238E27FC236}">
                <a16:creationId xmlns:a16="http://schemas.microsoft.com/office/drawing/2014/main" id="{B1D56D6D-F6BE-499E-8D9A-B1557A0E6D42}"/>
              </a:ext>
            </a:extLst>
          </p:cNvPr>
          <p:cNvCxnSpPr>
            <a:cxnSpLocks noChangeShapeType="1"/>
          </p:cNvCxnSpPr>
          <p:nvPr/>
        </p:nvCxnSpPr>
        <p:spPr bwMode="auto">
          <a:xfrm>
            <a:off x="7995411" y="4038153"/>
            <a:ext cx="485563" cy="21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4" name="AutoShape 11">
            <a:extLst>
              <a:ext uri="{FF2B5EF4-FFF2-40B4-BE49-F238E27FC236}">
                <a16:creationId xmlns:a16="http://schemas.microsoft.com/office/drawing/2014/main" id="{C934C9EA-BDE0-441C-96D2-C2A321E6DE62}"/>
              </a:ext>
            </a:extLst>
          </p:cNvPr>
          <p:cNvCxnSpPr>
            <a:cxnSpLocks noChangeShapeType="1"/>
          </p:cNvCxnSpPr>
          <p:nvPr/>
        </p:nvCxnSpPr>
        <p:spPr bwMode="auto">
          <a:xfrm>
            <a:off x="7996681" y="4390838"/>
            <a:ext cx="485563" cy="21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 name="Shape 127">
            <a:extLst>
              <a:ext uri="{FF2B5EF4-FFF2-40B4-BE49-F238E27FC236}">
                <a16:creationId xmlns:a16="http://schemas.microsoft.com/office/drawing/2014/main" id="{4EEAF11E-0742-4C8D-AD75-9527C438CDB1}"/>
              </a:ext>
            </a:extLst>
          </p:cNvPr>
          <p:cNvCxnSpPr>
            <a:cxnSpLocks noChangeShapeType="1"/>
          </p:cNvCxnSpPr>
          <p:nvPr/>
        </p:nvCxnSpPr>
        <p:spPr bwMode="auto">
          <a:xfrm>
            <a:off x="6708162" y="4495295"/>
            <a:ext cx="1776304" cy="702510"/>
          </a:xfrm>
          <a:prstGeom prst="bentConnector3">
            <a:avLst>
              <a:gd name="adj1" fmla="val -20"/>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cxnSp>
        <p:nvCxnSpPr>
          <p:cNvPr id="277" name="AutoShape 11">
            <a:extLst>
              <a:ext uri="{FF2B5EF4-FFF2-40B4-BE49-F238E27FC236}">
                <a16:creationId xmlns:a16="http://schemas.microsoft.com/office/drawing/2014/main" id="{6125B219-488C-40EE-9840-8D19520A2624}"/>
              </a:ext>
            </a:extLst>
          </p:cNvPr>
          <p:cNvCxnSpPr>
            <a:cxnSpLocks noChangeShapeType="1"/>
          </p:cNvCxnSpPr>
          <p:nvPr/>
        </p:nvCxnSpPr>
        <p:spPr bwMode="auto">
          <a:xfrm>
            <a:off x="8704291" y="5202157"/>
            <a:ext cx="372204"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8" name="Rectangle 277">
            <a:extLst>
              <a:ext uri="{FF2B5EF4-FFF2-40B4-BE49-F238E27FC236}">
                <a16:creationId xmlns:a16="http://schemas.microsoft.com/office/drawing/2014/main" id="{1209B8A5-C525-4909-9652-C35FF5FD432A}"/>
              </a:ext>
            </a:extLst>
          </p:cNvPr>
          <p:cNvSpPr/>
          <p:nvPr/>
        </p:nvSpPr>
        <p:spPr>
          <a:xfrm>
            <a:off x="10161132" y="1923023"/>
            <a:ext cx="212775" cy="4164458"/>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cxnSp>
        <p:nvCxnSpPr>
          <p:cNvPr id="280" name="AutoShape 11">
            <a:extLst>
              <a:ext uri="{FF2B5EF4-FFF2-40B4-BE49-F238E27FC236}">
                <a16:creationId xmlns:a16="http://schemas.microsoft.com/office/drawing/2014/main" id="{DC5728EC-A01E-4894-A208-60AD8B6FEED4}"/>
              </a:ext>
            </a:extLst>
          </p:cNvPr>
          <p:cNvCxnSpPr>
            <a:cxnSpLocks noChangeShapeType="1"/>
          </p:cNvCxnSpPr>
          <p:nvPr/>
        </p:nvCxnSpPr>
        <p:spPr bwMode="auto">
          <a:xfrm>
            <a:off x="10376765" y="4439809"/>
            <a:ext cx="327472" cy="20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1" name="AutoShape 11">
            <a:extLst>
              <a:ext uri="{FF2B5EF4-FFF2-40B4-BE49-F238E27FC236}">
                <a16:creationId xmlns:a16="http://schemas.microsoft.com/office/drawing/2014/main" id="{ECDA897B-706E-4D21-93E1-F0F6F457EB54}"/>
              </a:ext>
            </a:extLst>
          </p:cNvPr>
          <p:cNvCxnSpPr>
            <a:cxnSpLocks noChangeShapeType="1"/>
          </p:cNvCxnSpPr>
          <p:nvPr/>
        </p:nvCxnSpPr>
        <p:spPr bwMode="auto">
          <a:xfrm>
            <a:off x="10376765" y="4750409"/>
            <a:ext cx="327472" cy="20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2" name="Elbow Connector 92">
            <a:extLst>
              <a:ext uri="{FF2B5EF4-FFF2-40B4-BE49-F238E27FC236}">
                <a16:creationId xmlns:a16="http://schemas.microsoft.com/office/drawing/2014/main" id="{1FD0A625-AC20-4129-B719-E5AF723274AC}"/>
              </a:ext>
            </a:extLst>
          </p:cNvPr>
          <p:cNvCxnSpPr/>
          <p:nvPr/>
        </p:nvCxnSpPr>
        <p:spPr>
          <a:xfrm rot="10800000" flipH="1" flipV="1">
            <a:off x="8933754" y="4381049"/>
            <a:ext cx="1227379" cy="56393"/>
          </a:xfrm>
          <a:prstGeom prst="bentConnector5">
            <a:avLst>
              <a:gd name="adj1" fmla="val -72"/>
              <a:gd name="adj2" fmla="val -477568"/>
              <a:gd name="adj3" fmla="val 86653"/>
            </a:avLst>
          </a:prstGeom>
          <a:ln w="19050">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83" name="AutoShape 11">
            <a:extLst>
              <a:ext uri="{FF2B5EF4-FFF2-40B4-BE49-F238E27FC236}">
                <a16:creationId xmlns:a16="http://schemas.microsoft.com/office/drawing/2014/main" id="{546F913D-0FA7-4B7E-9BEC-36091DEBD9CE}"/>
              </a:ext>
            </a:extLst>
          </p:cNvPr>
          <p:cNvCxnSpPr>
            <a:cxnSpLocks noChangeShapeType="1"/>
          </p:cNvCxnSpPr>
          <p:nvPr/>
        </p:nvCxnSpPr>
        <p:spPr bwMode="auto">
          <a:xfrm>
            <a:off x="4448800" y="2522434"/>
            <a:ext cx="197672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4" name="AutoShape 11">
            <a:extLst>
              <a:ext uri="{FF2B5EF4-FFF2-40B4-BE49-F238E27FC236}">
                <a16:creationId xmlns:a16="http://schemas.microsoft.com/office/drawing/2014/main" id="{34D30EED-FCB6-45A5-B4D9-217436A88D52}"/>
              </a:ext>
            </a:extLst>
          </p:cNvPr>
          <p:cNvCxnSpPr>
            <a:cxnSpLocks noChangeShapeType="1"/>
          </p:cNvCxnSpPr>
          <p:nvPr/>
        </p:nvCxnSpPr>
        <p:spPr bwMode="auto">
          <a:xfrm>
            <a:off x="6636883" y="2512996"/>
            <a:ext cx="1039257" cy="770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5" name="TextBox 284">
            <a:extLst>
              <a:ext uri="{FF2B5EF4-FFF2-40B4-BE49-F238E27FC236}">
                <a16:creationId xmlns:a16="http://schemas.microsoft.com/office/drawing/2014/main" id="{9B2C408C-1CC1-4437-920F-5EA0B1A3C821}"/>
              </a:ext>
            </a:extLst>
          </p:cNvPr>
          <p:cNvSpPr txBox="1"/>
          <p:nvPr/>
        </p:nvSpPr>
        <p:spPr>
          <a:xfrm>
            <a:off x="4039829" y="1922980"/>
            <a:ext cx="602281" cy="340863"/>
          </a:xfrm>
          <a:prstGeom prst="rect">
            <a:avLst/>
          </a:prstGeom>
          <a:noFill/>
        </p:spPr>
        <p:txBody>
          <a:bodyPr wrap="none" rtlCol="0">
            <a:spAutoFit/>
          </a:bodyPr>
          <a:lstStyle/>
          <a:p>
            <a:pPr defTabSz="527517"/>
            <a:r>
              <a:rPr lang="en-US" sz="1615" b="1" dirty="0">
                <a:solidFill>
                  <a:prstClr val="black"/>
                </a:solidFill>
                <a:latin typeface="Calibri"/>
              </a:rPr>
              <a:t>IF/ID</a:t>
            </a:r>
          </a:p>
        </p:txBody>
      </p:sp>
      <p:sp>
        <p:nvSpPr>
          <p:cNvPr id="286" name="TextBox 285">
            <a:extLst>
              <a:ext uri="{FF2B5EF4-FFF2-40B4-BE49-F238E27FC236}">
                <a16:creationId xmlns:a16="http://schemas.microsoft.com/office/drawing/2014/main" id="{EAB44F12-5962-4861-8720-0B5FEC2B23F0}"/>
              </a:ext>
            </a:extLst>
          </p:cNvPr>
          <p:cNvSpPr txBox="1"/>
          <p:nvPr/>
        </p:nvSpPr>
        <p:spPr>
          <a:xfrm>
            <a:off x="6152660" y="1922981"/>
            <a:ext cx="673582" cy="340863"/>
          </a:xfrm>
          <a:prstGeom prst="rect">
            <a:avLst/>
          </a:prstGeom>
          <a:noFill/>
        </p:spPr>
        <p:txBody>
          <a:bodyPr wrap="none" rtlCol="0">
            <a:spAutoFit/>
          </a:bodyPr>
          <a:lstStyle/>
          <a:p>
            <a:pPr defTabSz="527517"/>
            <a:r>
              <a:rPr lang="en-US" sz="1615" b="1" dirty="0">
                <a:solidFill>
                  <a:prstClr val="black"/>
                </a:solidFill>
                <a:latin typeface="Calibri"/>
              </a:rPr>
              <a:t>ID/EX</a:t>
            </a:r>
          </a:p>
        </p:txBody>
      </p:sp>
      <p:sp>
        <p:nvSpPr>
          <p:cNvPr id="287" name="TextBox 286">
            <a:extLst>
              <a:ext uri="{FF2B5EF4-FFF2-40B4-BE49-F238E27FC236}">
                <a16:creationId xmlns:a16="http://schemas.microsoft.com/office/drawing/2014/main" id="{D2414063-10A3-4067-B0AF-727856001BDB}"/>
              </a:ext>
            </a:extLst>
          </p:cNvPr>
          <p:cNvSpPr txBox="1"/>
          <p:nvPr/>
        </p:nvSpPr>
        <p:spPr>
          <a:xfrm>
            <a:off x="8166638" y="1919278"/>
            <a:ext cx="952505" cy="340863"/>
          </a:xfrm>
          <a:prstGeom prst="rect">
            <a:avLst/>
          </a:prstGeom>
          <a:noFill/>
        </p:spPr>
        <p:txBody>
          <a:bodyPr wrap="none" rtlCol="0">
            <a:spAutoFit/>
          </a:bodyPr>
          <a:lstStyle/>
          <a:p>
            <a:pPr defTabSz="527517"/>
            <a:r>
              <a:rPr lang="en-US" sz="1615" b="1" dirty="0">
                <a:solidFill>
                  <a:prstClr val="black"/>
                </a:solidFill>
                <a:latin typeface="Calibri"/>
              </a:rPr>
              <a:t>EX/MEM</a:t>
            </a:r>
          </a:p>
        </p:txBody>
      </p:sp>
      <p:sp>
        <p:nvSpPr>
          <p:cNvPr id="288" name="TextBox 287">
            <a:extLst>
              <a:ext uri="{FF2B5EF4-FFF2-40B4-BE49-F238E27FC236}">
                <a16:creationId xmlns:a16="http://schemas.microsoft.com/office/drawing/2014/main" id="{F0B5F8DF-C1DD-43EC-BA06-683F3BB194A6}"/>
              </a:ext>
            </a:extLst>
          </p:cNvPr>
          <p:cNvSpPr txBox="1"/>
          <p:nvPr/>
        </p:nvSpPr>
        <p:spPr>
          <a:xfrm>
            <a:off x="9787545" y="1915840"/>
            <a:ext cx="1040670" cy="340863"/>
          </a:xfrm>
          <a:prstGeom prst="rect">
            <a:avLst/>
          </a:prstGeom>
          <a:noFill/>
        </p:spPr>
        <p:txBody>
          <a:bodyPr wrap="none" rtlCol="0">
            <a:spAutoFit/>
          </a:bodyPr>
          <a:lstStyle/>
          <a:p>
            <a:pPr defTabSz="527517"/>
            <a:r>
              <a:rPr lang="en-US" sz="1615" b="1" dirty="0">
                <a:solidFill>
                  <a:prstClr val="black"/>
                </a:solidFill>
                <a:latin typeface="Calibri"/>
              </a:rPr>
              <a:t>MEM/WB</a:t>
            </a:r>
          </a:p>
        </p:txBody>
      </p:sp>
      <p:sp>
        <p:nvSpPr>
          <p:cNvPr id="289" name="Flowchart: Terminator 288">
            <a:extLst>
              <a:ext uri="{FF2B5EF4-FFF2-40B4-BE49-F238E27FC236}">
                <a16:creationId xmlns:a16="http://schemas.microsoft.com/office/drawing/2014/main" id="{D61B16B0-3DC6-443E-9361-A032BCAFEDBD}"/>
              </a:ext>
            </a:extLst>
          </p:cNvPr>
          <p:cNvSpPr/>
          <p:nvPr/>
        </p:nvSpPr>
        <p:spPr>
          <a:xfrm>
            <a:off x="6776154" y="5577409"/>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290" name="AutoShape 11">
            <a:extLst>
              <a:ext uri="{FF2B5EF4-FFF2-40B4-BE49-F238E27FC236}">
                <a16:creationId xmlns:a16="http://schemas.microsoft.com/office/drawing/2014/main" id="{633CD545-3C5C-4166-B74E-2FC4145FE7FD}"/>
              </a:ext>
            </a:extLst>
          </p:cNvPr>
          <p:cNvCxnSpPr>
            <a:cxnSpLocks noChangeShapeType="1"/>
          </p:cNvCxnSpPr>
          <p:nvPr/>
        </p:nvCxnSpPr>
        <p:spPr bwMode="auto">
          <a:xfrm>
            <a:off x="6999425" y="5891230"/>
            <a:ext cx="1480794"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1" name="Shape 127">
            <a:extLst>
              <a:ext uri="{FF2B5EF4-FFF2-40B4-BE49-F238E27FC236}">
                <a16:creationId xmlns:a16="http://schemas.microsoft.com/office/drawing/2014/main" id="{FAED28F4-B1B8-4F2A-BC99-C857A63093DD}"/>
              </a:ext>
            </a:extLst>
          </p:cNvPr>
          <p:cNvCxnSpPr>
            <a:cxnSpLocks noChangeShapeType="1"/>
          </p:cNvCxnSpPr>
          <p:nvPr/>
        </p:nvCxnSpPr>
        <p:spPr bwMode="auto">
          <a:xfrm>
            <a:off x="4551150" y="5385649"/>
            <a:ext cx="1866146" cy="318956"/>
          </a:xfrm>
          <a:prstGeom prst="bentConnector3">
            <a:avLst>
              <a:gd name="adj1" fmla="val -20"/>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cxnSp>
        <p:nvCxnSpPr>
          <p:cNvPr id="292" name="Shape 127">
            <a:extLst>
              <a:ext uri="{FF2B5EF4-FFF2-40B4-BE49-F238E27FC236}">
                <a16:creationId xmlns:a16="http://schemas.microsoft.com/office/drawing/2014/main" id="{60C42CDB-D0BA-4E30-A77A-292E38969CA9}"/>
              </a:ext>
            </a:extLst>
          </p:cNvPr>
          <p:cNvCxnSpPr>
            <a:cxnSpLocks noChangeShapeType="1"/>
          </p:cNvCxnSpPr>
          <p:nvPr/>
        </p:nvCxnSpPr>
        <p:spPr bwMode="auto">
          <a:xfrm>
            <a:off x="4551150" y="5705384"/>
            <a:ext cx="1866146" cy="234386"/>
          </a:xfrm>
          <a:prstGeom prst="bentConnector3">
            <a:avLst>
              <a:gd name="adj1" fmla="val -190"/>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cxnSp>
        <p:nvCxnSpPr>
          <p:cNvPr id="293" name="AutoShape 11">
            <a:extLst>
              <a:ext uri="{FF2B5EF4-FFF2-40B4-BE49-F238E27FC236}">
                <a16:creationId xmlns:a16="http://schemas.microsoft.com/office/drawing/2014/main" id="{D97E5909-E9D5-45B8-B09A-2D74ED187530}"/>
              </a:ext>
            </a:extLst>
          </p:cNvPr>
          <p:cNvCxnSpPr>
            <a:cxnSpLocks noChangeShapeType="1"/>
          </p:cNvCxnSpPr>
          <p:nvPr/>
        </p:nvCxnSpPr>
        <p:spPr bwMode="auto">
          <a:xfrm>
            <a:off x="6637633" y="5706725"/>
            <a:ext cx="13667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4" name="AutoShape 11">
            <a:extLst>
              <a:ext uri="{FF2B5EF4-FFF2-40B4-BE49-F238E27FC236}">
                <a16:creationId xmlns:a16="http://schemas.microsoft.com/office/drawing/2014/main" id="{D36A4A71-198A-4C40-A18F-070D66F390B8}"/>
              </a:ext>
            </a:extLst>
          </p:cNvPr>
          <p:cNvCxnSpPr>
            <a:cxnSpLocks noChangeShapeType="1"/>
          </p:cNvCxnSpPr>
          <p:nvPr/>
        </p:nvCxnSpPr>
        <p:spPr bwMode="auto">
          <a:xfrm>
            <a:off x="6639220" y="5942945"/>
            <a:ext cx="13667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5" name="AutoShape 11">
            <a:extLst>
              <a:ext uri="{FF2B5EF4-FFF2-40B4-BE49-F238E27FC236}">
                <a16:creationId xmlns:a16="http://schemas.microsoft.com/office/drawing/2014/main" id="{D93248E8-5599-4058-8AC3-F958EA93F3BF}"/>
              </a:ext>
            </a:extLst>
          </p:cNvPr>
          <p:cNvCxnSpPr>
            <a:cxnSpLocks noChangeShapeType="1"/>
          </p:cNvCxnSpPr>
          <p:nvPr/>
        </p:nvCxnSpPr>
        <p:spPr bwMode="auto">
          <a:xfrm>
            <a:off x="8696338" y="5891230"/>
            <a:ext cx="1464794"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6" name="Shape 127">
            <a:extLst>
              <a:ext uri="{FF2B5EF4-FFF2-40B4-BE49-F238E27FC236}">
                <a16:creationId xmlns:a16="http://schemas.microsoft.com/office/drawing/2014/main" id="{8BD655B8-FC80-4816-A46E-9DB6C9F7B787}"/>
              </a:ext>
            </a:extLst>
          </p:cNvPr>
          <p:cNvCxnSpPr>
            <a:cxnSpLocks noChangeShapeType="1"/>
          </p:cNvCxnSpPr>
          <p:nvPr/>
        </p:nvCxnSpPr>
        <p:spPr bwMode="auto">
          <a:xfrm flipH="1" flipV="1">
            <a:off x="5046219" y="4056455"/>
            <a:ext cx="5330952" cy="1828800"/>
          </a:xfrm>
          <a:prstGeom prst="bentConnector5">
            <a:avLst>
              <a:gd name="adj1" fmla="val -4964"/>
              <a:gd name="adj2" fmla="val -18603"/>
              <a:gd name="adj3" fmla="val 107168"/>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 name="Elbow Connector 176">
            <a:extLst>
              <a:ext uri="{FF2B5EF4-FFF2-40B4-BE49-F238E27FC236}">
                <a16:creationId xmlns:a16="http://schemas.microsoft.com/office/drawing/2014/main" id="{66791C0F-66AA-4276-B9E6-B9C9A7DC3396}"/>
              </a:ext>
            </a:extLst>
          </p:cNvPr>
          <p:cNvCxnSpPr>
            <a:cxnSpLocks/>
          </p:cNvCxnSpPr>
          <p:nvPr/>
        </p:nvCxnSpPr>
        <p:spPr>
          <a:xfrm rot="10800000" flipV="1">
            <a:off x="1478955" y="1833570"/>
            <a:ext cx="7657937" cy="1679250"/>
          </a:xfrm>
          <a:prstGeom prst="bentConnector3">
            <a:avLst>
              <a:gd name="adj1" fmla="val 105823"/>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Elbow Connector 228">
            <a:extLst>
              <a:ext uri="{FF2B5EF4-FFF2-40B4-BE49-F238E27FC236}">
                <a16:creationId xmlns:a16="http://schemas.microsoft.com/office/drawing/2014/main" id="{E8AF5916-0050-4D70-BEA9-65216A89139E}"/>
              </a:ext>
            </a:extLst>
          </p:cNvPr>
          <p:cNvCxnSpPr>
            <a:cxnSpLocks/>
          </p:cNvCxnSpPr>
          <p:nvPr/>
        </p:nvCxnSpPr>
        <p:spPr>
          <a:xfrm rot="5400000" flipH="1" flipV="1">
            <a:off x="8504400" y="2023691"/>
            <a:ext cx="821701" cy="426681"/>
          </a:xfrm>
          <a:prstGeom prst="bentConnector3">
            <a:avLst>
              <a:gd name="adj1" fmla="val -134"/>
            </a:avLst>
          </a:prstGeom>
          <a:ln w="190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90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6D7A30-6C7E-4951-AB6E-BD433444110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4034" name="Rectangle 2"/>
          <p:cNvSpPr>
            <a:spLocks noGrp="1" noChangeArrowheads="1"/>
          </p:cNvSpPr>
          <p:nvPr>
            <p:ph type="title"/>
          </p:nvPr>
        </p:nvSpPr>
        <p:spPr/>
        <p:txBody>
          <a:bodyPr/>
          <a:lstStyle/>
          <a:p>
            <a:pPr eaLnBrk="1" hangingPunct="1"/>
            <a:r>
              <a:rPr lang="en-US" altLang="en-US" sz="4400" dirty="0"/>
              <a:t>Pipelined Timing</a:t>
            </a:r>
          </a:p>
        </p:txBody>
      </p:sp>
      <p:graphicFrame>
        <p:nvGraphicFramePr>
          <p:cNvPr id="909316" name="Group 4"/>
          <p:cNvGraphicFramePr>
            <a:graphicFrameLocks noGrp="1"/>
          </p:cNvGraphicFramePr>
          <p:nvPr>
            <p:ph idx="1"/>
          </p:nvPr>
        </p:nvGraphicFramePr>
        <p:xfrm>
          <a:off x="3947158" y="3034182"/>
          <a:ext cx="5974020" cy="2927105"/>
        </p:xfrm>
        <a:graphic>
          <a:graphicData uri="http://schemas.openxmlformats.org/drawingml/2006/table">
            <a:tbl>
              <a:tblPr/>
              <a:tblGrid>
                <a:gridCol w="497835">
                  <a:extLst>
                    <a:ext uri="{9D8B030D-6E8A-4147-A177-3AD203B41FA5}">
                      <a16:colId xmlns:a16="http://schemas.microsoft.com/office/drawing/2014/main" val="20000"/>
                    </a:ext>
                  </a:extLst>
                </a:gridCol>
                <a:gridCol w="497835">
                  <a:extLst>
                    <a:ext uri="{9D8B030D-6E8A-4147-A177-3AD203B41FA5}">
                      <a16:colId xmlns:a16="http://schemas.microsoft.com/office/drawing/2014/main" val="20001"/>
                    </a:ext>
                  </a:extLst>
                </a:gridCol>
                <a:gridCol w="497835">
                  <a:extLst>
                    <a:ext uri="{9D8B030D-6E8A-4147-A177-3AD203B41FA5}">
                      <a16:colId xmlns:a16="http://schemas.microsoft.com/office/drawing/2014/main" val="20002"/>
                    </a:ext>
                  </a:extLst>
                </a:gridCol>
                <a:gridCol w="497835">
                  <a:extLst>
                    <a:ext uri="{9D8B030D-6E8A-4147-A177-3AD203B41FA5}">
                      <a16:colId xmlns:a16="http://schemas.microsoft.com/office/drawing/2014/main" val="20003"/>
                    </a:ext>
                  </a:extLst>
                </a:gridCol>
                <a:gridCol w="497835">
                  <a:extLst>
                    <a:ext uri="{9D8B030D-6E8A-4147-A177-3AD203B41FA5}">
                      <a16:colId xmlns:a16="http://schemas.microsoft.com/office/drawing/2014/main" val="20004"/>
                    </a:ext>
                  </a:extLst>
                </a:gridCol>
                <a:gridCol w="497835">
                  <a:extLst>
                    <a:ext uri="{9D8B030D-6E8A-4147-A177-3AD203B41FA5}">
                      <a16:colId xmlns:a16="http://schemas.microsoft.com/office/drawing/2014/main" val="20005"/>
                    </a:ext>
                  </a:extLst>
                </a:gridCol>
                <a:gridCol w="497835">
                  <a:extLst>
                    <a:ext uri="{9D8B030D-6E8A-4147-A177-3AD203B41FA5}">
                      <a16:colId xmlns:a16="http://schemas.microsoft.com/office/drawing/2014/main" val="20006"/>
                    </a:ext>
                  </a:extLst>
                </a:gridCol>
                <a:gridCol w="497835">
                  <a:extLst>
                    <a:ext uri="{9D8B030D-6E8A-4147-A177-3AD203B41FA5}">
                      <a16:colId xmlns:a16="http://schemas.microsoft.com/office/drawing/2014/main" val="20007"/>
                    </a:ext>
                  </a:extLst>
                </a:gridCol>
                <a:gridCol w="497835">
                  <a:extLst>
                    <a:ext uri="{9D8B030D-6E8A-4147-A177-3AD203B41FA5}">
                      <a16:colId xmlns:a16="http://schemas.microsoft.com/office/drawing/2014/main" val="20008"/>
                    </a:ext>
                  </a:extLst>
                </a:gridCol>
                <a:gridCol w="497835">
                  <a:extLst>
                    <a:ext uri="{9D8B030D-6E8A-4147-A177-3AD203B41FA5}">
                      <a16:colId xmlns:a16="http://schemas.microsoft.com/office/drawing/2014/main" val="20009"/>
                    </a:ext>
                  </a:extLst>
                </a:gridCol>
                <a:gridCol w="497835">
                  <a:extLst>
                    <a:ext uri="{9D8B030D-6E8A-4147-A177-3AD203B41FA5}">
                      <a16:colId xmlns:a16="http://schemas.microsoft.com/office/drawing/2014/main" val="20010"/>
                    </a:ext>
                  </a:extLst>
                </a:gridCol>
                <a:gridCol w="497835">
                  <a:extLst>
                    <a:ext uri="{9D8B030D-6E8A-4147-A177-3AD203B41FA5}">
                      <a16:colId xmlns:a16="http://schemas.microsoft.com/office/drawing/2014/main" val="20011"/>
                    </a:ext>
                  </a:extLst>
                </a:gridCol>
              </a:tblGrid>
              <a:tr h="285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CC1</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CC2</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CC3</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CC4</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CC5</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CC6</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CC7</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CC8</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CC9</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CC10</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CC11</a:t>
                      </a: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794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rPr>
                        <a:t>LW</a:t>
                      </a:r>
                    </a:p>
                  </a:txBody>
                  <a:tcPr marL="0" marR="0" marT="0" marB="0" anchor="ctr" horzOverflow="overflow">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IF</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ID</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EXE</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MEM</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WB</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rPr>
                        <a:t>ADD</a:t>
                      </a:r>
                    </a:p>
                  </a:txBody>
                  <a:tcPr marL="0" marR="0" marT="0" marB="0" anchor="ctr" horzOverflow="overflow">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IF</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ID</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EXE</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MEM</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WB</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rPr>
                        <a:t>SUB</a:t>
                      </a:r>
                    </a:p>
                  </a:txBody>
                  <a:tcPr marL="0" marR="0" marT="0" marB="0" anchor="ctr" horzOverflow="overflow">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IF</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ID</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EXE</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MEM</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WB</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rPr>
                        <a:t>SW</a:t>
                      </a:r>
                    </a:p>
                  </a:txBody>
                  <a:tcPr marL="0" marR="0" marT="0" marB="0" anchor="ctr" horzOverflow="overflow">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sz="2400" dirty="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dirty="0">
                          <a:latin typeface="Arial" panose="020B0604020202020204" pitchFamily="34" charset="0"/>
                          <a:cs typeface="Arial" panose="020B0604020202020204" pitchFamily="34" charset="0"/>
                        </a:rPr>
                        <a:t>IF</a:t>
                      </a:r>
                      <a:endParaRPr lang="en-US" sz="14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ID</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EXE</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MEM</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WB</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8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rPr>
                        <a:t>AND</a:t>
                      </a:r>
                    </a:p>
                  </a:txBody>
                  <a:tcPr marL="0" marR="0" marT="0" marB="0" anchor="ctr" horzOverflow="overflow">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dirty="0">
                          <a:latin typeface="Arial" panose="020B0604020202020204" pitchFamily="34" charset="0"/>
                          <a:cs typeface="Arial" panose="020B0604020202020204" pitchFamily="34" charset="0"/>
                        </a:rPr>
                        <a:t>IF</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ID</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EXE</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MEM</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WB</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rPr>
                        <a:t>OR</a:t>
                      </a:r>
                    </a:p>
                  </a:txBody>
                  <a:tcPr marL="0" marR="0" marT="0" marB="0" anchor="ctr" horzOverflow="overflow">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sz="2400" dirty="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IF</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ID</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EXE</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MEM</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WB</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8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rPr>
                        <a:t>XOR</a:t>
                      </a:r>
                    </a:p>
                  </a:txBody>
                  <a:tcPr marL="0" marR="0" marT="0" marB="0" anchor="ctr" horzOverflow="overflow">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endParaRPr lang="en-US" sz="240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IF</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ID</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EXE</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MEM</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anose="020B0604020202020204" pitchFamily="34" charset="0"/>
                        </a:rPr>
                        <a:t>WB</a:t>
                      </a: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4035" name="Rectangle 3"/>
          <p:cNvSpPr>
            <a:spLocks noGrp="1" noChangeArrowheads="1"/>
          </p:cNvSpPr>
          <p:nvPr>
            <p:ph type="body" sz="half" idx="4294967295"/>
          </p:nvPr>
        </p:nvSpPr>
        <p:spPr>
          <a:xfrm>
            <a:off x="884221" y="1223418"/>
            <a:ext cx="10743875" cy="4524375"/>
          </a:xfrm>
        </p:spPr>
        <p:txBody>
          <a:bodyPr>
            <a:normAutofit/>
          </a:bodyPr>
          <a:lstStyle/>
          <a:p>
            <a:pPr eaLnBrk="1" hangingPunct="1"/>
            <a:r>
              <a:rPr lang="en-US" altLang="en-US" sz="2400" dirty="0">
                <a:latin typeface="Arial" panose="020B0604020202020204" pitchFamily="34" charset="0"/>
                <a:cs typeface="Arial" panose="020B0604020202020204" pitchFamily="34" charset="0"/>
              </a:rPr>
              <a:t>Suppose we execute </a:t>
            </a:r>
            <a:r>
              <a:rPr lang="en-US" altLang="en-US" sz="2400" b="1" dirty="0">
                <a:latin typeface="Arial" panose="020B0604020202020204" pitchFamily="34" charset="0"/>
                <a:cs typeface="Arial" panose="020B0604020202020204" pitchFamily="34" charset="0"/>
              </a:rPr>
              <a:t>N instructions </a:t>
            </a:r>
            <a:r>
              <a:rPr lang="en-US" altLang="en-US" sz="2400" dirty="0">
                <a:latin typeface="Arial" panose="020B0604020202020204" pitchFamily="34" charset="0"/>
                <a:cs typeface="Arial" panose="020B0604020202020204" pitchFamily="34" charset="0"/>
              </a:rPr>
              <a:t>using a </a:t>
            </a:r>
            <a:r>
              <a:rPr lang="en-US" altLang="en-US" sz="2400" b="1" dirty="0">
                <a:latin typeface="Arial" panose="020B0604020202020204" pitchFamily="34" charset="0"/>
                <a:cs typeface="Arial" panose="020B0604020202020204" pitchFamily="34" charset="0"/>
              </a:rPr>
              <a:t>K stage</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datapath</a:t>
            </a:r>
            <a:r>
              <a:rPr lang="en-US" altLang="en-US" sz="2400" dirty="0">
                <a:latin typeface="Arial" panose="020B0604020202020204" pitchFamily="34" charset="0"/>
                <a:cs typeface="Arial" panose="020B0604020202020204" pitchFamily="34" charset="0"/>
              </a:rPr>
              <a:t> </a:t>
            </a:r>
          </a:p>
          <a:p>
            <a:pPr eaLnBrk="1" hangingPunct="1">
              <a:lnSpc>
                <a:spcPct val="90000"/>
              </a:lnSpc>
            </a:pPr>
            <a:r>
              <a:rPr lang="en-US" altLang="en-US" sz="2400" dirty="0">
                <a:latin typeface="Arial" panose="020B0604020202020204" pitchFamily="34" charset="0"/>
                <a:cs typeface="Arial" panose="020B0604020202020204" pitchFamily="34" charset="0"/>
              </a:rPr>
              <a:t>Total execution cycle: </a:t>
            </a:r>
            <a:r>
              <a:rPr lang="en-US" altLang="en-US" sz="2400" b="1" i="1" dirty="0">
                <a:latin typeface="Arial" panose="020B0604020202020204" pitchFamily="34" charset="0"/>
                <a:cs typeface="Arial" panose="020B0604020202020204" pitchFamily="34" charset="0"/>
              </a:rPr>
              <a:t>K+N-1 cycles</a:t>
            </a:r>
          </a:p>
          <a:p>
            <a:pPr lvl="1" eaLnBrk="1" hangingPunct="1">
              <a:lnSpc>
                <a:spcPct val="90000"/>
              </a:lnSpc>
            </a:pPr>
            <a:r>
              <a:rPr lang="en-US" altLang="en-US" sz="2000" dirty="0">
                <a:latin typeface="Arial" panose="020B0604020202020204" pitchFamily="34" charset="0"/>
                <a:cs typeface="Arial" panose="020B0604020202020204" pitchFamily="34" charset="0"/>
              </a:rPr>
              <a:t>K cycle for 1</a:t>
            </a:r>
            <a:r>
              <a:rPr lang="en-US" altLang="en-US" sz="2000" baseline="30000" dirty="0">
                <a:latin typeface="Arial" panose="020B0604020202020204" pitchFamily="34" charset="0"/>
                <a:cs typeface="Arial" panose="020B0604020202020204" pitchFamily="34" charset="0"/>
              </a:rPr>
              <a:t>st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inst</a:t>
            </a:r>
            <a:r>
              <a:rPr lang="en-US" altLang="en-US" sz="2000" dirty="0">
                <a:latin typeface="Arial" panose="020B0604020202020204" pitchFamily="34" charset="0"/>
                <a:cs typeface="Arial" panose="020B0604020202020204" pitchFamily="34" charset="0"/>
              </a:rPr>
              <a:t> + (N-1) cycles for remaining </a:t>
            </a:r>
            <a:r>
              <a:rPr lang="en-US" altLang="en-US" sz="2000" dirty="0" err="1">
                <a:latin typeface="Arial" panose="020B0604020202020204" pitchFamily="34" charset="0"/>
                <a:cs typeface="Arial" panose="020B0604020202020204" pitchFamily="34" charset="0"/>
              </a:rPr>
              <a:t>insts</a:t>
            </a:r>
            <a:endParaRPr lang="en-US" altLang="en-US" sz="2000" dirty="0">
              <a:latin typeface="Arial" panose="020B0604020202020204" pitchFamily="34" charset="0"/>
              <a:cs typeface="Arial" panose="020B0604020202020204" pitchFamily="34" charset="0"/>
            </a:endParaRPr>
          </a:p>
          <a:p>
            <a:pPr lvl="1" eaLnBrk="1" hangingPunct="1">
              <a:lnSpc>
                <a:spcPct val="90000"/>
              </a:lnSpc>
            </a:pPr>
            <a:r>
              <a:rPr lang="en-US" altLang="en-US" sz="2000" dirty="0">
                <a:latin typeface="Arial" panose="020B0604020202020204" pitchFamily="34" charset="0"/>
                <a:cs typeface="Arial" panose="020B0604020202020204" pitchFamily="34" charset="0"/>
              </a:rPr>
              <a:t>Assume we keep the pipeline full</a:t>
            </a:r>
          </a:p>
        </p:txBody>
      </p:sp>
      <p:sp>
        <p:nvSpPr>
          <p:cNvPr id="44135" name="Text Box 103"/>
          <p:cNvSpPr txBox="1">
            <a:spLocks noChangeArrowheads="1"/>
          </p:cNvSpPr>
          <p:nvPr/>
        </p:nvSpPr>
        <p:spPr bwMode="auto">
          <a:xfrm>
            <a:off x="946451" y="3868561"/>
            <a:ext cx="234074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a:spcBef>
                <a:spcPct val="50000"/>
              </a:spcBef>
            </a:pPr>
            <a:r>
              <a:rPr lang="en-US" altLang="en-US" sz="1800" b="1" dirty="0">
                <a:solidFill>
                  <a:srgbClr val="1F497D"/>
                </a:solidFill>
              </a:rPr>
              <a:t>7 </a:t>
            </a:r>
            <a:r>
              <a:rPr lang="en-US" altLang="en-US" sz="1800" b="1" dirty="0" err="1">
                <a:solidFill>
                  <a:srgbClr val="1F497D"/>
                </a:solidFill>
              </a:rPr>
              <a:t>Instrs</a:t>
            </a:r>
            <a:r>
              <a:rPr lang="en-US" altLang="en-US" sz="1800" b="1" dirty="0">
                <a:solidFill>
                  <a:srgbClr val="1F497D"/>
                </a:solidFill>
              </a:rPr>
              <a:t>. = </a:t>
            </a:r>
          </a:p>
          <a:p>
            <a:pPr algn="ctr" defTabSz="527517">
              <a:spcBef>
                <a:spcPct val="50000"/>
              </a:spcBef>
            </a:pPr>
            <a:r>
              <a:rPr lang="en-US" altLang="en-US" sz="1800" b="1" dirty="0">
                <a:solidFill>
                  <a:srgbClr val="1F497D"/>
                </a:solidFill>
              </a:rPr>
              <a:t>11 clocks (5 + 7 – 1)</a:t>
            </a: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19</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8969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C40DCAC-7F74-4B07-BFAF-028F4FAD4CE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Midterm Exam Composition</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524818" y="1170980"/>
            <a:ext cx="11142363" cy="5432678"/>
          </a:xfrm>
        </p:spPr>
        <p:txBody>
          <a:bodyPr>
            <a:noAutofit/>
          </a:bodyPr>
          <a:lstStyle/>
          <a:p>
            <a:r>
              <a:rPr lang="en-US" sz="2000" b="1" dirty="0"/>
              <a:t>Multiple-choice Single-answer: 4 points * 8 = 32</a:t>
            </a:r>
          </a:p>
          <a:p>
            <a:r>
              <a:rPr lang="en-US" sz="2000" b="1" dirty="0"/>
              <a:t>Multiple-choice Multiple-answer: 6 points (wrong or missing option -3) * 4 = 24</a:t>
            </a:r>
          </a:p>
          <a:p>
            <a:r>
              <a:rPr lang="en-US" sz="2000" b="1" i="0" dirty="0">
                <a:effectLst/>
              </a:rPr>
              <a:t>True or False: 3 points * 8 = 24</a:t>
            </a:r>
          </a:p>
          <a:p>
            <a:r>
              <a:rPr lang="en-US" sz="2000" b="1" dirty="0"/>
              <a:t>Questions &amp; Answers: 10 points (steps 8 + answer 2) * 2 = 20</a:t>
            </a:r>
          </a:p>
          <a:p>
            <a:r>
              <a:rPr lang="en-US" sz="2000" b="1" dirty="0"/>
              <a:t>Bonus question: 10 points * 1 = 10</a:t>
            </a:r>
          </a:p>
          <a:p>
            <a:pPr marL="0" indent="0" algn="l">
              <a:buNone/>
            </a:pPr>
            <a:endParaRPr lang="en-US" sz="2000" b="1" dirty="0"/>
          </a:p>
          <a:p>
            <a:pPr marL="0" indent="0" algn="l">
              <a:buNone/>
            </a:pPr>
            <a:r>
              <a:rPr lang="en-US" sz="2000" b="1" dirty="0"/>
              <a:t>Total = 32 + 24 + 24 + 20 + 10 = 100 + 10</a:t>
            </a:r>
          </a:p>
          <a:p>
            <a:pPr lvl="1"/>
            <a:r>
              <a:rPr lang="en-US" sz="1600" dirty="0"/>
              <a:t>If you get more than 100 points, the excessive points will be used to improved your overall grade.</a:t>
            </a:r>
          </a:p>
          <a:p>
            <a:pPr marL="527518" lvl="1" indent="0">
              <a:buNone/>
            </a:pPr>
            <a:endParaRPr lang="en-US" sz="1600" b="1" dirty="0"/>
          </a:p>
          <a:p>
            <a:pPr marL="0" indent="0" algn="l">
              <a:buNone/>
            </a:pPr>
            <a:r>
              <a:rPr lang="en-US" sz="2000" b="1" dirty="0"/>
              <a:t>Exam settings:</a:t>
            </a:r>
          </a:p>
          <a:p>
            <a:pPr lvl="1"/>
            <a:r>
              <a:rPr lang="en-US" sz="1600" dirty="0"/>
              <a:t>Time: </a:t>
            </a:r>
            <a:r>
              <a:rPr lang="en-US" sz="1600" i="0" u="none" strike="noStrike" baseline="0" dirty="0">
                <a:solidFill>
                  <a:srgbClr val="000000"/>
                </a:solidFill>
              </a:rPr>
              <a:t>Monday, </a:t>
            </a:r>
            <a:r>
              <a:rPr lang="en-US" sz="1600" dirty="0">
                <a:solidFill>
                  <a:srgbClr val="000000"/>
                </a:solidFill>
              </a:rPr>
              <a:t>Oct</a:t>
            </a:r>
            <a:r>
              <a:rPr lang="en-US" sz="1600" i="0" u="none" strike="noStrike" baseline="0" dirty="0">
                <a:solidFill>
                  <a:srgbClr val="000000"/>
                </a:solidFill>
              </a:rPr>
              <a:t> </a:t>
            </a:r>
            <a:r>
              <a:rPr lang="en-US" sz="1600" dirty="0">
                <a:solidFill>
                  <a:srgbClr val="000000"/>
                </a:solidFill>
              </a:rPr>
              <a:t>19</a:t>
            </a:r>
            <a:r>
              <a:rPr lang="en-US" sz="1600" i="0" u="none" strike="noStrike" baseline="0" dirty="0">
                <a:solidFill>
                  <a:srgbClr val="000000"/>
                </a:solidFill>
              </a:rPr>
              <a:t>, 15:00 - 16:15 @ Clark 222 with </a:t>
            </a:r>
            <a:r>
              <a:rPr lang="en-US" sz="1600" i="0" u="none" strike="noStrike" baseline="0" dirty="0" err="1">
                <a:solidFill>
                  <a:srgbClr val="000000"/>
                </a:solidFill>
              </a:rPr>
              <a:t>LockDown</a:t>
            </a:r>
            <a:r>
              <a:rPr lang="en-US" sz="1600" i="0" u="none" strike="noStrike" baseline="0" dirty="0">
                <a:solidFill>
                  <a:srgbClr val="000000"/>
                </a:solidFill>
              </a:rPr>
              <a:t> Browser 	</a:t>
            </a:r>
          </a:p>
          <a:p>
            <a:pPr lvl="1"/>
            <a:r>
              <a:rPr lang="en-US" sz="1600" dirty="0"/>
              <a:t>Closed book (but you can print out the MIPS data card and use it if needed)</a:t>
            </a:r>
          </a:p>
          <a:p>
            <a:pPr lvl="1"/>
            <a:r>
              <a:rPr lang="en-US" sz="1600" dirty="0"/>
              <a:t>Cheat sheet (handwritten): A4 paper * 1 allowed, pictures of both sides must be submitted before the exam</a:t>
            </a:r>
          </a:p>
          <a:p>
            <a:pPr lvl="1"/>
            <a:r>
              <a:rPr lang="en-US" sz="1600" dirty="0"/>
              <a:t>Use of calculator and scratch paper allowed</a:t>
            </a:r>
          </a:p>
          <a:p>
            <a:pPr lvl="1"/>
            <a:r>
              <a:rPr lang="en-US" sz="1600" dirty="0"/>
              <a:t>Double-check your laptop and turn off your cellphone before the exam</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2</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59056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F449E9B-A2CC-4DA7-8A02-7848A31D65B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9154" name="Rectangle 2"/>
          <p:cNvSpPr>
            <a:spLocks noGrp="1" noChangeArrowheads="1"/>
          </p:cNvSpPr>
          <p:nvPr>
            <p:ph type="title"/>
          </p:nvPr>
        </p:nvSpPr>
        <p:spPr/>
        <p:txBody>
          <a:bodyPr/>
          <a:lstStyle/>
          <a:p>
            <a:pPr eaLnBrk="1" hangingPunct="1"/>
            <a:r>
              <a:rPr lang="en-US" altLang="en-US" sz="4400" dirty="0"/>
              <a:t>Data Hazards</a:t>
            </a:r>
          </a:p>
        </p:txBody>
      </p:sp>
      <p:sp>
        <p:nvSpPr>
          <p:cNvPr id="56323" name="Rectangle 3"/>
          <p:cNvSpPr>
            <a:spLocks noGrp="1" noChangeArrowheads="1"/>
          </p:cNvSpPr>
          <p:nvPr>
            <p:ph idx="1"/>
          </p:nvPr>
        </p:nvSpPr>
        <p:spPr>
          <a:xfrm>
            <a:off x="734400" y="1214817"/>
            <a:ext cx="4852800" cy="4964611"/>
          </a:xfrm>
        </p:spPr>
        <p:txBody>
          <a:bodyPr>
            <a:normAutofit/>
          </a:bodyPr>
          <a:lstStyle/>
          <a:p>
            <a:pPr eaLnBrk="1" hangingPunct="1">
              <a:defRPr/>
            </a:pPr>
            <a:r>
              <a:rPr lang="en-US" sz="2400" b="1" dirty="0"/>
              <a:t>Read-After-Write (RAW)</a:t>
            </a:r>
          </a:p>
          <a:p>
            <a:pPr lvl="1">
              <a:defRPr/>
            </a:pPr>
            <a:r>
              <a:rPr lang="en-US" sz="1939" dirty="0"/>
              <a:t>A following instruction reads a result from a previous instruction</a:t>
            </a:r>
            <a:endParaRPr lang="en-US" sz="1939" b="1" dirty="0"/>
          </a:p>
          <a:p>
            <a:pPr>
              <a:defRPr/>
            </a:pPr>
            <a:r>
              <a:rPr lang="en-US" sz="2400" dirty="0"/>
              <a:t>Write-After-Read (WAR)</a:t>
            </a:r>
          </a:p>
          <a:p>
            <a:pPr>
              <a:defRPr/>
            </a:pPr>
            <a:r>
              <a:rPr lang="en-US" sz="2400" dirty="0"/>
              <a:t>Write-After-Write (WAW)</a:t>
            </a:r>
          </a:p>
          <a:p>
            <a:pPr lvl="1" eaLnBrk="1" hangingPunct="1">
              <a:defRPr/>
            </a:pPr>
            <a:endParaRPr lang="en-US" sz="2000" dirty="0"/>
          </a:p>
          <a:p>
            <a:pPr eaLnBrk="1" hangingPunct="1">
              <a:defRPr/>
            </a:pPr>
            <a:r>
              <a:rPr lang="en-US" sz="2400" b="1" dirty="0"/>
              <a:t>RAW Example</a:t>
            </a:r>
          </a:p>
          <a:p>
            <a:pPr lvl="1" eaLnBrk="1" hangingPunct="1">
              <a:defRPr/>
            </a:pPr>
            <a:r>
              <a:rPr lang="en-US" sz="2000" dirty="0"/>
              <a:t>LW  </a:t>
            </a:r>
            <a:r>
              <a:rPr lang="en-US" sz="2000" dirty="0">
                <a:solidFill>
                  <a:srgbClr val="FF0000"/>
                </a:solidFill>
              </a:rPr>
              <a:t>$t1</a:t>
            </a:r>
            <a:r>
              <a:rPr lang="en-US" sz="2000" dirty="0"/>
              <a:t>,4($s0)</a:t>
            </a:r>
          </a:p>
          <a:p>
            <a:pPr lvl="1" eaLnBrk="1" hangingPunct="1">
              <a:defRPr/>
            </a:pPr>
            <a:r>
              <a:rPr lang="en-US" sz="2000" dirty="0"/>
              <a:t>ADD $t5,</a:t>
            </a:r>
            <a:r>
              <a:rPr lang="en-US" sz="2000" dirty="0">
                <a:solidFill>
                  <a:srgbClr val="FF0000"/>
                </a:solidFill>
              </a:rPr>
              <a:t>$t1</a:t>
            </a:r>
            <a:r>
              <a:rPr lang="en-US" sz="2000" dirty="0"/>
              <a:t>,$t4</a:t>
            </a: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20</a:t>
            </a:fld>
            <a:endParaRPr lang="en-US" dirty="0">
              <a:solidFill>
                <a:prstClr val="black">
                  <a:tint val="75000"/>
                </a:prstClr>
              </a:solidFill>
              <a:latin typeface="Calibri"/>
            </a:endParaRPr>
          </a:p>
        </p:txBody>
      </p:sp>
      <p:sp>
        <p:nvSpPr>
          <p:cNvPr id="49156" name="Text Box 4"/>
          <p:cNvSpPr txBox="1">
            <a:spLocks noChangeArrowheads="1"/>
          </p:cNvSpPr>
          <p:nvPr/>
        </p:nvSpPr>
        <p:spPr bwMode="auto">
          <a:xfrm>
            <a:off x="5967045" y="1410969"/>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2000" b="1" dirty="0">
                <a:solidFill>
                  <a:prstClr val="black"/>
                </a:solidFill>
              </a:rPr>
              <a:t>Initial Conditions:</a:t>
            </a:r>
          </a:p>
        </p:txBody>
      </p:sp>
      <p:sp>
        <p:nvSpPr>
          <p:cNvPr id="49157" name="Text Box 5"/>
          <p:cNvSpPr txBox="1">
            <a:spLocks noChangeArrowheads="1"/>
          </p:cNvSpPr>
          <p:nvPr/>
        </p:nvSpPr>
        <p:spPr bwMode="auto">
          <a:xfrm>
            <a:off x="6271845" y="2101532"/>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800">
                <a:solidFill>
                  <a:prstClr val="black"/>
                </a:solidFill>
                <a:latin typeface="Courier New" panose="02070309020205020404" pitchFamily="49" charset="0"/>
              </a:rPr>
              <a:t>$s0 = 0x10010000</a:t>
            </a:r>
          </a:p>
        </p:txBody>
      </p:sp>
      <p:sp>
        <p:nvSpPr>
          <p:cNvPr id="49158" name="Text Box 6"/>
          <p:cNvSpPr txBox="1">
            <a:spLocks noChangeArrowheads="1"/>
          </p:cNvSpPr>
          <p:nvPr/>
        </p:nvSpPr>
        <p:spPr bwMode="auto">
          <a:xfrm>
            <a:off x="6271845" y="2482531"/>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800">
                <a:solidFill>
                  <a:prstClr val="black"/>
                </a:solidFill>
                <a:latin typeface="Courier New" panose="02070309020205020404" pitchFamily="49" charset="0"/>
              </a:rPr>
              <a:t>$t1 = 0x0</a:t>
            </a:r>
          </a:p>
        </p:txBody>
      </p:sp>
      <p:sp>
        <p:nvSpPr>
          <p:cNvPr id="49159" name="Text Box 7"/>
          <p:cNvSpPr txBox="1">
            <a:spLocks noChangeArrowheads="1"/>
          </p:cNvSpPr>
          <p:nvPr/>
        </p:nvSpPr>
        <p:spPr bwMode="auto">
          <a:xfrm>
            <a:off x="6271845" y="2863531"/>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800">
                <a:solidFill>
                  <a:prstClr val="black"/>
                </a:solidFill>
                <a:latin typeface="Courier New" panose="02070309020205020404" pitchFamily="49" charset="0"/>
              </a:rPr>
              <a:t>$t4 = 0x24</a:t>
            </a:r>
          </a:p>
        </p:txBody>
      </p:sp>
      <p:sp>
        <p:nvSpPr>
          <p:cNvPr id="49160" name="Text Box 16"/>
          <p:cNvSpPr txBox="1">
            <a:spLocks noChangeArrowheads="1"/>
          </p:cNvSpPr>
          <p:nvPr/>
        </p:nvSpPr>
        <p:spPr bwMode="auto">
          <a:xfrm>
            <a:off x="5967045" y="3925570"/>
            <a:ext cx="388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800" b="1" dirty="0">
                <a:solidFill>
                  <a:prstClr val="black"/>
                </a:solidFill>
              </a:rPr>
              <a:t>After execution values should be:</a:t>
            </a:r>
          </a:p>
        </p:txBody>
      </p:sp>
      <p:sp>
        <p:nvSpPr>
          <p:cNvPr id="49161" name="Text Box 17"/>
          <p:cNvSpPr txBox="1">
            <a:spLocks noChangeArrowheads="1"/>
          </p:cNvSpPr>
          <p:nvPr/>
        </p:nvSpPr>
        <p:spPr bwMode="auto">
          <a:xfrm>
            <a:off x="6271845" y="3239769"/>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800">
                <a:solidFill>
                  <a:prstClr val="black"/>
                </a:solidFill>
                <a:latin typeface="Courier New" panose="02070309020205020404" pitchFamily="49" charset="0"/>
              </a:rPr>
              <a:t>$t5 = 0x0</a:t>
            </a:r>
          </a:p>
        </p:txBody>
      </p:sp>
      <p:sp>
        <p:nvSpPr>
          <p:cNvPr id="49162" name="Text Box 10"/>
          <p:cNvSpPr txBox="1">
            <a:spLocks noChangeArrowheads="1"/>
          </p:cNvSpPr>
          <p:nvPr/>
        </p:nvSpPr>
        <p:spPr bwMode="auto">
          <a:xfrm>
            <a:off x="8710245" y="2630169"/>
            <a:ext cx="990600" cy="276999"/>
          </a:xfrm>
          <a:prstGeom prst="rect">
            <a:avLst/>
          </a:prstGeom>
          <a:solidFill>
            <a:srgbClr val="FFFFCC"/>
          </a:solidFill>
          <a:ln w="9525">
            <a:solidFill>
              <a:schemeClr val="tx1"/>
            </a:solidFill>
            <a:miter lim="800000"/>
            <a:headEnd/>
            <a:tailEnd/>
          </a:ln>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200">
                <a:solidFill>
                  <a:prstClr val="black"/>
                </a:solidFill>
                <a:latin typeface="Courier New" panose="02070309020205020404" pitchFamily="49" charset="0"/>
              </a:rPr>
              <a:t>00000060</a:t>
            </a:r>
          </a:p>
        </p:txBody>
      </p:sp>
      <p:sp>
        <p:nvSpPr>
          <p:cNvPr id="49163" name="Text Box 11"/>
          <p:cNvSpPr txBox="1">
            <a:spLocks noChangeArrowheads="1"/>
          </p:cNvSpPr>
          <p:nvPr/>
        </p:nvSpPr>
        <p:spPr bwMode="auto">
          <a:xfrm>
            <a:off x="8710245" y="2892107"/>
            <a:ext cx="990600" cy="276999"/>
          </a:xfrm>
          <a:prstGeom prst="rect">
            <a:avLst/>
          </a:prstGeom>
          <a:solidFill>
            <a:srgbClr val="FFFFCC"/>
          </a:solidFill>
          <a:ln w="9525">
            <a:solidFill>
              <a:schemeClr val="tx1"/>
            </a:solidFill>
            <a:miter lim="800000"/>
            <a:headEnd/>
            <a:tailEnd/>
          </a:ln>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200" dirty="0">
                <a:solidFill>
                  <a:prstClr val="black"/>
                </a:solidFill>
                <a:latin typeface="Courier New" panose="02070309020205020404" pitchFamily="49" charset="0"/>
              </a:rPr>
              <a:t>12345678</a:t>
            </a:r>
          </a:p>
        </p:txBody>
      </p:sp>
      <p:sp>
        <p:nvSpPr>
          <p:cNvPr id="49164" name="Text Box 15"/>
          <p:cNvSpPr txBox="1">
            <a:spLocks noChangeArrowheads="1"/>
          </p:cNvSpPr>
          <p:nvPr/>
        </p:nvSpPr>
        <p:spPr bwMode="auto">
          <a:xfrm>
            <a:off x="9700845" y="2892107"/>
            <a:ext cx="1143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200">
                <a:solidFill>
                  <a:prstClr val="black"/>
                </a:solidFill>
                <a:latin typeface="Courier New" panose="02070309020205020404" pitchFamily="49" charset="0"/>
              </a:rPr>
              <a:t>0x10010000</a:t>
            </a:r>
          </a:p>
        </p:txBody>
      </p:sp>
      <p:sp>
        <p:nvSpPr>
          <p:cNvPr id="49165" name="Text Box 15"/>
          <p:cNvSpPr txBox="1">
            <a:spLocks noChangeArrowheads="1"/>
          </p:cNvSpPr>
          <p:nvPr/>
        </p:nvSpPr>
        <p:spPr bwMode="auto">
          <a:xfrm>
            <a:off x="9700845" y="2634932"/>
            <a:ext cx="1143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200">
                <a:solidFill>
                  <a:prstClr val="black"/>
                </a:solidFill>
                <a:latin typeface="Courier New" panose="02070309020205020404" pitchFamily="49" charset="0"/>
              </a:rPr>
              <a:t>0x10010004</a:t>
            </a:r>
          </a:p>
        </p:txBody>
      </p:sp>
      <p:sp>
        <p:nvSpPr>
          <p:cNvPr id="49166" name="Text Box 5"/>
          <p:cNvSpPr txBox="1">
            <a:spLocks noChangeArrowheads="1"/>
          </p:cNvSpPr>
          <p:nvPr/>
        </p:nvSpPr>
        <p:spPr bwMode="auto">
          <a:xfrm>
            <a:off x="6271845" y="4382770"/>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800" dirty="0">
                <a:solidFill>
                  <a:prstClr val="black"/>
                </a:solidFill>
                <a:latin typeface="Courier New" panose="02070309020205020404" pitchFamily="49" charset="0"/>
              </a:rPr>
              <a:t>$s0 = 0x10010000</a:t>
            </a:r>
          </a:p>
        </p:txBody>
      </p:sp>
      <p:sp>
        <p:nvSpPr>
          <p:cNvPr id="49167" name="Text Box 6"/>
          <p:cNvSpPr txBox="1">
            <a:spLocks noChangeArrowheads="1"/>
          </p:cNvSpPr>
          <p:nvPr/>
        </p:nvSpPr>
        <p:spPr bwMode="auto">
          <a:xfrm>
            <a:off x="6271845" y="4763769"/>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800" dirty="0">
                <a:solidFill>
                  <a:prstClr val="black"/>
                </a:solidFill>
                <a:latin typeface="Courier New" panose="02070309020205020404" pitchFamily="49" charset="0"/>
              </a:rPr>
              <a:t>$t1 = </a:t>
            </a:r>
            <a:r>
              <a:rPr lang="en-US" altLang="en-US" sz="1800" dirty="0">
                <a:solidFill>
                  <a:srgbClr val="FF0000"/>
                </a:solidFill>
                <a:latin typeface="Courier New" panose="02070309020205020404" pitchFamily="49" charset="0"/>
              </a:rPr>
              <a:t>0x60</a:t>
            </a:r>
          </a:p>
        </p:txBody>
      </p:sp>
      <p:sp>
        <p:nvSpPr>
          <p:cNvPr id="49168" name="Text Box 7"/>
          <p:cNvSpPr txBox="1">
            <a:spLocks noChangeArrowheads="1"/>
          </p:cNvSpPr>
          <p:nvPr/>
        </p:nvSpPr>
        <p:spPr bwMode="auto">
          <a:xfrm>
            <a:off x="6271845" y="5144769"/>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800">
                <a:solidFill>
                  <a:prstClr val="black"/>
                </a:solidFill>
                <a:latin typeface="Courier New" panose="02070309020205020404" pitchFamily="49" charset="0"/>
              </a:rPr>
              <a:t>$t4 = 0x24</a:t>
            </a:r>
          </a:p>
        </p:txBody>
      </p:sp>
      <p:sp>
        <p:nvSpPr>
          <p:cNvPr id="49169" name="Text Box 17"/>
          <p:cNvSpPr txBox="1">
            <a:spLocks noChangeArrowheads="1"/>
          </p:cNvSpPr>
          <p:nvPr/>
        </p:nvSpPr>
        <p:spPr bwMode="auto">
          <a:xfrm>
            <a:off x="6271845" y="5521006"/>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800" dirty="0">
                <a:solidFill>
                  <a:prstClr val="black"/>
                </a:solidFill>
                <a:latin typeface="Courier New" panose="02070309020205020404" pitchFamily="49" charset="0"/>
              </a:rPr>
              <a:t>$t5 = </a:t>
            </a:r>
            <a:r>
              <a:rPr lang="en-US" altLang="en-US" sz="1800" dirty="0">
                <a:solidFill>
                  <a:srgbClr val="FF0000"/>
                </a:solidFill>
                <a:latin typeface="Courier New" panose="02070309020205020404" pitchFamily="49" charset="0"/>
              </a:rPr>
              <a:t>0x84</a:t>
            </a:r>
          </a:p>
        </p:txBody>
      </p:sp>
      <p:cxnSp>
        <p:nvCxnSpPr>
          <p:cNvPr id="49170" name="Straight Arrow Connector 18"/>
          <p:cNvCxnSpPr>
            <a:cxnSpLocks noChangeShapeType="1"/>
          </p:cNvCxnSpPr>
          <p:nvPr/>
        </p:nvCxnSpPr>
        <p:spPr bwMode="auto">
          <a:xfrm>
            <a:off x="2495762" y="4294902"/>
            <a:ext cx="228600" cy="15240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7951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97789F-B6CF-4CD9-939C-51EBC84401B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73730" name="Title 1"/>
          <p:cNvSpPr>
            <a:spLocks noGrp="1"/>
          </p:cNvSpPr>
          <p:nvPr>
            <p:ph type="title"/>
          </p:nvPr>
        </p:nvSpPr>
        <p:spPr/>
        <p:txBody>
          <a:bodyPr/>
          <a:lstStyle/>
          <a:p>
            <a:r>
              <a:rPr lang="en-US" altLang="en-US" sz="4400" dirty="0"/>
              <a:t>Pipeline Latency with Forwarding/Stall</a:t>
            </a:r>
          </a:p>
        </p:txBody>
      </p:sp>
      <p:sp>
        <p:nvSpPr>
          <p:cNvPr id="79875" name="Content Placeholder 2"/>
          <p:cNvSpPr>
            <a:spLocks noGrp="1"/>
          </p:cNvSpPr>
          <p:nvPr>
            <p:ph idx="1"/>
          </p:nvPr>
        </p:nvSpPr>
        <p:spPr/>
        <p:txBody>
          <a:bodyPr>
            <a:normAutofit/>
          </a:bodyPr>
          <a:lstStyle/>
          <a:p>
            <a:pPr>
              <a:defRPr/>
            </a:pPr>
            <a:r>
              <a:rPr lang="en-US" sz="2400" b="1" dirty="0"/>
              <a:t>Number of cycles we must stall</a:t>
            </a:r>
            <a:r>
              <a:rPr lang="en-US" sz="2400" b="1" dirty="0">
                <a:effectLst>
                  <a:outerShdw blurRad="38100" dist="38100" dir="2700000" algn="tl">
                    <a:srgbClr val="000000">
                      <a:alpha val="43137"/>
                    </a:srgbClr>
                  </a:outerShdw>
                </a:effectLst>
              </a:rPr>
              <a:t> </a:t>
            </a:r>
            <a:r>
              <a:rPr lang="en-US" sz="2400" b="1" dirty="0"/>
              <a:t>to execute a dependent instruction:</a:t>
            </a: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21</a:t>
            </a:fld>
            <a:endParaRPr lang="en-US" dirty="0">
              <a:solidFill>
                <a:prstClr val="black">
                  <a:tint val="75000"/>
                </a:prstClr>
              </a:solidFill>
              <a:latin typeface="Calibri"/>
            </a:endParaRPr>
          </a:p>
        </p:txBody>
      </p:sp>
      <p:graphicFrame>
        <p:nvGraphicFramePr>
          <p:cNvPr id="4" name="Table 3"/>
          <p:cNvGraphicFramePr>
            <a:graphicFrameLocks noGrp="1"/>
          </p:cNvGraphicFramePr>
          <p:nvPr/>
        </p:nvGraphicFramePr>
        <p:xfrm>
          <a:off x="1763449" y="1890525"/>
          <a:ext cx="7922150" cy="1610827"/>
        </p:xfrm>
        <a:graphic>
          <a:graphicData uri="http://schemas.openxmlformats.org/drawingml/2006/table">
            <a:tbl>
              <a:tblPr firstRow="1" bandRow="1">
                <a:tableStyleId>{7DF18680-E054-41AD-8BC1-D1AEF772440D}</a:tableStyleId>
              </a:tblPr>
              <a:tblGrid>
                <a:gridCol w="2593561">
                  <a:extLst>
                    <a:ext uri="{9D8B030D-6E8A-4147-A177-3AD203B41FA5}">
                      <a16:colId xmlns:a16="http://schemas.microsoft.com/office/drawing/2014/main" val="20000"/>
                    </a:ext>
                  </a:extLst>
                </a:gridCol>
                <a:gridCol w="2860776">
                  <a:extLst>
                    <a:ext uri="{9D8B030D-6E8A-4147-A177-3AD203B41FA5}">
                      <a16:colId xmlns:a16="http://schemas.microsoft.com/office/drawing/2014/main" val="20002"/>
                    </a:ext>
                  </a:extLst>
                </a:gridCol>
                <a:gridCol w="2467813">
                  <a:extLst>
                    <a:ext uri="{9D8B030D-6E8A-4147-A177-3AD203B41FA5}">
                      <a16:colId xmlns:a16="http://schemas.microsoft.com/office/drawing/2014/main" val="20003"/>
                    </a:ext>
                  </a:extLst>
                </a:gridCol>
              </a:tblGrid>
              <a:tr h="583835">
                <a:tc>
                  <a:txBody>
                    <a:bodyPr/>
                    <a:lstStyle/>
                    <a:p>
                      <a:pPr algn="ctr"/>
                      <a:r>
                        <a:rPr lang="en-US" sz="1600" dirty="0"/>
                        <a:t>Instruction that is the dependency source</a:t>
                      </a:r>
                      <a:endParaRPr lang="en-US" sz="1600" dirty="0">
                        <a:solidFill>
                          <a:schemeClr val="tx1"/>
                        </a:solidFill>
                        <a:latin typeface="Arial" panose="020B0604020202020204" pitchFamily="34" charset="0"/>
                        <a:cs typeface="Arial" panose="020B0604020202020204" pitchFamily="34" charset="0"/>
                      </a:endParaRPr>
                    </a:p>
                  </a:txBody>
                  <a:tcPr marT="45733" marB="45733"/>
                </a:tc>
                <a:tc>
                  <a:txBody>
                    <a:bodyPr/>
                    <a:lstStyle/>
                    <a:p>
                      <a:pPr algn="ctr"/>
                      <a:r>
                        <a:rPr lang="en-US" sz="1600" dirty="0"/>
                        <a:t>w/o</a:t>
                      </a:r>
                      <a:r>
                        <a:rPr lang="en-US" sz="1600" baseline="0" dirty="0"/>
                        <a:t> Forwarding</a:t>
                      </a:r>
                    </a:p>
                    <a:p>
                      <a:pPr algn="ctr"/>
                      <a:r>
                        <a:rPr lang="en-US" sz="1600" baseline="0" dirty="0"/>
                        <a:t>(cycles)</a:t>
                      </a:r>
                      <a:endParaRPr lang="en-US" sz="1600" dirty="0">
                        <a:solidFill>
                          <a:schemeClr val="bg1"/>
                        </a:solidFill>
                        <a:latin typeface="Arial" panose="020B0604020202020204" pitchFamily="34" charset="0"/>
                        <a:cs typeface="Arial" panose="020B0604020202020204" pitchFamily="34" charset="0"/>
                      </a:endParaRPr>
                    </a:p>
                  </a:txBody>
                  <a:tcPr marT="45733" marB="45733"/>
                </a:tc>
                <a:tc>
                  <a:txBody>
                    <a:bodyPr/>
                    <a:lstStyle/>
                    <a:p>
                      <a:pPr algn="ctr"/>
                      <a:r>
                        <a:rPr lang="en-US" sz="1600" dirty="0"/>
                        <a:t>w/ Forwarding</a:t>
                      </a:r>
                    </a:p>
                    <a:p>
                      <a:pPr algn="ctr"/>
                      <a:r>
                        <a:rPr lang="en-US" sz="1600" dirty="0"/>
                        <a:t>(cycles)</a:t>
                      </a:r>
                      <a:endParaRPr lang="en-US" sz="1600" dirty="0">
                        <a:solidFill>
                          <a:schemeClr val="bg1"/>
                        </a:solidFill>
                        <a:latin typeface="Arial" panose="020B0604020202020204" pitchFamily="34" charset="0"/>
                        <a:cs typeface="Arial" panose="020B0604020202020204" pitchFamily="34" charset="0"/>
                      </a:endParaRPr>
                    </a:p>
                  </a:txBody>
                  <a:tcPr marT="45733" marB="45733"/>
                </a:tc>
                <a:extLst>
                  <a:ext uri="{0D108BD9-81ED-4DB2-BD59-A6C34878D82A}">
                    <a16:rowId xmlns:a16="http://schemas.microsoft.com/office/drawing/2014/main" val="10000"/>
                  </a:ext>
                </a:extLst>
              </a:tr>
              <a:tr h="372819">
                <a:tc>
                  <a:txBody>
                    <a:bodyPr/>
                    <a:lstStyle/>
                    <a:p>
                      <a:pPr algn="ctr"/>
                      <a:r>
                        <a:rPr lang="en-US" sz="1800" dirty="0"/>
                        <a:t>LW</a:t>
                      </a:r>
                      <a:endParaRPr lang="en-US" sz="1800" b="1" dirty="0">
                        <a:solidFill>
                          <a:schemeClr val="tx1"/>
                        </a:solidFill>
                      </a:endParaRPr>
                    </a:p>
                  </a:txBody>
                  <a:tcPr marT="45733" marB="45733"/>
                </a:tc>
                <a:tc>
                  <a:txBody>
                    <a:bodyPr/>
                    <a:lstStyle/>
                    <a:p>
                      <a:pPr algn="ctr"/>
                      <a:r>
                        <a:rPr lang="en-US" sz="1600" dirty="0"/>
                        <a:t>2</a:t>
                      </a:r>
                      <a:endParaRPr lang="en-US" sz="1600" dirty="0">
                        <a:solidFill>
                          <a:schemeClr val="tx1"/>
                        </a:solidFill>
                        <a:latin typeface="Arial" panose="020B0604020202020204" pitchFamily="34" charset="0"/>
                        <a:cs typeface="Arial" panose="020B0604020202020204" pitchFamily="34" charset="0"/>
                      </a:endParaRPr>
                    </a:p>
                  </a:txBody>
                  <a:tcPr marT="45733" marB="45733"/>
                </a:tc>
                <a:tc>
                  <a:txBody>
                    <a:bodyPr/>
                    <a:lstStyle/>
                    <a:p>
                      <a:pPr algn="ctr"/>
                      <a:r>
                        <a:rPr lang="en-US" sz="1600" dirty="0"/>
                        <a:t>1</a:t>
                      </a:r>
                      <a:endParaRPr lang="en-US" sz="1600" dirty="0">
                        <a:solidFill>
                          <a:schemeClr val="tx1"/>
                        </a:solidFill>
                        <a:latin typeface="Arial" panose="020B0604020202020204" pitchFamily="34" charset="0"/>
                        <a:cs typeface="Arial" panose="020B0604020202020204" pitchFamily="34" charset="0"/>
                      </a:endParaRPr>
                    </a:p>
                  </a:txBody>
                  <a:tcPr marT="45733" marB="45733"/>
                </a:tc>
                <a:extLst>
                  <a:ext uri="{0D108BD9-81ED-4DB2-BD59-A6C34878D82A}">
                    <a16:rowId xmlns:a16="http://schemas.microsoft.com/office/drawing/2014/main" val="10002"/>
                  </a:ext>
                </a:extLst>
              </a:tr>
              <a:tr h="654173">
                <a:tc>
                  <a:txBody>
                    <a:bodyPr/>
                    <a:lstStyle/>
                    <a:p>
                      <a:pPr algn="ctr"/>
                      <a:r>
                        <a:rPr lang="en-US" sz="1800" dirty="0"/>
                        <a:t>Other instructions that update register file</a:t>
                      </a:r>
                      <a:endParaRPr lang="en-US" sz="1800" b="1" dirty="0">
                        <a:solidFill>
                          <a:schemeClr val="tx1"/>
                        </a:solidFill>
                      </a:endParaRPr>
                    </a:p>
                  </a:txBody>
                  <a:tcPr marT="45733" marB="45733"/>
                </a:tc>
                <a:tc>
                  <a:txBody>
                    <a:bodyPr/>
                    <a:lstStyle/>
                    <a:p>
                      <a:pPr algn="ctr"/>
                      <a:r>
                        <a:rPr lang="en-US" sz="1600" dirty="0"/>
                        <a:t>2</a:t>
                      </a:r>
                      <a:endParaRPr lang="en-US" sz="1600" dirty="0">
                        <a:solidFill>
                          <a:schemeClr val="tx1"/>
                        </a:solidFill>
                        <a:latin typeface="Arial" panose="020B0604020202020204" pitchFamily="34" charset="0"/>
                        <a:cs typeface="Arial" panose="020B0604020202020204" pitchFamily="34" charset="0"/>
                      </a:endParaRPr>
                    </a:p>
                  </a:txBody>
                  <a:tcPr marT="45733" marB="45733"/>
                </a:tc>
                <a:tc>
                  <a:txBody>
                    <a:bodyPr/>
                    <a:lstStyle/>
                    <a:p>
                      <a:pPr algn="ctr"/>
                      <a:r>
                        <a:rPr lang="en-US" sz="1600" dirty="0"/>
                        <a:t>0</a:t>
                      </a:r>
                      <a:endParaRPr lang="en-US" sz="1600" dirty="0">
                        <a:solidFill>
                          <a:schemeClr val="tx1"/>
                        </a:solidFill>
                        <a:latin typeface="Arial" panose="020B0604020202020204" pitchFamily="34" charset="0"/>
                        <a:cs typeface="Arial" panose="020B0604020202020204" pitchFamily="34" charset="0"/>
                      </a:endParaRPr>
                    </a:p>
                  </a:txBody>
                  <a:tcPr marT="45733" marB="45733"/>
                </a:tc>
                <a:extLst>
                  <a:ext uri="{0D108BD9-81ED-4DB2-BD59-A6C34878D82A}">
                    <a16:rowId xmlns:a16="http://schemas.microsoft.com/office/drawing/2014/main" val="10004"/>
                  </a:ext>
                </a:extLst>
              </a:tr>
            </a:tbl>
          </a:graphicData>
        </a:graphic>
      </p:graphicFrame>
      <p:sp>
        <p:nvSpPr>
          <p:cNvPr id="7" name="TextBox 6">
            <a:extLst>
              <a:ext uri="{FF2B5EF4-FFF2-40B4-BE49-F238E27FC236}">
                <a16:creationId xmlns:a16="http://schemas.microsoft.com/office/drawing/2014/main" id="{ECDBE1E5-334D-44B2-9140-260DE798C245}"/>
              </a:ext>
            </a:extLst>
          </p:cNvPr>
          <p:cNvSpPr txBox="1"/>
          <p:nvPr/>
        </p:nvSpPr>
        <p:spPr>
          <a:xfrm>
            <a:off x="609600" y="4127392"/>
            <a:ext cx="7748587" cy="1569660"/>
          </a:xfrm>
          <a:prstGeom prst="rect">
            <a:avLst/>
          </a:prstGeom>
          <a:noFill/>
        </p:spPr>
        <p:txBody>
          <a:bodyPr wrap="square">
            <a:spAutoFit/>
          </a:bodyPr>
          <a:lstStyle/>
          <a:p>
            <a:pPr marL="342900" indent="-342900">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Data Hazards Solutions: </a:t>
            </a:r>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 Hardware: stalling &amp; forwarding</a:t>
            </a:r>
          </a:p>
          <a:p>
            <a:pPr marL="800100" lvl="1" indent="-342900">
              <a:buFontTx/>
              <a:buChar char="-"/>
            </a:pPr>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 Software: compiler -- code reordering</a:t>
            </a:r>
          </a:p>
        </p:txBody>
      </p:sp>
    </p:spTree>
    <p:extLst>
      <p:ext uri="{BB962C8B-B14F-4D97-AF65-F5344CB8AC3E}">
        <p14:creationId xmlns:p14="http://schemas.microsoft.com/office/powerpoint/2010/main" val="411905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2CCFF06-7309-4F82-8AC2-E8772CB5D23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7511B0D1-0AF0-4F0A-96B2-8140F1A51103}"/>
              </a:ext>
            </a:extLst>
          </p:cNvPr>
          <p:cNvSpPr/>
          <p:nvPr/>
        </p:nvSpPr>
        <p:spPr>
          <a:xfrm>
            <a:off x="5688452" y="1292023"/>
            <a:ext cx="212775" cy="4287288"/>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
        <p:nvSpPr>
          <p:cNvPr id="14" name="Rectangle 13">
            <a:extLst>
              <a:ext uri="{FF2B5EF4-FFF2-40B4-BE49-F238E27FC236}">
                <a16:creationId xmlns:a16="http://schemas.microsoft.com/office/drawing/2014/main" id="{8C1B48A3-FDE0-4962-B5FA-3013BC394E3F}"/>
              </a:ext>
            </a:extLst>
          </p:cNvPr>
          <p:cNvSpPr/>
          <p:nvPr/>
        </p:nvSpPr>
        <p:spPr>
          <a:xfrm>
            <a:off x="8300111" y="1288173"/>
            <a:ext cx="212775" cy="4317484"/>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
        <p:nvSpPr>
          <p:cNvPr id="15" name="Rectangle 14">
            <a:extLst>
              <a:ext uri="{FF2B5EF4-FFF2-40B4-BE49-F238E27FC236}">
                <a16:creationId xmlns:a16="http://schemas.microsoft.com/office/drawing/2014/main" id="{55F641C8-3B19-4E10-8442-40857648EC50}"/>
              </a:ext>
            </a:extLst>
          </p:cNvPr>
          <p:cNvSpPr/>
          <p:nvPr/>
        </p:nvSpPr>
        <p:spPr>
          <a:xfrm>
            <a:off x="10160927" y="1285790"/>
            <a:ext cx="212775" cy="4319664"/>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
        <p:nvSpPr>
          <p:cNvPr id="2" name="Title 1"/>
          <p:cNvSpPr>
            <a:spLocks noGrp="1"/>
          </p:cNvSpPr>
          <p:nvPr>
            <p:ph type="title"/>
          </p:nvPr>
        </p:nvSpPr>
        <p:spPr/>
        <p:txBody>
          <a:bodyPr/>
          <a:lstStyle/>
          <a:p>
            <a:r>
              <a:rPr lang="en-US" sz="4400" dirty="0"/>
              <a:t>Forwarding Path</a:t>
            </a:r>
          </a:p>
        </p:txBody>
      </p:sp>
      <p:sp>
        <p:nvSpPr>
          <p:cNvPr id="124" name="Trapezoid 123">
            <a:extLst>
              <a:ext uri="{FF2B5EF4-FFF2-40B4-BE49-F238E27FC236}">
                <a16:creationId xmlns:a16="http://schemas.microsoft.com/office/drawing/2014/main" id="{4048883D-65DA-4480-86A9-18812FA066E9}"/>
              </a:ext>
            </a:extLst>
          </p:cNvPr>
          <p:cNvSpPr/>
          <p:nvPr/>
        </p:nvSpPr>
        <p:spPr bwMode="auto">
          <a:xfrm rot="5400000">
            <a:off x="7189135" y="2836589"/>
            <a:ext cx="1143000" cy="609600"/>
          </a:xfrm>
          <a:prstGeom prst="trapezoid">
            <a:avLst>
              <a:gd name="adj" fmla="val 35946"/>
            </a:avLst>
          </a:prstGeom>
          <a:solidFill>
            <a:schemeClr val="accent5"/>
          </a:solidFill>
          <a:ln w="9525" cap="flat" cmpd="sng" algn="ctr">
            <a:solidFill>
              <a:schemeClr val="tx1"/>
            </a:solidFill>
            <a:prstDash val="solid"/>
            <a:round/>
            <a:headEnd type="none" w="med" len="med"/>
            <a:tailEnd type="none" w="med" len="med"/>
          </a:ln>
          <a:effectLst/>
        </p:spPr>
        <p:txBody>
          <a:bodyPr tIns="274320" anchor="ctr"/>
          <a:lstStyle/>
          <a:p>
            <a:pPr algn="ctr" defTabSz="527517">
              <a:defRPr/>
            </a:pPr>
            <a:r>
              <a:rPr lang="en-US" sz="1400" b="1" dirty="0">
                <a:solidFill>
                  <a:prstClr val="black"/>
                </a:solidFill>
                <a:latin typeface="Calibri"/>
              </a:rPr>
              <a:t>ALU</a:t>
            </a:r>
          </a:p>
        </p:txBody>
      </p:sp>
      <p:sp>
        <p:nvSpPr>
          <p:cNvPr id="125" name="Text Box 23">
            <a:extLst>
              <a:ext uri="{FF2B5EF4-FFF2-40B4-BE49-F238E27FC236}">
                <a16:creationId xmlns:a16="http://schemas.microsoft.com/office/drawing/2014/main" id="{13F6E905-C515-4845-9FF3-90F1A92A2DC5}"/>
              </a:ext>
            </a:extLst>
          </p:cNvPr>
          <p:cNvSpPr txBox="1">
            <a:spLocks noChangeArrowheads="1"/>
          </p:cNvSpPr>
          <p:nvPr/>
        </p:nvSpPr>
        <p:spPr bwMode="auto">
          <a:xfrm>
            <a:off x="7617761" y="3027091"/>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00" dirty="0">
                <a:solidFill>
                  <a:prstClr val="black"/>
                </a:solidFill>
                <a:latin typeface="Arial" charset="0"/>
              </a:rPr>
              <a:t>Res.</a:t>
            </a:r>
          </a:p>
        </p:txBody>
      </p:sp>
      <p:sp>
        <p:nvSpPr>
          <p:cNvPr id="128" name="Rectangle 7">
            <a:extLst>
              <a:ext uri="{FF2B5EF4-FFF2-40B4-BE49-F238E27FC236}">
                <a16:creationId xmlns:a16="http://schemas.microsoft.com/office/drawing/2014/main" id="{32421CE2-B270-4565-9D8C-B3DB9E6BE4DF}"/>
              </a:ext>
            </a:extLst>
          </p:cNvPr>
          <p:cNvSpPr>
            <a:spLocks noChangeArrowheads="1"/>
          </p:cNvSpPr>
          <p:nvPr/>
        </p:nvSpPr>
        <p:spPr bwMode="auto">
          <a:xfrm>
            <a:off x="9085949" y="2962088"/>
            <a:ext cx="838200" cy="1628765"/>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dirty="0">
                <a:solidFill>
                  <a:prstClr val="black"/>
                </a:solidFill>
              </a:rPr>
              <a:t>D-Cache /</a:t>
            </a:r>
          </a:p>
          <a:p>
            <a:pPr algn="ctr" defTabSz="527517" eaLnBrk="1" hangingPunct="1"/>
            <a:r>
              <a:rPr lang="en-US" altLang="en-US" sz="1200" b="1" dirty="0">
                <a:solidFill>
                  <a:prstClr val="black"/>
                </a:solidFill>
              </a:rPr>
              <a:t>D-Mem</a:t>
            </a:r>
          </a:p>
        </p:txBody>
      </p:sp>
      <p:sp>
        <p:nvSpPr>
          <p:cNvPr id="129" name="Text Box 23">
            <a:extLst>
              <a:ext uri="{FF2B5EF4-FFF2-40B4-BE49-F238E27FC236}">
                <a16:creationId xmlns:a16="http://schemas.microsoft.com/office/drawing/2014/main" id="{1A89B5D8-042E-499E-B84A-D13622EC5762}"/>
              </a:ext>
            </a:extLst>
          </p:cNvPr>
          <p:cNvSpPr txBox="1">
            <a:spLocks noChangeArrowheads="1"/>
          </p:cNvSpPr>
          <p:nvPr/>
        </p:nvSpPr>
        <p:spPr bwMode="auto">
          <a:xfrm>
            <a:off x="9085949" y="3047814"/>
            <a:ext cx="685800" cy="246221"/>
          </a:xfrm>
          <a:prstGeom prst="rect">
            <a:avLst/>
          </a:prstGeom>
          <a:noFill/>
          <a:ln w="9525">
            <a:noFill/>
            <a:miter lim="800000"/>
            <a:headEnd/>
            <a:tailEnd/>
          </a:ln>
        </p:spPr>
        <p:txBody>
          <a:bodyPr lIns="45720" rIns="45720">
            <a:spAutoFit/>
          </a:bodyPr>
          <a:lstStyle/>
          <a:p>
            <a:pPr defTabSz="527517">
              <a:spcBef>
                <a:spcPct val="50000"/>
              </a:spcBef>
              <a:defRPr/>
            </a:pPr>
            <a:r>
              <a:rPr lang="en-US" sz="1000" dirty="0" err="1">
                <a:solidFill>
                  <a:prstClr val="black"/>
                </a:solidFill>
                <a:latin typeface="Arial" charset="0"/>
              </a:rPr>
              <a:t>Addr</a:t>
            </a:r>
            <a:r>
              <a:rPr lang="en-US" sz="1000" dirty="0">
                <a:solidFill>
                  <a:prstClr val="black"/>
                </a:solidFill>
                <a:latin typeface="Arial" charset="0"/>
              </a:rPr>
              <a:t>.</a:t>
            </a:r>
          </a:p>
        </p:txBody>
      </p:sp>
      <p:sp>
        <p:nvSpPr>
          <p:cNvPr id="130" name="Text Box 23">
            <a:extLst>
              <a:ext uri="{FF2B5EF4-FFF2-40B4-BE49-F238E27FC236}">
                <a16:creationId xmlns:a16="http://schemas.microsoft.com/office/drawing/2014/main" id="{9F4E4C5A-CD2F-4A94-857D-ED578295364E}"/>
              </a:ext>
            </a:extLst>
          </p:cNvPr>
          <p:cNvSpPr txBox="1">
            <a:spLocks noChangeArrowheads="1"/>
          </p:cNvSpPr>
          <p:nvPr/>
        </p:nvSpPr>
        <p:spPr bwMode="auto">
          <a:xfrm>
            <a:off x="9466949" y="3343088"/>
            <a:ext cx="457200" cy="415498"/>
          </a:xfrm>
          <a:prstGeom prst="rect">
            <a:avLst/>
          </a:prstGeom>
          <a:noFill/>
          <a:ln w="9525">
            <a:noFill/>
            <a:miter lim="800000"/>
            <a:headEnd/>
            <a:tailEnd/>
          </a:ln>
        </p:spPr>
        <p:txBody>
          <a:bodyPr lIns="45720" rIns="45720">
            <a:spAutoFit/>
          </a:bodyPr>
          <a:lstStyle/>
          <a:p>
            <a:pPr algn="r" defTabSz="527517">
              <a:spcBef>
                <a:spcPct val="50000"/>
              </a:spcBef>
              <a:defRPr/>
            </a:pPr>
            <a:r>
              <a:rPr lang="en-US" sz="1000" dirty="0">
                <a:solidFill>
                  <a:prstClr val="black"/>
                </a:solidFill>
                <a:latin typeface="Arial" charset="0"/>
              </a:rPr>
              <a:t>Read Data</a:t>
            </a:r>
          </a:p>
        </p:txBody>
      </p:sp>
      <p:sp>
        <p:nvSpPr>
          <p:cNvPr id="136" name="Text Box 23">
            <a:extLst>
              <a:ext uri="{FF2B5EF4-FFF2-40B4-BE49-F238E27FC236}">
                <a16:creationId xmlns:a16="http://schemas.microsoft.com/office/drawing/2014/main" id="{37187876-FA3D-4A30-8B85-737BBE6E8457}"/>
              </a:ext>
            </a:extLst>
          </p:cNvPr>
          <p:cNvSpPr txBox="1">
            <a:spLocks noChangeArrowheads="1"/>
          </p:cNvSpPr>
          <p:nvPr/>
        </p:nvSpPr>
        <p:spPr bwMode="auto">
          <a:xfrm>
            <a:off x="9085949" y="3722501"/>
            <a:ext cx="457200" cy="415498"/>
          </a:xfrm>
          <a:prstGeom prst="rect">
            <a:avLst/>
          </a:prstGeom>
          <a:noFill/>
          <a:ln w="9525">
            <a:noFill/>
            <a:miter lim="800000"/>
            <a:headEnd/>
            <a:tailEnd/>
          </a:ln>
        </p:spPr>
        <p:txBody>
          <a:bodyPr lIns="45720" rIns="45720">
            <a:spAutoFit/>
          </a:bodyPr>
          <a:lstStyle/>
          <a:p>
            <a:pPr defTabSz="527517">
              <a:spcBef>
                <a:spcPct val="50000"/>
              </a:spcBef>
              <a:defRPr/>
            </a:pPr>
            <a:r>
              <a:rPr lang="en-US" sz="1000" dirty="0">
                <a:solidFill>
                  <a:prstClr val="black"/>
                </a:solidFill>
                <a:latin typeface="Arial" charset="0"/>
              </a:rPr>
              <a:t>Write Data</a:t>
            </a:r>
          </a:p>
        </p:txBody>
      </p:sp>
      <p:sp>
        <p:nvSpPr>
          <p:cNvPr id="137" name="Text Box 23">
            <a:extLst>
              <a:ext uri="{FF2B5EF4-FFF2-40B4-BE49-F238E27FC236}">
                <a16:creationId xmlns:a16="http://schemas.microsoft.com/office/drawing/2014/main" id="{D01A082F-9290-4DEC-A541-C0DF88799B6E}"/>
              </a:ext>
            </a:extLst>
          </p:cNvPr>
          <p:cNvSpPr txBox="1">
            <a:spLocks noChangeArrowheads="1"/>
          </p:cNvSpPr>
          <p:nvPr/>
        </p:nvSpPr>
        <p:spPr bwMode="auto">
          <a:xfrm>
            <a:off x="8933549" y="3800289"/>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sp>
        <p:nvSpPr>
          <p:cNvPr id="138" name="Text Box 23">
            <a:extLst>
              <a:ext uri="{FF2B5EF4-FFF2-40B4-BE49-F238E27FC236}">
                <a16:creationId xmlns:a16="http://schemas.microsoft.com/office/drawing/2014/main" id="{FC40C370-ADD0-437D-9211-E62BD4863674}"/>
              </a:ext>
            </a:extLst>
          </p:cNvPr>
          <p:cNvSpPr txBox="1">
            <a:spLocks noChangeArrowheads="1"/>
          </p:cNvSpPr>
          <p:nvPr/>
        </p:nvSpPr>
        <p:spPr bwMode="auto">
          <a:xfrm>
            <a:off x="8933549" y="3060513"/>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cxnSp>
        <p:nvCxnSpPr>
          <p:cNvPr id="139" name="AutoShape 11">
            <a:extLst>
              <a:ext uri="{FF2B5EF4-FFF2-40B4-BE49-F238E27FC236}">
                <a16:creationId xmlns:a16="http://schemas.microsoft.com/office/drawing/2014/main" id="{2CEB2324-C01A-4C2E-9C30-985ACA910732}"/>
              </a:ext>
            </a:extLst>
          </p:cNvPr>
          <p:cNvCxnSpPr>
            <a:cxnSpLocks noChangeShapeType="1"/>
          </p:cNvCxnSpPr>
          <p:nvPr/>
        </p:nvCxnSpPr>
        <p:spPr bwMode="auto">
          <a:xfrm>
            <a:off x="5460720" y="2824914"/>
            <a:ext cx="220111"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0" name="AutoShape 11">
            <a:extLst>
              <a:ext uri="{FF2B5EF4-FFF2-40B4-BE49-F238E27FC236}">
                <a16:creationId xmlns:a16="http://schemas.microsoft.com/office/drawing/2014/main" id="{DF372759-777A-41B4-AC28-17D452FAEFBF}"/>
              </a:ext>
            </a:extLst>
          </p:cNvPr>
          <p:cNvCxnSpPr>
            <a:cxnSpLocks noChangeShapeType="1"/>
          </p:cNvCxnSpPr>
          <p:nvPr/>
        </p:nvCxnSpPr>
        <p:spPr bwMode="auto">
          <a:xfrm>
            <a:off x="8508270" y="3162300"/>
            <a:ext cx="57426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 name="AutoShape 11">
            <a:extLst>
              <a:ext uri="{FF2B5EF4-FFF2-40B4-BE49-F238E27FC236}">
                <a16:creationId xmlns:a16="http://schemas.microsoft.com/office/drawing/2014/main" id="{1D57DDBA-48F6-4EAD-BBFA-E8B15731539D}"/>
              </a:ext>
            </a:extLst>
          </p:cNvPr>
          <p:cNvCxnSpPr>
            <a:cxnSpLocks noChangeShapeType="1"/>
          </p:cNvCxnSpPr>
          <p:nvPr/>
        </p:nvCxnSpPr>
        <p:spPr bwMode="auto">
          <a:xfrm>
            <a:off x="5460720" y="3547013"/>
            <a:ext cx="220111"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6" name="Straight Arrow Connector 145">
            <a:extLst>
              <a:ext uri="{FF2B5EF4-FFF2-40B4-BE49-F238E27FC236}">
                <a16:creationId xmlns:a16="http://schemas.microsoft.com/office/drawing/2014/main" id="{D023D20A-B020-4E7C-B6F9-2EF7CCE4DE92}"/>
              </a:ext>
            </a:extLst>
          </p:cNvPr>
          <p:cNvCxnSpPr>
            <a:cxnSpLocks/>
          </p:cNvCxnSpPr>
          <p:nvPr/>
        </p:nvCxnSpPr>
        <p:spPr>
          <a:xfrm>
            <a:off x="9924149" y="3544192"/>
            <a:ext cx="23677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7" name="Shape 127">
            <a:extLst>
              <a:ext uri="{FF2B5EF4-FFF2-40B4-BE49-F238E27FC236}">
                <a16:creationId xmlns:a16="http://schemas.microsoft.com/office/drawing/2014/main" id="{74925EDC-7A7B-4B34-A9B2-42DD7B34086F}"/>
              </a:ext>
            </a:extLst>
          </p:cNvPr>
          <p:cNvCxnSpPr>
            <a:cxnSpLocks noChangeShapeType="1"/>
          </p:cNvCxnSpPr>
          <p:nvPr/>
        </p:nvCxnSpPr>
        <p:spPr bwMode="auto">
          <a:xfrm flipV="1">
            <a:off x="3715002" y="2708813"/>
            <a:ext cx="610665" cy="590090"/>
          </a:xfrm>
          <a:prstGeom prst="bentConnector3">
            <a:avLst>
              <a:gd name="adj1" fmla="val 16926"/>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8" name="AutoShape 11">
            <a:extLst>
              <a:ext uri="{FF2B5EF4-FFF2-40B4-BE49-F238E27FC236}">
                <a16:creationId xmlns:a16="http://schemas.microsoft.com/office/drawing/2014/main" id="{0D88FAFB-44A2-4802-80C5-4A5AA1A749F4}"/>
              </a:ext>
            </a:extLst>
          </p:cNvPr>
          <p:cNvCxnSpPr>
            <a:cxnSpLocks noChangeShapeType="1"/>
          </p:cNvCxnSpPr>
          <p:nvPr/>
        </p:nvCxnSpPr>
        <p:spPr bwMode="auto">
          <a:xfrm>
            <a:off x="3821110" y="3111615"/>
            <a:ext cx="504557" cy="0"/>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grpSp>
        <p:nvGrpSpPr>
          <p:cNvPr id="149" name="Group 104">
            <a:extLst>
              <a:ext uri="{FF2B5EF4-FFF2-40B4-BE49-F238E27FC236}">
                <a16:creationId xmlns:a16="http://schemas.microsoft.com/office/drawing/2014/main" id="{A0302D96-EAB0-483F-9B4A-6F3916AEB66A}"/>
              </a:ext>
            </a:extLst>
          </p:cNvPr>
          <p:cNvGrpSpPr>
            <a:grpSpLocks/>
          </p:cNvGrpSpPr>
          <p:nvPr/>
        </p:nvGrpSpPr>
        <p:grpSpPr bwMode="auto">
          <a:xfrm>
            <a:off x="2002867" y="2721733"/>
            <a:ext cx="1295400" cy="1371600"/>
            <a:chOff x="1447800" y="4191000"/>
            <a:chExt cx="685800" cy="990600"/>
          </a:xfrm>
        </p:grpSpPr>
        <p:sp>
          <p:nvSpPr>
            <p:cNvPr id="150" name="Rectangle 7">
              <a:extLst>
                <a:ext uri="{FF2B5EF4-FFF2-40B4-BE49-F238E27FC236}">
                  <a16:creationId xmlns:a16="http://schemas.microsoft.com/office/drawing/2014/main" id="{9E8CA5C7-1404-4E94-ADA7-16F8975CF9A4}"/>
                </a:ext>
              </a:extLst>
            </p:cNvPr>
            <p:cNvSpPr>
              <a:spLocks noChangeArrowheads="1"/>
            </p:cNvSpPr>
            <p:nvPr/>
          </p:nvSpPr>
          <p:spPr bwMode="auto">
            <a:xfrm>
              <a:off x="1447800" y="4191000"/>
              <a:ext cx="685800" cy="990600"/>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dirty="0">
                  <a:solidFill>
                    <a:prstClr val="black"/>
                  </a:solidFill>
                </a:rPr>
                <a:t>I-Cache / I-MEM</a:t>
              </a:r>
            </a:p>
          </p:txBody>
        </p:sp>
        <p:sp>
          <p:nvSpPr>
            <p:cNvPr id="151" name="Text Box 23">
              <a:extLst>
                <a:ext uri="{FF2B5EF4-FFF2-40B4-BE49-F238E27FC236}">
                  <a16:creationId xmlns:a16="http://schemas.microsoft.com/office/drawing/2014/main" id="{F68A0A79-53F4-4DAD-9C9C-6B137A663B44}"/>
                </a:ext>
              </a:extLst>
            </p:cNvPr>
            <p:cNvSpPr txBox="1">
              <a:spLocks noChangeArrowheads="1"/>
            </p:cNvSpPr>
            <p:nvPr/>
          </p:nvSpPr>
          <p:spPr bwMode="auto">
            <a:xfrm>
              <a:off x="1447800" y="4506296"/>
              <a:ext cx="685800" cy="200055"/>
            </a:xfrm>
            <a:prstGeom prst="rect">
              <a:avLst/>
            </a:prstGeom>
            <a:noFill/>
            <a:ln w="9525">
              <a:noFill/>
              <a:miter lim="800000"/>
              <a:headEnd/>
              <a:tailEnd/>
            </a:ln>
          </p:spPr>
          <p:txBody>
            <a:bodyPr lIns="45720" rIns="45720">
              <a:spAutoFit/>
            </a:bodyPr>
            <a:lstStyle/>
            <a:p>
              <a:pPr defTabSz="527517">
                <a:spcBef>
                  <a:spcPct val="50000"/>
                </a:spcBef>
                <a:defRPr/>
              </a:pPr>
              <a:r>
                <a:rPr lang="en-US" sz="1200" dirty="0" err="1">
                  <a:solidFill>
                    <a:prstClr val="black"/>
                  </a:solidFill>
                  <a:latin typeface="Arial" charset="0"/>
                </a:rPr>
                <a:t>Addr</a:t>
              </a:r>
              <a:r>
                <a:rPr lang="en-US" sz="1200" dirty="0">
                  <a:solidFill>
                    <a:prstClr val="black"/>
                  </a:solidFill>
                  <a:latin typeface="Arial" charset="0"/>
                </a:rPr>
                <a:t>.</a:t>
              </a:r>
            </a:p>
          </p:txBody>
        </p:sp>
        <p:sp>
          <p:nvSpPr>
            <p:cNvPr id="152" name="Text Box 23">
              <a:extLst>
                <a:ext uri="{FF2B5EF4-FFF2-40B4-BE49-F238E27FC236}">
                  <a16:creationId xmlns:a16="http://schemas.microsoft.com/office/drawing/2014/main" id="{CD501F33-CCCE-43A7-BDDB-44211A7A56CD}"/>
                </a:ext>
              </a:extLst>
            </p:cNvPr>
            <p:cNvSpPr txBox="1">
              <a:spLocks noChangeArrowheads="1"/>
            </p:cNvSpPr>
            <p:nvPr/>
          </p:nvSpPr>
          <p:spPr bwMode="auto">
            <a:xfrm>
              <a:off x="1447800" y="4506296"/>
              <a:ext cx="685800" cy="200055"/>
            </a:xfrm>
            <a:prstGeom prst="rect">
              <a:avLst/>
            </a:prstGeom>
            <a:noFill/>
            <a:ln w="9525">
              <a:noFill/>
              <a:miter lim="800000"/>
              <a:headEnd/>
              <a:tailEnd/>
            </a:ln>
          </p:spPr>
          <p:txBody>
            <a:bodyPr lIns="45720" rIns="45720">
              <a:spAutoFit/>
            </a:bodyPr>
            <a:lstStyle/>
            <a:p>
              <a:pPr algn="r" defTabSz="527517">
                <a:spcBef>
                  <a:spcPct val="50000"/>
                </a:spcBef>
                <a:defRPr/>
              </a:pPr>
              <a:r>
                <a:rPr lang="en-US" sz="1200" dirty="0">
                  <a:solidFill>
                    <a:prstClr val="black"/>
                  </a:solidFill>
                  <a:latin typeface="Arial" charset="0"/>
                </a:rPr>
                <a:t>Data</a:t>
              </a:r>
            </a:p>
          </p:txBody>
        </p:sp>
      </p:grpSp>
      <p:sp>
        <p:nvSpPr>
          <p:cNvPr id="153" name="Rectangle 7">
            <a:extLst>
              <a:ext uri="{FF2B5EF4-FFF2-40B4-BE49-F238E27FC236}">
                <a16:creationId xmlns:a16="http://schemas.microsoft.com/office/drawing/2014/main" id="{EE81D68E-9B9F-49FC-A68F-CFA96A95C9AE}"/>
              </a:ext>
            </a:extLst>
          </p:cNvPr>
          <p:cNvSpPr>
            <a:spLocks noChangeArrowheads="1"/>
          </p:cNvSpPr>
          <p:nvPr/>
        </p:nvSpPr>
        <p:spPr bwMode="auto">
          <a:xfrm rot="16200000">
            <a:off x="1006526" y="3147986"/>
            <a:ext cx="990600" cy="288925"/>
          </a:xfrm>
          <a:prstGeom prst="rect">
            <a:avLst/>
          </a:prstGeom>
          <a:solidFill>
            <a:schemeClr val="accent5"/>
          </a:solidFill>
          <a:ln w="9525">
            <a:solidFill>
              <a:schemeClr val="tx1"/>
            </a:solidFill>
            <a:miter lim="800000"/>
            <a:headEnd/>
            <a:tailEnd/>
          </a:ln>
        </p:spPr>
        <p:txBody>
          <a:bodyPr vert="vert" wrap="none" anchor="ctr"/>
          <a:lstStyle/>
          <a:p>
            <a:pPr algn="ctr" defTabSz="527517">
              <a:defRPr/>
            </a:pPr>
            <a:r>
              <a:rPr lang="en-US" sz="1200" b="1" dirty="0">
                <a:solidFill>
                  <a:prstClr val="black"/>
                </a:solidFill>
                <a:latin typeface="Arial" charset="0"/>
                <a:cs typeface="Arial" charset="0"/>
              </a:rPr>
              <a:t>PC</a:t>
            </a:r>
          </a:p>
        </p:txBody>
      </p:sp>
      <p:cxnSp>
        <p:nvCxnSpPr>
          <p:cNvPr id="154" name="Straight Connector 24">
            <a:extLst>
              <a:ext uri="{FF2B5EF4-FFF2-40B4-BE49-F238E27FC236}">
                <a16:creationId xmlns:a16="http://schemas.microsoft.com/office/drawing/2014/main" id="{D19F82CE-0090-4E02-8C4C-DD6510DB9C2F}"/>
              </a:ext>
            </a:extLst>
          </p:cNvPr>
          <p:cNvCxnSpPr>
            <a:cxnSpLocks noChangeShapeType="1"/>
          </p:cNvCxnSpPr>
          <p:nvPr/>
        </p:nvCxnSpPr>
        <p:spPr bwMode="auto">
          <a:xfrm rot="16200000" flipH="1">
            <a:off x="1395464" y="2837788"/>
            <a:ext cx="152400" cy="76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5" name="Straight Connector 27">
            <a:extLst>
              <a:ext uri="{FF2B5EF4-FFF2-40B4-BE49-F238E27FC236}">
                <a16:creationId xmlns:a16="http://schemas.microsoft.com/office/drawing/2014/main" id="{E72AF1D2-EFC4-4F83-9C7B-65C4E4C44C9C}"/>
              </a:ext>
            </a:extLst>
          </p:cNvPr>
          <p:cNvCxnSpPr>
            <a:cxnSpLocks noChangeShapeType="1"/>
          </p:cNvCxnSpPr>
          <p:nvPr/>
        </p:nvCxnSpPr>
        <p:spPr bwMode="auto">
          <a:xfrm rot="5400000">
            <a:off x="1471664" y="2837788"/>
            <a:ext cx="152400" cy="76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8" name="AutoShape 11">
            <a:extLst>
              <a:ext uri="{FF2B5EF4-FFF2-40B4-BE49-F238E27FC236}">
                <a16:creationId xmlns:a16="http://schemas.microsoft.com/office/drawing/2014/main" id="{6F1AE56C-D7B2-4448-BD15-A46B1850297E}"/>
              </a:ext>
            </a:extLst>
          </p:cNvPr>
          <p:cNvCxnSpPr>
            <a:cxnSpLocks noChangeShapeType="1"/>
            <a:stCxn id="153" idx="2"/>
            <a:endCxn id="152" idx="1"/>
          </p:cNvCxnSpPr>
          <p:nvPr/>
        </p:nvCxnSpPr>
        <p:spPr bwMode="auto">
          <a:xfrm>
            <a:off x="1646289" y="3292449"/>
            <a:ext cx="356578" cy="434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2" name="Text Box 23">
            <a:extLst>
              <a:ext uri="{FF2B5EF4-FFF2-40B4-BE49-F238E27FC236}">
                <a16:creationId xmlns:a16="http://schemas.microsoft.com/office/drawing/2014/main" id="{3FB4A9A0-79C7-448F-8FC9-8FE3414D40C7}"/>
              </a:ext>
            </a:extLst>
          </p:cNvPr>
          <p:cNvSpPr txBox="1">
            <a:spLocks noChangeArrowheads="1"/>
          </p:cNvSpPr>
          <p:nvPr/>
        </p:nvSpPr>
        <p:spPr bwMode="auto">
          <a:xfrm>
            <a:off x="8593754" y="2123704"/>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sp>
        <p:nvSpPr>
          <p:cNvPr id="164" name="Text Box 23">
            <a:extLst>
              <a:ext uri="{FF2B5EF4-FFF2-40B4-BE49-F238E27FC236}">
                <a16:creationId xmlns:a16="http://schemas.microsoft.com/office/drawing/2014/main" id="{FB8E44CF-5645-49C0-960E-2F2E9AC1CFC2}"/>
              </a:ext>
            </a:extLst>
          </p:cNvPr>
          <p:cNvSpPr txBox="1">
            <a:spLocks noChangeArrowheads="1"/>
          </p:cNvSpPr>
          <p:nvPr/>
        </p:nvSpPr>
        <p:spPr bwMode="auto">
          <a:xfrm>
            <a:off x="7631894" y="2366386"/>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grpSp>
        <p:nvGrpSpPr>
          <p:cNvPr id="178" name="Group 177">
            <a:extLst>
              <a:ext uri="{FF2B5EF4-FFF2-40B4-BE49-F238E27FC236}">
                <a16:creationId xmlns:a16="http://schemas.microsoft.com/office/drawing/2014/main" id="{BA45E887-DD84-48F7-84BA-157925B5E61E}"/>
              </a:ext>
            </a:extLst>
          </p:cNvPr>
          <p:cNvGrpSpPr/>
          <p:nvPr/>
        </p:nvGrpSpPr>
        <p:grpSpPr>
          <a:xfrm>
            <a:off x="4317721" y="2501064"/>
            <a:ext cx="1143000" cy="2057400"/>
            <a:chOff x="3992828" y="3093507"/>
            <a:chExt cx="990600" cy="1783080"/>
          </a:xfrm>
        </p:grpSpPr>
        <p:sp>
          <p:nvSpPr>
            <p:cNvPr id="179" name="Rectangle 7">
              <a:extLst>
                <a:ext uri="{FF2B5EF4-FFF2-40B4-BE49-F238E27FC236}">
                  <a16:creationId xmlns:a16="http://schemas.microsoft.com/office/drawing/2014/main" id="{EB3B919A-B50D-478E-9778-643493503EE6}"/>
                </a:ext>
              </a:extLst>
            </p:cNvPr>
            <p:cNvSpPr>
              <a:spLocks noChangeArrowheads="1"/>
            </p:cNvSpPr>
            <p:nvPr/>
          </p:nvSpPr>
          <p:spPr bwMode="auto">
            <a:xfrm>
              <a:off x="3992828" y="3093507"/>
              <a:ext cx="990600" cy="1783080"/>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dirty="0">
                  <a:solidFill>
                    <a:prstClr val="black"/>
                  </a:solidFill>
                </a:rPr>
                <a:t>Register File</a:t>
              </a:r>
            </a:p>
          </p:txBody>
        </p:sp>
        <p:sp>
          <p:nvSpPr>
            <p:cNvPr id="180" name="Text Box 23">
              <a:extLst>
                <a:ext uri="{FF2B5EF4-FFF2-40B4-BE49-F238E27FC236}">
                  <a16:creationId xmlns:a16="http://schemas.microsoft.com/office/drawing/2014/main" id="{8FBDC884-50CE-4803-8EAD-E8643E87DF95}"/>
                </a:ext>
              </a:extLst>
            </p:cNvPr>
            <p:cNvSpPr txBox="1">
              <a:spLocks noChangeArrowheads="1"/>
            </p:cNvSpPr>
            <p:nvPr/>
          </p:nvSpPr>
          <p:spPr bwMode="auto">
            <a:xfrm>
              <a:off x="3992828" y="309350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00" dirty="0">
                  <a:solidFill>
                    <a:prstClr val="black"/>
                  </a:solidFill>
                  <a:latin typeface="Arial" charset="0"/>
                </a:rPr>
                <a:t>Read </a:t>
              </a:r>
              <a:br>
                <a:rPr lang="en-US" sz="1000" dirty="0">
                  <a:solidFill>
                    <a:prstClr val="black"/>
                  </a:solidFill>
                  <a:latin typeface="Arial" charset="0"/>
                </a:rPr>
              </a:br>
              <a:r>
                <a:rPr lang="en-US" sz="1000" dirty="0">
                  <a:solidFill>
                    <a:prstClr val="black"/>
                  </a:solidFill>
                  <a:latin typeface="Arial" charset="0"/>
                </a:rPr>
                <a:t>Reg. 1 #</a:t>
              </a:r>
            </a:p>
          </p:txBody>
        </p:sp>
        <p:sp>
          <p:nvSpPr>
            <p:cNvPr id="181" name="Text Box 23">
              <a:extLst>
                <a:ext uri="{FF2B5EF4-FFF2-40B4-BE49-F238E27FC236}">
                  <a16:creationId xmlns:a16="http://schemas.microsoft.com/office/drawing/2014/main" id="{A3C31D7E-41C3-4F66-9ECB-4307A19F1D63}"/>
                </a:ext>
              </a:extLst>
            </p:cNvPr>
            <p:cNvSpPr txBox="1">
              <a:spLocks noChangeArrowheads="1"/>
            </p:cNvSpPr>
            <p:nvPr/>
          </p:nvSpPr>
          <p:spPr bwMode="auto">
            <a:xfrm>
              <a:off x="3992828" y="348974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00" dirty="0">
                  <a:solidFill>
                    <a:prstClr val="black"/>
                  </a:solidFill>
                  <a:latin typeface="Arial" charset="0"/>
                </a:rPr>
                <a:t>Read </a:t>
              </a:r>
              <a:br>
                <a:rPr lang="en-US" sz="1000" dirty="0">
                  <a:solidFill>
                    <a:prstClr val="black"/>
                  </a:solidFill>
                  <a:latin typeface="Arial" charset="0"/>
                </a:rPr>
              </a:br>
              <a:r>
                <a:rPr lang="en-US" sz="1000" dirty="0">
                  <a:solidFill>
                    <a:prstClr val="black"/>
                  </a:solidFill>
                  <a:latin typeface="Arial" charset="0"/>
                </a:rPr>
                <a:t>Reg. 2 #</a:t>
              </a:r>
            </a:p>
          </p:txBody>
        </p:sp>
        <p:sp>
          <p:nvSpPr>
            <p:cNvPr id="182" name="Text Box 23">
              <a:extLst>
                <a:ext uri="{FF2B5EF4-FFF2-40B4-BE49-F238E27FC236}">
                  <a16:creationId xmlns:a16="http://schemas.microsoft.com/office/drawing/2014/main" id="{F5897B96-4E77-4C06-B93D-0562C122929C}"/>
                </a:ext>
              </a:extLst>
            </p:cNvPr>
            <p:cNvSpPr txBox="1">
              <a:spLocks noChangeArrowheads="1"/>
            </p:cNvSpPr>
            <p:nvPr/>
          </p:nvSpPr>
          <p:spPr bwMode="auto">
            <a:xfrm>
              <a:off x="3992828" y="388598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00" dirty="0">
                  <a:solidFill>
                    <a:prstClr val="black"/>
                  </a:solidFill>
                  <a:latin typeface="Arial" charset="0"/>
                </a:rPr>
                <a:t>Write</a:t>
              </a:r>
              <a:br>
                <a:rPr lang="en-US" sz="1000" dirty="0">
                  <a:solidFill>
                    <a:prstClr val="black"/>
                  </a:solidFill>
                  <a:latin typeface="Arial" charset="0"/>
                </a:rPr>
              </a:br>
              <a:r>
                <a:rPr lang="en-US" sz="1000" dirty="0">
                  <a:solidFill>
                    <a:prstClr val="black"/>
                  </a:solidFill>
                  <a:latin typeface="Arial" charset="0"/>
                </a:rPr>
                <a:t>Reg. #</a:t>
              </a:r>
            </a:p>
          </p:txBody>
        </p:sp>
        <p:sp>
          <p:nvSpPr>
            <p:cNvPr id="183" name="Text Box 23">
              <a:extLst>
                <a:ext uri="{FF2B5EF4-FFF2-40B4-BE49-F238E27FC236}">
                  <a16:creationId xmlns:a16="http://schemas.microsoft.com/office/drawing/2014/main" id="{66D4D095-FD3D-4DDE-9D34-00A39FB9F8BA}"/>
                </a:ext>
              </a:extLst>
            </p:cNvPr>
            <p:cNvSpPr txBox="1">
              <a:spLocks noChangeArrowheads="1"/>
            </p:cNvSpPr>
            <p:nvPr/>
          </p:nvSpPr>
          <p:spPr bwMode="auto">
            <a:xfrm>
              <a:off x="3992828" y="428222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00" dirty="0">
                  <a:solidFill>
                    <a:prstClr val="black"/>
                  </a:solidFill>
                  <a:latin typeface="Arial" charset="0"/>
                </a:rPr>
                <a:t>Write </a:t>
              </a:r>
              <a:br>
                <a:rPr lang="en-US" sz="1000" dirty="0">
                  <a:solidFill>
                    <a:prstClr val="black"/>
                  </a:solidFill>
                  <a:latin typeface="Arial" charset="0"/>
                </a:rPr>
              </a:br>
              <a:r>
                <a:rPr lang="en-US" sz="1000" dirty="0">
                  <a:solidFill>
                    <a:prstClr val="black"/>
                  </a:solidFill>
                  <a:latin typeface="Arial" charset="0"/>
                </a:rPr>
                <a:t>Data</a:t>
              </a:r>
            </a:p>
          </p:txBody>
        </p:sp>
        <p:sp>
          <p:nvSpPr>
            <p:cNvPr id="184" name="Text Box 23">
              <a:extLst>
                <a:ext uri="{FF2B5EF4-FFF2-40B4-BE49-F238E27FC236}">
                  <a16:creationId xmlns:a16="http://schemas.microsoft.com/office/drawing/2014/main" id="{721C2A3C-183A-4568-BFC7-49D57C549862}"/>
                </a:ext>
              </a:extLst>
            </p:cNvPr>
            <p:cNvSpPr txBox="1">
              <a:spLocks noChangeArrowheads="1"/>
            </p:cNvSpPr>
            <p:nvPr/>
          </p:nvSpPr>
          <p:spPr bwMode="auto">
            <a:xfrm>
              <a:off x="4521148" y="3214580"/>
              <a:ext cx="462280" cy="360098"/>
            </a:xfrm>
            <a:prstGeom prst="rect">
              <a:avLst/>
            </a:prstGeom>
            <a:noFill/>
            <a:ln w="9525">
              <a:noFill/>
              <a:miter lim="800000"/>
              <a:headEnd/>
              <a:tailEnd/>
            </a:ln>
          </p:spPr>
          <p:txBody>
            <a:bodyPr lIns="45720" rIns="45720">
              <a:spAutoFit/>
            </a:bodyPr>
            <a:lstStyle/>
            <a:p>
              <a:pPr algn="r" defTabSz="527517">
                <a:spcBef>
                  <a:spcPct val="50000"/>
                </a:spcBef>
                <a:defRPr/>
              </a:pPr>
              <a:r>
                <a:rPr lang="en-US" sz="1000" dirty="0">
                  <a:solidFill>
                    <a:prstClr val="black"/>
                  </a:solidFill>
                  <a:latin typeface="Arial" charset="0"/>
                </a:rPr>
                <a:t>Read </a:t>
              </a:r>
              <a:br>
                <a:rPr lang="en-US" sz="1000" dirty="0">
                  <a:solidFill>
                    <a:prstClr val="black"/>
                  </a:solidFill>
                  <a:latin typeface="Arial" charset="0"/>
                </a:rPr>
              </a:br>
              <a:r>
                <a:rPr lang="en-US" sz="1000" dirty="0">
                  <a:solidFill>
                    <a:prstClr val="black"/>
                  </a:solidFill>
                  <a:latin typeface="Arial" charset="0"/>
                </a:rPr>
                <a:t>data 1</a:t>
              </a:r>
            </a:p>
          </p:txBody>
        </p:sp>
        <p:sp>
          <p:nvSpPr>
            <p:cNvPr id="185" name="Text Box 23">
              <a:extLst>
                <a:ext uri="{FF2B5EF4-FFF2-40B4-BE49-F238E27FC236}">
                  <a16:creationId xmlns:a16="http://schemas.microsoft.com/office/drawing/2014/main" id="{6EAA366D-7D13-4240-A2F0-FB67092DEB61}"/>
                </a:ext>
              </a:extLst>
            </p:cNvPr>
            <p:cNvSpPr txBox="1">
              <a:spLocks noChangeArrowheads="1"/>
            </p:cNvSpPr>
            <p:nvPr/>
          </p:nvSpPr>
          <p:spPr bwMode="auto">
            <a:xfrm>
              <a:off x="4521148" y="3825450"/>
              <a:ext cx="462280" cy="360098"/>
            </a:xfrm>
            <a:prstGeom prst="rect">
              <a:avLst/>
            </a:prstGeom>
            <a:noFill/>
            <a:ln w="9525">
              <a:noFill/>
              <a:miter lim="800000"/>
              <a:headEnd/>
              <a:tailEnd/>
            </a:ln>
          </p:spPr>
          <p:txBody>
            <a:bodyPr lIns="45720" rIns="45720">
              <a:spAutoFit/>
            </a:bodyPr>
            <a:lstStyle/>
            <a:p>
              <a:pPr algn="r" defTabSz="527517">
                <a:spcBef>
                  <a:spcPct val="50000"/>
                </a:spcBef>
                <a:defRPr/>
              </a:pPr>
              <a:r>
                <a:rPr lang="en-US" sz="1000" dirty="0">
                  <a:solidFill>
                    <a:prstClr val="black"/>
                  </a:solidFill>
                  <a:latin typeface="Arial" charset="0"/>
                </a:rPr>
                <a:t>Read </a:t>
              </a:r>
              <a:br>
                <a:rPr lang="en-US" sz="1000" dirty="0">
                  <a:solidFill>
                    <a:prstClr val="black"/>
                  </a:solidFill>
                  <a:latin typeface="Arial" charset="0"/>
                </a:rPr>
              </a:br>
              <a:r>
                <a:rPr lang="en-US" sz="1000" dirty="0">
                  <a:solidFill>
                    <a:prstClr val="black"/>
                  </a:solidFill>
                  <a:latin typeface="Arial" charset="0"/>
                </a:rPr>
                <a:t>data 2</a:t>
              </a:r>
            </a:p>
          </p:txBody>
        </p:sp>
      </p:grpSp>
      <p:sp>
        <p:nvSpPr>
          <p:cNvPr id="195" name="Rectangle 194">
            <a:extLst>
              <a:ext uri="{FF2B5EF4-FFF2-40B4-BE49-F238E27FC236}">
                <a16:creationId xmlns:a16="http://schemas.microsoft.com/office/drawing/2014/main" id="{C7AE6633-7204-437D-83A5-2C79346A1C12}"/>
              </a:ext>
            </a:extLst>
          </p:cNvPr>
          <p:cNvSpPr/>
          <p:nvPr/>
        </p:nvSpPr>
        <p:spPr>
          <a:xfrm>
            <a:off x="3504789" y="1288173"/>
            <a:ext cx="212775" cy="4291557"/>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cxnSp>
        <p:nvCxnSpPr>
          <p:cNvPr id="196" name="AutoShape 11">
            <a:extLst>
              <a:ext uri="{FF2B5EF4-FFF2-40B4-BE49-F238E27FC236}">
                <a16:creationId xmlns:a16="http://schemas.microsoft.com/office/drawing/2014/main" id="{E82FD49A-7A18-4E23-B68D-4E677C7DEC9A}"/>
              </a:ext>
            </a:extLst>
          </p:cNvPr>
          <p:cNvCxnSpPr>
            <a:cxnSpLocks noChangeShapeType="1"/>
          </p:cNvCxnSpPr>
          <p:nvPr/>
        </p:nvCxnSpPr>
        <p:spPr bwMode="auto">
          <a:xfrm>
            <a:off x="3304494" y="3301164"/>
            <a:ext cx="21540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 name="AutoShape 11">
            <a:extLst>
              <a:ext uri="{FF2B5EF4-FFF2-40B4-BE49-F238E27FC236}">
                <a16:creationId xmlns:a16="http://schemas.microsoft.com/office/drawing/2014/main" id="{3F3E67F6-46D7-4F5C-932D-76F9B825022E}"/>
              </a:ext>
            </a:extLst>
          </p:cNvPr>
          <p:cNvCxnSpPr>
            <a:cxnSpLocks noChangeShapeType="1"/>
          </p:cNvCxnSpPr>
          <p:nvPr/>
        </p:nvCxnSpPr>
        <p:spPr bwMode="auto">
          <a:xfrm>
            <a:off x="8068230" y="3162300"/>
            <a:ext cx="226518" cy="21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8" name="AutoShape 11">
            <a:extLst>
              <a:ext uri="{FF2B5EF4-FFF2-40B4-BE49-F238E27FC236}">
                <a16:creationId xmlns:a16="http://schemas.microsoft.com/office/drawing/2014/main" id="{EBDD5AF8-358E-4908-BFC6-2DEDD25FCB8A}"/>
              </a:ext>
            </a:extLst>
          </p:cNvPr>
          <p:cNvCxnSpPr>
            <a:cxnSpLocks noChangeShapeType="1"/>
          </p:cNvCxnSpPr>
          <p:nvPr/>
        </p:nvCxnSpPr>
        <p:spPr bwMode="auto">
          <a:xfrm>
            <a:off x="8516746" y="3975091"/>
            <a:ext cx="56812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4" name="Elbow Connector 92">
            <a:extLst>
              <a:ext uri="{FF2B5EF4-FFF2-40B4-BE49-F238E27FC236}">
                <a16:creationId xmlns:a16="http://schemas.microsoft.com/office/drawing/2014/main" id="{D76974BC-C456-454B-88BF-8541F1D8BA9E}"/>
              </a:ext>
            </a:extLst>
          </p:cNvPr>
          <p:cNvCxnSpPr/>
          <p:nvPr/>
        </p:nvCxnSpPr>
        <p:spPr>
          <a:xfrm rot="10800000" flipH="1" flipV="1">
            <a:off x="8927199" y="3161958"/>
            <a:ext cx="1227379" cy="62032"/>
          </a:xfrm>
          <a:prstGeom prst="bentConnector5">
            <a:avLst>
              <a:gd name="adj1" fmla="val -72"/>
              <a:gd name="adj2" fmla="val -477568"/>
              <a:gd name="adj3" fmla="val 86653"/>
            </a:avLst>
          </a:prstGeom>
          <a:ln w="19050">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sp>
        <p:nvSpPr>
          <p:cNvPr id="227" name="TextBox 226">
            <a:extLst>
              <a:ext uri="{FF2B5EF4-FFF2-40B4-BE49-F238E27FC236}">
                <a16:creationId xmlns:a16="http://schemas.microsoft.com/office/drawing/2014/main" id="{29F68061-BB48-4DF7-8700-72AE3657B261}"/>
              </a:ext>
            </a:extLst>
          </p:cNvPr>
          <p:cNvSpPr txBox="1"/>
          <p:nvPr/>
        </p:nvSpPr>
        <p:spPr>
          <a:xfrm>
            <a:off x="3332324" y="1003563"/>
            <a:ext cx="602281" cy="340863"/>
          </a:xfrm>
          <a:prstGeom prst="rect">
            <a:avLst/>
          </a:prstGeom>
          <a:noFill/>
        </p:spPr>
        <p:txBody>
          <a:bodyPr wrap="none" rtlCol="0">
            <a:spAutoFit/>
          </a:bodyPr>
          <a:lstStyle/>
          <a:p>
            <a:pPr defTabSz="527517"/>
            <a:r>
              <a:rPr lang="en-US" sz="1600" b="1" dirty="0">
                <a:solidFill>
                  <a:prstClr val="black"/>
                </a:solidFill>
                <a:latin typeface="Calibri"/>
              </a:rPr>
              <a:t>IF/ID</a:t>
            </a:r>
          </a:p>
        </p:txBody>
      </p:sp>
      <p:sp>
        <p:nvSpPr>
          <p:cNvPr id="241" name="Flowchart: Terminator 240">
            <a:extLst>
              <a:ext uri="{FF2B5EF4-FFF2-40B4-BE49-F238E27FC236}">
                <a16:creationId xmlns:a16="http://schemas.microsoft.com/office/drawing/2014/main" id="{9809E367-8231-43AF-B50C-B312824E03F1}"/>
              </a:ext>
            </a:extLst>
          </p:cNvPr>
          <p:cNvSpPr/>
          <p:nvPr/>
        </p:nvSpPr>
        <p:spPr>
          <a:xfrm>
            <a:off x="6662064" y="5082682"/>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00" dirty="0">
                <a:solidFill>
                  <a:prstClr val="white"/>
                </a:solidFill>
                <a:latin typeface="Calibri"/>
              </a:rPr>
              <a:t>0</a:t>
            </a:r>
          </a:p>
          <a:p>
            <a:pPr algn="ctr" defTabSz="527517"/>
            <a:r>
              <a:rPr lang="en-US" sz="1600" dirty="0">
                <a:solidFill>
                  <a:prstClr val="white"/>
                </a:solidFill>
                <a:latin typeface="Calibri"/>
              </a:rPr>
              <a:t>1</a:t>
            </a:r>
          </a:p>
        </p:txBody>
      </p:sp>
      <p:cxnSp>
        <p:nvCxnSpPr>
          <p:cNvPr id="243" name="AutoShape 11">
            <a:extLst>
              <a:ext uri="{FF2B5EF4-FFF2-40B4-BE49-F238E27FC236}">
                <a16:creationId xmlns:a16="http://schemas.microsoft.com/office/drawing/2014/main" id="{EB6D4EA7-D46D-4E8E-8F45-66BAF568C989}"/>
              </a:ext>
            </a:extLst>
          </p:cNvPr>
          <p:cNvCxnSpPr>
            <a:cxnSpLocks noChangeShapeType="1"/>
          </p:cNvCxnSpPr>
          <p:nvPr/>
        </p:nvCxnSpPr>
        <p:spPr bwMode="auto">
          <a:xfrm>
            <a:off x="6885920" y="5345572"/>
            <a:ext cx="1412569"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4" name="Shape 127">
            <a:extLst>
              <a:ext uri="{FF2B5EF4-FFF2-40B4-BE49-F238E27FC236}">
                <a16:creationId xmlns:a16="http://schemas.microsoft.com/office/drawing/2014/main" id="{EB5AC44B-2A80-41C3-AB67-815ABD4EE295}"/>
              </a:ext>
            </a:extLst>
          </p:cNvPr>
          <p:cNvCxnSpPr>
            <a:cxnSpLocks noChangeShapeType="1"/>
          </p:cNvCxnSpPr>
          <p:nvPr/>
        </p:nvCxnSpPr>
        <p:spPr bwMode="auto">
          <a:xfrm rot="16200000" flipH="1">
            <a:off x="3783110" y="3327620"/>
            <a:ext cx="1934135" cy="1861308"/>
          </a:xfrm>
          <a:prstGeom prst="bentConnector3">
            <a:avLst>
              <a:gd name="adj1" fmla="val 99903"/>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cxnSp>
        <p:nvCxnSpPr>
          <p:cNvPr id="248" name="Shape 127">
            <a:extLst>
              <a:ext uri="{FF2B5EF4-FFF2-40B4-BE49-F238E27FC236}">
                <a16:creationId xmlns:a16="http://schemas.microsoft.com/office/drawing/2014/main" id="{4D37DC2F-FFC6-415B-859F-8BE93BC2915B}"/>
              </a:ext>
            </a:extLst>
          </p:cNvPr>
          <p:cNvCxnSpPr>
            <a:cxnSpLocks noChangeShapeType="1"/>
          </p:cNvCxnSpPr>
          <p:nvPr/>
        </p:nvCxnSpPr>
        <p:spPr bwMode="auto">
          <a:xfrm>
            <a:off x="3819523" y="5226537"/>
            <a:ext cx="1867436" cy="244050"/>
          </a:xfrm>
          <a:prstGeom prst="bentConnector3">
            <a:avLst>
              <a:gd name="adj1" fmla="val -241"/>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cxnSp>
        <p:nvCxnSpPr>
          <p:cNvPr id="249" name="AutoShape 11">
            <a:extLst>
              <a:ext uri="{FF2B5EF4-FFF2-40B4-BE49-F238E27FC236}">
                <a16:creationId xmlns:a16="http://schemas.microsoft.com/office/drawing/2014/main" id="{76CAB69D-5F6B-4549-B174-2F1B002F70E4}"/>
              </a:ext>
            </a:extLst>
          </p:cNvPr>
          <p:cNvCxnSpPr>
            <a:cxnSpLocks noChangeShapeType="1"/>
          </p:cNvCxnSpPr>
          <p:nvPr/>
        </p:nvCxnSpPr>
        <p:spPr bwMode="auto">
          <a:xfrm>
            <a:off x="5900159" y="5217529"/>
            <a:ext cx="759881"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1" name="AutoShape 11">
            <a:extLst>
              <a:ext uri="{FF2B5EF4-FFF2-40B4-BE49-F238E27FC236}">
                <a16:creationId xmlns:a16="http://schemas.microsoft.com/office/drawing/2014/main" id="{DF266D88-EB74-41B1-A60A-AED6BFDAE898}"/>
              </a:ext>
            </a:extLst>
          </p:cNvPr>
          <p:cNvCxnSpPr>
            <a:cxnSpLocks noChangeShapeType="1"/>
          </p:cNvCxnSpPr>
          <p:nvPr/>
        </p:nvCxnSpPr>
        <p:spPr bwMode="auto">
          <a:xfrm>
            <a:off x="5901746" y="5453749"/>
            <a:ext cx="759881"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2" name="AutoShape 11">
            <a:extLst>
              <a:ext uri="{FF2B5EF4-FFF2-40B4-BE49-F238E27FC236}">
                <a16:creationId xmlns:a16="http://schemas.microsoft.com/office/drawing/2014/main" id="{495D9640-B5FE-4F68-9DCF-47520C92947C}"/>
              </a:ext>
            </a:extLst>
          </p:cNvPr>
          <p:cNvCxnSpPr>
            <a:cxnSpLocks noChangeShapeType="1"/>
          </p:cNvCxnSpPr>
          <p:nvPr/>
        </p:nvCxnSpPr>
        <p:spPr bwMode="auto">
          <a:xfrm>
            <a:off x="8511983" y="5344884"/>
            <a:ext cx="164259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5" name="Rectangle 254">
            <a:extLst>
              <a:ext uri="{FF2B5EF4-FFF2-40B4-BE49-F238E27FC236}">
                <a16:creationId xmlns:a16="http://schemas.microsoft.com/office/drawing/2014/main" id="{9FE0A07B-DA11-4E41-B097-0917C839AD8B}"/>
              </a:ext>
            </a:extLst>
          </p:cNvPr>
          <p:cNvSpPr/>
          <p:nvPr/>
        </p:nvSpPr>
        <p:spPr>
          <a:xfrm>
            <a:off x="5687456" y="2112130"/>
            <a:ext cx="216962" cy="411624"/>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27517"/>
            <a:r>
              <a:rPr lang="en-US" sz="1200" dirty="0">
                <a:solidFill>
                  <a:prstClr val="white"/>
                </a:solidFill>
                <a:latin typeface="Calibri"/>
              </a:rPr>
              <a:t>EX</a:t>
            </a:r>
          </a:p>
        </p:txBody>
      </p:sp>
      <p:sp>
        <p:nvSpPr>
          <p:cNvPr id="256" name="Rectangle 255">
            <a:extLst>
              <a:ext uri="{FF2B5EF4-FFF2-40B4-BE49-F238E27FC236}">
                <a16:creationId xmlns:a16="http://schemas.microsoft.com/office/drawing/2014/main" id="{47EE5B26-C0E6-4DE9-91DF-5682B0C7E955}"/>
              </a:ext>
            </a:extLst>
          </p:cNvPr>
          <p:cNvSpPr/>
          <p:nvPr/>
        </p:nvSpPr>
        <p:spPr>
          <a:xfrm>
            <a:off x="5688321" y="1701797"/>
            <a:ext cx="218830" cy="411624"/>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27517"/>
            <a:r>
              <a:rPr lang="en-US" sz="1200" dirty="0">
                <a:solidFill>
                  <a:prstClr val="white"/>
                </a:solidFill>
                <a:latin typeface="Calibri"/>
              </a:rPr>
              <a:t>M</a:t>
            </a:r>
          </a:p>
        </p:txBody>
      </p:sp>
      <p:sp>
        <p:nvSpPr>
          <p:cNvPr id="257" name="Rectangle 256">
            <a:extLst>
              <a:ext uri="{FF2B5EF4-FFF2-40B4-BE49-F238E27FC236}">
                <a16:creationId xmlns:a16="http://schemas.microsoft.com/office/drawing/2014/main" id="{C0841FAF-1C60-4B57-B325-C1B455D6EE81}"/>
              </a:ext>
            </a:extLst>
          </p:cNvPr>
          <p:cNvSpPr/>
          <p:nvPr/>
        </p:nvSpPr>
        <p:spPr>
          <a:xfrm>
            <a:off x="5687127" y="1286355"/>
            <a:ext cx="220024" cy="411624"/>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27517"/>
            <a:r>
              <a:rPr lang="en-US" sz="1200" dirty="0">
                <a:solidFill>
                  <a:prstClr val="white"/>
                </a:solidFill>
                <a:latin typeface="Calibri"/>
              </a:rPr>
              <a:t>WB</a:t>
            </a:r>
          </a:p>
        </p:txBody>
      </p:sp>
      <p:sp>
        <p:nvSpPr>
          <p:cNvPr id="258" name="Oval 257">
            <a:extLst>
              <a:ext uri="{FF2B5EF4-FFF2-40B4-BE49-F238E27FC236}">
                <a16:creationId xmlns:a16="http://schemas.microsoft.com/office/drawing/2014/main" id="{4712F541-CF0B-4BE7-AA9F-38BF22B99A3C}"/>
              </a:ext>
            </a:extLst>
          </p:cNvPr>
          <p:cNvSpPr/>
          <p:nvPr/>
        </p:nvSpPr>
        <p:spPr>
          <a:xfrm>
            <a:off x="4479211" y="1281646"/>
            <a:ext cx="880135" cy="1079736"/>
          </a:xfrm>
          <a:prstGeom prst="ellipse">
            <a:avLst/>
          </a:prstGeom>
          <a:ln w="19050">
            <a:solidFill>
              <a:srgbClr val="0070C0"/>
            </a:solid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527517"/>
            <a:r>
              <a:rPr lang="en-US" sz="1600" dirty="0">
                <a:solidFill>
                  <a:srgbClr val="0070C0"/>
                </a:solidFill>
                <a:latin typeface="Calibri"/>
              </a:rPr>
              <a:t>Control</a:t>
            </a:r>
          </a:p>
        </p:txBody>
      </p:sp>
      <p:cxnSp>
        <p:nvCxnSpPr>
          <p:cNvPr id="259" name="AutoShape 11">
            <a:extLst>
              <a:ext uri="{FF2B5EF4-FFF2-40B4-BE49-F238E27FC236}">
                <a16:creationId xmlns:a16="http://schemas.microsoft.com/office/drawing/2014/main" id="{34E197BA-CB26-42EC-9C9E-A43388F6A3E7}"/>
              </a:ext>
            </a:extLst>
          </p:cNvPr>
          <p:cNvCxnSpPr>
            <a:cxnSpLocks noChangeShapeType="1"/>
          </p:cNvCxnSpPr>
          <p:nvPr/>
        </p:nvCxnSpPr>
        <p:spPr bwMode="auto">
          <a:xfrm>
            <a:off x="5223512" y="1439770"/>
            <a:ext cx="451779"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60" name="AutoShape 11">
            <a:extLst>
              <a:ext uri="{FF2B5EF4-FFF2-40B4-BE49-F238E27FC236}">
                <a16:creationId xmlns:a16="http://schemas.microsoft.com/office/drawing/2014/main" id="{D8B29330-11D9-4F15-A1FD-1B86ABDBBDE9}"/>
              </a:ext>
            </a:extLst>
          </p:cNvPr>
          <p:cNvCxnSpPr>
            <a:cxnSpLocks noChangeShapeType="1"/>
            <a:stCxn id="258" idx="6"/>
          </p:cNvCxnSpPr>
          <p:nvPr/>
        </p:nvCxnSpPr>
        <p:spPr bwMode="auto">
          <a:xfrm>
            <a:off x="5359346" y="1821514"/>
            <a:ext cx="325842" cy="1"/>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61" name="AutoShape 11">
            <a:extLst>
              <a:ext uri="{FF2B5EF4-FFF2-40B4-BE49-F238E27FC236}">
                <a16:creationId xmlns:a16="http://schemas.microsoft.com/office/drawing/2014/main" id="{C9CE2ACD-947F-4132-8A89-73F51A212BF5}"/>
              </a:ext>
            </a:extLst>
          </p:cNvPr>
          <p:cNvCxnSpPr>
            <a:cxnSpLocks noChangeShapeType="1"/>
          </p:cNvCxnSpPr>
          <p:nvPr/>
        </p:nvCxnSpPr>
        <p:spPr bwMode="auto">
          <a:xfrm>
            <a:off x="5181632" y="2250959"/>
            <a:ext cx="502211"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62" name="Shape 41">
            <a:extLst>
              <a:ext uri="{FF2B5EF4-FFF2-40B4-BE49-F238E27FC236}">
                <a16:creationId xmlns:a16="http://schemas.microsoft.com/office/drawing/2014/main" id="{B0480C8C-AC94-45A7-96A3-D8AF666BD57A}"/>
              </a:ext>
            </a:extLst>
          </p:cNvPr>
          <p:cNvCxnSpPr>
            <a:cxnSpLocks noChangeShapeType="1"/>
            <a:endCxn id="258" idx="2"/>
          </p:cNvCxnSpPr>
          <p:nvPr/>
        </p:nvCxnSpPr>
        <p:spPr bwMode="auto">
          <a:xfrm rot="5400000" flipH="1" flipV="1">
            <a:off x="3712705" y="1927012"/>
            <a:ext cx="872004" cy="661008"/>
          </a:xfrm>
          <a:prstGeom prst="bentConnector2">
            <a:avLst/>
          </a:prstGeom>
          <a:noFill/>
          <a:ln w="19050" algn="ctr">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A67BDA85-BDE5-4274-A3FE-F6211A73560B}"/>
              </a:ext>
            </a:extLst>
          </p:cNvPr>
          <p:cNvSpPr/>
          <p:nvPr/>
        </p:nvSpPr>
        <p:spPr>
          <a:xfrm>
            <a:off x="8298489" y="1707464"/>
            <a:ext cx="219456" cy="411624"/>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27517"/>
            <a:r>
              <a:rPr lang="en-US" sz="1200" dirty="0">
                <a:solidFill>
                  <a:prstClr val="white"/>
                </a:solidFill>
                <a:latin typeface="Calibri"/>
              </a:rPr>
              <a:t>M</a:t>
            </a:r>
          </a:p>
        </p:txBody>
      </p:sp>
      <p:sp>
        <p:nvSpPr>
          <p:cNvPr id="20" name="Rectangle 19">
            <a:extLst>
              <a:ext uri="{FF2B5EF4-FFF2-40B4-BE49-F238E27FC236}">
                <a16:creationId xmlns:a16="http://schemas.microsoft.com/office/drawing/2014/main" id="{75FB67A0-F798-4B87-96D4-AB70C21A0E17}"/>
              </a:ext>
            </a:extLst>
          </p:cNvPr>
          <p:cNvSpPr/>
          <p:nvPr/>
        </p:nvSpPr>
        <p:spPr>
          <a:xfrm>
            <a:off x="8298491" y="1288847"/>
            <a:ext cx="219456" cy="411624"/>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27517"/>
            <a:r>
              <a:rPr lang="en-US" sz="1200" dirty="0">
                <a:solidFill>
                  <a:prstClr val="white"/>
                </a:solidFill>
                <a:latin typeface="Calibri"/>
              </a:rPr>
              <a:t>WB</a:t>
            </a:r>
          </a:p>
        </p:txBody>
      </p:sp>
      <p:sp>
        <p:nvSpPr>
          <p:cNvPr id="21" name="Rectangle 20">
            <a:extLst>
              <a:ext uri="{FF2B5EF4-FFF2-40B4-BE49-F238E27FC236}">
                <a16:creationId xmlns:a16="http://schemas.microsoft.com/office/drawing/2014/main" id="{AF060083-9EC1-4501-A54F-F2506565494A}"/>
              </a:ext>
            </a:extLst>
          </p:cNvPr>
          <p:cNvSpPr/>
          <p:nvPr/>
        </p:nvSpPr>
        <p:spPr>
          <a:xfrm>
            <a:off x="10158124" y="1284998"/>
            <a:ext cx="220024" cy="411624"/>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27517"/>
            <a:r>
              <a:rPr lang="en-US" sz="1200" dirty="0">
                <a:solidFill>
                  <a:prstClr val="white"/>
                </a:solidFill>
                <a:latin typeface="Calibri"/>
              </a:rPr>
              <a:t>WB</a:t>
            </a:r>
          </a:p>
        </p:txBody>
      </p:sp>
      <p:cxnSp>
        <p:nvCxnSpPr>
          <p:cNvPr id="266" name="AutoShape 11">
            <a:extLst>
              <a:ext uri="{FF2B5EF4-FFF2-40B4-BE49-F238E27FC236}">
                <a16:creationId xmlns:a16="http://schemas.microsoft.com/office/drawing/2014/main" id="{C8B8967D-A39D-478C-8DFC-E1B575FDBA93}"/>
              </a:ext>
            </a:extLst>
          </p:cNvPr>
          <p:cNvCxnSpPr>
            <a:cxnSpLocks noChangeShapeType="1"/>
          </p:cNvCxnSpPr>
          <p:nvPr/>
        </p:nvCxnSpPr>
        <p:spPr bwMode="auto">
          <a:xfrm>
            <a:off x="5907151" y="1439415"/>
            <a:ext cx="2383565"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67" name="AutoShape 11">
            <a:extLst>
              <a:ext uri="{FF2B5EF4-FFF2-40B4-BE49-F238E27FC236}">
                <a16:creationId xmlns:a16="http://schemas.microsoft.com/office/drawing/2014/main" id="{5BE232D4-F6EA-4090-B957-0433B4379F13}"/>
              </a:ext>
            </a:extLst>
          </p:cNvPr>
          <p:cNvCxnSpPr>
            <a:cxnSpLocks noChangeShapeType="1"/>
          </p:cNvCxnSpPr>
          <p:nvPr/>
        </p:nvCxnSpPr>
        <p:spPr bwMode="auto">
          <a:xfrm>
            <a:off x="5907151" y="1815164"/>
            <a:ext cx="2383581"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77" name="AutoShape 11">
            <a:extLst>
              <a:ext uri="{FF2B5EF4-FFF2-40B4-BE49-F238E27FC236}">
                <a16:creationId xmlns:a16="http://schemas.microsoft.com/office/drawing/2014/main" id="{890F4165-8132-4692-941E-2F1FE505D070}"/>
              </a:ext>
            </a:extLst>
          </p:cNvPr>
          <p:cNvCxnSpPr>
            <a:cxnSpLocks noChangeShapeType="1"/>
          </p:cNvCxnSpPr>
          <p:nvPr/>
        </p:nvCxnSpPr>
        <p:spPr bwMode="auto">
          <a:xfrm>
            <a:off x="8519383" y="1433065"/>
            <a:ext cx="1635195"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78" name="Shape 127">
            <a:extLst>
              <a:ext uri="{FF2B5EF4-FFF2-40B4-BE49-F238E27FC236}">
                <a16:creationId xmlns:a16="http://schemas.microsoft.com/office/drawing/2014/main" id="{FDCC3D54-A83E-4291-AC0B-A87553DB5272}"/>
              </a:ext>
            </a:extLst>
          </p:cNvPr>
          <p:cNvCxnSpPr>
            <a:cxnSpLocks noChangeShapeType="1"/>
          </p:cNvCxnSpPr>
          <p:nvPr/>
        </p:nvCxnSpPr>
        <p:spPr bwMode="auto">
          <a:xfrm rot="5400000" flipH="1" flipV="1">
            <a:off x="3123443" y="5079898"/>
            <a:ext cx="2209782" cy="176432"/>
          </a:xfrm>
          <a:prstGeom prst="bentConnector3">
            <a:avLst>
              <a:gd name="adj1" fmla="val 100000"/>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9" name="Flowchart: Terminator 278">
            <a:extLst>
              <a:ext uri="{FF2B5EF4-FFF2-40B4-BE49-F238E27FC236}">
                <a16:creationId xmlns:a16="http://schemas.microsoft.com/office/drawing/2014/main" id="{8953D861-B6E9-4D58-9E2F-CD38015662AC}"/>
              </a:ext>
            </a:extLst>
          </p:cNvPr>
          <p:cNvSpPr/>
          <p:nvPr/>
        </p:nvSpPr>
        <p:spPr>
          <a:xfrm>
            <a:off x="10701379" y="3114869"/>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00" dirty="0">
                <a:solidFill>
                  <a:prstClr val="white"/>
                </a:solidFill>
                <a:latin typeface="Calibri"/>
              </a:rPr>
              <a:t>0</a:t>
            </a:r>
          </a:p>
          <a:p>
            <a:pPr algn="ctr" defTabSz="527517"/>
            <a:r>
              <a:rPr lang="en-US" sz="1600" dirty="0">
                <a:solidFill>
                  <a:prstClr val="white"/>
                </a:solidFill>
                <a:latin typeface="Calibri"/>
              </a:rPr>
              <a:t>1</a:t>
            </a:r>
          </a:p>
        </p:txBody>
      </p:sp>
      <p:cxnSp>
        <p:nvCxnSpPr>
          <p:cNvPr id="280" name="AutoShape 11">
            <a:extLst>
              <a:ext uri="{FF2B5EF4-FFF2-40B4-BE49-F238E27FC236}">
                <a16:creationId xmlns:a16="http://schemas.microsoft.com/office/drawing/2014/main" id="{C7982921-A823-4762-8E73-3124168D7904}"/>
              </a:ext>
            </a:extLst>
          </p:cNvPr>
          <p:cNvCxnSpPr>
            <a:cxnSpLocks noChangeShapeType="1"/>
          </p:cNvCxnSpPr>
          <p:nvPr/>
        </p:nvCxnSpPr>
        <p:spPr bwMode="auto">
          <a:xfrm>
            <a:off x="10376765" y="3220106"/>
            <a:ext cx="327472" cy="20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2" name="AutoShape 11">
            <a:extLst>
              <a:ext uri="{FF2B5EF4-FFF2-40B4-BE49-F238E27FC236}">
                <a16:creationId xmlns:a16="http://schemas.microsoft.com/office/drawing/2014/main" id="{BC373BFF-94DB-4A59-8913-048DC5BAFA70}"/>
              </a:ext>
            </a:extLst>
          </p:cNvPr>
          <p:cNvCxnSpPr>
            <a:cxnSpLocks noChangeShapeType="1"/>
          </p:cNvCxnSpPr>
          <p:nvPr/>
        </p:nvCxnSpPr>
        <p:spPr bwMode="auto">
          <a:xfrm>
            <a:off x="10376765" y="3535470"/>
            <a:ext cx="327472" cy="20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3" name="Flowchart: Terminator 282">
            <a:extLst>
              <a:ext uri="{FF2B5EF4-FFF2-40B4-BE49-F238E27FC236}">
                <a16:creationId xmlns:a16="http://schemas.microsoft.com/office/drawing/2014/main" id="{FCA366E7-1A2B-4F12-BD28-1AFD65409291}"/>
              </a:ext>
            </a:extLst>
          </p:cNvPr>
          <p:cNvSpPr/>
          <p:nvPr/>
        </p:nvSpPr>
        <p:spPr>
          <a:xfrm>
            <a:off x="6581079" y="2036309"/>
            <a:ext cx="215838" cy="734688"/>
          </a:xfrm>
          <a:prstGeom prst="flowChartTerminator">
            <a:avLst/>
          </a:prstGeom>
          <a:solidFill>
            <a:srgbClr val="FF0000"/>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00" dirty="0">
                <a:solidFill>
                  <a:prstClr val="white"/>
                </a:solidFill>
                <a:latin typeface="Calibri"/>
              </a:rPr>
              <a:t>0</a:t>
            </a:r>
          </a:p>
          <a:p>
            <a:pPr algn="ctr" defTabSz="527517"/>
            <a:r>
              <a:rPr lang="en-US" sz="1600" dirty="0">
                <a:solidFill>
                  <a:prstClr val="white"/>
                </a:solidFill>
                <a:latin typeface="Calibri"/>
              </a:rPr>
              <a:t>1</a:t>
            </a:r>
          </a:p>
          <a:p>
            <a:pPr algn="ctr" defTabSz="527517"/>
            <a:r>
              <a:rPr lang="en-US" sz="1600" dirty="0">
                <a:solidFill>
                  <a:prstClr val="white"/>
                </a:solidFill>
                <a:latin typeface="Calibri"/>
              </a:rPr>
              <a:t>2</a:t>
            </a:r>
          </a:p>
        </p:txBody>
      </p:sp>
      <p:sp>
        <p:nvSpPr>
          <p:cNvPr id="285" name="Flowchart: Terminator 284">
            <a:extLst>
              <a:ext uri="{FF2B5EF4-FFF2-40B4-BE49-F238E27FC236}">
                <a16:creationId xmlns:a16="http://schemas.microsoft.com/office/drawing/2014/main" id="{B15610F0-0359-4695-9819-BC73D7E398A8}"/>
              </a:ext>
            </a:extLst>
          </p:cNvPr>
          <p:cNvSpPr/>
          <p:nvPr/>
        </p:nvSpPr>
        <p:spPr>
          <a:xfrm>
            <a:off x="6581079" y="3407090"/>
            <a:ext cx="215838" cy="734688"/>
          </a:xfrm>
          <a:prstGeom prst="flowChartTerminator">
            <a:avLst/>
          </a:prstGeom>
          <a:solidFill>
            <a:srgbClr val="FF0000"/>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00" dirty="0">
                <a:solidFill>
                  <a:prstClr val="white"/>
                </a:solidFill>
                <a:latin typeface="Calibri"/>
              </a:rPr>
              <a:t>0</a:t>
            </a:r>
          </a:p>
          <a:p>
            <a:pPr algn="ctr" defTabSz="527517"/>
            <a:r>
              <a:rPr lang="en-US" sz="1600" dirty="0">
                <a:solidFill>
                  <a:prstClr val="white"/>
                </a:solidFill>
                <a:latin typeface="Calibri"/>
              </a:rPr>
              <a:t>1</a:t>
            </a:r>
          </a:p>
          <a:p>
            <a:pPr algn="ctr" defTabSz="527517"/>
            <a:r>
              <a:rPr lang="en-US" sz="1600" dirty="0">
                <a:solidFill>
                  <a:prstClr val="white"/>
                </a:solidFill>
                <a:latin typeface="Calibri"/>
              </a:rPr>
              <a:t>2</a:t>
            </a:r>
          </a:p>
        </p:txBody>
      </p:sp>
      <p:cxnSp>
        <p:nvCxnSpPr>
          <p:cNvPr id="286" name="AutoShape 11">
            <a:extLst>
              <a:ext uri="{FF2B5EF4-FFF2-40B4-BE49-F238E27FC236}">
                <a16:creationId xmlns:a16="http://schemas.microsoft.com/office/drawing/2014/main" id="{89D75EB8-5073-49D1-AB0F-3FE1D104C734}"/>
              </a:ext>
            </a:extLst>
          </p:cNvPr>
          <p:cNvCxnSpPr>
            <a:cxnSpLocks noChangeShapeType="1"/>
            <a:endCxn id="285" idx="1"/>
          </p:cNvCxnSpPr>
          <p:nvPr/>
        </p:nvCxnSpPr>
        <p:spPr bwMode="auto">
          <a:xfrm>
            <a:off x="6192185" y="3774434"/>
            <a:ext cx="388894" cy="0"/>
          </a:xfrm>
          <a:prstGeom prst="straightConnector1">
            <a:avLst/>
          </a:prstGeom>
          <a:noFill/>
          <a:ln w="19050">
            <a:solidFill>
              <a:srgbClr val="FF0000"/>
            </a:solidFill>
            <a:round/>
            <a:headEnd type="oval"/>
            <a:tailEnd type="triangle" w="med" len="med"/>
          </a:ln>
          <a:extLst>
            <a:ext uri="{909E8E84-426E-40DD-AFC4-6F175D3DCCD1}">
              <a14:hiddenFill xmlns:a14="http://schemas.microsoft.com/office/drawing/2010/main">
                <a:noFill/>
              </a14:hiddenFill>
            </a:ext>
          </a:extLst>
        </p:spPr>
      </p:cxnSp>
      <p:cxnSp>
        <p:nvCxnSpPr>
          <p:cNvPr id="287" name="Elbow Connector 479">
            <a:extLst>
              <a:ext uri="{FF2B5EF4-FFF2-40B4-BE49-F238E27FC236}">
                <a16:creationId xmlns:a16="http://schemas.microsoft.com/office/drawing/2014/main" id="{C7CBD4AC-4E71-4A56-8C9D-FB598CFB460B}"/>
              </a:ext>
            </a:extLst>
          </p:cNvPr>
          <p:cNvCxnSpPr>
            <a:cxnSpLocks/>
            <a:stCxn id="283" idx="3"/>
          </p:cNvCxnSpPr>
          <p:nvPr/>
        </p:nvCxnSpPr>
        <p:spPr>
          <a:xfrm>
            <a:off x="6796917" y="2403653"/>
            <a:ext cx="655855" cy="421261"/>
          </a:xfrm>
          <a:prstGeom prst="bentConnector3">
            <a:avLst>
              <a:gd name="adj1" fmla="val 64160"/>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8" name="Elbow Connector 482">
            <a:extLst>
              <a:ext uri="{FF2B5EF4-FFF2-40B4-BE49-F238E27FC236}">
                <a16:creationId xmlns:a16="http://schemas.microsoft.com/office/drawing/2014/main" id="{E3AAD4F5-78EF-48B8-ACAB-B421997754FC}"/>
              </a:ext>
            </a:extLst>
          </p:cNvPr>
          <p:cNvCxnSpPr>
            <a:cxnSpLocks/>
            <a:stCxn id="285" idx="3"/>
          </p:cNvCxnSpPr>
          <p:nvPr/>
        </p:nvCxnSpPr>
        <p:spPr>
          <a:xfrm flipV="1">
            <a:off x="6796917" y="3413402"/>
            <a:ext cx="655855" cy="361032"/>
          </a:xfrm>
          <a:prstGeom prst="bentConnector3">
            <a:avLst>
              <a:gd name="adj1" fmla="val 64039"/>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B7C7311F-B020-483B-A546-3F7277CEAC85}"/>
              </a:ext>
            </a:extLst>
          </p:cNvPr>
          <p:cNvCxnSpPr>
            <a:cxnSpLocks/>
            <a:endCxn id="279" idx="3"/>
          </p:cNvCxnSpPr>
          <p:nvPr/>
        </p:nvCxnSpPr>
        <p:spPr>
          <a:xfrm flipV="1">
            <a:off x="4136231" y="3377759"/>
            <a:ext cx="6791024" cy="2885722"/>
          </a:xfrm>
          <a:prstGeom prst="bentConnector3">
            <a:avLst>
              <a:gd name="adj1" fmla="val 103366"/>
            </a:avLst>
          </a:prstGeom>
          <a:ln w="190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312" name="Oval 311">
            <a:extLst>
              <a:ext uri="{FF2B5EF4-FFF2-40B4-BE49-F238E27FC236}">
                <a16:creationId xmlns:a16="http://schemas.microsoft.com/office/drawing/2014/main" id="{E81012D8-5584-43A7-AEF5-35F00EB13AB7}"/>
              </a:ext>
            </a:extLst>
          </p:cNvPr>
          <p:cNvSpPr/>
          <p:nvPr/>
        </p:nvSpPr>
        <p:spPr>
          <a:xfrm>
            <a:off x="6822047" y="4374840"/>
            <a:ext cx="1372297" cy="744584"/>
          </a:xfrm>
          <a:prstGeom prst="ellipse">
            <a:avLst/>
          </a:prstGeom>
          <a:ln w="19050">
            <a:solidFill>
              <a:srgbClr val="0070C0"/>
            </a:solid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527517"/>
            <a:r>
              <a:rPr lang="en-US" sz="1615" dirty="0">
                <a:solidFill>
                  <a:srgbClr val="0070C0"/>
                </a:solidFill>
                <a:latin typeface="Calibri"/>
              </a:rPr>
              <a:t>Forwarding Logic</a:t>
            </a:r>
          </a:p>
        </p:txBody>
      </p:sp>
      <p:cxnSp>
        <p:nvCxnSpPr>
          <p:cNvPr id="313" name="Elbow Connector 505">
            <a:extLst>
              <a:ext uri="{FF2B5EF4-FFF2-40B4-BE49-F238E27FC236}">
                <a16:creationId xmlns:a16="http://schemas.microsoft.com/office/drawing/2014/main" id="{0885F53F-DE96-45F7-8219-6F0E2ED98F66}"/>
              </a:ext>
            </a:extLst>
          </p:cNvPr>
          <p:cNvCxnSpPr>
            <a:cxnSpLocks/>
            <a:endCxn id="285" idx="2"/>
          </p:cNvCxnSpPr>
          <p:nvPr/>
        </p:nvCxnSpPr>
        <p:spPr>
          <a:xfrm rot="16200000" flipV="1">
            <a:off x="6564635" y="4266141"/>
            <a:ext cx="443640" cy="194913"/>
          </a:xfrm>
          <a:prstGeom prst="bentConnector3">
            <a:avLst>
              <a:gd name="adj1" fmla="val 1692"/>
            </a:avLst>
          </a:prstGeom>
          <a:ln w="190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4" name="Elbow Connector 507">
            <a:extLst>
              <a:ext uri="{FF2B5EF4-FFF2-40B4-BE49-F238E27FC236}">
                <a16:creationId xmlns:a16="http://schemas.microsoft.com/office/drawing/2014/main" id="{5089C91B-56D0-489F-83D8-2DFC57171BFE}"/>
              </a:ext>
            </a:extLst>
          </p:cNvPr>
          <p:cNvCxnSpPr>
            <a:cxnSpLocks/>
            <a:stCxn id="312" idx="1"/>
            <a:endCxn id="283" idx="2"/>
          </p:cNvCxnSpPr>
          <p:nvPr/>
        </p:nvCxnSpPr>
        <p:spPr>
          <a:xfrm rot="16200000" flipV="1">
            <a:off x="5999565" y="3460431"/>
            <a:ext cx="1712885" cy="334017"/>
          </a:xfrm>
          <a:prstGeom prst="bentConnector3">
            <a:avLst>
              <a:gd name="adj1" fmla="val 77804"/>
            </a:avLst>
          </a:prstGeom>
          <a:ln w="190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452" name="TextBox 451">
            <a:extLst>
              <a:ext uri="{FF2B5EF4-FFF2-40B4-BE49-F238E27FC236}">
                <a16:creationId xmlns:a16="http://schemas.microsoft.com/office/drawing/2014/main" id="{BE939E83-5D29-4F15-99BE-40312C77F1E5}"/>
              </a:ext>
            </a:extLst>
          </p:cNvPr>
          <p:cNvSpPr txBox="1"/>
          <p:nvPr/>
        </p:nvSpPr>
        <p:spPr>
          <a:xfrm>
            <a:off x="4362700" y="5002166"/>
            <a:ext cx="686919" cy="276999"/>
          </a:xfrm>
          <a:prstGeom prst="rect">
            <a:avLst/>
          </a:prstGeom>
          <a:noFill/>
        </p:spPr>
        <p:txBody>
          <a:bodyPr wrap="square" rtlCol="0">
            <a:spAutoFit/>
          </a:bodyPr>
          <a:lstStyle/>
          <a:p>
            <a:pPr defTabSz="527517"/>
            <a:r>
              <a:rPr lang="en-US" sz="1200" b="1" dirty="0">
                <a:solidFill>
                  <a:prstClr val="black"/>
                </a:solidFill>
                <a:latin typeface="Arial" panose="020B0604020202020204" pitchFamily="34" charset="0"/>
                <a:cs typeface="Arial" panose="020B0604020202020204" pitchFamily="34" charset="0"/>
              </a:rPr>
              <a:t>20:16</a:t>
            </a:r>
          </a:p>
        </p:txBody>
      </p:sp>
      <p:sp>
        <p:nvSpPr>
          <p:cNvPr id="453" name="TextBox 452">
            <a:extLst>
              <a:ext uri="{FF2B5EF4-FFF2-40B4-BE49-F238E27FC236}">
                <a16:creationId xmlns:a16="http://schemas.microsoft.com/office/drawing/2014/main" id="{83DC7329-A5CC-4909-9FED-546ED8A62B4C}"/>
              </a:ext>
            </a:extLst>
          </p:cNvPr>
          <p:cNvSpPr txBox="1"/>
          <p:nvPr/>
        </p:nvSpPr>
        <p:spPr>
          <a:xfrm>
            <a:off x="4356582" y="5245869"/>
            <a:ext cx="686919" cy="276999"/>
          </a:xfrm>
          <a:prstGeom prst="rect">
            <a:avLst/>
          </a:prstGeom>
          <a:noFill/>
        </p:spPr>
        <p:txBody>
          <a:bodyPr wrap="square" rtlCol="0">
            <a:spAutoFit/>
          </a:bodyPr>
          <a:lstStyle/>
          <a:p>
            <a:pPr defTabSz="527517"/>
            <a:r>
              <a:rPr lang="en-US" sz="1200" b="1" dirty="0">
                <a:solidFill>
                  <a:prstClr val="black"/>
                </a:solidFill>
                <a:latin typeface="Arial" panose="020B0604020202020204" pitchFamily="34" charset="0"/>
                <a:cs typeface="Arial" panose="020B0604020202020204" pitchFamily="34" charset="0"/>
              </a:rPr>
              <a:t>15:11</a:t>
            </a:r>
          </a:p>
        </p:txBody>
      </p:sp>
      <p:sp>
        <p:nvSpPr>
          <p:cNvPr id="454" name="TextBox 453">
            <a:extLst>
              <a:ext uri="{FF2B5EF4-FFF2-40B4-BE49-F238E27FC236}">
                <a16:creationId xmlns:a16="http://schemas.microsoft.com/office/drawing/2014/main" id="{12DB7966-B6B4-46A7-B031-2EC016A03775}"/>
              </a:ext>
            </a:extLst>
          </p:cNvPr>
          <p:cNvSpPr txBox="1"/>
          <p:nvPr/>
        </p:nvSpPr>
        <p:spPr>
          <a:xfrm>
            <a:off x="5846773" y="4991697"/>
            <a:ext cx="418385" cy="276999"/>
          </a:xfrm>
          <a:prstGeom prst="rect">
            <a:avLst/>
          </a:prstGeom>
          <a:noFill/>
        </p:spPr>
        <p:txBody>
          <a:bodyPr wrap="square" rtlCol="0">
            <a:spAutoFit/>
          </a:bodyPr>
          <a:lstStyle/>
          <a:p>
            <a:pPr defTabSz="527517"/>
            <a:r>
              <a:rPr lang="en-US" sz="1200" b="1" dirty="0" err="1">
                <a:solidFill>
                  <a:srgbClr val="0070C0"/>
                </a:solidFill>
                <a:latin typeface="Arial" panose="020B0604020202020204" pitchFamily="34" charset="0"/>
                <a:cs typeface="Arial" panose="020B0604020202020204" pitchFamily="34" charset="0"/>
              </a:rPr>
              <a:t>rtE</a:t>
            </a:r>
            <a:endParaRPr lang="en-US" sz="1200" b="1" dirty="0">
              <a:solidFill>
                <a:srgbClr val="0070C0"/>
              </a:solidFill>
              <a:latin typeface="Arial" panose="020B0604020202020204" pitchFamily="34" charset="0"/>
              <a:cs typeface="Arial" panose="020B0604020202020204" pitchFamily="34" charset="0"/>
            </a:endParaRPr>
          </a:p>
        </p:txBody>
      </p:sp>
      <p:sp>
        <p:nvSpPr>
          <p:cNvPr id="455" name="TextBox 454">
            <a:extLst>
              <a:ext uri="{FF2B5EF4-FFF2-40B4-BE49-F238E27FC236}">
                <a16:creationId xmlns:a16="http://schemas.microsoft.com/office/drawing/2014/main" id="{62F4D4FB-5495-47F6-9AFC-A9E6C534C695}"/>
              </a:ext>
            </a:extLst>
          </p:cNvPr>
          <p:cNvSpPr txBox="1"/>
          <p:nvPr/>
        </p:nvSpPr>
        <p:spPr>
          <a:xfrm>
            <a:off x="5840354" y="5228517"/>
            <a:ext cx="480606" cy="276999"/>
          </a:xfrm>
          <a:prstGeom prst="rect">
            <a:avLst/>
          </a:prstGeom>
          <a:noFill/>
        </p:spPr>
        <p:txBody>
          <a:bodyPr wrap="square" rtlCol="0">
            <a:spAutoFit/>
          </a:bodyPr>
          <a:lstStyle/>
          <a:p>
            <a:pPr defTabSz="527517"/>
            <a:r>
              <a:rPr lang="en-US" sz="1200" b="1" dirty="0" err="1">
                <a:solidFill>
                  <a:srgbClr val="0070C0"/>
                </a:solidFill>
                <a:latin typeface="Arial" panose="020B0604020202020204" pitchFamily="34" charset="0"/>
                <a:cs typeface="Arial" panose="020B0604020202020204" pitchFamily="34" charset="0"/>
              </a:rPr>
              <a:t>rdE</a:t>
            </a:r>
            <a:endParaRPr lang="en-US" sz="1200" b="1" dirty="0">
              <a:solidFill>
                <a:srgbClr val="0070C0"/>
              </a:solidFill>
              <a:latin typeface="Arial" panose="020B0604020202020204" pitchFamily="34" charset="0"/>
              <a:cs typeface="Arial" panose="020B0604020202020204" pitchFamily="34" charset="0"/>
            </a:endParaRPr>
          </a:p>
        </p:txBody>
      </p:sp>
      <p:sp>
        <p:nvSpPr>
          <p:cNvPr id="456" name="TextBox 455">
            <a:extLst>
              <a:ext uri="{FF2B5EF4-FFF2-40B4-BE49-F238E27FC236}">
                <a16:creationId xmlns:a16="http://schemas.microsoft.com/office/drawing/2014/main" id="{CB766D79-6C3E-4F28-9C4C-7FFE1E223A22}"/>
              </a:ext>
            </a:extLst>
          </p:cNvPr>
          <p:cNvSpPr txBox="1"/>
          <p:nvPr/>
        </p:nvSpPr>
        <p:spPr>
          <a:xfrm>
            <a:off x="6815157" y="5109257"/>
            <a:ext cx="688009" cy="276999"/>
          </a:xfrm>
          <a:prstGeom prst="rect">
            <a:avLst/>
          </a:prstGeom>
          <a:noFill/>
        </p:spPr>
        <p:txBody>
          <a:bodyPr wrap="none" rtlCol="0">
            <a:spAutoFit/>
          </a:bodyPr>
          <a:lstStyle/>
          <a:p>
            <a:pPr defTabSz="527517"/>
            <a:r>
              <a:rPr lang="en-US" sz="1200" b="1" dirty="0" err="1">
                <a:solidFill>
                  <a:prstClr val="black"/>
                </a:solidFill>
                <a:latin typeface="Arial" panose="020B0604020202020204" pitchFamily="34" charset="0"/>
                <a:cs typeface="Arial" panose="020B0604020202020204" pitchFamily="34" charset="0"/>
              </a:rPr>
              <a:t>rf_waE</a:t>
            </a:r>
            <a:endParaRPr lang="en-US" sz="1200" b="1" dirty="0">
              <a:solidFill>
                <a:prstClr val="black"/>
              </a:solidFill>
              <a:latin typeface="Arial" panose="020B0604020202020204" pitchFamily="34" charset="0"/>
              <a:cs typeface="Arial" panose="020B0604020202020204" pitchFamily="34" charset="0"/>
            </a:endParaRPr>
          </a:p>
        </p:txBody>
      </p:sp>
      <p:cxnSp>
        <p:nvCxnSpPr>
          <p:cNvPr id="341" name="AutoShape 11">
            <a:extLst>
              <a:ext uri="{FF2B5EF4-FFF2-40B4-BE49-F238E27FC236}">
                <a16:creationId xmlns:a16="http://schemas.microsoft.com/office/drawing/2014/main" id="{8EA2682C-2AC3-4B71-B382-5138DD17B6CA}"/>
              </a:ext>
            </a:extLst>
          </p:cNvPr>
          <p:cNvCxnSpPr>
            <a:cxnSpLocks noChangeShapeType="1"/>
          </p:cNvCxnSpPr>
          <p:nvPr/>
        </p:nvCxnSpPr>
        <p:spPr bwMode="auto">
          <a:xfrm flipV="1">
            <a:off x="5906932" y="4836297"/>
            <a:ext cx="929499" cy="4375"/>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69" name="TextBox 468">
            <a:extLst>
              <a:ext uri="{FF2B5EF4-FFF2-40B4-BE49-F238E27FC236}">
                <a16:creationId xmlns:a16="http://schemas.microsoft.com/office/drawing/2014/main" id="{10DC4745-A0FC-4220-859B-3310F94C180F}"/>
              </a:ext>
            </a:extLst>
          </p:cNvPr>
          <p:cNvSpPr txBox="1"/>
          <p:nvPr/>
        </p:nvSpPr>
        <p:spPr>
          <a:xfrm>
            <a:off x="4364821" y="4621025"/>
            <a:ext cx="672900" cy="276999"/>
          </a:xfrm>
          <a:prstGeom prst="rect">
            <a:avLst/>
          </a:prstGeom>
          <a:noFill/>
        </p:spPr>
        <p:txBody>
          <a:bodyPr wrap="square" rtlCol="0">
            <a:spAutoFit/>
          </a:bodyPr>
          <a:lstStyle/>
          <a:p>
            <a:pPr defTabSz="527517"/>
            <a:r>
              <a:rPr lang="en-US" sz="1200" b="1" dirty="0">
                <a:solidFill>
                  <a:prstClr val="black"/>
                </a:solidFill>
                <a:latin typeface="Arial" panose="020B0604020202020204" pitchFamily="34" charset="0"/>
                <a:cs typeface="Arial" panose="020B0604020202020204" pitchFamily="34" charset="0"/>
              </a:rPr>
              <a:t>25:21</a:t>
            </a:r>
          </a:p>
        </p:txBody>
      </p:sp>
      <p:cxnSp>
        <p:nvCxnSpPr>
          <p:cNvPr id="361" name="Shape 127">
            <a:extLst>
              <a:ext uri="{FF2B5EF4-FFF2-40B4-BE49-F238E27FC236}">
                <a16:creationId xmlns:a16="http://schemas.microsoft.com/office/drawing/2014/main" id="{01F3AA42-F24D-4E8F-A297-BABB2FC15CDB}"/>
              </a:ext>
            </a:extLst>
          </p:cNvPr>
          <p:cNvCxnSpPr>
            <a:cxnSpLocks noChangeShapeType="1"/>
          </p:cNvCxnSpPr>
          <p:nvPr/>
        </p:nvCxnSpPr>
        <p:spPr bwMode="auto">
          <a:xfrm flipV="1">
            <a:off x="6494370" y="5007691"/>
            <a:ext cx="506327" cy="204659"/>
          </a:xfrm>
          <a:prstGeom prst="bentConnector3">
            <a:avLst>
              <a:gd name="adj1" fmla="val 149"/>
            </a:avLst>
          </a:prstGeom>
          <a:noFill/>
          <a:ln w="19050" algn="ctr">
            <a:solidFill>
              <a:srgbClr val="FF0000"/>
            </a:solidFill>
            <a:round/>
            <a:headEnd type="oval"/>
            <a:tailEnd type="triangle" w="med" len="med"/>
          </a:ln>
          <a:extLst>
            <a:ext uri="{909E8E84-426E-40DD-AFC4-6F175D3DCCD1}">
              <a14:hiddenFill xmlns:a14="http://schemas.microsoft.com/office/drawing/2010/main">
                <a:noFill/>
              </a14:hiddenFill>
            </a:ext>
          </a:extLst>
        </p:spPr>
      </p:cxnSp>
      <p:cxnSp>
        <p:nvCxnSpPr>
          <p:cNvPr id="390" name="AutoShape 11">
            <a:extLst>
              <a:ext uri="{FF2B5EF4-FFF2-40B4-BE49-F238E27FC236}">
                <a16:creationId xmlns:a16="http://schemas.microsoft.com/office/drawing/2014/main" id="{EE62456C-B8D2-43C4-AF21-83342410D330}"/>
              </a:ext>
            </a:extLst>
          </p:cNvPr>
          <p:cNvCxnSpPr>
            <a:cxnSpLocks noChangeShapeType="1"/>
          </p:cNvCxnSpPr>
          <p:nvPr/>
        </p:nvCxnSpPr>
        <p:spPr bwMode="auto">
          <a:xfrm>
            <a:off x="5900159" y="3544192"/>
            <a:ext cx="68092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 name="Straight Connector 408">
            <a:extLst>
              <a:ext uri="{FF2B5EF4-FFF2-40B4-BE49-F238E27FC236}">
                <a16:creationId xmlns:a16="http://schemas.microsoft.com/office/drawing/2014/main" id="{C770F2ED-53B8-4949-BBE3-05773C851F07}"/>
              </a:ext>
            </a:extLst>
          </p:cNvPr>
          <p:cNvCxnSpPr>
            <a:cxnSpLocks/>
          </p:cNvCxnSpPr>
          <p:nvPr/>
        </p:nvCxnSpPr>
        <p:spPr>
          <a:xfrm>
            <a:off x="8803844" y="1429890"/>
            <a:ext cx="5" cy="4242816"/>
          </a:xfrm>
          <a:prstGeom prst="line">
            <a:avLst/>
          </a:prstGeom>
          <a:ln w="19050">
            <a:solidFill>
              <a:srgbClr val="0070C0"/>
            </a:solidFill>
            <a:headEnd type="oval"/>
          </a:ln>
          <a:effectLst/>
        </p:spPr>
        <p:style>
          <a:lnRef idx="2">
            <a:schemeClr val="accent1"/>
          </a:lnRef>
          <a:fillRef idx="0">
            <a:schemeClr val="accent1"/>
          </a:fillRef>
          <a:effectRef idx="1">
            <a:schemeClr val="accent1"/>
          </a:effectRef>
          <a:fontRef idx="minor">
            <a:schemeClr val="tx1"/>
          </a:fontRef>
        </p:style>
      </p:cxnSp>
      <p:cxnSp>
        <p:nvCxnSpPr>
          <p:cNvPr id="410" name="Elbow Connector 555">
            <a:extLst>
              <a:ext uri="{FF2B5EF4-FFF2-40B4-BE49-F238E27FC236}">
                <a16:creationId xmlns:a16="http://schemas.microsoft.com/office/drawing/2014/main" id="{208928D9-A2BA-4BCD-974C-2394C1BC2476}"/>
              </a:ext>
            </a:extLst>
          </p:cNvPr>
          <p:cNvCxnSpPr>
            <a:cxnSpLocks/>
          </p:cNvCxnSpPr>
          <p:nvPr/>
        </p:nvCxnSpPr>
        <p:spPr>
          <a:xfrm rot="16200000" flipV="1">
            <a:off x="8090421" y="4950079"/>
            <a:ext cx="725174" cy="701672"/>
          </a:xfrm>
          <a:prstGeom prst="bentConnector3">
            <a:avLst>
              <a:gd name="adj1" fmla="val -898"/>
            </a:avLst>
          </a:prstGeom>
          <a:ln w="190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2" name="Elbow Connector 547">
            <a:extLst>
              <a:ext uri="{FF2B5EF4-FFF2-40B4-BE49-F238E27FC236}">
                <a16:creationId xmlns:a16="http://schemas.microsoft.com/office/drawing/2014/main" id="{23D9A8FA-C0E2-455E-B021-EE7E4B3CE46E}"/>
              </a:ext>
            </a:extLst>
          </p:cNvPr>
          <p:cNvCxnSpPr>
            <a:cxnSpLocks/>
          </p:cNvCxnSpPr>
          <p:nvPr/>
        </p:nvCxnSpPr>
        <p:spPr>
          <a:xfrm>
            <a:off x="10378879" y="1429715"/>
            <a:ext cx="166599" cy="4352544"/>
          </a:xfrm>
          <a:prstGeom prst="bentConnector2">
            <a:avLst/>
          </a:prstGeom>
          <a:ln w="19050">
            <a:solidFill>
              <a:srgbClr val="0070C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33" name="Elbow Connector 550">
            <a:extLst>
              <a:ext uri="{FF2B5EF4-FFF2-40B4-BE49-F238E27FC236}">
                <a16:creationId xmlns:a16="http://schemas.microsoft.com/office/drawing/2014/main" id="{794C0B09-A625-4A08-A155-5A8F5CB3E0ED}"/>
              </a:ext>
            </a:extLst>
          </p:cNvPr>
          <p:cNvCxnSpPr>
            <a:cxnSpLocks/>
          </p:cNvCxnSpPr>
          <p:nvPr/>
        </p:nvCxnSpPr>
        <p:spPr>
          <a:xfrm rot="10800000">
            <a:off x="7960054" y="5029436"/>
            <a:ext cx="2591587" cy="747851"/>
          </a:xfrm>
          <a:prstGeom prst="bentConnector3">
            <a:avLst>
              <a:gd name="adj1" fmla="val 99985"/>
            </a:avLst>
          </a:prstGeom>
          <a:ln w="190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6" name="Elbow Connector 423">
            <a:extLst>
              <a:ext uri="{FF2B5EF4-FFF2-40B4-BE49-F238E27FC236}">
                <a16:creationId xmlns:a16="http://schemas.microsoft.com/office/drawing/2014/main" id="{3EB0DB57-08F2-4F2F-939E-A4C6A71E1107}"/>
              </a:ext>
            </a:extLst>
          </p:cNvPr>
          <p:cNvCxnSpPr>
            <a:cxnSpLocks/>
          </p:cNvCxnSpPr>
          <p:nvPr/>
        </p:nvCxnSpPr>
        <p:spPr>
          <a:xfrm flipV="1">
            <a:off x="5900159" y="2172153"/>
            <a:ext cx="686638" cy="651842"/>
          </a:xfrm>
          <a:prstGeom prst="bentConnector3">
            <a:avLst>
              <a:gd name="adj1" fmla="val 25955"/>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7" name="Straight Connector 576">
            <a:extLst>
              <a:ext uri="{FF2B5EF4-FFF2-40B4-BE49-F238E27FC236}">
                <a16:creationId xmlns:a16="http://schemas.microsoft.com/office/drawing/2014/main" id="{444E2F1D-C447-4039-A4F1-FD133A124EB5}"/>
              </a:ext>
            </a:extLst>
          </p:cNvPr>
          <p:cNvCxnSpPr/>
          <p:nvPr/>
        </p:nvCxnSpPr>
        <p:spPr>
          <a:xfrm flipV="1">
            <a:off x="8663775" y="3161309"/>
            <a:ext cx="1" cy="2743200"/>
          </a:xfrm>
          <a:prstGeom prst="line">
            <a:avLst/>
          </a:prstGeom>
          <a:ln w="19050">
            <a:solidFill>
              <a:srgbClr val="FF0000"/>
            </a:solidFill>
            <a:tailEnd type="oval"/>
          </a:ln>
          <a:effectLst/>
        </p:spPr>
        <p:style>
          <a:lnRef idx="2">
            <a:schemeClr val="accent1"/>
          </a:lnRef>
          <a:fillRef idx="0">
            <a:schemeClr val="accent1"/>
          </a:fillRef>
          <a:effectRef idx="1">
            <a:schemeClr val="accent1"/>
          </a:effectRef>
          <a:fontRef idx="minor">
            <a:schemeClr val="tx1"/>
          </a:fontRef>
        </p:style>
      </p:cxnSp>
      <p:cxnSp>
        <p:nvCxnSpPr>
          <p:cNvPr id="578" name="Elbow Connector 460">
            <a:extLst>
              <a:ext uri="{FF2B5EF4-FFF2-40B4-BE49-F238E27FC236}">
                <a16:creationId xmlns:a16="http://schemas.microsoft.com/office/drawing/2014/main" id="{731789B8-62B8-492F-B8C3-1DBAB11EFEE6}"/>
              </a:ext>
            </a:extLst>
          </p:cNvPr>
          <p:cNvCxnSpPr>
            <a:cxnSpLocks/>
          </p:cNvCxnSpPr>
          <p:nvPr/>
        </p:nvCxnSpPr>
        <p:spPr>
          <a:xfrm rot="16200000" flipV="1">
            <a:off x="6024954" y="3213779"/>
            <a:ext cx="3201801" cy="2076849"/>
          </a:xfrm>
          <a:prstGeom prst="bentConnector4">
            <a:avLst>
              <a:gd name="adj1" fmla="val -1550"/>
              <a:gd name="adj2" fmla="val 111007"/>
            </a:avLst>
          </a:prstGeom>
          <a:ln w="190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9" name="Straight Connector 578">
            <a:extLst>
              <a:ext uri="{FF2B5EF4-FFF2-40B4-BE49-F238E27FC236}">
                <a16:creationId xmlns:a16="http://schemas.microsoft.com/office/drawing/2014/main" id="{B2B22A9C-3D81-4BA4-94AA-962DBCE8707E}"/>
              </a:ext>
            </a:extLst>
          </p:cNvPr>
          <p:cNvCxnSpPr>
            <a:cxnSpLocks/>
          </p:cNvCxnSpPr>
          <p:nvPr/>
        </p:nvCxnSpPr>
        <p:spPr>
          <a:xfrm flipV="1">
            <a:off x="8980995" y="5345908"/>
            <a:ext cx="0" cy="661035"/>
          </a:xfrm>
          <a:prstGeom prst="line">
            <a:avLst/>
          </a:prstGeom>
          <a:ln w="19050">
            <a:solidFill>
              <a:srgbClr val="FF0000"/>
            </a:solidFill>
            <a:tailEnd type="oval"/>
          </a:ln>
          <a:effectLst/>
        </p:spPr>
        <p:style>
          <a:lnRef idx="2">
            <a:schemeClr val="accent1"/>
          </a:lnRef>
          <a:fillRef idx="0">
            <a:schemeClr val="accent1"/>
          </a:fillRef>
          <a:effectRef idx="1">
            <a:schemeClr val="accent1"/>
          </a:effectRef>
          <a:fontRef idx="minor">
            <a:schemeClr val="tx1"/>
          </a:fontRef>
        </p:style>
      </p:cxnSp>
      <p:cxnSp>
        <p:nvCxnSpPr>
          <p:cNvPr id="580" name="Elbow Connector 523">
            <a:extLst>
              <a:ext uri="{FF2B5EF4-FFF2-40B4-BE49-F238E27FC236}">
                <a16:creationId xmlns:a16="http://schemas.microsoft.com/office/drawing/2014/main" id="{B22B9D11-DE49-4B82-BDEB-0FE2D289AE43}"/>
              </a:ext>
            </a:extLst>
          </p:cNvPr>
          <p:cNvCxnSpPr>
            <a:cxnSpLocks/>
          </p:cNvCxnSpPr>
          <p:nvPr/>
        </p:nvCxnSpPr>
        <p:spPr>
          <a:xfrm rot="10800000">
            <a:off x="7743825" y="5098145"/>
            <a:ext cx="1244442" cy="904036"/>
          </a:xfrm>
          <a:prstGeom prst="bentConnector3">
            <a:avLst>
              <a:gd name="adj1" fmla="val 99943"/>
            </a:avLst>
          </a:prstGeom>
          <a:ln w="190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7" name="Shape 127">
            <a:extLst>
              <a:ext uri="{FF2B5EF4-FFF2-40B4-BE49-F238E27FC236}">
                <a16:creationId xmlns:a16="http://schemas.microsoft.com/office/drawing/2014/main" id="{DCAA60CF-3E3F-441F-82E1-23B40A83F007}"/>
              </a:ext>
            </a:extLst>
          </p:cNvPr>
          <p:cNvCxnSpPr>
            <a:cxnSpLocks noChangeShapeType="1"/>
            <a:endCxn id="312" idx="4"/>
          </p:cNvCxnSpPr>
          <p:nvPr/>
        </p:nvCxnSpPr>
        <p:spPr bwMode="auto">
          <a:xfrm rot="10800000">
            <a:off x="7508196" y="5119425"/>
            <a:ext cx="3324110" cy="995783"/>
          </a:xfrm>
          <a:prstGeom prst="bentConnector2">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36" name="TextBox 235">
            <a:extLst>
              <a:ext uri="{FF2B5EF4-FFF2-40B4-BE49-F238E27FC236}">
                <a16:creationId xmlns:a16="http://schemas.microsoft.com/office/drawing/2014/main" id="{028CBE79-BC0B-434A-9A24-2D4D32C3EA50}"/>
              </a:ext>
            </a:extLst>
          </p:cNvPr>
          <p:cNvSpPr txBox="1"/>
          <p:nvPr/>
        </p:nvSpPr>
        <p:spPr>
          <a:xfrm>
            <a:off x="9773442" y="995048"/>
            <a:ext cx="1040670" cy="340863"/>
          </a:xfrm>
          <a:prstGeom prst="rect">
            <a:avLst/>
          </a:prstGeom>
          <a:noFill/>
        </p:spPr>
        <p:txBody>
          <a:bodyPr wrap="none" rtlCol="0">
            <a:spAutoFit/>
          </a:bodyPr>
          <a:lstStyle/>
          <a:p>
            <a:pPr defTabSz="527517"/>
            <a:r>
              <a:rPr lang="en-US" sz="1600" b="1" dirty="0">
                <a:solidFill>
                  <a:prstClr val="black"/>
                </a:solidFill>
                <a:latin typeface="Calibri"/>
              </a:rPr>
              <a:t>MEM/WB</a:t>
            </a:r>
          </a:p>
        </p:txBody>
      </p:sp>
      <p:sp>
        <p:nvSpPr>
          <p:cNvPr id="234" name="TextBox 233">
            <a:extLst>
              <a:ext uri="{FF2B5EF4-FFF2-40B4-BE49-F238E27FC236}">
                <a16:creationId xmlns:a16="http://schemas.microsoft.com/office/drawing/2014/main" id="{FDB03CB6-513D-4D7F-83E3-1BB3E1D49A11}"/>
              </a:ext>
            </a:extLst>
          </p:cNvPr>
          <p:cNvSpPr txBox="1"/>
          <p:nvPr/>
        </p:nvSpPr>
        <p:spPr>
          <a:xfrm>
            <a:off x="7930245" y="999005"/>
            <a:ext cx="952505" cy="340863"/>
          </a:xfrm>
          <a:prstGeom prst="rect">
            <a:avLst/>
          </a:prstGeom>
          <a:noFill/>
        </p:spPr>
        <p:txBody>
          <a:bodyPr wrap="none" rtlCol="0">
            <a:spAutoFit/>
          </a:bodyPr>
          <a:lstStyle/>
          <a:p>
            <a:pPr defTabSz="527517"/>
            <a:r>
              <a:rPr lang="en-US" sz="1600" b="1" dirty="0">
                <a:solidFill>
                  <a:prstClr val="black"/>
                </a:solidFill>
                <a:latin typeface="Calibri"/>
              </a:rPr>
              <a:t>EX/MEM</a:t>
            </a:r>
          </a:p>
        </p:txBody>
      </p:sp>
      <p:cxnSp>
        <p:nvCxnSpPr>
          <p:cNvPr id="625" name="Shape 127">
            <a:extLst>
              <a:ext uri="{FF2B5EF4-FFF2-40B4-BE49-F238E27FC236}">
                <a16:creationId xmlns:a16="http://schemas.microsoft.com/office/drawing/2014/main" id="{B67E848C-0355-46B0-B890-D4FDD76ADEE2}"/>
              </a:ext>
            </a:extLst>
          </p:cNvPr>
          <p:cNvCxnSpPr>
            <a:cxnSpLocks noChangeShapeType="1"/>
          </p:cNvCxnSpPr>
          <p:nvPr/>
        </p:nvCxnSpPr>
        <p:spPr bwMode="auto">
          <a:xfrm rot="10800000">
            <a:off x="4317721" y="3618451"/>
            <a:ext cx="3190476" cy="2495967"/>
          </a:xfrm>
          <a:prstGeom prst="bentConnector3">
            <a:avLst>
              <a:gd name="adj1" fmla="val 110897"/>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cxnSp>
        <p:nvCxnSpPr>
          <p:cNvPr id="640" name="Shape 127">
            <a:extLst>
              <a:ext uri="{FF2B5EF4-FFF2-40B4-BE49-F238E27FC236}">
                <a16:creationId xmlns:a16="http://schemas.microsoft.com/office/drawing/2014/main" id="{A03D23D5-29E9-4F46-A8A0-ADCE13FF8782}"/>
              </a:ext>
            </a:extLst>
          </p:cNvPr>
          <p:cNvCxnSpPr>
            <a:cxnSpLocks noChangeShapeType="1"/>
          </p:cNvCxnSpPr>
          <p:nvPr/>
        </p:nvCxnSpPr>
        <p:spPr bwMode="auto">
          <a:xfrm rot="5400000" flipH="1" flipV="1">
            <a:off x="4456345" y="4137797"/>
            <a:ext cx="3859828" cy="391540"/>
          </a:xfrm>
          <a:prstGeom prst="bentConnector3">
            <a:avLst>
              <a:gd name="adj1" fmla="val 100013"/>
            </a:avLst>
          </a:prstGeom>
          <a:noFill/>
          <a:ln w="19050" algn="ctr">
            <a:solidFill>
              <a:srgbClr val="FF0000"/>
            </a:solidFill>
            <a:round/>
            <a:headEnd type="oval"/>
            <a:tailEnd type="triangle" w="med" len="med"/>
          </a:ln>
          <a:extLst>
            <a:ext uri="{909E8E84-426E-40DD-AFC4-6F175D3DCCD1}">
              <a14:hiddenFill xmlns:a14="http://schemas.microsoft.com/office/drawing/2010/main">
                <a:noFill/>
              </a14:hiddenFill>
            </a:ext>
          </a:extLst>
        </p:spPr>
      </p:cxnSp>
      <p:cxnSp>
        <p:nvCxnSpPr>
          <p:cNvPr id="643" name="AutoShape 11">
            <a:extLst>
              <a:ext uri="{FF2B5EF4-FFF2-40B4-BE49-F238E27FC236}">
                <a16:creationId xmlns:a16="http://schemas.microsoft.com/office/drawing/2014/main" id="{FE2AB31C-7974-444F-AA76-576FF64E58F0}"/>
              </a:ext>
            </a:extLst>
          </p:cNvPr>
          <p:cNvCxnSpPr>
            <a:cxnSpLocks noChangeShapeType="1"/>
          </p:cNvCxnSpPr>
          <p:nvPr/>
        </p:nvCxnSpPr>
        <p:spPr bwMode="auto">
          <a:xfrm>
            <a:off x="6358639" y="4012559"/>
            <a:ext cx="228791" cy="0"/>
          </a:xfrm>
          <a:prstGeom prst="straightConnector1">
            <a:avLst/>
          </a:prstGeom>
          <a:noFill/>
          <a:ln w="19050">
            <a:solidFill>
              <a:srgbClr val="FF0000"/>
            </a:solidFill>
            <a:round/>
            <a:headEnd type="oval"/>
            <a:tailEnd type="triangle" w="med" len="med"/>
          </a:ln>
          <a:extLst>
            <a:ext uri="{909E8E84-426E-40DD-AFC4-6F175D3DCCD1}">
              <a14:hiddenFill xmlns:a14="http://schemas.microsoft.com/office/drawing/2010/main">
                <a:noFill/>
              </a14:hiddenFill>
            </a:ext>
          </a:extLst>
        </p:spPr>
      </p:cxnSp>
      <p:sp>
        <p:nvSpPr>
          <p:cNvPr id="648" name="TextBox 647">
            <a:extLst>
              <a:ext uri="{FF2B5EF4-FFF2-40B4-BE49-F238E27FC236}">
                <a16:creationId xmlns:a16="http://schemas.microsoft.com/office/drawing/2014/main" id="{2EBD216F-D7A5-4542-8022-4C86B976BEC7}"/>
              </a:ext>
            </a:extLst>
          </p:cNvPr>
          <p:cNvSpPr txBox="1"/>
          <p:nvPr/>
        </p:nvSpPr>
        <p:spPr>
          <a:xfrm>
            <a:off x="5838821" y="4611801"/>
            <a:ext cx="475722" cy="276999"/>
          </a:xfrm>
          <a:prstGeom prst="rect">
            <a:avLst/>
          </a:prstGeom>
          <a:noFill/>
        </p:spPr>
        <p:txBody>
          <a:bodyPr wrap="square" rtlCol="0">
            <a:spAutoFit/>
          </a:bodyPr>
          <a:lstStyle/>
          <a:p>
            <a:pPr defTabSz="527517"/>
            <a:r>
              <a:rPr lang="en-US" sz="1200" b="1" dirty="0" err="1">
                <a:solidFill>
                  <a:srgbClr val="0070C0"/>
                </a:solidFill>
                <a:latin typeface="Arial" panose="020B0604020202020204" pitchFamily="34" charset="0"/>
                <a:cs typeface="Arial" panose="020B0604020202020204" pitchFamily="34" charset="0"/>
              </a:rPr>
              <a:t>rsE</a:t>
            </a:r>
            <a:endParaRPr lang="en-US" sz="1200" b="1" dirty="0">
              <a:solidFill>
                <a:srgbClr val="0070C0"/>
              </a:solidFill>
              <a:latin typeface="Arial" panose="020B0604020202020204" pitchFamily="34" charset="0"/>
              <a:cs typeface="Arial" panose="020B0604020202020204" pitchFamily="34" charset="0"/>
            </a:endParaRPr>
          </a:p>
        </p:txBody>
      </p:sp>
      <p:cxnSp>
        <p:nvCxnSpPr>
          <p:cNvPr id="344" name="AutoShape 11">
            <a:extLst>
              <a:ext uri="{FF2B5EF4-FFF2-40B4-BE49-F238E27FC236}">
                <a16:creationId xmlns:a16="http://schemas.microsoft.com/office/drawing/2014/main" id="{CED3E264-80B1-495A-AB85-9B878EC9AC46}"/>
              </a:ext>
            </a:extLst>
          </p:cNvPr>
          <p:cNvCxnSpPr>
            <a:cxnSpLocks noChangeShapeType="1"/>
          </p:cNvCxnSpPr>
          <p:nvPr/>
        </p:nvCxnSpPr>
        <p:spPr bwMode="auto">
          <a:xfrm>
            <a:off x="3814384" y="4842217"/>
            <a:ext cx="1872872" cy="1818"/>
          </a:xfrm>
          <a:prstGeom prst="straightConnector1">
            <a:avLst/>
          </a:prstGeom>
          <a:noFill/>
          <a:ln w="19050">
            <a:solidFill>
              <a:srgbClr val="FF0000"/>
            </a:solidFill>
            <a:round/>
            <a:headEnd type="oval"/>
            <a:tailEnd type="triangle" w="med" len="med"/>
          </a:ln>
          <a:extLst>
            <a:ext uri="{909E8E84-426E-40DD-AFC4-6F175D3DCCD1}">
              <a14:hiddenFill xmlns:a14="http://schemas.microsoft.com/office/drawing/2010/main">
                <a:noFill/>
              </a14:hiddenFill>
            </a:ext>
          </a:extLst>
        </p:spPr>
      </p:cxnSp>
      <p:cxnSp>
        <p:nvCxnSpPr>
          <p:cNvPr id="306" name="Connector: Elbow 305">
            <a:extLst>
              <a:ext uri="{FF2B5EF4-FFF2-40B4-BE49-F238E27FC236}">
                <a16:creationId xmlns:a16="http://schemas.microsoft.com/office/drawing/2014/main" id="{D57AD550-FDCF-4007-B96A-7A1443487467}"/>
              </a:ext>
            </a:extLst>
          </p:cNvPr>
          <p:cNvCxnSpPr>
            <a:cxnSpLocks/>
          </p:cNvCxnSpPr>
          <p:nvPr/>
        </p:nvCxnSpPr>
        <p:spPr>
          <a:xfrm>
            <a:off x="10377350" y="5337741"/>
            <a:ext cx="439403" cy="775085"/>
          </a:xfrm>
          <a:prstGeom prst="bentConnector3">
            <a:avLst>
              <a:gd name="adj1" fmla="val 103323"/>
            </a:avLst>
          </a:prstGeom>
          <a:ln w="1905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sp>
        <p:nvSpPr>
          <p:cNvPr id="650" name="TextBox 649">
            <a:extLst>
              <a:ext uri="{FF2B5EF4-FFF2-40B4-BE49-F238E27FC236}">
                <a16:creationId xmlns:a16="http://schemas.microsoft.com/office/drawing/2014/main" id="{507410C0-AA2C-4C52-AA65-ABB0EA6881DF}"/>
              </a:ext>
            </a:extLst>
          </p:cNvPr>
          <p:cNvSpPr txBox="1"/>
          <p:nvPr/>
        </p:nvSpPr>
        <p:spPr>
          <a:xfrm>
            <a:off x="5981700" y="4356904"/>
            <a:ext cx="1005403" cy="276999"/>
          </a:xfrm>
          <a:prstGeom prst="rect">
            <a:avLst/>
          </a:prstGeom>
          <a:noFill/>
        </p:spPr>
        <p:txBody>
          <a:bodyPr wrap="none" rtlCol="0">
            <a:spAutoFit/>
          </a:bodyPr>
          <a:lstStyle/>
          <a:p>
            <a:pPr defTabSz="527517"/>
            <a:r>
              <a:rPr lang="en-US" sz="1200" b="1" dirty="0" err="1">
                <a:solidFill>
                  <a:prstClr val="black"/>
                </a:solidFill>
                <a:latin typeface="Arial" panose="020B0604020202020204" pitchFamily="34" charset="0"/>
                <a:cs typeface="Arial" panose="020B0604020202020204" pitchFamily="34" charset="0"/>
              </a:rPr>
              <a:t>ForwardBE</a:t>
            </a:r>
            <a:endParaRPr lang="en-US" sz="1200" b="1" dirty="0">
              <a:solidFill>
                <a:prstClr val="black"/>
              </a:solidFill>
              <a:latin typeface="Arial" panose="020B0604020202020204" pitchFamily="34" charset="0"/>
              <a:cs typeface="Arial" panose="020B0604020202020204" pitchFamily="34" charset="0"/>
            </a:endParaRPr>
          </a:p>
        </p:txBody>
      </p:sp>
      <p:sp>
        <p:nvSpPr>
          <p:cNvPr id="652" name="TextBox 651">
            <a:extLst>
              <a:ext uri="{FF2B5EF4-FFF2-40B4-BE49-F238E27FC236}">
                <a16:creationId xmlns:a16="http://schemas.microsoft.com/office/drawing/2014/main" id="{6C3F7C6C-FE00-41B7-8802-56857DE9EF6B}"/>
              </a:ext>
            </a:extLst>
          </p:cNvPr>
          <p:cNvSpPr txBox="1"/>
          <p:nvPr/>
        </p:nvSpPr>
        <p:spPr>
          <a:xfrm>
            <a:off x="5981700" y="2921329"/>
            <a:ext cx="1005403" cy="276999"/>
          </a:xfrm>
          <a:prstGeom prst="rect">
            <a:avLst/>
          </a:prstGeom>
          <a:noFill/>
        </p:spPr>
        <p:txBody>
          <a:bodyPr wrap="none" rtlCol="0">
            <a:spAutoFit/>
          </a:bodyPr>
          <a:lstStyle/>
          <a:p>
            <a:pPr defTabSz="527517"/>
            <a:r>
              <a:rPr lang="en-US" sz="1200" b="1" dirty="0" err="1">
                <a:solidFill>
                  <a:prstClr val="black"/>
                </a:solidFill>
                <a:latin typeface="Arial" panose="020B0604020202020204" pitchFamily="34" charset="0"/>
                <a:cs typeface="Arial" panose="020B0604020202020204" pitchFamily="34" charset="0"/>
              </a:rPr>
              <a:t>ForwardAE</a:t>
            </a:r>
            <a:endParaRPr lang="en-US" sz="1200" b="1" dirty="0">
              <a:solidFill>
                <a:prstClr val="black"/>
              </a:solidFill>
              <a:latin typeface="Arial" panose="020B0604020202020204" pitchFamily="34" charset="0"/>
              <a:cs typeface="Arial" panose="020B0604020202020204" pitchFamily="34" charset="0"/>
            </a:endParaRPr>
          </a:p>
        </p:txBody>
      </p:sp>
      <p:sp>
        <p:nvSpPr>
          <p:cNvPr id="654" name="TextBox 653">
            <a:extLst>
              <a:ext uri="{FF2B5EF4-FFF2-40B4-BE49-F238E27FC236}">
                <a16:creationId xmlns:a16="http://schemas.microsoft.com/office/drawing/2014/main" id="{8FDC755E-C33A-410F-B8C0-0AA2C0A03BFC}"/>
              </a:ext>
            </a:extLst>
          </p:cNvPr>
          <p:cNvSpPr txBox="1"/>
          <p:nvPr/>
        </p:nvSpPr>
        <p:spPr>
          <a:xfrm>
            <a:off x="9097439" y="5096864"/>
            <a:ext cx="713657" cy="276999"/>
          </a:xfrm>
          <a:prstGeom prst="rect">
            <a:avLst/>
          </a:prstGeom>
          <a:noFill/>
        </p:spPr>
        <p:txBody>
          <a:bodyPr wrap="none" rtlCol="0">
            <a:spAutoFit/>
          </a:bodyPr>
          <a:lstStyle/>
          <a:p>
            <a:pPr defTabSz="527517"/>
            <a:r>
              <a:rPr lang="en-US" sz="1200" b="1" dirty="0" err="1">
                <a:solidFill>
                  <a:srgbClr val="0070C0"/>
                </a:solidFill>
                <a:latin typeface="Arial" panose="020B0604020202020204" pitchFamily="34" charset="0"/>
                <a:cs typeface="Arial" panose="020B0604020202020204" pitchFamily="34" charset="0"/>
              </a:rPr>
              <a:t>rf_waM</a:t>
            </a:r>
            <a:endParaRPr lang="en-US" sz="1200" b="1" dirty="0">
              <a:solidFill>
                <a:srgbClr val="0070C0"/>
              </a:solidFill>
              <a:latin typeface="Arial" panose="020B0604020202020204" pitchFamily="34" charset="0"/>
              <a:cs typeface="Arial" panose="020B0604020202020204" pitchFamily="34" charset="0"/>
            </a:endParaRPr>
          </a:p>
        </p:txBody>
      </p:sp>
      <p:sp>
        <p:nvSpPr>
          <p:cNvPr id="656" name="TextBox 655">
            <a:extLst>
              <a:ext uri="{FF2B5EF4-FFF2-40B4-BE49-F238E27FC236}">
                <a16:creationId xmlns:a16="http://schemas.microsoft.com/office/drawing/2014/main" id="{3D9B993B-B304-405B-96ED-6617819BC651}"/>
              </a:ext>
            </a:extLst>
          </p:cNvPr>
          <p:cNvSpPr txBox="1"/>
          <p:nvPr/>
        </p:nvSpPr>
        <p:spPr>
          <a:xfrm>
            <a:off x="10479510" y="5091918"/>
            <a:ext cx="731290" cy="276999"/>
          </a:xfrm>
          <a:prstGeom prst="rect">
            <a:avLst/>
          </a:prstGeom>
          <a:noFill/>
        </p:spPr>
        <p:txBody>
          <a:bodyPr wrap="none" rtlCol="0">
            <a:spAutoFit/>
          </a:bodyPr>
          <a:lstStyle/>
          <a:p>
            <a:pPr defTabSz="527517"/>
            <a:r>
              <a:rPr lang="en-US" sz="1200" b="1" dirty="0" err="1">
                <a:solidFill>
                  <a:srgbClr val="0070C0"/>
                </a:solidFill>
                <a:latin typeface="Arial" panose="020B0604020202020204" pitchFamily="34" charset="0"/>
                <a:cs typeface="Arial" panose="020B0604020202020204" pitchFamily="34" charset="0"/>
              </a:rPr>
              <a:t>rf_waW</a:t>
            </a:r>
            <a:endParaRPr lang="en-US" sz="1200" b="1" dirty="0">
              <a:solidFill>
                <a:srgbClr val="0070C0"/>
              </a:solidFill>
              <a:latin typeface="Arial" panose="020B0604020202020204" pitchFamily="34" charset="0"/>
              <a:cs typeface="Arial" panose="020B0604020202020204" pitchFamily="34" charset="0"/>
            </a:endParaRPr>
          </a:p>
        </p:txBody>
      </p:sp>
      <p:sp>
        <p:nvSpPr>
          <p:cNvPr id="660" name="TextBox 659">
            <a:extLst>
              <a:ext uri="{FF2B5EF4-FFF2-40B4-BE49-F238E27FC236}">
                <a16:creationId xmlns:a16="http://schemas.microsoft.com/office/drawing/2014/main" id="{8817279D-1ACC-459A-9A84-56DBA2934809}"/>
              </a:ext>
            </a:extLst>
          </p:cNvPr>
          <p:cNvSpPr txBox="1"/>
          <p:nvPr/>
        </p:nvSpPr>
        <p:spPr>
          <a:xfrm>
            <a:off x="206019" y="6197241"/>
            <a:ext cx="3593695" cy="589392"/>
          </a:xfrm>
          <a:prstGeom prst="rect">
            <a:avLst/>
          </a:prstGeom>
          <a:noFill/>
        </p:spPr>
        <p:txBody>
          <a:bodyPr wrap="square" rtlCol="0">
            <a:spAutoFit/>
          </a:bodyPr>
          <a:lstStyle/>
          <a:p>
            <a:pPr defTabSz="527517"/>
            <a:r>
              <a:rPr lang="en-US" sz="1600" dirty="0">
                <a:solidFill>
                  <a:prstClr val="black"/>
                </a:solidFill>
                <a:latin typeface="Calibri"/>
              </a:rPr>
              <a:t>Note: Logics for sign extensions and next pc calculation are omitted for simplicity</a:t>
            </a:r>
          </a:p>
        </p:txBody>
      </p:sp>
      <p:sp>
        <p:nvSpPr>
          <p:cNvPr id="112" name="Oval 111">
            <a:extLst>
              <a:ext uri="{FF2B5EF4-FFF2-40B4-BE49-F238E27FC236}">
                <a16:creationId xmlns:a16="http://schemas.microsoft.com/office/drawing/2014/main" id="{D7F78848-EF5A-4941-800D-FD064ABE3706}"/>
              </a:ext>
            </a:extLst>
          </p:cNvPr>
          <p:cNvSpPr/>
          <p:nvPr/>
        </p:nvSpPr>
        <p:spPr>
          <a:xfrm>
            <a:off x="1600660" y="1273578"/>
            <a:ext cx="1372297" cy="746326"/>
          </a:xfrm>
          <a:prstGeom prst="ellipse">
            <a:avLst/>
          </a:prstGeom>
          <a:solidFill>
            <a:schemeClr val="bg1"/>
          </a:solidFill>
          <a:ln w="19050">
            <a:solidFill>
              <a:srgbClr val="0070C0"/>
            </a:solid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527517"/>
            <a:r>
              <a:rPr lang="en-US" sz="1615" dirty="0">
                <a:solidFill>
                  <a:srgbClr val="0070C0"/>
                </a:solidFill>
                <a:latin typeface="Calibri"/>
              </a:rPr>
              <a:t>Hazard detection unit</a:t>
            </a:r>
          </a:p>
        </p:txBody>
      </p:sp>
      <p:cxnSp>
        <p:nvCxnSpPr>
          <p:cNvPr id="113" name="Elbow Connector 254">
            <a:extLst>
              <a:ext uri="{FF2B5EF4-FFF2-40B4-BE49-F238E27FC236}">
                <a16:creationId xmlns:a16="http://schemas.microsoft.com/office/drawing/2014/main" id="{D6F1DEE8-51C8-49A9-8A7E-11B739A1D33A}"/>
              </a:ext>
            </a:extLst>
          </p:cNvPr>
          <p:cNvCxnSpPr>
            <a:cxnSpLocks/>
            <a:stCxn id="112" idx="2"/>
            <a:endCxn id="115" idx="2"/>
          </p:cNvCxnSpPr>
          <p:nvPr/>
        </p:nvCxnSpPr>
        <p:spPr>
          <a:xfrm rot="10800000" flipV="1">
            <a:off x="1498246" y="1646741"/>
            <a:ext cx="102415" cy="2139364"/>
          </a:xfrm>
          <a:prstGeom prst="bentConnector4">
            <a:avLst>
              <a:gd name="adj1" fmla="val 501016"/>
              <a:gd name="adj2" fmla="val 110685"/>
            </a:avLst>
          </a:prstGeom>
          <a:ln w="190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DD2BF07-A8B9-4158-970A-B46EBB6B5A78}"/>
              </a:ext>
            </a:extLst>
          </p:cNvPr>
          <p:cNvSpPr txBox="1"/>
          <p:nvPr/>
        </p:nvSpPr>
        <p:spPr>
          <a:xfrm>
            <a:off x="948725" y="1383991"/>
            <a:ext cx="671979" cy="287643"/>
          </a:xfrm>
          <a:prstGeom prst="rect">
            <a:avLst/>
          </a:prstGeom>
          <a:noFill/>
        </p:spPr>
        <p:txBody>
          <a:bodyPr wrap="none" rtlCol="0">
            <a:spAutoFit/>
          </a:bodyPr>
          <a:lstStyle/>
          <a:p>
            <a:pPr defTabSz="527517"/>
            <a:r>
              <a:rPr lang="en-US" sz="1200" b="1" dirty="0" err="1">
                <a:solidFill>
                  <a:srgbClr val="FF0000"/>
                </a:solidFill>
                <a:latin typeface="Arial" panose="020B0604020202020204" pitchFamily="34" charset="0"/>
                <a:cs typeface="Arial" panose="020B0604020202020204" pitchFamily="34" charset="0"/>
              </a:rPr>
              <a:t>StallIF</a:t>
            </a:r>
            <a:endParaRPr lang="en-US" sz="1200" b="1" dirty="0">
              <a:solidFill>
                <a:srgbClr val="FF0000"/>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FFD2E211-9869-415F-8E95-3C64C9E0CEA1}"/>
              </a:ext>
            </a:extLst>
          </p:cNvPr>
          <p:cNvSpPr txBox="1"/>
          <p:nvPr/>
        </p:nvSpPr>
        <p:spPr>
          <a:xfrm>
            <a:off x="1316144" y="3498462"/>
            <a:ext cx="364202" cy="287643"/>
          </a:xfrm>
          <a:prstGeom prst="rect">
            <a:avLst/>
          </a:prstGeom>
          <a:noFill/>
        </p:spPr>
        <p:txBody>
          <a:bodyPr wrap="none" rtlCol="0">
            <a:spAutoFit/>
          </a:bodyPr>
          <a:lstStyle/>
          <a:p>
            <a:pPr defTabSz="527517"/>
            <a:r>
              <a:rPr lang="en-US" sz="1200" dirty="0" err="1">
                <a:solidFill>
                  <a:prstClr val="black"/>
                </a:solidFill>
                <a:latin typeface="Arial" panose="020B0604020202020204" pitchFamily="34" charset="0"/>
                <a:cs typeface="Arial" panose="020B0604020202020204" pitchFamily="34" charset="0"/>
              </a:rPr>
              <a:t>en</a:t>
            </a:r>
            <a:endParaRPr lang="en-US" sz="1200" dirty="0">
              <a:solidFill>
                <a:prstClr val="black"/>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EF0A2BE1-FE95-46BE-9F62-5280BB71A8C8}"/>
              </a:ext>
            </a:extLst>
          </p:cNvPr>
          <p:cNvSpPr txBox="1"/>
          <p:nvPr/>
        </p:nvSpPr>
        <p:spPr>
          <a:xfrm>
            <a:off x="2893154" y="1385178"/>
            <a:ext cx="718022" cy="287643"/>
          </a:xfrm>
          <a:prstGeom prst="rect">
            <a:avLst/>
          </a:prstGeom>
          <a:noFill/>
        </p:spPr>
        <p:txBody>
          <a:bodyPr wrap="square" rtlCol="0">
            <a:spAutoFit/>
          </a:bodyPr>
          <a:lstStyle/>
          <a:p>
            <a:pPr defTabSz="527517"/>
            <a:r>
              <a:rPr lang="en-US" sz="1200" b="1" dirty="0" err="1">
                <a:solidFill>
                  <a:srgbClr val="FF0000"/>
                </a:solidFill>
                <a:latin typeface="Arial" panose="020B0604020202020204" pitchFamily="34" charset="0"/>
                <a:cs typeface="Arial" panose="020B0604020202020204" pitchFamily="34" charset="0"/>
              </a:rPr>
              <a:t>StallID</a:t>
            </a:r>
            <a:endParaRPr lang="en-US" sz="1200" b="1" dirty="0">
              <a:solidFill>
                <a:srgbClr val="FF0000"/>
              </a:solidFill>
              <a:latin typeface="Arial" panose="020B0604020202020204" pitchFamily="34" charset="0"/>
              <a:cs typeface="Arial" panose="020B0604020202020204" pitchFamily="34" charset="0"/>
            </a:endParaRPr>
          </a:p>
        </p:txBody>
      </p:sp>
      <p:cxnSp>
        <p:nvCxnSpPr>
          <p:cNvPr id="117" name="Elbow Connector 133">
            <a:extLst>
              <a:ext uri="{FF2B5EF4-FFF2-40B4-BE49-F238E27FC236}">
                <a16:creationId xmlns:a16="http://schemas.microsoft.com/office/drawing/2014/main" id="{74846D59-8E24-435C-B384-42E53501B1DE}"/>
              </a:ext>
            </a:extLst>
          </p:cNvPr>
          <p:cNvCxnSpPr>
            <a:cxnSpLocks/>
            <a:stCxn id="112" idx="0"/>
          </p:cNvCxnSpPr>
          <p:nvPr/>
        </p:nvCxnSpPr>
        <p:spPr>
          <a:xfrm rot="16200000" flipH="1">
            <a:off x="4033545" y="-473159"/>
            <a:ext cx="17407" cy="3510880"/>
          </a:xfrm>
          <a:prstGeom prst="bentConnector4">
            <a:avLst>
              <a:gd name="adj1" fmla="val -1167346"/>
              <a:gd name="adj2" fmla="val 100105"/>
            </a:avLst>
          </a:prstGeom>
          <a:ln w="190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8" name="TextBox 117">
            <a:extLst>
              <a:ext uri="{FF2B5EF4-FFF2-40B4-BE49-F238E27FC236}">
                <a16:creationId xmlns:a16="http://schemas.microsoft.com/office/drawing/2014/main" id="{A48D6F05-4A59-4DBE-8FCC-F7816692824C}"/>
              </a:ext>
            </a:extLst>
          </p:cNvPr>
          <p:cNvSpPr txBox="1"/>
          <p:nvPr/>
        </p:nvSpPr>
        <p:spPr>
          <a:xfrm>
            <a:off x="2442386" y="1039366"/>
            <a:ext cx="926895" cy="287643"/>
          </a:xfrm>
          <a:prstGeom prst="rect">
            <a:avLst/>
          </a:prstGeom>
          <a:noFill/>
        </p:spPr>
        <p:txBody>
          <a:bodyPr wrap="square" rtlCol="0">
            <a:spAutoFit/>
          </a:bodyPr>
          <a:lstStyle/>
          <a:p>
            <a:pPr defTabSz="527517"/>
            <a:r>
              <a:rPr lang="en-US" sz="1200" b="1" dirty="0" err="1">
                <a:solidFill>
                  <a:srgbClr val="FF0000"/>
                </a:solidFill>
                <a:latin typeface="Arial" panose="020B0604020202020204" pitchFamily="34" charset="0"/>
                <a:cs typeface="Arial" panose="020B0604020202020204" pitchFamily="34" charset="0"/>
              </a:rPr>
              <a:t>FlushE</a:t>
            </a:r>
            <a:endParaRPr lang="en-US" sz="1200" b="1" dirty="0">
              <a:solidFill>
                <a:srgbClr val="FF0000"/>
              </a:solidFill>
              <a:latin typeface="Arial" panose="020B0604020202020204" pitchFamily="34" charset="0"/>
              <a:cs typeface="Arial" panose="020B0604020202020204" pitchFamily="34" charset="0"/>
            </a:endParaRPr>
          </a:p>
        </p:txBody>
      </p:sp>
      <p:cxnSp>
        <p:nvCxnSpPr>
          <p:cNvPr id="131" name="AutoShape 11">
            <a:extLst>
              <a:ext uri="{FF2B5EF4-FFF2-40B4-BE49-F238E27FC236}">
                <a16:creationId xmlns:a16="http://schemas.microsoft.com/office/drawing/2014/main" id="{E934AF87-92C7-48E4-B75A-8CFD66CB5F94}"/>
              </a:ext>
            </a:extLst>
          </p:cNvPr>
          <p:cNvCxnSpPr>
            <a:cxnSpLocks noChangeShapeType="1"/>
          </p:cNvCxnSpPr>
          <p:nvPr/>
        </p:nvCxnSpPr>
        <p:spPr bwMode="auto">
          <a:xfrm>
            <a:off x="2973117" y="1645061"/>
            <a:ext cx="531672" cy="168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sp>
        <p:nvSpPr>
          <p:cNvPr id="228" name="TextBox 227">
            <a:extLst>
              <a:ext uri="{FF2B5EF4-FFF2-40B4-BE49-F238E27FC236}">
                <a16:creationId xmlns:a16="http://schemas.microsoft.com/office/drawing/2014/main" id="{16553F94-BE46-499E-BC49-D03300DE8292}"/>
              </a:ext>
            </a:extLst>
          </p:cNvPr>
          <p:cNvSpPr txBox="1"/>
          <p:nvPr/>
        </p:nvSpPr>
        <p:spPr>
          <a:xfrm>
            <a:off x="5485470" y="995048"/>
            <a:ext cx="673582" cy="340863"/>
          </a:xfrm>
          <a:prstGeom prst="rect">
            <a:avLst/>
          </a:prstGeom>
          <a:noFill/>
        </p:spPr>
        <p:txBody>
          <a:bodyPr wrap="none" rtlCol="0">
            <a:spAutoFit/>
          </a:bodyPr>
          <a:lstStyle/>
          <a:p>
            <a:pPr defTabSz="527517"/>
            <a:r>
              <a:rPr lang="en-US" sz="1600" b="1" dirty="0">
                <a:solidFill>
                  <a:prstClr val="black"/>
                </a:solidFill>
                <a:latin typeface="Calibri"/>
              </a:rPr>
              <a:t>ID/EX</a:t>
            </a:r>
          </a:p>
        </p:txBody>
      </p:sp>
      <p:sp>
        <p:nvSpPr>
          <p:cNvPr id="132" name="Slide Number Placeholder 1">
            <a:extLst>
              <a:ext uri="{FF2B5EF4-FFF2-40B4-BE49-F238E27FC236}">
                <a16:creationId xmlns:a16="http://schemas.microsoft.com/office/drawing/2014/main" id="{0DE4BD2B-93AC-4372-92C7-09E58138D847}"/>
              </a:ext>
            </a:extLst>
          </p:cNvPr>
          <p:cNvSpPr>
            <a:spLocks noGrp="1"/>
          </p:cNvSpPr>
          <p:nvPr>
            <p:ph type="sldNum" sz="quarter" idx="12"/>
          </p:nvPr>
        </p:nvSpPr>
        <p:spPr>
          <a:xfrm>
            <a:off x="4863272" y="6340466"/>
            <a:ext cx="2844800" cy="365125"/>
          </a:xfrm>
        </p:spPr>
        <p:txBody>
          <a:bodyPr/>
          <a:lstStyle/>
          <a:p>
            <a:pPr defTabSz="527517"/>
            <a:fld id="{34E7E628-D8CE-DA44-BFF7-C4887CBB62DB}" type="slidenum">
              <a:rPr lang="en-US">
                <a:solidFill>
                  <a:prstClr val="black">
                    <a:tint val="75000"/>
                  </a:prstClr>
                </a:solidFill>
                <a:latin typeface="Calibri"/>
              </a:rPr>
              <a:pPr defTabSz="527517"/>
              <a:t>22</a:t>
            </a:fld>
            <a:endParaRPr lang="en-US" dirty="0">
              <a:solidFill>
                <a:prstClr val="black">
                  <a:tint val="75000"/>
                </a:prstClr>
              </a:solidFill>
              <a:latin typeface="Calibri"/>
            </a:endParaRPr>
          </a:p>
        </p:txBody>
      </p:sp>
      <p:cxnSp>
        <p:nvCxnSpPr>
          <p:cNvPr id="133" name="Elbow Connector 493">
            <a:extLst>
              <a:ext uri="{FF2B5EF4-FFF2-40B4-BE49-F238E27FC236}">
                <a16:creationId xmlns:a16="http://schemas.microsoft.com/office/drawing/2014/main" id="{675F4597-46CD-4626-9D8C-E0B7A5AAE934}"/>
              </a:ext>
            </a:extLst>
          </p:cNvPr>
          <p:cNvCxnSpPr>
            <a:cxnSpLocks/>
          </p:cNvCxnSpPr>
          <p:nvPr/>
        </p:nvCxnSpPr>
        <p:spPr>
          <a:xfrm>
            <a:off x="7219950" y="3774434"/>
            <a:ext cx="1078539" cy="200657"/>
          </a:xfrm>
          <a:prstGeom prst="bentConnector3">
            <a:avLst>
              <a:gd name="adj1" fmla="val -45"/>
            </a:avLst>
          </a:prstGeom>
          <a:ln w="19050">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31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277E3CA-4162-4013-BF02-6973380B583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5059" name="Rectangle 2"/>
          <p:cNvSpPr>
            <a:spLocks noGrp="1" noChangeArrowheads="1"/>
          </p:cNvSpPr>
          <p:nvPr>
            <p:ph type="title"/>
          </p:nvPr>
        </p:nvSpPr>
        <p:spPr/>
        <p:txBody>
          <a:bodyPr/>
          <a:lstStyle/>
          <a:p>
            <a:pPr eaLnBrk="1" hangingPunct="1"/>
            <a:r>
              <a:rPr lang="en-US" altLang="en-US" sz="4400" dirty="0"/>
              <a:t>Code Scheduling to Avoid Stalls</a:t>
            </a:r>
            <a:endParaRPr lang="en-AU" altLang="en-US" sz="4400" dirty="0"/>
          </a:p>
        </p:txBody>
      </p:sp>
      <p:sp>
        <p:nvSpPr>
          <p:cNvPr id="45061" name="Text Box 4"/>
          <p:cNvSpPr txBox="1">
            <a:spLocks noChangeArrowheads="1"/>
          </p:cNvSpPr>
          <p:nvPr/>
        </p:nvSpPr>
        <p:spPr bwMode="auto">
          <a:xfrm>
            <a:off x="3383280" y="2468880"/>
            <a:ext cx="2917465" cy="2616101"/>
          </a:xfrm>
          <a:prstGeom prst="rect">
            <a:avLst/>
          </a:prstGeom>
          <a:solidFill>
            <a:schemeClr val="bg1"/>
          </a:solidFill>
          <a:ln>
            <a:noFill/>
          </a:ln>
        </p:spPr>
        <p:txBody>
          <a:bodyPr wrap="none">
            <a:spAutoFit/>
          </a:bodyPr>
          <a:lstStyle>
            <a:lvl1pPr defTabSz="628650">
              <a:defRPr sz="1600">
                <a:solidFill>
                  <a:schemeClr val="tx1"/>
                </a:solidFill>
                <a:latin typeface="Arial" panose="020B0604020202020204" pitchFamily="34" charset="0"/>
              </a:defRPr>
            </a:lvl1pPr>
            <a:lvl2pPr marL="742950" indent="-285750" defTabSz="628650">
              <a:defRPr sz="1600">
                <a:solidFill>
                  <a:schemeClr val="tx1"/>
                </a:solidFill>
                <a:latin typeface="Arial" panose="020B0604020202020204" pitchFamily="34" charset="0"/>
              </a:defRPr>
            </a:lvl2pPr>
            <a:lvl3pPr marL="1143000" indent="-228600" defTabSz="628650">
              <a:defRPr sz="1600">
                <a:solidFill>
                  <a:schemeClr val="tx1"/>
                </a:solidFill>
                <a:latin typeface="Arial" panose="020B0604020202020204" pitchFamily="34" charset="0"/>
              </a:defRPr>
            </a:lvl3pPr>
            <a:lvl4pPr marL="1600200" indent="-228600" defTabSz="628650">
              <a:defRPr sz="1600">
                <a:solidFill>
                  <a:schemeClr val="tx1"/>
                </a:solidFill>
                <a:latin typeface="Arial" panose="020B0604020202020204" pitchFamily="34" charset="0"/>
              </a:defRPr>
            </a:lvl4pPr>
            <a:lvl5pPr marL="2057400" indent="-228600" defTabSz="628650">
              <a:defRPr sz="1600">
                <a:solidFill>
                  <a:schemeClr val="tx1"/>
                </a:solidFill>
                <a:latin typeface="Arial" panose="020B0604020202020204" pitchFamily="34" charset="0"/>
              </a:defRPr>
            </a:lvl5pPr>
            <a:lvl6pPr marL="2514600" indent="-228600" algn="ctr" defTabSz="628650"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628650"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628650"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628650" eaLnBrk="0" fontAlgn="base" hangingPunct="0">
              <a:spcBef>
                <a:spcPct val="0"/>
              </a:spcBef>
              <a:spcAft>
                <a:spcPct val="0"/>
              </a:spcAft>
              <a:defRPr sz="1600">
                <a:solidFill>
                  <a:schemeClr val="tx1"/>
                </a:solidFill>
                <a:latin typeface="Arial" panose="020B0604020202020204" pitchFamily="34" charset="0"/>
              </a:defRPr>
            </a:lvl9pPr>
          </a:lstStyle>
          <a:p>
            <a:pPr defTabSz="725336">
              <a:spcBef>
                <a:spcPct val="20000"/>
              </a:spcBef>
            </a:pPr>
            <a:r>
              <a:rPr lang="en-US" altLang="en-US" sz="2000" dirty="0" err="1">
                <a:solidFill>
                  <a:prstClr val="black"/>
                </a:solidFill>
                <a:latin typeface="Lucida Console" panose="020B0609040504020204" pitchFamily="49" charset="0"/>
              </a:rPr>
              <a:t>lw</a:t>
            </a:r>
            <a:r>
              <a:rPr lang="en-US" altLang="en-US" sz="2000" dirty="0">
                <a:solidFill>
                  <a:prstClr val="black"/>
                </a:solidFill>
                <a:latin typeface="Lucida Console" panose="020B0609040504020204" pitchFamily="49" charset="0"/>
              </a:rPr>
              <a:t>	$t1, 0($t0)</a:t>
            </a:r>
          </a:p>
          <a:p>
            <a:pPr defTabSz="725336">
              <a:spcBef>
                <a:spcPct val="20000"/>
              </a:spcBef>
            </a:pPr>
            <a:r>
              <a:rPr lang="en-US" altLang="en-US" sz="2000" dirty="0" err="1">
                <a:solidFill>
                  <a:prstClr val="black"/>
                </a:solidFill>
                <a:latin typeface="Lucida Console" panose="020B0609040504020204" pitchFamily="49" charset="0"/>
              </a:rPr>
              <a:t>lw</a:t>
            </a:r>
            <a:r>
              <a:rPr lang="en-US" altLang="en-US" sz="2000" dirty="0">
                <a:solidFill>
                  <a:prstClr val="black"/>
                </a:solidFill>
                <a:latin typeface="Lucida Console" panose="020B0609040504020204" pitchFamily="49" charset="0"/>
              </a:rPr>
              <a:t>	$t2, 4($t0)</a:t>
            </a:r>
          </a:p>
          <a:p>
            <a:pPr defTabSz="725336">
              <a:spcBef>
                <a:spcPct val="20000"/>
              </a:spcBef>
            </a:pPr>
            <a:r>
              <a:rPr lang="en-US" altLang="en-US" sz="2000" dirty="0">
                <a:solidFill>
                  <a:prstClr val="black"/>
                </a:solidFill>
                <a:latin typeface="Lucida Console" panose="020B0609040504020204" pitchFamily="49" charset="0"/>
              </a:rPr>
              <a:t>add	$t3, $t1, $t2</a:t>
            </a:r>
          </a:p>
          <a:p>
            <a:pPr defTabSz="725336">
              <a:spcBef>
                <a:spcPct val="20000"/>
              </a:spcBef>
            </a:pPr>
            <a:r>
              <a:rPr lang="en-US" altLang="en-US" sz="2000" dirty="0" err="1">
                <a:solidFill>
                  <a:prstClr val="black"/>
                </a:solidFill>
                <a:latin typeface="Lucida Console" panose="020B0609040504020204" pitchFamily="49" charset="0"/>
              </a:rPr>
              <a:t>sw</a:t>
            </a:r>
            <a:r>
              <a:rPr lang="en-US" altLang="en-US" sz="2000" dirty="0">
                <a:solidFill>
                  <a:prstClr val="black"/>
                </a:solidFill>
                <a:latin typeface="Lucida Console" panose="020B0609040504020204" pitchFamily="49" charset="0"/>
              </a:rPr>
              <a:t>	$t3, 12($t0)</a:t>
            </a:r>
          </a:p>
          <a:p>
            <a:pPr defTabSz="725336">
              <a:spcBef>
                <a:spcPct val="20000"/>
              </a:spcBef>
            </a:pPr>
            <a:r>
              <a:rPr lang="en-US" altLang="en-US" sz="2000" dirty="0" err="1">
                <a:solidFill>
                  <a:prstClr val="black"/>
                </a:solidFill>
                <a:latin typeface="Lucida Console" panose="020B0609040504020204" pitchFamily="49" charset="0"/>
              </a:rPr>
              <a:t>lw</a:t>
            </a:r>
            <a:r>
              <a:rPr lang="en-US" altLang="en-US" sz="2000" dirty="0">
                <a:solidFill>
                  <a:prstClr val="black"/>
                </a:solidFill>
                <a:latin typeface="Lucida Console" panose="020B0609040504020204" pitchFamily="49" charset="0"/>
              </a:rPr>
              <a:t>	$t4, 8($t0)</a:t>
            </a:r>
          </a:p>
          <a:p>
            <a:pPr defTabSz="725336">
              <a:spcBef>
                <a:spcPct val="20000"/>
              </a:spcBef>
            </a:pPr>
            <a:r>
              <a:rPr lang="en-US" altLang="en-US" sz="2000" dirty="0">
                <a:solidFill>
                  <a:prstClr val="black"/>
                </a:solidFill>
                <a:latin typeface="Lucida Console" panose="020B0609040504020204" pitchFamily="49" charset="0"/>
              </a:rPr>
              <a:t>add	$t5, $t1, $t4</a:t>
            </a:r>
          </a:p>
          <a:p>
            <a:pPr defTabSz="725336">
              <a:spcBef>
                <a:spcPct val="20000"/>
              </a:spcBef>
            </a:pPr>
            <a:r>
              <a:rPr lang="en-US" altLang="en-US" sz="2000" dirty="0" err="1">
                <a:solidFill>
                  <a:prstClr val="black"/>
                </a:solidFill>
                <a:latin typeface="Lucida Console" panose="020B0609040504020204" pitchFamily="49" charset="0"/>
              </a:rPr>
              <a:t>sw</a:t>
            </a:r>
            <a:r>
              <a:rPr lang="en-US" altLang="en-US" sz="2000" dirty="0">
                <a:solidFill>
                  <a:prstClr val="black"/>
                </a:solidFill>
                <a:latin typeface="Lucida Console" panose="020B0609040504020204" pitchFamily="49" charset="0"/>
              </a:rPr>
              <a:t>	$t5, 16($t0)</a:t>
            </a:r>
            <a:endParaRPr lang="en-AU" altLang="en-US" sz="2000" dirty="0">
              <a:solidFill>
                <a:prstClr val="black"/>
              </a:solidFill>
              <a:latin typeface="Lucida Console" panose="020B0609040504020204" pitchFamily="49" charset="0"/>
            </a:endParaRPr>
          </a:p>
        </p:txBody>
      </p:sp>
      <p:sp>
        <p:nvSpPr>
          <p:cNvPr id="14" name="Text Box 7"/>
          <p:cNvSpPr txBox="1">
            <a:spLocks noChangeArrowheads="1"/>
          </p:cNvSpPr>
          <p:nvPr/>
        </p:nvSpPr>
        <p:spPr bwMode="auto">
          <a:xfrm>
            <a:off x="6675120" y="2468880"/>
            <a:ext cx="2917465" cy="2616101"/>
          </a:xfrm>
          <a:prstGeom prst="rect">
            <a:avLst/>
          </a:prstGeom>
          <a:solidFill>
            <a:schemeClr val="bg1"/>
          </a:solidFill>
          <a:ln>
            <a:noFill/>
          </a:ln>
        </p:spPr>
        <p:txBody>
          <a:bodyPr wrap="none">
            <a:spAutoFit/>
          </a:bodyPr>
          <a:lstStyle>
            <a:lvl1pPr defTabSz="628650">
              <a:defRPr sz="1600">
                <a:solidFill>
                  <a:schemeClr val="tx1"/>
                </a:solidFill>
                <a:latin typeface="Arial" panose="020B0604020202020204" pitchFamily="34" charset="0"/>
              </a:defRPr>
            </a:lvl1pPr>
            <a:lvl2pPr marL="742950" indent="-285750" defTabSz="628650">
              <a:defRPr sz="1600">
                <a:solidFill>
                  <a:schemeClr val="tx1"/>
                </a:solidFill>
                <a:latin typeface="Arial" panose="020B0604020202020204" pitchFamily="34" charset="0"/>
              </a:defRPr>
            </a:lvl2pPr>
            <a:lvl3pPr marL="1143000" indent="-228600" defTabSz="628650">
              <a:defRPr sz="1600">
                <a:solidFill>
                  <a:schemeClr val="tx1"/>
                </a:solidFill>
                <a:latin typeface="Arial" panose="020B0604020202020204" pitchFamily="34" charset="0"/>
              </a:defRPr>
            </a:lvl3pPr>
            <a:lvl4pPr marL="1600200" indent="-228600" defTabSz="628650">
              <a:defRPr sz="1600">
                <a:solidFill>
                  <a:schemeClr val="tx1"/>
                </a:solidFill>
                <a:latin typeface="Arial" panose="020B0604020202020204" pitchFamily="34" charset="0"/>
              </a:defRPr>
            </a:lvl4pPr>
            <a:lvl5pPr marL="2057400" indent="-228600" defTabSz="628650">
              <a:defRPr sz="1600">
                <a:solidFill>
                  <a:schemeClr val="tx1"/>
                </a:solidFill>
                <a:latin typeface="Arial" panose="020B0604020202020204" pitchFamily="34" charset="0"/>
              </a:defRPr>
            </a:lvl5pPr>
            <a:lvl6pPr marL="2514600" indent="-228600" algn="ctr" defTabSz="628650"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628650"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628650"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628650" eaLnBrk="0" fontAlgn="base" hangingPunct="0">
              <a:spcBef>
                <a:spcPct val="0"/>
              </a:spcBef>
              <a:spcAft>
                <a:spcPct val="0"/>
              </a:spcAft>
              <a:defRPr sz="1600">
                <a:solidFill>
                  <a:schemeClr val="tx1"/>
                </a:solidFill>
                <a:latin typeface="Arial" panose="020B0604020202020204" pitchFamily="34" charset="0"/>
              </a:defRPr>
            </a:lvl9pPr>
          </a:lstStyle>
          <a:p>
            <a:pPr defTabSz="725336">
              <a:spcBef>
                <a:spcPct val="20000"/>
              </a:spcBef>
            </a:pPr>
            <a:r>
              <a:rPr lang="en-US" altLang="en-US" sz="2000" dirty="0" err="1">
                <a:solidFill>
                  <a:prstClr val="black"/>
                </a:solidFill>
                <a:latin typeface="Lucida Console" panose="020B0609040504020204" pitchFamily="49" charset="0"/>
              </a:rPr>
              <a:t>lw</a:t>
            </a:r>
            <a:r>
              <a:rPr lang="en-US" altLang="en-US" sz="2000" dirty="0">
                <a:solidFill>
                  <a:prstClr val="black"/>
                </a:solidFill>
                <a:latin typeface="Lucida Console" panose="020B0609040504020204" pitchFamily="49" charset="0"/>
              </a:rPr>
              <a:t>	$t1, 0($t0)</a:t>
            </a:r>
          </a:p>
          <a:p>
            <a:pPr defTabSz="725336">
              <a:spcBef>
                <a:spcPct val="20000"/>
              </a:spcBef>
            </a:pPr>
            <a:r>
              <a:rPr lang="en-US" altLang="en-US" sz="2000" dirty="0" err="1">
                <a:solidFill>
                  <a:prstClr val="black"/>
                </a:solidFill>
                <a:latin typeface="Lucida Console" panose="020B0609040504020204" pitchFamily="49" charset="0"/>
              </a:rPr>
              <a:t>lw</a:t>
            </a:r>
            <a:r>
              <a:rPr lang="en-US" altLang="en-US" sz="2000" dirty="0">
                <a:solidFill>
                  <a:prstClr val="black"/>
                </a:solidFill>
                <a:latin typeface="Lucida Console" panose="020B0609040504020204" pitchFamily="49" charset="0"/>
              </a:rPr>
              <a:t>	$t2, 4($t0)</a:t>
            </a:r>
          </a:p>
          <a:p>
            <a:pPr defTabSz="725336">
              <a:spcBef>
                <a:spcPct val="20000"/>
              </a:spcBef>
            </a:pPr>
            <a:r>
              <a:rPr lang="en-US" altLang="en-US" sz="2000" dirty="0" err="1">
                <a:solidFill>
                  <a:srgbClr val="FF0000"/>
                </a:solidFill>
                <a:latin typeface="Lucida Console" panose="020B0609040504020204" pitchFamily="49" charset="0"/>
              </a:rPr>
              <a:t>lw</a:t>
            </a:r>
            <a:r>
              <a:rPr lang="en-US" altLang="en-US" sz="2000" dirty="0">
                <a:solidFill>
                  <a:srgbClr val="FF0000"/>
                </a:solidFill>
                <a:latin typeface="Lucida Console" panose="020B0609040504020204" pitchFamily="49" charset="0"/>
              </a:rPr>
              <a:t>	$t4, 8($t0)</a:t>
            </a:r>
          </a:p>
          <a:p>
            <a:pPr defTabSz="725336">
              <a:spcBef>
                <a:spcPct val="20000"/>
              </a:spcBef>
            </a:pPr>
            <a:r>
              <a:rPr lang="en-US" altLang="en-US" sz="2000" dirty="0">
                <a:solidFill>
                  <a:prstClr val="black"/>
                </a:solidFill>
                <a:latin typeface="Lucida Console" panose="020B0609040504020204" pitchFamily="49" charset="0"/>
              </a:rPr>
              <a:t>add	$t3, $t1, $t2</a:t>
            </a:r>
          </a:p>
          <a:p>
            <a:pPr defTabSz="725336">
              <a:spcBef>
                <a:spcPct val="20000"/>
              </a:spcBef>
            </a:pPr>
            <a:r>
              <a:rPr lang="en-US" altLang="en-US" sz="2000" dirty="0" err="1">
                <a:solidFill>
                  <a:prstClr val="black"/>
                </a:solidFill>
                <a:latin typeface="Lucida Console" panose="020B0609040504020204" pitchFamily="49" charset="0"/>
              </a:rPr>
              <a:t>sw</a:t>
            </a:r>
            <a:r>
              <a:rPr lang="en-US" altLang="en-US" sz="2000" dirty="0">
                <a:solidFill>
                  <a:prstClr val="black"/>
                </a:solidFill>
                <a:latin typeface="Lucida Console" panose="020B0609040504020204" pitchFamily="49" charset="0"/>
              </a:rPr>
              <a:t>	$t3, 12($t0)</a:t>
            </a:r>
          </a:p>
          <a:p>
            <a:pPr defTabSz="725336">
              <a:spcBef>
                <a:spcPct val="20000"/>
              </a:spcBef>
            </a:pPr>
            <a:r>
              <a:rPr lang="en-US" altLang="en-US" sz="2000" dirty="0">
                <a:solidFill>
                  <a:prstClr val="black"/>
                </a:solidFill>
                <a:latin typeface="Lucida Console" panose="020B0609040504020204" pitchFamily="49" charset="0"/>
              </a:rPr>
              <a:t>add	$t5, $t1, $t4</a:t>
            </a:r>
          </a:p>
          <a:p>
            <a:pPr defTabSz="725336">
              <a:spcBef>
                <a:spcPct val="20000"/>
              </a:spcBef>
            </a:pPr>
            <a:r>
              <a:rPr lang="en-US" altLang="en-US" sz="2000" dirty="0" err="1">
                <a:solidFill>
                  <a:prstClr val="black"/>
                </a:solidFill>
                <a:latin typeface="Lucida Console" panose="020B0609040504020204" pitchFamily="49" charset="0"/>
              </a:rPr>
              <a:t>sw</a:t>
            </a:r>
            <a:r>
              <a:rPr lang="en-US" altLang="en-US" sz="2000" dirty="0">
                <a:solidFill>
                  <a:prstClr val="black"/>
                </a:solidFill>
                <a:latin typeface="Lucida Console" panose="020B0609040504020204" pitchFamily="49" charset="0"/>
              </a:rPr>
              <a:t>	$t5, 16($t0)</a:t>
            </a:r>
            <a:endParaRPr lang="en-AU" altLang="en-US" sz="2000" dirty="0">
              <a:solidFill>
                <a:prstClr val="black"/>
              </a:solidFill>
              <a:latin typeface="Lucida Console" panose="020B0609040504020204" pitchFamily="49" charset="0"/>
            </a:endParaRPr>
          </a:p>
        </p:txBody>
      </p:sp>
      <p:sp>
        <p:nvSpPr>
          <p:cNvPr id="20" name="AutoShape 5"/>
          <p:cNvSpPr>
            <a:spLocks/>
          </p:cNvSpPr>
          <p:nvPr/>
        </p:nvSpPr>
        <p:spPr bwMode="auto">
          <a:xfrm>
            <a:off x="2071053" y="3305932"/>
            <a:ext cx="914400" cy="401637"/>
          </a:xfrm>
          <a:prstGeom prst="borderCallout1">
            <a:avLst>
              <a:gd name="adj1" fmla="val 28458"/>
              <a:gd name="adj2" fmla="val 108333"/>
              <a:gd name="adj3" fmla="val 25296"/>
              <a:gd name="adj4" fmla="val 147917"/>
            </a:avLst>
          </a:prstGeom>
          <a:solidFill>
            <a:schemeClr val="accent5"/>
          </a:solidFill>
          <a:ln w="9525">
            <a:solidFill>
              <a:schemeClr val="tx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b="1" dirty="0">
                <a:solidFill>
                  <a:prstClr val="black"/>
                </a:solidFill>
              </a:rPr>
              <a:t>stall</a:t>
            </a:r>
            <a:endParaRPr lang="en-AU" altLang="en-US" sz="1800" b="1" dirty="0">
              <a:solidFill>
                <a:prstClr val="black"/>
              </a:solidFill>
            </a:endParaRPr>
          </a:p>
        </p:txBody>
      </p:sp>
      <p:sp>
        <p:nvSpPr>
          <p:cNvPr id="21" name="AutoShape 6"/>
          <p:cNvSpPr>
            <a:spLocks/>
          </p:cNvSpPr>
          <p:nvPr/>
        </p:nvSpPr>
        <p:spPr bwMode="auto">
          <a:xfrm>
            <a:off x="2071053" y="4385433"/>
            <a:ext cx="914400" cy="401637"/>
          </a:xfrm>
          <a:prstGeom prst="borderCallout1">
            <a:avLst>
              <a:gd name="adj1" fmla="val 28458"/>
              <a:gd name="adj2" fmla="val 108333"/>
              <a:gd name="adj3" fmla="val 25296"/>
              <a:gd name="adj4" fmla="val 147917"/>
            </a:avLst>
          </a:prstGeom>
          <a:solidFill>
            <a:schemeClr val="accent5"/>
          </a:solidFill>
          <a:ln w="9525">
            <a:solidFill>
              <a:schemeClr val="tx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b="1" dirty="0">
                <a:solidFill>
                  <a:prstClr val="black"/>
                </a:solidFill>
              </a:rPr>
              <a:t>stall</a:t>
            </a:r>
            <a:endParaRPr lang="en-AU" altLang="en-US" sz="1800" b="1" dirty="0">
              <a:solidFill>
                <a:prstClr val="black"/>
              </a:solidFill>
            </a:endParaRPr>
          </a:p>
        </p:txBody>
      </p:sp>
      <p:sp>
        <p:nvSpPr>
          <p:cNvPr id="29" name="Text Box 22"/>
          <p:cNvSpPr txBox="1">
            <a:spLocks noChangeArrowheads="1"/>
          </p:cNvSpPr>
          <p:nvPr/>
        </p:nvSpPr>
        <p:spPr bwMode="auto">
          <a:xfrm>
            <a:off x="2985453" y="5063402"/>
            <a:ext cx="4013154" cy="923330"/>
          </a:xfrm>
          <a:prstGeom prst="rect">
            <a:avLst/>
          </a:prstGeom>
          <a:noFill/>
          <a:ln w="9525">
            <a:noFill/>
            <a:miter lim="800000"/>
            <a:headEnd/>
            <a:tailEnd/>
          </a:ln>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dirty="0">
                <a:solidFill>
                  <a:srgbClr val="FF0000"/>
                </a:solidFill>
              </a:rPr>
              <a:t>5 cycles for the first </a:t>
            </a:r>
            <a:r>
              <a:rPr lang="en-US" altLang="en-US" sz="1800" dirty="0" err="1">
                <a:solidFill>
                  <a:srgbClr val="FF0000"/>
                </a:solidFill>
              </a:rPr>
              <a:t>inst</a:t>
            </a:r>
            <a:r>
              <a:rPr lang="en-US" altLang="en-US" sz="1800" dirty="0">
                <a:solidFill>
                  <a:srgbClr val="FF0000"/>
                </a:solidFill>
              </a:rPr>
              <a:t> + </a:t>
            </a:r>
          </a:p>
          <a:p>
            <a:pPr defTabSz="527517"/>
            <a:r>
              <a:rPr lang="en-US" altLang="en-US" sz="1800" dirty="0">
                <a:solidFill>
                  <a:srgbClr val="FF0000"/>
                </a:solidFill>
              </a:rPr>
              <a:t>6 cycles for the remaining </a:t>
            </a:r>
            <a:r>
              <a:rPr lang="en-US" altLang="en-US" sz="1800" dirty="0" err="1">
                <a:solidFill>
                  <a:srgbClr val="FF0000"/>
                </a:solidFill>
              </a:rPr>
              <a:t>insts</a:t>
            </a:r>
            <a:r>
              <a:rPr lang="en-US" altLang="en-US" sz="1800" dirty="0">
                <a:solidFill>
                  <a:srgbClr val="FF0000"/>
                </a:solidFill>
              </a:rPr>
              <a:t> + </a:t>
            </a:r>
          </a:p>
          <a:p>
            <a:pPr defTabSz="527517"/>
            <a:r>
              <a:rPr lang="en-US" altLang="en-US" sz="1800" dirty="0">
                <a:solidFill>
                  <a:srgbClr val="FF0000"/>
                </a:solidFill>
              </a:rPr>
              <a:t>2 x 1 stall cycles = 13 cycles</a:t>
            </a:r>
            <a:endParaRPr lang="en-AU" altLang="en-US" sz="1800" dirty="0">
              <a:solidFill>
                <a:srgbClr val="FF0000"/>
              </a:solidFill>
            </a:endParaRPr>
          </a:p>
        </p:txBody>
      </p:sp>
      <p:sp>
        <p:nvSpPr>
          <p:cNvPr id="3" name="TextBox 2"/>
          <p:cNvSpPr txBox="1"/>
          <p:nvPr/>
        </p:nvSpPr>
        <p:spPr>
          <a:xfrm>
            <a:off x="1131511" y="5177701"/>
            <a:ext cx="1795812" cy="731611"/>
          </a:xfrm>
          <a:prstGeom prst="rect">
            <a:avLst/>
          </a:prstGeom>
          <a:noFill/>
        </p:spPr>
        <p:txBody>
          <a:bodyPr wrap="none" rtlCol="0">
            <a:spAutoFit/>
          </a:bodyPr>
          <a:lstStyle/>
          <a:p>
            <a:pPr algn="ctr" defTabSz="527517"/>
            <a:r>
              <a:rPr lang="en-US" sz="2000" b="1" dirty="0">
                <a:solidFill>
                  <a:prstClr val="black"/>
                </a:solidFill>
                <a:latin typeface="Calibri"/>
              </a:rPr>
              <a:t>Total </a:t>
            </a:r>
          </a:p>
          <a:p>
            <a:pPr algn="ctr" defTabSz="527517"/>
            <a:r>
              <a:rPr lang="en-US" sz="2000" b="1" dirty="0">
                <a:solidFill>
                  <a:prstClr val="black"/>
                </a:solidFill>
                <a:latin typeface="Calibri"/>
              </a:rPr>
              <a:t>execution time</a:t>
            </a:r>
          </a:p>
        </p:txBody>
      </p:sp>
      <p:sp>
        <p:nvSpPr>
          <p:cNvPr id="33" name="Text Box 22"/>
          <p:cNvSpPr txBox="1">
            <a:spLocks noChangeArrowheads="1"/>
          </p:cNvSpPr>
          <p:nvPr/>
        </p:nvSpPr>
        <p:spPr bwMode="auto">
          <a:xfrm>
            <a:off x="6720356" y="5057968"/>
            <a:ext cx="4013154" cy="923330"/>
          </a:xfrm>
          <a:prstGeom prst="rect">
            <a:avLst/>
          </a:prstGeom>
          <a:solidFill>
            <a:schemeClr val="bg1"/>
          </a:solidFill>
          <a:ln w="9525">
            <a:noFill/>
            <a:miter lim="800000"/>
            <a:headEnd/>
            <a:tailEnd/>
          </a:ln>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dirty="0">
                <a:solidFill>
                  <a:srgbClr val="FF0000"/>
                </a:solidFill>
              </a:rPr>
              <a:t>5 cycles for the first </a:t>
            </a:r>
            <a:r>
              <a:rPr lang="en-US" altLang="en-US" sz="1800" dirty="0" err="1">
                <a:solidFill>
                  <a:srgbClr val="FF0000"/>
                </a:solidFill>
              </a:rPr>
              <a:t>inst</a:t>
            </a:r>
            <a:r>
              <a:rPr lang="en-US" altLang="en-US" sz="1800" dirty="0">
                <a:solidFill>
                  <a:srgbClr val="FF0000"/>
                </a:solidFill>
              </a:rPr>
              <a:t> + </a:t>
            </a:r>
          </a:p>
          <a:p>
            <a:pPr defTabSz="527517"/>
            <a:r>
              <a:rPr lang="en-US" altLang="en-US" sz="1800" dirty="0">
                <a:solidFill>
                  <a:srgbClr val="FF0000"/>
                </a:solidFill>
              </a:rPr>
              <a:t>6 cycles for the remaining </a:t>
            </a:r>
            <a:r>
              <a:rPr lang="en-US" altLang="en-US" sz="1800" dirty="0" err="1">
                <a:solidFill>
                  <a:srgbClr val="FF0000"/>
                </a:solidFill>
              </a:rPr>
              <a:t>insts</a:t>
            </a:r>
            <a:r>
              <a:rPr lang="en-US" altLang="en-US" sz="1800" dirty="0">
                <a:solidFill>
                  <a:srgbClr val="FF0000"/>
                </a:solidFill>
              </a:rPr>
              <a:t> + </a:t>
            </a:r>
          </a:p>
          <a:p>
            <a:pPr defTabSz="527517"/>
            <a:r>
              <a:rPr lang="en-US" altLang="en-US" sz="1800" dirty="0">
                <a:solidFill>
                  <a:srgbClr val="FF0000"/>
                </a:solidFill>
              </a:rPr>
              <a:t>0 stall cycles = 11 cycles</a:t>
            </a:r>
            <a:endParaRPr lang="en-AU" altLang="en-US" sz="1800" dirty="0">
              <a:solidFill>
                <a:srgbClr val="FF0000"/>
              </a:solidFill>
            </a:endParaRPr>
          </a:p>
        </p:txBody>
      </p:sp>
      <p:sp>
        <p:nvSpPr>
          <p:cNvPr id="35" name="Rectangle 3">
            <a:extLst>
              <a:ext uri="{FF2B5EF4-FFF2-40B4-BE49-F238E27FC236}">
                <a16:creationId xmlns:a16="http://schemas.microsoft.com/office/drawing/2014/main" id="{82AEBA38-2CCA-4CA8-857D-4824310F4F3E}"/>
              </a:ext>
            </a:extLst>
          </p:cNvPr>
          <p:cNvSpPr>
            <a:spLocks noGrp="1" noChangeArrowheads="1"/>
          </p:cNvSpPr>
          <p:nvPr>
            <p:ph idx="1"/>
          </p:nvPr>
        </p:nvSpPr>
        <p:spPr>
          <a:xfrm>
            <a:off x="609600" y="1162050"/>
            <a:ext cx="10972800" cy="4964113"/>
          </a:xfrm>
        </p:spPr>
        <p:txBody>
          <a:bodyPr>
            <a:normAutofit/>
          </a:bodyPr>
          <a:lstStyle/>
          <a:p>
            <a:pPr eaLnBrk="1" hangingPunct="1"/>
            <a:r>
              <a:rPr lang="en-US" altLang="en-US" sz="2400" b="1" dirty="0"/>
              <a:t>Compiler can reorder code to avoid the stalls</a:t>
            </a:r>
          </a:p>
          <a:p>
            <a:pPr eaLnBrk="1" hangingPunct="1"/>
            <a:r>
              <a:rPr lang="en-US" altLang="en-US" sz="2400" b="1" dirty="0"/>
              <a:t>C code for </a:t>
            </a:r>
            <a:r>
              <a:rPr lang="en-US" altLang="en-US" sz="2400" b="1" dirty="0">
                <a:latin typeface="Lucida Console" panose="020B0609040504020204" pitchFamily="49" charset="0"/>
              </a:rPr>
              <a:t>A = B + E; C = B + F;</a:t>
            </a:r>
          </a:p>
          <a:p>
            <a:pPr marL="0" indent="0">
              <a:buNone/>
            </a:pPr>
            <a:endParaRPr lang="en-US" altLang="en-US" sz="2400" dirty="0"/>
          </a:p>
          <a:p>
            <a:pPr marL="0" indent="0">
              <a:buNone/>
            </a:pPr>
            <a:r>
              <a:rPr lang="en-US" altLang="en-US" sz="2400" dirty="0"/>
              <a:t>	</a:t>
            </a:r>
          </a:p>
        </p:txBody>
      </p:sp>
      <p:sp>
        <p:nvSpPr>
          <p:cNvPr id="36" name="Slide Number Placeholder 1">
            <a:extLst>
              <a:ext uri="{FF2B5EF4-FFF2-40B4-BE49-F238E27FC236}">
                <a16:creationId xmlns:a16="http://schemas.microsoft.com/office/drawing/2014/main" id="{AAACC6C6-FAF3-4183-B57C-9A27A81A2A37}"/>
              </a:ext>
            </a:extLst>
          </p:cNvPr>
          <p:cNvSpPr>
            <a:spLocks noGrp="1"/>
          </p:cNvSpPr>
          <p:nvPr>
            <p:ph type="sldNum" sz="quarter" idx="12"/>
          </p:nvPr>
        </p:nvSpPr>
        <p:spPr>
          <a:xfrm>
            <a:off x="4863272" y="6340466"/>
            <a:ext cx="2844800" cy="365125"/>
          </a:xfrm>
        </p:spPr>
        <p:txBody>
          <a:bodyPr/>
          <a:lstStyle/>
          <a:p>
            <a:pPr defTabSz="527517"/>
            <a:fld id="{34E7E628-D8CE-DA44-BFF7-C4887CBB62DB}" type="slidenum">
              <a:rPr lang="en-US">
                <a:solidFill>
                  <a:prstClr val="black">
                    <a:tint val="75000"/>
                  </a:prstClr>
                </a:solidFill>
                <a:latin typeface="Calibri"/>
              </a:rPr>
              <a:pPr defTabSz="527517"/>
              <a:t>23</a:t>
            </a:fld>
            <a:endParaRPr lang="en-US" dirty="0">
              <a:solidFill>
                <a:prstClr val="black">
                  <a:tint val="75000"/>
                </a:prstClr>
              </a:solidFill>
              <a:latin typeface="Calibri"/>
            </a:endParaRPr>
          </a:p>
        </p:txBody>
      </p:sp>
      <p:sp>
        <p:nvSpPr>
          <p:cNvPr id="4" name="Line 8">
            <a:extLst>
              <a:ext uri="{FF2B5EF4-FFF2-40B4-BE49-F238E27FC236}">
                <a16:creationId xmlns:a16="http://schemas.microsoft.com/office/drawing/2014/main" id="{1B2FE7B2-3649-47F9-8183-3FB21415F2D1}"/>
              </a:ext>
            </a:extLst>
          </p:cNvPr>
          <p:cNvSpPr>
            <a:spLocks noChangeShapeType="1"/>
          </p:cNvSpPr>
          <p:nvPr/>
        </p:nvSpPr>
        <p:spPr bwMode="auto">
          <a:xfrm flipV="1">
            <a:off x="5798270" y="3464506"/>
            <a:ext cx="936625" cy="6477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527517"/>
            <a:endParaRPr lang="en-US">
              <a:solidFill>
                <a:prstClr val="black"/>
              </a:solidFill>
              <a:latin typeface="Calibri"/>
            </a:endParaRPr>
          </a:p>
        </p:txBody>
      </p:sp>
      <p:sp>
        <p:nvSpPr>
          <p:cNvPr id="11" name="Oval 11">
            <a:extLst>
              <a:ext uri="{FF2B5EF4-FFF2-40B4-BE49-F238E27FC236}">
                <a16:creationId xmlns:a16="http://schemas.microsoft.com/office/drawing/2014/main" id="{284E0290-91B6-4404-828F-69DE8BA21AF3}"/>
              </a:ext>
            </a:extLst>
          </p:cNvPr>
          <p:cNvSpPr>
            <a:spLocks noChangeArrowheads="1"/>
          </p:cNvSpPr>
          <p:nvPr/>
        </p:nvSpPr>
        <p:spPr bwMode="auto">
          <a:xfrm>
            <a:off x="4099917" y="3894599"/>
            <a:ext cx="647700" cy="431800"/>
          </a:xfrm>
          <a:prstGeom prst="ellipse">
            <a:avLst/>
          </a:prstGeom>
          <a:noFill/>
          <a:ln w="19050">
            <a:solidFill>
              <a:srgbClr val="92D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
        <p:nvSpPr>
          <p:cNvPr id="12" name="Oval 12">
            <a:extLst>
              <a:ext uri="{FF2B5EF4-FFF2-40B4-BE49-F238E27FC236}">
                <a16:creationId xmlns:a16="http://schemas.microsoft.com/office/drawing/2014/main" id="{94FF900D-EC0D-4C16-BFCE-5DB969227FA4}"/>
              </a:ext>
            </a:extLst>
          </p:cNvPr>
          <p:cNvSpPr>
            <a:spLocks noChangeArrowheads="1"/>
          </p:cNvSpPr>
          <p:nvPr/>
        </p:nvSpPr>
        <p:spPr bwMode="auto">
          <a:xfrm>
            <a:off x="5612805" y="4254961"/>
            <a:ext cx="647700" cy="431800"/>
          </a:xfrm>
          <a:prstGeom prst="ellipse">
            <a:avLst/>
          </a:prstGeom>
          <a:noFill/>
          <a:ln w="19050">
            <a:solidFill>
              <a:srgbClr val="92D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
        <p:nvSpPr>
          <p:cNvPr id="13" name="Line 18">
            <a:extLst>
              <a:ext uri="{FF2B5EF4-FFF2-40B4-BE49-F238E27FC236}">
                <a16:creationId xmlns:a16="http://schemas.microsoft.com/office/drawing/2014/main" id="{3ADAE92B-FB3D-4554-B9C0-38D627677726}"/>
              </a:ext>
            </a:extLst>
          </p:cNvPr>
          <p:cNvSpPr>
            <a:spLocks noChangeShapeType="1"/>
          </p:cNvSpPr>
          <p:nvPr/>
        </p:nvSpPr>
        <p:spPr bwMode="auto">
          <a:xfrm>
            <a:off x="4728567" y="4159710"/>
            <a:ext cx="919272" cy="224247"/>
          </a:xfrm>
          <a:prstGeom prst="line">
            <a:avLst/>
          </a:prstGeom>
          <a:noFill/>
          <a:ln w="19050">
            <a:solidFill>
              <a:srgbClr val="92D050"/>
            </a:solidFill>
            <a:round/>
            <a:headEnd/>
            <a:tailEnd/>
          </a:ln>
          <a:extLst>
            <a:ext uri="{909E8E84-426E-40DD-AFC4-6F175D3DCCD1}">
              <a14:hiddenFill xmlns:a14="http://schemas.microsoft.com/office/drawing/2010/main">
                <a:noFill/>
              </a14:hiddenFill>
            </a:ext>
          </a:extLst>
        </p:spPr>
        <p:txBody>
          <a:bodyPr/>
          <a:lstStyle/>
          <a:p>
            <a:pPr defTabSz="527517"/>
            <a:endParaRPr lang="en-US">
              <a:solidFill>
                <a:prstClr val="black"/>
              </a:solidFill>
              <a:latin typeface="Calibri"/>
            </a:endParaRPr>
          </a:p>
        </p:txBody>
      </p:sp>
      <p:sp>
        <p:nvSpPr>
          <p:cNvPr id="15" name="Oval 9">
            <a:extLst>
              <a:ext uri="{FF2B5EF4-FFF2-40B4-BE49-F238E27FC236}">
                <a16:creationId xmlns:a16="http://schemas.microsoft.com/office/drawing/2014/main" id="{B2042396-DA06-44A0-A6A9-4C667213FBD3}"/>
              </a:ext>
            </a:extLst>
          </p:cNvPr>
          <p:cNvSpPr>
            <a:spLocks noChangeArrowheads="1"/>
          </p:cNvSpPr>
          <p:nvPr/>
        </p:nvSpPr>
        <p:spPr bwMode="auto">
          <a:xfrm>
            <a:off x="4134382" y="2833753"/>
            <a:ext cx="647700" cy="431800"/>
          </a:xfrm>
          <a:prstGeom prst="ellipse">
            <a:avLst/>
          </a:prstGeom>
          <a:noFill/>
          <a:ln w="19050">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
        <p:nvSpPr>
          <p:cNvPr id="16" name="Oval 10">
            <a:extLst>
              <a:ext uri="{FF2B5EF4-FFF2-40B4-BE49-F238E27FC236}">
                <a16:creationId xmlns:a16="http://schemas.microsoft.com/office/drawing/2014/main" id="{F641F4C2-8DA1-4866-B9C2-DD76D1CAFE7C}"/>
              </a:ext>
            </a:extLst>
          </p:cNvPr>
          <p:cNvSpPr>
            <a:spLocks noChangeArrowheads="1"/>
          </p:cNvSpPr>
          <p:nvPr/>
        </p:nvSpPr>
        <p:spPr bwMode="auto">
          <a:xfrm>
            <a:off x="5631855" y="3183736"/>
            <a:ext cx="647700" cy="431800"/>
          </a:xfrm>
          <a:prstGeom prst="ellipse">
            <a:avLst/>
          </a:prstGeom>
          <a:noFill/>
          <a:ln w="19050">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
        <p:nvSpPr>
          <p:cNvPr id="17" name="Line 17">
            <a:extLst>
              <a:ext uri="{FF2B5EF4-FFF2-40B4-BE49-F238E27FC236}">
                <a16:creationId xmlns:a16="http://schemas.microsoft.com/office/drawing/2014/main" id="{DC22CEFE-F518-491F-9B30-3365B67E0AB3}"/>
              </a:ext>
            </a:extLst>
          </p:cNvPr>
          <p:cNvSpPr>
            <a:spLocks noChangeShapeType="1"/>
          </p:cNvSpPr>
          <p:nvPr/>
        </p:nvSpPr>
        <p:spPr bwMode="auto">
          <a:xfrm>
            <a:off x="4772557" y="3079815"/>
            <a:ext cx="919272" cy="207594"/>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pPr defTabSz="527517"/>
            <a:endParaRPr lang="en-US">
              <a:solidFill>
                <a:prstClr val="black"/>
              </a:solidFill>
              <a:latin typeface="Calibri"/>
            </a:endParaRPr>
          </a:p>
        </p:txBody>
      </p:sp>
      <p:sp>
        <p:nvSpPr>
          <p:cNvPr id="18" name="Oval 11">
            <a:extLst>
              <a:ext uri="{FF2B5EF4-FFF2-40B4-BE49-F238E27FC236}">
                <a16:creationId xmlns:a16="http://schemas.microsoft.com/office/drawing/2014/main" id="{8D2A4ACF-6791-4C90-86E7-B30086B1BFB4}"/>
              </a:ext>
            </a:extLst>
          </p:cNvPr>
          <p:cNvSpPr>
            <a:spLocks noChangeArrowheads="1"/>
          </p:cNvSpPr>
          <p:nvPr/>
        </p:nvSpPr>
        <p:spPr bwMode="auto">
          <a:xfrm>
            <a:off x="7430576" y="3213877"/>
            <a:ext cx="647700" cy="431800"/>
          </a:xfrm>
          <a:prstGeom prst="ellipse">
            <a:avLst/>
          </a:prstGeom>
          <a:noFill/>
          <a:ln w="19050">
            <a:solidFill>
              <a:srgbClr val="92D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
        <p:nvSpPr>
          <p:cNvPr id="19" name="Oval 12">
            <a:extLst>
              <a:ext uri="{FF2B5EF4-FFF2-40B4-BE49-F238E27FC236}">
                <a16:creationId xmlns:a16="http://schemas.microsoft.com/office/drawing/2014/main" id="{E64F5958-AEC5-4016-8ED9-312B5832D772}"/>
              </a:ext>
            </a:extLst>
          </p:cNvPr>
          <p:cNvSpPr>
            <a:spLocks noChangeArrowheads="1"/>
          </p:cNvSpPr>
          <p:nvPr/>
        </p:nvSpPr>
        <p:spPr bwMode="auto">
          <a:xfrm>
            <a:off x="8922246" y="4236209"/>
            <a:ext cx="647700" cy="431800"/>
          </a:xfrm>
          <a:prstGeom prst="ellipse">
            <a:avLst/>
          </a:prstGeom>
          <a:noFill/>
          <a:ln w="19050">
            <a:solidFill>
              <a:srgbClr val="92D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
        <p:nvSpPr>
          <p:cNvPr id="47" name="Line 18">
            <a:extLst>
              <a:ext uri="{FF2B5EF4-FFF2-40B4-BE49-F238E27FC236}">
                <a16:creationId xmlns:a16="http://schemas.microsoft.com/office/drawing/2014/main" id="{7F1CE8B0-3D1B-4EAE-9093-CD4A6BC12F4C}"/>
              </a:ext>
            </a:extLst>
          </p:cNvPr>
          <p:cNvSpPr>
            <a:spLocks noChangeShapeType="1"/>
          </p:cNvSpPr>
          <p:nvPr/>
        </p:nvSpPr>
        <p:spPr bwMode="auto">
          <a:xfrm>
            <a:off x="8004672" y="3571875"/>
            <a:ext cx="953591" cy="783431"/>
          </a:xfrm>
          <a:prstGeom prst="line">
            <a:avLst/>
          </a:prstGeom>
          <a:noFill/>
          <a:ln w="19050">
            <a:solidFill>
              <a:srgbClr val="92D050"/>
            </a:solidFill>
            <a:round/>
            <a:headEnd/>
            <a:tailEnd/>
          </a:ln>
          <a:extLst>
            <a:ext uri="{909E8E84-426E-40DD-AFC4-6F175D3DCCD1}">
              <a14:hiddenFill xmlns:a14="http://schemas.microsoft.com/office/drawing/2010/main">
                <a:noFill/>
              </a14:hiddenFill>
            </a:ext>
          </a:extLst>
        </p:spPr>
        <p:txBody>
          <a:bodyPr/>
          <a:lstStyle/>
          <a:p>
            <a:pPr defTabSz="527517"/>
            <a:endParaRPr lang="en-US">
              <a:solidFill>
                <a:prstClr val="black"/>
              </a:solidFill>
              <a:latin typeface="Calibri"/>
            </a:endParaRPr>
          </a:p>
        </p:txBody>
      </p:sp>
      <p:sp>
        <p:nvSpPr>
          <p:cNvPr id="49" name="Oval 9">
            <a:extLst>
              <a:ext uri="{FF2B5EF4-FFF2-40B4-BE49-F238E27FC236}">
                <a16:creationId xmlns:a16="http://schemas.microsoft.com/office/drawing/2014/main" id="{591E51A5-8A96-40B4-BF42-2830D6D0AE8D}"/>
              </a:ext>
            </a:extLst>
          </p:cNvPr>
          <p:cNvSpPr>
            <a:spLocks noChangeArrowheads="1"/>
          </p:cNvSpPr>
          <p:nvPr/>
        </p:nvSpPr>
        <p:spPr bwMode="auto">
          <a:xfrm>
            <a:off x="7443823" y="2815001"/>
            <a:ext cx="647700" cy="431800"/>
          </a:xfrm>
          <a:prstGeom prst="ellipse">
            <a:avLst/>
          </a:prstGeom>
          <a:noFill/>
          <a:ln w="19050">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
        <p:nvSpPr>
          <p:cNvPr id="51" name="Oval 10">
            <a:extLst>
              <a:ext uri="{FF2B5EF4-FFF2-40B4-BE49-F238E27FC236}">
                <a16:creationId xmlns:a16="http://schemas.microsoft.com/office/drawing/2014/main" id="{D4694DF7-EAB5-47AE-B785-C688DE3CFC4C}"/>
              </a:ext>
            </a:extLst>
          </p:cNvPr>
          <p:cNvSpPr>
            <a:spLocks noChangeArrowheads="1"/>
          </p:cNvSpPr>
          <p:nvPr/>
        </p:nvSpPr>
        <p:spPr bwMode="auto">
          <a:xfrm>
            <a:off x="9001703" y="3546763"/>
            <a:ext cx="647700" cy="431800"/>
          </a:xfrm>
          <a:prstGeom prst="ellipse">
            <a:avLst/>
          </a:prstGeom>
          <a:noFill/>
          <a:ln w="19050">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
        <p:nvSpPr>
          <p:cNvPr id="53" name="Line 17">
            <a:extLst>
              <a:ext uri="{FF2B5EF4-FFF2-40B4-BE49-F238E27FC236}">
                <a16:creationId xmlns:a16="http://schemas.microsoft.com/office/drawing/2014/main" id="{DFE709DC-74A3-4379-8DFD-8B6C530E70F7}"/>
              </a:ext>
            </a:extLst>
          </p:cNvPr>
          <p:cNvSpPr>
            <a:spLocks noChangeShapeType="1"/>
          </p:cNvSpPr>
          <p:nvPr/>
        </p:nvSpPr>
        <p:spPr bwMode="auto">
          <a:xfrm>
            <a:off x="8081998" y="3061063"/>
            <a:ext cx="932952" cy="629875"/>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pPr defTabSz="527517"/>
            <a:endParaRPr lang="en-US">
              <a:solidFill>
                <a:prstClr val="black"/>
              </a:solidFill>
              <a:latin typeface="Calibri"/>
            </a:endParaRPr>
          </a:p>
        </p:txBody>
      </p:sp>
    </p:spTree>
    <p:extLst>
      <p:ext uri="{BB962C8B-B14F-4D97-AF65-F5344CB8AC3E}">
        <p14:creationId xmlns:p14="http://schemas.microsoft.com/office/powerpoint/2010/main" val="214345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9404858-2524-4F43-868B-23D31634F44E}"/>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74754" name="Title 1"/>
          <p:cNvSpPr>
            <a:spLocks noGrp="1"/>
          </p:cNvSpPr>
          <p:nvPr>
            <p:ph type="title"/>
          </p:nvPr>
        </p:nvSpPr>
        <p:spPr/>
        <p:txBody>
          <a:bodyPr/>
          <a:lstStyle/>
          <a:p>
            <a:r>
              <a:rPr lang="en-US" altLang="en-US" sz="4400" dirty="0"/>
              <a:t>Control Hazard</a:t>
            </a:r>
          </a:p>
        </p:txBody>
      </p:sp>
      <p:sp>
        <p:nvSpPr>
          <p:cNvPr id="80899" name="Content Placeholder 2"/>
          <p:cNvSpPr>
            <a:spLocks noGrp="1"/>
          </p:cNvSpPr>
          <p:nvPr>
            <p:ph idx="1"/>
          </p:nvPr>
        </p:nvSpPr>
        <p:spPr/>
        <p:txBody>
          <a:bodyPr>
            <a:normAutofit/>
          </a:bodyPr>
          <a:lstStyle/>
          <a:p>
            <a:pPr>
              <a:defRPr/>
            </a:pPr>
            <a:r>
              <a:rPr lang="en-US" sz="2400" b="1" dirty="0"/>
              <a:t>Branch outcomes: Taken (T) or Not-Taken (NT)</a:t>
            </a:r>
          </a:p>
          <a:p>
            <a:pPr>
              <a:defRPr/>
            </a:pPr>
            <a:endParaRPr lang="en-US" sz="2400" b="1" dirty="0"/>
          </a:p>
          <a:p>
            <a:pPr>
              <a:defRPr/>
            </a:pPr>
            <a:r>
              <a:rPr lang="en-US" sz="2400" b="1" dirty="0"/>
              <a:t>Not known until late in the pipeline</a:t>
            </a:r>
          </a:p>
          <a:p>
            <a:pPr lvl="1">
              <a:defRPr/>
            </a:pPr>
            <a:r>
              <a:rPr lang="en-US" sz="2000" dirty="0"/>
              <a:t>Prevents us from fetching future instructions</a:t>
            </a:r>
          </a:p>
          <a:p>
            <a:pPr lvl="1">
              <a:defRPr/>
            </a:pPr>
            <a:r>
              <a:rPr lang="en-US" sz="2000" dirty="0"/>
              <a:t>Rather than stall, we can predict the outcome and keep fetching</a:t>
            </a:r>
          </a:p>
          <a:p>
            <a:pPr lvl="1">
              <a:defRPr/>
            </a:pPr>
            <a:r>
              <a:rPr lang="en-US" sz="2000" dirty="0"/>
              <a:t>We only need to correct the pipeline if we guess wrong</a:t>
            </a:r>
          </a:p>
          <a:p>
            <a:pPr lvl="1">
              <a:defRPr/>
            </a:pPr>
            <a:endParaRPr lang="en-US" sz="2000" dirty="0"/>
          </a:p>
          <a:p>
            <a:pPr>
              <a:defRPr/>
            </a:pPr>
            <a:r>
              <a:rPr lang="en-US" sz="2400" b="1" dirty="0"/>
              <a:t>Static Predictions</a:t>
            </a:r>
          </a:p>
          <a:p>
            <a:pPr lvl="1">
              <a:defRPr/>
            </a:pPr>
            <a:r>
              <a:rPr lang="en-US" sz="2000" dirty="0"/>
              <a:t>Predict Taken</a:t>
            </a:r>
          </a:p>
          <a:p>
            <a:pPr lvl="1">
              <a:defRPr/>
            </a:pPr>
            <a:r>
              <a:rPr lang="en-US" sz="2000" dirty="0"/>
              <a:t>Predict Not Taken</a:t>
            </a:r>
          </a:p>
        </p:txBody>
      </p:sp>
      <p:sp>
        <p:nvSpPr>
          <p:cNvPr id="74756" name="Text Box 36"/>
          <p:cNvSpPr txBox="1">
            <a:spLocks noChangeArrowheads="1"/>
          </p:cNvSpPr>
          <p:nvPr/>
        </p:nvSpPr>
        <p:spPr bwMode="auto">
          <a:xfrm>
            <a:off x="6181566" y="3871617"/>
            <a:ext cx="3581400" cy="2308324"/>
          </a:xfrm>
          <a:prstGeom prst="rect">
            <a:avLst/>
          </a:prstGeom>
          <a:solidFill>
            <a:srgbClr val="FFFFCC"/>
          </a:solidFill>
          <a:ln w="9525">
            <a:solidFill>
              <a:schemeClr val="tx1"/>
            </a:solidFill>
            <a:miter lim="800000"/>
            <a:headEnd/>
            <a:tailEnd/>
          </a:ln>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800" dirty="0">
                <a:solidFill>
                  <a:prstClr val="black"/>
                </a:solidFill>
                <a:latin typeface="Courier New" panose="02070309020205020404" pitchFamily="49" charset="0"/>
                <a:cs typeface="Courier New" panose="02070309020205020404" pitchFamily="49" charset="0"/>
              </a:rPr>
              <a:t>     ---</a:t>
            </a:r>
            <a:br>
              <a:rPr lang="en-US" altLang="en-US" sz="1800" dirty="0">
                <a:solidFill>
                  <a:prstClr val="black"/>
                </a:solidFill>
                <a:latin typeface="Courier New" panose="02070309020205020404" pitchFamily="49" charset="0"/>
                <a:cs typeface="Courier New" panose="02070309020205020404" pitchFamily="49" charset="0"/>
              </a:rPr>
            </a:br>
            <a:r>
              <a:rPr lang="en-US" altLang="en-US" sz="1800" dirty="0">
                <a:solidFill>
                  <a:prstClr val="black"/>
                </a:solidFill>
                <a:latin typeface="Courier New" panose="02070309020205020404" pitchFamily="49" charset="0"/>
                <a:cs typeface="Courier New" panose="02070309020205020404" pitchFamily="49" charset="0"/>
              </a:rPr>
              <a:t>     </a:t>
            </a:r>
            <a:r>
              <a:rPr lang="en-US" altLang="en-US" sz="1800" dirty="0" err="1">
                <a:solidFill>
                  <a:prstClr val="black"/>
                </a:solidFill>
                <a:latin typeface="Courier New" panose="02070309020205020404" pitchFamily="49" charset="0"/>
                <a:cs typeface="Courier New" panose="02070309020205020404" pitchFamily="49" charset="0"/>
              </a:rPr>
              <a:t>beq</a:t>
            </a:r>
            <a:r>
              <a:rPr lang="en-US" altLang="en-US" sz="1800" dirty="0">
                <a:solidFill>
                  <a:prstClr val="black"/>
                </a:solidFill>
                <a:latin typeface="Courier New" panose="02070309020205020404" pitchFamily="49" charset="0"/>
                <a:cs typeface="Courier New" panose="02070309020205020404" pitchFamily="49" charset="0"/>
              </a:rPr>
              <a:t> L1</a:t>
            </a:r>
            <a:br>
              <a:rPr lang="en-US" altLang="en-US" sz="1800" dirty="0">
                <a:solidFill>
                  <a:prstClr val="black"/>
                </a:solidFill>
                <a:latin typeface="Courier New" panose="02070309020205020404" pitchFamily="49" charset="0"/>
                <a:cs typeface="Courier New" panose="02070309020205020404" pitchFamily="49" charset="0"/>
              </a:rPr>
            </a:br>
            <a:r>
              <a:rPr lang="en-US" altLang="en-US" sz="1800" dirty="0">
                <a:solidFill>
                  <a:prstClr val="black"/>
                </a:solidFill>
                <a:latin typeface="Courier New" panose="02070309020205020404" pitchFamily="49" charset="0"/>
                <a:cs typeface="Courier New" panose="02070309020205020404" pitchFamily="49" charset="0"/>
              </a:rPr>
              <a:t>L2   ---</a:t>
            </a:r>
            <a:br>
              <a:rPr lang="en-US" altLang="en-US" sz="1800" dirty="0">
                <a:solidFill>
                  <a:prstClr val="black"/>
                </a:solidFill>
                <a:latin typeface="Courier New" panose="02070309020205020404" pitchFamily="49" charset="0"/>
                <a:cs typeface="Courier New" panose="02070309020205020404" pitchFamily="49" charset="0"/>
              </a:rPr>
            </a:br>
            <a:r>
              <a:rPr lang="en-US" altLang="en-US" sz="1800" dirty="0">
                <a:solidFill>
                  <a:prstClr val="black"/>
                </a:solidFill>
                <a:latin typeface="Courier New" panose="02070309020205020404" pitchFamily="49" charset="0"/>
                <a:cs typeface="Courier New" panose="02070309020205020404" pitchFamily="49" charset="0"/>
              </a:rPr>
              <a:t>     ---</a:t>
            </a:r>
            <a:br>
              <a:rPr lang="en-US" altLang="en-US" sz="1800" dirty="0">
                <a:solidFill>
                  <a:prstClr val="black"/>
                </a:solidFill>
                <a:latin typeface="Courier New" panose="02070309020205020404" pitchFamily="49" charset="0"/>
                <a:cs typeface="Courier New" panose="02070309020205020404" pitchFamily="49" charset="0"/>
              </a:rPr>
            </a:br>
            <a:r>
              <a:rPr lang="en-US" altLang="en-US" sz="1800" dirty="0">
                <a:solidFill>
                  <a:prstClr val="black"/>
                </a:solidFill>
                <a:latin typeface="Courier New" panose="02070309020205020404" pitchFamily="49" charset="0"/>
                <a:cs typeface="Courier New" panose="02070309020205020404" pitchFamily="49" charset="0"/>
              </a:rPr>
              <a:t>     ---</a:t>
            </a:r>
            <a:br>
              <a:rPr lang="en-US" altLang="en-US" sz="1800" dirty="0">
                <a:solidFill>
                  <a:prstClr val="black"/>
                </a:solidFill>
                <a:latin typeface="Courier New" panose="02070309020205020404" pitchFamily="49" charset="0"/>
                <a:cs typeface="Courier New" panose="02070309020205020404" pitchFamily="49" charset="0"/>
              </a:rPr>
            </a:br>
            <a:r>
              <a:rPr lang="en-US" altLang="en-US" sz="1800" dirty="0">
                <a:solidFill>
                  <a:prstClr val="black"/>
                </a:solidFill>
                <a:latin typeface="Courier New" panose="02070309020205020404" pitchFamily="49" charset="0"/>
                <a:cs typeface="Courier New" panose="02070309020205020404" pitchFamily="49" charset="0"/>
              </a:rPr>
              <a:t>     ---</a:t>
            </a:r>
            <a:br>
              <a:rPr lang="en-US" altLang="en-US" sz="1800" dirty="0">
                <a:solidFill>
                  <a:prstClr val="black"/>
                </a:solidFill>
                <a:latin typeface="Courier New" panose="02070309020205020404" pitchFamily="49" charset="0"/>
                <a:cs typeface="Courier New" panose="02070309020205020404" pitchFamily="49" charset="0"/>
              </a:rPr>
            </a:br>
            <a:r>
              <a:rPr lang="en-US" altLang="en-US" sz="1800" dirty="0">
                <a:solidFill>
                  <a:prstClr val="black"/>
                </a:solidFill>
                <a:latin typeface="Courier New" panose="02070309020205020404" pitchFamily="49" charset="0"/>
                <a:cs typeface="Courier New" panose="02070309020205020404" pitchFamily="49" charset="0"/>
              </a:rPr>
              <a:t>     </a:t>
            </a:r>
            <a:r>
              <a:rPr lang="en-US" altLang="en-US" sz="1800" dirty="0" err="1">
                <a:solidFill>
                  <a:prstClr val="black"/>
                </a:solidFill>
                <a:latin typeface="Courier New" panose="02070309020205020404" pitchFamily="49" charset="0"/>
                <a:cs typeface="Courier New" panose="02070309020205020404" pitchFamily="49" charset="0"/>
              </a:rPr>
              <a:t>beq</a:t>
            </a:r>
            <a:r>
              <a:rPr lang="en-US" altLang="en-US" sz="1800" dirty="0">
                <a:solidFill>
                  <a:prstClr val="black"/>
                </a:solidFill>
                <a:latin typeface="Courier New" panose="02070309020205020404" pitchFamily="49" charset="0"/>
                <a:cs typeface="Courier New" panose="02070309020205020404" pitchFamily="49" charset="0"/>
              </a:rPr>
              <a:t> L2</a:t>
            </a:r>
            <a:br>
              <a:rPr lang="en-US" altLang="en-US" sz="1800" dirty="0">
                <a:solidFill>
                  <a:prstClr val="black"/>
                </a:solidFill>
                <a:latin typeface="Courier New" panose="02070309020205020404" pitchFamily="49" charset="0"/>
                <a:cs typeface="Courier New" panose="02070309020205020404" pitchFamily="49" charset="0"/>
              </a:rPr>
            </a:br>
            <a:r>
              <a:rPr lang="en-US" altLang="en-US" sz="1800" dirty="0">
                <a:solidFill>
                  <a:prstClr val="black"/>
                </a:solidFill>
                <a:latin typeface="Courier New" panose="02070309020205020404" pitchFamily="49" charset="0"/>
                <a:cs typeface="Courier New" panose="02070309020205020404" pitchFamily="49" charset="0"/>
              </a:rPr>
              <a:t>L1   ---</a:t>
            </a:r>
          </a:p>
        </p:txBody>
      </p:sp>
      <p:sp>
        <p:nvSpPr>
          <p:cNvPr id="5" name="Freeform 4"/>
          <p:cNvSpPr/>
          <p:nvPr/>
        </p:nvSpPr>
        <p:spPr bwMode="auto">
          <a:xfrm>
            <a:off x="5711668" y="4560592"/>
            <a:ext cx="1095375" cy="1076325"/>
          </a:xfrm>
          <a:custGeom>
            <a:avLst/>
            <a:gdLst>
              <a:gd name="connsiteX0" fmla="*/ 1095487 w 1095487"/>
              <a:gd name="connsiteY0" fmla="*/ 1075765 h 1075765"/>
              <a:gd name="connsiteX1" fmla="*/ 95026 w 1095487"/>
              <a:gd name="connsiteY1" fmla="*/ 419548 h 1075765"/>
              <a:gd name="connsiteX2" fmla="*/ 525332 w 1095487"/>
              <a:gd name="connsiteY2" fmla="*/ 0 h 1075765"/>
              <a:gd name="connsiteX3" fmla="*/ 525332 w 1095487"/>
              <a:gd name="connsiteY3" fmla="*/ 0 h 1075765"/>
            </a:gdLst>
            <a:ahLst/>
            <a:cxnLst>
              <a:cxn ang="0">
                <a:pos x="connsiteX0" y="connsiteY0"/>
              </a:cxn>
              <a:cxn ang="0">
                <a:pos x="connsiteX1" y="connsiteY1"/>
              </a:cxn>
              <a:cxn ang="0">
                <a:pos x="connsiteX2" y="connsiteY2"/>
              </a:cxn>
              <a:cxn ang="0">
                <a:pos x="connsiteX3" y="connsiteY3"/>
              </a:cxn>
            </a:cxnLst>
            <a:rect l="l" t="t" r="r" b="b"/>
            <a:pathLst>
              <a:path w="1095487" h="1075765">
                <a:moveTo>
                  <a:pt x="1095487" y="1075765"/>
                </a:moveTo>
                <a:cubicBezTo>
                  <a:pt x="642769" y="837303"/>
                  <a:pt x="190052" y="598842"/>
                  <a:pt x="95026" y="419548"/>
                </a:cubicBezTo>
                <a:cubicBezTo>
                  <a:pt x="0" y="240254"/>
                  <a:pt x="525332" y="0"/>
                  <a:pt x="525332" y="0"/>
                </a:cubicBezTo>
                <a:lnTo>
                  <a:pt x="525332" y="0"/>
                </a:lnTo>
              </a:path>
            </a:pathLst>
          </a:custGeom>
          <a:noFill/>
          <a:ln w="19050" cap="flat" cmpd="sng" algn="ctr">
            <a:solidFill>
              <a:schemeClr val="tx2">
                <a:lumMod val="60000"/>
                <a:lumOff val="40000"/>
              </a:schemeClr>
            </a:solidFill>
            <a:prstDash val="solid"/>
            <a:round/>
            <a:headEnd type="none" w="med" len="med"/>
            <a:tailEnd type="triangle" w="med" len="med"/>
          </a:ln>
          <a:effectLst/>
        </p:spPr>
        <p:txBody>
          <a:bodyPr anchor="ctr"/>
          <a:lstStyle/>
          <a:p>
            <a:pPr algn="ctr" defTabSz="527517">
              <a:defRPr/>
            </a:pPr>
            <a:endParaRPr lang="en-US">
              <a:solidFill>
                <a:prstClr val="black"/>
              </a:solidFill>
              <a:latin typeface="Calibri"/>
            </a:endParaRPr>
          </a:p>
        </p:txBody>
      </p:sp>
      <p:sp>
        <p:nvSpPr>
          <p:cNvPr id="7" name="Freeform 6"/>
          <p:cNvSpPr/>
          <p:nvPr/>
        </p:nvSpPr>
        <p:spPr bwMode="auto">
          <a:xfrm>
            <a:off x="5329079" y="4187529"/>
            <a:ext cx="1538287" cy="1670050"/>
          </a:xfrm>
          <a:custGeom>
            <a:avLst/>
            <a:gdLst>
              <a:gd name="connsiteX0" fmla="*/ 1538817 w 1538817"/>
              <a:gd name="connsiteY0" fmla="*/ 69850 h 1670050"/>
              <a:gd name="connsiteX1" fmla="*/ 103717 w 1538817"/>
              <a:gd name="connsiteY1" fmla="*/ 266700 h 1670050"/>
              <a:gd name="connsiteX2" fmla="*/ 916517 w 1538817"/>
              <a:gd name="connsiteY2" fmla="*/ 1670050 h 1670050"/>
              <a:gd name="connsiteX3" fmla="*/ 916517 w 1538817"/>
              <a:gd name="connsiteY3" fmla="*/ 1670050 h 1670050"/>
            </a:gdLst>
            <a:ahLst/>
            <a:cxnLst>
              <a:cxn ang="0">
                <a:pos x="connsiteX0" y="connsiteY0"/>
              </a:cxn>
              <a:cxn ang="0">
                <a:pos x="connsiteX1" y="connsiteY1"/>
              </a:cxn>
              <a:cxn ang="0">
                <a:pos x="connsiteX2" y="connsiteY2"/>
              </a:cxn>
              <a:cxn ang="0">
                <a:pos x="connsiteX3" y="connsiteY3"/>
              </a:cxn>
            </a:cxnLst>
            <a:rect l="l" t="t" r="r" b="b"/>
            <a:pathLst>
              <a:path w="1538817" h="1670050">
                <a:moveTo>
                  <a:pt x="1538817" y="69850"/>
                </a:moveTo>
                <a:cubicBezTo>
                  <a:pt x="873125" y="34925"/>
                  <a:pt x="207434" y="0"/>
                  <a:pt x="103717" y="266700"/>
                </a:cubicBezTo>
                <a:cubicBezTo>
                  <a:pt x="0" y="533400"/>
                  <a:pt x="916517" y="1670050"/>
                  <a:pt x="916517" y="1670050"/>
                </a:cubicBezTo>
                <a:lnTo>
                  <a:pt x="916517" y="1670050"/>
                </a:lnTo>
              </a:path>
            </a:pathLst>
          </a:custGeom>
          <a:noFill/>
          <a:ln w="19050" cap="flat" cmpd="sng" algn="ctr">
            <a:solidFill>
              <a:schemeClr val="tx2">
                <a:lumMod val="60000"/>
                <a:lumOff val="40000"/>
              </a:schemeClr>
            </a:solidFill>
            <a:prstDash val="solid"/>
            <a:round/>
            <a:headEnd type="none" w="med" len="med"/>
            <a:tailEnd type="triangle" w="med" len="med"/>
          </a:ln>
          <a:effectLst/>
        </p:spPr>
        <p:txBody>
          <a:bodyPr anchor="ctr"/>
          <a:lstStyle/>
          <a:p>
            <a:pPr algn="ctr" defTabSz="527517">
              <a:defRPr/>
            </a:pPr>
            <a:endParaRPr lang="en-US">
              <a:solidFill>
                <a:prstClr val="black"/>
              </a:solidFill>
              <a:latin typeface="Calibri"/>
            </a:endParaRPr>
          </a:p>
        </p:txBody>
      </p:sp>
      <p:sp>
        <p:nvSpPr>
          <p:cNvPr id="74759" name="Text Box 36"/>
          <p:cNvSpPr txBox="1">
            <a:spLocks noChangeArrowheads="1"/>
          </p:cNvSpPr>
          <p:nvPr/>
        </p:nvSpPr>
        <p:spPr bwMode="auto">
          <a:xfrm>
            <a:off x="5876766" y="479078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800" b="1" dirty="0">
                <a:solidFill>
                  <a:srgbClr val="FF0000"/>
                </a:solidFill>
              </a:rPr>
              <a:t>T</a:t>
            </a:r>
          </a:p>
        </p:txBody>
      </p:sp>
      <p:sp>
        <p:nvSpPr>
          <p:cNvPr id="74760" name="Text Box 36"/>
          <p:cNvSpPr txBox="1">
            <a:spLocks noChangeArrowheads="1"/>
          </p:cNvSpPr>
          <p:nvPr/>
        </p:nvSpPr>
        <p:spPr bwMode="auto">
          <a:xfrm>
            <a:off x="5495766" y="395258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800" b="1">
                <a:solidFill>
                  <a:srgbClr val="FF0000"/>
                </a:solidFill>
              </a:rPr>
              <a:t>T</a:t>
            </a:r>
          </a:p>
        </p:txBody>
      </p:sp>
      <p:cxnSp>
        <p:nvCxnSpPr>
          <p:cNvPr id="11" name="Straight Arrow Connector 10"/>
          <p:cNvCxnSpPr/>
          <p:nvPr/>
        </p:nvCxnSpPr>
        <p:spPr bwMode="auto">
          <a:xfrm rot="5400000">
            <a:off x="7324567" y="4568529"/>
            <a:ext cx="304800" cy="3175"/>
          </a:xfrm>
          <a:prstGeom prst="straightConnector1">
            <a:avLst/>
          </a:prstGeom>
          <a:noFill/>
          <a:ln w="19050" cap="flat" cmpd="sng" algn="ctr">
            <a:solidFill>
              <a:schemeClr val="tx2">
                <a:lumMod val="60000"/>
                <a:lumOff val="40000"/>
              </a:schemeClr>
            </a:solidFill>
            <a:prstDash val="solid"/>
            <a:round/>
            <a:headEnd type="none" w="med" len="med"/>
            <a:tailEnd type="triangle" w="med" len="med"/>
          </a:ln>
          <a:effectLst/>
        </p:spPr>
      </p:cxnSp>
      <p:cxnSp>
        <p:nvCxnSpPr>
          <p:cNvPr id="12" name="Straight Arrow Connector 11"/>
          <p:cNvCxnSpPr/>
          <p:nvPr/>
        </p:nvCxnSpPr>
        <p:spPr bwMode="auto">
          <a:xfrm rot="5400000">
            <a:off x="7325360" y="5939336"/>
            <a:ext cx="304800" cy="1588"/>
          </a:xfrm>
          <a:prstGeom prst="straightConnector1">
            <a:avLst/>
          </a:prstGeom>
          <a:noFill/>
          <a:ln w="19050" cap="flat" cmpd="sng" algn="ctr">
            <a:solidFill>
              <a:schemeClr val="tx2">
                <a:lumMod val="60000"/>
                <a:lumOff val="40000"/>
              </a:schemeClr>
            </a:solidFill>
            <a:prstDash val="solid"/>
            <a:round/>
            <a:headEnd type="none" w="med" len="med"/>
            <a:tailEnd type="triangle" w="med" len="med"/>
          </a:ln>
          <a:effectLst/>
        </p:spPr>
      </p:cxnSp>
      <p:sp>
        <p:nvSpPr>
          <p:cNvPr id="74763" name="Text Box 36"/>
          <p:cNvSpPr txBox="1">
            <a:spLocks noChangeArrowheads="1"/>
          </p:cNvSpPr>
          <p:nvPr/>
        </p:nvSpPr>
        <p:spPr bwMode="auto">
          <a:xfrm>
            <a:off x="7553166" y="441613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800" b="1" dirty="0">
                <a:solidFill>
                  <a:srgbClr val="FF0000"/>
                </a:solidFill>
              </a:rPr>
              <a:t>NT</a:t>
            </a:r>
          </a:p>
        </p:txBody>
      </p:sp>
      <p:sp>
        <p:nvSpPr>
          <p:cNvPr id="74764" name="Text Box 36"/>
          <p:cNvSpPr txBox="1">
            <a:spLocks noChangeArrowheads="1"/>
          </p:cNvSpPr>
          <p:nvPr/>
        </p:nvSpPr>
        <p:spPr bwMode="auto">
          <a:xfrm>
            <a:off x="7553166" y="578773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800" b="1" dirty="0">
                <a:solidFill>
                  <a:srgbClr val="FF0000"/>
                </a:solidFill>
              </a:rPr>
              <a:t>NT</a:t>
            </a: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24</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63673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3F7DBF7-74C1-4219-A569-6FC2697F6E2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208" name="AutoShape 11">
            <a:extLst>
              <a:ext uri="{FF2B5EF4-FFF2-40B4-BE49-F238E27FC236}">
                <a16:creationId xmlns:a16="http://schemas.microsoft.com/office/drawing/2014/main" id="{7848743E-0C85-4464-92A6-618CA5B1A92A}"/>
              </a:ext>
            </a:extLst>
          </p:cNvPr>
          <p:cNvCxnSpPr>
            <a:cxnSpLocks noChangeShapeType="1"/>
          </p:cNvCxnSpPr>
          <p:nvPr/>
        </p:nvCxnSpPr>
        <p:spPr bwMode="auto">
          <a:xfrm>
            <a:off x="8629663" y="5847530"/>
            <a:ext cx="1464794"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1" name="AutoShape 11">
            <a:extLst>
              <a:ext uri="{FF2B5EF4-FFF2-40B4-BE49-F238E27FC236}">
                <a16:creationId xmlns:a16="http://schemas.microsoft.com/office/drawing/2014/main" id="{430BBDD1-81AB-40AB-80F9-9815F4A360D9}"/>
              </a:ext>
            </a:extLst>
          </p:cNvPr>
          <p:cNvCxnSpPr>
            <a:cxnSpLocks noChangeShapeType="1"/>
          </p:cNvCxnSpPr>
          <p:nvPr/>
        </p:nvCxnSpPr>
        <p:spPr bwMode="auto">
          <a:xfrm>
            <a:off x="8612656" y="5158457"/>
            <a:ext cx="409424"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4" name="Straight Connector 213">
            <a:extLst>
              <a:ext uri="{FF2B5EF4-FFF2-40B4-BE49-F238E27FC236}">
                <a16:creationId xmlns:a16="http://schemas.microsoft.com/office/drawing/2014/main" id="{5CED806A-D83B-4068-89E8-EA6F7F44659D}"/>
              </a:ext>
            </a:extLst>
          </p:cNvPr>
          <p:cNvCxnSpPr>
            <a:cxnSpLocks/>
          </p:cNvCxnSpPr>
          <p:nvPr/>
        </p:nvCxnSpPr>
        <p:spPr>
          <a:xfrm>
            <a:off x="6191239" y="3993491"/>
            <a:ext cx="0" cy="466685"/>
          </a:xfrm>
          <a:prstGeom prst="line">
            <a:avLst/>
          </a:prstGeom>
          <a:ln w="2222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11" name="Elbow Connector 228">
            <a:extLst>
              <a:ext uri="{FF2B5EF4-FFF2-40B4-BE49-F238E27FC236}">
                <a16:creationId xmlns:a16="http://schemas.microsoft.com/office/drawing/2014/main" id="{E5AC9711-29CE-4B7D-BECD-60747DFAAAF5}"/>
              </a:ext>
            </a:extLst>
          </p:cNvPr>
          <p:cNvCxnSpPr>
            <a:cxnSpLocks/>
          </p:cNvCxnSpPr>
          <p:nvPr/>
        </p:nvCxnSpPr>
        <p:spPr>
          <a:xfrm rot="5400000" flipH="1" flipV="1">
            <a:off x="5570392" y="1794899"/>
            <a:ext cx="670673" cy="192403"/>
          </a:xfrm>
          <a:prstGeom prst="bentConnector3">
            <a:avLst>
              <a:gd name="adj1" fmla="val 8"/>
            </a:avLst>
          </a:prstGeom>
          <a:ln w="1905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en-US" sz="4400" dirty="0"/>
              <a:t>Early Branch Determination</a:t>
            </a:r>
            <a:endParaRPr lang="en-US" sz="4400" dirty="0"/>
          </a:p>
        </p:txBody>
      </p:sp>
      <p:sp>
        <p:nvSpPr>
          <p:cNvPr id="3" name="Content Placeholder 2"/>
          <p:cNvSpPr>
            <a:spLocks noGrp="1"/>
          </p:cNvSpPr>
          <p:nvPr>
            <p:ph idx="1"/>
          </p:nvPr>
        </p:nvSpPr>
        <p:spPr>
          <a:xfrm>
            <a:off x="494809" y="1055129"/>
            <a:ext cx="11154266" cy="4964611"/>
          </a:xfrm>
        </p:spPr>
        <p:txBody>
          <a:bodyPr>
            <a:normAutofit/>
          </a:bodyPr>
          <a:lstStyle/>
          <a:p>
            <a:r>
              <a:rPr lang="en-US" sz="2400" b="1" dirty="0"/>
              <a:t>Target address can be calculated earlier by moving shift-left-2 and Adder</a:t>
            </a:r>
          </a:p>
        </p:txBody>
      </p:sp>
      <p:sp>
        <p:nvSpPr>
          <p:cNvPr id="114" name="Trapezoid 113">
            <a:extLst>
              <a:ext uri="{FF2B5EF4-FFF2-40B4-BE49-F238E27FC236}">
                <a16:creationId xmlns:a16="http://schemas.microsoft.com/office/drawing/2014/main" id="{A68F3665-A497-43B2-8BA4-3891CFC404DA}"/>
              </a:ext>
            </a:extLst>
          </p:cNvPr>
          <p:cNvSpPr/>
          <p:nvPr/>
        </p:nvSpPr>
        <p:spPr bwMode="auto">
          <a:xfrm rot="5400000">
            <a:off x="7050872" y="3968091"/>
            <a:ext cx="1143000" cy="609600"/>
          </a:xfrm>
          <a:prstGeom prst="trapezoid">
            <a:avLst>
              <a:gd name="adj" fmla="val 35946"/>
            </a:avLst>
          </a:prstGeom>
          <a:solidFill>
            <a:schemeClr val="accent5"/>
          </a:solidFill>
          <a:ln w="9525" cap="flat" cmpd="sng" algn="ctr">
            <a:solidFill>
              <a:schemeClr val="tx1"/>
            </a:solidFill>
            <a:prstDash val="solid"/>
            <a:round/>
            <a:headEnd type="none" w="med" len="med"/>
            <a:tailEnd type="none" w="med" len="med"/>
          </a:ln>
          <a:effectLst/>
        </p:spPr>
        <p:txBody>
          <a:bodyPr tIns="274320" anchor="ctr"/>
          <a:lstStyle/>
          <a:p>
            <a:pPr algn="ctr" defTabSz="527517">
              <a:defRPr/>
            </a:pPr>
            <a:r>
              <a:rPr lang="en-US" sz="1400" b="1" dirty="0">
                <a:solidFill>
                  <a:prstClr val="black"/>
                </a:solidFill>
                <a:latin typeface="Calibri"/>
              </a:rPr>
              <a:t>ALU</a:t>
            </a:r>
          </a:p>
        </p:txBody>
      </p:sp>
      <p:sp>
        <p:nvSpPr>
          <p:cNvPr id="115" name="Text Box 23">
            <a:extLst>
              <a:ext uri="{FF2B5EF4-FFF2-40B4-BE49-F238E27FC236}">
                <a16:creationId xmlns:a16="http://schemas.microsoft.com/office/drawing/2014/main" id="{0B38157F-CF18-439F-9E3A-EDAAC6DFB909}"/>
              </a:ext>
            </a:extLst>
          </p:cNvPr>
          <p:cNvSpPr txBox="1">
            <a:spLocks noChangeArrowheads="1"/>
          </p:cNvSpPr>
          <p:nvPr/>
        </p:nvSpPr>
        <p:spPr bwMode="auto">
          <a:xfrm>
            <a:off x="7469972" y="4158593"/>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Res.</a:t>
            </a:r>
          </a:p>
        </p:txBody>
      </p:sp>
      <p:sp>
        <p:nvSpPr>
          <p:cNvPr id="116" name="Text Box 23">
            <a:extLst>
              <a:ext uri="{FF2B5EF4-FFF2-40B4-BE49-F238E27FC236}">
                <a16:creationId xmlns:a16="http://schemas.microsoft.com/office/drawing/2014/main" id="{45A1BAF4-07F2-403A-A058-2A4426E63611}"/>
              </a:ext>
            </a:extLst>
          </p:cNvPr>
          <p:cNvSpPr txBox="1">
            <a:spLocks noChangeArrowheads="1"/>
          </p:cNvSpPr>
          <p:nvPr/>
        </p:nvSpPr>
        <p:spPr bwMode="auto">
          <a:xfrm>
            <a:off x="7469972" y="3853793"/>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Zero</a:t>
            </a:r>
          </a:p>
        </p:txBody>
      </p:sp>
      <p:sp>
        <p:nvSpPr>
          <p:cNvPr id="117" name="Rectangle 7">
            <a:extLst>
              <a:ext uri="{FF2B5EF4-FFF2-40B4-BE49-F238E27FC236}">
                <a16:creationId xmlns:a16="http://schemas.microsoft.com/office/drawing/2014/main" id="{47A9C3C6-20AF-4088-A34F-A2B921E5E624}"/>
              </a:ext>
            </a:extLst>
          </p:cNvPr>
          <p:cNvSpPr>
            <a:spLocks noChangeArrowheads="1"/>
          </p:cNvSpPr>
          <p:nvPr/>
        </p:nvSpPr>
        <p:spPr bwMode="auto">
          <a:xfrm>
            <a:off x="9019479" y="4137834"/>
            <a:ext cx="838200" cy="1628765"/>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dirty="0">
                <a:solidFill>
                  <a:prstClr val="black"/>
                </a:solidFill>
              </a:rPr>
              <a:t>D-Cache /</a:t>
            </a:r>
          </a:p>
          <a:p>
            <a:pPr algn="ctr" defTabSz="527517" eaLnBrk="1" hangingPunct="1"/>
            <a:r>
              <a:rPr lang="en-US" altLang="en-US" sz="1200" b="1" dirty="0">
                <a:solidFill>
                  <a:prstClr val="black"/>
                </a:solidFill>
              </a:rPr>
              <a:t>D-Mem</a:t>
            </a:r>
          </a:p>
        </p:txBody>
      </p:sp>
      <p:sp>
        <p:nvSpPr>
          <p:cNvPr id="118" name="Text Box 23">
            <a:extLst>
              <a:ext uri="{FF2B5EF4-FFF2-40B4-BE49-F238E27FC236}">
                <a16:creationId xmlns:a16="http://schemas.microsoft.com/office/drawing/2014/main" id="{81EDCF89-AE82-4E09-A32B-F018587BB18D}"/>
              </a:ext>
            </a:extLst>
          </p:cNvPr>
          <p:cNvSpPr txBox="1">
            <a:spLocks noChangeArrowheads="1"/>
          </p:cNvSpPr>
          <p:nvPr/>
        </p:nvSpPr>
        <p:spPr bwMode="auto">
          <a:xfrm>
            <a:off x="9019479" y="4223560"/>
            <a:ext cx="685800" cy="253917"/>
          </a:xfrm>
          <a:prstGeom prst="rect">
            <a:avLst/>
          </a:prstGeom>
          <a:noFill/>
          <a:ln w="9525">
            <a:noFill/>
            <a:miter lim="800000"/>
            <a:headEnd/>
            <a:tailEnd/>
          </a:ln>
        </p:spPr>
        <p:txBody>
          <a:bodyPr lIns="45720" rIns="45720">
            <a:spAutoFit/>
          </a:bodyPr>
          <a:lstStyle/>
          <a:p>
            <a:pPr defTabSz="527517">
              <a:spcBef>
                <a:spcPct val="50000"/>
              </a:spcBef>
              <a:defRPr/>
            </a:pPr>
            <a:r>
              <a:rPr lang="en-US" sz="1050" dirty="0" err="1">
                <a:solidFill>
                  <a:prstClr val="black"/>
                </a:solidFill>
                <a:latin typeface="Arial" charset="0"/>
              </a:rPr>
              <a:t>Addr</a:t>
            </a:r>
            <a:r>
              <a:rPr lang="en-US" sz="1050" dirty="0">
                <a:solidFill>
                  <a:prstClr val="black"/>
                </a:solidFill>
                <a:latin typeface="Arial" charset="0"/>
              </a:rPr>
              <a:t>.</a:t>
            </a:r>
          </a:p>
        </p:txBody>
      </p:sp>
      <p:sp>
        <p:nvSpPr>
          <p:cNvPr id="119" name="Text Box 23">
            <a:extLst>
              <a:ext uri="{FF2B5EF4-FFF2-40B4-BE49-F238E27FC236}">
                <a16:creationId xmlns:a16="http://schemas.microsoft.com/office/drawing/2014/main" id="{BE00605F-A40D-4024-8451-EB420FFF9C0E}"/>
              </a:ext>
            </a:extLst>
          </p:cNvPr>
          <p:cNvSpPr txBox="1">
            <a:spLocks noChangeArrowheads="1"/>
          </p:cNvSpPr>
          <p:nvPr/>
        </p:nvSpPr>
        <p:spPr bwMode="auto">
          <a:xfrm>
            <a:off x="9400479" y="4499782"/>
            <a:ext cx="457200" cy="415498"/>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Read Data</a:t>
            </a:r>
          </a:p>
        </p:txBody>
      </p:sp>
      <p:sp>
        <p:nvSpPr>
          <p:cNvPr id="120" name="Text Box 23">
            <a:extLst>
              <a:ext uri="{FF2B5EF4-FFF2-40B4-BE49-F238E27FC236}">
                <a16:creationId xmlns:a16="http://schemas.microsoft.com/office/drawing/2014/main" id="{7CA1BC7B-DECC-4674-B29A-937C5952CB1A}"/>
              </a:ext>
            </a:extLst>
          </p:cNvPr>
          <p:cNvSpPr txBox="1">
            <a:spLocks noChangeArrowheads="1"/>
          </p:cNvSpPr>
          <p:nvPr/>
        </p:nvSpPr>
        <p:spPr bwMode="auto">
          <a:xfrm>
            <a:off x="9019479" y="4898247"/>
            <a:ext cx="457200" cy="4154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Write Data</a:t>
            </a:r>
          </a:p>
        </p:txBody>
      </p:sp>
      <p:sp>
        <p:nvSpPr>
          <p:cNvPr id="121" name="Text Box 23">
            <a:extLst>
              <a:ext uri="{FF2B5EF4-FFF2-40B4-BE49-F238E27FC236}">
                <a16:creationId xmlns:a16="http://schemas.microsoft.com/office/drawing/2014/main" id="{D127D967-160F-49A0-9B0A-01C35ABDD789}"/>
              </a:ext>
            </a:extLst>
          </p:cNvPr>
          <p:cNvSpPr txBox="1">
            <a:spLocks noChangeArrowheads="1"/>
          </p:cNvSpPr>
          <p:nvPr/>
        </p:nvSpPr>
        <p:spPr bwMode="auto">
          <a:xfrm>
            <a:off x="8867079" y="4976035"/>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sp>
        <p:nvSpPr>
          <p:cNvPr id="122" name="Text Box 23">
            <a:extLst>
              <a:ext uri="{FF2B5EF4-FFF2-40B4-BE49-F238E27FC236}">
                <a16:creationId xmlns:a16="http://schemas.microsoft.com/office/drawing/2014/main" id="{9098D040-0C37-4D56-A75D-7F18A300D706}"/>
              </a:ext>
            </a:extLst>
          </p:cNvPr>
          <p:cNvSpPr txBox="1">
            <a:spLocks noChangeArrowheads="1"/>
          </p:cNvSpPr>
          <p:nvPr/>
        </p:nvSpPr>
        <p:spPr bwMode="auto">
          <a:xfrm>
            <a:off x="8867079" y="4236259"/>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cxnSp>
        <p:nvCxnSpPr>
          <p:cNvPr id="123" name="AutoShape 11">
            <a:extLst>
              <a:ext uri="{FF2B5EF4-FFF2-40B4-BE49-F238E27FC236}">
                <a16:creationId xmlns:a16="http://schemas.microsoft.com/office/drawing/2014/main" id="{108656EF-6D27-498B-B651-2C1B8A90F12E}"/>
              </a:ext>
            </a:extLst>
          </p:cNvPr>
          <p:cNvCxnSpPr>
            <a:cxnSpLocks noChangeShapeType="1"/>
          </p:cNvCxnSpPr>
          <p:nvPr/>
        </p:nvCxnSpPr>
        <p:spPr bwMode="auto">
          <a:xfrm>
            <a:off x="5883927" y="3993491"/>
            <a:ext cx="471826"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4" name="AutoShape 11">
            <a:extLst>
              <a:ext uri="{FF2B5EF4-FFF2-40B4-BE49-F238E27FC236}">
                <a16:creationId xmlns:a16="http://schemas.microsoft.com/office/drawing/2014/main" id="{22483BE5-0807-4FB3-A34B-4FAB7DD0A993}"/>
              </a:ext>
            </a:extLst>
          </p:cNvPr>
          <p:cNvCxnSpPr>
            <a:cxnSpLocks noChangeShapeType="1"/>
            <a:endCxn id="118" idx="1"/>
          </p:cNvCxnSpPr>
          <p:nvPr/>
        </p:nvCxnSpPr>
        <p:spPr bwMode="auto">
          <a:xfrm>
            <a:off x="8630566" y="4348916"/>
            <a:ext cx="388914" cy="160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5" name="Shape 127">
            <a:extLst>
              <a:ext uri="{FF2B5EF4-FFF2-40B4-BE49-F238E27FC236}">
                <a16:creationId xmlns:a16="http://schemas.microsoft.com/office/drawing/2014/main" id="{A7192577-9BCB-4610-8424-98612039E032}"/>
              </a:ext>
            </a:extLst>
          </p:cNvPr>
          <p:cNvCxnSpPr>
            <a:cxnSpLocks noChangeShapeType="1"/>
            <a:endCxn id="167" idx="1"/>
          </p:cNvCxnSpPr>
          <p:nvPr/>
        </p:nvCxnSpPr>
        <p:spPr bwMode="auto">
          <a:xfrm rot="10800000">
            <a:off x="4760105" y="4518741"/>
            <a:ext cx="6100476" cy="54075"/>
          </a:xfrm>
          <a:prstGeom prst="bentConnector5">
            <a:avLst>
              <a:gd name="adj1" fmla="val -3189"/>
              <a:gd name="adj2" fmla="val -3184695"/>
              <a:gd name="adj3" fmla="val 103643"/>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6" name="Flowchart: Terminator 125">
            <a:extLst>
              <a:ext uri="{FF2B5EF4-FFF2-40B4-BE49-F238E27FC236}">
                <a16:creationId xmlns:a16="http://schemas.microsoft.com/office/drawing/2014/main" id="{67FCC409-6C7B-461A-B894-95A943248E71}"/>
              </a:ext>
            </a:extLst>
          </p:cNvPr>
          <p:cNvSpPr/>
          <p:nvPr/>
        </p:nvSpPr>
        <p:spPr>
          <a:xfrm>
            <a:off x="6920246" y="4343100"/>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127" name="AutoShape 11">
            <a:extLst>
              <a:ext uri="{FF2B5EF4-FFF2-40B4-BE49-F238E27FC236}">
                <a16:creationId xmlns:a16="http://schemas.microsoft.com/office/drawing/2014/main" id="{D741752E-65AB-407A-8FF6-02BE4D2CFCEE}"/>
              </a:ext>
            </a:extLst>
          </p:cNvPr>
          <p:cNvCxnSpPr>
            <a:cxnSpLocks noChangeShapeType="1"/>
          </p:cNvCxnSpPr>
          <p:nvPr/>
        </p:nvCxnSpPr>
        <p:spPr bwMode="auto">
          <a:xfrm>
            <a:off x="5882022" y="4461590"/>
            <a:ext cx="471826"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8" name="AutoShape 11">
            <a:extLst>
              <a:ext uri="{FF2B5EF4-FFF2-40B4-BE49-F238E27FC236}">
                <a16:creationId xmlns:a16="http://schemas.microsoft.com/office/drawing/2014/main" id="{22DD5462-0679-4598-B528-C6A83AE845EA}"/>
              </a:ext>
            </a:extLst>
          </p:cNvPr>
          <p:cNvCxnSpPr>
            <a:cxnSpLocks noChangeShapeType="1"/>
            <a:stCxn id="126" idx="3"/>
          </p:cNvCxnSpPr>
          <p:nvPr/>
        </p:nvCxnSpPr>
        <p:spPr bwMode="auto">
          <a:xfrm flipV="1">
            <a:off x="7146122" y="4605989"/>
            <a:ext cx="171449" cy="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9" name="Flowchart: Terminator 128">
            <a:extLst>
              <a:ext uri="{FF2B5EF4-FFF2-40B4-BE49-F238E27FC236}">
                <a16:creationId xmlns:a16="http://schemas.microsoft.com/office/drawing/2014/main" id="{E4BDD282-0A1E-4C38-A0FF-97823CD8EB38}"/>
              </a:ext>
            </a:extLst>
          </p:cNvPr>
          <p:cNvSpPr/>
          <p:nvPr/>
        </p:nvSpPr>
        <p:spPr>
          <a:xfrm>
            <a:off x="10634704" y="4300397"/>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130" name="Straight Arrow Connector 129">
            <a:extLst>
              <a:ext uri="{FF2B5EF4-FFF2-40B4-BE49-F238E27FC236}">
                <a16:creationId xmlns:a16="http://schemas.microsoft.com/office/drawing/2014/main" id="{75A1D108-3387-4083-BB71-7F6FCBFE32AA}"/>
              </a:ext>
            </a:extLst>
          </p:cNvPr>
          <p:cNvCxnSpPr>
            <a:cxnSpLocks/>
          </p:cNvCxnSpPr>
          <p:nvPr/>
        </p:nvCxnSpPr>
        <p:spPr>
          <a:xfrm>
            <a:off x="9857679" y="4711180"/>
            <a:ext cx="23677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1" name="Shape 127">
            <a:extLst>
              <a:ext uri="{FF2B5EF4-FFF2-40B4-BE49-F238E27FC236}">
                <a16:creationId xmlns:a16="http://schemas.microsoft.com/office/drawing/2014/main" id="{9D636BC2-68A4-4171-99CB-3801757A8591}"/>
              </a:ext>
            </a:extLst>
          </p:cNvPr>
          <p:cNvCxnSpPr>
            <a:cxnSpLocks noChangeShapeType="1"/>
          </p:cNvCxnSpPr>
          <p:nvPr/>
        </p:nvCxnSpPr>
        <p:spPr bwMode="auto">
          <a:xfrm flipV="1">
            <a:off x="4157387" y="3147140"/>
            <a:ext cx="610665" cy="590090"/>
          </a:xfrm>
          <a:prstGeom prst="bentConnector3">
            <a:avLst>
              <a:gd name="adj1" fmla="val 16926"/>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2" name="AutoShape 11">
            <a:extLst>
              <a:ext uri="{FF2B5EF4-FFF2-40B4-BE49-F238E27FC236}">
                <a16:creationId xmlns:a16="http://schemas.microsoft.com/office/drawing/2014/main" id="{349840D1-9C59-48BD-B193-52E04131ECC8}"/>
              </a:ext>
            </a:extLst>
          </p:cNvPr>
          <p:cNvCxnSpPr>
            <a:cxnSpLocks noChangeShapeType="1"/>
          </p:cNvCxnSpPr>
          <p:nvPr/>
        </p:nvCxnSpPr>
        <p:spPr bwMode="auto">
          <a:xfrm>
            <a:off x="4263495" y="3549942"/>
            <a:ext cx="504557" cy="0"/>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grpSp>
        <p:nvGrpSpPr>
          <p:cNvPr id="133" name="Group 104">
            <a:extLst>
              <a:ext uri="{FF2B5EF4-FFF2-40B4-BE49-F238E27FC236}">
                <a16:creationId xmlns:a16="http://schemas.microsoft.com/office/drawing/2014/main" id="{A11AE8B9-D620-4D96-9A35-39342183E9DC}"/>
              </a:ext>
            </a:extLst>
          </p:cNvPr>
          <p:cNvGrpSpPr>
            <a:grpSpLocks/>
          </p:cNvGrpSpPr>
          <p:nvPr/>
        </p:nvGrpSpPr>
        <p:grpSpPr bwMode="auto">
          <a:xfrm>
            <a:off x="2445252" y="3160060"/>
            <a:ext cx="1295400" cy="1371600"/>
            <a:chOff x="1447800" y="4191000"/>
            <a:chExt cx="685800" cy="990600"/>
          </a:xfrm>
        </p:grpSpPr>
        <p:sp>
          <p:nvSpPr>
            <p:cNvPr id="134" name="Rectangle 7">
              <a:extLst>
                <a:ext uri="{FF2B5EF4-FFF2-40B4-BE49-F238E27FC236}">
                  <a16:creationId xmlns:a16="http://schemas.microsoft.com/office/drawing/2014/main" id="{3687B271-2D81-4AA1-90E2-B53F237AD4E8}"/>
                </a:ext>
              </a:extLst>
            </p:cNvPr>
            <p:cNvSpPr>
              <a:spLocks noChangeArrowheads="1"/>
            </p:cNvSpPr>
            <p:nvPr/>
          </p:nvSpPr>
          <p:spPr bwMode="auto">
            <a:xfrm>
              <a:off x="1447800" y="4191000"/>
              <a:ext cx="685800" cy="990600"/>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a:solidFill>
                    <a:prstClr val="black"/>
                  </a:solidFill>
                </a:rPr>
                <a:t>I-Cache / I-MEM</a:t>
              </a:r>
            </a:p>
          </p:txBody>
        </p:sp>
        <p:sp>
          <p:nvSpPr>
            <p:cNvPr id="135" name="Text Box 23">
              <a:extLst>
                <a:ext uri="{FF2B5EF4-FFF2-40B4-BE49-F238E27FC236}">
                  <a16:creationId xmlns:a16="http://schemas.microsoft.com/office/drawing/2014/main" id="{81F45991-412F-4490-A8F4-932D1F6138D4}"/>
                </a:ext>
              </a:extLst>
            </p:cNvPr>
            <p:cNvSpPr txBox="1">
              <a:spLocks noChangeArrowheads="1"/>
            </p:cNvSpPr>
            <p:nvPr/>
          </p:nvSpPr>
          <p:spPr bwMode="auto">
            <a:xfrm>
              <a:off x="1447800" y="4506296"/>
              <a:ext cx="685800" cy="200055"/>
            </a:xfrm>
            <a:prstGeom prst="rect">
              <a:avLst/>
            </a:prstGeom>
            <a:noFill/>
            <a:ln w="9525">
              <a:noFill/>
              <a:miter lim="800000"/>
              <a:headEnd/>
              <a:tailEnd/>
            </a:ln>
          </p:spPr>
          <p:txBody>
            <a:bodyPr lIns="45720" rIns="45720">
              <a:spAutoFit/>
            </a:bodyPr>
            <a:lstStyle/>
            <a:p>
              <a:pPr defTabSz="527517">
                <a:spcBef>
                  <a:spcPct val="50000"/>
                </a:spcBef>
                <a:defRPr/>
              </a:pPr>
              <a:r>
                <a:rPr lang="en-US" sz="1200" dirty="0" err="1">
                  <a:solidFill>
                    <a:prstClr val="black"/>
                  </a:solidFill>
                  <a:latin typeface="Arial" charset="0"/>
                </a:rPr>
                <a:t>Addr</a:t>
              </a:r>
              <a:r>
                <a:rPr lang="en-US" sz="1200" dirty="0">
                  <a:solidFill>
                    <a:prstClr val="black"/>
                  </a:solidFill>
                  <a:latin typeface="Arial" charset="0"/>
                </a:rPr>
                <a:t>.</a:t>
              </a:r>
            </a:p>
          </p:txBody>
        </p:sp>
        <p:sp>
          <p:nvSpPr>
            <p:cNvPr id="136" name="Text Box 23">
              <a:extLst>
                <a:ext uri="{FF2B5EF4-FFF2-40B4-BE49-F238E27FC236}">
                  <a16:creationId xmlns:a16="http://schemas.microsoft.com/office/drawing/2014/main" id="{46A1A579-09E8-49DA-82ED-E0058C1CAC7E}"/>
                </a:ext>
              </a:extLst>
            </p:cNvPr>
            <p:cNvSpPr txBox="1">
              <a:spLocks noChangeArrowheads="1"/>
            </p:cNvSpPr>
            <p:nvPr/>
          </p:nvSpPr>
          <p:spPr bwMode="auto">
            <a:xfrm>
              <a:off x="1447800" y="4506296"/>
              <a:ext cx="685800" cy="200055"/>
            </a:xfrm>
            <a:prstGeom prst="rect">
              <a:avLst/>
            </a:prstGeom>
            <a:noFill/>
            <a:ln w="9525">
              <a:noFill/>
              <a:miter lim="800000"/>
              <a:headEnd/>
              <a:tailEnd/>
            </a:ln>
          </p:spPr>
          <p:txBody>
            <a:bodyPr lIns="45720" rIns="45720">
              <a:spAutoFit/>
            </a:bodyPr>
            <a:lstStyle/>
            <a:p>
              <a:pPr algn="r" defTabSz="527517">
                <a:spcBef>
                  <a:spcPct val="50000"/>
                </a:spcBef>
                <a:defRPr/>
              </a:pPr>
              <a:r>
                <a:rPr lang="en-US" sz="1200" dirty="0">
                  <a:solidFill>
                    <a:prstClr val="black"/>
                  </a:solidFill>
                  <a:latin typeface="Arial" charset="0"/>
                </a:rPr>
                <a:t>Data</a:t>
              </a:r>
            </a:p>
          </p:txBody>
        </p:sp>
      </p:grpSp>
      <p:sp>
        <p:nvSpPr>
          <p:cNvPr id="137" name="Rectangle 7">
            <a:extLst>
              <a:ext uri="{FF2B5EF4-FFF2-40B4-BE49-F238E27FC236}">
                <a16:creationId xmlns:a16="http://schemas.microsoft.com/office/drawing/2014/main" id="{9FBAEDEC-6116-40C9-88C8-C43D17C265CC}"/>
              </a:ext>
            </a:extLst>
          </p:cNvPr>
          <p:cNvSpPr>
            <a:spLocks noChangeArrowheads="1"/>
          </p:cNvSpPr>
          <p:nvPr/>
        </p:nvSpPr>
        <p:spPr bwMode="auto">
          <a:xfrm rot="16200000">
            <a:off x="1448911" y="3586313"/>
            <a:ext cx="990600" cy="288925"/>
          </a:xfrm>
          <a:prstGeom prst="rect">
            <a:avLst/>
          </a:prstGeom>
          <a:solidFill>
            <a:schemeClr val="accent5"/>
          </a:solidFill>
          <a:ln w="9525">
            <a:solidFill>
              <a:schemeClr val="tx1"/>
            </a:solidFill>
            <a:miter lim="800000"/>
            <a:headEnd/>
            <a:tailEnd/>
          </a:ln>
        </p:spPr>
        <p:txBody>
          <a:bodyPr vert="vert" wrap="none" anchor="ctr"/>
          <a:lstStyle/>
          <a:p>
            <a:pPr algn="ctr" defTabSz="527517">
              <a:defRPr/>
            </a:pPr>
            <a:r>
              <a:rPr lang="en-US" sz="1200" b="1" dirty="0">
                <a:solidFill>
                  <a:prstClr val="black"/>
                </a:solidFill>
                <a:latin typeface="Arial" charset="0"/>
                <a:cs typeface="Arial" charset="0"/>
              </a:rPr>
              <a:t>PC</a:t>
            </a:r>
          </a:p>
        </p:txBody>
      </p:sp>
      <p:cxnSp>
        <p:nvCxnSpPr>
          <p:cNvPr id="138" name="Straight Connector 24">
            <a:extLst>
              <a:ext uri="{FF2B5EF4-FFF2-40B4-BE49-F238E27FC236}">
                <a16:creationId xmlns:a16="http://schemas.microsoft.com/office/drawing/2014/main" id="{2BEBE3AA-08B5-43B3-817F-8CD750BF3C0A}"/>
              </a:ext>
            </a:extLst>
          </p:cNvPr>
          <p:cNvCxnSpPr>
            <a:cxnSpLocks noChangeShapeType="1"/>
          </p:cNvCxnSpPr>
          <p:nvPr/>
        </p:nvCxnSpPr>
        <p:spPr bwMode="auto">
          <a:xfrm rot="16200000" flipH="1">
            <a:off x="1837849" y="3288815"/>
            <a:ext cx="152400" cy="76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9" name="Straight Connector 27">
            <a:extLst>
              <a:ext uri="{FF2B5EF4-FFF2-40B4-BE49-F238E27FC236}">
                <a16:creationId xmlns:a16="http://schemas.microsoft.com/office/drawing/2014/main" id="{0A80F91B-EE9B-473A-B86B-2170623945E5}"/>
              </a:ext>
            </a:extLst>
          </p:cNvPr>
          <p:cNvCxnSpPr>
            <a:cxnSpLocks noChangeShapeType="1"/>
          </p:cNvCxnSpPr>
          <p:nvPr/>
        </p:nvCxnSpPr>
        <p:spPr bwMode="auto">
          <a:xfrm rot="5400000">
            <a:off x="1914049" y="3288815"/>
            <a:ext cx="152400" cy="76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0" name="Text Box 22">
            <a:extLst>
              <a:ext uri="{FF2B5EF4-FFF2-40B4-BE49-F238E27FC236}">
                <a16:creationId xmlns:a16="http://schemas.microsoft.com/office/drawing/2014/main" id="{4D3CC3AA-F9E5-4420-B9DC-59C0CAE1C8E6}"/>
              </a:ext>
            </a:extLst>
          </p:cNvPr>
          <p:cNvSpPr txBox="1">
            <a:spLocks noChangeArrowheads="1"/>
          </p:cNvSpPr>
          <p:nvPr/>
        </p:nvSpPr>
        <p:spPr bwMode="auto">
          <a:xfrm>
            <a:off x="1386302" y="3006189"/>
            <a:ext cx="533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100" b="1" dirty="0">
                <a:solidFill>
                  <a:srgbClr val="1F497D"/>
                </a:solidFill>
              </a:rPr>
              <a:t>CLK</a:t>
            </a:r>
          </a:p>
        </p:txBody>
      </p:sp>
      <p:cxnSp>
        <p:nvCxnSpPr>
          <p:cNvPr id="141" name="Shape 31">
            <a:extLst>
              <a:ext uri="{FF2B5EF4-FFF2-40B4-BE49-F238E27FC236}">
                <a16:creationId xmlns:a16="http://schemas.microsoft.com/office/drawing/2014/main" id="{9DCC00CA-ED3B-4127-96FF-090A274E5949}"/>
              </a:ext>
            </a:extLst>
          </p:cNvPr>
          <p:cNvCxnSpPr>
            <a:cxnSpLocks noChangeShapeType="1"/>
            <a:endCxn id="137" idx="3"/>
          </p:cNvCxnSpPr>
          <p:nvPr/>
        </p:nvCxnSpPr>
        <p:spPr bwMode="auto">
          <a:xfrm>
            <a:off x="1811655" y="3121430"/>
            <a:ext cx="132556" cy="114045"/>
          </a:xfrm>
          <a:prstGeom prst="bentConnector2">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2" name="AutoShape 11">
            <a:extLst>
              <a:ext uri="{FF2B5EF4-FFF2-40B4-BE49-F238E27FC236}">
                <a16:creationId xmlns:a16="http://schemas.microsoft.com/office/drawing/2014/main" id="{852BFDE4-94E0-4F33-A0E7-DCF3A7423B68}"/>
              </a:ext>
            </a:extLst>
          </p:cNvPr>
          <p:cNvCxnSpPr>
            <a:cxnSpLocks noChangeShapeType="1"/>
            <a:stCxn id="137" idx="2"/>
            <a:endCxn id="136" idx="1"/>
          </p:cNvCxnSpPr>
          <p:nvPr/>
        </p:nvCxnSpPr>
        <p:spPr bwMode="auto">
          <a:xfrm>
            <a:off x="2088674" y="3730776"/>
            <a:ext cx="356578" cy="434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 name="Shape 127">
            <a:extLst>
              <a:ext uri="{FF2B5EF4-FFF2-40B4-BE49-F238E27FC236}">
                <a16:creationId xmlns:a16="http://schemas.microsoft.com/office/drawing/2014/main" id="{09E419FB-F18C-456C-880B-FE58826AE778}"/>
              </a:ext>
            </a:extLst>
          </p:cNvPr>
          <p:cNvCxnSpPr>
            <a:cxnSpLocks noChangeShapeType="1"/>
            <a:endCxn id="170" idx="1"/>
          </p:cNvCxnSpPr>
          <p:nvPr/>
        </p:nvCxnSpPr>
        <p:spPr bwMode="auto">
          <a:xfrm rot="16200000" flipH="1">
            <a:off x="3745437" y="4248838"/>
            <a:ext cx="1608913" cy="572792"/>
          </a:xfrm>
          <a:prstGeom prst="bentConnector2">
            <a:avLst/>
          </a:prstGeom>
          <a:noFill/>
          <a:ln w="19050" algn="ctr">
            <a:solidFill>
              <a:schemeClr val="tx1"/>
            </a:solidFill>
            <a:round/>
            <a:headEnd type="none"/>
            <a:tailEnd type="triangle" w="med" len="med"/>
          </a:ln>
          <a:extLst>
            <a:ext uri="{909E8E84-426E-40DD-AFC4-6F175D3DCCD1}">
              <a14:hiddenFill xmlns:a14="http://schemas.microsoft.com/office/drawing/2010/main">
                <a:noFill/>
              </a14:hiddenFill>
            </a:ext>
          </a:extLst>
        </p:spPr>
      </p:cxnSp>
      <p:sp>
        <p:nvSpPr>
          <p:cNvPr id="144" name="Trapezoid 143">
            <a:extLst>
              <a:ext uri="{FF2B5EF4-FFF2-40B4-BE49-F238E27FC236}">
                <a16:creationId xmlns:a16="http://schemas.microsoft.com/office/drawing/2014/main" id="{B21ED943-057A-4A92-9D1F-B4EDCFA0D284}"/>
              </a:ext>
            </a:extLst>
          </p:cNvPr>
          <p:cNvSpPr/>
          <p:nvPr/>
        </p:nvSpPr>
        <p:spPr bwMode="auto">
          <a:xfrm rot="5400000">
            <a:off x="4931035" y="1922585"/>
            <a:ext cx="1143000" cy="609600"/>
          </a:xfrm>
          <a:prstGeom prst="trapezoid">
            <a:avLst>
              <a:gd name="adj" fmla="val 35946"/>
            </a:avLst>
          </a:prstGeom>
          <a:solidFill>
            <a:srgbClr val="4BACC6"/>
          </a:solidFill>
          <a:ln w="9525" cap="flat" cmpd="sng" algn="ctr">
            <a:solidFill>
              <a:schemeClr val="tx1"/>
            </a:solidFill>
            <a:prstDash val="solid"/>
            <a:round/>
            <a:headEnd type="none" w="med" len="med"/>
            <a:tailEnd type="none" w="med" len="med"/>
          </a:ln>
          <a:effectLst/>
        </p:spPr>
        <p:txBody>
          <a:bodyPr tIns="274320" anchor="ctr"/>
          <a:lstStyle/>
          <a:p>
            <a:pPr algn="ctr" defTabSz="527517">
              <a:defRPr/>
            </a:pPr>
            <a:r>
              <a:rPr lang="en-US" sz="1400" b="1" dirty="0">
                <a:solidFill>
                  <a:prstClr val="black"/>
                </a:solidFill>
                <a:latin typeface="Calibri"/>
              </a:rPr>
              <a:t>Adder</a:t>
            </a:r>
          </a:p>
        </p:txBody>
      </p:sp>
      <p:sp>
        <p:nvSpPr>
          <p:cNvPr id="145" name="Text Box 23">
            <a:extLst>
              <a:ext uri="{FF2B5EF4-FFF2-40B4-BE49-F238E27FC236}">
                <a16:creationId xmlns:a16="http://schemas.microsoft.com/office/drawing/2014/main" id="{4BC3B837-73FA-4B6D-BBD9-0F2247F83F59}"/>
              </a:ext>
            </a:extLst>
          </p:cNvPr>
          <p:cNvSpPr txBox="1">
            <a:spLocks noChangeArrowheads="1"/>
          </p:cNvSpPr>
          <p:nvPr/>
        </p:nvSpPr>
        <p:spPr bwMode="auto">
          <a:xfrm>
            <a:off x="5350135" y="2122295"/>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Sum</a:t>
            </a:r>
          </a:p>
        </p:txBody>
      </p:sp>
      <p:sp>
        <p:nvSpPr>
          <p:cNvPr id="146" name="Text Box 23">
            <a:extLst>
              <a:ext uri="{FF2B5EF4-FFF2-40B4-BE49-F238E27FC236}">
                <a16:creationId xmlns:a16="http://schemas.microsoft.com/office/drawing/2014/main" id="{BB676843-D767-408E-A275-00F646A4D873}"/>
              </a:ext>
            </a:extLst>
          </p:cNvPr>
          <p:cNvSpPr txBox="1">
            <a:spLocks noChangeArrowheads="1"/>
          </p:cNvSpPr>
          <p:nvPr/>
        </p:nvSpPr>
        <p:spPr bwMode="auto">
          <a:xfrm>
            <a:off x="10153929" y="5715701"/>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cxnSp>
        <p:nvCxnSpPr>
          <p:cNvPr id="147" name="AutoShape 11">
            <a:extLst>
              <a:ext uri="{FF2B5EF4-FFF2-40B4-BE49-F238E27FC236}">
                <a16:creationId xmlns:a16="http://schemas.microsoft.com/office/drawing/2014/main" id="{13B61073-35E5-4A7F-8A71-D00B302AC6B1}"/>
              </a:ext>
            </a:extLst>
          </p:cNvPr>
          <p:cNvCxnSpPr>
            <a:cxnSpLocks noChangeShapeType="1"/>
          </p:cNvCxnSpPr>
          <p:nvPr/>
        </p:nvCxnSpPr>
        <p:spPr bwMode="auto">
          <a:xfrm>
            <a:off x="3226513" y="2469385"/>
            <a:ext cx="720661" cy="1378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8" name="Text Box 23">
            <a:extLst>
              <a:ext uri="{FF2B5EF4-FFF2-40B4-BE49-F238E27FC236}">
                <a16:creationId xmlns:a16="http://schemas.microsoft.com/office/drawing/2014/main" id="{D2A01269-3130-444F-8128-81DE399FB504}"/>
              </a:ext>
            </a:extLst>
          </p:cNvPr>
          <p:cNvSpPr txBox="1">
            <a:spLocks noChangeArrowheads="1"/>
          </p:cNvSpPr>
          <p:nvPr/>
        </p:nvSpPr>
        <p:spPr bwMode="auto">
          <a:xfrm>
            <a:off x="5197735" y="2333749"/>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sp>
        <p:nvSpPr>
          <p:cNvPr id="149" name="Rounded Rectangle 49">
            <a:extLst>
              <a:ext uri="{FF2B5EF4-FFF2-40B4-BE49-F238E27FC236}">
                <a16:creationId xmlns:a16="http://schemas.microsoft.com/office/drawing/2014/main" id="{D383FB9F-0DE1-4A2E-8E81-227C59C7EEF7}"/>
              </a:ext>
            </a:extLst>
          </p:cNvPr>
          <p:cNvSpPr>
            <a:spLocks noChangeArrowheads="1"/>
          </p:cNvSpPr>
          <p:nvPr/>
        </p:nvSpPr>
        <p:spPr bwMode="auto">
          <a:xfrm>
            <a:off x="4283335" y="2192142"/>
            <a:ext cx="685800" cy="533400"/>
          </a:xfrm>
          <a:prstGeom prst="roundRect">
            <a:avLst>
              <a:gd name="adj" fmla="val 50000"/>
            </a:avLst>
          </a:prstGeom>
          <a:solidFill>
            <a:srgbClr val="4BACC6"/>
          </a:solidFill>
          <a:ln w="9525" algn="ctr">
            <a:solidFill>
              <a:schemeClr val="tx1"/>
            </a:solidFill>
            <a:round/>
            <a:headEnd/>
            <a:tailEnd/>
          </a:ln>
        </p:spPr>
        <p:txBody>
          <a:bodyPr anchor="ct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000" dirty="0">
                <a:solidFill>
                  <a:prstClr val="black"/>
                </a:solidFill>
              </a:rPr>
              <a:t>Shift Left 2</a:t>
            </a:r>
          </a:p>
        </p:txBody>
      </p:sp>
      <p:cxnSp>
        <p:nvCxnSpPr>
          <p:cNvPr id="150" name="AutoShape 11">
            <a:extLst>
              <a:ext uri="{FF2B5EF4-FFF2-40B4-BE49-F238E27FC236}">
                <a16:creationId xmlns:a16="http://schemas.microsoft.com/office/drawing/2014/main" id="{447EA105-CF3A-41C0-9A16-56C96E127208}"/>
              </a:ext>
            </a:extLst>
          </p:cNvPr>
          <p:cNvCxnSpPr>
            <a:cxnSpLocks noChangeShapeType="1"/>
            <a:stCxn id="149" idx="3"/>
            <a:endCxn id="148" idx="1"/>
          </p:cNvCxnSpPr>
          <p:nvPr/>
        </p:nvCxnSpPr>
        <p:spPr bwMode="auto">
          <a:xfrm>
            <a:off x="4969135" y="2458842"/>
            <a:ext cx="228600" cy="186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1" name="Elbow Connector 164">
            <a:extLst>
              <a:ext uri="{FF2B5EF4-FFF2-40B4-BE49-F238E27FC236}">
                <a16:creationId xmlns:a16="http://schemas.microsoft.com/office/drawing/2014/main" id="{55FB103C-4DB5-4721-B7B8-9A3888B0F2A5}"/>
              </a:ext>
            </a:extLst>
          </p:cNvPr>
          <p:cNvCxnSpPr>
            <a:stCxn id="160" idx="3"/>
            <a:endCxn id="137" idx="0"/>
          </p:cNvCxnSpPr>
          <p:nvPr/>
        </p:nvCxnSpPr>
        <p:spPr>
          <a:xfrm>
            <a:off x="1417175" y="3326915"/>
            <a:ext cx="382574" cy="403861"/>
          </a:xfrm>
          <a:prstGeom prst="bentConnector3">
            <a:avLst>
              <a:gd name="adj1" fmla="val 50000"/>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3" name="Trapezoid 152">
            <a:extLst>
              <a:ext uri="{FF2B5EF4-FFF2-40B4-BE49-F238E27FC236}">
                <a16:creationId xmlns:a16="http://schemas.microsoft.com/office/drawing/2014/main" id="{A3D9E083-C744-46AF-84E1-232E085AC39D}"/>
              </a:ext>
            </a:extLst>
          </p:cNvPr>
          <p:cNvSpPr/>
          <p:nvPr/>
        </p:nvSpPr>
        <p:spPr bwMode="auto">
          <a:xfrm rot="5400000">
            <a:off x="2360277" y="2243166"/>
            <a:ext cx="1122871" cy="609600"/>
          </a:xfrm>
          <a:prstGeom prst="trapezoid">
            <a:avLst>
              <a:gd name="adj" fmla="val 33990"/>
            </a:avLst>
          </a:prstGeom>
          <a:solidFill>
            <a:schemeClr val="accent5"/>
          </a:solidFill>
          <a:ln w="9525" cap="flat" cmpd="sng" algn="ctr">
            <a:solidFill>
              <a:schemeClr val="tx1"/>
            </a:solidFill>
            <a:prstDash val="solid"/>
            <a:round/>
            <a:headEnd type="none" w="med" len="med"/>
            <a:tailEnd type="none" w="med" len="med"/>
          </a:ln>
          <a:effectLst/>
        </p:spPr>
        <p:txBody>
          <a:bodyPr anchor="ctr"/>
          <a:lstStyle/>
          <a:p>
            <a:pPr algn="ctr" defTabSz="527517">
              <a:defRPr/>
            </a:pPr>
            <a:r>
              <a:rPr lang="en-US" sz="1600" b="1" dirty="0">
                <a:solidFill>
                  <a:prstClr val="black"/>
                </a:solidFill>
                <a:latin typeface="Calibri"/>
              </a:rPr>
              <a:t>+</a:t>
            </a:r>
          </a:p>
        </p:txBody>
      </p:sp>
      <p:sp>
        <p:nvSpPr>
          <p:cNvPr id="154" name="Text Box 23">
            <a:extLst>
              <a:ext uri="{FF2B5EF4-FFF2-40B4-BE49-F238E27FC236}">
                <a16:creationId xmlns:a16="http://schemas.microsoft.com/office/drawing/2014/main" id="{F673D72D-CBB9-4E04-99EA-49095FD2D0A5}"/>
              </a:ext>
            </a:extLst>
          </p:cNvPr>
          <p:cNvSpPr txBox="1">
            <a:spLocks noChangeArrowheads="1"/>
          </p:cNvSpPr>
          <p:nvPr/>
        </p:nvSpPr>
        <p:spPr bwMode="auto">
          <a:xfrm>
            <a:off x="2616913" y="2062731"/>
            <a:ext cx="152400" cy="253917"/>
          </a:xfrm>
          <a:prstGeom prst="rect">
            <a:avLst/>
          </a:prstGeom>
          <a:noFill/>
          <a:ln w="9525">
            <a:noFill/>
            <a:miter lim="800000"/>
            <a:headEnd/>
            <a:tailEnd/>
          </a:ln>
        </p:spPr>
        <p:txBody>
          <a:bodyPr lIns="27432">
            <a:spAutoFit/>
          </a:bodyPr>
          <a:lstStyle/>
          <a:p>
            <a:pPr defTabSz="527517">
              <a:spcBef>
                <a:spcPct val="50000"/>
              </a:spcBef>
              <a:defRPr/>
            </a:pPr>
            <a:r>
              <a:rPr lang="en-US" sz="1050" b="1" dirty="0">
                <a:solidFill>
                  <a:prstClr val="black"/>
                </a:solidFill>
                <a:latin typeface="Arial" charset="0"/>
              </a:rPr>
              <a:t>A</a:t>
            </a:r>
          </a:p>
        </p:txBody>
      </p:sp>
      <p:sp>
        <p:nvSpPr>
          <p:cNvPr id="155" name="Text Box 23">
            <a:extLst>
              <a:ext uri="{FF2B5EF4-FFF2-40B4-BE49-F238E27FC236}">
                <a16:creationId xmlns:a16="http://schemas.microsoft.com/office/drawing/2014/main" id="{275DE86F-4650-4760-B956-CFD24FC6FEBA}"/>
              </a:ext>
            </a:extLst>
          </p:cNvPr>
          <p:cNvSpPr txBox="1">
            <a:spLocks noChangeArrowheads="1"/>
          </p:cNvSpPr>
          <p:nvPr/>
        </p:nvSpPr>
        <p:spPr bwMode="auto">
          <a:xfrm>
            <a:off x="2616913" y="2799331"/>
            <a:ext cx="152400" cy="253917"/>
          </a:xfrm>
          <a:prstGeom prst="rect">
            <a:avLst/>
          </a:prstGeom>
          <a:noFill/>
          <a:ln w="9525">
            <a:noFill/>
            <a:miter lim="800000"/>
            <a:headEnd/>
            <a:tailEnd/>
          </a:ln>
        </p:spPr>
        <p:txBody>
          <a:bodyPr lIns="27432">
            <a:spAutoFit/>
          </a:bodyPr>
          <a:lstStyle/>
          <a:p>
            <a:pPr defTabSz="527517">
              <a:spcBef>
                <a:spcPct val="50000"/>
              </a:spcBef>
              <a:defRPr/>
            </a:pPr>
            <a:r>
              <a:rPr lang="en-US" sz="1050" b="1" dirty="0">
                <a:solidFill>
                  <a:prstClr val="black"/>
                </a:solidFill>
                <a:latin typeface="Arial" charset="0"/>
              </a:rPr>
              <a:t>B</a:t>
            </a:r>
          </a:p>
        </p:txBody>
      </p:sp>
      <p:sp>
        <p:nvSpPr>
          <p:cNvPr id="156" name="Text Box 23">
            <a:extLst>
              <a:ext uri="{FF2B5EF4-FFF2-40B4-BE49-F238E27FC236}">
                <a16:creationId xmlns:a16="http://schemas.microsoft.com/office/drawing/2014/main" id="{A0B5F122-DA57-4879-BAA6-AF9CE2BE9C1D}"/>
              </a:ext>
            </a:extLst>
          </p:cNvPr>
          <p:cNvSpPr txBox="1">
            <a:spLocks noChangeArrowheads="1"/>
          </p:cNvSpPr>
          <p:nvPr/>
        </p:nvSpPr>
        <p:spPr bwMode="auto">
          <a:xfrm>
            <a:off x="3074113" y="2405747"/>
            <a:ext cx="152400" cy="253917"/>
          </a:xfrm>
          <a:prstGeom prst="rect">
            <a:avLst/>
          </a:prstGeom>
          <a:noFill/>
          <a:ln w="9525">
            <a:noFill/>
            <a:miter lim="800000"/>
            <a:headEnd/>
            <a:tailEnd/>
          </a:ln>
        </p:spPr>
        <p:txBody>
          <a:bodyPr lIns="27432">
            <a:spAutoFit/>
          </a:bodyPr>
          <a:lstStyle/>
          <a:p>
            <a:pPr defTabSz="527517">
              <a:spcBef>
                <a:spcPct val="50000"/>
              </a:spcBef>
              <a:defRPr/>
            </a:pPr>
            <a:r>
              <a:rPr lang="en-US" sz="1050" b="1" dirty="0">
                <a:solidFill>
                  <a:prstClr val="black"/>
                </a:solidFill>
                <a:latin typeface="Arial" charset="0"/>
              </a:rPr>
              <a:t>S</a:t>
            </a:r>
          </a:p>
        </p:txBody>
      </p:sp>
      <p:cxnSp>
        <p:nvCxnSpPr>
          <p:cNvPr id="157" name="AutoShape 11">
            <a:extLst>
              <a:ext uri="{FF2B5EF4-FFF2-40B4-BE49-F238E27FC236}">
                <a16:creationId xmlns:a16="http://schemas.microsoft.com/office/drawing/2014/main" id="{B719502F-2CF9-4624-988A-B84F14188B45}"/>
              </a:ext>
            </a:extLst>
          </p:cNvPr>
          <p:cNvCxnSpPr>
            <a:cxnSpLocks noChangeShapeType="1"/>
          </p:cNvCxnSpPr>
          <p:nvPr/>
        </p:nvCxnSpPr>
        <p:spPr bwMode="auto">
          <a:xfrm>
            <a:off x="2312113" y="2215130"/>
            <a:ext cx="304800" cy="15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8" name="Shape 41">
            <a:extLst>
              <a:ext uri="{FF2B5EF4-FFF2-40B4-BE49-F238E27FC236}">
                <a16:creationId xmlns:a16="http://schemas.microsoft.com/office/drawing/2014/main" id="{E2D13593-45C8-46BF-87A5-68DB56357292}"/>
              </a:ext>
            </a:extLst>
          </p:cNvPr>
          <p:cNvCxnSpPr>
            <a:cxnSpLocks noChangeShapeType="1"/>
            <a:endCxn id="155" idx="1"/>
          </p:cNvCxnSpPr>
          <p:nvPr/>
        </p:nvCxnSpPr>
        <p:spPr bwMode="auto">
          <a:xfrm rot="5400000" flipH="1" flipV="1">
            <a:off x="2019993" y="3142212"/>
            <a:ext cx="812843" cy="381000"/>
          </a:xfrm>
          <a:prstGeom prst="bentConnector2">
            <a:avLst/>
          </a:prstGeom>
          <a:noFill/>
          <a:ln w="19050" algn="ctr">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59" name="Text Box 23">
            <a:extLst>
              <a:ext uri="{FF2B5EF4-FFF2-40B4-BE49-F238E27FC236}">
                <a16:creationId xmlns:a16="http://schemas.microsoft.com/office/drawing/2014/main" id="{BC39853B-B959-45C1-B432-E5D0B080FDA7}"/>
              </a:ext>
            </a:extLst>
          </p:cNvPr>
          <p:cNvSpPr txBox="1">
            <a:spLocks noChangeArrowheads="1"/>
          </p:cNvSpPr>
          <p:nvPr/>
        </p:nvSpPr>
        <p:spPr bwMode="auto">
          <a:xfrm>
            <a:off x="2083513" y="2062730"/>
            <a:ext cx="228600" cy="276999"/>
          </a:xfrm>
          <a:prstGeom prst="rect">
            <a:avLst/>
          </a:prstGeom>
          <a:noFill/>
          <a:ln w="9525">
            <a:noFill/>
            <a:miter lim="800000"/>
            <a:headEnd/>
            <a:tailEnd/>
          </a:ln>
        </p:spPr>
        <p:txBody>
          <a:bodyPr lIns="27432">
            <a:spAutoFit/>
          </a:bodyPr>
          <a:lstStyle/>
          <a:p>
            <a:pPr defTabSz="527517">
              <a:spcBef>
                <a:spcPct val="50000"/>
              </a:spcBef>
              <a:defRPr/>
            </a:pPr>
            <a:r>
              <a:rPr lang="en-US" sz="1200" b="1" dirty="0">
                <a:solidFill>
                  <a:prstClr val="black"/>
                </a:solidFill>
                <a:latin typeface="Arial" charset="0"/>
              </a:rPr>
              <a:t>4</a:t>
            </a:r>
          </a:p>
        </p:txBody>
      </p:sp>
      <p:sp>
        <p:nvSpPr>
          <p:cNvPr id="160" name="Flowchart: Terminator 159">
            <a:extLst>
              <a:ext uri="{FF2B5EF4-FFF2-40B4-BE49-F238E27FC236}">
                <a16:creationId xmlns:a16="http://schemas.microsoft.com/office/drawing/2014/main" id="{BC7CAE56-EA48-4FD8-8393-3AC6053C3B22}"/>
              </a:ext>
            </a:extLst>
          </p:cNvPr>
          <p:cNvSpPr/>
          <p:nvPr/>
        </p:nvSpPr>
        <p:spPr>
          <a:xfrm>
            <a:off x="1191299" y="3064025"/>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161" name="Elbow Connector 177">
            <a:extLst>
              <a:ext uri="{FF2B5EF4-FFF2-40B4-BE49-F238E27FC236}">
                <a16:creationId xmlns:a16="http://schemas.microsoft.com/office/drawing/2014/main" id="{3B02738E-7080-4DFA-8689-F1D0B7E14D5F}"/>
              </a:ext>
            </a:extLst>
          </p:cNvPr>
          <p:cNvCxnSpPr/>
          <p:nvPr/>
        </p:nvCxnSpPr>
        <p:spPr>
          <a:xfrm rot="10800000" flipV="1">
            <a:off x="1191300" y="1931391"/>
            <a:ext cx="2383681" cy="1263758"/>
          </a:xfrm>
          <a:prstGeom prst="bentConnector3">
            <a:avLst>
              <a:gd name="adj1" fmla="val 106250"/>
            </a:avLst>
          </a:prstGeom>
          <a:ln w="1905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62" name="Group 161">
            <a:extLst>
              <a:ext uri="{FF2B5EF4-FFF2-40B4-BE49-F238E27FC236}">
                <a16:creationId xmlns:a16="http://schemas.microsoft.com/office/drawing/2014/main" id="{63ECF657-8E51-4E92-893E-9F4CEF14ECEF}"/>
              </a:ext>
            </a:extLst>
          </p:cNvPr>
          <p:cNvGrpSpPr/>
          <p:nvPr/>
        </p:nvGrpSpPr>
        <p:grpSpPr>
          <a:xfrm>
            <a:off x="4457996" y="2939391"/>
            <a:ext cx="1597509" cy="2720691"/>
            <a:chOff x="3731000" y="3093507"/>
            <a:chExt cx="1384508" cy="2357932"/>
          </a:xfrm>
        </p:grpSpPr>
        <p:sp>
          <p:nvSpPr>
            <p:cNvPr id="163" name="Rectangle 7">
              <a:extLst>
                <a:ext uri="{FF2B5EF4-FFF2-40B4-BE49-F238E27FC236}">
                  <a16:creationId xmlns:a16="http://schemas.microsoft.com/office/drawing/2014/main" id="{B1BB2740-C9C0-4D23-A72D-F73CBD75781E}"/>
                </a:ext>
              </a:extLst>
            </p:cNvPr>
            <p:cNvSpPr>
              <a:spLocks noChangeArrowheads="1"/>
            </p:cNvSpPr>
            <p:nvPr/>
          </p:nvSpPr>
          <p:spPr bwMode="auto">
            <a:xfrm>
              <a:off x="3992828" y="3093507"/>
              <a:ext cx="990600" cy="1783080"/>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a:solidFill>
                    <a:prstClr val="black"/>
                  </a:solidFill>
                </a:rPr>
                <a:t>Register File</a:t>
              </a:r>
            </a:p>
          </p:txBody>
        </p:sp>
        <p:sp>
          <p:nvSpPr>
            <p:cNvPr id="164" name="Text Box 23">
              <a:extLst>
                <a:ext uri="{FF2B5EF4-FFF2-40B4-BE49-F238E27FC236}">
                  <a16:creationId xmlns:a16="http://schemas.microsoft.com/office/drawing/2014/main" id="{B596F59F-04C7-4733-898E-7B5E000D60E0}"/>
                </a:ext>
              </a:extLst>
            </p:cNvPr>
            <p:cNvSpPr txBox="1">
              <a:spLocks noChangeArrowheads="1"/>
            </p:cNvSpPr>
            <p:nvPr/>
          </p:nvSpPr>
          <p:spPr bwMode="auto">
            <a:xfrm>
              <a:off x="3992828" y="309350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Reg. 1 #</a:t>
              </a:r>
            </a:p>
          </p:txBody>
        </p:sp>
        <p:sp>
          <p:nvSpPr>
            <p:cNvPr id="165" name="Text Box 23">
              <a:extLst>
                <a:ext uri="{FF2B5EF4-FFF2-40B4-BE49-F238E27FC236}">
                  <a16:creationId xmlns:a16="http://schemas.microsoft.com/office/drawing/2014/main" id="{5304F9F4-04A1-4B83-A97B-B8192DF1619D}"/>
                </a:ext>
              </a:extLst>
            </p:cNvPr>
            <p:cNvSpPr txBox="1">
              <a:spLocks noChangeArrowheads="1"/>
            </p:cNvSpPr>
            <p:nvPr/>
          </p:nvSpPr>
          <p:spPr bwMode="auto">
            <a:xfrm>
              <a:off x="3992828" y="348974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Reg. 2 #</a:t>
              </a:r>
            </a:p>
          </p:txBody>
        </p:sp>
        <p:sp>
          <p:nvSpPr>
            <p:cNvPr id="166" name="Text Box 23">
              <a:extLst>
                <a:ext uri="{FF2B5EF4-FFF2-40B4-BE49-F238E27FC236}">
                  <a16:creationId xmlns:a16="http://schemas.microsoft.com/office/drawing/2014/main" id="{B8D77AD3-7DBE-45A4-AAA5-A2E5CC4E40BF}"/>
                </a:ext>
              </a:extLst>
            </p:cNvPr>
            <p:cNvSpPr txBox="1">
              <a:spLocks noChangeArrowheads="1"/>
            </p:cNvSpPr>
            <p:nvPr/>
          </p:nvSpPr>
          <p:spPr bwMode="auto">
            <a:xfrm>
              <a:off x="3992828" y="388598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Write</a:t>
              </a:r>
              <a:br>
                <a:rPr lang="en-US" sz="1050" dirty="0">
                  <a:solidFill>
                    <a:prstClr val="black"/>
                  </a:solidFill>
                  <a:latin typeface="Arial" charset="0"/>
                </a:rPr>
              </a:br>
              <a:r>
                <a:rPr lang="en-US" sz="1050" dirty="0">
                  <a:solidFill>
                    <a:prstClr val="black"/>
                  </a:solidFill>
                  <a:latin typeface="Arial" charset="0"/>
                </a:rPr>
                <a:t>Reg. #</a:t>
              </a:r>
            </a:p>
          </p:txBody>
        </p:sp>
        <p:sp>
          <p:nvSpPr>
            <p:cNvPr id="167" name="Text Box 23">
              <a:extLst>
                <a:ext uri="{FF2B5EF4-FFF2-40B4-BE49-F238E27FC236}">
                  <a16:creationId xmlns:a16="http://schemas.microsoft.com/office/drawing/2014/main" id="{108955AA-C7B1-4DBC-BFC4-54CD734E8740}"/>
                </a:ext>
              </a:extLst>
            </p:cNvPr>
            <p:cNvSpPr txBox="1">
              <a:spLocks noChangeArrowheads="1"/>
            </p:cNvSpPr>
            <p:nvPr/>
          </p:nvSpPr>
          <p:spPr bwMode="auto">
            <a:xfrm>
              <a:off x="3992828" y="428222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Write </a:t>
              </a:r>
              <a:br>
                <a:rPr lang="en-US" sz="1050" dirty="0">
                  <a:solidFill>
                    <a:prstClr val="black"/>
                  </a:solidFill>
                  <a:latin typeface="Arial" charset="0"/>
                </a:rPr>
              </a:br>
              <a:r>
                <a:rPr lang="en-US" sz="1050" dirty="0">
                  <a:solidFill>
                    <a:prstClr val="black"/>
                  </a:solidFill>
                  <a:latin typeface="Arial" charset="0"/>
                </a:rPr>
                <a:t>Data</a:t>
              </a:r>
            </a:p>
          </p:txBody>
        </p:sp>
        <p:sp>
          <p:nvSpPr>
            <p:cNvPr id="168" name="Text Box 23">
              <a:extLst>
                <a:ext uri="{FF2B5EF4-FFF2-40B4-BE49-F238E27FC236}">
                  <a16:creationId xmlns:a16="http://schemas.microsoft.com/office/drawing/2014/main" id="{2A82DA1F-58BD-48AA-9A64-00921B414721}"/>
                </a:ext>
              </a:extLst>
            </p:cNvPr>
            <p:cNvSpPr txBox="1">
              <a:spLocks noChangeArrowheads="1"/>
            </p:cNvSpPr>
            <p:nvPr/>
          </p:nvSpPr>
          <p:spPr bwMode="auto">
            <a:xfrm>
              <a:off x="4521148" y="3753907"/>
              <a:ext cx="462280" cy="360098"/>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data 1</a:t>
              </a:r>
            </a:p>
          </p:txBody>
        </p:sp>
        <p:sp>
          <p:nvSpPr>
            <p:cNvPr id="169" name="Text Box 23">
              <a:extLst>
                <a:ext uri="{FF2B5EF4-FFF2-40B4-BE49-F238E27FC236}">
                  <a16:creationId xmlns:a16="http://schemas.microsoft.com/office/drawing/2014/main" id="{BFAC46B7-9738-499E-8524-51D72269D639}"/>
                </a:ext>
              </a:extLst>
            </p:cNvPr>
            <p:cNvSpPr txBox="1">
              <a:spLocks noChangeArrowheads="1"/>
            </p:cNvSpPr>
            <p:nvPr/>
          </p:nvSpPr>
          <p:spPr bwMode="auto">
            <a:xfrm>
              <a:off x="4521148" y="4216187"/>
              <a:ext cx="462280" cy="360098"/>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data 2</a:t>
              </a:r>
            </a:p>
          </p:txBody>
        </p:sp>
        <p:sp>
          <p:nvSpPr>
            <p:cNvPr id="170" name="Rounded Rectangle 49">
              <a:extLst>
                <a:ext uri="{FF2B5EF4-FFF2-40B4-BE49-F238E27FC236}">
                  <a16:creationId xmlns:a16="http://schemas.microsoft.com/office/drawing/2014/main" id="{52B58E0D-51DE-45B3-B209-758DE50B0AFF}"/>
                </a:ext>
              </a:extLst>
            </p:cNvPr>
            <p:cNvSpPr>
              <a:spLocks noChangeArrowheads="1"/>
            </p:cNvSpPr>
            <p:nvPr/>
          </p:nvSpPr>
          <p:spPr bwMode="auto">
            <a:xfrm>
              <a:off x="4058854" y="4942627"/>
              <a:ext cx="726454" cy="462280"/>
            </a:xfrm>
            <a:prstGeom prst="roundRect">
              <a:avLst>
                <a:gd name="adj" fmla="val 50000"/>
              </a:avLst>
            </a:prstGeom>
            <a:solidFill>
              <a:schemeClr val="accent5"/>
            </a:solidFill>
            <a:ln w="9525" algn="ctr">
              <a:solidFill>
                <a:schemeClr val="tx1"/>
              </a:solidFill>
              <a:round/>
              <a:headEnd/>
              <a:tailEnd/>
            </a:ln>
          </p:spPr>
          <p:txBody>
            <a:bodyPr anchor="ct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000">
                  <a:solidFill>
                    <a:prstClr val="black"/>
                  </a:solidFill>
                </a:rPr>
                <a:t>Sign Extend</a:t>
              </a:r>
            </a:p>
          </p:txBody>
        </p:sp>
        <p:cxnSp>
          <p:nvCxnSpPr>
            <p:cNvPr id="171" name="Straight Connector 253">
              <a:extLst>
                <a:ext uri="{FF2B5EF4-FFF2-40B4-BE49-F238E27FC236}">
                  <a16:creationId xmlns:a16="http://schemas.microsoft.com/office/drawing/2014/main" id="{44B21788-DB4B-48C2-9A82-22266B33F40F}"/>
                </a:ext>
              </a:extLst>
            </p:cNvPr>
            <p:cNvCxnSpPr>
              <a:cxnSpLocks noChangeShapeType="1"/>
            </p:cNvCxnSpPr>
            <p:nvPr/>
          </p:nvCxnSpPr>
          <p:spPr bwMode="auto">
            <a:xfrm rot="5400000" flipH="1" flipV="1">
              <a:off x="4884368" y="5114607"/>
              <a:ext cx="132080" cy="6604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72" name="Text Box 23">
              <a:extLst>
                <a:ext uri="{FF2B5EF4-FFF2-40B4-BE49-F238E27FC236}">
                  <a16:creationId xmlns:a16="http://schemas.microsoft.com/office/drawing/2014/main" id="{4D8E3C08-F5C8-42E8-97DE-51FAA78E527E}"/>
                </a:ext>
              </a:extLst>
            </p:cNvPr>
            <p:cNvSpPr txBox="1">
              <a:spLocks noChangeArrowheads="1"/>
            </p:cNvSpPr>
            <p:nvPr/>
          </p:nvSpPr>
          <p:spPr bwMode="auto">
            <a:xfrm>
              <a:off x="4851348" y="5198532"/>
              <a:ext cx="264160" cy="21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 rIns="27432">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000" dirty="0">
                  <a:solidFill>
                    <a:prstClr val="black"/>
                  </a:solidFill>
                </a:rPr>
                <a:t>32</a:t>
              </a:r>
            </a:p>
          </p:txBody>
        </p:sp>
        <p:sp>
          <p:nvSpPr>
            <p:cNvPr id="173" name="Text Box 23">
              <a:extLst>
                <a:ext uri="{FF2B5EF4-FFF2-40B4-BE49-F238E27FC236}">
                  <a16:creationId xmlns:a16="http://schemas.microsoft.com/office/drawing/2014/main" id="{20082751-DB92-4230-BE05-C916E83D23DF}"/>
                </a:ext>
              </a:extLst>
            </p:cNvPr>
            <p:cNvSpPr txBox="1">
              <a:spLocks noChangeArrowheads="1"/>
            </p:cNvSpPr>
            <p:nvPr/>
          </p:nvSpPr>
          <p:spPr bwMode="auto">
            <a:xfrm>
              <a:off x="3731000" y="5238048"/>
              <a:ext cx="264160" cy="21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 rIns="27432">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000" dirty="0">
                  <a:solidFill>
                    <a:prstClr val="black"/>
                  </a:solidFill>
                </a:rPr>
                <a:t>16</a:t>
              </a:r>
            </a:p>
          </p:txBody>
        </p:sp>
        <p:sp>
          <p:nvSpPr>
            <p:cNvPr id="174" name="Text Box 23">
              <a:extLst>
                <a:ext uri="{FF2B5EF4-FFF2-40B4-BE49-F238E27FC236}">
                  <a16:creationId xmlns:a16="http://schemas.microsoft.com/office/drawing/2014/main" id="{788A1A12-F76E-431F-98AA-BB0199492B3F}"/>
                </a:ext>
              </a:extLst>
            </p:cNvPr>
            <p:cNvSpPr txBox="1">
              <a:spLocks noChangeArrowheads="1"/>
            </p:cNvSpPr>
            <p:nvPr/>
          </p:nvSpPr>
          <p:spPr bwMode="auto">
            <a:xfrm>
              <a:off x="3797040" y="5048184"/>
              <a:ext cx="132080" cy="220061"/>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cxnSp>
          <p:nvCxnSpPr>
            <p:cNvPr id="175" name="Straight Connector 253">
              <a:extLst>
                <a:ext uri="{FF2B5EF4-FFF2-40B4-BE49-F238E27FC236}">
                  <a16:creationId xmlns:a16="http://schemas.microsoft.com/office/drawing/2014/main" id="{8A18B4F7-5850-42E4-B4D9-95CA7CD0271D}"/>
                </a:ext>
              </a:extLst>
            </p:cNvPr>
            <p:cNvCxnSpPr>
              <a:cxnSpLocks noChangeShapeType="1"/>
            </p:cNvCxnSpPr>
            <p:nvPr/>
          </p:nvCxnSpPr>
          <p:spPr bwMode="auto">
            <a:xfrm rot="5400000" flipH="1" flipV="1">
              <a:off x="3811204" y="5126744"/>
              <a:ext cx="132080" cy="6604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cxnSp>
        <p:nvCxnSpPr>
          <p:cNvPr id="176" name="AutoShape 11">
            <a:extLst>
              <a:ext uri="{FF2B5EF4-FFF2-40B4-BE49-F238E27FC236}">
                <a16:creationId xmlns:a16="http://schemas.microsoft.com/office/drawing/2014/main" id="{B6AC083F-48D9-45CD-9CEC-B0B5B7407B44}"/>
              </a:ext>
            </a:extLst>
          </p:cNvPr>
          <p:cNvCxnSpPr>
            <a:cxnSpLocks noChangeShapeType="1"/>
          </p:cNvCxnSpPr>
          <p:nvPr/>
        </p:nvCxnSpPr>
        <p:spPr bwMode="auto">
          <a:xfrm flipV="1">
            <a:off x="3567425" y="1921796"/>
            <a:ext cx="6290" cy="549561"/>
          </a:xfrm>
          <a:prstGeom prst="straightConnector1">
            <a:avLst/>
          </a:prstGeom>
          <a:noFill/>
          <a:ln w="19050">
            <a:solidFill>
              <a:schemeClr val="tx1"/>
            </a:solidFill>
            <a:round/>
            <a:headEnd type="oval"/>
            <a:tailEnd type="none" w="med" len="med"/>
          </a:ln>
          <a:extLst>
            <a:ext uri="{909E8E84-426E-40DD-AFC4-6F175D3DCCD1}">
              <a14:hiddenFill xmlns:a14="http://schemas.microsoft.com/office/drawing/2010/main">
                <a:noFill/>
              </a14:hiddenFill>
            </a:ext>
          </a:extLst>
        </p:spPr>
      </p:cxnSp>
      <p:sp>
        <p:nvSpPr>
          <p:cNvPr id="177" name="Rectangle 176">
            <a:extLst>
              <a:ext uri="{FF2B5EF4-FFF2-40B4-BE49-F238E27FC236}">
                <a16:creationId xmlns:a16="http://schemas.microsoft.com/office/drawing/2014/main" id="{7434C4AE-9EFB-4A7A-AB86-A43F54156016}"/>
              </a:ext>
            </a:extLst>
          </p:cNvPr>
          <p:cNvSpPr/>
          <p:nvPr/>
        </p:nvSpPr>
        <p:spPr>
          <a:xfrm>
            <a:off x="6351817" y="1879526"/>
            <a:ext cx="212775" cy="4138111"/>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
        <p:nvSpPr>
          <p:cNvPr id="178" name="Rectangle 177">
            <a:extLst>
              <a:ext uri="{FF2B5EF4-FFF2-40B4-BE49-F238E27FC236}">
                <a16:creationId xmlns:a16="http://schemas.microsoft.com/office/drawing/2014/main" id="{7FDA6112-F17A-40D2-8A9E-C8C2AAC589D2}"/>
              </a:ext>
            </a:extLst>
          </p:cNvPr>
          <p:cNvSpPr/>
          <p:nvPr/>
        </p:nvSpPr>
        <p:spPr>
          <a:xfrm>
            <a:off x="3947174" y="1879946"/>
            <a:ext cx="212775" cy="4138111"/>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cxnSp>
        <p:nvCxnSpPr>
          <p:cNvPr id="179" name="AutoShape 11">
            <a:extLst>
              <a:ext uri="{FF2B5EF4-FFF2-40B4-BE49-F238E27FC236}">
                <a16:creationId xmlns:a16="http://schemas.microsoft.com/office/drawing/2014/main" id="{12B45FB4-E116-4E63-ACD0-529F8F95D421}"/>
              </a:ext>
            </a:extLst>
          </p:cNvPr>
          <p:cNvCxnSpPr>
            <a:cxnSpLocks noChangeShapeType="1"/>
          </p:cNvCxnSpPr>
          <p:nvPr/>
        </p:nvCxnSpPr>
        <p:spPr bwMode="auto">
          <a:xfrm>
            <a:off x="3746879" y="3739491"/>
            <a:ext cx="21540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0" name="AutoShape 11">
            <a:extLst>
              <a:ext uri="{FF2B5EF4-FFF2-40B4-BE49-F238E27FC236}">
                <a16:creationId xmlns:a16="http://schemas.microsoft.com/office/drawing/2014/main" id="{F67A08A2-81A6-4E78-830D-25526E12F1D3}"/>
              </a:ext>
            </a:extLst>
          </p:cNvPr>
          <p:cNvCxnSpPr>
            <a:cxnSpLocks noChangeShapeType="1"/>
          </p:cNvCxnSpPr>
          <p:nvPr/>
        </p:nvCxnSpPr>
        <p:spPr bwMode="auto">
          <a:xfrm>
            <a:off x="5672873" y="5324570"/>
            <a:ext cx="672503"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1" name="AutoShape 11">
            <a:extLst>
              <a:ext uri="{FF2B5EF4-FFF2-40B4-BE49-F238E27FC236}">
                <a16:creationId xmlns:a16="http://schemas.microsoft.com/office/drawing/2014/main" id="{481E1370-B85C-446D-BFEC-166D96A5F0A3}"/>
              </a:ext>
            </a:extLst>
          </p:cNvPr>
          <p:cNvCxnSpPr>
            <a:cxnSpLocks noChangeShapeType="1"/>
          </p:cNvCxnSpPr>
          <p:nvPr/>
        </p:nvCxnSpPr>
        <p:spPr bwMode="auto">
          <a:xfrm>
            <a:off x="6571175" y="3997764"/>
            <a:ext cx="746396"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 name="AutoShape 11">
            <a:extLst>
              <a:ext uri="{FF2B5EF4-FFF2-40B4-BE49-F238E27FC236}">
                <a16:creationId xmlns:a16="http://schemas.microsoft.com/office/drawing/2014/main" id="{4EE67484-3B16-4F24-8942-B7E1A1AD4F0C}"/>
              </a:ext>
            </a:extLst>
          </p:cNvPr>
          <p:cNvCxnSpPr>
            <a:cxnSpLocks noChangeShapeType="1"/>
          </p:cNvCxnSpPr>
          <p:nvPr/>
        </p:nvCxnSpPr>
        <p:spPr bwMode="auto">
          <a:xfrm>
            <a:off x="6570516" y="4460176"/>
            <a:ext cx="3573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5" name="Rectangle 184">
            <a:extLst>
              <a:ext uri="{FF2B5EF4-FFF2-40B4-BE49-F238E27FC236}">
                <a16:creationId xmlns:a16="http://schemas.microsoft.com/office/drawing/2014/main" id="{D6C41C48-1071-47A3-8140-1F45FB3B0815}"/>
              </a:ext>
            </a:extLst>
          </p:cNvPr>
          <p:cNvSpPr/>
          <p:nvPr/>
        </p:nvSpPr>
        <p:spPr>
          <a:xfrm>
            <a:off x="8417791" y="1879526"/>
            <a:ext cx="212775" cy="4164458"/>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cxnSp>
        <p:nvCxnSpPr>
          <p:cNvPr id="188" name="AutoShape 11">
            <a:extLst>
              <a:ext uri="{FF2B5EF4-FFF2-40B4-BE49-F238E27FC236}">
                <a16:creationId xmlns:a16="http://schemas.microsoft.com/office/drawing/2014/main" id="{90C2BD47-A39E-45FB-B6B5-81F8DD8A1384}"/>
              </a:ext>
            </a:extLst>
          </p:cNvPr>
          <p:cNvCxnSpPr>
            <a:cxnSpLocks noChangeShapeType="1"/>
          </p:cNvCxnSpPr>
          <p:nvPr/>
        </p:nvCxnSpPr>
        <p:spPr bwMode="auto">
          <a:xfrm>
            <a:off x="7930006" y="4347138"/>
            <a:ext cx="485563" cy="21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0" name="Shape 127">
            <a:extLst>
              <a:ext uri="{FF2B5EF4-FFF2-40B4-BE49-F238E27FC236}">
                <a16:creationId xmlns:a16="http://schemas.microsoft.com/office/drawing/2014/main" id="{4C6B777B-8D9E-4B3D-9E92-7EB94CE37E4A}"/>
              </a:ext>
            </a:extLst>
          </p:cNvPr>
          <p:cNvCxnSpPr>
            <a:cxnSpLocks noChangeShapeType="1"/>
          </p:cNvCxnSpPr>
          <p:nvPr/>
        </p:nvCxnSpPr>
        <p:spPr bwMode="auto">
          <a:xfrm>
            <a:off x="6641487" y="4457945"/>
            <a:ext cx="1776304" cy="702510"/>
          </a:xfrm>
          <a:prstGeom prst="bentConnector3">
            <a:avLst>
              <a:gd name="adj1" fmla="val -20"/>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sp>
        <p:nvSpPr>
          <p:cNvPr id="192" name="Rectangle 191">
            <a:extLst>
              <a:ext uri="{FF2B5EF4-FFF2-40B4-BE49-F238E27FC236}">
                <a16:creationId xmlns:a16="http://schemas.microsoft.com/office/drawing/2014/main" id="{E50BE98B-3BBD-4D66-86AF-E4BCD5AC3C35}"/>
              </a:ext>
            </a:extLst>
          </p:cNvPr>
          <p:cNvSpPr/>
          <p:nvPr/>
        </p:nvSpPr>
        <p:spPr>
          <a:xfrm>
            <a:off x="10094457" y="1879323"/>
            <a:ext cx="212775" cy="4164458"/>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cxnSp>
        <p:nvCxnSpPr>
          <p:cNvPr id="193" name="AutoShape 11">
            <a:extLst>
              <a:ext uri="{FF2B5EF4-FFF2-40B4-BE49-F238E27FC236}">
                <a16:creationId xmlns:a16="http://schemas.microsoft.com/office/drawing/2014/main" id="{1DE58F9D-8023-451D-A22C-DF2E8D34B453}"/>
              </a:ext>
            </a:extLst>
          </p:cNvPr>
          <p:cNvCxnSpPr>
            <a:cxnSpLocks noChangeShapeType="1"/>
          </p:cNvCxnSpPr>
          <p:nvPr/>
        </p:nvCxnSpPr>
        <p:spPr bwMode="auto">
          <a:xfrm>
            <a:off x="10310090" y="4396109"/>
            <a:ext cx="327472" cy="20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 name="AutoShape 11">
            <a:extLst>
              <a:ext uri="{FF2B5EF4-FFF2-40B4-BE49-F238E27FC236}">
                <a16:creationId xmlns:a16="http://schemas.microsoft.com/office/drawing/2014/main" id="{C31D600D-8971-4E85-8602-F965239D5643}"/>
              </a:ext>
            </a:extLst>
          </p:cNvPr>
          <p:cNvCxnSpPr>
            <a:cxnSpLocks noChangeShapeType="1"/>
          </p:cNvCxnSpPr>
          <p:nvPr/>
        </p:nvCxnSpPr>
        <p:spPr bwMode="auto">
          <a:xfrm>
            <a:off x="10310090" y="4706709"/>
            <a:ext cx="327472" cy="20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5" name="Elbow Connector 92">
            <a:extLst>
              <a:ext uri="{FF2B5EF4-FFF2-40B4-BE49-F238E27FC236}">
                <a16:creationId xmlns:a16="http://schemas.microsoft.com/office/drawing/2014/main" id="{AE8D81EA-62ED-49BC-9733-53719F1290C4}"/>
              </a:ext>
            </a:extLst>
          </p:cNvPr>
          <p:cNvCxnSpPr/>
          <p:nvPr/>
        </p:nvCxnSpPr>
        <p:spPr>
          <a:xfrm rot="10800000" flipH="1" flipV="1">
            <a:off x="8867079" y="4337349"/>
            <a:ext cx="1227379" cy="56393"/>
          </a:xfrm>
          <a:prstGeom prst="bentConnector5">
            <a:avLst>
              <a:gd name="adj1" fmla="val -72"/>
              <a:gd name="adj2" fmla="val -477568"/>
              <a:gd name="adj3" fmla="val 86653"/>
            </a:avLst>
          </a:prstGeom>
          <a:ln w="19050">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7" name="AutoShape 11">
            <a:extLst>
              <a:ext uri="{FF2B5EF4-FFF2-40B4-BE49-F238E27FC236}">
                <a16:creationId xmlns:a16="http://schemas.microsoft.com/office/drawing/2014/main" id="{9EEC63E3-D3D8-40EE-9AA7-D11A52104E5D}"/>
              </a:ext>
            </a:extLst>
          </p:cNvPr>
          <p:cNvCxnSpPr>
            <a:cxnSpLocks noChangeShapeType="1"/>
          </p:cNvCxnSpPr>
          <p:nvPr/>
        </p:nvCxnSpPr>
        <p:spPr bwMode="auto">
          <a:xfrm>
            <a:off x="4158478" y="2042576"/>
            <a:ext cx="1039257" cy="770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8" name="TextBox 197">
            <a:extLst>
              <a:ext uri="{FF2B5EF4-FFF2-40B4-BE49-F238E27FC236}">
                <a16:creationId xmlns:a16="http://schemas.microsoft.com/office/drawing/2014/main" id="{F414BC6B-615E-4C6E-8159-DE7FCC6A9774}"/>
              </a:ext>
            </a:extLst>
          </p:cNvPr>
          <p:cNvSpPr txBox="1"/>
          <p:nvPr/>
        </p:nvSpPr>
        <p:spPr>
          <a:xfrm>
            <a:off x="3752174" y="1879280"/>
            <a:ext cx="602281" cy="340863"/>
          </a:xfrm>
          <a:prstGeom prst="rect">
            <a:avLst/>
          </a:prstGeom>
          <a:noFill/>
        </p:spPr>
        <p:txBody>
          <a:bodyPr wrap="none" rtlCol="0">
            <a:spAutoFit/>
          </a:bodyPr>
          <a:lstStyle/>
          <a:p>
            <a:pPr defTabSz="527517"/>
            <a:r>
              <a:rPr lang="en-US" sz="1615" b="1" dirty="0">
                <a:solidFill>
                  <a:prstClr val="black"/>
                </a:solidFill>
                <a:latin typeface="Calibri"/>
              </a:rPr>
              <a:t>IF/ID</a:t>
            </a:r>
          </a:p>
        </p:txBody>
      </p:sp>
      <p:sp>
        <p:nvSpPr>
          <p:cNvPr id="199" name="TextBox 198">
            <a:extLst>
              <a:ext uri="{FF2B5EF4-FFF2-40B4-BE49-F238E27FC236}">
                <a16:creationId xmlns:a16="http://schemas.microsoft.com/office/drawing/2014/main" id="{39F32DE0-7126-4817-A8AA-1A1BA5699AA6}"/>
              </a:ext>
            </a:extLst>
          </p:cNvPr>
          <p:cNvSpPr txBox="1"/>
          <p:nvPr/>
        </p:nvSpPr>
        <p:spPr>
          <a:xfrm>
            <a:off x="6085985" y="1879281"/>
            <a:ext cx="673582" cy="340863"/>
          </a:xfrm>
          <a:prstGeom prst="rect">
            <a:avLst/>
          </a:prstGeom>
          <a:noFill/>
        </p:spPr>
        <p:txBody>
          <a:bodyPr wrap="none" rtlCol="0">
            <a:spAutoFit/>
          </a:bodyPr>
          <a:lstStyle/>
          <a:p>
            <a:pPr defTabSz="527517"/>
            <a:r>
              <a:rPr lang="en-US" sz="1615" b="1" dirty="0">
                <a:solidFill>
                  <a:prstClr val="black"/>
                </a:solidFill>
                <a:latin typeface="Calibri"/>
              </a:rPr>
              <a:t>ID/EX</a:t>
            </a:r>
          </a:p>
        </p:txBody>
      </p:sp>
      <p:sp>
        <p:nvSpPr>
          <p:cNvPr id="200" name="TextBox 199">
            <a:extLst>
              <a:ext uri="{FF2B5EF4-FFF2-40B4-BE49-F238E27FC236}">
                <a16:creationId xmlns:a16="http://schemas.microsoft.com/office/drawing/2014/main" id="{F8566716-A446-42B2-9C05-4C5BC9887306}"/>
              </a:ext>
            </a:extLst>
          </p:cNvPr>
          <p:cNvSpPr txBox="1"/>
          <p:nvPr/>
        </p:nvSpPr>
        <p:spPr>
          <a:xfrm>
            <a:off x="8099963" y="1875578"/>
            <a:ext cx="952505" cy="340863"/>
          </a:xfrm>
          <a:prstGeom prst="rect">
            <a:avLst/>
          </a:prstGeom>
          <a:noFill/>
        </p:spPr>
        <p:txBody>
          <a:bodyPr wrap="none" rtlCol="0">
            <a:spAutoFit/>
          </a:bodyPr>
          <a:lstStyle/>
          <a:p>
            <a:pPr defTabSz="527517"/>
            <a:r>
              <a:rPr lang="en-US" sz="1615" b="1" dirty="0">
                <a:solidFill>
                  <a:prstClr val="black"/>
                </a:solidFill>
                <a:latin typeface="Calibri"/>
              </a:rPr>
              <a:t>EX/MEM</a:t>
            </a:r>
          </a:p>
        </p:txBody>
      </p:sp>
      <p:sp>
        <p:nvSpPr>
          <p:cNvPr id="201" name="TextBox 200">
            <a:extLst>
              <a:ext uri="{FF2B5EF4-FFF2-40B4-BE49-F238E27FC236}">
                <a16:creationId xmlns:a16="http://schemas.microsoft.com/office/drawing/2014/main" id="{39E95A38-4C95-4BA0-914D-ADF9DD2ABED7}"/>
              </a:ext>
            </a:extLst>
          </p:cNvPr>
          <p:cNvSpPr txBox="1"/>
          <p:nvPr/>
        </p:nvSpPr>
        <p:spPr>
          <a:xfrm>
            <a:off x="9720870" y="1872140"/>
            <a:ext cx="1040670" cy="340863"/>
          </a:xfrm>
          <a:prstGeom prst="rect">
            <a:avLst/>
          </a:prstGeom>
          <a:noFill/>
        </p:spPr>
        <p:txBody>
          <a:bodyPr wrap="none" rtlCol="0">
            <a:spAutoFit/>
          </a:bodyPr>
          <a:lstStyle/>
          <a:p>
            <a:pPr defTabSz="527517"/>
            <a:r>
              <a:rPr lang="en-US" sz="1615" b="1" dirty="0">
                <a:solidFill>
                  <a:prstClr val="black"/>
                </a:solidFill>
                <a:latin typeface="Calibri"/>
              </a:rPr>
              <a:t>MEM/WB</a:t>
            </a:r>
          </a:p>
        </p:txBody>
      </p:sp>
      <p:sp>
        <p:nvSpPr>
          <p:cNvPr id="202" name="Flowchart: Terminator 201">
            <a:extLst>
              <a:ext uri="{FF2B5EF4-FFF2-40B4-BE49-F238E27FC236}">
                <a16:creationId xmlns:a16="http://schemas.microsoft.com/office/drawing/2014/main" id="{74A92B20-F85C-413B-88CB-052FCA1D1B25}"/>
              </a:ext>
            </a:extLst>
          </p:cNvPr>
          <p:cNvSpPr/>
          <p:nvPr/>
        </p:nvSpPr>
        <p:spPr>
          <a:xfrm>
            <a:off x="6709479" y="5533709"/>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203" name="AutoShape 11">
            <a:extLst>
              <a:ext uri="{FF2B5EF4-FFF2-40B4-BE49-F238E27FC236}">
                <a16:creationId xmlns:a16="http://schemas.microsoft.com/office/drawing/2014/main" id="{3F7E7721-D71B-463D-8528-6050BA6E5AFE}"/>
              </a:ext>
            </a:extLst>
          </p:cNvPr>
          <p:cNvCxnSpPr>
            <a:cxnSpLocks noChangeShapeType="1"/>
          </p:cNvCxnSpPr>
          <p:nvPr/>
        </p:nvCxnSpPr>
        <p:spPr bwMode="auto">
          <a:xfrm>
            <a:off x="6932750" y="5847530"/>
            <a:ext cx="1480794"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 name="Shape 127">
            <a:extLst>
              <a:ext uri="{FF2B5EF4-FFF2-40B4-BE49-F238E27FC236}">
                <a16:creationId xmlns:a16="http://schemas.microsoft.com/office/drawing/2014/main" id="{3662DEA8-FE36-4EED-BF96-E784FA486EDC}"/>
              </a:ext>
            </a:extLst>
          </p:cNvPr>
          <p:cNvCxnSpPr>
            <a:cxnSpLocks noChangeShapeType="1"/>
          </p:cNvCxnSpPr>
          <p:nvPr/>
        </p:nvCxnSpPr>
        <p:spPr bwMode="auto">
          <a:xfrm>
            <a:off x="4263495" y="5341949"/>
            <a:ext cx="2080369" cy="311536"/>
          </a:xfrm>
          <a:prstGeom prst="bentConnector3">
            <a:avLst>
              <a:gd name="adj1" fmla="val -21"/>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cxnSp>
        <p:nvCxnSpPr>
          <p:cNvPr id="205" name="Shape 127">
            <a:extLst>
              <a:ext uri="{FF2B5EF4-FFF2-40B4-BE49-F238E27FC236}">
                <a16:creationId xmlns:a16="http://schemas.microsoft.com/office/drawing/2014/main" id="{4A376240-7D62-4181-9ABD-9D8AA8C7E8C0}"/>
              </a:ext>
            </a:extLst>
          </p:cNvPr>
          <p:cNvCxnSpPr>
            <a:cxnSpLocks noChangeShapeType="1"/>
          </p:cNvCxnSpPr>
          <p:nvPr/>
        </p:nvCxnSpPr>
        <p:spPr bwMode="auto">
          <a:xfrm>
            <a:off x="4263495" y="5656922"/>
            <a:ext cx="2087419" cy="238284"/>
          </a:xfrm>
          <a:prstGeom prst="bentConnector3">
            <a:avLst>
              <a:gd name="adj1" fmla="val -79"/>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cxnSp>
        <p:nvCxnSpPr>
          <p:cNvPr id="206" name="AutoShape 11">
            <a:extLst>
              <a:ext uri="{FF2B5EF4-FFF2-40B4-BE49-F238E27FC236}">
                <a16:creationId xmlns:a16="http://schemas.microsoft.com/office/drawing/2014/main" id="{E165775C-D96A-45E7-8EF2-39D24688E9CA}"/>
              </a:ext>
            </a:extLst>
          </p:cNvPr>
          <p:cNvCxnSpPr>
            <a:cxnSpLocks noChangeShapeType="1"/>
          </p:cNvCxnSpPr>
          <p:nvPr/>
        </p:nvCxnSpPr>
        <p:spPr bwMode="auto">
          <a:xfrm>
            <a:off x="6570958" y="5663025"/>
            <a:ext cx="13667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 name="AutoShape 11">
            <a:extLst>
              <a:ext uri="{FF2B5EF4-FFF2-40B4-BE49-F238E27FC236}">
                <a16:creationId xmlns:a16="http://schemas.microsoft.com/office/drawing/2014/main" id="{6619E9AF-9B57-447B-9702-8AB009B33272}"/>
              </a:ext>
            </a:extLst>
          </p:cNvPr>
          <p:cNvCxnSpPr>
            <a:cxnSpLocks noChangeShapeType="1"/>
          </p:cNvCxnSpPr>
          <p:nvPr/>
        </p:nvCxnSpPr>
        <p:spPr bwMode="auto">
          <a:xfrm>
            <a:off x="6572545" y="5899245"/>
            <a:ext cx="13667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9" name="Shape 127">
            <a:extLst>
              <a:ext uri="{FF2B5EF4-FFF2-40B4-BE49-F238E27FC236}">
                <a16:creationId xmlns:a16="http://schemas.microsoft.com/office/drawing/2014/main" id="{7A78D099-E448-446A-ACBF-2BD929CC9790}"/>
              </a:ext>
            </a:extLst>
          </p:cNvPr>
          <p:cNvCxnSpPr>
            <a:cxnSpLocks noChangeShapeType="1"/>
            <a:stCxn id="146" idx="3"/>
            <a:endCxn id="166" idx="1"/>
          </p:cNvCxnSpPr>
          <p:nvPr/>
        </p:nvCxnSpPr>
        <p:spPr bwMode="auto">
          <a:xfrm flipH="1" flipV="1">
            <a:off x="4760105" y="4061540"/>
            <a:ext cx="5546224" cy="1781120"/>
          </a:xfrm>
          <a:prstGeom prst="bentConnector5">
            <a:avLst>
              <a:gd name="adj1" fmla="val -4122"/>
              <a:gd name="adj2" fmla="val -17867"/>
              <a:gd name="adj3" fmla="val 10664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0" name="Elbow Connector 176">
            <a:extLst>
              <a:ext uri="{FF2B5EF4-FFF2-40B4-BE49-F238E27FC236}">
                <a16:creationId xmlns:a16="http://schemas.microsoft.com/office/drawing/2014/main" id="{572C7CD3-2B53-45C6-8453-D37B93CAB4E8}"/>
              </a:ext>
            </a:extLst>
          </p:cNvPr>
          <p:cNvCxnSpPr>
            <a:cxnSpLocks/>
          </p:cNvCxnSpPr>
          <p:nvPr/>
        </p:nvCxnSpPr>
        <p:spPr>
          <a:xfrm rot="10800000" flipV="1">
            <a:off x="1191304" y="1565113"/>
            <a:ext cx="4814119" cy="1899244"/>
          </a:xfrm>
          <a:prstGeom prst="bentConnector3">
            <a:avLst>
              <a:gd name="adj1" fmla="val 107774"/>
            </a:avLst>
          </a:prstGeom>
          <a:ln w="190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5" name="Oval 214">
            <a:extLst>
              <a:ext uri="{FF2B5EF4-FFF2-40B4-BE49-F238E27FC236}">
                <a16:creationId xmlns:a16="http://schemas.microsoft.com/office/drawing/2014/main" id="{0D1F2882-33C9-4669-975B-C72A79FE89CB}"/>
              </a:ext>
            </a:extLst>
          </p:cNvPr>
          <p:cNvSpPr/>
          <p:nvPr/>
        </p:nvSpPr>
        <p:spPr>
          <a:xfrm>
            <a:off x="6080667" y="4076183"/>
            <a:ext cx="221144" cy="30157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defTabSz="527517"/>
            <a:r>
              <a:rPr lang="en-US" sz="1615" b="1" dirty="0">
                <a:solidFill>
                  <a:prstClr val="white"/>
                </a:solidFill>
                <a:latin typeface="Calibri"/>
              </a:rPr>
              <a:t>=</a:t>
            </a:r>
          </a:p>
        </p:txBody>
      </p:sp>
      <p:cxnSp>
        <p:nvCxnSpPr>
          <p:cNvPr id="216" name="Shape 127">
            <a:extLst>
              <a:ext uri="{FF2B5EF4-FFF2-40B4-BE49-F238E27FC236}">
                <a16:creationId xmlns:a16="http://schemas.microsoft.com/office/drawing/2014/main" id="{DFD1F0A8-F1D6-4725-A9C4-FE5671A89732}"/>
              </a:ext>
            </a:extLst>
          </p:cNvPr>
          <p:cNvCxnSpPr>
            <a:cxnSpLocks noChangeShapeType="1"/>
          </p:cNvCxnSpPr>
          <p:nvPr/>
        </p:nvCxnSpPr>
        <p:spPr bwMode="auto">
          <a:xfrm flipV="1">
            <a:off x="6570958" y="4738202"/>
            <a:ext cx="355565" cy="586286"/>
          </a:xfrm>
          <a:prstGeom prst="bentConnector3">
            <a:avLst>
              <a:gd name="adj1" fmla="val 50000"/>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7" name="Elbow Connector 39">
            <a:extLst>
              <a:ext uri="{FF2B5EF4-FFF2-40B4-BE49-F238E27FC236}">
                <a16:creationId xmlns:a16="http://schemas.microsoft.com/office/drawing/2014/main" id="{4652AB49-54B9-4E67-8F5F-CFD08B294DDF}"/>
              </a:ext>
            </a:extLst>
          </p:cNvPr>
          <p:cNvCxnSpPr>
            <a:cxnSpLocks/>
            <a:endCxn id="149" idx="2"/>
          </p:cNvCxnSpPr>
          <p:nvPr/>
        </p:nvCxnSpPr>
        <p:spPr>
          <a:xfrm rot="16200000" flipV="1">
            <a:off x="4020843" y="3330934"/>
            <a:ext cx="2598946" cy="1388162"/>
          </a:xfrm>
          <a:prstGeom prst="bentConnector3">
            <a:avLst>
              <a:gd name="adj1" fmla="val 94468"/>
            </a:avLst>
          </a:prstGeom>
          <a:ln w="19050">
            <a:solidFill>
              <a:srgbClr val="FF0000"/>
            </a:solidFill>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18" name="AutoShape 11">
            <a:extLst>
              <a:ext uri="{FF2B5EF4-FFF2-40B4-BE49-F238E27FC236}">
                <a16:creationId xmlns:a16="http://schemas.microsoft.com/office/drawing/2014/main" id="{8CC34625-ECB2-4B15-92B7-7EB14ACD546B}"/>
              </a:ext>
            </a:extLst>
          </p:cNvPr>
          <p:cNvCxnSpPr>
            <a:cxnSpLocks noChangeShapeType="1"/>
          </p:cNvCxnSpPr>
          <p:nvPr/>
        </p:nvCxnSpPr>
        <p:spPr bwMode="auto">
          <a:xfrm>
            <a:off x="7928736" y="3994453"/>
            <a:ext cx="485563" cy="21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5490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F79E43E-94F7-49F6-BBD5-EEB542D4CF9E}"/>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78850" name="Title 1"/>
          <p:cNvSpPr>
            <a:spLocks noGrp="1"/>
          </p:cNvSpPr>
          <p:nvPr>
            <p:ph type="title"/>
          </p:nvPr>
        </p:nvSpPr>
        <p:spPr/>
        <p:txBody>
          <a:bodyPr/>
          <a:lstStyle/>
          <a:p>
            <a:r>
              <a:rPr lang="en-US" sz="4400" dirty="0"/>
              <a:t>Branch Delay Slot</a:t>
            </a:r>
            <a:endParaRPr lang="en-US" altLang="en-US" sz="4400" dirty="0"/>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26</a:t>
            </a:fld>
            <a:endParaRPr lang="en-US">
              <a:solidFill>
                <a:prstClr val="black">
                  <a:tint val="75000"/>
                </a:prstClr>
              </a:solidFill>
              <a:latin typeface="Calibri"/>
            </a:endParaRPr>
          </a:p>
        </p:txBody>
      </p:sp>
      <p:graphicFrame>
        <p:nvGraphicFramePr>
          <p:cNvPr id="3" name="Group 4"/>
          <p:cNvGraphicFramePr>
            <a:graphicFrameLocks/>
          </p:cNvGraphicFramePr>
          <p:nvPr/>
        </p:nvGraphicFramePr>
        <p:xfrm>
          <a:off x="4329957" y="1287842"/>
          <a:ext cx="7047431" cy="4846320"/>
        </p:xfrm>
        <a:graphic>
          <a:graphicData uri="http://schemas.openxmlformats.org/drawingml/2006/table">
            <a:tbl>
              <a:tblPr/>
              <a:tblGrid>
                <a:gridCol w="587033">
                  <a:extLst>
                    <a:ext uri="{9D8B030D-6E8A-4147-A177-3AD203B41FA5}">
                      <a16:colId xmlns:a16="http://schemas.microsoft.com/office/drawing/2014/main" val="20000"/>
                    </a:ext>
                  </a:extLst>
                </a:gridCol>
                <a:gridCol w="568686">
                  <a:extLst>
                    <a:ext uri="{9D8B030D-6E8A-4147-A177-3AD203B41FA5}">
                      <a16:colId xmlns:a16="http://schemas.microsoft.com/office/drawing/2014/main" val="20001"/>
                    </a:ext>
                  </a:extLst>
                </a:gridCol>
                <a:gridCol w="706272">
                  <a:extLst>
                    <a:ext uri="{9D8B030D-6E8A-4147-A177-3AD203B41FA5}">
                      <a16:colId xmlns:a16="http://schemas.microsoft.com/office/drawing/2014/main" val="20002"/>
                    </a:ext>
                  </a:extLst>
                </a:gridCol>
                <a:gridCol w="648180">
                  <a:extLst>
                    <a:ext uri="{9D8B030D-6E8A-4147-A177-3AD203B41FA5}">
                      <a16:colId xmlns:a16="http://schemas.microsoft.com/office/drawing/2014/main" val="20003"/>
                    </a:ext>
                  </a:extLst>
                </a:gridCol>
                <a:gridCol w="648180">
                  <a:extLst>
                    <a:ext uri="{9D8B030D-6E8A-4147-A177-3AD203B41FA5}">
                      <a16:colId xmlns:a16="http://schemas.microsoft.com/office/drawing/2014/main" val="20004"/>
                    </a:ext>
                  </a:extLst>
                </a:gridCol>
                <a:gridCol w="648180">
                  <a:extLst>
                    <a:ext uri="{9D8B030D-6E8A-4147-A177-3AD203B41FA5}">
                      <a16:colId xmlns:a16="http://schemas.microsoft.com/office/drawing/2014/main" val="20005"/>
                    </a:ext>
                  </a:extLst>
                </a:gridCol>
                <a:gridCol w="648180">
                  <a:extLst>
                    <a:ext uri="{9D8B030D-6E8A-4147-A177-3AD203B41FA5}">
                      <a16:colId xmlns:a16="http://schemas.microsoft.com/office/drawing/2014/main" val="20006"/>
                    </a:ext>
                  </a:extLst>
                </a:gridCol>
                <a:gridCol w="648180">
                  <a:extLst>
                    <a:ext uri="{9D8B030D-6E8A-4147-A177-3AD203B41FA5}">
                      <a16:colId xmlns:a16="http://schemas.microsoft.com/office/drawing/2014/main" val="20007"/>
                    </a:ext>
                  </a:extLst>
                </a:gridCol>
                <a:gridCol w="648180">
                  <a:extLst>
                    <a:ext uri="{9D8B030D-6E8A-4147-A177-3AD203B41FA5}">
                      <a16:colId xmlns:a16="http://schemas.microsoft.com/office/drawing/2014/main" val="20008"/>
                    </a:ext>
                  </a:extLst>
                </a:gridCol>
                <a:gridCol w="648180">
                  <a:extLst>
                    <a:ext uri="{9D8B030D-6E8A-4147-A177-3AD203B41FA5}">
                      <a16:colId xmlns:a16="http://schemas.microsoft.com/office/drawing/2014/main" val="20009"/>
                    </a:ext>
                  </a:extLst>
                </a:gridCol>
                <a:gridCol w="648180">
                  <a:extLst>
                    <a:ext uri="{9D8B030D-6E8A-4147-A177-3AD203B41FA5}">
                      <a16:colId xmlns:a16="http://schemas.microsoft.com/office/drawing/2014/main" val="20010"/>
                    </a:ext>
                  </a:extLst>
                </a:gridCol>
              </a:tblGrid>
              <a:tr h="2304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BEQ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ADD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SUB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BNE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rgbClr val="0070C0"/>
                          </a:solidFill>
                          <a:effectLst/>
                          <a:latin typeface="Arial" pitchFamily="34" charset="0"/>
                          <a:cs typeface="Arial" panose="020B0604020202020204" pitchFamily="34" charset="0"/>
                        </a:rPr>
                        <a:t>OR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16">
                <a:tc>
                  <a:txBody>
                    <a:bodyPr/>
                    <a:lstStyle/>
                    <a:p>
                      <a:pPr algn="ctr"/>
                      <a:r>
                        <a:rPr lang="en-US" sz="1200" b="1" dirty="0">
                          <a:solidFill>
                            <a:srgbClr val="FF0000"/>
                          </a:solidFill>
                          <a:latin typeface="Arial" panose="020B0604020202020204" pitchFamily="34" charset="0"/>
                          <a:cs typeface="Arial" panose="020B0604020202020204" pitchFamily="34" charset="0"/>
                        </a:rPr>
                        <a:t>ADD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16">
                <a:tc>
                  <a:txBody>
                    <a:bodyPr/>
                    <a:lstStyle/>
                    <a:p>
                      <a:pPr algn="ctr"/>
                      <a:r>
                        <a:rPr lang="en-US" sz="1200" b="1" dirty="0">
                          <a:solidFill>
                            <a:srgbClr val="FF0000"/>
                          </a:solidFill>
                          <a:latin typeface="Arial" panose="020B0604020202020204" pitchFamily="34" charset="0"/>
                          <a:cs typeface="Arial" panose="020B0604020202020204" pitchFamily="34" charset="0"/>
                        </a:rPr>
                        <a:t>SUB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4116">
                <a:tc>
                  <a:txBody>
                    <a:bodyPr/>
                    <a:lstStyle/>
                    <a:p>
                      <a:pPr algn="ctr"/>
                      <a:endParaRPr lang="en-US" sz="1200" b="1" dirty="0">
                        <a:solidFill>
                          <a:srgbClr val="FF0000"/>
                        </a:solidFill>
                        <a:latin typeface="Arial" panose="020B0604020202020204" pitchFamily="34" charset="0"/>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4116">
                <a:tc>
                  <a:txBody>
                    <a:bodyPr/>
                    <a:lstStyle/>
                    <a:p>
                      <a:endParaRPr lang="en-US" sz="2400" dirty="0"/>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4116">
                <a:tc>
                  <a:txBody>
                    <a:bodyPr/>
                    <a:lstStyle/>
                    <a:p>
                      <a:endParaRPr lang="en-US" sz="2400" dirty="0"/>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0" name="Rectangle 3"/>
          <p:cNvSpPr txBox="1">
            <a:spLocks noChangeArrowheads="1"/>
          </p:cNvSpPr>
          <p:nvPr/>
        </p:nvSpPr>
        <p:spPr>
          <a:xfrm>
            <a:off x="820615" y="2140026"/>
            <a:ext cx="4343400" cy="1600200"/>
          </a:xfrm>
          <a:prstGeom prst="rect">
            <a:avLst/>
          </a:prstGeom>
        </p:spPr>
        <p:txBody>
          <a:bodyPr/>
          <a:lstStyle/>
          <a:p>
            <a:pPr marL="342899" indent="-342899" defTabSz="527517">
              <a:lnSpc>
                <a:spcPct val="90000"/>
              </a:lnSpc>
              <a:spcBef>
                <a:spcPct val="20000"/>
              </a:spcBef>
              <a:defRPr/>
            </a:pPr>
            <a:r>
              <a:rPr lang="en-US" sz="2000" kern="0" dirty="0">
                <a:solidFill>
                  <a:prstClr val="black"/>
                </a:solidFill>
                <a:latin typeface="Calibri"/>
              </a:rPr>
              <a:t>      BEQ  $a0,$a1,L1  </a:t>
            </a:r>
            <a:r>
              <a:rPr lang="en-US" sz="2000" kern="0" dirty="0">
                <a:solidFill>
                  <a:srgbClr val="FF0000"/>
                </a:solidFill>
                <a:latin typeface="Calibri"/>
              </a:rPr>
              <a:t>(NT)</a:t>
            </a:r>
          </a:p>
          <a:p>
            <a:pPr marL="342899" indent="-342899" defTabSz="527517">
              <a:lnSpc>
                <a:spcPct val="90000"/>
              </a:lnSpc>
              <a:spcBef>
                <a:spcPct val="20000"/>
              </a:spcBef>
              <a:defRPr/>
            </a:pPr>
            <a:r>
              <a:rPr lang="en-US" sz="2000" kern="0" dirty="0">
                <a:solidFill>
                  <a:prstClr val="black"/>
                </a:solidFill>
                <a:latin typeface="Calibri"/>
              </a:rPr>
              <a:t>L2: ADD  $s1,$t1,$t2</a:t>
            </a:r>
          </a:p>
          <a:p>
            <a:pPr marL="342899" indent="-342899" defTabSz="527517">
              <a:lnSpc>
                <a:spcPct val="90000"/>
              </a:lnSpc>
              <a:spcBef>
                <a:spcPct val="20000"/>
              </a:spcBef>
              <a:defRPr/>
            </a:pPr>
            <a:r>
              <a:rPr lang="en-US" sz="2000" kern="0" dirty="0">
                <a:solidFill>
                  <a:prstClr val="black"/>
                </a:solidFill>
                <a:latin typeface="Calibri"/>
              </a:rPr>
              <a:t>      SUB  $t3,$t0,$s0</a:t>
            </a:r>
          </a:p>
          <a:p>
            <a:pPr marL="342899" indent="-342899" defTabSz="527517">
              <a:lnSpc>
                <a:spcPct val="90000"/>
              </a:lnSpc>
              <a:spcBef>
                <a:spcPct val="20000"/>
              </a:spcBef>
              <a:defRPr/>
            </a:pPr>
            <a:r>
              <a:rPr lang="en-US" sz="2000" kern="0" dirty="0">
                <a:solidFill>
                  <a:prstClr val="black"/>
                </a:solidFill>
                <a:latin typeface="Calibri"/>
              </a:rPr>
              <a:t>      BNE  $a0,$s1,L2   </a:t>
            </a:r>
            <a:r>
              <a:rPr lang="en-US" sz="2000" kern="0" dirty="0">
                <a:solidFill>
                  <a:srgbClr val="FF0000"/>
                </a:solidFill>
                <a:latin typeface="Calibri"/>
              </a:rPr>
              <a:t>(T)</a:t>
            </a:r>
          </a:p>
          <a:p>
            <a:pPr marL="342899" indent="-342899" defTabSz="527517">
              <a:lnSpc>
                <a:spcPct val="90000"/>
              </a:lnSpc>
              <a:spcBef>
                <a:spcPct val="20000"/>
              </a:spcBef>
              <a:defRPr/>
            </a:pPr>
            <a:r>
              <a:rPr lang="en-US" sz="2000" kern="0" dirty="0">
                <a:solidFill>
                  <a:prstClr val="black"/>
                </a:solidFill>
                <a:latin typeface="Calibri"/>
              </a:rPr>
              <a:t>	</a:t>
            </a:r>
            <a:r>
              <a:rPr lang="en-US" sz="2000" kern="0" dirty="0">
                <a:solidFill>
                  <a:srgbClr val="00B050"/>
                </a:solidFill>
                <a:latin typeface="Calibri"/>
              </a:rPr>
              <a:t>OR    $s0,$t6,$t7</a:t>
            </a:r>
          </a:p>
          <a:p>
            <a:pPr marL="342899" indent="-342899" defTabSz="527517">
              <a:lnSpc>
                <a:spcPct val="90000"/>
              </a:lnSpc>
              <a:spcBef>
                <a:spcPct val="20000"/>
              </a:spcBef>
              <a:defRPr/>
            </a:pPr>
            <a:r>
              <a:rPr lang="en-US" sz="2000" kern="0" dirty="0">
                <a:solidFill>
                  <a:prstClr val="black"/>
                </a:solidFill>
                <a:latin typeface="Calibri"/>
              </a:rPr>
              <a:t>L1: AND  $t3,$t6,$t7</a:t>
            </a:r>
          </a:p>
          <a:p>
            <a:pPr marL="342899" indent="-342899" defTabSz="527517">
              <a:lnSpc>
                <a:spcPct val="90000"/>
              </a:lnSpc>
              <a:spcBef>
                <a:spcPct val="20000"/>
              </a:spcBef>
              <a:defRPr/>
            </a:pPr>
            <a:r>
              <a:rPr lang="en-US" sz="2000" kern="0" dirty="0">
                <a:solidFill>
                  <a:prstClr val="black"/>
                </a:solidFill>
                <a:latin typeface="Calibri"/>
              </a:rPr>
              <a:t>      SW    $t5,0($s1)</a:t>
            </a:r>
          </a:p>
          <a:p>
            <a:pPr marL="342899" indent="-342899" defTabSz="527517">
              <a:lnSpc>
                <a:spcPct val="90000"/>
              </a:lnSpc>
              <a:spcBef>
                <a:spcPct val="20000"/>
              </a:spcBef>
              <a:defRPr/>
            </a:pPr>
            <a:r>
              <a:rPr lang="en-US" sz="2000" kern="0" dirty="0">
                <a:solidFill>
                  <a:prstClr val="black"/>
                </a:solidFill>
                <a:latin typeface="Calibri"/>
              </a:rPr>
              <a:t>      LW    $s2,0($s5)</a:t>
            </a:r>
          </a:p>
        </p:txBody>
      </p:sp>
      <p:sp>
        <p:nvSpPr>
          <p:cNvPr id="5" name="TextBox 4"/>
          <p:cNvSpPr txBox="1"/>
          <p:nvPr/>
        </p:nvSpPr>
        <p:spPr>
          <a:xfrm>
            <a:off x="1772077" y="1612624"/>
            <a:ext cx="2440476" cy="369332"/>
          </a:xfrm>
          <a:prstGeom prst="rect">
            <a:avLst/>
          </a:prstGeom>
          <a:noFill/>
        </p:spPr>
        <p:txBody>
          <a:bodyPr wrap="none" rtlCol="0">
            <a:spAutoFit/>
          </a:bodyPr>
          <a:lstStyle/>
          <a:p>
            <a:pPr defTabSz="527517"/>
            <a:r>
              <a:rPr lang="en-US" b="1" dirty="0">
                <a:solidFill>
                  <a:srgbClr val="4BACC6"/>
                </a:solidFill>
                <a:latin typeface="Calibri"/>
              </a:rPr>
              <a:t>Actual Branch Outcome</a:t>
            </a:r>
          </a:p>
        </p:txBody>
      </p:sp>
      <p:cxnSp>
        <p:nvCxnSpPr>
          <p:cNvPr id="7" name="Curved Connector 6"/>
          <p:cNvCxnSpPr/>
          <p:nvPr/>
        </p:nvCxnSpPr>
        <p:spPr>
          <a:xfrm rot="5400000">
            <a:off x="3578381" y="2021011"/>
            <a:ext cx="281635" cy="163457"/>
          </a:xfrm>
          <a:prstGeom prst="curvedConnector3">
            <a:avLst/>
          </a:prstGeom>
          <a:ln w="15875">
            <a:solidFill>
              <a:schemeClr val="accent5"/>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rot="5400000">
            <a:off x="2720291" y="2659590"/>
            <a:ext cx="1779020" cy="382251"/>
          </a:xfrm>
          <a:prstGeom prst="curvedConnector3">
            <a:avLst>
              <a:gd name="adj1" fmla="val 94783"/>
            </a:avLst>
          </a:prstGeom>
          <a:ln w="15875">
            <a:solidFill>
              <a:schemeClr val="accent5"/>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7E99BE37-5177-45AE-9AB4-F9A369416179}"/>
              </a:ext>
            </a:extLst>
          </p:cNvPr>
          <p:cNvSpPr txBox="1"/>
          <p:nvPr/>
        </p:nvSpPr>
        <p:spPr>
          <a:xfrm>
            <a:off x="1809594" y="5115563"/>
            <a:ext cx="2200026" cy="731611"/>
          </a:xfrm>
          <a:prstGeom prst="rect">
            <a:avLst/>
          </a:prstGeom>
          <a:noFill/>
        </p:spPr>
        <p:txBody>
          <a:bodyPr wrap="none" rtlCol="0">
            <a:spAutoFit/>
          </a:bodyPr>
          <a:lstStyle/>
          <a:p>
            <a:pPr defTabSz="527517"/>
            <a:r>
              <a:rPr lang="en-US" sz="2000" dirty="0">
                <a:solidFill>
                  <a:prstClr val="black"/>
                </a:solidFill>
                <a:latin typeface="Calibri"/>
              </a:rPr>
              <a:t>Instruction in the </a:t>
            </a:r>
          </a:p>
          <a:p>
            <a:pPr defTabSz="527517"/>
            <a:r>
              <a:rPr lang="en-US" sz="2000" dirty="0">
                <a:solidFill>
                  <a:prstClr val="black"/>
                </a:solidFill>
                <a:latin typeface="Calibri"/>
              </a:rPr>
              <a:t>target address (L2)</a:t>
            </a:r>
          </a:p>
        </p:txBody>
      </p:sp>
      <p:cxnSp>
        <p:nvCxnSpPr>
          <p:cNvPr id="16" name="Straight Arrow Connector 15">
            <a:extLst>
              <a:ext uri="{FF2B5EF4-FFF2-40B4-BE49-F238E27FC236}">
                <a16:creationId xmlns:a16="http://schemas.microsoft.com/office/drawing/2014/main" id="{003BB04E-330B-4D2E-BB38-D6A5FF002386}"/>
              </a:ext>
            </a:extLst>
          </p:cNvPr>
          <p:cNvCxnSpPr>
            <a:cxnSpLocks/>
          </p:cNvCxnSpPr>
          <p:nvPr/>
        </p:nvCxnSpPr>
        <p:spPr>
          <a:xfrm flipV="1">
            <a:off x="3853216" y="3889612"/>
            <a:ext cx="476741" cy="1453957"/>
          </a:xfrm>
          <a:prstGeom prst="straightConnector1">
            <a:avLst/>
          </a:prstGeom>
          <a:ln>
            <a:solidFill>
              <a:schemeClr val="accent5"/>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23" name="Oval Callout 26">
            <a:extLst>
              <a:ext uri="{FF2B5EF4-FFF2-40B4-BE49-F238E27FC236}">
                <a16:creationId xmlns:a16="http://schemas.microsoft.com/office/drawing/2014/main" id="{F555388E-47D3-475F-B902-9608723DD6A0}"/>
              </a:ext>
            </a:extLst>
          </p:cNvPr>
          <p:cNvSpPr/>
          <p:nvPr/>
        </p:nvSpPr>
        <p:spPr>
          <a:xfrm>
            <a:off x="7762075" y="1540252"/>
            <a:ext cx="2167721" cy="1124974"/>
          </a:xfrm>
          <a:prstGeom prst="wedgeEllipseCallout">
            <a:avLst>
              <a:gd name="adj1" fmla="val -3275"/>
              <a:gd name="adj2" fmla="val 96929"/>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00" dirty="0">
                <a:solidFill>
                  <a:prstClr val="white"/>
                </a:solidFill>
                <a:latin typeface="Calibri"/>
              </a:rPr>
              <a:t>No Flush</a:t>
            </a:r>
          </a:p>
          <a:p>
            <a:pPr algn="ctr" defTabSz="527517"/>
            <a:r>
              <a:rPr lang="en-US" sz="2000" dirty="0">
                <a:solidFill>
                  <a:prstClr val="white"/>
                </a:solidFill>
                <a:latin typeface="Calibri"/>
                <a:sym typeface="Wingdings" panose="05000000000000000000" pitchFamily="2" charset="2"/>
              </a:rPr>
              <a:t>&amp; Better Performance</a:t>
            </a:r>
          </a:p>
        </p:txBody>
      </p:sp>
    </p:spTree>
    <p:extLst>
      <p:ext uri="{BB962C8B-B14F-4D97-AF65-F5344CB8AC3E}">
        <p14:creationId xmlns:p14="http://schemas.microsoft.com/office/powerpoint/2010/main" val="126727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sz="4400" dirty="0"/>
              <a:t>Early Determination w/ Predict NT</a:t>
            </a: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27</a:t>
            </a:fld>
            <a:endParaRPr lang="en-US">
              <a:solidFill>
                <a:prstClr val="black">
                  <a:tint val="75000"/>
                </a:prstClr>
              </a:solidFill>
              <a:latin typeface="Calibri"/>
            </a:endParaRPr>
          </a:p>
        </p:txBody>
      </p:sp>
      <p:graphicFrame>
        <p:nvGraphicFramePr>
          <p:cNvPr id="3" name="Group 4"/>
          <p:cNvGraphicFramePr>
            <a:graphicFrameLocks/>
          </p:cNvGraphicFramePr>
          <p:nvPr/>
        </p:nvGraphicFramePr>
        <p:xfrm>
          <a:off x="4329957" y="1287842"/>
          <a:ext cx="7047431" cy="4846320"/>
        </p:xfrm>
        <a:graphic>
          <a:graphicData uri="http://schemas.openxmlformats.org/drawingml/2006/table">
            <a:tbl>
              <a:tblPr/>
              <a:tblGrid>
                <a:gridCol w="587033">
                  <a:extLst>
                    <a:ext uri="{9D8B030D-6E8A-4147-A177-3AD203B41FA5}">
                      <a16:colId xmlns:a16="http://schemas.microsoft.com/office/drawing/2014/main" val="20000"/>
                    </a:ext>
                  </a:extLst>
                </a:gridCol>
                <a:gridCol w="568686">
                  <a:extLst>
                    <a:ext uri="{9D8B030D-6E8A-4147-A177-3AD203B41FA5}">
                      <a16:colId xmlns:a16="http://schemas.microsoft.com/office/drawing/2014/main" val="20001"/>
                    </a:ext>
                  </a:extLst>
                </a:gridCol>
                <a:gridCol w="706272">
                  <a:extLst>
                    <a:ext uri="{9D8B030D-6E8A-4147-A177-3AD203B41FA5}">
                      <a16:colId xmlns:a16="http://schemas.microsoft.com/office/drawing/2014/main" val="20002"/>
                    </a:ext>
                  </a:extLst>
                </a:gridCol>
                <a:gridCol w="648180">
                  <a:extLst>
                    <a:ext uri="{9D8B030D-6E8A-4147-A177-3AD203B41FA5}">
                      <a16:colId xmlns:a16="http://schemas.microsoft.com/office/drawing/2014/main" val="20003"/>
                    </a:ext>
                  </a:extLst>
                </a:gridCol>
                <a:gridCol w="648180">
                  <a:extLst>
                    <a:ext uri="{9D8B030D-6E8A-4147-A177-3AD203B41FA5}">
                      <a16:colId xmlns:a16="http://schemas.microsoft.com/office/drawing/2014/main" val="20004"/>
                    </a:ext>
                  </a:extLst>
                </a:gridCol>
                <a:gridCol w="648180">
                  <a:extLst>
                    <a:ext uri="{9D8B030D-6E8A-4147-A177-3AD203B41FA5}">
                      <a16:colId xmlns:a16="http://schemas.microsoft.com/office/drawing/2014/main" val="20005"/>
                    </a:ext>
                  </a:extLst>
                </a:gridCol>
                <a:gridCol w="648180">
                  <a:extLst>
                    <a:ext uri="{9D8B030D-6E8A-4147-A177-3AD203B41FA5}">
                      <a16:colId xmlns:a16="http://schemas.microsoft.com/office/drawing/2014/main" val="20006"/>
                    </a:ext>
                  </a:extLst>
                </a:gridCol>
                <a:gridCol w="648180">
                  <a:extLst>
                    <a:ext uri="{9D8B030D-6E8A-4147-A177-3AD203B41FA5}">
                      <a16:colId xmlns:a16="http://schemas.microsoft.com/office/drawing/2014/main" val="20007"/>
                    </a:ext>
                  </a:extLst>
                </a:gridCol>
                <a:gridCol w="648180">
                  <a:extLst>
                    <a:ext uri="{9D8B030D-6E8A-4147-A177-3AD203B41FA5}">
                      <a16:colId xmlns:a16="http://schemas.microsoft.com/office/drawing/2014/main" val="20008"/>
                    </a:ext>
                  </a:extLst>
                </a:gridCol>
                <a:gridCol w="648180">
                  <a:extLst>
                    <a:ext uri="{9D8B030D-6E8A-4147-A177-3AD203B41FA5}">
                      <a16:colId xmlns:a16="http://schemas.microsoft.com/office/drawing/2014/main" val="20009"/>
                    </a:ext>
                  </a:extLst>
                </a:gridCol>
                <a:gridCol w="648180">
                  <a:extLst>
                    <a:ext uri="{9D8B030D-6E8A-4147-A177-3AD203B41FA5}">
                      <a16:colId xmlns:a16="http://schemas.microsoft.com/office/drawing/2014/main" val="20010"/>
                    </a:ext>
                  </a:extLst>
                </a:gridCol>
              </a:tblGrid>
              <a:tr h="2304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BEQ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ADD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SUB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OR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16">
                <a:tc>
                  <a:txBody>
                    <a:bodyPr/>
                    <a:lstStyle/>
                    <a:p>
                      <a:pPr algn="ctr"/>
                      <a:r>
                        <a:rPr lang="en-US" sz="1200" b="1" dirty="0">
                          <a:latin typeface="Arial" panose="020B0604020202020204" pitchFamily="34" charset="0"/>
                          <a:cs typeface="Arial" panose="020B0604020202020204" pitchFamily="34" charset="0"/>
                        </a:rPr>
                        <a:t>BNE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AND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16">
                <a:tc>
                  <a:txBody>
                    <a:bodyPr/>
                    <a:lstStyle/>
                    <a:p>
                      <a:pPr algn="ctr"/>
                      <a:r>
                        <a:rPr lang="en-US" sz="1200" b="1" dirty="0">
                          <a:solidFill>
                            <a:srgbClr val="FF0000"/>
                          </a:solidFill>
                          <a:latin typeface="Arial" panose="020B0604020202020204" pitchFamily="34" charset="0"/>
                          <a:cs typeface="Arial" panose="020B0604020202020204" pitchFamily="34" charset="0"/>
                        </a:rPr>
                        <a:t>ADD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4116">
                <a:tc>
                  <a:txBody>
                    <a:bodyPr/>
                    <a:lstStyle/>
                    <a:p>
                      <a:pPr algn="ctr"/>
                      <a:r>
                        <a:rPr lang="en-US" sz="1200" b="1" dirty="0">
                          <a:solidFill>
                            <a:srgbClr val="FF0000"/>
                          </a:solidFill>
                          <a:latin typeface="Arial" panose="020B0604020202020204" pitchFamily="34" charset="0"/>
                          <a:cs typeface="Arial" panose="020B0604020202020204" pitchFamily="34" charset="0"/>
                        </a:rPr>
                        <a:t>SUB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4116">
                <a:tc>
                  <a:txBody>
                    <a:bodyPr/>
                    <a:lstStyle/>
                    <a:p>
                      <a:endParaRPr lang="en-US" sz="2400" dirty="0"/>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4116">
                <a:tc>
                  <a:txBody>
                    <a:bodyPr/>
                    <a:lstStyle/>
                    <a:p>
                      <a:endParaRPr lang="en-US" sz="2400" dirty="0"/>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0" name="Rectangle 3"/>
          <p:cNvSpPr txBox="1">
            <a:spLocks noChangeArrowheads="1"/>
          </p:cNvSpPr>
          <p:nvPr/>
        </p:nvSpPr>
        <p:spPr>
          <a:xfrm>
            <a:off x="820615" y="2140026"/>
            <a:ext cx="4343400" cy="1600200"/>
          </a:xfrm>
          <a:prstGeom prst="rect">
            <a:avLst/>
          </a:prstGeom>
        </p:spPr>
        <p:txBody>
          <a:bodyPr/>
          <a:lstStyle/>
          <a:p>
            <a:pPr marL="342899" indent="-342899" defTabSz="527517">
              <a:lnSpc>
                <a:spcPct val="90000"/>
              </a:lnSpc>
              <a:spcBef>
                <a:spcPct val="20000"/>
              </a:spcBef>
              <a:defRPr/>
            </a:pPr>
            <a:r>
              <a:rPr lang="en-US" sz="2000" kern="0" dirty="0">
                <a:solidFill>
                  <a:prstClr val="black"/>
                </a:solidFill>
                <a:latin typeface="Calibri"/>
              </a:rPr>
              <a:t>      BEQ  $a0,$a1,L1  </a:t>
            </a:r>
            <a:r>
              <a:rPr lang="en-US" sz="2000" kern="0" dirty="0">
                <a:solidFill>
                  <a:srgbClr val="FF0000"/>
                </a:solidFill>
                <a:latin typeface="Calibri"/>
              </a:rPr>
              <a:t>(NT)</a:t>
            </a:r>
          </a:p>
          <a:p>
            <a:pPr marL="342899" indent="-342899" defTabSz="527517">
              <a:lnSpc>
                <a:spcPct val="90000"/>
              </a:lnSpc>
              <a:spcBef>
                <a:spcPct val="20000"/>
              </a:spcBef>
              <a:defRPr/>
            </a:pPr>
            <a:r>
              <a:rPr lang="en-US" sz="2000" kern="0" dirty="0">
                <a:solidFill>
                  <a:prstClr val="black"/>
                </a:solidFill>
                <a:latin typeface="Calibri"/>
              </a:rPr>
              <a:t>L2: ADD  $s1,$t1,$t2</a:t>
            </a:r>
          </a:p>
          <a:p>
            <a:pPr marL="342899" indent="-342899" defTabSz="527517">
              <a:lnSpc>
                <a:spcPct val="90000"/>
              </a:lnSpc>
              <a:spcBef>
                <a:spcPct val="20000"/>
              </a:spcBef>
              <a:defRPr/>
            </a:pPr>
            <a:r>
              <a:rPr lang="en-US" sz="2000" kern="0" dirty="0">
                <a:solidFill>
                  <a:prstClr val="black"/>
                </a:solidFill>
                <a:latin typeface="Calibri"/>
              </a:rPr>
              <a:t>      SUB  $t3,$t0,$s0</a:t>
            </a:r>
          </a:p>
          <a:p>
            <a:pPr marL="342899" indent="-342899" defTabSz="527517">
              <a:lnSpc>
                <a:spcPct val="90000"/>
              </a:lnSpc>
              <a:spcBef>
                <a:spcPct val="20000"/>
              </a:spcBef>
              <a:defRPr/>
            </a:pPr>
            <a:r>
              <a:rPr lang="en-US" sz="2000" kern="0" dirty="0">
                <a:solidFill>
                  <a:prstClr val="black"/>
                </a:solidFill>
                <a:latin typeface="Calibri"/>
              </a:rPr>
              <a:t>      OR    $s0,$t6,$t7</a:t>
            </a:r>
          </a:p>
          <a:p>
            <a:pPr marL="342899" indent="-342899" defTabSz="527517">
              <a:lnSpc>
                <a:spcPct val="90000"/>
              </a:lnSpc>
              <a:spcBef>
                <a:spcPct val="20000"/>
              </a:spcBef>
              <a:defRPr/>
            </a:pPr>
            <a:r>
              <a:rPr lang="en-US" sz="2000" kern="0" dirty="0">
                <a:solidFill>
                  <a:prstClr val="black"/>
                </a:solidFill>
                <a:latin typeface="Calibri"/>
              </a:rPr>
              <a:t>      BNE  $a0,$s1,L2   </a:t>
            </a:r>
            <a:r>
              <a:rPr lang="en-US" sz="2000" kern="0" dirty="0">
                <a:solidFill>
                  <a:srgbClr val="FF0000"/>
                </a:solidFill>
                <a:latin typeface="Calibri"/>
              </a:rPr>
              <a:t>(T)</a:t>
            </a:r>
          </a:p>
          <a:p>
            <a:pPr marL="342899" indent="-342899" defTabSz="527517">
              <a:lnSpc>
                <a:spcPct val="90000"/>
              </a:lnSpc>
              <a:spcBef>
                <a:spcPct val="20000"/>
              </a:spcBef>
              <a:defRPr/>
            </a:pPr>
            <a:r>
              <a:rPr lang="en-US" sz="2000" kern="0" dirty="0">
                <a:solidFill>
                  <a:prstClr val="black"/>
                </a:solidFill>
                <a:latin typeface="Calibri"/>
              </a:rPr>
              <a:t>L1: AND  $t3,$t6,$t7</a:t>
            </a:r>
          </a:p>
          <a:p>
            <a:pPr marL="342899" indent="-342899" defTabSz="527517">
              <a:lnSpc>
                <a:spcPct val="90000"/>
              </a:lnSpc>
              <a:spcBef>
                <a:spcPct val="20000"/>
              </a:spcBef>
              <a:defRPr/>
            </a:pPr>
            <a:r>
              <a:rPr lang="en-US" sz="2000" kern="0" dirty="0">
                <a:solidFill>
                  <a:prstClr val="black"/>
                </a:solidFill>
                <a:latin typeface="Calibri"/>
              </a:rPr>
              <a:t>      SW    $t5,0($s1)</a:t>
            </a:r>
          </a:p>
          <a:p>
            <a:pPr marL="342899" indent="-342899" defTabSz="527517">
              <a:lnSpc>
                <a:spcPct val="90000"/>
              </a:lnSpc>
              <a:spcBef>
                <a:spcPct val="20000"/>
              </a:spcBef>
              <a:defRPr/>
            </a:pPr>
            <a:r>
              <a:rPr lang="en-US" sz="2000" kern="0" dirty="0">
                <a:solidFill>
                  <a:prstClr val="black"/>
                </a:solidFill>
                <a:latin typeface="Calibri"/>
              </a:rPr>
              <a:t>      LW    $s2,0($s5)</a:t>
            </a:r>
          </a:p>
        </p:txBody>
      </p:sp>
      <p:sp>
        <p:nvSpPr>
          <p:cNvPr id="5" name="TextBox 4"/>
          <p:cNvSpPr txBox="1"/>
          <p:nvPr/>
        </p:nvSpPr>
        <p:spPr>
          <a:xfrm>
            <a:off x="1772077" y="1612624"/>
            <a:ext cx="2440476" cy="369332"/>
          </a:xfrm>
          <a:prstGeom prst="rect">
            <a:avLst/>
          </a:prstGeom>
          <a:noFill/>
        </p:spPr>
        <p:txBody>
          <a:bodyPr wrap="none" rtlCol="0">
            <a:spAutoFit/>
          </a:bodyPr>
          <a:lstStyle/>
          <a:p>
            <a:pPr defTabSz="527517"/>
            <a:r>
              <a:rPr lang="en-US" b="1" dirty="0">
                <a:solidFill>
                  <a:srgbClr val="4BACC6"/>
                </a:solidFill>
                <a:latin typeface="Calibri"/>
              </a:rPr>
              <a:t>Actual Branch Outcome</a:t>
            </a:r>
          </a:p>
        </p:txBody>
      </p:sp>
      <p:cxnSp>
        <p:nvCxnSpPr>
          <p:cNvPr id="7" name="Curved Connector 6"/>
          <p:cNvCxnSpPr/>
          <p:nvPr/>
        </p:nvCxnSpPr>
        <p:spPr>
          <a:xfrm rot="5400000">
            <a:off x="3578381" y="2021011"/>
            <a:ext cx="281635" cy="163457"/>
          </a:xfrm>
          <a:prstGeom prst="curvedConnector3">
            <a:avLst/>
          </a:prstGeom>
          <a:ln w="15875">
            <a:solidFill>
              <a:schemeClr val="accent5"/>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rot="5400000">
            <a:off x="2720291" y="2659590"/>
            <a:ext cx="1779020" cy="382251"/>
          </a:xfrm>
          <a:prstGeom prst="curvedConnector3">
            <a:avLst>
              <a:gd name="adj1" fmla="val 94783"/>
            </a:avLst>
          </a:prstGeom>
          <a:ln w="15875">
            <a:solidFill>
              <a:schemeClr val="accent5"/>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7E99BE37-5177-45AE-9AB4-F9A369416179}"/>
              </a:ext>
            </a:extLst>
          </p:cNvPr>
          <p:cNvSpPr txBox="1"/>
          <p:nvPr/>
        </p:nvSpPr>
        <p:spPr>
          <a:xfrm>
            <a:off x="1809594" y="5115563"/>
            <a:ext cx="2200026" cy="731611"/>
          </a:xfrm>
          <a:prstGeom prst="rect">
            <a:avLst/>
          </a:prstGeom>
          <a:noFill/>
        </p:spPr>
        <p:txBody>
          <a:bodyPr wrap="none" rtlCol="0">
            <a:spAutoFit/>
          </a:bodyPr>
          <a:lstStyle/>
          <a:p>
            <a:pPr defTabSz="527517"/>
            <a:r>
              <a:rPr lang="en-US" sz="2000" dirty="0">
                <a:solidFill>
                  <a:prstClr val="black"/>
                </a:solidFill>
                <a:latin typeface="Calibri"/>
              </a:rPr>
              <a:t>Instruction in the </a:t>
            </a:r>
          </a:p>
          <a:p>
            <a:pPr defTabSz="527517"/>
            <a:r>
              <a:rPr lang="en-US" sz="2000" dirty="0">
                <a:solidFill>
                  <a:prstClr val="black"/>
                </a:solidFill>
                <a:latin typeface="Calibri"/>
              </a:rPr>
              <a:t>target address (L2)</a:t>
            </a:r>
          </a:p>
        </p:txBody>
      </p:sp>
      <p:cxnSp>
        <p:nvCxnSpPr>
          <p:cNvPr id="16" name="Straight Arrow Connector 15">
            <a:extLst>
              <a:ext uri="{FF2B5EF4-FFF2-40B4-BE49-F238E27FC236}">
                <a16:creationId xmlns:a16="http://schemas.microsoft.com/office/drawing/2014/main" id="{003BB04E-330B-4D2E-BB38-D6A5FF002386}"/>
              </a:ext>
            </a:extLst>
          </p:cNvPr>
          <p:cNvCxnSpPr>
            <a:cxnSpLocks/>
          </p:cNvCxnSpPr>
          <p:nvPr/>
        </p:nvCxnSpPr>
        <p:spPr>
          <a:xfrm flipV="1">
            <a:off x="3853216" y="4365555"/>
            <a:ext cx="476741" cy="978014"/>
          </a:xfrm>
          <a:prstGeom prst="straightConnector1">
            <a:avLst/>
          </a:prstGeom>
          <a:ln>
            <a:solidFill>
              <a:schemeClr val="accent5"/>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8" name="Cloud 7">
            <a:extLst>
              <a:ext uri="{FF2B5EF4-FFF2-40B4-BE49-F238E27FC236}">
                <a16:creationId xmlns:a16="http://schemas.microsoft.com/office/drawing/2014/main" id="{4F09A812-C0E8-4658-BBC3-2FD6E4097431}"/>
              </a:ext>
            </a:extLst>
          </p:cNvPr>
          <p:cNvSpPr/>
          <p:nvPr/>
        </p:nvSpPr>
        <p:spPr bwMode="auto">
          <a:xfrm>
            <a:off x="10138103" y="3954047"/>
            <a:ext cx="533400" cy="304800"/>
          </a:xfrm>
          <a:prstGeom prst="cloud">
            <a:avLst/>
          </a:prstGeom>
          <a:solidFill>
            <a:schemeClr val="accent5"/>
          </a:solidFill>
          <a:ln w="9525" cap="flat" cmpd="sng" algn="ctr">
            <a:solidFill>
              <a:schemeClr val="tx1"/>
            </a:solidFill>
            <a:prstDash val="solid"/>
            <a:round/>
            <a:headEnd type="none" w="med" len="med"/>
            <a:tailEnd type="none" w="med" len="med"/>
          </a:ln>
          <a:effectLst/>
        </p:spPr>
        <p:txBody>
          <a:bodyPr lIns="0" rIns="0" anchor="ctr"/>
          <a:lstStyle/>
          <a:p>
            <a:pPr algn="ctr" defTabSz="527517">
              <a:defRPr/>
            </a:pPr>
            <a:r>
              <a:rPr lang="en-US" sz="1200" b="1" dirty="0" err="1">
                <a:solidFill>
                  <a:prstClr val="white"/>
                </a:solidFill>
                <a:latin typeface="Calibri"/>
              </a:rPr>
              <a:t>nop</a:t>
            </a:r>
            <a:endParaRPr lang="en-US" sz="1200" b="1" dirty="0">
              <a:solidFill>
                <a:prstClr val="white"/>
              </a:solidFill>
              <a:latin typeface="Calibri"/>
            </a:endParaRPr>
          </a:p>
        </p:txBody>
      </p:sp>
      <p:sp>
        <p:nvSpPr>
          <p:cNvPr id="25" name="Cloud 24">
            <a:extLst>
              <a:ext uri="{FF2B5EF4-FFF2-40B4-BE49-F238E27FC236}">
                <a16:creationId xmlns:a16="http://schemas.microsoft.com/office/drawing/2014/main" id="{22CEDE7E-824B-4A8F-A341-3BD29866047A}"/>
              </a:ext>
            </a:extLst>
          </p:cNvPr>
          <p:cNvSpPr/>
          <p:nvPr/>
        </p:nvSpPr>
        <p:spPr bwMode="auto">
          <a:xfrm>
            <a:off x="10790966" y="3954047"/>
            <a:ext cx="533400" cy="304800"/>
          </a:xfrm>
          <a:prstGeom prst="cloud">
            <a:avLst/>
          </a:prstGeom>
          <a:solidFill>
            <a:schemeClr val="accent5"/>
          </a:solidFill>
          <a:ln w="9525" cap="flat" cmpd="sng" algn="ctr">
            <a:solidFill>
              <a:schemeClr val="tx1"/>
            </a:solidFill>
            <a:prstDash val="solid"/>
            <a:round/>
            <a:headEnd type="none" w="med" len="med"/>
            <a:tailEnd type="none" w="med" len="med"/>
          </a:ln>
          <a:effectLst/>
        </p:spPr>
        <p:txBody>
          <a:bodyPr lIns="0" rIns="0" anchor="ctr"/>
          <a:lstStyle/>
          <a:p>
            <a:pPr algn="ctr" defTabSz="527517">
              <a:defRPr/>
            </a:pPr>
            <a:r>
              <a:rPr lang="en-US" sz="1200" b="1" dirty="0" err="1">
                <a:solidFill>
                  <a:prstClr val="white"/>
                </a:solidFill>
                <a:latin typeface="Calibri"/>
              </a:rPr>
              <a:t>nop</a:t>
            </a:r>
            <a:endParaRPr lang="en-US" sz="1200" b="1" dirty="0">
              <a:solidFill>
                <a:prstClr val="white"/>
              </a:solidFill>
              <a:latin typeface="Calibri"/>
            </a:endParaRPr>
          </a:p>
        </p:txBody>
      </p:sp>
      <p:sp>
        <p:nvSpPr>
          <p:cNvPr id="21" name="Explosion 2 21">
            <a:extLst>
              <a:ext uri="{FF2B5EF4-FFF2-40B4-BE49-F238E27FC236}">
                <a16:creationId xmlns:a16="http://schemas.microsoft.com/office/drawing/2014/main" id="{51D18AFB-67D4-403D-9B35-89142F356759}"/>
              </a:ext>
            </a:extLst>
          </p:cNvPr>
          <p:cNvSpPr/>
          <p:nvPr/>
        </p:nvSpPr>
        <p:spPr>
          <a:xfrm>
            <a:off x="8583953" y="3333750"/>
            <a:ext cx="669025" cy="416527"/>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27517"/>
            <a:r>
              <a:rPr lang="en-US" sz="1400" b="1" dirty="0">
                <a:solidFill>
                  <a:srgbClr val="FF0000"/>
                </a:solidFill>
                <a:latin typeface="Calibri"/>
              </a:rPr>
              <a:t>T!</a:t>
            </a:r>
          </a:p>
        </p:txBody>
      </p:sp>
      <p:cxnSp>
        <p:nvCxnSpPr>
          <p:cNvPr id="22" name="Curved Connector 23">
            <a:extLst>
              <a:ext uri="{FF2B5EF4-FFF2-40B4-BE49-F238E27FC236}">
                <a16:creationId xmlns:a16="http://schemas.microsoft.com/office/drawing/2014/main" id="{D4520BA4-820F-45D1-AB6A-59DED518642D}"/>
              </a:ext>
            </a:extLst>
          </p:cNvPr>
          <p:cNvCxnSpPr>
            <a:stCxn id="21" idx="2"/>
          </p:cNvCxnSpPr>
          <p:nvPr/>
        </p:nvCxnSpPr>
        <p:spPr>
          <a:xfrm rot="5400000">
            <a:off x="8671826" y="3744826"/>
            <a:ext cx="319524" cy="224058"/>
          </a:xfrm>
          <a:prstGeom prst="curvedConnector3">
            <a:avLst/>
          </a:prstGeom>
          <a:ln w="22225">
            <a:solidFill>
              <a:srgbClr val="FF0000"/>
            </a:solidFill>
            <a:tailEnd type="triangle" w="med" len="lg"/>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E26E1B55-6F49-49C3-BCF9-6D24B5E00882}"/>
              </a:ext>
            </a:extLst>
          </p:cNvPr>
          <p:cNvSpPr txBox="1"/>
          <p:nvPr/>
        </p:nvSpPr>
        <p:spPr>
          <a:xfrm>
            <a:off x="8068907" y="3585096"/>
            <a:ext cx="750526" cy="411972"/>
          </a:xfrm>
          <a:prstGeom prst="rect">
            <a:avLst/>
          </a:prstGeom>
          <a:noFill/>
        </p:spPr>
        <p:txBody>
          <a:bodyPr wrap="none" rtlCol="0">
            <a:spAutoFit/>
          </a:bodyPr>
          <a:lstStyle/>
          <a:p>
            <a:pPr defTabSz="527517"/>
            <a:r>
              <a:rPr lang="en-US" sz="2000" b="1" dirty="0">
                <a:solidFill>
                  <a:srgbClr val="FF0000"/>
                </a:solidFill>
                <a:latin typeface="Calibri"/>
              </a:rPr>
              <a:t>Flush</a:t>
            </a:r>
          </a:p>
        </p:txBody>
      </p:sp>
      <p:sp>
        <p:nvSpPr>
          <p:cNvPr id="12" name="Cloud 11">
            <a:extLst>
              <a:ext uri="{FF2B5EF4-FFF2-40B4-BE49-F238E27FC236}">
                <a16:creationId xmlns:a16="http://schemas.microsoft.com/office/drawing/2014/main" id="{E2BAC505-6A08-419C-B346-2D763E687F01}"/>
              </a:ext>
            </a:extLst>
          </p:cNvPr>
          <p:cNvSpPr/>
          <p:nvPr/>
        </p:nvSpPr>
        <p:spPr bwMode="auto">
          <a:xfrm>
            <a:off x="8832461" y="3954047"/>
            <a:ext cx="533400" cy="304800"/>
          </a:xfrm>
          <a:prstGeom prst="cloud">
            <a:avLst/>
          </a:prstGeom>
          <a:solidFill>
            <a:schemeClr val="accent5"/>
          </a:solidFill>
          <a:ln w="9525" cap="flat" cmpd="sng" algn="ctr">
            <a:solidFill>
              <a:schemeClr val="tx1"/>
            </a:solidFill>
            <a:prstDash val="solid"/>
            <a:round/>
            <a:headEnd type="none" w="med" len="med"/>
            <a:tailEnd type="none" w="med" len="med"/>
          </a:ln>
          <a:effectLst/>
        </p:spPr>
        <p:txBody>
          <a:bodyPr lIns="0" rIns="0" anchor="ctr"/>
          <a:lstStyle/>
          <a:p>
            <a:pPr algn="ctr" defTabSz="527517">
              <a:defRPr/>
            </a:pPr>
            <a:r>
              <a:rPr lang="en-US" sz="1200" b="1" dirty="0" err="1">
                <a:solidFill>
                  <a:prstClr val="white"/>
                </a:solidFill>
                <a:latin typeface="Calibri"/>
              </a:rPr>
              <a:t>nop</a:t>
            </a:r>
            <a:endParaRPr lang="en-US" sz="1200" b="1" dirty="0">
              <a:solidFill>
                <a:prstClr val="white"/>
              </a:solidFill>
              <a:latin typeface="Calibri"/>
            </a:endParaRPr>
          </a:p>
        </p:txBody>
      </p:sp>
      <p:sp>
        <p:nvSpPr>
          <p:cNvPr id="13" name="Cloud 12">
            <a:extLst>
              <a:ext uri="{FF2B5EF4-FFF2-40B4-BE49-F238E27FC236}">
                <a16:creationId xmlns:a16="http://schemas.microsoft.com/office/drawing/2014/main" id="{2343CF9E-AD09-40AD-93B8-16FC810B642D}"/>
              </a:ext>
            </a:extLst>
          </p:cNvPr>
          <p:cNvSpPr/>
          <p:nvPr/>
        </p:nvSpPr>
        <p:spPr bwMode="auto">
          <a:xfrm>
            <a:off x="9485324" y="3954047"/>
            <a:ext cx="533400" cy="304800"/>
          </a:xfrm>
          <a:prstGeom prst="cloud">
            <a:avLst/>
          </a:prstGeom>
          <a:solidFill>
            <a:schemeClr val="accent5"/>
          </a:solidFill>
          <a:ln w="9525" cap="flat" cmpd="sng" algn="ctr">
            <a:solidFill>
              <a:schemeClr val="tx1"/>
            </a:solidFill>
            <a:prstDash val="solid"/>
            <a:round/>
            <a:headEnd type="none" w="med" len="med"/>
            <a:tailEnd type="none" w="med" len="med"/>
          </a:ln>
          <a:effectLst/>
        </p:spPr>
        <p:txBody>
          <a:bodyPr lIns="0" rIns="0" anchor="ctr"/>
          <a:lstStyle/>
          <a:p>
            <a:pPr algn="ctr" defTabSz="527517">
              <a:defRPr/>
            </a:pPr>
            <a:r>
              <a:rPr lang="en-US" sz="1200" b="1" dirty="0" err="1">
                <a:solidFill>
                  <a:prstClr val="white"/>
                </a:solidFill>
                <a:latin typeface="Calibri"/>
              </a:rPr>
              <a:t>nop</a:t>
            </a:r>
            <a:endParaRPr lang="en-US" sz="1200" b="1" dirty="0">
              <a:solidFill>
                <a:prstClr val="white"/>
              </a:solidFill>
              <a:latin typeface="Calibri"/>
            </a:endParaRPr>
          </a:p>
        </p:txBody>
      </p:sp>
    </p:spTree>
    <p:extLst>
      <p:ext uri="{BB962C8B-B14F-4D97-AF65-F5344CB8AC3E}">
        <p14:creationId xmlns:p14="http://schemas.microsoft.com/office/powerpoint/2010/main" val="89996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8" name="AutoShape 11">
            <a:extLst>
              <a:ext uri="{FF2B5EF4-FFF2-40B4-BE49-F238E27FC236}">
                <a16:creationId xmlns:a16="http://schemas.microsoft.com/office/drawing/2014/main" id="{7848743E-0C85-4464-92A6-618CA5B1A92A}"/>
              </a:ext>
            </a:extLst>
          </p:cNvPr>
          <p:cNvCxnSpPr>
            <a:cxnSpLocks noChangeShapeType="1"/>
          </p:cNvCxnSpPr>
          <p:nvPr/>
        </p:nvCxnSpPr>
        <p:spPr bwMode="auto">
          <a:xfrm>
            <a:off x="8629663" y="5847530"/>
            <a:ext cx="1464794"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1" name="AutoShape 11">
            <a:extLst>
              <a:ext uri="{FF2B5EF4-FFF2-40B4-BE49-F238E27FC236}">
                <a16:creationId xmlns:a16="http://schemas.microsoft.com/office/drawing/2014/main" id="{430BBDD1-81AB-40AB-80F9-9815F4A360D9}"/>
              </a:ext>
            </a:extLst>
          </p:cNvPr>
          <p:cNvCxnSpPr>
            <a:cxnSpLocks noChangeShapeType="1"/>
          </p:cNvCxnSpPr>
          <p:nvPr/>
        </p:nvCxnSpPr>
        <p:spPr bwMode="auto">
          <a:xfrm>
            <a:off x="8612656" y="5158457"/>
            <a:ext cx="409424"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4" name="Straight Connector 213">
            <a:extLst>
              <a:ext uri="{FF2B5EF4-FFF2-40B4-BE49-F238E27FC236}">
                <a16:creationId xmlns:a16="http://schemas.microsoft.com/office/drawing/2014/main" id="{5CED806A-D83B-4068-89E8-EA6F7F44659D}"/>
              </a:ext>
            </a:extLst>
          </p:cNvPr>
          <p:cNvCxnSpPr>
            <a:cxnSpLocks/>
          </p:cNvCxnSpPr>
          <p:nvPr/>
        </p:nvCxnSpPr>
        <p:spPr>
          <a:xfrm>
            <a:off x="6191239" y="3993491"/>
            <a:ext cx="0" cy="466685"/>
          </a:xfrm>
          <a:prstGeom prst="line">
            <a:avLst/>
          </a:prstGeom>
          <a:ln w="2222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11" name="Elbow Connector 228">
            <a:extLst>
              <a:ext uri="{FF2B5EF4-FFF2-40B4-BE49-F238E27FC236}">
                <a16:creationId xmlns:a16="http://schemas.microsoft.com/office/drawing/2014/main" id="{E5AC9711-29CE-4B7D-BECD-60747DFAAAF5}"/>
              </a:ext>
            </a:extLst>
          </p:cNvPr>
          <p:cNvCxnSpPr>
            <a:cxnSpLocks/>
          </p:cNvCxnSpPr>
          <p:nvPr/>
        </p:nvCxnSpPr>
        <p:spPr>
          <a:xfrm rot="5400000" flipH="1" flipV="1">
            <a:off x="5570392" y="1794899"/>
            <a:ext cx="670673" cy="192403"/>
          </a:xfrm>
          <a:prstGeom prst="bentConnector3">
            <a:avLst>
              <a:gd name="adj1" fmla="val 8"/>
            </a:avLst>
          </a:prstGeom>
          <a:ln w="1905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en-US" sz="4400" dirty="0"/>
              <a:t>Early Branch Determination: Issues</a:t>
            </a:r>
            <a:endParaRPr lang="en-US" sz="4400" dirty="0"/>
          </a:p>
        </p:txBody>
      </p:sp>
      <p:sp>
        <p:nvSpPr>
          <p:cNvPr id="3" name="Content Placeholder 2"/>
          <p:cNvSpPr>
            <a:spLocks noGrp="1"/>
          </p:cNvSpPr>
          <p:nvPr>
            <p:ph idx="1"/>
          </p:nvPr>
        </p:nvSpPr>
        <p:spPr>
          <a:xfrm>
            <a:off x="494809" y="1055129"/>
            <a:ext cx="11154266" cy="4964611"/>
          </a:xfrm>
        </p:spPr>
        <p:txBody>
          <a:bodyPr>
            <a:normAutofit/>
          </a:bodyPr>
          <a:lstStyle/>
          <a:p>
            <a:r>
              <a:rPr lang="en-US" sz="2400" b="1" dirty="0"/>
              <a:t>Target address can be calculated earlier by moving shift-left-2 and Adder</a:t>
            </a:r>
          </a:p>
        </p:txBody>
      </p:sp>
      <p:sp>
        <p:nvSpPr>
          <p:cNvPr id="114" name="Trapezoid 113">
            <a:extLst>
              <a:ext uri="{FF2B5EF4-FFF2-40B4-BE49-F238E27FC236}">
                <a16:creationId xmlns:a16="http://schemas.microsoft.com/office/drawing/2014/main" id="{A68F3665-A497-43B2-8BA4-3891CFC404DA}"/>
              </a:ext>
            </a:extLst>
          </p:cNvPr>
          <p:cNvSpPr/>
          <p:nvPr/>
        </p:nvSpPr>
        <p:spPr bwMode="auto">
          <a:xfrm rot="5400000">
            <a:off x="7050872" y="3968091"/>
            <a:ext cx="1143000" cy="609600"/>
          </a:xfrm>
          <a:prstGeom prst="trapezoid">
            <a:avLst>
              <a:gd name="adj" fmla="val 35946"/>
            </a:avLst>
          </a:prstGeom>
          <a:solidFill>
            <a:schemeClr val="accent5"/>
          </a:solidFill>
          <a:ln w="9525" cap="flat" cmpd="sng" algn="ctr">
            <a:solidFill>
              <a:schemeClr val="tx1"/>
            </a:solidFill>
            <a:prstDash val="solid"/>
            <a:round/>
            <a:headEnd type="none" w="med" len="med"/>
            <a:tailEnd type="none" w="med" len="med"/>
          </a:ln>
          <a:effectLst/>
        </p:spPr>
        <p:txBody>
          <a:bodyPr tIns="274320" anchor="ctr"/>
          <a:lstStyle/>
          <a:p>
            <a:pPr algn="ctr" defTabSz="527517">
              <a:defRPr/>
            </a:pPr>
            <a:r>
              <a:rPr lang="en-US" sz="1400" b="1" dirty="0">
                <a:solidFill>
                  <a:prstClr val="black"/>
                </a:solidFill>
                <a:latin typeface="Calibri"/>
              </a:rPr>
              <a:t>ALU</a:t>
            </a:r>
          </a:p>
        </p:txBody>
      </p:sp>
      <p:sp>
        <p:nvSpPr>
          <p:cNvPr id="115" name="Text Box 23">
            <a:extLst>
              <a:ext uri="{FF2B5EF4-FFF2-40B4-BE49-F238E27FC236}">
                <a16:creationId xmlns:a16="http://schemas.microsoft.com/office/drawing/2014/main" id="{0B38157F-CF18-439F-9E3A-EDAAC6DFB909}"/>
              </a:ext>
            </a:extLst>
          </p:cNvPr>
          <p:cNvSpPr txBox="1">
            <a:spLocks noChangeArrowheads="1"/>
          </p:cNvSpPr>
          <p:nvPr/>
        </p:nvSpPr>
        <p:spPr bwMode="auto">
          <a:xfrm>
            <a:off x="7469972" y="4158593"/>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Res.</a:t>
            </a:r>
          </a:p>
        </p:txBody>
      </p:sp>
      <p:sp>
        <p:nvSpPr>
          <p:cNvPr id="116" name="Text Box 23">
            <a:extLst>
              <a:ext uri="{FF2B5EF4-FFF2-40B4-BE49-F238E27FC236}">
                <a16:creationId xmlns:a16="http://schemas.microsoft.com/office/drawing/2014/main" id="{45A1BAF4-07F2-403A-A058-2A4426E63611}"/>
              </a:ext>
            </a:extLst>
          </p:cNvPr>
          <p:cNvSpPr txBox="1">
            <a:spLocks noChangeArrowheads="1"/>
          </p:cNvSpPr>
          <p:nvPr/>
        </p:nvSpPr>
        <p:spPr bwMode="auto">
          <a:xfrm>
            <a:off x="7469972" y="3853793"/>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Zero</a:t>
            </a:r>
          </a:p>
        </p:txBody>
      </p:sp>
      <p:sp>
        <p:nvSpPr>
          <p:cNvPr id="117" name="Rectangle 7">
            <a:extLst>
              <a:ext uri="{FF2B5EF4-FFF2-40B4-BE49-F238E27FC236}">
                <a16:creationId xmlns:a16="http://schemas.microsoft.com/office/drawing/2014/main" id="{47A9C3C6-20AF-4088-A34F-A2B921E5E624}"/>
              </a:ext>
            </a:extLst>
          </p:cNvPr>
          <p:cNvSpPr>
            <a:spLocks noChangeArrowheads="1"/>
          </p:cNvSpPr>
          <p:nvPr/>
        </p:nvSpPr>
        <p:spPr bwMode="auto">
          <a:xfrm>
            <a:off x="9019479" y="4137834"/>
            <a:ext cx="838200" cy="1628765"/>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dirty="0">
                <a:solidFill>
                  <a:prstClr val="black"/>
                </a:solidFill>
              </a:rPr>
              <a:t>D-Cache /</a:t>
            </a:r>
          </a:p>
          <a:p>
            <a:pPr algn="ctr" defTabSz="527517" eaLnBrk="1" hangingPunct="1"/>
            <a:r>
              <a:rPr lang="en-US" altLang="en-US" sz="1200" b="1" dirty="0">
                <a:solidFill>
                  <a:prstClr val="black"/>
                </a:solidFill>
              </a:rPr>
              <a:t>D-Mem</a:t>
            </a:r>
          </a:p>
        </p:txBody>
      </p:sp>
      <p:sp>
        <p:nvSpPr>
          <p:cNvPr id="118" name="Text Box 23">
            <a:extLst>
              <a:ext uri="{FF2B5EF4-FFF2-40B4-BE49-F238E27FC236}">
                <a16:creationId xmlns:a16="http://schemas.microsoft.com/office/drawing/2014/main" id="{81EDCF89-AE82-4E09-A32B-F018587BB18D}"/>
              </a:ext>
            </a:extLst>
          </p:cNvPr>
          <p:cNvSpPr txBox="1">
            <a:spLocks noChangeArrowheads="1"/>
          </p:cNvSpPr>
          <p:nvPr/>
        </p:nvSpPr>
        <p:spPr bwMode="auto">
          <a:xfrm>
            <a:off x="9019479" y="4223560"/>
            <a:ext cx="685800" cy="253917"/>
          </a:xfrm>
          <a:prstGeom prst="rect">
            <a:avLst/>
          </a:prstGeom>
          <a:noFill/>
          <a:ln w="9525">
            <a:noFill/>
            <a:miter lim="800000"/>
            <a:headEnd/>
            <a:tailEnd/>
          </a:ln>
        </p:spPr>
        <p:txBody>
          <a:bodyPr lIns="45720" rIns="45720">
            <a:spAutoFit/>
          </a:bodyPr>
          <a:lstStyle/>
          <a:p>
            <a:pPr defTabSz="527517">
              <a:spcBef>
                <a:spcPct val="50000"/>
              </a:spcBef>
              <a:defRPr/>
            </a:pPr>
            <a:r>
              <a:rPr lang="en-US" sz="1050" dirty="0" err="1">
                <a:solidFill>
                  <a:prstClr val="black"/>
                </a:solidFill>
                <a:latin typeface="Arial" charset="0"/>
              </a:rPr>
              <a:t>Addr</a:t>
            </a:r>
            <a:r>
              <a:rPr lang="en-US" sz="1050" dirty="0">
                <a:solidFill>
                  <a:prstClr val="black"/>
                </a:solidFill>
                <a:latin typeface="Arial" charset="0"/>
              </a:rPr>
              <a:t>.</a:t>
            </a:r>
          </a:p>
        </p:txBody>
      </p:sp>
      <p:sp>
        <p:nvSpPr>
          <p:cNvPr id="119" name="Text Box 23">
            <a:extLst>
              <a:ext uri="{FF2B5EF4-FFF2-40B4-BE49-F238E27FC236}">
                <a16:creationId xmlns:a16="http://schemas.microsoft.com/office/drawing/2014/main" id="{BE00605F-A40D-4024-8451-EB420FFF9C0E}"/>
              </a:ext>
            </a:extLst>
          </p:cNvPr>
          <p:cNvSpPr txBox="1">
            <a:spLocks noChangeArrowheads="1"/>
          </p:cNvSpPr>
          <p:nvPr/>
        </p:nvSpPr>
        <p:spPr bwMode="auto">
          <a:xfrm>
            <a:off x="9400479" y="4499782"/>
            <a:ext cx="457200" cy="415498"/>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Read Data</a:t>
            </a:r>
          </a:p>
        </p:txBody>
      </p:sp>
      <p:sp>
        <p:nvSpPr>
          <p:cNvPr id="120" name="Text Box 23">
            <a:extLst>
              <a:ext uri="{FF2B5EF4-FFF2-40B4-BE49-F238E27FC236}">
                <a16:creationId xmlns:a16="http://schemas.microsoft.com/office/drawing/2014/main" id="{7CA1BC7B-DECC-4674-B29A-937C5952CB1A}"/>
              </a:ext>
            </a:extLst>
          </p:cNvPr>
          <p:cNvSpPr txBox="1">
            <a:spLocks noChangeArrowheads="1"/>
          </p:cNvSpPr>
          <p:nvPr/>
        </p:nvSpPr>
        <p:spPr bwMode="auto">
          <a:xfrm>
            <a:off x="9019479" y="4898247"/>
            <a:ext cx="457200" cy="4154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Write Data</a:t>
            </a:r>
          </a:p>
        </p:txBody>
      </p:sp>
      <p:sp>
        <p:nvSpPr>
          <p:cNvPr id="121" name="Text Box 23">
            <a:extLst>
              <a:ext uri="{FF2B5EF4-FFF2-40B4-BE49-F238E27FC236}">
                <a16:creationId xmlns:a16="http://schemas.microsoft.com/office/drawing/2014/main" id="{D127D967-160F-49A0-9B0A-01C35ABDD789}"/>
              </a:ext>
            </a:extLst>
          </p:cNvPr>
          <p:cNvSpPr txBox="1">
            <a:spLocks noChangeArrowheads="1"/>
          </p:cNvSpPr>
          <p:nvPr/>
        </p:nvSpPr>
        <p:spPr bwMode="auto">
          <a:xfrm>
            <a:off x="8867079" y="4976035"/>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sp>
        <p:nvSpPr>
          <p:cNvPr id="122" name="Text Box 23">
            <a:extLst>
              <a:ext uri="{FF2B5EF4-FFF2-40B4-BE49-F238E27FC236}">
                <a16:creationId xmlns:a16="http://schemas.microsoft.com/office/drawing/2014/main" id="{9098D040-0C37-4D56-A75D-7F18A300D706}"/>
              </a:ext>
            </a:extLst>
          </p:cNvPr>
          <p:cNvSpPr txBox="1">
            <a:spLocks noChangeArrowheads="1"/>
          </p:cNvSpPr>
          <p:nvPr/>
        </p:nvSpPr>
        <p:spPr bwMode="auto">
          <a:xfrm>
            <a:off x="8867079" y="4236259"/>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cxnSp>
        <p:nvCxnSpPr>
          <p:cNvPr id="123" name="AutoShape 11">
            <a:extLst>
              <a:ext uri="{FF2B5EF4-FFF2-40B4-BE49-F238E27FC236}">
                <a16:creationId xmlns:a16="http://schemas.microsoft.com/office/drawing/2014/main" id="{108656EF-6D27-498B-B651-2C1B8A90F12E}"/>
              </a:ext>
            </a:extLst>
          </p:cNvPr>
          <p:cNvCxnSpPr>
            <a:cxnSpLocks noChangeShapeType="1"/>
          </p:cNvCxnSpPr>
          <p:nvPr/>
        </p:nvCxnSpPr>
        <p:spPr bwMode="auto">
          <a:xfrm>
            <a:off x="5883927" y="3993491"/>
            <a:ext cx="471826"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4" name="AutoShape 11">
            <a:extLst>
              <a:ext uri="{FF2B5EF4-FFF2-40B4-BE49-F238E27FC236}">
                <a16:creationId xmlns:a16="http://schemas.microsoft.com/office/drawing/2014/main" id="{22483BE5-0807-4FB3-A34B-4FAB7DD0A993}"/>
              </a:ext>
            </a:extLst>
          </p:cNvPr>
          <p:cNvCxnSpPr>
            <a:cxnSpLocks noChangeShapeType="1"/>
            <a:endCxn id="118" idx="1"/>
          </p:cNvCxnSpPr>
          <p:nvPr/>
        </p:nvCxnSpPr>
        <p:spPr bwMode="auto">
          <a:xfrm>
            <a:off x="8630566" y="4348916"/>
            <a:ext cx="388914" cy="160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5" name="Shape 127">
            <a:extLst>
              <a:ext uri="{FF2B5EF4-FFF2-40B4-BE49-F238E27FC236}">
                <a16:creationId xmlns:a16="http://schemas.microsoft.com/office/drawing/2014/main" id="{A7192577-9BCB-4610-8424-98612039E032}"/>
              </a:ext>
            </a:extLst>
          </p:cNvPr>
          <p:cNvCxnSpPr>
            <a:cxnSpLocks noChangeShapeType="1"/>
            <a:endCxn id="167" idx="1"/>
          </p:cNvCxnSpPr>
          <p:nvPr/>
        </p:nvCxnSpPr>
        <p:spPr bwMode="auto">
          <a:xfrm rot="10800000">
            <a:off x="4760105" y="4518741"/>
            <a:ext cx="6100476" cy="54075"/>
          </a:xfrm>
          <a:prstGeom prst="bentConnector5">
            <a:avLst>
              <a:gd name="adj1" fmla="val -3189"/>
              <a:gd name="adj2" fmla="val -3184695"/>
              <a:gd name="adj3" fmla="val 103643"/>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6" name="Flowchart: Terminator 125">
            <a:extLst>
              <a:ext uri="{FF2B5EF4-FFF2-40B4-BE49-F238E27FC236}">
                <a16:creationId xmlns:a16="http://schemas.microsoft.com/office/drawing/2014/main" id="{67FCC409-6C7B-461A-B894-95A943248E71}"/>
              </a:ext>
            </a:extLst>
          </p:cNvPr>
          <p:cNvSpPr/>
          <p:nvPr/>
        </p:nvSpPr>
        <p:spPr>
          <a:xfrm>
            <a:off x="6920246" y="4343100"/>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127" name="AutoShape 11">
            <a:extLst>
              <a:ext uri="{FF2B5EF4-FFF2-40B4-BE49-F238E27FC236}">
                <a16:creationId xmlns:a16="http://schemas.microsoft.com/office/drawing/2014/main" id="{D741752E-65AB-407A-8FF6-02BE4D2CFCEE}"/>
              </a:ext>
            </a:extLst>
          </p:cNvPr>
          <p:cNvCxnSpPr>
            <a:cxnSpLocks noChangeShapeType="1"/>
          </p:cNvCxnSpPr>
          <p:nvPr/>
        </p:nvCxnSpPr>
        <p:spPr bwMode="auto">
          <a:xfrm>
            <a:off x="5882022" y="4461590"/>
            <a:ext cx="471826"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8" name="AutoShape 11">
            <a:extLst>
              <a:ext uri="{FF2B5EF4-FFF2-40B4-BE49-F238E27FC236}">
                <a16:creationId xmlns:a16="http://schemas.microsoft.com/office/drawing/2014/main" id="{22DD5462-0679-4598-B528-C6A83AE845EA}"/>
              </a:ext>
            </a:extLst>
          </p:cNvPr>
          <p:cNvCxnSpPr>
            <a:cxnSpLocks noChangeShapeType="1"/>
            <a:stCxn id="126" idx="3"/>
          </p:cNvCxnSpPr>
          <p:nvPr/>
        </p:nvCxnSpPr>
        <p:spPr bwMode="auto">
          <a:xfrm flipV="1">
            <a:off x="7146122" y="4605989"/>
            <a:ext cx="171449" cy="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9" name="Flowchart: Terminator 128">
            <a:extLst>
              <a:ext uri="{FF2B5EF4-FFF2-40B4-BE49-F238E27FC236}">
                <a16:creationId xmlns:a16="http://schemas.microsoft.com/office/drawing/2014/main" id="{E4BDD282-0A1E-4C38-A0FF-97823CD8EB38}"/>
              </a:ext>
            </a:extLst>
          </p:cNvPr>
          <p:cNvSpPr/>
          <p:nvPr/>
        </p:nvSpPr>
        <p:spPr>
          <a:xfrm>
            <a:off x="10634704" y="4300397"/>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130" name="Straight Arrow Connector 129">
            <a:extLst>
              <a:ext uri="{FF2B5EF4-FFF2-40B4-BE49-F238E27FC236}">
                <a16:creationId xmlns:a16="http://schemas.microsoft.com/office/drawing/2014/main" id="{75A1D108-3387-4083-BB71-7F6FCBFE32AA}"/>
              </a:ext>
            </a:extLst>
          </p:cNvPr>
          <p:cNvCxnSpPr>
            <a:cxnSpLocks/>
          </p:cNvCxnSpPr>
          <p:nvPr/>
        </p:nvCxnSpPr>
        <p:spPr>
          <a:xfrm>
            <a:off x="9857679" y="4711180"/>
            <a:ext cx="23677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1" name="Shape 127">
            <a:extLst>
              <a:ext uri="{FF2B5EF4-FFF2-40B4-BE49-F238E27FC236}">
                <a16:creationId xmlns:a16="http://schemas.microsoft.com/office/drawing/2014/main" id="{9D636BC2-68A4-4171-99CB-3801757A8591}"/>
              </a:ext>
            </a:extLst>
          </p:cNvPr>
          <p:cNvCxnSpPr>
            <a:cxnSpLocks noChangeShapeType="1"/>
          </p:cNvCxnSpPr>
          <p:nvPr/>
        </p:nvCxnSpPr>
        <p:spPr bwMode="auto">
          <a:xfrm flipV="1">
            <a:off x="4157387" y="3147140"/>
            <a:ext cx="610665" cy="590090"/>
          </a:xfrm>
          <a:prstGeom prst="bentConnector3">
            <a:avLst>
              <a:gd name="adj1" fmla="val 16926"/>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2" name="AutoShape 11">
            <a:extLst>
              <a:ext uri="{FF2B5EF4-FFF2-40B4-BE49-F238E27FC236}">
                <a16:creationId xmlns:a16="http://schemas.microsoft.com/office/drawing/2014/main" id="{349840D1-9C59-48BD-B193-52E04131ECC8}"/>
              </a:ext>
            </a:extLst>
          </p:cNvPr>
          <p:cNvCxnSpPr>
            <a:cxnSpLocks noChangeShapeType="1"/>
          </p:cNvCxnSpPr>
          <p:nvPr/>
        </p:nvCxnSpPr>
        <p:spPr bwMode="auto">
          <a:xfrm>
            <a:off x="4263495" y="3549942"/>
            <a:ext cx="504557" cy="0"/>
          </a:xfrm>
          <a:prstGeom prst="straightConnector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grpSp>
        <p:nvGrpSpPr>
          <p:cNvPr id="133" name="Group 104">
            <a:extLst>
              <a:ext uri="{FF2B5EF4-FFF2-40B4-BE49-F238E27FC236}">
                <a16:creationId xmlns:a16="http://schemas.microsoft.com/office/drawing/2014/main" id="{A11AE8B9-D620-4D96-9A35-39342183E9DC}"/>
              </a:ext>
            </a:extLst>
          </p:cNvPr>
          <p:cNvGrpSpPr>
            <a:grpSpLocks/>
          </p:cNvGrpSpPr>
          <p:nvPr/>
        </p:nvGrpSpPr>
        <p:grpSpPr bwMode="auto">
          <a:xfrm>
            <a:off x="2445252" y="3160060"/>
            <a:ext cx="1295400" cy="1371600"/>
            <a:chOff x="1447800" y="4191000"/>
            <a:chExt cx="685800" cy="990600"/>
          </a:xfrm>
        </p:grpSpPr>
        <p:sp>
          <p:nvSpPr>
            <p:cNvPr id="134" name="Rectangle 7">
              <a:extLst>
                <a:ext uri="{FF2B5EF4-FFF2-40B4-BE49-F238E27FC236}">
                  <a16:creationId xmlns:a16="http://schemas.microsoft.com/office/drawing/2014/main" id="{3687B271-2D81-4AA1-90E2-B53F237AD4E8}"/>
                </a:ext>
              </a:extLst>
            </p:cNvPr>
            <p:cNvSpPr>
              <a:spLocks noChangeArrowheads="1"/>
            </p:cNvSpPr>
            <p:nvPr/>
          </p:nvSpPr>
          <p:spPr bwMode="auto">
            <a:xfrm>
              <a:off x="1447800" y="4191000"/>
              <a:ext cx="685800" cy="990600"/>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a:solidFill>
                    <a:prstClr val="black"/>
                  </a:solidFill>
                </a:rPr>
                <a:t>I-Cache / I-MEM</a:t>
              </a:r>
            </a:p>
          </p:txBody>
        </p:sp>
        <p:sp>
          <p:nvSpPr>
            <p:cNvPr id="135" name="Text Box 23">
              <a:extLst>
                <a:ext uri="{FF2B5EF4-FFF2-40B4-BE49-F238E27FC236}">
                  <a16:creationId xmlns:a16="http://schemas.microsoft.com/office/drawing/2014/main" id="{81F45991-412F-4490-A8F4-932D1F6138D4}"/>
                </a:ext>
              </a:extLst>
            </p:cNvPr>
            <p:cNvSpPr txBox="1">
              <a:spLocks noChangeArrowheads="1"/>
            </p:cNvSpPr>
            <p:nvPr/>
          </p:nvSpPr>
          <p:spPr bwMode="auto">
            <a:xfrm>
              <a:off x="1447800" y="4506296"/>
              <a:ext cx="685800" cy="200055"/>
            </a:xfrm>
            <a:prstGeom prst="rect">
              <a:avLst/>
            </a:prstGeom>
            <a:noFill/>
            <a:ln w="9525">
              <a:noFill/>
              <a:miter lim="800000"/>
              <a:headEnd/>
              <a:tailEnd/>
            </a:ln>
          </p:spPr>
          <p:txBody>
            <a:bodyPr lIns="45720" rIns="45720">
              <a:spAutoFit/>
            </a:bodyPr>
            <a:lstStyle/>
            <a:p>
              <a:pPr defTabSz="527517">
                <a:spcBef>
                  <a:spcPct val="50000"/>
                </a:spcBef>
                <a:defRPr/>
              </a:pPr>
              <a:r>
                <a:rPr lang="en-US" sz="1200" dirty="0" err="1">
                  <a:solidFill>
                    <a:prstClr val="black"/>
                  </a:solidFill>
                  <a:latin typeface="Arial" charset="0"/>
                </a:rPr>
                <a:t>Addr</a:t>
              </a:r>
              <a:r>
                <a:rPr lang="en-US" sz="1200" dirty="0">
                  <a:solidFill>
                    <a:prstClr val="black"/>
                  </a:solidFill>
                  <a:latin typeface="Arial" charset="0"/>
                </a:rPr>
                <a:t>.</a:t>
              </a:r>
            </a:p>
          </p:txBody>
        </p:sp>
        <p:sp>
          <p:nvSpPr>
            <p:cNvPr id="136" name="Text Box 23">
              <a:extLst>
                <a:ext uri="{FF2B5EF4-FFF2-40B4-BE49-F238E27FC236}">
                  <a16:creationId xmlns:a16="http://schemas.microsoft.com/office/drawing/2014/main" id="{46A1A579-09E8-49DA-82ED-E0058C1CAC7E}"/>
                </a:ext>
              </a:extLst>
            </p:cNvPr>
            <p:cNvSpPr txBox="1">
              <a:spLocks noChangeArrowheads="1"/>
            </p:cNvSpPr>
            <p:nvPr/>
          </p:nvSpPr>
          <p:spPr bwMode="auto">
            <a:xfrm>
              <a:off x="1447800" y="4506296"/>
              <a:ext cx="685800" cy="200055"/>
            </a:xfrm>
            <a:prstGeom prst="rect">
              <a:avLst/>
            </a:prstGeom>
            <a:noFill/>
            <a:ln w="9525">
              <a:noFill/>
              <a:miter lim="800000"/>
              <a:headEnd/>
              <a:tailEnd/>
            </a:ln>
          </p:spPr>
          <p:txBody>
            <a:bodyPr lIns="45720" rIns="45720">
              <a:spAutoFit/>
            </a:bodyPr>
            <a:lstStyle/>
            <a:p>
              <a:pPr algn="r" defTabSz="527517">
                <a:spcBef>
                  <a:spcPct val="50000"/>
                </a:spcBef>
                <a:defRPr/>
              </a:pPr>
              <a:r>
                <a:rPr lang="en-US" sz="1200" dirty="0">
                  <a:solidFill>
                    <a:prstClr val="black"/>
                  </a:solidFill>
                  <a:latin typeface="Arial" charset="0"/>
                </a:rPr>
                <a:t>Data</a:t>
              </a:r>
            </a:p>
          </p:txBody>
        </p:sp>
      </p:grpSp>
      <p:sp>
        <p:nvSpPr>
          <p:cNvPr id="137" name="Rectangle 7">
            <a:extLst>
              <a:ext uri="{FF2B5EF4-FFF2-40B4-BE49-F238E27FC236}">
                <a16:creationId xmlns:a16="http://schemas.microsoft.com/office/drawing/2014/main" id="{9FBAEDEC-6116-40C9-88C8-C43D17C265CC}"/>
              </a:ext>
            </a:extLst>
          </p:cNvPr>
          <p:cNvSpPr>
            <a:spLocks noChangeArrowheads="1"/>
          </p:cNvSpPr>
          <p:nvPr/>
        </p:nvSpPr>
        <p:spPr bwMode="auto">
          <a:xfrm rot="16200000">
            <a:off x="1448911" y="3586313"/>
            <a:ext cx="990600" cy="288925"/>
          </a:xfrm>
          <a:prstGeom prst="rect">
            <a:avLst/>
          </a:prstGeom>
          <a:solidFill>
            <a:schemeClr val="accent5"/>
          </a:solidFill>
          <a:ln w="9525">
            <a:solidFill>
              <a:schemeClr val="tx1"/>
            </a:solidFill>
            <a:miter lim="800000"/>
            <a:headEnd/>
            <a:tailEnd/>
          </a:ln>
        </p:spPr>
        <p:txBody>
          <a:bodyPr vert="vert" wrap="none" anchor="ctr"/>
          <a:lstStyle/>
          <a:p>
            <a:pPr algn="ctr" defTabSz="527517">
              <a:defRPr/>
            </a:pPr>
            <a:r>
              <a:rPr lang="en-US" sz="1200" b="1" dirty="0">
                <a:solidFill>
                  <a:prstClr val="black"/>
                </a:solidFill>
                <a:latin typeface="Arial" charset="0"/>
                <a:cs typeface="Arial" charset="0"/>
              </a:rPr>
              <a:t>PC</a:t>
            </a:r>
          </a:p>
        </p:txBody>
      </p:sp>
      <p:cxnSp>
        <p:nvCxnSpPr>
          <p:cNvPr id="138" name="Straight Connector 24">
            <a:extLst>
              <a:ext uri="{FF2B5EF4-FFF2-40B4-BE49-F238E27FC236}">
                <a16:creationId xmlns:a16="http://schemas.microsoft.com/office/drawing/2014/main" id="{2BEBE3AA-08B5-43B3-817F-8CD750BF3C0A}"/>
              </a:ext>
            </a:extLst>
          </p:cNvPr>
          <p:cNvCxnSpPr>
            <a:cxnSpLocks noChangeShapeType="1"/>
          </p:cNvCxnSpPr>
          <p:nvPr/>
        </p:nvCxnSpPr>
        <p:spPr bwMode="auto">
          <a:xfrm rot="16200000" flipH="1">
            <a:off x="1837849" y="3288815"/>
            <a:ext cx="152400" cy="76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9" name="Straight Connector 27">
            <a:extLst>
              <a:ext uri="{FF2B5EF4-FFF2-40B4-BE49-F238E27FC236}">
                <a16:creationId xmlns:a16="http://schemas.microsoft.com/office/drawing/2014/main" id="{0A80F91B-EE9B-473A-B86B-2170623945E5}"/>
              </a:ext>
            </a:extLst>
          </p:cNvPr>
          <p:cNvCxnSpPr>
            <a:cxnSpLocks noChangeShapeType="1"/>
          </p:cNvCxnSpPr>
          <p:nvPr/>
        </p:nvCxnSpPr>
        <p:spPr bwMode="auto">
          <a:xfrm rot="5400000">
            <a:off x="1914049" y="3288815"/>
            <a:ext cx="152400" cy="76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0" name="Text Box 22">
            <a:extLst>
              <a:ext uri="{FF2B5EF4-FFF2-40B4-BE49-F238E27FC236}">
                <a16:creationId xmlns:a16="http://schemas.microsoft.com/office/drawing/2014/main" id="{4D3CC3AA-F9E5-4420-B9DC-59C0CAE1C8E6}"/>
              </a:ext>
            </a:extLst>
          </p:cNvPr>
          <p:cNvSpPr txBox="1">
            <a:spLocks noChangeArrowheads="1"/>
          </p:cNvSpPr>
          <p:nvPr/>
        </p:nvSpPr>
        <p:spPr bwMode="auto">
          <a:xfrm>
            <a:off x="1386302" y="3006189"/>
            <a:ext cx="533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defTabSz="527517" eaLnBrk="1" hangingPunct="1">
              <a:spcBef>
                <a:spcPct val="50000"/>
              </a:spcBef>
            </a:pPr>
            <a:r>
              <a:rPr lang="en-US" altLang="en-US" sz="1100" b="1" dirty="0">
                <a:solidFill>
                  <a:srgbClr val="1F497D"/>
                </a:solidFill>
              </a:rPr>
              <a:t>CLK</a:t>
            </a:r>
          </a:p>
        </p:txBody>
      </p:sp>
      <p:cxnSp>
        <p:nvCxnSpPr>
          <p:cNvPr id="141" name="Shape 31">
            <a:extLst>
              <a:ext uri="{FF2B5EF4-FFF2-40B4-BE49-F238E27FC236}">
                <a16:creationId xmlns:a16="http://schemas.microsoft.com/office/drawing/2014/main" id="{9DCC00CA-ED3B-4127-96FF-090A274E5949}"/>
              </a:ext>
            </a:extLst>
          </p:cNvPr>
          <p:cNvCxnSpPr>
            <a:cxnSpLocks noChangeShapeType="1"/>
            <a:endCxn id="137" idx="3"/>
          </p:cNvCxnSpPr>
          <p:nvPr/>
        </p:nvCxnSpPr>
        <p:spPr bwMode="auto">
          <a:xfrm>
            <a:off x="1811655" y="3121430"/>
            <a:ext cx="132556" cy="114045"/>
          </a:xfrm>
          <a:prstGeom prst="bentConnector2">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2" name="AutoShape 11">
            <a:extLst>
              <a:ext uri="{FF2B5EF4-FFF2-40B4-BE49-F238E27FC236}">
                <a16:creationId xmlns:a16="http://schemas.microsoft.com/office/drawing/2014/main" id="{852BFDE4-94E0-4F33-A0E7-DCF3A7423B68}"/>
              </a:ext>
            </a:extLst>
          </p:cNvPr>
          <p:cNvCxnSpPr>
            <a:cxnSpLocks noChangeShapeType="1"/>
            <a:stCxn id="137" idx="2"/>
            <a:endCxn id="136" idx="1"/>
          </p:cNvCxnSpPr>
          <p:nvPr/>
        </p:nvCxnSpPr>
        <p:spPr bwMode="auto">
          <a:xfrm>
            <a:off x="2088674" y="3730776"/>
            <a:ext cx="356578" cy="434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 name="Shape 127">
            <a:extLst>
              <a:ext uri="{FF2B5EF4-FFF2-40B4-BE49-F238E27FC236}">
                <a16:creationId xmlns:a16="http://schemas.microsoft.com/office/drawing/2014/main" id="{09E419FB-F18C-456C-880B-FE58826AE778}"/>
              </a:ext>
            </a:extLst>
          </p:cNvPr>
          <p:cNvCxnSpPr>
            <a:cxnSpLocks noChangeShapeType="1"/>
            <a:endCxn id="170" idx="1"/>
          </p:cNvCxnSpPr>
          <p:nvPr/>
        </p:nvCxnSpPr>
        <p:spPr bwMode="auto">
          <a:xfrm rot="16200000" flipH="1">
            <a:off x="3745437" y="4248838"/>
            <a:ext cx="1608913" cy="572792"/>
          </a:xfrm>
          <a:prstGeom prst="bentConnector2">
            <a:avLst/>
          </a:prstGeom>
          <a:noFill/>
          <a:ln w="19050" algn="ctr">
            <a:solidFill>
              <a:schemeClr val="tx1"/>
            </a:solidFill>
            <a:round/>
            <a:headEnd type="none"/>
            <a:tailEnd type="triangle" w="med" len="med"/>
          </a:ln>
          <a:extLst>
            <a:ext uri="{909E8E84-426E-40DD-AFC4-6F175D3DCCD1}">
              <a14:hiddenFill xmlns:a14="http://schemas.microsoft.com/office/drawing/2010/main">
                <a:noFill/>
              </a14:hiddenFill>
            </a:ext>
          </a:extLst>
        </p:spPr>
      </p:cxnSp>
      <p:sp>
        <p:nvSpPr>
          <p:cNvPr id="144" name="Trapezoid 143">
            <a:extLst>
              <a:ext uri="{FF2B5EF4-FFF2-40B4-BE49-F238E27FC236}">
                <a16:creationId xmlns:a16="http://schemas.microsoft.com/office/drawing/2014/main" id="{B21ED943-057A-4A92-9D1F-B4EDCFA0D284}"/>
              </a:ext>
            </a:extLst>
          </p:cNvPr>
          <p:cNvSpPr/>
          <p:nvPr/>
        </p:nvSpPr>
        <p:spPr bwMode="auto">
          <a:xfrm rot="5400000">
            <a:off x="4931035" y="1922585"/>
            <a:ext cx="1143000" cy="609600"/>
          </a:xfrm>
          <a:prstGeom prst="trapezoid">
            <a:avLst>
              <a:gd name="adj" fmla="val 35946"/>
            </a:avLst>
          </a:prstGeom>
          <a:solidFill>
            <a:srgbClr val="4BACC6"/>
          </a:solidFill>
          <a:ln w="9525" cap="flat" cmpd="sng" algn="ctr">
            <a:solidFill>
              <a:schemeClr val="tx1"/>
            </a:solidFill>
            <a:prstDash val="solid"/>
            <a:round/>
            <a:headEnd type="none" w="med" len="med"/>
            <a:tailEnd type="none" w="med" len="med"/>
          </a:ln>
          <a:effectLst/>
        </p:spPr>
        <p:txBody>
          <a:bodyPr tIns="274320" anchor="ctr"/>
          <a:lstStyle/>
          <a:p>
            <a:pPr algn="ctr" defTabSz="527517">
              <a:defRPr/>
            </a:pPr>
            <a:r>
              <a:rPr lang="en-US" sz="1400" b="1" dirty="0">
                <a:solidFill>
                  <a:prstClr val="black"/>
                </a:solidFill>
                <a:latin typeface="Calibri"/>
              </a:rPr>
              <a:t>Adder</a:t>
            </a:r>
          </a:p>
        </p:txBody>
      </p:sp>
      <p:sp>
        <p:nvSpPr>
          <p:cNvPr id="145" name="Text Box 23">
            <a:extLst>
              <a:ext uri="{FF2B5EF4-FFF2-40B4-BE49-F238E27FC236}">
                <a16:creationId xmlns:a16="http://schemas.microsoft.com/office/drawing/2014/main" id="{4BC3B837-73FA-4B6D-BBD9-0F2247F83F59}"/>
              </a:ext>
            </a:extLst>
          </p:cNvPr>
          <p:cNvSpPr txBox="1">
            <a:spLocks noChangeArrowheads="1"/>
          </p:cNvSpPr>
          <p:nvPr/>
        </p:nvSpPr>
        <p:spPr bwMode="auto">
          <a:xfrm>
            <a:off x="5350135" y="2122295"/>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Sum</a:t>
            </a:r>
          </a:p>
        </p:txBody>
      </p:sp>
      <p:sp>
        <p:nvSpPr>
          <p:cNvPr id="146" name="Text Box 23">
            <a:extLst>
              <a:ext uri="{FF2B5EF4-FFF2-40B4-BE49-F238E27FC236}">
                <a16:creationId xmlns:a16="http://schemas.microsoft.com/office/drawing/2014/main" id="{BB676843-D767-408E-A275-00F646A4D873}"/>
              </a:ext>
            </a:extLst>
          </p:cNvPr>
          <p:cNvSpPr txBox="1">
            <a:spLocks noChangeArrowheads="1"/>
          </p:cNvSpPr>
          <p:nvPr/>
        </p:nvSpPr>
        <p:spPr bwMode="auto">
          <a:xfrm>
            <a:off x="10153929" y="5715701"/>
            <a:ext cx="1524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cxnSp>
        <p:nvCxnSpPr>
          <p:cNvPr id="147" name="AutoShape 11">
            <a:extLst>
              <a:ext uri="{FF2B5EF4-FFF2-40B4-BE49-F238E27FC236}">
                <a16:creationId xmlns:a16="http://schemas.microsoft.com/office/drawing/2014/main" id="{13B61073-35E5-4A7F-8A71-D00B302AC6B1}"/>
              </a:ext>
            </a:extLst>
          </p:cNvPr>
          <p:cNvCxnSpPr>
            <a:cxnSpLocks noChangeShapeType="1"/>
          </p:cNvCxnSpPr>
          <p:nvPr/>
        </p:nvCxnSpPr>
        <p:spPr bwMode="auto">
          <a:xfrm>
            <a:off x="3226513" y="2469385"/>
            <a:ext cx="720661" cy="1378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8" name="Text Box 23">
            <a:extLst>
              <a:ext uri="{FF2B5EF4-FFF2-40B4-BE49-F238E27FC236}">
                <a16:creationId xmlns:a16="http://schemas.microsoft.com/office/drawing/2014/main" id="{D2A01269-3130-444F-8128-81DE399FB504}"/>
              </a:ext>
            </a:extLst>
          </p:cNvPr>
          <p:cNvSpPr txBox="1">
            <a:spLocks noChangeArrowheads="1"/>
          </p:cNvSpPr>
          <p:nvPr/>
        </p:nvSpPr>
        <p:spPr bwMode="auto">
          <a:xfrm>
            <a:off x="5197735" y="2333749"/>
            <a:ext cx="457200" cy="253917"/>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sp>
        <p:nvSpPr>
          <p:cNvPr id="149" name="Rounded Rectangle 49">
            <a:extLst>
              <a:ext uri="{FF2B5EF4-FFF2-40B4-BE49-F238E27FC236}">
                <a16:creationId xmlns:a16="http://schemas.microsoft.com/office/drawing/2014/main" id="{D383FB9F-0DE1-4A2E-8E81-227C59C7EEF7}"/>
              </a:ext>
            </a:extLst>
          </p:cNvPr>
          <p:cNvSpPr>
            <a:spLocks noChangeArrowheads="1"/>
          </p:cNvSpPr>
          <p:nvPr/>
        </p:nvSpPr>
        <p:spPr bwMode="auto">
          <a:xfrm>
            <a:off x="4283335" y="2192142"/>
            <a:ext cx="685800" cy="533400"/>
          </a:xfrm>
          <a:prstGeom prst="roundRect">
            <a:avLst>
              <a:gd name="adj" fmla="val 50000"/>
            </a:avLst>
          </a:prstGeom>
          <a:solidFill>
            <a:srgbClr val="4BACC6"/>
          </a:solidFill>
          <a:ln w="9525" algn="ctr">
            <a:solidFill>
              <a:schemeClr val="tx1"/>
            </a:solidFill>
            <a:round/>
            <a:headEnd/>
            <a:tailEnd/>
          </a:ln>
        </p:spPr>
        <p:txBody>
          <a:bodyPr anchor="ct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000" dirty="0">
                <a:solidFill>
                  <a:prstClr val="black"/>
                </a:solidFill>
              </a:rPr>
              <a:t>Shift Left 2</a:t>
            </a:r>
          </a:p>
        </p:txBody>
      </p:sp>
      <p:cxnSp>
        <p:nvCxnSpPr>
          <p:cNvPr id="150" name="AutoShape 11">
            <a:extLst>
              <a:ext uri="{FF2B5EF4-FFF2-40B4-BE49-F238E27FC236}">
                <a16:creationId xmlns:a16="http://schemas.microsoft.com/office/drawing/2014/main" id="{447EA105-CF3A-41C0-9A16-56C96E127208}"/>
              </a:ext>
            </a:extLst>
          </p:cNvPr>
          <p:cNvCxnSpPr>
            <a:cxnSpLocks noChangeShapeType="1"/>
            <a:stCxn id="149" idx="3"/>
            <a:endCxn id="148" idx="1"/>
          </p:cNvCxnSpPr>
          <p:nvPr/>
        </p:nvCxnSpPr>
        <p:spPr bwMode="auto">
          <a:xfrm>
            <a:off x="4969135" y="2458842"/>
            <a:ext cx="228600" cy="186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1" name="Elbow Connector 164">
            <a:extLst>
              <a:ext uri="{FF2B5EF4-FFF2-40B4-BE49-F238E27FC236}">
                <a16:creationId xmlns:a16="http://schemas.microsoft.com/office/drawing/2014/main" id="{55FB103C-4DB5-4721-B7B8-9A3888B0F2A5}"/>
              </a:ext>
            </a:extLst>
          </p:cNvPr>
          <p:cNvCxnSpPr>
            <a:stCxn id="160" idx="3"/>
            <a:endCxn id="137" idx="0"/>
          </p:cNvCxnSpPr>
          <p:nvPr/>
        </p:nvCxnSpPr>
        <p:spPr>
          <a:xfrm>
            <a:off x="1417175" y="3326915"/>
            <a:ext cx="382574" cy="403861"/>
          </a:xfrm>
          <a:prstGeom prst="bentConnector3">
            <a:avLst>
              <a:gd name="adj1" fmla="val 50000"/>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3" name="Trapezoid 152">
            <a:extLst>
              <a:ext uri="{FF2B5EF4-FFF2-40B4-BE49-F238E27FC236}">
                <a16:creationId xmlns:a16="http://schemas.microsoft.com/office/drawing/2014/main" id="{A3D9E083-C744-46AF-84E1-232E085AC39D}"/>
              </a:ext>
            </a:extLst>
          </p:cNvPr>
          <p:cNvSpPr/>
          <p:nvPr/>
        </p:nvSpPr>
        <p:spPr bwMode="auto">
          <a:xfrm rot="5400000">
            <a:off x="2360277" y="2243166"/>
            <a:ext cx="1122871" cy="609600"/>
          </a:xfrm>
          <a:prstGeom prst="trapezoid">
            <a:avLst>
              <a:gd name="adj" fmla="val 33990"/>
            </a:avLst>
          </a:prstGeom>
          <a:solidFill>
            <a:schemeClr val="accent5"/>
          </a:solidFill>
          <a:ln w="9525" cap="flat" cmpd="sng" algn="ctr">
            <a:solidFill>
              <a:schemeClr val="tx1"/>
            </a:solidFill>
            <a:prstDash val="solid"/>
            <a:round/>
            <a:headEnd type="none" w="med" len="med"/>
            <a:tailEnd type="none" w="med" len="med"/>
          </a:ln>
          <a:effectLst/>
        </p:spPr>
        <p:txBody>
          <a:bodyPr anchor="ctr"/>
          <a:lstStyle/>
          <a:p>
            <a:pPr algn="ctr" defTabSz="527517">
              <a:defRPr/>
            </a:pPr>
            <a:r>
              <a:rPr lang="en-US" sz="1600" b="1" dirty="0">
                <a:solidFill>
                  <a:prstClr val="black"/>
                </a:solidFill>
                <a:latin typeface="Calibri"/>
              </a:rPr>
              <a:t>+</a:t>
            </a:r>
          </a:p>
        </p:txBody>
      </p:sp>
      <p:sp>
        <p:nvSpPr>
          <p:cNvPr id="154" name="Text Box 23">
            <a:extLst>
              <a:ext uri="{FF2B5EF4-FFF2-40B4-BE49-F238E27FC236}">
                <a16:creationId xmlns:a16="http://schemas.microsoft.com/office/drawing/2014/main" id="{F673D72D-CBB9-4E04-99EA-49095FD2D0A5}"/>
              </a:ext>
            </a:extLst>
          </p:cNvPr>
          <p:cNvSpPr txBox="1">
            <a:spLocks noChangeArrowheads="1"/>
          </p:cNvSpPr>
          <p:nvPr/>
        </p:nvSpPr>
        <p:spPr bwMode="auto">
          <a:xfrm>
            <a:off x="2616913" y="2062731"/>
            <a:ext cx="152400" cy="253917"/>
          </a:xfrm>
          <a:prstGeom prst="rect">
            <a:avLst/>
          </a:prstGeom>
          <a:noFill/>
          <a:ln w="9525">
            <a:noFill/>
            <a:miter lim="800000"/>
            <a:headEnd/>
            <a:tailEnd/>
          </a:ln>
        </p:spPr>
        <p:txBody>
          <a:bodyPr lIns="27432">
            <a:spAutoFit/>
          </a:bodyPr>
          <a:lstStyle/>
          <a:p>
            <a:pPr defTabSz="527517">
              <a:spcBef>
                <a:spcPct val="50000"/>
              </a:spcBef>
              <a:defRPr/>
            </a:pPr>
            <a:r>
              <a:rPr lang="en-US" sz="1050" b="1" dirty="0">
                <a:solidFill>
                  <a:prstClr val="black"/>
                </a:solidFill>
                <a:latin typeface="Arial" charset="0"/>
              </a:rPr>
              <a:t>A</a:t>
            </a:r>
          </a:p>
        </p:txBody>
      </p:sp>
      <p:sp>
        <p:nvSpPr>
          <p:cNvPr id="155" name="Text Box 23">
            <a:extLst>
              <a:ext uri="{FF2B5EF4-FFF2-40B4-BE49-F238E27FC236}">
                <a16:creationId xmlns:a16="http://schemas.microsoft.com/office/drawing/2014/main" id="{275DE86F-4650-4760-B956-CFD24FC6FEBA}"/>
              </a:ext>
            </a:extLst>
          </p:cNvPr>
          <p:cNvSpPr txBox="1">
            <a:spLocks noChangeArrowheads="1"/>
          </p:cNvSpPr>
          <p:nvPr/>
        </p:nvSpPr>
        <p:spPr bwMode="auto">
          <a:xfrm>
            <a:off x="2616913" y="2799331"/>
            <a:ext cx="152400" cy="253917"/>
          </a:xfrm>
          <a:prstGeom prst="rect">
            <a:avLst/>
          </a:prstGeom>
          <a:noFill/>
          <a:ln w="9525">
            <a:noFill/>
            <a:miter lim="800000"/>
            <a:headEnd/>
            <a:tailEnd/>
          </a:ln>
        </p:spPr>
        <p:txBody>
          <a:bodyPr lIns="27432">
            <a:spAutoFit/>
          </a:bodyPr>
          <a:lstStyle/>
          <a:p>
            <a:pPr defTabSz="527517">
              <a:spcBef>
                <a:spcPct val="50000"/>
              </a:spcBef>
              <a:defRPr/>
            </a:pPr>
            <a:r>
              <a:rPr lang="en-US" sz="1050" b="1" dirty="0">
                <a:solidFill>
                  <a:prstClr val="black"/>
                </a:solidFill>
                <a:latin typeface="Arial" charset="0"/>
              </a:rPr>
              <a:t>B</a:t>
            </a:r>
          </a:p>
        </p:txBody>
      </p:sp>
      <p:sp>
        <p:nvSpPr>
          <p:cNvPr id="156" name="Text Box 23">
            <a:extLst>
              <a:ext uri="{FF2B5EF4-FFF2-40B4-BE49-F238E27FC236}">
                <a16:creationId xmlns:a16="http://schemas.microsoft.com/office/drawing/2014/main" id="{A0B5F122-DA57-4879-BAA6-AF9CE2BE9C1D}"/>
              </a:ext>
            </a:extLst>
          </p:cNvPr>
          <p:cNvSpPr txBox="1">
            <a:spLocks noChangeArrowheads="1"/>
          </p:cNvSpPr>
          <p:nvPr/>
        </p:nvSpPr>
        <p:spPr bwMode="auto">
          <a:xfrm>
            <a:off x="3074113" y="2405747"/>
            <a:ext cx="152400" cy="253917"/>
          </a:xfrm>
          <a:prstGeom prst="rect">
            <a:avLst/>
          </a:prstGeom>
          <a:noFill/>
          <a:ln w="9525">
            <a:noFill/>
            <a:miter lim="800000"/>
            <a:headEnd/>
            <a:tailEnd/>
          </a:ln>
        </p:spPr>
        <p:txBody>
          <a:bodyPr lIns="27432">
            <a:spAutoFit/>
          </a:bodyPr>
          <a:lstStyle/>
          <a:p>
            <a:pPr defTabSz="527517">
              <a:spcBef>
                <a:spcPct val="50000"/>
              </a:spcBef>
              <a:defRPr/>
            </a:pPr>
            <a:r>
              <a:rPr lang="en-US" sz="1050" b="1" dirty="0">
                <a:solidFill>
                  <a:prstClr val="black"/>
                </a:solidFill>
                <a:latin typeface="Arial" charset="0"/>
              </a:rPr>
              <a:t>S</a:t>
            </a:r>
          </a:p>
        </p:txBody>
      </p:sp>
      <p:cxnSp>
        <p:nvCxnSpPr>
          <p:cNvPr id="157" name="AutoShape 11">
            <a:extLst>
              <a:ext uri="{FF2B5EF4-FFF2-40B4-BE49-F238E27FC236}">
                <a16:creationId xmlns:a16="http://schemas.microsoft.com/office/drawing/2014/main" id="{B719502F-2CF9-4624-988A-B84F14188B45}"/>
              </a:ext>
            </a:extLst>
          </p:cNvPr>
          <p:cNvCxnSpPr>
            <a:cxnSpLocks noChangeShapeType="1"/>
          </p:cNvCxnSpPr>
          <p:nvPr/>
        </p:nvCxnSpPr>
        <p:spPr bwMode="auto">
          <a:xfrm>
            <a:off x="2312113" y="2215130"/>
            <a:ext cx="304800" cy="15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8" name="Shape 41">
            <a:extLst>
              <a:ext uri="{FF2B5EF4-FFF2-40B4-BE49-F238E27FC236}">
                <a16:creationId xmlns:a16="http://schemas.microsoft.com/office/drawing/2014/main" id="{E2D13593-45C8-46BF-87A5-68DB56357292}"/>
              </a:ext>
            </a:extLst>
          </p:cNvPr>
          <p:cNvCxnSpPr>
            <a:cxnSpLocks noChangeShapeType="1"/>
            <a:endCxn id="155" idx="1"/>
          </p:cNvCxnSpPr>
          <p:nvPr/>
        </p:nvCxnSpPr>
        <p:spPr bwMode="auto">
          <a:xfrm rot="5400000" flipH="1" flipV="1">
            <a:off x="2019993" y="3142212"/>
            <a:ext cx="812843" cy="381000"/>
          </a:xfrm>
          <a:prstGeom prst="bentConnector2">
            <a:avLst/>
          </a:prstGeom>
          <a:noFill/>
          <a:ln w="19050" algn="ctr">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59" name="Text Box 23">
            <a:extLst>
              <a:ext uri="{FF2B5EF4-FFF2-40B4-BE49-F238E27FC236}">
                <a16:creationId xmlns:a16="http://schemas.microsoft.com/office/drawing/2014/main" id="{BC39853B-B959-45C1-B432-E5D0B080FDA7}"/>
              </a:ext>
            </a:extLst>
          </p:cNvPr>
          <p:cNvSpPr txBox="1">
            <a:spLocks noChangeArrowheads="1"/>
          </p:cNvSpPr>
          <p:nvPr/>
        </p:nvSpPr>
        <p:spPr bwMode="auto">
          <a:xfrm>
            <a:off x="2083513" y="2062730"/>
            <a:ext cx="228600" cy="276999"/>
          </a:xfrm>
          <a:prstGeom prst="rect">
            <a:avLst/>
          </a:prstGeom>
          <a:noFill/>
          <a:ln w="9525">
            <a:noFill/>
            <a:miter lim="800000"/>
            <a:headEnd/>
            <a:tailEnd/>
          </a:ln>
        </p:spPr>
        <p:txBody>
          <a:bodyPr lIns="27432">
            <a:spAutoFit/>
          </a:bodyPr>
          <a:lstStyle/>
          <a:p>
            <a:pPr defTabSz="527517">
              <a:spcBef>
                <a:spcPct val="50000"/>
              </a:spcBef>
              <a:defRPr/>
            </a:pPr>
            <a:r>
              <a:rPr lang="en-US" sz="1200" b="1" dirty="0">
                <a:solidFill>
                  <a:prstClr val="black"/>
                </a:solidFill>
                <a:latin typeface="Arial" charset="0"/>
              </a:rPr>
              <a:t>4</a:t>
            </a:r>
          </a:p>
        </p:txBody>
      </p:sp>
      <p:sp>
        <p:nvSpPr>
          <p:cNvPr id="160" name="Flowchart: Terminator 159">
            <a:extLst>
              <a:ext uri="{FF2B5EF4-FFF2-40B4-BE49-F238E27FC236}">
                <a16:creationId xmlns:a16="http://schemas.microsoft.com/office/drawing/2014/main" id="{BC7CAE56-EA48-4FD8-8393-3AC6053C3B22}"/>
              </a:ext>
            </a:extLst>
          </p:cNvPr>
          <p:cNvSpPr/>
          <p:nvPr/>
        </p:nvSpPr>
        <p:spPr>
          <a:xfrm>
            <a:off x="1191299" y="3064025"/>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161" name="Elbow Connector 177">
            <a:extLst>
              <a:ext uri="{FF2B5EF4-FFF2-40B4-BE49-F238E27FC236}">
                <a16:creationId xmlns:a16="http://schemas.microsoft.com/office/drawing/2014/main" id="{3B02738E-7080-4DFA-8689-F1D0B7E14D5F}"/>
              </a:ext>
            </a:extLst>
          </p:cNvPr>
          <p:cNvCxnSpPr/>
          <p:nvPr/>
        </p:nvCxnSpPr>
        <p:spPr>
          <a:xfrm rot="10800000" flipV="1">
            <a:off x="1191300" y="1931391"/>
            <a:ext cx="2383681" cy="1263758"/>
          </a:xfrm>
          <a:prstGeom prst="bentConnector3">
            <a:avLst>
              <a:gd name="adj1" fmla="val 106250"/>
            </a:avLst>
          </a:prstGeom>
          <a:ln w="1905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62" name="Group 161">
            <a:extLst>
              <a:ext uri="{FF2B5EF4-FFF2-40B4-BE49-F238E27FC236}">
                <a16:creationId xmlns:a16="http://schemas.microsoft.com/office/drawing/2014/main" id="{63ECF657-8E51-4E92-893E-9F4CEF14ECEF}"/>
              </a:ext>
            </a:extLst>
          </p:cNvPr>
          <p:cNvGrpSpPr/>
          <p:nvPr/>
        </p:nvGrpSpPr>
        <p:grpSpPr>
          <a:xfrm>
            <a:off x="4457996" y="2939391"/>
            <a:ext cx="1597509" cy="2720691"/>
            <a:chOff x="3731000" y="3093507"/>
            <a:chExt cx="1384508" cy="2357932"/>
          </a:xfrm>
        </p:grpSpPr>
        <p:sp>
          <p:nvSpPr>
            <p:cNvPr id="163" name="Rectangle 7">
              <a:extLst>
                <a:ext uri="{FF2B5EF4-FFF2-40B4-BE49-F238E27FC236}">
                  <a16:creationId xmlns:a16="http://schemas.microsoft.com/office/drawing/2014/main" id="{B1BB2740-C9C0-4D23-A72D-F73CBD75781E}"/>
                </a:ext>
              </a:extLst>
            </p:cNvPr>
            <p:cNvSpPr>
              <a:spLocks noChangeArrowheads="1"/>
            </p:cNvSpPr>
            <p:nvPr/>
          </p:nvSpPr>
          <p:spPr bwMode="auto">
            <a:xfrm>
              <a:off x="3992828" y="3093507"/>
              <a:ext cx="990600" cy="1783080"/>
            </a:xfrm>
            <a:prstGeom prst="rect">
              <a:avLst/>
            </a:prstGeom>
            <a:solidFill>
              <a:srgbClr val="FFFFCC"/>
            </a:solidFill>
            <a:ln w="9525">
              <a:solidFill>
                <a:schemeClr val="tx1"/>
              </a:solidFill>
              <a:miter lim="800000"/>
              <a:headEnd/>
              <a:tailEnd/>
            </a:ln>
          </p:spPr>
          <p:txBody>
            <a:bodyPr wrap="none" anchor="b"/>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200" b="1">
                  <a:solidFill>
                    <a:prstClr val="black"/>
                  </a:solidFill>
                </a:rPr>
                <a:t>Register File</a:t>
              </a:r>
            </a:p>
          </p:txBody>
        </p:sp>
        <p:sp>
          <p:nvSpPr>
            <p:cNvPr id="164" name="Text Box 23">
              <a:extLst>
                <a:ext uri="{FF2B5EF4-FFF2-40B4-BE49-F238E27FC236}">
                  <a16:creationId xmlns:a16="http://schemas.microsoft.com/office/drawing/2014/main" id="{B596F59F-04C7-4733-898E-7B5E000D60E0}"/>
                </a:ext>
              </a:extLst>
            </p:cNvPr>
            <p:cNvSpPr txBox="1">
              <a:spLocks noChangeArrowheads="1"/>
            </p:cNvSpPr>
            <p:nvPr/>
          </p:nvSpPr>
          <p:spPr bwMode="auto">
            <a:xfrm>
              <a:off x="3992828" y="309350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Reg. 1 #</a:t>
              </a:r>
            </a:p>
          </p:txBody>
        </p:sp>
        <p:sp>
          <p:nvSpPr>
            <p:cNvPr id="165" name="Text Box 23">
              <a:extLst>
                <a:ext uri="{FF2B5EF4-FFF2-40B4-BE49-F238E27FC236}">
                  <a16:creationId xmlns:a16="http://schemas.microsoft.com/office/drawing/2014/main" id="{5304F9F4-04A1-4B83-A97B-B8192DF1619D}"/>
                </a:ext>
              </a:extLst>
            </p:cNvPr>
            <p:cNvSpPr txBox="1">
              <a:spLocks noChangeArrowheads="1"/>
            </p:cNvSpPr>
            <p:nvPr/>
          </p:nvSpPr>
          <p:spPr bwMode="auto">
            <a:xfrm>
              <a:off x="3992828" y="348974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Reg. 2 #</a:t>
              </a:r>
            </a:p>
          </p:txBody>
        </p:sp>
        <p:sp>
          <p:nvSpPr>
            <p:cNvPr id="166" name="Text Box 23">
              <a:extLst>
                <a:ext uri="{FF2B5EF4-FFF2-40B4-BE49-F238E27FC236}">
                  <a16:creationId xmlns:a16="http://schemas.microsoft.com/office/drawing/2014/main" id="{B8D77AD3-7DBE-45A4-AAA5-A2E5CC4E40BF}"/>
                </a:ext>
              </a:extLst>
            </p:cNvPr>
            <p:cNvSpPr txBox="1">
              <a:spLocks noChangeArrowheads="1"/>
            </p:cNvSpPr>
            <p:nvPr/>
          </p:nvSpPr>
          <p:spPr bwMode="auto">
            <a:xfrm>
              <a:off x="3992828" y="388598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Write</a:t>
              </a:r>
              <a:br>
                <a:rPr lang="en-US" sz="1050" dirty="0">
                  <a:solidFill>
                    <a:prstClr val="black"/>
                  </a:solidFill>
                  <a:latin typeface="Arial" charset="0"/>
                </a:rPr>
              </a:br>
              <a:r>
                <a:rPr lang="en-US" sz="1050" dirty="0">
                  <a:solidFill>
                    <a:prstClr val="black"/>
                  </a:solidFill>
                  <a:latin typeface="Arial" charset="0"/>
                </a:rPr>
                <a:t>Reg. #</a:t>
              </a:r>
            </a:p>
          </p:txBody>
        </p:sp>
        <p:sp>
          <p:nvSpPr>
            <p:cNvPr id="167" name="Text Box 23">
              <a:extLst>
                <a:ext uri="{FF2B5EF4-FFF2-40B4-BE49-F238E27FC236}">
                  <a16:creationId xmlns:a16="http://schemas.microsoft.com/office/drawing/2014/main" id="{108955AA-C7B1-4DBC-BFC4-54CD734E8740}"/>
                </a:ext>
              </a:extLst>
            </p:cNvPr>
            <p:cNvSpPr txBox="1">
              <a:spLocks noChangeArrowheads="1"/>
            </p:cNvSpPr>
            <p:nvPr/>
          </p:nvSpPr>
          <p:spPr bwMode="auto">
            <a:xfrm>
              <a:off x="3992828" y="4282227"/>
              <a:ext cx="660400" cy="360098"/>
            </a:xfrm>
            <a:prstGeom prst="rect">
              <a:avLst/>
            </a:prstGeom>
            <a:noFill/>
            <a:ln w="9525">
              <a:noFill/>
              <a:miter lim="800000"/>
              <a:headEnd/>
              <a:tailEnd/>
            </a:ln>
          </p:spPr>
          <p:txBody>
            <a:bodyPr lIns="45720" rIns="45720">
              <a:spAutoFit/>
            </a:bodyPr>
            <a:lstStyle/>
            <a:p>
              <a:pPr defTabSz="527517">
                <a:spcBef>
                  <a:spcPct val="50000"/>
                </a:spcBef>
                <a:defRPr/>
              </a:pPr>
              <a:r>
                <a:rPr lang="en-US" sz="1050" dirty="0">
                  <a:solidFill>
                    <a:prstClr val="black"/>
                  </a:solidFill>
                  <a:latin typeface="Arial" charset="0"/>
                </a:rPr>
                <a:t>Write </a:t>
              </a:r>
              <a:br>
                <a:rPr lang="en-US" sz="1050" dirty="0">
                  <a:solidFill>
                    <a:prstClr val="black"/>
                  </a:solidFill>
                  <a:latin typeface="Arial" charset="0"/>
                </a:rPr>
              </a:br>
              <a:r>
                <a:rPr lang="en-US" sz="1050" dirty="0">
                  <a:solidFill>
                    <a:prstClr val="black"/>
                  </a:solidFill>
                  <a:latin typeface="Arial" charset="0"/>
                </a:rPr>
                <a:t>Data</a:t>
              </a:r>
            </a:p>
          </p:txBody>
        </p:sp>
        <p:sp>
          <p:nvSpPr>
            <p:cNvPr id="168" name="Text Box 23">
              <a:extLst>
                <a:ext uri="{FF2B5EF4-FFF2-40B4-BE49-F238E27FC236}">
                  <a16:creationId xmlns:a16="http://schemas.microsoft.com/office/drawing/2014/main" id="{2A82DA1F-58BD-48AA-9A64-00921B414721}"/>
                </a:ext>
              </a:extLst>
            </p:cNvPr>
            <p:cNvSpPr txBox="1">
              <a:spLocks noChangeArrowheads="1"/>
            </p:cNvSpPr>
            <p:nvPr/>
          </p:nvSpPr>
          <p:spPr bwMode="auto">
            <a:xfrm>
              <a:off x="4521148" y="3753907"/>
              <a:ext cx="462280" cy="360098"/>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data 1</a:t>
              </a:r>
            </a:p>
          </p:txBody>
        </p:sp>
        <p:sp>
          <p:nvSpPr>
            <p:cNvPr id="169" name="Text Box 23">
              <a:extLst>
                <a:ext uri="{FF2B5EF4-FFF2-40B4-BE49-F238E27FC236}">
                  <a16:creationId xmlns:a16="http://schemas.microsoft.com/office/drawing/2014/main" id="{BFAC46B7-9738-499E-8524-51D72269D639}"/>
                </a:ext>
              </a:extLst>
            </p:cNvPr>
            <p:cNvSpPr txBox="1">
              <a:spLocks noChangeArrowheads="1"/>
            </p:cNvSpPr>
            <p:nvPr/>
          </p:nvSpPr>
          <p:spPr bwMode="auto">
            <a:xfrm>
              <a:off x="4521148" y="4216187"/>
              <a:ext cx="462280" cy="360098"/>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Read </a:t>
              </a:r>
              <a:br>
                <a:rPr lang="en-US" sz="1050" dirty="0">
                  <a:solidFill>
                    <a:prstClr val="black"/>
                  </a:solidFill>
                  <a:latin typeface="Arial" charset="0"/>
                </a:rPr>
              </a:br>
              <a:r>
                <a:rPr lang="en-US" sz="1050" dirty="0">
                  <a:solidFill>
                    <a:prstClr val="black"/>
                  </a:solidFill>
                  <a:latin typeface="Arial" charset="0"/>
                </a:rPr>
                <a:t>data 2</a:t>
              </a:r>
            </a:p>
          </p:txBody>
        </p:sp>
        <p:sp>
          <p:nvSpPr>
            <p:cNvPr id="170" name="Rounded Rectangle 49">
              <a:extLst>
                <a:ext uri="{FF2B5EF4-FFF2-40B4-BE49-F238E27FC236}">
                  <a16:creationId xmlns:a16="http://schemas.microsoft.com/office/drawing/2014/main" id="{52B58E0D-51DE-45B3-B209-758DE50B0AFF}"/>
                </a:ext>
              </a:extLst>
            </p:cNvPr>
            <p:cNvSpPr>
              <a:spLocks noChangeArrowheads="1"/>
            </p:cNvSpPr>
            <p:nvPr/>
          </p:nvSpPr>
          <p:spPr bwMode="auto">
            <a:xfrm>
              <a:off x="4058854" y="4942627"/>
              <a:ext cx="726454" cy="462280"/>
            </a:xfrm>
            <a:prstGeom prst="roundRect">
              <a:avLst>
                <a:gd name="adj" fmla="val 50000"/>
              </a:avLst>
            </a:prstGeom>
            <a:solidFill>
              <a:schemeClr val="accent5"/>
            </a:solidFill>
            <a:ln w="9525" algn="ctr">
              <a:solidFill>
                <a:schemeClr val="tx1"/>
              </a:solidFill>
              <a:round/>
              <a:headEnd/>
              <a:tailEnd/>
            </a:ln>
          </p:spPr>
          <p:txBody>
            <a:bodyPr anchor="ct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r>
                <a:rPr lang="en-US" altLang="en-US" sz="1000">
                  <a:solidFill>
                    <a:prstClr val="black"/>
                  </a:solidFill>
                </a:rPr>
                <a:t>Sign Extend</a:t>
              </a:r>
            </a:p>
          </p:txBody>
        </p:sp>
        <p:cxnSp>
          <p:nvCxnSpPr>
            <p:cNvPr id="171" name="Straight Connector 253">
              <a:extLst>
                <a:ext uri="{FF2B5EF4-FFF2-40B4-BE49-F238E27FC236}">
                  <a16:creationId xmlns:a16="http://schemas.microsoft.com/office/drawing/2014/main" id="{44B21788-DB4B-48C2-9A82-22266B33F40F}"/>
                </a:ext>
              </a:extLst>
            </p:cNvPr>
            <p:cNvCxnSpPr>
              <a:cxnSpLocks noChangeShapeType="1"/>
            </p:cNvCxnSpPr>
            <p:nvPr/>
          </p:nvCxnSpPr>
          <p:spPr bwMode="auto">
            <a:xfrm rot="5400000" flipH="1" flipV="1">
              <a:off x="4884368" y="5114607"/>
              <a:ext cx="132080" cy="6604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72" name="Text Box 23">
              <a:extLst>
                <a:ext uri="{FF2B5EF4-FFF2-40B4-BE49-F238E27FC236}">
                  <a16:creationId xmlns:a16="http://schemas.microsoft.com/office/drawing/2014/main" id="{4D8E3C08-F5C8-42E8-97DE-51FAA78E527E}"/>
                </a:ext>
              </a:extLst>
            </p:cNvPr>
            <p:cNvSpPr txBox="1">
              <a:spLocks noChangeArrowheads="1"/>
            </p:cNvSpPr>
            <p:nvPr/>
          </p:nvSpPr>
          <p:spPr bwMode="auto">
            <a:xfrm>
              <a:off x="4851348" y="5198532"/>
              <a:ext cx="264160" cy="21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 rIns="27432">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000" dirty="0">
                  <a:solidFill>
                    <a:prstClr val="black"/>
                  </a:solidFill>
                </a:rPr>
                <a:t>32</a:t>
              </a:r>
            </a:p>
          </p:txBody>
        </p:sp>
        <p:sp>
          <p:nvSpPr>
            <p:cNvPr id="173" name="Text Box 23">
              <a:extLst>
                <a:ext uri="{FF2B5EF4-FFF2-40B4-BE49-F238E27FC236}">
                  <a16:creationId xmlns:a16="http://schemas.microsoft.com/office/drawing/2014/main" id="{20082751-DB92-4230-BE05-C916E83D23DF}"/>
                </a:ext>
              </a:extLst>
            </p:cNvPr>
            <p:cNvSpPr txBox="1">
              <a:spLocks noChangeArrowheads="1"/>
            </p:cNvSpPr>
            <p:nvPr/>
          </p:nvSpPr>
          <p:spPr bwMode="auto">
            <a:xfrm>
              <a:off x="3731000" y="5238048"/>
              <a:ext cx="264160" cy="21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 rIns="27432">
              <a:spAutoFit/>
            </a:bodyPr>
            <a:lstStyle>
              <a:lvl1pPr eaLnBrk="0" hangingPunct="0">
                <a:defRPr sz="4400">
                  <a:solidFill>
                    <a:schemeClr val="tx2"/>
                  </a:solidFill>
                  <a:latin typeface="Arial" panose="020B0604020202020204" pitchFamily="34" charset="0"/>
                  <a:cs typeface="Arial" panose="020B0604020202020204" pitchFamily="34" charset="0"/>
                </a:defRPr>
              </a:lvl1pPr>
              <a:lvl2pPr marL="742950" indent="-285750" eaLnBrk="0" hangingPunct="0">
                <a:defRPr sz="4400">
                  <a:solidFill>
                    <a:schemeClr val="tx2"/>
                  </a:solidFill>
                  <a:latin typeface="Arial" panose="020B0604020202020204" pitchFamily="34" charset="0"/>
                  <a:cs typeface="Arial" panose="020B0604020202020204" pitchFamily="34" charset="0"/>
                </a:defRPr>
              </a:lvl2pPr>
              <a:lvl3pPr marL="1143000" indent="-228600" eaLnBrk="0" hangingPunct="0">
                <a:defRPr sz="4400">
                  <a:solidFill>
                    <a:schemeClr val="tx2"/>
                  </a:solidFill>
                  <a:latin typeface="Arial" panose="020B0604020202020204" pitchFamily="34" charset="0"/>
                  <a:cs typeface="Arial" panose="020B0604020202020204" pitchFamily="34" charset="0"/>
                </a:defRPr>
              </a:lvl3pPr>
              <a:lvl4pPr marL="1600200" indent="-228600" eaLnBrk="0" hangingPunct="0">
                <a:defRPr sz="4400">
                  <a:solidFill>
                    <a:schemeClr val="tx2"/>
                  </a:solidFill>
                  <a:latin typeface="Arial" panose="020B0604020202020204" pitchFamily="34" charset="0"/>
                  <a:cs typeface="Arial" panose="020B0604020202020204" pitchFamily="34" charset="0"/>
                </a:defRPr>
              </a:lvl4pPr>
              <a:lvl5pPr marL="2057400" indent="-228600" eaLnBrk="0" hangingPunct="0">
                <a:defRPr sz="44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ctr" defTabSz="527517" eaLnBrk="1" hangingPunct="1">
                <a:spcBef>
                  <a:spcPct val="50000"/>
                </a:spcBef>
              </a:pPr>
              <a:r>
                <a:rPr lang="en-US" altLang="en-US" sz="1000" dirty="0">
                  <a:solidFill>
                    <a:prstClr val="black"/>
                  </a:solidFill>
                </a:rPr>
                <a:t>16</a:t>
              </a:r>
            </a:p>
          </p:txBody>
        </p:sp>
        <p:sp>
          <p:nvSpPr>
            <p:cNvPr id="174" name="Text Box 23">
              <a:extLst>
                <a:ext uri="{FF2B5EF4-FFF2-40B4-BE49-F238E27FC236}">
                  <a16:creationId xmlns:a16="http://schemas.microsoft.com/office/drawing/2014/main" id="{788A1A12-F76E-431F-98AA-BB0199492B3F}"/>
                </a:ext>
              </a:extLst>
            </p:cNvPr>
            <p:cNvSpPr txBox="1">
              <a:spLocks noChangeArrowheads="1"/>
            </p:cNvSpPr>
            <p:nvPr/>
          </p:nvSpPr>
          <p:spPr bwMode="auto">
            <a:xfrm>
              <a:off x="3797040" y="5048184"/>
              <a:ext cx="132080" cy="220061"/>
            </a:xfrm>
            <a:prstGeom prst="rect">
              <a:avLst/>
            </a:prstGeom>
            <a:noFill/>
            <a:ln w="9525">
              <a:noFill/>
              <a:miter lim="800000"/>
              <a:headEnd/>
              <a:tailEnd/>
            </a:ln>
          </p:spPr>
          <p:txBody>
            <a:bodyPr lIns="45720" rIns="45720">
              <a:spAutoFit/>
            </a:bodyPr>
            <a:lstStyle/>
            <a:p>
              <a:pPr algn="r" defTabSz="527517">
                <a:spcBef>
                  <a:spcPct val="50000"/>
                </a:spcBef>
                <a:defRPr/>
              </a:pPr>
              <a:r>
                <a:rPr lang="en-US" sz="1050" dirty="0">
                  <a:solidFill>
                    <a:prstClr val="black"/>
                  </a:solidFill>
                  <a:latin typeface="Arial" charset="0"/>
                </a:rPr>
                <a:t> </a:t>
              </a:r>
            </a:p>
          </p:txBody>
        </p:sp>
        <p:cxnSp>
          <p:nvCxnSpPr>
            <p:cNvPr id="175" name="Straight Connector 253">
              <a:extLst>
                <a:ext uri="{FF2B5EF4-FFF2-40B4-BE49-F238E27FC236}">
                  <a16:creationId xmlns:a16="http://schemas.microsoft.com/office/drawing/2014/main" id="{8A18B4F7-5850-42E4-B4D9-95CA7CD0271D}"/>
                </a:ext>
              </a:extLst>
            </p:cNvPr>
            <p:cNvCxnSpPr>
              <a:cxnSpLocks noChangeShapeType="1"/>
            </p:cNvCxnSpPr>
            <p:nvPr/>
          </p:nvCxnSpPr>
          <p:spPr bwMode="auto">
            <a:xfrm rot="5400000" flipH="1" flipV="1">
              <a:off x="3811204" y="5126744"/>
              <a:ext cx="132080" cy="6604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cxnSp>
        <p:nvCxnSpPr>
          <p:cNvPr id="176" name="AutoShape 11">
            <a:extLst>
              <a:ext uri="{FF2B5EF4-FFF2-40B4-BE49-F238E27FC236}">
                <a16:creationId xmlns:a16="http://schemas.microsoft.com/office/drawing/2014/main" id="{B6AC083F-48D9-45CD-9CEC-B0B5B7407B44}"/>
              </a:ext>
            </a:extLst>
          </p:cNvPr>
          <p:cNvCxnSpPr>
            <a:cxnSpLocks noChangeShapeType="1"/>
          </p:cNvCxnSpPr>
          <p:nvPr/>
        </p:nvCxnSpPr>
        <p:spPr bwMode="auto">
          <a:xfrm flipV="1">
            <a:off x="3567425" y="1921796"/>
            <a:ext cx="6290" cy="549561"/>
          </a:xfrm>
          <a:prstGeom prst="straightConnector1">
            <a:avLst/>
          </a:prstGeom>
          <a:noFill/>
          <a:ln w="19050">
            <a:solidFill>
              <a:schemeClr val="tx1"/>
            </a:solidFill>
            <a:round/>
            <a:headEnd type="oval"/>
            <a:tailEnd type="none" w="med" len="med"/>
          </a:ln>
          <a:extLst>
            <a:ext uri="{909E8E84-426E-40DD-AFC4-6F175D3DCCD1}">
              <a14:hiddenFill xmlns:a14="http://schemas.microsoft.com/office/drawing/2010/main">
                <a:noFill/>
              </a14:hiddenFill>
            </a:ext>
          </a:extLst>
        </p:spPr>
      </p:cxnSp>
      <p:sp>
        <p:nvSpPr>
          <p:cNvPr id="177" name="Rectangle 176">
            <a:extLst>
              <a:ext uri="{FF2B5EF4-FFF2-40B4-BE49-F238E27FC236}">
                <a16:creationId xmlns:a16="http://schemas.microsoft.com/office/drawing/2014/main" id="{7434C4AE-9EFB-4A7A-AB86-A43F54156016}"/>
              </a:ext>
            </a:extLst>
          </p:cNvPr>
          <p:cNvSpPr/>
          <p:nvPr/>
        </p:nvSpPr>
        <p:spPr>
          <a:xfrm>
            <a:off x="6351817" y="1879526"/>
            <a:ext cx="212775" cy="4138111"/>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
        <p:nvSpPr>
          <p:cNvPr id="178" name="Rectangle 177">
            <a:extLst>
              <a:ext uri="{FF2B5EF4-FFF2-40B4-BE49-F238E27FC236}">
                <a16:creationId xmlns:a16="http://schemas.microsoft.com/office/drawing/2014/main" id="{7FDA6112-F17A-40D2-8A9E-C8C2AAC589D2}"/>
              </a:ext>
            </a:extLst>
          </p:cNvPr>
          <p:cNvSpPr/>
          <p:nvPr/>
        </p:nvSpPr>
        <p:spPr>
          <a:xfrm>
            <a:off x="3947174" y="1879946"/>
            <a:ext cx="212775" cy="4138111"/>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cxnSp>
        <p:nvCxnSpPr>
          <p:cNvPr id="179" name="AutoShape 11">
            <a:extLst>
              <a:ext uri="{FF2B5EF4-FFF2-40B4-BE49-F238E27FC236}">
                <a16:creationId xmlns:a16="http://schemas.microsoft.com/office/drawing/2014/main" id="{12B45FB4-E116-4E63-ACD0-529F8F95D421}"/>
              </a:ext>
            </a:extLst>
          </p:cNvPr>
          <p:cNvCxnSpPr>
            <a:cxnSpLocks noChangeShapeType="1"/>
          </p:cNvCxnSpPr>
          <p:nvPr/>
        </p:nvCxnSpPr>
        <p:spPr bwMode="auto">
          <a:xfrm>
            <a:off x="3746879" y="3739491"/>
            <a:ext cx="21540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0" name="AutoShape 11">
            <a:extLst>
              <a:ext uri="{FF2B5EF4-FFF2-40B4-BE49-F238E27FC236}">
                <a16:creationId xmlns:a16="http://schemas.microsoft.com/office/drawing/2014/main" id="{F67A08A2-81A6-4E78-830D-25526E12F1D3}"/>
              </a:ext>
            </a:extLst>
          </p:cNvPr>
          <p:cNvCxnSpPr>
            <a:cxnSpLocks noChangeShapeType="1"/>
          </p:cNvCxnSpPr>
          <p:nvPr/>
        </p:nvCxnSpPr>
        <p:spPr bwMode="auto">
          <a:xfrm>
            <a:off x="5672873" y="5324570"/>
            <a:ext cx="672503"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1" name="AutoShape 11">
            <a:extLst>
              <a:ext uri="{FF2B5EF4-FFF2-40B4-BE49-F238E27FC236}">
                <a16:creationId xmlns:a16="http://schemas.microsoft.com/office/drawing/2014/main" id="{481E1370-B85C-446D-BFEC-166D96A5F0A3}"/>
              </a:ext>
            </a:extLst>
          </p:cNvPr>
          <p:cNvCxnSpPr>
            <a:cxnSpLocks noChangeShapeType="1"/>
          </p:cNvCxnSpPr>
          <p:nvPr/>
        </p:nvCxnSpPr>
        <p:spPr bwMode="auto">
          <a:xfrm>
            <a:off x="6571175" y="3997764"/>
            <a:ext cx="746396"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 name="AutoShape 11">
            <a:extLst>
              <a:ext uri="{FF2B5EF4-FFF2-40B4-BE49-F238E27FC236}">
                <a16:creationId xmlns:a16="http://schemas.microsoft.com/office/drawing/2014/main" id="{4EE67484-3B16-4F24-8942-B7E1A1AD4F0C}"/>
              </a:ext>
            </a:extLst>
          </p:cNvPr>
          <p:cNvCxnSpPr>
            <a:cxnSpLocks noChangeShapeType="1"/>
          </p:cNvCxnSpPr>
          <p:nvPr/>
        </p:nvCxnSpPr>
        <p:spPr bwMode="auto">
          <a:xfrm>
            <a:off x="6570516" y="4460176"/>
            <a:ext cx="3573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5" name="Rectangle 184">
            <a:extLst>
              <a:ext uri="{FF2B5EF4-FFF2-40B4-BE49-F238E27FC236}">
                <a16:creationId xmlns:a16="http://schemas.microsoft.com/office/drawing/2014/main" id="{D6C41C48-1071-47A3-8140-1F45FB3B0815}"/>
              </a:ext>
            </a:extLst>
          </p:cNvPr>
          <p:cNvSpPr/>
          <p:nvPr/>
        </p:nvSpPr>
        <p:spPr>
          <a:xfrm>
            <a:off x="8417791" y="1879526"/>
            <a:ext cx="212775" cy="4164458"/>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cxnSp>
        <p:nvCxnSpPr>
          <p:cNvPr id="188" name="AutoShape 11">
            <a:extLst>
              <a:ext uri="{FF2B5EF4-FFF2-40B4-BE49-F238E27FC236}">
                <a16:creationId xmlns:a16="http://schemas.microsoft.com/office/drawing/2014/main" id="{90C2BD47-A39E-45FB-B6B5-81F8DD8A1384}"/>
              </a:ext>
            </a:extLst>
          </p:cNvPr>
          <p:cNvCxnSpPr>
            <a:cxnSpLocks noChangeShapeType="1"/>
          </p:cNvCxnSpPr>
          <p:nvPr/>
        </p:nvCxnSpPr>
        <p:spPr bwMode="auto">
          <a:xfrm>
            <a:off x="7930006" y="4347138"/>
            <a:ext cx="485563" cy="21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0" name="Shape 127">
            <a:extLst>
              <a:ext uri="{FF2B5EF4-FFF2-40B4-BE49-F238E27FC236}">
                <a16:creationId xmlns:a16="http://schemas.microsoft.com/office/drawing/2014/main" id="{4C6B777B-8D9E-4B3D-9E92-7EB94CE37E4A}"/>
              </a:ext>
            </a:extLst>
          </p:cNvPr>
          <p:cNvCxnSpPr>
            <a:cxnSpLocks noChangeShapeType="1"/>
          </p:cNvCxnSpPr>
          <p:nvPr/>
        </p:nvCxnSpPr>
        <p:spPr bwMode="auto">
          <a:xfrm>
            <a:off x="6641487" y="4457945"/>
            <a:ext cx="1776304" cy="702510"/>
          </a:xfrm>
          <a:prstGeom prst="bentConnector3">
            <a:avLst>
              <a:gd name="adj1" fmla="val -20"/>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sp>
        <p:nvSpPr>
          <p:cNvPr id="192" name="Rectangle 191">
            <a:extLst>
              <a:ext uri="{FF2B5EF4-FFF2-40B4-BE49-F238E27FC236}">
                <a16:creationId xmlns:a16="http://schemas.microsoft.com/office/drawing/2014/main" id="{E50BE98B-3BBD-4D66-86AF-E4BCD5AC3C35}"/>
              </a:ext>
            </a:extLst>
          </p:cNvPr>
          <p:cNvSpPr/>
          <p:nvPr/>
        </p:nvSpPr>
        <p:spPr>
          <a:xfrm>
            <a:off x="10094457" y="1879323"/>
            <a:ext cx="212775" cy="4164458"/>
          </a:xfrm>
          <a:prstGeom prst="rect">
            <a:avLst/>
          </a:prstGeom>
          <a:gradFill>
            <a:gsLst>
              <a:gs pos="0">
                <a:schemeClr val="accent5">
                  <a:lumMod val="75000"/>
                </a:schemeClr>
              </a:gs>
              <a:gs pos="100000">
                <a:schemeClr val="accent5">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cxnSp>
        <p:nvCxnSpPr>
          <p:cNvPr id="193" name="AutoShape 11">
            <a:extLst>
              <a:ext uri="{FF2B5EF4-FFF2-40B4-BE49-F238E27FC236}">
                <a16:creationId xmlns:a16="http://schemas.microsoft.com/office/drawing/2014/main" id="{1DE58F9D-8023-451D-A22C-DF2E8D34B453}"/>
              </a:ext>
            </a:extLst>
          </p:cNvPr>
          <p:cNvCxnSpPr>
            <a:cxnSpLocks noChangeShapeType="1"/>
          </p:cNvCxnSpPr>
          <p:nvPr/>
        </p:nvCxnSpPr>
        <p:spPr bwMode="auto">
          <a:xfrm>
            <a:off x="10310090" y="4396109"/>
            <a:ext cx="327472" cy="20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 name="AutoShape 11">
            <a:extLst>
              <a:ext uri="{FF2B5EF4-FFF2-40B4-BE49-F238E27FC236}">
                <a16:creationId xmlns:a16="http://schemas.microsoft.com/office/drawing/2014/main" id="{C31D600D-8971-4E85-8602-F965239D5643}"/>
              </a:ext>
            </a:extLst>
          </p:cNvPr>
          <p:cNvCxnSpPr>
            <a:cxnSpLocks noChangeShapeType="1"/>
          </p:cNvCxnSpPr>
          <p:nvPr/>
        </p:nvCxnSpPr>
        <p:spPr bwMode="auto">
          <a:xfrm>
            <a:off x="10310090" y="4706709"/>
            <a:ext cx="327472" cy="20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5" name="Elbow Connector 92">
            <a:extLst>
              <a:ext uri="{FF2B5EF4-FFF2-40B4-BE49-F238E27FC236}">
                <a16:creationId xmlns:a16="http://schemas.microsoft.com/office/drawing/2014/main" id="{AE8D81EA-62ED-49BC-9733-53719F1290C4}"/>
              </a:ext>
            </a:extLst>
          </p:cNvPr>
          <p:cNvCxnSpPr/>
          <p:nvPr/>
        </p:nvCxnSpPr>
        <p:spPr>
          <a:xfrm rot="10800000" flipH="1" flipV="1">
            <a:off x="8867079" y="4337349"/>
            <a:ext cx="1227379" cy="56393"/>
          </a:xfrm>
          <a:prstGeom prst="bentConnector5">
            <a:avLst>
              <a:gd name="adj1" fmla="val -72"/>
              <a:gd name="adj2" fmla="val -477568"/>
              <a:gd name="adj3" fmla="val 86653"/>
            </a:avLst>
          </a:prstGeom>
          <a:ln w="19050">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7" name="AutoShape 11">
            <a:extLst>
              <a:ext uri="{FF2B5EF4-FFF2-40B4-BE49-F238E27FC236}">
                <a16:creationId xmlns:a16="http://schemas.microsoft.com/office/drawing/2014/main" id="{9EEC63E3-D3D8-40EE-9AA7-D11A52104E5D}"/>
              </a:ext>
            </a:extLst>
          </p:cNvPr>
          <p:cNvCxnSpPr>
            <a:cxnSpLocks noChangeShapeType="1"/>
          </p:cNvCxnSpPr>
          <p:nvPr/>
        </p:nvCxnSpPr>
        <p:spPr bwMode="auto">
          <a:xfrm>
            <a:off x="4158478" y="2042576"/>
            <a:ext cx="1039257" cy="770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8" name="TextBox 197">
            <a:extLst>
              <a:ext uri="{FF2B5EF4-FFF2-40B4-BE49-F238E27FC236}">
                <a16:creationId xmlns:a16="http://schemas.microsoft.com/office/drawing/2014/main" id="{F414BC6B-615E-4C6E-8159-DE7FCC6A9774}"/>
              </a:ext>
            </a:extLst>
          </p:cNvPr>
          <p:cNvSpPr txBox="1"/>
          <p:nvPr/>
        </p:nvSpPr>
        <p:spPr>
          <a:xfrm>
            <a:off x="3752174" y="1879280"/>
            <a:ext cx="602281" cy="340863"/>
          </a:xfrm>
          <a:prstGeom prst="rect">
            <a:avLst/>
          </a:prstGeom>
          <a:noFill/>
        </p:spPr>
        <p:txBody>
          <a:bodyPr wrap="none" rtlCol="0">
            <a:spAutoFit/>
          </a:bodyPr>
          <a:lstStyle/>
          <a:p>
            <a:pPr defTabSz="527517"/>
            <a:r>
              <a:rPr lang="en-US" sz="1615" b="1" dirty="0">
                <a:solidFill>
                  <a:prstClr val="black"/>
                </a:solidFill>
                <a:latin typeface="Calibri"/>
              </a:rPr>
              <a:t>IF/ID</a:t>
            </a:r>
          </a:p>
        </p:txBody>
      </p:sp>
      <p:sp>
        <p:nvSpPr>
          <p:cNvPr id="199" name="TextBox 198">
            <a:extLst>
              <a:ext uri="{FF2B5EF4-FFF2-40B4-BE49-F238E27FC236}">
                <a16:creationId xmlns:a16="http://schemas.microsoft.com/office/drawing/2014/main" id="{39F32DE0-7126-4817-A8AA-1A1BA5699AA6}"/>
              </a:ext>
            </a:extLst>
          </p:cNvPr>
          <p:cNvSpPr txBox="1"/>
          <p:nvPr/>
        </p:nvSpPr>
        <p:spPr>
          <a:xfrm>
            <a:off x="6085985" y="1879281"/>
            <a:ext cx="673582" cy="340863"/>
          </a:xfrm>
          <a:prstGeom prst="rect">
            <a:avLst/>
          </a:prstGeom>
          <a:noFill/>
        </p:spPr>
        <p:txBody>
          <a:bodyPr wrap="none" rtlCol="0">
            <a:spAutoFit/>
          </a:bodyPr>
          <a:lstStyle/>
          <a:p>
            <a:pPr defTabSz="527517"/>
            <a:r>
              <a:rPr lang="en-US" sz="1615" b="1" dirty="0">
                <a:solidFill>
                  <a:prstClr val="black"/>
                </a:solidFill>
                <a:latin typeface="Calibri"/>
              </a:rPr>
              <a:t>ID/EX</a:t>
            </a:r>
          </a:p>
        </p:txBody>
      </p:sp>
      <p:sp>
        <p:nvSpPr>
          <p:cNvPr id="200" name="TextBox 199">
            <a:extLst>
              <a:ext uri="{FF2B5EF4-FFF2-40B4-BE49-F238E27FC236}">
                <a16:creationId xmlns:a16="http://schemas.microsoft.com/office/drawing/2014/main" id="{F8566716-A446-42B2-9C05-4C5BC9887306}"/>
              </a:ext>
            </a:extLst>
          </p:cNvPr>
          <p:cNvSpPr txBox="1"/>
          <p:nvPr/>
        </p:nvSpPr>
        <p:spPr>
          <a:xfrm>
            <a:off x="8099963" y="1875578"/>
            <a:ext cx="952505" cy="340863"/>
          </a:xfrm>
          <a:prstGeom prst="rect">
            <a:avLst/>
          </a:prstGeom>
          <a:noFill/>
        </p:spPr>
        <p:txBody>
          <a:bodyPr wrap="none" rtlCol="0">
            <a:spAutoFit/>
          </a:bodyPr>
          <a:lstStyle/>
          <a:p>
            <a:pPr defTabSz="527517"/>
            <a:r>
              <a:rPr lang="en-US" sz="1615" b="1" dirty="0">
                <a:solidFill>
                  <a:prstClr val="black"/>
                </a:solidFill>
                <a:latin typeface="Calibri"/>
              </a:rPr>
              <a:t>EX/MEM</a:t>
            </a:r>
          </a:p>
        </p:txBody>
      </p:sp>
      <p:sp>
        <p:nvSpPr>
          <p:cNvPr id="201" name="TextBox 200">
            <a:extLst>
              <a:ext uri="{FF2B5EF4-FFF2-40B4-BE49-F238E27FC236}">
                <a16:creationId xmlns:a16="http://schemas.microsoft.com/office/drawing/2014/main" id="{39E95A38-4C95-4BA0-914D-ADF9DD2ABED7}"/>
              </a:ext>
            </a:extLst>
          </p:cNvPr>
          <p:cNvSpPr txBox="1"/>
          <p:nvPr/>
        </p:nvSpPr>
        <p:spPr>
          <a:xfrm>
            <a:off x="9720870" y="1872140"/>
            <a:ext cx="1040670" cy="340863"/>
          </a:xfrm>
          <a:prstGeom prst="rect">
            <a:avLst/>
          </a:prstGeom>
          <a:noFill/>
        </p:spPr>
        <p:txBody>
          <a:bodyPr wrap="none" rtlCol="0">
            <a:spAutoFit/>
          </a:bodyPr>
          <a:lstStyle/>
          <a:p>
            <a:pPr defTabSz="527517"/>
            <a:r>
              <a:rPr lang="en-US" sz="1615" b="1" dirty="0">
                <a:solidFill>
                  <a:prstClr val="black"/>
                </a:solidFill>
                <a:latin typeface="Calibri"/>
              </a:rPr>
              <a:t>MEM/WB</a:t>
            </a:r>
          </a:p>
        </p:txBody>
      </p:sp>
      <p:sp>
        <p:nvSpPr>
          <p:cNvPr id="202" name="Flowchart: Terminator 201">
            <a:extLst>
              <a:ext uri="{FF2B5EF4-FFF2-40B4-BE49-F238E27FC236}">
                <a16:creationId xmlns:a16="http://schemas.microsoft.com/office/drawing/2014/main" id="{74A92B20-F85C-413B-88CB-052FCA1D1B25}"/>
              </a:ext>
            </a:extLst>
          </p:cNvPr>
          <p:cNvSpPr/>
          <p:nvPr/>
        </p:nvSpPr>
        <p:spPr>
          <a:xfrm>
            <a:off x="6709479" y="5533709"/>
            <a:ext cx="225876" cy="525780"/>
          </a:xfrm>
          <a:prstGeom prst="flowChartTerminator">
            <a:avLst/>
          </a:prstGeom>
          <a:solidFill>
            <a:schemeClr val="tx1">
              <a:lumMod val="50000"/>
              <a:lumOff val="50000"/>
            </a:schemeClr>
          </a:solidFill>
          <a:ln w="19050">
            <a:noFill/>
            <a:tailEnd type="none"/>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05508" tIns="52754" rIns="105508" bIns="52754" numCol="1" spcCol="0" rtlCol="0" fromWordArt="0" anchor="ctr" anchorCtr="0" forceAA="0" compatLnSpc="1">
            <a:prstTxWarp prst="textNoShape">
              <a:avLst/>
            </a:prstTxWarp>
            <a:noAutofit/>
          </a:bodyPr>
          <a:lstStyle/>
          <a:p>
            <a:pPr algn="ctr" defTabSz="527517"/>
            <a:r>
              <a:rPr lang="en-US" sz="1615" dirty="0">
                <a:solidFill>
                  <a:prstClr val="white"/>
                </a:solidFill>
                <a:latin typeface="Calibri"/>
              </a:rPr>
              <a:t>0</a:t>
            </a:r>
          </a:p>
          <a:p>
            <a:pPr algn="ctr" defTabSz="527517"/>
            <a:r>
              <a:rPr lang="en-US" sz="1615" dirty="0">
                <a:solidFill>
                  <a:prstClr val="white"/>
                </a:solidFill>
                <a:latin typeface="Calibri"/>
              </a:rPr>
              <a:t>1</a:t>
            </a:r>
          </a:p>
        </p:txBody>
      </p:sp>
      <p:cxnSp>
        <p:nvCxnSpPr>
          <p:cNvPr id="203" name="AutoShape 11">
            <a:extLst>
              <a:ext uri="{FF2B5EF4-FFF2-40B4-BE49-F238E27FC236}">
                <a16:creationId xmlns:a16="http://schemas.microsoft.com/office/drawing/2014/main" id="{3F7E7721-D71B-463D-8528-6050BA6E5AFE}"/>
              </a:ext>
            </a:extLst>
          </p:cNvPr>
          <p:cNvCxnSpPr>
            <a:cxnSpLocks noChangeShapeType="1"/>
          </p:cNvCxnSpPr>
          <p:nvPr/>
        </p:nvCxnSpPr>
        <p:spPr bwMode="auto">
          <a:xfrm>
            <a:off x="6932750" y="5847530"/>
            <a:ext cx="1480794"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 name="Shape 127">
            <a:extLst>
              <a:ext uri="{FF2B5EF4-FFF2-40B4-BE49-F238E27FC236}">
                <a16:creationId xmlns:a16="http://schemas.microsoft.com/office/drawing/2014/main" id="{3662DEA8-FE36-4EED-BF96-E784FA486EDC}"/>
              </a:ext>
            </a:extLst>
          </p:cNvPr>
          <p:cNvCxnSpPr>
            <a:cxnSpLocks noChangeShapeType="1"/>
          </p:cNvCxnSpPr>
          <p:nvPr/>
        </p:nvCxnSpPr>
        <p:spPr bwMode="auto">
          <a:xfrm>
            <a:off x="4263495" y="5341949"/>
            <a:ext cx="2080369" cy="311536"/>
          </a:xfrm>
          <a:prstGeom prst="bentConnector3">
            <a:avLst>
              <a:gd name="adj1" fmla="val -21"/>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cxnSp>
        <p:nvCxnSpPr>
          <p:cNvPr id="205" name="Shape 127">
            <a:extLst>
              <a:ext uri="{FF2B5EF4-FFF2-40B4-BE49-F238E27FC236}">
                <a16:creationId xmlns:a16="http://schemas.microsoft.com/office/drawing/2014/main" id="{4A376240-7D62-4181-9ABD-9D8AA8C7E8C0}"/>
              </a:ext>
            </a:extLst>
          </p:cNvPr>
          <p:cNvCxnSpPr>
            <a:cxnSpLocks noChangeShapeType="1"/>
          </p:cNvCxnSpPr>
          <p:nvPr/>
        </p:nvCxnSpPr>
        <p:spPr bwMode="auto">
          <a:xfrm>
            <a:off x="4263495" y="5656922"/>
            <a:ext cx="2087419" cy="238284"/>
          </a:xfrm>
          <a:prstGeom prst="bentConnector3">
            <a:avLst>
              <a:gd name="adj1" fmla="val -79"/>
            </a:avLst>
          </a:prstGeom>
          <a:noFill/>
          <a:ln w="19050" algn="ctr">
            <a:solidFill>
              <a:schemeClr val="tx1"/>
            </a:solidFill>
            <a:round/>
            <a:headEnd type="oval"/>
            <a:tailEnd type="triangle" w="med" len="med"/>
          </a:ln>
          <a:extLst>
            <a:ext uri="{909E8E84-426E-40DD-AFC4-6F175D3DCCD1}">
              <a14:hiddenFill xmlns:a14="http://schemas.microsoft.com/office/drawing/2010/main">
                <a:noFill/>
              </a14:hiddenFill>
            </a:ext>
          </a:extLst>
        </p:spPr>
      </p:cxnSp>
      <p:cxnSp>
        <p:nvCxnSpPr>
          <p:cNvPr id="206" name="AutoShape 11">
            <a:extLst>
              <a:ext uri="{FF2B5EF4-FFF2-40B4-BE49-F238E27FC236}">
                <a16:creationId xmlns:a16="http://schemas.microsoft.com/office/drawing/2014/main" id="{E165775C-D96A-45E7-8EF2-39D24688E9CA}"/>
              </a:ext>
            </a:extLst>
          </p:cNvPr>
          <p:cNvCxnSpPr>
            <a:cxnSpLocks noChangeShapeType="1"/>
          </p:cNvCxnSpPr>
          <p:nvPr/>
        </p:nvCxnSpPr>
        <p:spPr bwMode="auto">
          <a:xfrm>
            <a:off x="6570958" y="5663025"/>
            <a:ext cx="13667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 name="AutoShape 11">
            <a:extLst>
              <a:ext uri="{FF2B5EF4-FFF2-40B4-BE49-F238E27FC236}">
                <a16:creationId xmlns:a16="http://schemas.microsoft.com/office/drawing/2014/main" id="{6619E9AF-9B57-447B-9702-8AB009B33272}"/>
              </a:ext>
            </a:extLst>
          </p:cNvPr>
          <p:cNvCxnSpPr>
            <a:cxnSpLocks noChangeShapeType="1"/>
          </p:cNvCxnSpPr>
          <p:nvPr/>
        </p:nvCxnSpPr>
        <p:spPr bwMode="auto">
          <a:xfrm>
            <a:off x="6572545" y="5899245"/>
            <a:ext cx="13667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9" name="Shape 127">
            <a:extLst>
              <a:ext uri="{FF2B5EF4-FFF2-40B4-BE49-F238E27FC236}">
                <a16:creationId xmlns:a16="http://schemas.microsoft.com/office/drawing/2014/main" id="{7A78D099-E448-446A-ACBF-2BD929CC9790}"/>
              </a:ext>
            </a:extLst>
          </p:cNvPr>
          <p:cNvCxnSpPr>
            <a:cxnSpLocks noChangeShapeType="1"/>
            <a:stCxn id="146" idx="3"/>
            <a:endCxn id="166" idx="1"/>
          </p:cNvCxnSpPr>
          <p:nvPr/>
        </p:nvCxnSpPr>
        <p:spPr bwMode="auto">
          <a:xfrm flipH="1" flipV="1">
            <a:off x="4760105" y="4061540"/>
            <a:ext cx="5546224" cy="1781120"/>
          </a:xfrm>
          <a:prstGeom prst="bentConnector5">
            <a:avLst>
              <a:gd name="adj1" fmla="val -4122"/>
              <a:gd name="adj2" fmla="val -17867"/>
              <a:gd name="adj3" fmla="val 10664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0" name="Elbow Connector 176">
            <a:extLst>
              <a:ext uri="{FF2B5EF4-FFF2-40B4-BE49-F238E27FC236}">
                <a16:creationId xmlns:a16="http://schemas.microsoft.com/office/drawing/2014/main" id="{572C7CD3-2B53-45C6-8453-D37B93CAB4E8}"/>
              </a:ext>
            </a:extLst>
          </p:cNvPr>
          <p:cNvCxnSpPr>
            <a:cxnSpLocks/>
          </p:cNvCxnSpPr>
          <p:nvPr/>
        </p:nvCxnSpPr>
        <p:spPr>
          <a:xfrm rot="10800000" flipV="1">
            <a:off x="1191304" y="1565113"/>
            <a:ext cx="4814119" cy="1899244"/>
          </a:xfrm>
          <a:prstGeom prst="bentConnector3">
            <a:avLst>
              <a:gd name="adj1" fmla="val 107774"/>
            </a:avLst>
          </a:prstGeom>
          <a:ln w="190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5" name="Oval 214">
            <a:extLst>
              <a:ext uri="{FF2B5EF4-FFF2-40B4-BE49-F238E27FC236}">
                <a16:creationId xmlns:a16="http://schemas.microsoft.com/office/drawing/2014/main" id="{0D1F2882-33C9-4669-975B-C72A79FE89CB}"/>
              </a:ext>
            </a:extLst>
          </p:cNvPr>
          <p:cNvSpPr/>
          <p:nvPr/>
        </p:nvSpPr>
        <p:spPr>
          <a:xfrm>
            <a:off x="6080667" y="4076183"/>
            <a:ext cx="221144" cy="30157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defTabSz="527517"/>
            <a:r>
              <a:rPr lang="en-US" sz="1615" b="1" dirty="0">
                <a:solidFill>
                  <a:prstClr val="white"/>
                </a:solidFill>
                <a:latin typeface="Calibri"/>
              </a:rPr>
              <a:t>=</a:t>
            </a:r>
          </a:p>
        </p:txBody>
      </p:sp>
      <p:cxnSp>
        <p:nvCxnSpPr>
          <p:cNvPr id="216" name="Shape 127">
            <a:extLst>
              <a:ext uri="{FF2B5EF4-FFF2-40B4-BE49-F238E27FC236}">
                <a16:creationId xmlns:a16="http://schemas.microsoft.com/office/drawing/2014/main" id="{DFD1F0A8-F1D6-4725-A9C4-FE5671A89732}"/>
              </a:ext>
            </a:extLst>
          </p:cNvPr>
          <p:cNvCxnSpPr>
            <a:cxnSpLocks noChangeShapeType="1"/>
          </p:cNvCxnSpPr>
          <p:nvPr/>
        </p:nvCxnSpPr>
        <p:spPr bwMode="auto">
          <a:xfrm flipV="1">
            <a:off x="6570958" y="4738202"/>
            <a:ext cx="355565" cy="586286"/>
          </a:xfrm>
          <a:prstGeom prst="bentConnector3">
            <a:avLst>
              <a:gd name="adj1" fmla="val 50000"/>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7" name="Elbow Connector 39">
            <a:extLst>
              <a:ext uri="{FF2B5EF4-FFF2-40B4-BE49-F238E27FC236}">
                <a16:creationId xmlns:a16="http://schemas.microsoft.com/office/drawing/2014/main" id="{4652AB49-54B9-4E67-8F5F-CFD08B294DDF}"/>
              </a:ext>
            </a:extLst>
          </p:cNvPr>
          <p:cNvCxnSpPr>
            <a:cxnSpLocks/>
            <a:endCxn id="149" idx="2"/>
          </p:cNvCxnSpPr>
          <p:nvPr/>
        </p:nvCxnSpPr>
        <p:spPr>
          <a:xfrm rot="16200000" flipV="1">
            <a:off x="4020843" y="3330934"/>
            <a:ext cx="2598946" cy="1388162"/>
          </a:xfrm>
          <a:prstGeom prst="bentConnector3">
            <a:avLst>
              <a:gd name="adj1" fmla="val 94468"/>
            </a:avLst>
          </a:prstGeom>
          <a:ln w="19050">
            <a:solidFill>
              <a:srgbClr val="FF0000"/>
            </a:solidFill>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18" name="AutoShape 11">
            <a:extLst>
              <a:ext uri="{FF2B5EF4-FFF2-40B4-BE49-F238E27FC236}">
                <a16:creationId xmlns:a16="http://schemas.microsoft.com/office/drawing/2014/main" id="{8CC34625-ECB2-4B15-92B7-7EB14ACD546B}"/>
              </a:ext>
            </a:extLst>
          </p:cNvPr>
          <p:cNvCxnSpPr>
            <a:cxnSpLocks noChangeShapeType="1"/>
          </p:cNvCxnSpPr>
          <p:nvPr/>
        </p:nvCxnSpPr>
        <p:spPr bwMode="auto">
          <a:xfrm>
            <a:off x="7928736" y="3994453"/>
            <a:ext cx="485563" cy="21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1" name="Oval Callout 137">
            <a:extLst>
              <a:ext uri="{FF2B5EF4-FFF2-40B4-BE49-F238E27FC236}">
                <a16:creationId xmlns:a16="http://schemas.microsoft.com/office/drawing/2014/main" id="{3F197E35-D1D3-4F90-9EE4-4B2506FFA426}"/>
              </a:ext>
            </a:extLst>
          </p:cNvPr>
          <p:cNvSpPr/>
          <p:nvPr/>
        </p:nvSpPr>
        <p:spPr>
          <a:xfrm>
            <a:off x="6269428" y="2192142"/>
            <a:ext cx="4103170" cy="1979694"/>
          </a:xfrm>
          <a:prstGeom prst="wedgeEllipseCallout">
            <a:avLst>
              <a:gd name="adj1" fmla="val -49815"/>
              <a:gd name="adj2" fmla="val 46931"/>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00" dirty="0">
                <a:solidFill>
                  <a:prstClr val="white"/>
                </a:solidFill>
                <a:latin typeface="Calibri"/>
              </a:rPr>
              <a:t>This may </a:t>
            </a:r>
            <a:r>
              <a:rPr lang="en-US" sz="2000" dirty="0">
                <a:solidFill>
                  <a:srgbClr val="FFFF00"/>
                </a:solidFill>
                <a:latin typeface="Calibri"/>
              </a:rPr>
              <a:t>need extra data forwarding and stall</a:t>
            </a:r>
          </a:p>
          <a:p>
            <a:pPr algn="ctr" defTabSz="527517"/>
            <a:r>
              <a:rPr lang="en-US" sz="2000" dirty="0">
                <a:solidFill>
                  <a:prstClr val="white"/>
                </a:solidFill>
                <a:latin typeface="Calibri"/>
              </a:rPr>
              <a:t>because now the operand value is needed in ID stage (not in EXE stage)</a:t>
            </a:r>
          </a:p>
        </p:txBody>
      </p:sp>
    </p:spTree>
    <p:extLst>
      <p:ext uri="{BB962C8B-B14F-4D97-AF65-F5344CB8AC3E}">
        <p14:creationId xmlns:p14="http://schemas.microsoft.com/office/powerpoint/2010/main" val="29055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sz="4400" dirty="0"/>
              <a:t>Early Determination w/ Predict NT</a:t>
            </a: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29</a:t>
            </a:fld>
            <a:endParaRPr lang="en-US">
              <a:solidFill>
                <a:prstClr val="black">
                  <a:tint val="75000"/>
                </a:prstClr>
              </a:solidFill>
              <a:latin typeface="Calibri"/>
            </a:endParaRPr>
          </a:p>
        </p:txBody>
      </p:sp>
      <p:graphicFrame>
        <p:nvGraphicFramePr>
          <p:cNvPr id="3" name="Group 4"/>
          <p:cNvGraphicFramePr>
            <a:graphicFrameLocks/>
          </p:cNvGraphicFramePr>
          <p:nvPr/>
        </p:nvGraphicFramePr>
        <p:xfrm>
          <a:off x="4329957" y="1287842"/>
          <a:ext cx="7047431" cy="4846320"/>
        </p:xfrm>
        <a:graphic>
          <a:graphicData uri="http://schemas.openxmlformats.org/drawingml/2006/table">
            <a:tbl>
              <a:tblPr/>
              <a:tblGrid>
                <a:gridCol w="587033">
                  <a:extLst>
                    <a:ext uri="{9D8B030D-6E8A-4147-A177-3AD203B41FA5}">
                      <a16:colId xmlns:a16="http://schemas.microsoft.com/office/drawing/2014/main" val="20000"/>
                    </a:ext>
                  </a:extLst>
                </a:gridCol>
                <a:gridCol w="568686">
                  <a:extLst>
                    <a:ext uri="{9D8B030D-6E8A-4147-A177-3AD203B41FA5}">
                      <a16:colId xmlns:a16="http://schemas.microsoft.com/office/drawing/2014/main" val="20001"/>
                    </a:ext>
                  </a:extLst>
                </a:gridCol>
                <a:gridCol w="706272">
                  <a:extLst>
                    <a:ext uri="{9D8B030D-6E8A-4147-A177-3AD203B41FA5}">
                      <a16:colId xmlns:a16="http://schemas.microsoft.com/office/drawing/2014/main" val="20002"/>
                    </a:ext>
                  </a:extLst>
                </a:gridCol>
                <a:gridCol w="648180">
                  <a:extLst>
                    <a:ext uri="{9D8B030D-6E8A-4147-A177-3AD203B41FA5}">
                      <a16:colId xmlns:a16="http://schemas.microsoft.com/office/drawing/2014/main" val="20003"/>
                    </a:ext>
                  </a:extLst>
                </a:gridCol>
                <a:gridCol w="648180">
                  <a:extLst>
                    <a:ext uri="{9D8B030D-6E8A-4147-A177-3AD203B41FA5}">
                      <a16:colId xmlns:a16="http://schemas.microsoft.com/office/drawing/2014/main" val="20004"/>
                    </a:ext>
                  </a:extLst>
                </a:gridCol>
                <a:gridCol w="648180">
                  <a:extLst>
                    <a:ext uri="{9D8B030D-6E8A-4147-A177-3AD203B41FA5}">
                      <a16:colId xmlns:a16="http://schemas.microsoft.com/office/drawing/2014/main" val="20005"/>
                    </a:ext>
                  </a:extLst>
                </a:gridCol>
                <a:gridCol w="648180">
                  <a:extLst>
                    <a:ext uri="{9D8B030D-6E8A-4147-A177-3AD203B41FA5}">
                      <a16:colId xmlns:a16="http://schemas.microsoft.com/office/drawing/2014/main" val="20006"/>
                    </a:ext>
                  </a:extLst>
                </a:gridCol>
                <a:gridCol w="648180">
                  <a:extLst>
                    <a:ext uri="{9D8B030D-6E8A-4147-A177-3AD203B41FA5}">
                      <a16:colId xmlns:a16="http://schemas.microsoft.com/office/drawing/2014/main" val="20007"/>
                    </a:ext>
                  </a:extLst>
                </a:gridCol>
                <a:gridCol w="648180">
                  <a:extLst>
                    <a:ext uri="{9D8B030D-6E8A-4147-A177-3AD203B41FA5}">
                      <a16:colId xmlns:a16="http://schemas.microsoft.com/office/drawing/2014/main" val="20008"/>
                    </a:ext>
                  </a:extLst>
                </a:gridCol>
                <a:gridCol w="648180">
                  <a:extLst>
                    <a:ext uri="{9D8B030D-6E8A-4147-A177-3AD203B41FA5}">
                      <a16:colId xmlns:a16="http://schemas.microsoft.com/office/drawing/2014/main" val="20009"/>
                    </a:ext>
                  </a:extLst>
                </a:gridCol>
                <a:gridCol w="648180">
                  <a:extLst>
                    <a:ext uri="{9D8B030D-6E8A-4147-A177-3AD203B41FA5}">
                      <a16:colId xmlns:a16="http://schemas.microsoft.com/office/drawing/2014/main" val="20010"/>
                    </a:ext>
                  </a:extLst>
                </a:gridCol>
              </a:tblGrid>
              <a:tr h="2304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CC10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BEQ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ADD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SUB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OR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16">
                <a:tc>
                  <a:txBody>
                    <a:bodyPr/>
                    <a:lstStyle/>
                    <a:p>
                      <a:pPr algn="ctr"/>
                      <a:r>
                        <a:rPr lang="en-US" sz="1200" b="1" dirty="0">
                          <a:latin typeface="Arial" panose="020B0604020202020204" pitchFamily="34" charset="0"/>
                          <a:cs typeface="Arial" panose="020B0604020202020204" pitchFamily="34" charset="0"/>
                        </a:rPr>
                        <a:t>BNE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kumimoji="0" lang="en-US" sz="1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ID</a:t>
                      </a:r>
                      <a:endParaRPr lang="en-US" sz="2400" dirty="0">
                        <a:solidFill>
                          <a:srgbClr val="FF0000"/>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cs typeface="Arial" panose="020B0604020202020204" pitchFamily="34" charset="0"/>
                        </a:rPr>
                        <a:t>AND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16">
                <a:tc>
                  <a:txBody>
                    <a:bodyPr/>
                    <a:lstStyle/>
                    <a:p>
                      <a:pPr algn="ctr"/>
                      <a:r>
                        <a:rPr lang="en-US" sz="1200" b="1" dirty="0">
                          <a:solidFill>
                            <a:srgbClr val="FF0000"/>
                          </a:solidFill>
                          <a:latin typeface="Arial" panose="020B0604020202020204" pitchFamily="34" charset="0"/>
                          <a:cs typeface="Arial" panose="020B0604020202020204" pitchFamily="34" charset="0"/>
                        </a:rPr>
                        <a:t>ADD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EXE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4116">
                <a:tc>
                  <a:txBody>
                    <a:bodyPr/>
                    <a:lstStyle/>
                    <a:p>
                      <a:pPr algn="ctr"/>
                      <a:r>
                        <a:rPr lang="en-US" sz="1200" b="1" dirty="0">
                          <a:solidFill>
                            <a:srgbClr val="FF0000"/>
                          </a:solidFill>
                          <a:latin typeface="Arial" panose="020B0604020202020204" pitchFamily="34" charset="0"/>
                          <a:cs typeface="Arial" panose="020B0604020202020204" pitchFamily="34" charset="0"/>
                        </a:rPr>
                        <a:t>SUB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200" b="1" dirty="0">
                          <a:latin typeface="Arial" panose="020B0604020202020204" pitchFamily="34" charset="0"/>
                          <a:cs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4116">
                <a:tc>
                  <a:txBody>
                    <a:bodyPr/>
                    <a:lstStyle/>
                    <a:p>
                      <a:endParaRPr lang="en-US" sz="2400" dirty="0"/>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4116">
                <a:tc>
                  <a:txBody>
                    <a:bodyPr/>
                    <a:lstStyle/>
                    <a:p>
                      <a:endParaRPr lang="en-US" sz="2400" dirty="0"/>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200" b="1" dirty="0">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0" name="Rectangle 3"/>
          <p:cNvSpPr txBox="1">
            <a:spLocks noChangeArrowheads="1"/>
          </p:cNvSpPr>
          <p:nvPr/>
        </p:nvSpPr>
        <p:spPr>
          <a:xfrm>
            <a:off x="820615" y="2140025"/>
            <a:ext cx="3189005" cy="2975537"/>
          </a:xfrm>
          <a:prstGeom prst="rect">
            <a:avLst/>
          </a:prstGeom>
        </p:spPr>
        <p:txBody>
          <a:bodyPr/>
          <a:lstStyle/>
          <a:p>
            <a:pPr marL="342899" indent="-342899" defTabSz="527517">
              <a:lnSpc>
                <a:spcPct val="90000"/>
              </a:lnSpc>
              <a:spcBef>
                <a:spcPct val="20000"/>
              </a:spcBef>
              <a:defRPr/>
            </a:pPr>
            <a:r>
              <a:rPr lang="en-US" sz="2000" kern="0" dirty="0">
                <a:solidFill>
                  <a:prstClr val="black"/>
                </a:solidFill>
                <a:latin typeface="Calibri"/>
              </a:rPr>
              <a:t>      BEQ  $a0,$a1,L1  </a:t>
            </a:r>
            <a:r>
              <a:rPr lang="en-US" sz="2000" kern="0" dirty="0">
                <a:solidFill>
                  <a:srgbClr val="FF0000"/>
                </a:solidFill>
                <a:latin typeface="Calibri"/>
              </a:rPr>
              <a:t>(NT)</a:t>
            </a:r>
          </a:p>
          <a:p>
            <a:pPr marL="342899" indent="-342899" defTabSz="527517">
              <a:lnSpc>
                <a:spcPct val="90000"/>
              </a:lnSpc>
              <a:spcBef>
                <a:spcPct val="20000"/>
              </a:spcBef>
              <a:defRPr/>
            </a:pPr>
            <a:r>
              <a:rPr lang="en-US" sz="2000" kern="0" dirty="0">
                <a:solidFill>
                  <a:prstClr val="black"/>
                </a:solidFill>
                <a:latin typeface="Calibri"/>
              </a:rPr>
              <a:t>L2: ADD  $s1,$t1,$t2</a:t>
            </a:r>
          </a:p>
          <a:p>
            <a:pPr marL="342899" indent="-342899" defTabSz="527517">
              <a:lnSpc>
                <a:spcPct val="90000"/>
              </a:lnSpc>
              <a:spcBef>
                <a:spcPct val="20000"/>
              </a:spcBef>
              <a:defRPr/>
            </a:pPr>
            <a:r>
              <a:rPr lang="en-US" sz="2000" kern="0" dirty="0">
                <a:solidFill>
                  <a:prstClr val="black"/>
                </a:solidFill>
                <a:latin typeface="Calibri"/>
              </a:rPr>
              <a:t>      SUB  $t3,$t0,$s0</a:t>
            </a:r>
          </a:p>
          <a:p>
            <a:pPr marL="342899" indent="-342899" defTabSz="527517">
              <a:lnSpc>
                <a:spcPct val="90000"/>
              </a:lnSpc>
              <a:spcBef>
                <a:spcPct val="20000"/>
              </a:spcBef>
              <a:defRPr/>
            </a:pPr>
            <a:r>
              <a:rPr lang="en-US" sz="2000" kern="0" dirty="0">
                <a:solidFill>
                  <a:prstClr val="black"/>
                </a:solidFill>
                <a:latin typeface="Calibri"/>
              </a:rPr>
              <a:t>      OR    $s0,$t6,$t7</a:t>
            </a:r>
          </a:p>
          <a:p>
            <a:pPr marL="342899" indent="-342899" defTabSz="527517">
              <a:lnSpc>
                <a:spcPct val="90000"/>
              </a:lnSpc>
              <a:spcBef>
                <a:spcPct val="20000"/>
              </a:spcBef>
              <a:defRPr/>
            </a:pPr>
            <a:r>
              <a:rPr lang="en-US" sz="2000" kern="0" dirty="0">
                <a:solidFill>
                  <a:prstClr val="black"/>
                </a:solidFill>
                <a:latin typeface="Calibri"/>
              </a:rPr>
              <a:t>      BNE  </a:t>
            </a:r>
            <a:r>
              <a:rPr lang="en-US" sz="2000" b="1" kern="0" dirty="0">
                <a:solidFill>
                  <a:srgbClr val="FF0000"/>
                </a:solidFill>
                <a:latin typeface="Calibri"/>
              </a:rPr>
              <a:t>$s0</a:t>
            </a:r>
            <a:r>
              <a:rPr lang="en-US" sz="2000" kern="0" dirty="0">
                <a:solidFill>
                  <a:prstClr val="black"/>
                </a:solidFill>
                <a:latin typeface="Calibri"/>
              </a:rPr>
              <a:t>,$s1,L2   </a:t>
            </a:r>
            <a:r>
              <a:rPr lang="en-US" sz="2000" kern="0" dirty="0">
                <a:solidFill>
                  <a:srgbClr val="FF0000"/>
                </a:solidFill>
                <a:latin typeface="Calibri"/>
              </a:rPr>
              <a:t>(T)</a:t>
            </a:r>
          </a:p>
          <a:p>
            <a:pPr marL="342899" indent="-342899" defTabSz="527517">
              <a:lnSpc>
                <a:spcPct val="90000"/>
              </a:lnSpc>
              <a:spcBef>
                <a:spcPct val="20000"/>
              </a:spcBef>
              <a:defRPr/>
            </a:pPr>
            <a:r>
              <a:rPr lang="en-US" sz="2000" kern="0" dirty="0">
                <a:solidFill>
                  <a:prstClr val="black"/>
                </a:solidFill>
                <a:latin typeface="Calibri"/>
              </a:rPr>
              <a:t>L1: AND  $t3,$t6,$t7</a:t>
            </a:r>
          </a:p>
          <a:p>
            <a:pPr marL="342899" indent="-342899" defTabSz="527517">
              <a:lnSpc>
                <a:spcPct val="90000"/>
              </a:lnSpc>
              <a:spcBef>
                <a:spcPct val="20000"/>
              </a:spcBef>
              <a:defRPr/>
            </a:pPr>
            <a:r>
              <a:rPr lang="en-US" sz="2000" kern="0" dirty="0">
                <a:solidFill>
                  <a:prstClr val="black"/>
                </a:solidFill>
                <a:latin typeface="Calibri"/>
              </a:rPr>
              <a:t>      SW    $t5,0($s1)</a:t>
            </a:r>
          </a:p>
          <a:p>
            <a:pPr marL="342899" indent="-342899" defTabSz="527517">
              <a:lnSpc>
                <a:spcPct val="90000"/>
              </a:lnSpc>
              <a:spcBef>
                <a:spcPct val="20000"/>
              </a:spcBef>
              <a:defRPr/>
            </a:pPr>
            <a:r>
              <a:rPr lang="en-US" sz="2000" kern="0" dirty="0">
                <a:solidFill>
                  <a:prstClr val="black"/>
                </a:solidFill>
                <a:latin typeface="Calibri"/>
              </a:rPr>
              <a:t>      LW    $s2,0($s5)</a:t>
            </a:r>
          </a:p>
        </p:txBody>
      </p:sp>
      <p:sp>
        <p:nvSpPr>
          <p:cNvPr id="5" name="TextBox 4"/>
          <p:cNvSpPr txBox="1"/>
          <p:nvPr/>
        </p:nvSpPr>
        <p:spPr>
          <a:xfrm>
            <a:off x="1772077" y="1612624"/>
            <a:ext cx="2440476" cy="369332"/>
          </a:xfrm>
          <a:prstGeom prst="rect">
            <a:avLst/>
          </a:prstGeom>
          <a:noFill/>
        </p:spPr>
        <p:txBody>
          <a:bodyPr wrap="none" rtlCol="0">
            <a:spAutoFit/>
          </a:bodyPr>
          <a:lstStyle/>
          <a:p>
            <a:pPr defTabSz="527517"/>
            <a:r>
              <a:rPr lang="en-US" b="1" dirty="0">
                <a:solidFill>
                  <a:srgbClr val="4BACC6"/>
                </a:solidFill>
                <a:latin typeface="Calibri"/>
              </a:rPr>
              <a:t>Actual Branch Outcome</a:t>
            </a:r>
          </a:p>
        </p:txBody>
      </p:sp>
      <p:cxnSp>
        <p:nvCxnSpPr>
          <p:cNvPr id="7" name="Curved Connector 6"/>
          <p:cNvCxnSpPr/>
          <p:nvPr/>
        </p:nvCxnSpPr>
        <p:spPr>
          <a:xfrm rot="5400000">
            <a:off x="3578381" y="2021011"/>
            <a:ext cx="281635" cy="163457"/>
          </a:xfrm>
          <a:prstGeom prst="curvedConnector3">
            <a:avLst/>
          </a:prstGeom>
          <a:ln w="15875">
            <a:solidFill>
              <a:schemeClr val="accent5"/>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rot="5400000">
            <a:off x="2720291" y="2659590"/>
            <a:ext cx="1779020" cy="382251"/>
          </a:xfrm>
          <a:prstGeom prst="curvedConnector3">
            <a:avLst>
              <a:gd name="adj1" fmla="val 94783"/>
            </a:avLst>
          </a:prstGeom>
          <a:ln w="15875">
            <a:solidFill>
              <a:schemeClr val="accent5"/>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7E99BE37-5177-45AE-9AB4-F9A369416179}"/>
              </a:ext>
            </a:extLst>
          </p:cNvPr>
          <p:cNvSpPr txBox="1"/>
          <p:nvPr/>
        </p:nvSpPr>
        <p:spPr>
          <a:xfrm>
            <a:off x="1809594" y="5115563"/>
            <a:ext cx="2200026" cy="731611"/>
          </a:xfrm>
          <a:prstGeom prst="rect">
            <a:avLst/>
          </a:prstGeom>
          <a:noFill/>
        </p:spPr>
        <p:txBody>
          <a:bodyPr wrap="none" rtlCol="0">
            <a:spAutoFit/>
          </a:bodyPr>
          <a:lstStyle/>
          <a:p>
            <a:pPr defTabSz="527517"/>
            <a:r>
              <a:rPr lang="en-US" sz="2000" dirty="0">
                <a:solidFill>
                  <a:prstClr val="black"/>
                </a:solidFill>
                <a:latin typeface="Calibri"/>
              </a:rPr>
              <a:t>Instruction in the </a:t>
            </a:r>
          </a:p>
          <a:p>
            <a:pPr defTabSz="527517"/>
            <a:r>
              <a:rPr lang="en-US" sz="2000" dirty="0">
                <a:solidFill>
                  <a:prstClr val="black"/>
                </a:solidFill>
                <a:latin typeface="Calibri"/>
              </a:rPr>
              <a:t>target address (L2)</a:t>
            </a:r>
          </a:p>
        </p:txBody>
      </p:sp>
      <p:cxnSp>
        <p:nvCxnSpPr>
          <p:cNvPr id="16" name="Straight Arrow Connector 15">
            <a:extLst>
              <a:ext uri="{FF2B5EF4-FFF2-40B4-BE49-F238E27FC236}">
                <a16:creationId xmlns:a16="http://schemas.microsoft.com/office/drawing/2014/main" id="{003BB04E-330B-4D2E-BB38-D6A5FF002386}"/>
              </a:ext>
            </a:extLst>
          </p:cNvPr>
          <p:cNvCxnSpPr>
            <a:cxnSpLocks/>
          </p:cNvCxnSpPr>
          <p:nvPr/>
        </p:nvCxnSpPr>
        <p:spPr>
          <a:xfrm flipV="1">
            <a:off x="3853216" y="4365555"/>
            <a:ext cx="476741" cy="978014"/>
          </a:xfrm>
          <a:prstGeom prst="straightConnector1">
            <a:avLst/>
          </a:prstGeom>
          <a:ln>
            <a:solidFill>
              <a:schemeClr val="accent5"/>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8" name="Cloud 7">
            <a:extLst>
              <a:ext uri="{FF2B5EF4-FFF2-40B4-BE49-F238E27FC236}">
                <a16:creationId xmlns:a16="http://schemas.microsoft.com/office/drawing/2014/main" id="{4F09A812-C0E8-4658-BBC3-2FD6E4097431}"/>
              </a:ext>
            </a:extLst>
          </p:cNvPr>
          <p:cNvSpPr/>
          <p:nvPr/>
        </p:nvSpPr>
        <p:spPr bwMode="auto">
          <a:xfrm>
            <a:off x="10138103" y="3954047"/>
            <a:ext cx="533400" cy="304800"/>
          </a:xfrm>
          <a:prstGeom prst="cloud">
            <a:avLst/>
          </a:prstGeom>
          <a:solidFill>
            <a:schemeClr val="accent5"/>
          </a:solidFill>
          <a:ln w="9525" cap="flat" cmpd="sng" algn="ctr">
            <a:solidFill>
              <a:schemeClr val="tx1"/>
            </a:solidFill>
            <a:prstDash val="solid"/>
            <a:round/>
            <a:headEnd type="none" w="med" len="med"/>
            <a:tailEnd type="none" w="med" len="med"/>
          </a:ln>
          <a:effectLst/>
        </p:spPr>
        <p:txBody>
          <a:bodyPr lIns="0" rIns="0" anchor="ctr"/>
          <a:lstStyle/>
          <a:p>
            <a:pPr algn="ctr" defTabSz="527517">
              <a:defRPr/>
            </a:pPr>
            <a:r>
              <a:rPr lang="en-US" sz="1200" b="1" dirty="0" err="1">
                <a:solidFill>
                  <a:prstClr val="white"/>
                </a:solidFill>
                <a:latin typeface="Calibri"/>
              </a:rPr>
              <a:t>nop</a:t>
            </a:r>
            <a:endParaRPr lang="en-US" sz="1200" b="1" dirty="0">
              <a:solidFill>
                <a:prstClr val="white"/>
              </a:solidFill>
              <a:latin typeface="Calibri"/>
            </a:endParaRPr>
          </a:p>
        </p:txBody>
      </p:sp>
      <p:sp>
        <p:nvSpPr>
          <p:cNvPr id="25" name="Cloud 24">
            <a:extLst>
              <a:ext uri="{FF2B5EF4-FFF2-40B4-BE49-F238E27FC236}">
                <a16:creationId xmlns:a16="http://schemas.microsoft.com/office/drawing/2014/main" id="{22CEDE7E-824B-4A8F-A341-3BD29866047A}"/>
              </a:ext>
            </a:extLst>
          </p:cNvPr>
          <p:cNvSpPr/>
          <p:nvPr/>
        </p:nvSpPr>
        <p:spPr bwMode="auto">
          <a:xfrm>
            <a:off x="10790966" y="3954047"/>
            <a:ext cx="533400" cy="304800"/>
          </a:xfrm>
          <a:prstGeom prst="cloud">
            <a:avLst/>
          </a:prstGeom>
          <a:solidFill>
            <a:schemeClr val="accent5"/>
          </a:solidFill>
          <a:ln w="9525" cap="flat" cmpd="sng" algn="ctr">
            <a:solidFill>
              <a:schemeClr val="tx1"/>
            </a:solidFill>
            <a:prstDash val="solid"/>
            <a:round/>
            <a:headEnd type="none" w="med" len="med"/>
            <a:tailEnd type="none" w="med" len="med"/>
          </a:ln>
          <a:effectLst/>
        </p:spPr>
        <p:txBody>
          <a:bodyPr lIns="0" rIns="0" anchor="ctr"/>
          <a:lstStyle/>
          <a:p>
            <a:pPr algn="ctr" defTabSz="527517">
              <a:defRPr/>
            </a:pPr>
            <a:r>
              <a:rPr lang="en-US" sz="1200" b="1" dirty="0" err="1">
                <a:solidFill>
                  <a:prstClr val="white"/>
                </a:solidFill>
                <a:latin typeface="Calibri"/>
              </a:rPr>
              <a:t>nop</a:t>
            </a:r>
            <a:endParaRPr lang="en-US" sz="1200" b="1" dirty="0">
              <a:solidFill>
                <a:prstClr val="white"/>
              </a:solidFill>
              <a:latin typeface="Calibri"/>
            </a:endParaRPr>
          </a:p>
        </p:txBody>
      </p:sp>
      <p:sp>
        <p:nvSpPr>
          <p:cNvPr id="13" name="Cloud 12">
            <a:extLst>
              <a:ext uri="{FF2B5EF4-FFF2-40B4-BE49-F238E27FC236}">
                <a16:creationId xmlns:a16="http://schemas.microsoft.com/office/drawing/2014/main" id="{2343CF9E-AD09-40AD-93B8-16FC810B642D}"/>
              </a:ext>
            </a:extLst>
          </p:cNvPr>
          <p:cNvSpPr/>
          <p:nvPr/>
        </p:nvSpPr>
        <p:spPr bwMode="auto">
          <a:xfrm>
            <a:off x="9485324" y="3954047"/>
            <a:ext cx="533400" cy="304800"/>
          </a:xfrm>
          <a:prstGeom prst="cloud">
            <a:avLst/>
          </a:prstGeom>
          <a:solidFill>
            <a:schemeClr val="accent5"/>
          </a:solidFill>
          <a:ln w="9525" cap="flat" cmpd="sng" algn="ctr">
            <a:solidFill>
              <a:schemeClr val="tx1"/>
            </a:solidFill>
            <a:prstDash val="solid"/>
            <a:round/>
            <a:headEnd type="none" w="med" len="med"/>
            <a:tailEnd type="none" w="med" len="med"/>
          </a:ln>
          <a:effectLst/>
        </p:spPr>
        <p:txBody>
          <a:bodyPr lIns="0" rIns="0" anchor="ctr"/>
          <a:lstStyle/>
          <a:p>
            <a:pPr algn="ctr" defTabSz="527517">
              <a:defRPr/>
            </a:pPr>
            <a:r>
              <a:rPr lang="en-US" sz="1200" b="1" dirty="0" err="1">
                <a:solidFill>
                  <a:prstClr val="white"/>
                </a:solidFill>
                <a:latin typeface="Calibri"/>
              </a:rPr>
              <a:t>nop</a:t>
            </a:r>
            <a:endParaRPr lang="en-US" sz="1200" b="1" dirty="0">
              <a:solidFill>
                <a:prstClr val="white"/>
              </a:solidFill>
              <a:latin typeface="Calibri"/>
            </a:endParaRPr>
          </a:p>
        </p:txBody>
      </p:sp>
      <p:sp>
        <p:nvSpPr>
          <p:cNvPr id="18" name="Explosion 2 21">
            <a:extLst>
              <a:ext uri="{FF2B5EF4-FFF2-40B4-BE49-F238E27FC236}">
                <a16:creationId xmlns:a16="http://schemas.microsoft.com/office/drawing/2014/main" id="{8A541AE1-F971-4FFD-A5D9-C2170DB3D70A}"/>
              </a:ext>
            </a:extLst>
          </p:cNvPr>
          <p:cNvSpPr/>
          <p:nvPr/>
        </p:nvSpPr>
        <p:spPr>
          <a:xfrm>
            <a:off x="9230707" y="3351038"/>
            <a:ext cx="669025" cy="416527"/>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27517"/>
            <a:r>
              <a:rPr lang="en-US" sz="1385" b="1" dirty="0">
                <a:solidFill>
                  <a:srgbClr val="FF0000"/>
                </a:solidFill>
                <a:latin typeface="Calibri"/>
              </a:rPr>
              <a:t>T!</a:t>
            </a:r>
          </a:p>
        </p:txBody>
      </p:sp>
      <p:cxnSp>
        <p:nvCxnSpPr>
          <p:cNvPr id="19" name="Curved Connector 23">
            <a:extLst>
              <a:ext uri="{FF2B5EF4-FFF2-40B4-BE49-F238E27FC236}">
                <a16:creationId xmlns:a16="http://schemas.microsoft.com/office/drawing/2014/main" id="{376E3BCC-50B4-401D-A0BB-2E66CE6AEA6B}"/>
              </a:ext>
            </a:extLst>
          </p:cNvPr>
          <p:cNvCxnSpPr>
            <a:stCxn id="18" idx="2"/>
          </p:cNvCxnSpPr>
          <p:nvPr/>
        </p:nvCxnSpPr>
        <p:spPr>
          <a:xfrm rot="5400000">
            <a:off x="9318580" y="3762113"/>
            <a:ext cx="319524" cy="224058"/>
          </a:xfrm>
          <a:prstGeom prst="curvedConnector3">
            <a:avLst/>
          </a:prstGeom>
          <a:ln w="22225">
            <a:solidFill>
              <a:srgbClr val="FF00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ADCD13D-61BA-4579-9D76-72B4A208455F}"/>
              </a:ext>
            </a:extLst>
          </p:cNvPr>
          <p:cNvCxnSpPr/>
          <p:nvPr/>
        </p:nvCxnSpPr>
        <p:spPr>
          <a:xfrm>
            <a:off x="8756269" y="3081255"/>
            <a:ext cx="125604" cy="39215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6" name="Oval Callout 18">
            <a:extLst>
              <a:ext uri="{FF2B5EF4-FFF2-40B4-BE49-F238E27FC236}">
                <a16:creationId xmlns:a16="http://schemas.microsoft.com/office/drawing/2014/main" id="{BF9692E4-2F14-4523-9E31-B1BC51206E59}"/>
              </a:ext>
            </a:extLst>
          </p:cNvPr>
          <p:cNvSpPr/>
          <p:nvPr/>
        </p:nvSpPr>
        <p:spPr>
          <a:xfrm>
            <a:off x="6733355" y="501491"/>
            <a:ext cx="4505575" cy="2286458"/>
          </a:xfrm>
          <a:prstGeom prst="wedgeEllipseCallout">
            <a:avLst>
              <a:gd name="adj1" fmla="val 2820"/>
              <a:gd name="adj2" fmla="val 78100"/>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00" dirty="0">
                <a:solidFill>
                  <a:prstClr val="white"/>
                </a:solidFill>
                <a:latin typeface="Calibri"/>
              </a:rPr>
              <a:t>If BNE has dependency with its preceding instruction, OR, one cycle stall is required to get the OR’s result value</a:t>
            </a:r>
          </a:p>
          <a:p>
            <a:pPr algn="ctr" defTabSz="527517"/>
            <a:r>
              <a:rPr lang="en-US" sz="2000" dirty="0">
                <a:solidFill>
                  <a:srgbClr val="FFFF00"/>
                </a:solidFill>
                <a:latin typeface="Calibri"/>
                <a:sym typeface="Wingdings" panose="05000000000000000000" pitchFamily="2" charset="2"/>
              </a:rPr>
              <a:t> Still better than normal 3 cycle flushing</a:t>
            </a:r>
            <a:endParaRPr lang="en-US" sz="2000" dirty="0">
              <a:solidFill>
                <a:srgbClr val="FFFF00"/>
              </a:solidFill>
              <a:latin typeface="Calibri"/>
            </a:endParaRPr>
          </a:p>
        </p:txBody>
      </p:sp>
    </p:spTree>
    <p:extLst>
      <p:ext uri="{BB962C8B-B14F-4D97-AF65-F5344CB8AC3E}">
        <p14:creationId xmlns:p14="http://schemas.microsoft.com/office/powerpoint/2010/main" val="125403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Effect transition="in" filter="fade">
                                      <p:cBhvr>
                                        <p:cTn id="10" dur="500"/>
                                        <p:tgtEl>
                                          <p:spTgt spid="2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xEl>
                                              <p:pRg st="1" end="1"/>
                                            </p:txEl>
                                          </p:spTgt>
                                        </p:tgtEl>
                                        <p:attrNameLst>
                                          <p:attrName>style.visibility</p:attrName>
                                        </p:attrNameLst>
                                      </p:cBhvr>
                                      <p:to>
                                        <p:strVal val="visible"/>
                                      </p:to>
                                    </p:set>
                                    <p:animEffect transition="in" filter="fade">
                                      <p:cBhvr>
                                        <p:cTn id="15"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D69B555-C0B4-4615-8EC5-D7A8411C05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076" name="Rectangle 2"/>
          <p:cNvSpPr>
            <a:spLocks noGrp="1" noChangeArrowheads="1"/>
          </p:cNvSpPr>
          <p:nvPr>
            <p:ph type="title"/>
          </p:nvPr>
        </p:nvSpPr>
        <p:spPr/>
        <p:txBody>
          <a:bodyPr/>
          <a:lstStyle/>
          <a:p>
            <a:pPr eaLnBrk="1" hangingPunct="1"/>
            <a:r>
              <a:rPr lang="en-US" altLang="en-US"/>
              <a:t>Relative Performance</a:t>
            </a:r>
            <a:endParaRPr lang="en-AU" altLang="en-US"/>
          </a:p>
        </p:txBody>
      </p:sp>
      <p:sp>
        <p:nvSpPr>
          <p:cNvPr id="3077" name="Rectangle 3"/>
          <p:cNvSpPr>
            <a:spLocks noGrp="1" noChangeArrowheads="1"/>
          </p:cNvSpPr>
          <p:nvPr>
            <p:ph idx="1"/>
          </p:nvPr>
        </p:nvSpPr>
        <p:spPr/>
        <p:txBody>
          <a:bodyPr>
            <a:normAutofit/>
          </a:bodyPr>
          <a:lstStyle/>
          <a:p>
            <a:pPr eaLnBrk="1" hangingPunct="1"/>
            <a:r>
              <a:rPr lang="en-US" altLang="en-US" sz="2200" b="1" dirty="0"/>
              <a:t>Define Performance = 1/Execution Time</a:t>
            </a:r>
          </a:p>
          <a:p>
            <a:pPr eaLnBrk="1" hangingPunct="1"/>
            <a:endParaRPr lang="en-US" altLang="en-US" sz="2200" b="1" dirty="0"/>
          </a:p>
          <a:p>
            <a:pPr eaLnBrk="1" hangingPunct="1"/>
            <a:r>
              <a:rPr lang="en-US" altLang="en-US" sz="2200" b="1" dirty="0"/>
              <a:t>“X is </a:t>
            </a:r>
            <a:r>
              <a:rPr lang="en-US" altLang="en-US" sz="2200" b="1" i="1" dirty="0">
                <a:latin typeface="Times New Roman" panose="02020603050405020304" pitchFamily="18" charset="0"/>
              </a:rPr>
              <a:t>n</a:t>
            </a:r>
            <a:r>
              <a:rPr lang="en-US" altLang="en-US" sz="2200" b="1" dirty="0"/>
              <a:t> times faster than Y”</a:t>
            </a:r>
          </a:p>
        </p:txBody>
      </p:sp>
      <p:graphicFrame>
        <p:nvGraphicFramePr>
          <p:cNvPr id="3074" name="Object 4"/>
          <p:cNvGraphicFramePr>
            <a:graphicFrameLocks noChangeAspect="1"/>
          </p:cNvGraphicFramePr>
          <p:nvPr/>
        </p:nvGraphicFramePr>
        <p:xfrm>
          <a:off x="2805114" y="2420938"/>
          <a:ext cx="5765800" cy="1008062"/>
        </p:xfrm>
        <a:graphic>
          <a:graphicData uri="http://schemas.openxmlformats.org/presentationml/2006/ole">
            <mc:AlternateContent xmlns:mc="http://schemas.openxmlformats.org/markup-compatibility/2006">
              <mc:Choice xmlns:v="urn:schemas-microsoft-com:vml" Requires="v">
                <p:oleObj name="Equation" r:id="rId3" imgW="2616200" imgH="457200" progId="Equation.3">
                  <p:embed/>
                </p:oleObj>
              </mc:Choice>
              <mc:Fallback>
                <p:oleObj name="Equation" r:id="rId3" imgW="2616200" imgH="45720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114" y="2420938"/>
                        <a:ext cx="5765800" cy="1008062"/>
                      </a:xfrm>
                      <a:prstGeom prst="rect">
                        <a:avLst/>
                      </a:prstGeom>
                      <a:solidFill>
                        <a:schemeClr val="accent3">
                          <a:lumMod val="20000"/>
                          <a:lumOff val="80000"/>
                        </a:schemeClr>
                      </a:solidFill>
                      <a:ln>
                        <a:noFill/>
                      </a:ln>
                      <a:effectLst/>
                    </p:spPr>
                  </p:pic>
                </p:oleObj>
              </mc:Fallback>
            </mc:AlternateContent>
          </a:graphicData>
        </a:graphic>
      </p:graphicFrame>
      <p:sp>
        <p:nvSpPr>
          <p:cNvPr id="3078" name="Rectangle 5"/>
          <p:cNvSpPr>
            <a:spLocks noChangeArrowheads="1"/>
          </p:cNvSpPr>
          <p:nvPr/>
        </p:nvSpPr>
        <p:spPr bwMode="auto">
          <a:xfrm>
            <a:off x="727834" y="3643302"/>
            <a:ext cx="10854566" cy="245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defTabSz="527517">
              <a:spcBef>
                <a:spcPct val="20000"/>
              </a:spcBef>
              <a:buClr>
                <a:srgbClr val="800080"/>
              </a:buClr>
              <a:buSzPct val="60000"/>
            </a:pPr>
            <a:r>
              <a:rPr lang="en-US" altLang="en-US" sz="2200" b="1" dirty="0">
                <a:solidFill>
                  <a:prstClr val="black"/>
                </a:solidFill>
              </a:rPr>
              <a:t>Example:</a:t>
            </a:r>
            <a:r>
              <a:rPr lang="en-US" altLang="en-US" sz="2200" dirty="0">
                <a:solidFill>
                  <a:prstClr val="black"/>
                </a:solidFill>
              </a:rPr>
              <a:t> time taken to run a program -- 10s on a computer A, 15s on computer B</a:t>
            </a:r>
            <a:endParaRPr lang="en-US" altLang="en-US" sz="2200" dirty="0">
              <a:solidFill>
                <a:srgbClr val="0070C0"/>
              </a:solidFill>
            </a:endParaRPr>
          </a:p>
          <a:p>
            <a:pPr marL="0" indent="0" defTabSz="527517">
              <a:spcBef>
                <a:spcPct val="20000"/>
              </a:spcBef>
              <a:buClr>
                <a:srgbClr val="800080"/>
              </a:buClr>
              <a:buSzPct val="60000"/>
            </a:pPr>
            <a:endParaRPr lang="en-US" altLang="en-US" sz="2200" dirty="0">
              <a:solidFill>
                <a:srgbClr val="0070C0"/>
              </a:solidFill>
            </a:endParaRPr>
          </a:p>
          <a:p>
            <a:pPr marL="0" indent="0" defTabSz="527517">
              <a:spcBef>
                <a:spcPct val="20000"/>
              </a:spcBef>
              <a:buClr>
                <a:srgbClr val="800080"/>
              </a:buClr>
              <a:buSzPct val="60000"/>
            </a:pPr>
            <a:r>
              <a:rPr lang="en-US" altLang="en-US" sz="2200" dirty="0">
                <a:solidFill>
                  <a:srgbClr val="0070C0"/>
                </a:solidFill>
              </a:rPr>
              <a:t>Execution </a:t>
            </a:r>
            <a:r>
              <a:rPr lang="en-US" altLang="en-US" sz="2200" dirty="0" err="1">
                <a:solidFill>
                  <a:srgbClr val="0070C0"/>
                </a:solidFill>
              </a:rPr>
              <a:t>Time</a:t>
            </a:r>
            <a:r>
              <a:rPr lang="en-US" altLang="en-US" sz="2200" baseline="-25000" dirty="0" err="1">
                <a:solidFill>
                  <a:srgbClr val="0070C0"/>
                </a:solidFill>
              </a:rPr>
              <a:t>B</a:t>
            </a:r>
            <a:r>
              <a:rPr lang="en-US" altLang="en-US" sz="2200" dirty="0">
                <a:solidFill>
                  <a:srgbClr val="0070C0"/>
                </a:solidFill>
              </a:rPr>
              <a:t> / Execution </a:t>
            </a:r>
            <a:r>
              <a:rPr lang="en-US" altLang="en-US" sz="2200" dirty="0" err="1">
                <a:solidFill>
                  <a:srgbClr val="0070C0"/>
                </a:solidFill>
              </a:rPr>
              <a:t>Time</a:t>
            </a:r>
            <a:r>
              <a:rPr lang="en-US" altLang="en-US" sz="2200" baseline="-25000" dirty="0" err="1">
                <a:solidFill>
                  <a:srgbClr val="0070C0"/>
                </a:solidFill>
              </a:rPr>
              <a:t>A</a:t>
            </a:r>
            <a:r>
              <a:rPr lang="en-US" altLang="en-US" sz="2200" baseline="-25000" dirty="0">
                <a:solidFill>
                  <a:srgbClr val="0070C0"/>
                </a:solidFill>
              </a:rPr>
              <a:t> </a:t>
            </a:r>
            <a:r>
              <a:rPr lang="en-US" altLang="en-US" sz="2200" dirty="0">
                <a:solidFill>
                  <a:srgbClr val="0070C0"/>
                </a:solidFill>
              </a:rPr>
              <a:t>= 15s / 10s = 1.5</a:t>
            </a:r>
          </a:p>
          <a:p>
            <a:pPr marL="0" indent="0" defTabSz="527517">
              <a:spcBef>
                <a:spcPct val="20000"/>
              </a:spcBef>
              <a:buClr>
                <a:srgbClr val="800080"/>
              </a:buClr>
              <a:buSzPct val="60000"/>
            </a:pPr>
            <a:endParaRPr lang="en-US" altLang="en-US" sz="2200" dirty="0">
              <a:solidFill>
                <a:srgbClr val="0070C0"/>
              </a:solidFill>
            </a:endParaRPr>
          </a:p>
          <a:p>
            <a:pPr marL="0" indent="0" defTabSz="527517">
              <a:spcBef>
                <a:spcPct val="20000"/>
              </a:spcBef>
              <a:buClr>
                <a:srgbClr val="800080"/>
              </a:buClr>
              <a:buSzPct val="60000"/>
            </a:pPr>
            <a:r>
              <a:rPr lang="en-US" altLang="en-US" sz="2200" dirty="0">
                <a:solidFill>
                  <a:srgbClr val="0070C0"/>
                </a:solidFill>
              </a:rPr>
              <a:t>A is 1.5 times faster than B.</a:t>
            </a:r>
            <a:endParaRPr lang="en-AU" altLang="en-US" sz="2200" dirty="0">
              <a:solidFill>
                <a:srgbClr val="0070C0"/>
              </a:solidFill>
            </a:endParaRP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3</a:t>
            </a:fld>
            <a:endParaRPr lang="en-US">
              <a:solidFill>
                <a:prstClr val="black">
                  <a:tint val="75000"/>
                </a:prstClr>
              </a:solidFill>
              <a:latin typeface="Calibri"/>
            </a:endParaRPr>
          </a:p>
        </p:txBody>
      </p:sp>
    </p:spTree>
    <p:extLst>
      <p:ext uri="{BB962C8B-B14F-4D97-AF65-F5344CB8AC3E}">
        <p14:creationId xmlns:p14="http://schemas.microsoft.com/office/powerpoint/2010/main" val="386148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CF62-122F-44AC-BE48-9219BF8794D3}"/>
              </a:ext>
            </a:extLst>
          </p:cNvPr>
          <p:cNvSpPr>
            <a:spLocks noGrp="1"/>
          </p:cNvSpPr>
          <p:nvPr>
            <p:ph type="title"/>
          </p:nvPr>
        </p:nvSpPr>
        <p:spPr/>
        <p:txBody>
          <a:bodyPr/>
          <a:lstStyle/>
          <a:p>
            <a:r>
              <a:rPr lang="en-US" sz="4400" dirty="0"/>
              <a:t>Early Branch Determination</a:t>
            </a:r>
          </a:p>
        </p:txBody>
      </p:sp>
      <p:sp>
        <p:nvSpPr>
          <p:cNvPr id="3" name="Content Placeholder 2">
            <a:extLst>
              <a:ext uri="{FF2B5EF4-FFF2-40B4-BE49-F238E27FC236}">
                <a16:creationId xmlns:a16="http://schemas.microsoft.com/office/drawing/2014/main" id="{2A76F4B2-C748-425E-AE32-FB4DF45D42DB}"/>
              </a:ext>
            </a:extLst>
          </p:cNvPr>
          <p:cNvSpPr>
            <a:spLocks noGrp="1"/>
          </p:cNvSpPr>
          <p:nvPr>
            <p:ph idx="1"/>
          </p:nvPr>
        </p:nvSpPr>
        <p:spPr>
          <a:xfrm>
            <a:off x="609600" y="1134257"/>
            <a:ext cx="10972800" cy="4964611"/>
          </a:xfrm>
        </p:spPr>
        <p:txBody>
          <a:bodyPr>
            <a:normAutofit/>
          </a:bodyPr>
          <a:lstStyle/>
          <a:p>
            <a:pPr lvl="0"/>
            <a:r>
              <a:rPr lang="en-US" altLang="en-US" sz="2800" b="1" dirty="0">
                <a:solidFill>
                  <a:prstClr val="black"/>
                </a:solidFill>
              </a:rPr>
              <a:t>Forwarding logic for early branch determination</a:t>
            </a:r>
            <a:endParaRPr lang="en-AU" altLang="en-US" sz="2000" b="1" dirty="0">
              <a:solidFill>
                <a:srgbClr val="0070C0"/>
              </a:solidFill>
              <a:latin typeface="Courier New" panose="02070309020205020404" pitchFamily="49" charset="0"/>
              <a:cs typeface="Courier New" panose="02070309020205020404" pitchFamily="49" charset="0"/>
            </a:endParaRPr>
          </a:p>
          <a:p>
            <a:pPr lvl="1"/>
            <a:r>
              <a:rPr lang="en-AU" altLang="en-US" sz="2000" b="1" dirty="0" err="1">
                <a:solidFill>
                  <a:srgbClr val="0070C0"/>
                </a:solidFill>
                <a:latin typeface="Courier New" panose="02070309020205020404" pitchFamily="49" charset="0"/>
                <a:cs typeface="Courier New" panose="02070309020205020404" pitchFamily="49" charset="0"/>
              </a:rPr>
              <a:t>ForwardAD</a:t>
            </a:r>
            <a:r>
              <a:rPr lang="en-AU" altLang="en-US" sz="2000" b="1" dirty="0">
                <a:solidFill>
                  <a:srgbClr val="0070C0"/>
                </a:solidFill>
                <a:latin typeface="Courier New" panose="02070309020205020404" pitchFamily="49" charset="0"/>
                <a:cs typeface="Courier New" panose="02070309020205020404" pitchFamily="49" charset="0"/>
              </a:rPr>
              <a:t> = </a:t>
            </a:r>
            <a:r>
              <a:rPr lang="en-AU" altLang="en-US" sz="2000" b="1" dirty="0" err="1">
                <a:solidFill>
                  <a:srgbClr val="FF0000"/>
                </a:solidFill>
                <a:latin typeface="Courier New" panose="02070309020205020404" pitchFamily="49" charset="0"/>
                <a:cs typeface="Courier New" panose="02070309020205020404" pitchFamily="49" charset="0"/>
              </a:rPr>
              <a:t>branchD</a:t>
            </a:r>
            <a:r>
              <a:rPr lang="en-AU" altLang="en-US" sz="2000" b="1" dirty="0">
                <a:solidFill>
                  <a:srgbClr val="FF0000"/>
                </a:solidFill>
                <a:latin typeface="Courier New" panose="02070309020205020404" pitchFamily="49" charset="0"/>
                <a:cs typeface="Courier New" panose="02070309020205020404" pitchFamily="49" charset="0"/>
              </a:rPr>
              <a:t> </a:t>
            </a:r>
            <a:r>
              <a:rPr lang="en-AU" altLang="en-US" sz="2000" dirty="0"/>
              <a:t>and </a:t>
            </a:r>
            <a:r>
              <a:rPr lang="en-AU" altLang="en-US" sz="2000" b="1" dirty="0" err="1">
                <a:solidFill>
                  <a:srgbClr val="FF0000"/>
                </a:solidFill>
                <a:latin typeface="Courier New" panose="02070309020205020404" pitchFamily="49" charset="0"/>
                <a:cs typeface="Courier New" panose="02070309020205020404" pitchFamily="49" charset="0"/>
              </a:rPr>
              <a:t>we_regM</a:t>
            </a:r>
            <a:r>
              <a:rPr lang="en-AU" altLang="en-US" sz="2000" dirty="0"/>
              <a:t> and (</a:t>
            </a:r>
            <a:r>
              <a:rPr lang="en-AU" altLang="en-US" sz="2000" b="1" dirty="0" err="1">
                <a:solidFill>
                  <a:srgbClr val="FF0000"/>
                </a:solidFill>
                <a:latin typeface="Courier New" panose="02070309020205020404" pitchFamily="49" charset="0"/>
                <a:cs typeface="Courier New" panose="02070309020205020404" pitchFamily="49" charset="0"/>
              </a:rPr>
              <a:t>rsD</a:t>
            </a:r>
            <a:r>
              <a:rPr lang="en-AU" altLang="en-US" sz="2000" dirty="0"/>
              <a:t> ≠ 0) and (</a:t>
            </a:r>
            <a:r>
              <a:rPr lang="en-AU" altLang="en-US" sz="2000" b="1" dirty="0" err="1">
                <a:solidFill>
                  <a:srgbClr val="FF0000"/>
                </a:solidFill>
                <a:latin typeface="Courier New" panose="02070309020205020404" pitchFamily="49" charset="0"/>
                <a:cs typeface="Courier New" panose="02070309020205020404" pitchFamily="49" charset="0"/>
              </a:rPr>
              <a:t>rf_waM</a:t>
            </a:r>
            <a:r>
              <a:rPr lang="en-AU" altLang="en-US" sz="2000" dirty="0"/>
              <a:t> == </a:t>
            </a:r>
            <a:r>
              <a:rPr lang="en-AU" altLang="en-US" sz="2000" b="1" dirty="0" err="1">
                <a:solidFill>
                  <a:srgbClr val="FF0000"/>
                </a:solidFill>
                <a:latin typeface="Courier New" panose="02070309020205020404" pitchFamily="49" charset="0"/>
                <a:cs typeface="Courier New" panose="02070309020205020404" pitchFamily="49" charset="0"/>
              </a:rPr>
              <a:t>rsD</a:t>
            </a:r>
            <a:r>
              <a:rPr lang="en-AU" altLang="en-US" sz="2000" dirty="0"/>
              <a:t>)</a:t>
            </a:r>
            <a:endParaRPr lang="en-AU" altLang="en-US" sz="2000" dirty="0">
              <a:solidFill>
                <a:schemeClr val="hlink"/>
              </a:solidFill>
            </a:endParaRPr>
          </a:p>
          <a:p>
            <a:pPr lvl="1"/>
            <a:r>
              <a:rPr lang="en-AU" altLang="en-US" sz="2000" b="1" dirty="0" err="1">
                <a:solidFill>
                  <a:srgbClr val="0070C0"/>
                </a:solidFill>
                <a:latin typeface="Courier New" panose="02070309020205020404" pitchFamily="49" charset="0"/>
                <a:cs typeface="Courier New" panose="02070309020205020404" pitchFamily="49" charset="0"/>
              </a:rPr>
              <a:t>ForwardBD</a:t>
            </a:r>
            <a:r>
              <a:rPr lang="en-AU" altLang="en-US" sz="2000" b="1" dirty="0">
                <a:solidFill>
                  <a:srgbClr val="0070C0"/>
                </a:solidFill>
                <a:latin typeface="Courier New" panose="02070309020205020404" pitchFamily="49" charset="0"/>
                <a:cs typeface="Courier New" panose="02070309020205020404" pitchFamily="49" charset="0"/>
              </a:rPr>
              <a:t> = </a:t>
            </a:r>
            <a:r>
              <a:rPr lang="en-AU" altLang="en-US" sz="2000" b="1" dirty="0" err="1">
                <a:solidFill>
                  <a:srgbClr val="FF0000"/>
                </a:solidFill>
                <a:latin typeface="Courier New" panose="02070309020205020404" pitchFamily="49" charset="0"/>
                <a:cs typeface="Courier New" panose="02070309020205020404" pitchFamily="49" charset="0"/>
              </a:rPr>
              <a:t>branchD</a:t>
            </a:r>
            <a:r>
              <a:rPr lang="en-AU" altLang="en-US" sz="2000" b="1" dirty="0">
                <a:solidFill>
                  <a:srgbClr val="FF0000"/>
                </a:solidFill>
                <a:latin typeface="Courier New" panose="02070309020205020404" pitchFamily="49" charset="0"/>
                <a:cs typeface="Courier New" panose="02070309020205020404" pitchFamily="49" charset="0"/>
              </a:rPr>
              <a:t> </a:t>
            </a:r>
            <a:r>
              <a:rPr lang="en-AU" altLang="en-US" sz="2000" dirty="0"/>
              <a:t>and </a:t>
            </a:r>
            <a:r>
              <a:rPr lang="en-AU" altLang="en-US" sz="2000" b="1" dirty="0" err="1">
                <a:solidFill>
                  <a:srgbClr val="FF0000"/>
                </a:solidFill>
                <a:latin typeface="Courier New" panose="02070309020205020404" pitchFamily="49" charset="0"/>
                <a:cs typeface="Courier New" panose="02070309020205020404" pitchFamily="49" charset="0"/>
              </a:rPr>
              <a:t>we_regM</a:t>
            </a:r>
            <a:r>
              <a:rPr lang="en-AU" altLang="en-US" sz="2000" dirty="0"/>
              <a:t> and (</a:t>
            </a:r>
            <a:r>
              <a:rPr lang="en-AU" altLang="en-US" sz="2000" b="1" dirty="0" err="1">
                <a:solidFill>
                  <a:srgbClr val="FF0000"/>
                </a:solidFill>
                <a:latin typeface="Courier New" panose="02070309020205020404" pitchFamily="49" charset="0"/>
                <a:cs typeface="Courier New" panose="02070309020205020404" pitchFamily="49" charset="0"/>
              </a:rPr>
              <a:t>rtD</a:t>
            </a:r>
            <a:r>
              <a:rPr lang="en-AU" altLang="en-US" sz="2000" dirty="0"/>
              <a:t> ≠ 0) and (</a:t>
            </a:r>
            <a:r>
              <a:rPr lang="en-AU" altLang="en-US" sz="2000" b="1" dirty="0" err="1">
                <a:solidFill>
                  <a:srgbClr val="FF0000"/>
                </a:solidFill>
                <a:latin typeface="Courier New" panose="02070309020205020404" pitchFamily="49" charset="0"/>
                <a:cs typeface="Courier New" panose="02070309020205020404" pitchFamily="49" charset="0"/>
              </a:rPr>
              <a:t>rf_waM</a:t>
            </a:r>
            <a:r>
              <a:rPr lang="en-AU" altLang="en-US" sz="2000" dirty="0"/>
              <a:t> == </a:t>
            </a:r>
            <a:r>
              <a:rPr lang="en-AU" altLang="en-US" sz="2000" b="1" dirty="0" err="1">
                <a:solidFill>
                  <a:srgbClr val="FF0000"/>
                </a:solidFill>
                <a:latin typeface="Courier New" panose="02070309020205020404" pitchFamily="49" charset="0"/>
                <a:cs typeface="Courier New" panose="02070309020205020404" pitchFamily="49" charset="0"/>
              </a:rPr>
              <a:t>rtD</a:t>
            </a:r>
            <a:r>
              <a:rPr lang="en-AU" altLang="en-US" sz="2000" dirty="0"/>
              <a:t>)</a:t>
            </a:r>
          </a:p>
          <a:p>
            <a:endParaRPr lang="en-US" sz="4000" dirty="0"/>
          </a:p>
        </p:txBody>
      </p:sp>
      <p:sp>
        <p:nvSpPr>
          <p:cNvPr id="4" name="Slide Number Placeholder 3">
            <a:extLst>
              <a:ext uri="{FF2B5EF4-FFF2-40B4-BE49-F238E27FC236}">
                <a16:creationId xmlns:a16="http://schemas.microsoft.com/office/drawing/2014/main" id="{CAC1B329-2A36-4E97-BFF9-25FB5B8B8DB0}"/>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30</a:t>
            </a:fld>
            <a:endParaRPr lang="en-US" dirty="0">
              <a:solidFill>
                <a:prstClr val="black">
                  <a:tint val="75000"/>
                </a:prstClr>
              </a:solidFill>
              <a:latin typeface="Calibri"/>
            </a:endParaRPr>
          </a:p>
        </p:txBody>
      </p:sp>
      <p:pic>
        <p:nvPicPr>
          <p:cNvPr id="5" name="Picture 4">
            <a:extLst>
              <a:ext uri="{FF2B5EF4-FFF2-40B4-BE49-F238E27FC236}">
                <a16:creationId xmlns:a16="http://schemas.microsoft.com/office/drawing/2014/main" id="{D891F6BA-0AC7-475B-A33C-20E9460FF3A7}"/>
              </a:ext>
            </a:extLst>
          </p:cNvPr>
          <p:cNvPicPr>
            <a:picLocks noChangeAspect="1"/>
          </p:cNvPicPr>
          <p:nvPr/>
        </p:nvPicPr>
        <p:blipFill rotWithShape="1">
          <a:blip r:embed="rId3"/>
          <a:srcRect t="16937" b="15065"/>
          <a:stretch/>
        </p:blipFill>
        <p:spPr>
          <a:xfrm>
            <a:off x="1615419" y="2385265"/>
            <a:ext cx="7938010" cy="3997786"/>
          </a:xfrm>
          <a:prstGeom prst="rect">
            <a:avLst/>
          </a:prstGeom>
        </p:spPr>
      </p:pic>
      <p:cxnSp>
        <p:nvCxnSpPr>
          <p:cNvPr id="8" name="Connector: Elbow 7">
            <a:extLst>
              <a:ext uri="{FF2B5EF4-FFF2-40B4-BE49-F238E27FC236}">
                <a16:creationId xmlns:a16="http://schemas.microsoft.com/office/drawing/2014/main" id="{D21B9FE2-503B-4D58-B5E5-5645EBD35B0C}"/>
              </a:ext>
            </a:extLst>
          </p:cNvPr>
          <p:cNvCxnSpPr>
            <a:cxnSpLocks/>
          </p:cNvCxnSpPr>
          <p:nvPr/>
        </p:nvCxnSpPr>
        <p:spPr>
          <a:xfrm rot="10800000" flipV="1">
            <a:off x="6153733" y="4105899"/>
            <a:ext cx="1803866" cy="1356047"/>
          </a:xfrm>
          <a:prstGeom prst="bentConnector3">
            <a:avLst>
              <a:gd name="adj1" fmla="val -163"/>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1" name="Connector: Elbow 10">
            <a:extLst>
              <a:ext uri="{FF2B5EF4-FFF2-40B4-BE49-F238E27FC236}">
                <a16:creationId xmlns:a16="http://schemas.microsoft.com/office/drawing/2014/main" id="{5A7E716E-59F7-477F-AF03-BB8C614C0486}"/>
              </a:ext>
            </a:extLst>
          </p:cNvPr>
          <p:cNvCxnSpPr>
            <a:cxnSpLocks/>
          </p:cNvCxnSpPr>
          <p:nvPr/>
        </p:nvCxnSpPr>
        <p:spPr>
          <a:xfrm rot="10800000" flipV="1">
            <a:off x="4531842" y="5461946"/>
            <a:ext cx="1621891" cy="107157"/>
          </a:xfrm>
          <a:prstGeom prst="bentConnector3">
            <a:avLst>
              <a:gd name="adj1" fmla="val 81"/>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5A941D7-9C52-4103-B42F-C8F233E0C291}"/>
              </a:ext>
            </a:extLst>
          </p:cNvPr>
          <p:cNvCxnSpPr>
            <a:cxnSpLocks/>
          </p:cNvCxnSpPr>
          <p:nvPr/>
        </p:nvCxnSpPr>
        <p:spPr>
          <a:xfrm rot="5400000" flipH="1" flipV="1">
            <a:off x="3854530" y="4792639"/>
            <a:ext cx="1463205" cy="89727"/>
          </a:xfrm>
          <a:prstGeom prst="bentConnector3">
            <a:avLst>
              <a:gd name="adj1" fmla="val 100342"/>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EC27A98-32A2-4178-8C3C-28A02D36C767}"/>
              </a:ext>
            </a:extLst>
          </p:cNvPr>
          <p:cNvCxnSpPr>
            <a:cxnSpLocks/>
          </p:cNvCxnSpPr>
          <p:nvPr/>
        </p:nvCxnSpPr>
        <p:spPr>
          <a:xfrm>
            <a:off x="4542501" y="4327008"/>
            <a:ext cx="340187" cy="0"/>
          </a:xfrm>
          <a:prstGeom prst="straightConnector1">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1E78B907-DAA6-40B3-A5DF-8B5A3CF313C0}"/>
              </a:ext>
            </a:extLst>
          </p:cNvPr>
          <p:cNvCxnSpPr>
            <a:cxnSpLocks/>
          </p:cNvCxnSpPr>
          <p:nvPr/>
        </p:nvCxnSpPr>
        <p:spPr>
          <a:xfrm>
            <a:off x="7645854" y="4105902"/>
            <a:ext cx="311745" cy="0"/>
          </a:xfrm>
          <a:prstGeom prst="straightConnector1">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114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1-bit Predictor</a:t>
            </a:r>
          </a:p>
        </p:txBody>
      </p:sp>
      <p:sp>
        <p:nvSpPr>
          <p:cNvPr id="3" name="Content Placeholder 2"/>
          <p:cNvSpPr>
            <a:spLocks noGrp="1"/>
          </p:cNvSpPr>
          <p:nvPr>
            <p:ph idx="1"/>
          </p:nvPr>
        </p:nvSpPr>
        <p:spPr/>
        <p:txBody>
          <a:bodyPr vert="horz">
            <a:normAutofit/>
          </a:bodyPr>
          <a:lstStyle/>
          <a:p>
            <a:r>
              <a:rPr lang="en-US" sz="2400" b="1" dirty="0"/>
              <a:t>Each entry of branch prediction buffer is 1-bit (1: Taken, 0: Not Taken)</a:t>
            </a:r>
          </a:p>
          <a:p>
            <a:pPr lvl="1"/>
            <a:r>
              <a:rPr lang="en-US" sz="2000" dirty="0"/>
              <a:t>The entry value is the latest outcome of the branch</a:t>
            </a:r>
          </a:p>
          <a:p>
            <a:pPr lvl="1"/>
            <a:r>
              <a:rPr lang="en-US" sz="2000" dirty="0"/>
              <a:t>Next outcome of the branch is predicted based on current value</a:t>
            </a:r>
          </a:p>
          <a:p>
            <a:pPr lvl="1"/>
            <a:r>
              <a:rPr lang="en-US" sz="2000" dirty="0"/>
              <a:t>Example: </a:t>
            </a:r>
            <a:r>
              <a:rPr lang="en-US" sz="2000" dirty="0">
                <a:solidFill>
                  <a:prstClr val="black"/>
                </a:solidFill>
              </a:rPr>
              <a:t>Assume that the actual outcomes of the branches at </a:t>
            </a:r>
            <a:r>
              <a:rPr lang="en-US" sz="2000" b="1" dirty="0">
                <a:solidFill>
                  <a:srgbClr val="0070C0"/>
                </a:solidFill>
              </a:rPr>
              <a:t>0xDC04</a:t>
            </a:r>
            <a:r>
              <a:rPr lang="en-US" sz="2000" dirty="0">
                <a:solidFill>
                  <a:prstClr val="black"/>
                </a:solidFill>
              </a:rPr>
              <a:t>, </a:t>
            </a:r>
            <a:r>
              <a:rPr lang="en-US" sz="2000" b="1" dirty="0">
                <a:solidFill>
                  <a:srgbClr val="0070C0"/>
                </a:solidFill>
              </a:rPr>
              <a:t>0xDC08</a:t>
            </a:r>
            <a:r>
              <a:rPr lang="en-US" sz="2000" dirty="0">
                <a:solidFill>
                  <a:prstClr val="black"/>
                </a:solidFill>
              </a:rPr>
              <a:t>, and </a:t>
            </a:r>
            <a:r>
              <a:rPr lang="en-US" sz="2000" b="1" dirty="0">
                <a:solidFill>
                  <a:srgbClr val="0070C0"/>
                </a:solidFill>
              </a:rPr>
              <a:t>0xDC20</a:t>
            </a:r>
            <a:r>
              <a:rPr lang="en-US" sz="2000" dirty="0">
                <a:solidFill>
                  <a:prstClr val="black"/>
                </a:solidFill>
              </a:rPr>
              <a:t> are </a:t>
            </a:r>
            <a:r>
              <a:rPr lang="en-US" sz="2000" b="1" dirty="0">
                <a:solidFill>
                  <a:srgbClr val="0070C0"/>
                </a:solidFill>
              </a:rPr>
              <a:t>untaken</a:t>
            </a:r>
            <a:r>
              <a:rPr lang="en-US" sz="2000" dirty="0">
                <a:solidFill>
                  <a:prstClr val="black"/>
                </a:solidFill>
              </a:rPr>
              <a:t>, </a:t>
            </a:r>
            <a:r>
              <a:rPr lang="en-US" sz="2000" b="1" dirty="0">
                <a:solidFill>
                  <a:srgbClr val="0070C0"/>
                </a:solidFill>
              </a:rPr>
              <a:t>taken</a:t>
            </a:r>
            <a:r>
              <a:rPr lang="en-US" sz="2000" dirty="0">
                <a:solidFill>
                  <a:prstClr val="black"/>
                </a:solidFill>
              </a:rPr>
              <a:t>, and </a:t>
            </a:r>
            <a:r>
              <a:rPr lang="en-US" sz="2000" b="1" dirty="0">
                <a:solidFill>
                  <a:srgbClr val="0070C0"/>
                </a:solidFill>
              </a:rPr>
              <a:t>untaken</a:t>
            </a:r>
            <a:r>
              <a:rPr lang="en-US" sz="2000" dirty="0">
                <a:solidFill>
                  <a:prstClr val="black"/>
                </a:solidFill>
              </a:rPr>
              <a:t>, respectively </a:t>
            </a:r>
          </a:p>
          <a:p>
            <a:pPr marL="0" indent="0">
              <a:buNone/>
            </a:pPr>
            <a:endParaRPr lang="en-US" sz="2461" dirty="0"/>
          </a:p>
          <a:p>
            <a:endParaRPr lang="en-US" sz="2308" dirty="0"/>
          </a:p>
        </p:txBody>
      </p:sp>
      <p:sp>
        <p:nvSpPr>
          <p:cNvPr id="5" name="Slide Number Placeholder 4"/>
          <p:cNvSpPr>
            <a:spLocks noGrp="1"/>
          </p:cNvSpPr>
          <p:nvPr>
            <p:ph type="sldNum" sz="quarter" idx="12"/>
          </p:nvPr>
        </p:nvSpPr>
        <p:spPr/>
        <p:txBody>
          <a:bodyPr/>
          <a:lstStyle/>
          <a:p>
            <a:pPr defTabSz="527517"/>
            <a:fld id="{CC43622E-9E8B-3345-A0BB-CC7097F8D5AC}" type="slidenum">
              <a:rPr lang="en-US">
                <a:solidFill>
                  <a:prstClr val="black">
                    <a:tint val="75000"/>
                  </a:prstClr>
                </a:solidFill>
                <a:latin typeface="Calibri"/>
              </a:rPr>
              <a:pPr defTabSz="527517"/>
              <a:t>31</a:t>
            </a:fld>
            <a:endParaRPr lang="en-US" dirty="0">
              <a:solidFill>
                <a:prstClr val="black">
                  <a:tint val="75000"/>
                </a:prstClr>
              </a:solidFill>
              <a:latin typeface="Calibri"/>
            </a:endParaRPr>
          </a:p>
        </p:txBody>
      </p:sp>
      <p:sp>
        <p:nvSpPr>
          <p:cNvPr id="6" name="Content Placeholder 3"/>
          <p:cNvSpPr txBox="1">
            <a:spLocks/>
          </p:cNvSpPr>
          <p:nvPr/>
        </p:nvSpPr>
        <p:spPr>
          <a:xfrm>
            <a:off x="1287104" y="3561985"/>
            <a:ext cx="3599675" cy="2245506"/>
          </a:xfrm>
          <a:prstGeom prst="rect">
            <a:avLst/>
          </a:prstGeom>
        </p:spPr>
        <p:txBody>
          <a:bodyPr vert="horz" lIns="105508" tIns="52754" rIns="105508" bIns="52754"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Arial" panose="020B0604020202020204" pitchFamily="34" charset="0"/>
                <a:ea typeface="Tahoma" panose="020B0604030504040204" pitchFamily="34" charset="0"/>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Tahoma" panose="020B0604030504040204" pitchFamily="34" charset="0"/>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Tahoma" panose="020B060403050404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527517" fontAlgn="base">
              <a:spcBef>
                <a:spcPct val="0"/>
              </a:spcBef>
              <a:spcAft>
                <a:spcPct val="0"/>
              </a:spcAft>
              <a:buNone/>
            </a:pPr>
            <a:r>
              <a:rPr lang="en-US" sz="1600" dirty="0">
                <a:solidFill>
                  <a:prstClr val="black"/>
                </a:solidFill>
                <a:ea typeface="Times New Roman" pitchFamily="64" charset="0"/>
              </a:rPr>
              <a:t>0xDC04	for(</a:t>
            </a:r>
            <a:r>
              <a:rPr lang="en-US" sz="1600" dirty="0" err="1">
                <a:solidFill>
                  <a:prstClr val="black"/>
                </a:solidFill>
                <a:ea typeface="Times New Roman" pitchFamily="64" charset="0"/>
              </a:rPr>
              <a:t>i</a:t>
            </a:r>
            <a:r>
              <a:rPr lang="en-US" sz="1600" dirty="0">
                <a:solidFill>
                  <a:prstClr val="black"/>
                </a:solidFill>
                <a:ea typeface="Times New Roman" pitchFamily="64" charset="0"/>
              </a:rPr>
              <a:t>=0;i&lt;10000;i++)</a:t>
            </a:r>
          </a:p>
          <a:p>
            <a:pPr marL="0" indent="0" defTabSz="527517" fontAlgn="base">
              <a:spcBef>
                <a:spcPct val="0"/>
              </a:spcBef>
              <a:spcAft>
                <a:spcPct val="0"/>
              </a:spcAft>
              <a:buNone/>
            </a:pPr>
            <a:r>
              <a:rPr lang="en-US" sz="1600" dirty="0">
                <a:solidFill>
                  <a:prstClr val="black"/>
                </a:solidFill>
                <a:ea typeface="Times New Roman" pitchFamily="64" charset="0"/>
              </a:rPr>
              <a:t>		{</a:t>
            </a:r>
          </a:p>
          <a:p>
            <a:pPr marL="0" indent="0" defTabSz="527517">
              <a:buNone/>
            </a:pPr>
            <a:r>
              <a:rPr lang="en-US" altLang="en-US" sz="1600" dirty="0">
                <a:solidFill>
                  <a:prstClr val="black"/>
                </a:solidFill>
              </a:rPr>
              <a:t>0xDC08		if( ( </a:t>
            </a:r>
            <a:r>
              <a:rPr lang="en-US" altLang="en-US" sz="1600" dirty="0" err="1">
                <a:solidFill>
                  <a:prstClr val="black"/>
                </a:solidFill>
              </a:rPr>
              <a:t>i</a:t>
            </a:r>
            <a:r>
              <a:rPr lang="en-US" altLang="en-US" sz="1600" dirty="0">
                <a:solidFill>
                  <a:prstClr val="black"/>
                </a:solidFill>
              </a:rPr>
              <a:t> % 100) == 0 )</a:t>
            </a:r>
          </a:p>
          <a:p>
            <a:pPr marL="0" indent="0" defTabSz="527517">
              <a:buNone/>
            </a:pPr>
            <a:r>
              <a:rPr lang="en-US" altLang="en-US" sz="1600" dirty="0">
                <a:solidFill>
                  <a:prstClr val="black"/>
                </a:solidFill>
              </a:rPr>
              <a:t>				tick( );</a:t>
            </a:r>
          </a:p>
          <a:p>
            <a:pPr marL="0" indent="0" defTabSz="527517" fontAlgn="base">
              <a:spcBef>
                <a:spcPct val="0"/>
              </a:spcBef>
              <a:spcAft>
                <a:spcPct val="0"/>
              </a:spcAft>
              <a:buNone/>
            </a:pPr>
            <a:r>
              <a:rPr lang="en-US" sz="1600" dirty="0">
                <a:solidFill>
                  <a:prstClr val="black"/>
                </a:solidFill>
                <a:ea typeface="Times New Roman" pitchFamily="64" charset="0"/>
              </a:rPr>
              <a:t>0xDC20		if( (</a:t>
            </a:r>
            <a:r>
              <a:rPr lang="en-US" sz="1600" dirty="0" err="1">
                <a:solidFill>
                  <a:prstClr val="black"/>
                </a:solidFill>
                <a:ea typeface="Times New Roman" pitchFamily="64" charset="0"/>
              </a:rPr>
              <a:t>i</a:t>
            </a:r>
            <a:r>
              <a:rPr lang="en-US" sz="1600" dirty="0">
                <a:solidFill>
                  <a:prstClr val="black"/>
                </a:solidFill>
                <a:ea typeface="Times New Roman" pitchFamily="64" charset="0"/>
              </a:rPr>
              <a:t> % 2) == 0)</a:t>
            </a:r>
          </a:p>
          <a:p>
            <a:pPr marL="0" indent="0" defTabSz="527517" fontAlgn="base">
              <a:spcBef>
                <a:spcPct val="0"/>
              </a:spcBef>
              <a:spcAft>
                <a:spcPct val="0"/>
              </a:spcAft>
              <a:buNone/>
            </a:pPr>
            <a:r>
              <a:rPr lang="en-US" sz="1600" dirty="0">
                <a:solidFill>
                  <a:prstClr val="black"/>
                </a:solidFill>
                <a:ea typeface="Times New Roman" pitchFamily="64" charset="0"/>
              </a:rPr>
              <a:t>				even();</a:t>
            </a:r>
          </a:p>
          <a:p>
            <a:pPr marL="0" indent="0" defTabSz="527517" fontAlgn="base">
              <a:spcBef>
                <a:spcPct val="0"/>
              </a:spcBef>
              <a:spcAft>
                <a:spcPct val="0"/>
              </a:spcAft>
              <a:buNone/>
            </a:pPr>
            <a:r>
              <a:rPr lang="en-US" sz="1600" dirty="0">
                <a:solidFill>
                  <a:prstClr val="black"/>
                </a:solidFill>
                <a:ea typeface="Times New Roman" pitchFamily="64" charset="0"/>
              </a:rPr>
              <a:t>		}</a:t>
            </a:r>
          </a:p>
        </p:txBody>
      </p:sp>
      <p:graphicFrame>
        <p:nvGraphicFramePr>
          <p:cNvPr id="8" name="Table 7"/>
          <p:cNvGraphicFramePr>
            <a:graphicFrameLocks noGrp="1"/>
          </p:cNvGraphicFramePr>
          <p:nvPr/>
        </p:nvGraphicFramePr>
        <p:xfrm>
          <a:off x="5694733" y="3424962"/>
          <a:ext cx="1224962" cy="1518140"/>
        </p:xfrm>
        <a:graphic>
          <a:graphicData uri="http://schemas.openxmlformats.org/drawingml/2006/table">
            <a:tbl>
              <a:tblPr firstRow="1" bandRow="1">
                <a:tableStyleId>{5940675A-B579-460E-94D1-54222C63F5DA}</a:tableStyleId>
              </a:tblPr>
              <a:tblGrid>
                <a:gridCol w="1224962">
                  <a:extLst>
                    <a:ext uri="{9D8B030D-6E8A-4147-A177-3AD203B41FA5}">
                      <a16:colId xmlns:a16="http://schemas.microsoft.com/office/drawing/2014/main" val="20000"/>
                    </a:ext>
                  </a:extLst>
                </a:gridCol>
              </a:tblGrid>
              <a:tr h="298938">
                <a:tc>
                  <a:txBody>
                    <a:bodyPr/>
                    <a:lstStyle/>
                    <a:p>
                      <a:pPr algn="ctr"/>
                      <a:r>
                        <a:rPr lang="en-US" sz="1300" b="1" dirty="0"/>
                        <a:t>prediction bit</a:t>
                      </a:r>
                    </a:p>
                  </a:txBody>
                  <a:tcPr marL="105508" marR="105508" marT="52754" marB="52754">
                    <a:solidFill>
                      <a:schemeClr val="accent5"/>
                    </a:solidFill>
                  </a:tcPr>
                </a:tc>
                <a:extLst>
                  <a:ext uri="{0D108BD9-81ED-4DB2-BD59-A6C34878D82A}">
                    <a16:rowId xmlns:a16="http://schemas.microsoft.com/office/drawing/2014/main" val="10000"/>
                  </a:ext>
                </a:extLst>
              </a:tr>
              <a:tr h="298938">
                <a:tc>
                  <a:txBody>
                    <a:bodyPr/>
                    <a:lstStyle/>
                    <a:p>
                      <a:pPr algn="ctr"/>
                      <a:r>
                        <a:rPr lang="en-US" sz="1300" b="1" dirty="0"/>
                        <a:t>0</a:t>
                      </a:r>
                    </a:p>
                  </a:txBody>
                  <a:tcPr marL="105508" marR="105508" marT="52754" marB="52754"/>
                </a:tc>
                <a:extLst>
                  <a:ext uri="{0D108BD9-81ED-4DB2-BD59-A6C34878D82A}">
                    <a16:rowId xmlns:a16="http://schemas.microsoft.com/office/drawing/2014/main" val="10001"/>
                  </a:ext>
                </a:extLst>
              </a:tr>
              <a:tr h="298938">
                <a:tc>
                  <a:txBody>
                    <a:bodyPr/>
                    <a:lstStyle/>
                    <a:p>
                      <a:pPr algn="ctr"/>
                      <a:r>
                        <a:rPr lang="en-US" sz="1300" b="1" dirty="0"/>
                        <a:t>1</a:t>
                      </a:r>
                    </a:p>
                  </a:txBody>
                  <a:tcPr marL="105508" marR="105508" marT="52754" marB="52754"/>
                </a:tc>
                <a:extLst>
                  <a:ext uri="{0D108BD9-81ED-4DB2-BD59-A6C34878D82A}">
                    <a16:rowId xmlns:a16="http://schemas.microsoft.com/office/drawing/2014/main" val="10002"/>
                  </a:ext>
                </a:extLst>
              </a:tr>
              <a:tr h="298938">
                <a:tc>
                  <a:txBody>
                    <a:bodyPr/>
                    <a:lstStyle/>
                    <a:p>
                      <a:pPr algn="ctr"/>
                      <a:r>
                        <a:rPr lang="en-US" sz="1300" b="1" dirty="0"/>
                        <a:t>0</a:t>
                      </a:r>
                    </a:p>
                  </a:txBody>
                  <a:tcPr marL="105508" marR="105508" marT="52754" marB="52754"/>
                </a:tc>
                <a:extLst>
                  <a:ext uri="{0D108BD9-81ED-4DB2-BD59-A6C34878D82A}">
                    <a16:rowId xmlns:a16="http://schemas.microsoft.com/office/drawing/2014/main" val="10003"/>
                  </a:ext>
                </a:extLst>
              </a:tr>
              <a:tr h="29893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dirty="0"/>
                        <a:t>..</a:t>
                      </a:r>
                    </a:p>
                  </a:txBody>
                  <a:tcPr marL="105508" marR="105508" marT="52754" marB="52754"/>
                </a:tc>
                <a:extLst>
                  <a:ext uri="{0D108BD9-81ED-4DB2-BD59-A6C34878D82A}">
                    <a16:rowId xmlns:a16="http://schemas.microsoft.com/office/drawing/2014/main" val="10004"/>
                  </a:ext>
                </a:extLst>
              </a:tr>
            </a:tbl>
          </a:graphicData>
        </a:graphic>
      </p:graphicFrame>
      <p:cxnSp>
        <p:nvCxnSpPr>
          <p:cNvPr id="9" name="Straight Connector 8"/>
          <p:cNvCxnSpPr>
            <a:cxnSpLocks/>
          </p:cNvCxnSpPr>
          <p:nvPr/>
        </p:nvCxnSpPr>
        <p:spPr>
          <a:xfrm>
            <a:off x="1400888" y="3875658"/>
            <a:ext cx="2845637" cy="5731"/>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10" name="Straight Connector 9"/>
          <p:cNvCxnSpPr>
            <a:cxnSpLocks/>
          </p:cNvCxnSpPr>
          <p:nvPr/>
        </p:nvCxnSpPr>
        <p:spPr>
          <a:xfrm flipV="1">
            <a:off x="1394766" y="4438219"/>
            <a:ext cx="3265327" cy="1"/>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13" name="Elbow Connector 12"/>
          <p:cNvCxnSpPr>
            <a:cxnSpLocks/>
          </p:cNvCxnSpPr>
          <p:nvPr/>
        </p:nvCxnSpPr>
        <p:spPr>
          <a:xfrm>
            <a:off x="4246525" y="3835948"/>
            <a:ext cx="1448208" cy="320181"/>
          </a:xfrm>
          <a:prstGeom prst="bentConnector3">
            <a:avLst>
              <a:gd name="adj1" fmla="val 50000"/>
            </a:avLst>
          </a:prstGeom>
          <a:ln w="9525">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8" name="Elbow Connector 17"/>
          <p:cNvCxnSpPr>
            <a:cxnSpLocks/>
          </p:cNvCxnSpPr>
          <p:nvPr/>
        </p:nvCxnSpPr>
        <p:spPr>
          <a:xfrm>
            <a:off x="4752310" y="4386608"/>
            <a:ext cx="942423" cy="94840"/>
          </a:xfrm>
          <a:prstGeom prst="bentConnector3">
            <a:avLst>
              <a:gd name="adj1" fmla="val 41915"/>
            </a:avLst>
          </a:prstGeom>
          <a:ln w="9525">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914340" y="4152508"/>
            <a:ext cx="246413" cy="0"/>
          </a:xfrm>
          <a:prstGeom prst="straightConnector1">
            <a:avLst/>
          </a:prstGeom>
          <a:ln w="9525">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157495" y="3955748"/>
            <a:ext cx="1261307" cy="369332"/>
          </a:xfrm>
          <a:prstGeom prst="rect">
            <a:avLst/>
          </a:prstGeom>
          <a:noFill/>
        </p:spPr>
        <p:txBody>
          <a:bodyPr wrap="none" rtlCol="0">
            <a:spAutoFit/>
          </a:bodyPr>
          <a:lstStyle/>
          <a:p>
            <a:pPr defTabSz="527517"/>
            <a:r>
              <a:rPr lang="en-US" b="1" dirty="0">
                <a:solidFill>
                  <a:srgbClr val="FF0000"/>
                </a:solidFill>
                <a:latin typeface="Calibri"/>
              </a:rPr>
              <a:t>predicted T</a:t>
            </a:r>
          </a:p>
        </p:txBody>
      </p:sp>
      <p:cxnSp>
        <p:nvCxnSpPr>
          <p:cNvPr id="27" name="Straight Arrow Connector 26"/>
          <p:cNvCxnSpPr/>
          <p:nvPr/>
        </p:nvCxnSpPr>
        <p:spPr>
          <a:xfrm>
            <a:off x="6916972" y="4484602"/>
            <a:ext cx="246413" cy="0"/>
          </a:xfrm>
          <a:prstGeom prst="straightConnector1">
            <a:avLst/>
          </a:prstGeom>
          <a:ln w="9525">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150603" y="4273882"/>
            <a:ext cx="1413592" cy="369332"/>
          </a:xfrm>
          <a:prstGeom prst="rect">
            <a:avLst/>
          </a:prstGeom>
          <a:noFill/>
        </p:spPr>
        <p:txBody>
          <a:bodyPr wrap="none" rtlCol="0">
            <a:spAutoFit/>
          </a:bodyPr>
          <a:lstStyle/>
          <a:p>
            <a:pPr defTabSz="527517"/>
            <a:r>
              <a:rPr lang="en-US" b="1" dirty="0">
                <a:solidFill>
                  <a:srgbClr val="FF0000"/>
                </a:solidFill>
                <a:latin typeface="Calibri"/>
              </a:rPr>
              <a:t>predicted NT</a:t>
            </a:r>
          </a:p>
        </p:txBody>
      </p:sp>
      <p:cxnSp>
        <p:nvCxnSpPr>
          <p:cNvPr id="29" name="Straight Connector 28"/>
          <p:cNvCxnSpPr>
            <a:cxnSpLocks/>
          </p:cNvCxnSpPr>
          <p:nvPr/>
        </p:nvCxnSpPr>
        <p:spPr>
          <a:xfrm flipV="1">
            <a:off x="1394766" y="4949143"/>
            <a:ext cx="2945121" cy="1"/>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30" name="Elbow Connector 29"/>
          <p:cNvCxnSpPr>
            <a:cxnSpLocks/>
          </p:cNvCxnSpPr>
          <p:nvPr/>
        </p:nvCxnSpPr>
        <p:spPr>
          <a:xfrm flipV="1">
            <a:off x="4350721" y="3886067"/>
            <a:ext cx="1344012" cy="1007402"/>
          </a:xfrm>
          <a:prstGeom prst="bentConnector3">
            <a:avLst>
              <a:gd name="adj1" fmla="val 75513"/>
            </a:avLst>
          </a:prstGeom>
          <a:ln w="9525">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6917598" y="3878214"/>
            <a:ext cx="246413" cy="0"/>
          </a:xfrm>
          <a:prstGeom prst="straightConnector1">
            <a:avLst/>
          </a:prstGeom>
          <a:ln w="9525">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160753" y="3661144"/>
            <a:ext cx="1413592" cy="369332"/>
          </a:xfrm>
          <a:prstGeom prst="rect">
            <a:avLst/>
          </a:prstGeom>
          <a:noFill/>
        </p:spPr>
        <p:txBody>
          <a:bodyPr wrap="none" rtlCol="0">
            <a:spAutoFit/>
          </a:bodyPr>
          <a:lstStyle/>
          <a:p>
            <a:pPr defTabSz="527517"/>
            <a:r>
              <a:rPr lang="en-US" b="1" dirty="0">
                <a:solidFill>
                  <a:srgbClr val="FF0000"/>
                </a:solidFill>
                <a:latin typeface="Calibri"/>
              </a:rPr>
              <a:t>predicted NT</a:t>
            </a:r>
          </a:p>
        </p:txBody>
      </p:sp>
      <p:sp>
        <p:nvSpPr>
          <p:cNvPr id="20" name="TextBox 19">
            <a:extLst>
              <a:ext uri="{FF2B5EF4-FFF2-40B4-BE49-F238E27FC236}">
                <a16:creationId xmlns:a16="http://schemas.microsoft.com/office/drawing/2014/main" id="{875B6C20-EE56-4150-9B3B-F5D366F60BE9}"/>
              </a:ext>
            </a:extLst>
          </p:cNvPr>
          <p:cNvSpPr txBox="1"/>
          <p:nvPr/>
        </p:nvSpPr>
        <p:spPr>
          <a:xfrm>
            <a:off x="8815246" y="3661144"/>
            <a:ext cx="1775486" cy="369332"/>
          </a:xfrm>
          <a:prstGeom prst="rect">
            <a:avLst/>
          </a:prstGeom>
          <a:noFill/>
        </p:spPr>
        <p:txBody>
          <a:bodyPr wrap="none" rtlCol="0">
            <a:spAutoFit/>
          </a:bodyPr>
          <a:lstStyle/>
          <a:p>
            <a:pPr defTabSz="527517"/>
            <a:r>
              <a:rPr lang="en-US" b="1" dirty="0">
                <a:solidFill>
                  <a:srgbClr val="0070C0"/>
                </a:solidFill>
                <a:latin typeface="Calibri"/>
              </a:rPr>
              <a:t>Actual result: NT</a:t>
            </a:r>
          </a:p>
        </p:txBody>
      </p:sp>
      <p:sp>
        <p:nvSpPr>
          <p:cNvPr id="12" name="Rectangle 11">
            <a:extLst>
              <a:ext uri="{FF2B5EF4-FFF2-40B4-BE49-F238E27FC236}">
                <a16:creationId xmlns:a16="http://schemas.microsoft.com/office/drawing/2014/main" id="{45098FB6-4C98-47A3-AD2D-03A504DACCFE}"/>
              </a:ext>
            </a:extLst>
          </p:cNvPr>
          <p:cNvSpPr/>
          <p:nvPr/>
        </p:nvSpPr>
        <p:spPr>
          <a:xfrm>
            <a:off x="6177643" y="4074647"/>
            <a:ext cx="266419" cy="195310"/>
          </a:xfrm>
          <a:prstGeom prst="rect">
            <a:avLst/>
          </a:prstGeom>
          <a:solidFill>
            <a:schemeClr val="bg1"/>
          </a:solidFill>
        </p:spPr>
        <p:txBody>
          <a:bodyPr wrap="none" tIns="0" bIns="0">
            <a:spAutoFit/>
          </a:bodyPr>
          <a:lstStyle/>
          <a:p>
            <a:pPr algn="ctr" defTabSz="527517"/>
            <a:r>
              <a:rPr lang="en-US" sz="1269" b="1" dirty="0">
                <a:solidFill>
                  <a:srgbClr val="FF0000"/>
                </a:solidFill>
                <a:latin typeface="Calibri"/>
              </a:rPr>
              <a:t>0</a:t>
            </a:r>
          </a:p>
        </p:txBody>
      </p:sp>
      <p:sp>
        <p:nvSpPr>
          <p:cNvPr id="24" name="TextBox 23">
            <a:extLst>
              <a:ext uri="{FF2B5EF4-FFF2-40B4-BE49-F238E27FC236}">
                <a16:creationId xmlns:a16="http://schemas.microsoft.com/office/drawing/2014/main" id="{8690B732-344B-4D0D-A576-4BCBBEC584B8}"/>
              </a:ext>
            </a:extLst>
          </p:cNvPr>
          <p:cNvSpPr txBox="1"/>
          <p:nvPr/>
        </p:nvSpPr>
        <p:spPr>
          <a:xfrm>
            <a:off x="8815246" y="3963986"/>
            <a:ext cx="2442197" cy="376385"/>
          </a:xfrm>
          <a:prstGeom prst="rect">
            <a:avLst/>
          </a:prstGeom>
          <a:solidFill>
            <a:schemeClr val="bg1"/>
          </a:solidFill>
        </p:spPr>
        <p:txBody>
          <a:bodyPr wrap="square" rtlCol="0">
            <a:spAutoFit/>
          </a:bodyPr>
          <a:lstStyle/>
          <a:p>
            <a:pPr defTabSz="527517"/>
            <a:r>
              <a:rPr lang="en-US" b="1" dirty="0">
                <a:solidFill>
                  <a:srgbClr val="0070C0"/>
                </a:solidFill>
              </a:rPr>
              <a:t>Actual result: NT</a:t>
            </a:r>
          </a:p>
        </p:txBody>
      </p:sp>
      <p:sp>
        <p:nvSpPr>
          <p:cNvPr id="31" name="Rectangle 30">
            <a:extLst>
              <a:ext uri="{FF2B5EF4-FFF2-40B4-BE49-F238E27FC236}">
                <a16:creationId xmlns:a16="http://schemas.microsoft.com/office/drawing/2014/main" id="{736BB82B-38C0-406A-83D8-A579D1214049}"/>
              </a:ext>
            </a:extLst>
          </p:cNvPr>
          <p:cNvSpPr/>
          <p:nvPr/>
        </p:nvSpPr>
        <p:spPr>
          <a:xfrm>
            <a:off x="6177643" y="4386608"/>
            <a:ext cx="266419" cy="195310"/>
          </a:xfrm>
          <a:prstGeom prst="rect">
            <a:avLst/>
          </a:prstGeom>
          <a:solidFill>
            <a:schemeClr val="bg1"/>
          </a:solidFill>
        </p:spPr>
        <p:txBody>
          <a:bodyPr wrap="none" tIns="0" bIns="0">
            <a:spAutoFit/>
          </a:bodyPr>
          <a:lstStyle/>
          <a:p>
            <a:pPr algn="ctr" defTabSz="527517"/>
            <a:r>
              <a:rPr lang="en-US" sz="1269" b="1" dirty="0">
                <a:solidFill>
                  <a:srgbClr val="FF0000"/>
                </a:solidFill>
                <a:latin typeface="Calibri"/>
              </a:rPr>
              <a:t>1</a:t>
            </a:r>
          </a:p>
        </p:txBody>
      </p:sp>
      <p:sp>
        <p:nvSpPr>
          <p:cNvPr id="32" name="TextBox 31">
            <a:extLst>
              <a:ext uri="{FF2B5EF4-FFF2-40B4-BE49-F238E27FC236}">
                <a16:creationId xmlns:a16="http://schemas.microsoft.com/office/drawing/2014/main" id="{F5FFAEBD-3E5A-4E5D-8AB5-6DC85C7E4010}"/>
              </a:ext>
            </a:extLst>
          </p:cNvPr>
          <p:cNvSpPr txBox="1"/>
          <p:nvPr/>
        </p:nvSpPr>
        <p:spPr>
          <a:xfrm>
            <a:off x="8815246" y="4276625"/>
            <a:ext cx="2442197" cy="376385"/>
          </a:xfrm>
          <a:prstGeom prst="rect">
            <a:avLst/>
          </a:prstGeom>
          <a:solidFill>
            <a:schemeClr val="bg1"/>
          </a:solidFill>
        </p:spPr>
        <p:txBody>
          <a:bodyPr wrap="square" rtlCol="0">
            <a:spAutoFit/>
          </a:bodyPr>
          <a:lstStyle/>
          <a:p>
            <a:pPr defTabSz="527517"/>
            <a:r>
              <a:rPr lang="en-US" b="1" dirty="0">
                <a:solidFill>
                  <a:srgbClr val="0070C0"/>
                </a:solidFill>
              </a:rPr>
              <a:t>Actual result: T</a:t>
            </a:r>
          </a:p>
        </p:txBody>
      </p:sp>
      <p:pic>
        <p:nvPicPr>
          <p:cNvPr id="40" name="Graphic 39" descr="Checkmark">
            <a:extLst>
              <a:ext uri="{FF2B5EF4-FFF2-40B4-BE49-F238E27FC236}">
                <a16:creationId xmlns:a16="http://schemas.microsoft.com/office/drawing/2014/main" id="{3CB1A9F5-DFA2-419B-8E68-AF52D18983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9335" y="3702609"/>
            <a:ext cx="266677" cy="266677"/>
          </a:xfrm>
          <a:prstGeom prst="rect">
            <a:avLst/>
          </a:prstGeom>
        </p:spPr>
      </p:pic>
      <p:pic>
        <p:nvPicPr>
          <p:cNvPr id="44" name="Graphic 43" descr="Close">
            <a:extLst>
              <a:ext uri="{FF2B5EF4-FFF2-40B4-BE49-F238E27FC236}">
                <a16:creationId xmlns:a16="http://schemas.microsoft.com/office/drawing/2014/main" id="{98C80B1A-AF30-4A91-83F7-67EECEED37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9335" y="4011062"/>
            <a:ext cx="266677" cy="266677"/>
          </a:xfrm>
          <a:prstGeom prst="rect">
            <a:avLst/>
          </a:prstGeom>
        </p:spPr>
      </p:pic>
      <p:pic>
        <p:nvPicPr>
          <p:cNvPr id="48" name="Graphic 47" descr="Close">
            <a:extLst>
              <a:ext uri="{FF2B5EF4-FFF2-40B4-BE49-F238E27FC236}">
                <a16:creationId xmlns:a16="http://schemas.microsoft.com/office/drawing/2014/main" id="{66B22D3F-C81F-47F9-92D5-3D2BA420E7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9335" y="4316872"/>
            <a:ext cx="266677" cy="266677"/>
          </a:xfrm>
          <a:prstGeom prst="rect">
            <a:avLst/>
          </a:prstGeom>
        </p:spPr>
      </p:pic>
    </p:spTree>
    <p:extLst>
      <p:ext uri="{BB962C8B-B14F-4D97-AF65-F5344CB8AC3E}">
        <p14:creationId xmlns:p14="http://schemas.microsoft.com/office/powerpoint/2010/main" val="249144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22" presetClass="entr" presetSubtype="8"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par>
                                <p:cTn id="69" presetID="22" presetClass="entr" presetSubtype="8"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left)">
                                      <p:cBhvr>
                                        <p:cTn id="71" dur="500"/>
                                        <p:tgtEl>
                                          <p:spTgt spid="18"/>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500"/>
                                        <p:tgtEl>
                                          <p:spTgt spid="29"/>
                                        </p:tgtEl>
                                      </p:cBhvr>
                                    </p:animEffect>
                                  </p:childTnLst>
                                </p:cTn>
                              </p:par>
                              <p:par>
                                <p:cTn id="100" presetID="22" presetClass="entr" presetSubtype="8"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childTnLst>
                          </p:cTn>
                        </p:par>
                        <p:par>
                          <p:cTn id="103" fill="hold">
                            <p:stCondLst>
                              <p:cond delay="500"/>
                            </p:stCondLst>
                            <p:childTnLst>
                              <p:par>
                                <p:cTn id="104" presetID="22" presetClass="entr" presetSubtype="8" fill="hold" nodeType="after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wipe(left)">
                                      <p:cBhvr>
                                        <p:cTn id="106" dur="500"/>
                                        <p:tgtEl>
                                          <p:spTgt spid="34"/>
                                        </p:tgtEl>
                                      </p:cBhvr>
                                    </p:animEffect>
                                  </p:childTnLst>
                                </p:cTn>
                              </p:par>
                            </p:childTnLst>
                          </p:cTn>
                        </p:par>
                        <p:par>
                          <p:cTn id="107" fill="hold">
                            <p:stCondLst>
                              <p:cond delay="1000"/>
                            </p:stCondLst>
                            <p:childTnLst>
                              <p:par>
                                <p:cTn id="108" presetID="10" presetClass="entr" presetSubtype="0" fill="hold" grpId="0" nodeType="after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500"/>
                                        <p:tgtEl>
                                          <p:spTgt spid="3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0"/>
                                        </p:tgtEl>
                                        <p:attrNameLst>
                                          <p:attrName>style.visibility</p:attrName>
                                        </p:attrNameLst>
                                      </p:cBhvr>
                                      <p:to>
                                        <p:strVal val="visible"/>
                                      </p:to>
                                    </p:set>
                                    <p:animEffect transition="in" filter="fade">
                                      <p:cBhvr>
                                        <p:cTn id="115" dur="500"/>
                                        <p:tgtEl>
                                          <p:spTgt spid="2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fade">
                                      <p:cBhvr>
                                        <p:cTn id="12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8" grpId="0"/>
      <p:bldP spid="35" grpId="0"/>
      <p:bldP spid="20" grpId="0"/>
      <p:bldP spid="12" grpId="0" animBg="1"/>
      <p:bldP spid="24" grpId="0" animBg="1"/>
      <p:bldP spid="31" grpId="0" animBg="1"/>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en-US" sz="4154" dirty="0"/>
              <a:t>Is 1 bit Enough?</a:t>
            </a:r>
          </a:p>
        </p:txBody>
      </p:sp>
      <p:sp>
        <p:nvSpPr>
          <p:cNvPr id="225283" name="Text Box 3"/>
          <p:cNvSpPr txBox="1">
            <a:spLocks noChangeArrowheads="1"/>
          </p:cNvSpPr>
          <p:nvPr/>
        </p:nvSpPr>
        <p:spPr bwMode="auto">
          <a:xfrm>
            <a:off x="4478522" y="2316162"/>
            <a:ext cx="4592924"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sz="1846" b="1" dirty="0">
                <a:solidFill>
                  <a:prstClr val="black"/>
                </a:solidFill>
                <a:latin typeface="Calibri"/>
              </a:rPr>
              <a:t>DC04:</a:t>
            </a:r>
            <a:r>
              <a:rPr lang="en-US" altLang="en-US" sz="1846" dirty="0">
                <a:solidFill>
                  <a:prstClr val="black"/>
                </a:solidFill>
                <a:latin typeface="Calibri"/>
              </a:rPr>
              <a:t>	NNNNNNN    ...	  NNNNNNNNNNT</a:t>
            </a:r>
          </a:p>
        </p:txBody>
      </p:sp>
      <p:sp>
        <p:nvSpPr>
          <p:cNvPr id="225284" name="Line 4"/>
          <p:cNvSpPr>
            <a:spLocks noChangeShapeType="1"/>
          </p:cNvSpPr>
          <p:nvPr/>
        </p:nvSpPr>
        <p:spPr bwMode="auto">
          <a:xfrm>
            <a:off x="5469122" y="2651994"/>
            <a:ext cx="3482916" cy="1010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527517"/>
            <a:endParaRPr lang="en-US">
              <a:solidFill>
                <a:prstClr val="black"/>
              </a:solidFill>
              <a:latin typeface="Calibri"/>
            </a:endParaRPr>
          </a:p>
        </p:txBody>
      </p:sp>
      <p:sp>
        <p:nvSpPr>
          <p:cNvPr id="225285" name="Text Box 5"/>
          <p:cNvSpPr txBox="1">
            <a:spLocks noChangeArrowheads="1"/>
          </p:cNvSpPr>
          <p:nvPr/>
        </p:nvSpPr>
        <p:spPr bwMode="auto">
          <a:xfrm>
            <a:off x="6313717" y="2644679"/>
            <a:ext cx="1810111"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sz="1846" dirty="0">
                <a:solidFill>
                  <a:prstClr val="black"/>
                </a:solidFill>
                <a:latin typeface="Calibri"/>
              </a:rPr>
              <a:t>10,000 iterations</a:t>
            </a:r>
          </a:p>
        </p:txBody>
      </p:sp>
      <p:sp>
        <p:nvSpPr>
          <p:cNvPr id="225286" name="Text Box 6"/>
          <p:cNvSpPr txBox="1">
            <a:spLocks noChangeArrowheads="1"/>
          </p:cNvSpPr>
          <p:nvPr/>
        </p:nvSpPr>
        <p:spPr bwMode="auto">
          <a:xfrm>
            <a:off x="5736045" y="3177683"/>
            <a:ext cx="2954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527517"/>
            <a:r>
              <a:rPr lang="en-US" altLang="en-US" dirty="0">
                <a:solidFill>
                  <a:prstClr val="black"/>
                </a:solidFill>
                <a:latin typeface="Arial" panose="020B0604020202020204" pitchFamily="34" charset="0"/>
                <a:cs typeface="Arial" panose="020B0604020202020204" pitchFamily="34" charset="0"/>
              </a:rPr>
              <a:t>Mis-predictions: 2 / 10,000</a:t>
            </a:r>
          </a:p>
        </p:txBody>
      </p:sp>
      <p:sp>
        <p:nvSpPr>
          <p:cNvPr id="225288" name="Rectangle 8"/>
          <p:cNvSpPr>
            <a:spLocks noChangeArrowheads="1"/>
          </p:cNvSpPr>
          <p:nvPr/>
        </p:nvSpPr>
        <p:spPr bwMode="auto">
          <a:xfrm>
            <a:off x="8681955" y="2395265"/>
            <a:ext cx="290512" cy="2238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527517"/>
            <a:endParaRPr lang="en-US">
              <a:solidFill>
                <a:prstClr val="black"/>
              </a:solidFill>
              <a:latin typeface="Calibri"/>
            </a:endParaRPr>
          </a:p>
        </p:txBody>
      </p:sp>
      <p:sp>
        <p:nvSpPr>
          <p:cNvPr id="225289" name="Rectangle 9"/>
          <p:cNvSpPr>
            <a:spLocks noChangeArrowheads="1"/>
          </p:cNvSpPr>
          <p:nvPr/>
        </p:nvSpPr>
        <p:spPr bwMode="auto">
          <a:xfrm>
            <a:off x="8841483" y="2394217"/>
            <a:ext cx="290512" cy="2238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527517"/>
            <a:endParaRPr lang="en-US">
              <a:solidFill>
                <a:prstClr val="black"/>
              </a:solidFill>
              <a:latin typeface="Calibri"/>
            </a:endParaRPr>
          </a:p>
        </p:txBody>
      </p:sp>
      <p:sp>
        <p:nvSpPr>
          <p:cNvPr id="225290" name="Text Box 10"/>
          <p:cNvSpPr txBox="1">
            <a:spLocks noChangeArrowheads="1"/>
          </p:cNvSpPr>
          <p:nvPr/>
        </p:nvSpPr>
        <p:spPr bwMode="auto">
          <a:xfrm>
            <a:off x="9412410" y="1650997"/>
            <a:ext cx="445956" cy="36933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dirty="0">
                <a:solidFill>
                  <a:prstClr val="black"/>
                </a:solidFill>
                <a:latin typeface="Calibri"/>
              </a:rPr>
              <a:t>NT</a:t>
            </a:r>
          </a:p>
        </p:txBody>
      </p:sp>
      <p:cxnSp>
        <p:nvCxnSpPr>
          <p:cNvPr id="225291" name="AutoShape 11"/>
          <p:cNvCxnSpPr>
            <a:cxnSpLocks noChangeShapeType="1"/>
            <a:stCxn id="225290" idx="2"/>
            <a:endCxn id="225288" idx="0"/>
          </p:cNvCxnSpPr>
          <p:nvPr/>
        </p:nvCxnSpPr>
        <p:spPr bwMode="auto">
          <a:xfrm flipH="1">
            <a:off x="8827211" y="2020329"/>
            <a:ext cx="808177" cy="374936"/>
          </a:xfrm>
          <a:prstGeom prst="straightConnector1">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292" name="Text Box 12"/>
          <p:cNvSpPr txBox="1">
            <a:spLocks noChangeArrowheads="1"/>
          </p:cNvSpPr>
          <p:nvPr/>
        </p:nvSpPr>
        <p:spPr bwMode="auto">
          <a:xfrm>
            <a:off x="10237909" y="1665285"/>
            <a:ext cx="445956" cy="369332"/>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dirty="0">
                <a:solidFill>
                  <a:prstClr val="black"/>
                </a:solidFill>
                <a:latin typeface="Calibri"/>
              </a:rPr>
              <a:t>TN</a:t>
            </a:r>
          </a:p>
        </p:txBody>
      </p:sp>
      <p:cxnSp>
        <p:nvCxnSpPr>
          <p:cNvPr id="225293" name="AutoShape 13"/>
          <p:cNvCxnSpPr>
            <a:cxnSpLocks noChangeShapeType="1"/>
            <a:stCxn id="225292" idx="2"/>
            <a:endCxn id="225289" idx="0"/>
          </p:cNvCxnSpPr>
          <p:nvPr/>
        </p:nvCxnSpPr>
        <p:spPr bwMode="auto">
          <a:xfrm flipH="1">
            <a:off x="8986739" y="2034617"/>
            <a:ext cx="1474148" cy="3596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5294" name="Group 14"/>
          <p:cNvGrpSpPr>
            <a:grpSpLocks/>
          </p:cNvGrpSpPr>
          <p:nvPr/>
        </p:nvGrpSpPr>
        <p:grpSpPr bwMode="auto">
          <a:xfrm>
            <a:off x="4478522" y="3977918"/>
            <a:ext cx="5676900" cy="896934"/>
            <a:chOff x="720" y="2400"/>
            <a:chExt cx="3576" cy="565"/>
          </a:xfrm>
        </p:grpSpPr>
        <p:sp>
          <p:nvSpPr>
            <p:cNvPr id="225295" name="Text Box 15"/>
            <p:cNvSpPr txBox="1">
              <a:spLocks noChangeArrowheads="1"/>
            </p:cNvSpPr>
            <p:nvPr/>
          </p:nvSpPr>
          <p:spPr bwMode="auto">
            <a:xfrm>
              <a:off x="720" y="2400"/>
              <a:ext cx="357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sz="1846" b="1" dirty="0">
                  <a:solidFill>
                    <a:prstClr val="black"/>
                  </a:solidFill>
                  <a:latin typeface="Calibri"/>
                </a:rPr>
                <a:t>DC08:</a:t>
              </a:r>
              <a:r>
                <a:rPr lang="en-US" altLang="en-US" sz="1846" dirty="0">
                  <a:solidFill>
                    <a:prstClr val="black"/>
                  </a:solidFill>
                  <a:latin typeface="Calibri"/>
                </a:rPr>
                <a:t>	TTTTT	...     TNTTTTT    …       TNTTTTT	…</a:t>
              </a:r>
            </a:p>
          </p:txBody>
        </p:sp>
        <p:sp>
          <p:nvSpPr>
            <p:cNvPr id="225296" name="Line 16"/>
            <p:cNvSpPr>
              <a:spLocks noChangeShapeType="1"/>
            </p:cNvSpPr>
            <p:nvPr/>
          </p:nvSpPr>
          <p:spPr bwMode="auto">
            <a:xfrm>
              <a:off x="1344" y="2592"/>
              <a:ext cx="119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527517"/>
              <a:endParaRPr lang="en-US" sz="2077">
                <a:solidFill>
                  <a:prstClr val="black"/>
                </a:solidFill>
                <a:latin typeface="Calibri"/>
              </a:endParaRPr>
            </a:p>
          </p:txBody>
        </p:sp>
        <p:sp>
          <p:nvSpPr>
            <p:cNvPr id="225297" name="Line 17"/>
            <p:cNvSpPr>
              <a:spLocks noChangeShapeType="1"/>
            </p:cNvSpPr>
            <p:nvPr/>
          </p:nvSpPr>
          <p:spPr bwMode="auto">
            <a:xfrm>
              <a:off x="2555" y="2592"/>
              <a:ext cx="99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527517"/>
              <a:endParaRPr lang="en-US" sz="2077">
                <a:solidFill>
                  <a:prstClr val="black"/>
                </a:solidFill>
                <a:latin typeface="Calibri"/>
              </a:endParaRPr>
            </a:p>
          </p:txBody>
        </p:sp>
        <p:sp>
          <p:nvSpPr>
            <p:cNvPr id="225298" name="Text Box 18"/>
            <p:cNvSpPr txBox="1">
              <a:spLocks noChangeArrowheads="1"/>
            </p:cNvSpPr>
            <p:nvPr/>
          </p:nvSpPr>
          <p:spPr bwMode="auto">
            <a:xfrm>
              <a:off x="1514" y="2674"/>
              <a:ext cx="16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dirty="0">
                  <a:solidFill>
                    <a:prstClr val="black"/>
                  </a:solidFill>
                  <a:latin typeface="Arial" panose="020B0604020202020204" pitchFamily="34" charset="0"/>
                  <a:cs typeface="Arial" panose="020B0604020202020204" pitchFamily="34" charset="0"/>
                </a:rPr>
                <a:t>Mis-predictions:</a:t>
              </a:r>
              <a:r>
                <a:rPr lang="en-US" altLang="en-US" sz="2400" dirty="0">
                  <a:solidFill>
                    <a:prstClr val="black"/>
                  </a:solidFill>
                  <a:latin typeface="Arial" panose="020B0604020202020204" pitchFamily="34" charset="0"/>
                  <a:cs typeface="Arial" panose="020B0604020202020204" pitchFamily="34" charset="0"/>
                </a:rPr>
                <a:t> </a:t>
              </a:r>
              <a:r>
                <a:rPr lang="en-US" altLang="en-US" dirty="0">
                  <a:solidFill>
                    <a:prstClr val="black"/>
                  </a:solidFill>
                  <a:latin typeface="Arial" panose="020B0604020202020204" pitchFamily="34" charset="0"/>
                  <a:cs typeface="Arial" panose="020B0604020202020204" pitchFamily="34" charset="0"/>
                </a:rPr>
                <a:t>2 / 100</a:t>
              </a:r>
              <a:endParaRPr lang="en-US" altLang="en-US" sz="2077" dirty="0">
                <a:solidFill>
                  <a:prstClr val="black"/>
                </a:solidFill>
                <a:latin typeface="Arial" panose="020B0604020202020204" pitchFamily="34" charset="0"/>
                <a:cs typeface="Arial" panose="020B0604020202020204" pitchFamily="34" charset="0"/>
              </a:endParaRPr>
            </a:p>
          </p:txBody>
        </p:sp>
      </p:grpSp>
      <p:grpSp>
        <p:nvGrpSpPr>
          <p:cNvPr id="225299" name="Group 19"/>
          <p:cNvGrpSpPr>
            <a:grpSpLocks/>
          </p:cNvGrpSpPr>
          <p:nvPr/>
        </p:nvGrpSpPr>
        <p:grpSpPr bwMode="auto">
          <a:xfrm>
            <a:off x="4478522" y="5166661"/>
            <a:ext cx="5676900" cy="835027"/>
            <a:chOff x="720" y="2976"/>
            <a:chExt cx="3576" cy="526"/>
          </a:xfrm>
        </p:grpSpPr>
        <p:sp>
          <p:nvSpPr>
            <p:cNvPr id="225300" name="Text Box 20"/>
            <p:cNvSpPr txBox="1">
              <a:spLocks noChangeArrowheads="1"/>
            </p:cNvSpPr>
            <p:nvPr/>
          </p:nvSpPr>
          <p:spPr bwMode="auto">
            <a:xfrm>
              <a:off x="720" y="2976"/>
              <a:ext cx="357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sz="1846" b="1" dirty="0">
                  <a:solidFill>
                    <a:prstClr val="black"/>
                  </a:solidFill>
                  <a:latin typeface="Calibri"/>
                </a:rPr>
                <a:t>DC20:</a:t>
              </a:r>
              <a:r>
                <a:rPr lang="en-US" altLang="en-US" sz="1846" dirty="0">
                  <a:solidFill>
                    <a:prstClr val="black"/>
                  </a:solidFill>
                  <a:latin typeface="Calibri"/>
                </a:rPr>
                <a:t>	TNTNTNTNTNTNTNTNTNTNTNTNTNTNT	…</a:t>
              </a:r>
            </a:p>
          </p:txBody>
        </p:sp>
        <p:sp>
          <p:nvSpPr>
            <p:cNvPr id="225301" name="Text Box 21"/>
            <p:cNvSpPr txBox="1">
              <a:spLocks noChangeArrowheads="1"/>
            </p:cNvSpPr>
            <p:nvPr/>
          </p:nvSpPr>
          <p:spPr bwMode="auto">
            <a:xfrm>
              <a:off x="1512" y="3269"/>
              <a:ext cx="14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dirty="0">
                  <a:solidFill>
                    <a:prstClr val="black"/>
                  </a:solidFill>
                  <a:latin typeface="Arial" panose="020B0604020202020204" pitchFamily="34" charset="0"/>
                  <a:cs typeface="Arial" panose="020B0604020202020204" pitchFamily="34" charset="0"/>
                </a:rPr>
                <a:t>Mis-predictions: 2 / 2</a:t>
              </a:r>
            </a:p>
          </p:txBody>
        </p:sp>
      </p:grpSp>
      <p:sp>
        <p:nvSpPr>
          <p:cNvPr id="225303" name="AutoShape 23"/>
          <p:cNvSpPr>
            <a:spLocks noChangeArrowheads="1"/>
          </p:cNvSpPr>
          <p:nvPr/>
        </p:nvSpPr>
        <p:spPr bwMode="auto">
          <a:xfrm>
            <a:off x="2085254" y="2842915"/>
            <a:ext cx="2954174" cy="971550"/>
          </a:xfrm>
          <a:prstGeom prst="roundRect">
            <a:avLst>
              <a:gd name="adj" fmla="val 16667"/>
            </a:avLst>
          </a:prstGeom>
          <a:solidFill>
            <a:schemeClr val="accent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527517"/>
            <a:r>
              <a:rPr lang="en-US" altLang="en-US" dirty="0" err="1">
                <a:solidFill>
                  <a:srgbClr val="FFFFFF"/>
                </a:solidFill>
                <a:effectLst>
                  <a:outerShdw blurRad="38100" dist="38100" dir="2700000" algn="tl">
                    <a:srgbClr val="000000">
                      <a:alpha val="43137"/>
                    </a:srgbClr>
                  </a:outerShdw>
                </a:effectLst>
                <a:latin typeface="Calibri"/>
              </a:rPr>
              <a:t>Mis</a:t>
            </a:r>
            <a:r>
              <a:rPr lang="en-US" altLang="en-US" dirty="0">
                <a:solidFill>
                  <a:srgbClr val="FFFFFF"/>
                </a:solidFill>
                <a:effectLst>
                  <a:outerShdw blurRad="38100" dist="38100" dir="2700000" algn="tl">
                    <a:srgbClr val="000000">
                      <a:alpha val="43137"/>
                    </a:srgbClr>
                  </a:outerShdw>
                </a:effectLst>
                <a:latin typeface="Calibri"/>
              </a:rPr>
              <a:t>-predictions for every </a:t>
            </a:r>
          </a:p>
          <a:p>
            <a:pPr algn="ctr" defTabSz="527517"/>
            <a:r>
              <a:rPr lang="en-US" altLang="en-US" dirty="0">
                <a:solidFill>
                  <a:srgbClr val="FFFFFF"/>
                </a:solidFill>
                <a:effectLst>
                  <a:outerShdw blurRad="38100" dist="38100" dir="2700000" algn="tl">
                    <a:srgbClr val="000000">
                      <a:alpha val="43137"/>
                    </a:srgbClr>
                  </a:outerShdw>
                </a:effectLst>
                <a:latin typeface="Calibri"/>
              </a:rPr>
              <a:t>first and last iterations </a:t>
            </a:r>
          </a:p>
          <a:p>
            <a:pPr algn="ctr" defTabSz="527517"/>
            <a:r>
              <a:rPr lang="en-US" altLang="en-US" b="1" dirty="0">
                <a:solidFill>
                  <a:srgbClr val="FFFFFF"/>
                </a:solidFill>
                <a:effectLst>
                  <a:outerShdw blurRad="38100" dist="38100" dir="2700000" algn="tl">
                    <a:srgbClr val="000000">
                      <a:alpha val="43137"/>
                    </a:srgbClr>
                  </a:outerShdw>
                </a:effectLst>
                <a:latin typeface="Calibri"/>
                <a:sym typeface="Wingdings" panose="05000000000000000000" pitchFamily="2" charset="2"/>
              </a:rPr>
              <a:t> </a:t>
            </a:r>
            <a:r>
              <a:rPr lang="en-US" altLang="en-US" b="1" dirty="0">
                <a:solidFill>
                  <a:srgbClr val="FFFFFF"/>
                </a:solidFill>
                <a:effectLst>
                  <a:outerShdw blurRad="38100" dist="38100" dir="2700000" algn="tl">
                    <a:srgbClr val="000000">
                      <a:alpha val="43137"/>
                    </a:srgbClr>
                  </a:outerShdw>
                </a:effectLst>
                <a:latin typeface="Calibri"/>
              </a:rPr>
              <a:t>99.998% Correct Prediction</a:t>
            </a:r>
          </a:p>
        </p:txBody>
      </p:sp>
      <p:sp>
        <p:nvSpPr>
          <p:cNvPr id="225306" name="AutoShape 26"/>
          <p:cNvSpPr>
            <a:spLocks noChangeArrowheads="1"/>
          </p:cNvSpPr>
          <p:nvPr/>
        </p:nvSpPr>
        <p:spPr bwMode="auto">
          <a:xfrm>
            <a:off x="2322646" y="4396352"/>
            <a:ext cx="2716782" cy="533400"/>
          </a:xfrm>
          <a:prstGeom prst="roundRect">
            <a:avLst>
              <a:gd name="adj" fmla="val 16667"/>
            </a:avLst>
          </a:prstGeom>
          <a:solidFill>
            <a:schemeClr val="accent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527517"/>
            <a:r>
              <a:rPr lang="en-US" altLang="en-US" b="1" dirty="0">
                <a:solidFill>
                  <a:srgbClr val="FFFFFF"/>
                </a:solidFill>
                <a:effectLst>
                  <a:outerShdw blurRad="38100" dist="38100" dir="2700000" algn="tl">
                    <a:srgbClr val="000000">
                      <a:alpha val="43137"/>
                    </a:srgbClr>
                  </a:outerShdw>
                </a:effectLst>
                <a:latin typeface="Calibri"/>
              </a:rPr>
              <a:t>98.0% Correct Prediction</a:t>
            </a:r>
          </a:p>
        </p:txBody>
      </p:sp>
      <p:sp>
        <p:nvSpPr>
          <p:cNvPr id="225309" name="AutoShape 29"/>
          <p:cNvSpPr>
            <a:spLocks noChangeArrowheads="1"/>
          </p:cNvSpPr>
          <p:nvPr/>
        </p:nvSpPr>
        <p:spPr bwMode="auto">
          <a:xfrm>
            <a:off x="2399295" y="5587839"/>
            <a:ext cx="2640133" cy="533400"/>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527517"/>
            <a:r>
              <a:rPr lang="en-US" altLang="en-US" b="1" dirty="0">
                <a:solidFill>
                  <a:srgbClr val="FFFFFF"/>
                </a:solidFill>
                <a:effectLst>
                  <a:outerShdw blurRad="38100" dist="38100" dir="2700000" algn="tl">
                    <a:srgbClr val="000000"/>
                  </a:outerShdw>
                </a:effectLst>
                <a:latin typeface="Calibri"/>
              </a:rPr>
              <a:t>0.0% Correct Prediction</a:t>
            </a:r>
          </a:p>
        </p:txBody>
      </p:sp>
      <p:sp>
        <p:nvSpPr>
          <p:cNvPr id="38" name="Line 4"/>
          <p:cNvSpPr>
            <a:spLocks noChangeShapeType="1"/>
          </p:cNvSpPr>
          <p:nvPr/>
        </p:nvSpPr>
        <p:spPr bwMode="auto">
          <a:xfrm>
            <a:off x="8963213" y="2661249"/>
            <a:ext cx="148128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527517"/>
            <a:endParaRPr lang="en-US">
              <a:solidFill>
                <a:prstClr val="black"/>
              </a:solidFill>
              <a:latin typeface="Calibri"/>
            </a:endParaRPr>
          </a:p>
        </p:txBody>
      </p:sp>
      <p:sp>
        <p:nvSpPr>
          <p:cNvPr id="40" name="Text Box 5"/>
          <p:cNvSpPr txBox="1">
            <a:spLocks noChangeArrowheads="1"/>
          </p:cNvSpPr>
          <p:nvPr/>
        </p:nvSpPr>
        <p:spPr bwMode="auto">
          <a:xfrm>
            <a:off x="9317725" y="2674530"/>
            <a:ext cx="2040943"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sz="1846" dirty="0">
                <a:solidFill>
                  <a:prstClr val="black"/>
                </a:solidFill>
                <a:latin typeface="Calibri"/>
              </a:rPr>
              <a:t>10,000 iterations …</a:t>
            </a:r>
          </a:p>
        </p:txBody>
      </p:sp>
      <p:sp>
        <p:nvSpPr>
          <p:cNvPr id="41" name="Text Box 3"/>
          <p:cNvSpPr txBox="1">
            <a:spLocks noChangeArrowheads="1"/>
          </p:cNvSpPr>
          <p:nvPr/>
        </p:nvSpPr>
        <p:spPr bwMode="auto">
          <a:xfrm>
            <a:off x="8871429" y="2319438"/>
            <a:ext cx="1946687"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sz="1846" dirty="0">
                <a:solidFill>
                  <a:prstClr val="black"/>
                </a:solidFill>
                <a:latin typeface="Calibri"/>
              </a:rPr>
              <a:t>NNNNNNNNN	…</a:t>
            </a:r>
          </a:p>
        </p:txBody>
      </p:sp>
      <p:sp>
        <p:nvSpPr>
          <p:cNvPr id="8" name="Slide Number Placeholder 7"/>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32</a:t>
            </a:fld>
            <a:endParaRPr lang="en-US" dirty="0">
              <a:solidFill>
                <a:prstClr val="black">
                  <a:tint val="75000"/>
                </a:prstClr>
              </a:solidFill>
              <a:latin typeface="Calibri"/>
            </a:endParaRPr>
          </a:p>
        </p:txBody>
      </p:sp>
      <p:pic>
        <p:nvPicPr>
          <p:cNvPr id="4" name="Picture 3">
            <a:extLst>
              <a:ext uri="{FF2B5EF4-FFF2-40B4-BE49-F238E27FC236}">
                <a16:creationId xmlns:a16="http://schemas.microsoft.com/office/drawing/2014/main" id="{A21587DD-29C2-4F6F-AB42-B3FBA7206773}"/>
              </a:ext>
            </a:extLst>
          </p:cNvPr>
          <p:cNvPicPr>
            <a:picLocks noChangeAspect="1"/>
          </p:cNvPicPr>
          <p:nvPr/>
        </p:nvPicPr>
        <p:blipFill rotWithShape="1">
          <a:blip r:embed="rId3"/>
          <a:srcRect b="37251"/>
          <a:stretch/>
        </p:blipFill>
        <p:spPr>
          <a:xfrm>
            <a:off x="722577" y="1136279"/>
            <a:ext cx="2834658" cy="1526608"/>
          </a:xfrm>
          <a:prstGeom prst="rect">
            <a:avLst/>
          </a:prstGeom>
          <a:noFill/>
          <a:ln>
            <a:solidFill>
              <a:schemeClr val="accent1"/>
            </a:solidFill>
          </a:ln>
        </p:spPr>
      </p:pic>
      <p:sp>
        <p:nvSpPr>
          <p:cNvPr id="43" name="Oval Callout 34">
            <a:extLst>
              <a:ext uri="{FF2B5EF4-FFF2-40B4-BE49-F238E27FC236}">
                <a16:creationId xmlns:a16="http://schemas.microsoft.com/office/drawing/2014/main" id="{68B5CA57-5703-4C29-9CD4-4216E7F380C0}"/>
              </a:ext>
            </a:extLst>
          </p:cNvPr>
          <p:cNvSpPr/>
          <p:nvPr/>
        </p:nvSpPr>
        <p:spPr>
          <a:xfrm>
            <a:off x="3745094" y="1264068"/>
            <a:ext cx="3449823" cy="811827"/>
          </a:xfrm>
          <a:prstGeom prst="wedgeEllipseCallout">
            <a:avLst>
              <a:gd name="adj1" fmla="val 7369"/>
              <a:gd name="adj2" fmla="val 87810"/>
            </a:avLst>
          </a:prstGeom>
          <a:solidFill>
            <a:schemeClr val="accent5"/>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27517"/>
            <a:r>
              <a:rPr lang="en-US" sz="2000" dirty="0">
                <a:solidFill>
                  <a:prstClr val="white"/>
                </a:solidFill>
                <a:latin typeface="Calibri"/>
              </a:rPr>
              <a:t>Not taken and continue to the loop body</a:t>
            </a:r>
          </a:p>
        </p:txBody>
      </p:sp>
      <p:sp>
        <p:nvSpPr>
          <p:cNvPr id="44" name="Oval Callout 34">
            <a:extLst>
              <a:ext uri="{FF2B5EF4-FFF2-40B4-BE49-F238E27FC236}">
                <a16:creationId xmlns:a16="http://schemas.microsoft.com/office/drawing/2014/main" id="{1378F4D0-A220-4F79-8B5A-1A97CD902BFA}"/>
              </a:ext>
            </a:extLst>
          </p:cNvPr>
          <p:cNvSpPr/>
          <p:nvPr/>
        </p:nvSpPr>
        <p:spPr>
          <a:xfrm>
            <a:off x="8222888" y="1058817"/>
            <a:ext cx="3176632" cy="429532"/>
          </a:xfrm>
          <a:prstGeom prst="wedgeEllipseCallout">
            <a:avLst>
              <a:gd name="adj1" fmla="val -6050"/>
              <a:gd name="adj2" fmla="val 79912"/>
            </a:avLst>
          </a:prstGeom>
          <a:solidFill>
            <a:schemeClr val="accent5"/>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27517"/>
            <a:r>
              <a:rPr lang="en-US" sz="2000" dirty="0">
                <a:solidFill>
                  <a:prstClr val="white"/>
                </a:solidFill>
                <a:latin typeface="Calibri"/>
              </a:rPr>
              <a:t>Taken to exit the loop</a:t>
            </a:r>
          </a:p>
        </p:txBody>
      </p:sp>
    </p:spTree>
    <p:extLst>
      <p:ext uri="{BB962C8B-B14F-4D97-AF65-F5344CB8AC3E}">
        <p14:creationId xmlns:p14="http://schemas.microsoft.com/office/powerpoint/2010/main" val="31460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285"/>
                                        </p:tgtEl>
                                        <p:attrNameLst>
                                          <p:attrName>style.visibility</p:attrName>
                                        </p:attrNameLst>
                                      </p:cBhvr>
                                      <p:to>
                                        <p:strVal val="visible"/>
                                      </p:to>
                                    </p:set>
                                    <p:animEffect transition="in" filter="fade">
                                      <p:cBhvr>
                                        <p:cTn id="12" dur="500"/>
                                        <p:tgtEl>
                                          <p:spTgt spid="2252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5284"/>
                                        </p:tgtEl>
                                        <p:attrNameLst>
                                          <p:attrName>style.visibility</p:attrName>
                                        </p:attrNameLst>
                                      </p:cBhvr>
                                      <p:to>
                                        <p:strVal val="visible"/>
                                      </p:to>
                                    </p:set>
                                    <p:animEffect transition="in" filter="fade">
                                      <p:cBhvr>
                                        <p:cTn id="15" dur="500"/>
                                        <p:tgtEl>
                                          <p:spTgt spid="22528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283"/>
                                        </p:tgtEl>
                                        <p:attrNameLst>
                                          <p:attrName>style.visibility</p:attrName>
                                        </p:attrNameLst>
                                      </p:cBhvr>
                                      <p:to>
                                        <p:strVal val="visible"/>
                                      </p:to>
                                    </p:set>
                                    <p:animEffect transition="in" filter="fade">
                                      <p:cBhvr>
                                        <p:cTn id="18" dur="500"/>
                                        <p:tgtEl>
                                          <p:spTgt spid="22528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5290"/>
                                        </p:tgtEl>
                                        <p:attrNameLst>
                                          <p:attrName>style.visibility</p:attrName>
                                        </p:attrNameLst>
                                      </p:cBhvr>
                                      <p:to>
                                        <p:strVal val="visible"/>
                                      </p:to>
                                    </p:set>
                                    <p:animEffect transition="in" filter="fade">
                                      <p:cBhvr>
                                        <p:cTn id="28" dur="500"/>
                                        <p:tgtEl>
                                          <p:spTgt spid="225290"/>
                                        </p:tgtEl>
                                      </p:cBhvr>
                                    </p:animEffect>
                                  </p:childTnLst>
                                </p:cTn>
                              </p:par>
                              <p:par>
                                <p:cTn id="29" presetID="10" presetClass="entr" presetSubtype="0" fill="hold" nodeType="withEffect">
                                  <p:stCondLst>
                                    <p:cond delay="0"/>
                                  </p:stCondLst>
                                  <p:childTnLst>
                                    <p:set>
                                      <p:cBhvr>
                                        <p:cTn id="30" dur="1" fill="hold">
                                          <p:stCondLst>
                                            <p:cond delay="0"/>
                                          </p:stCondLst>
                                        </p:cTn>
                                        <p:tgtEl>
                                          <p:spTgt spid="225291"/>
                                        </p:tgtEl>
                                        <p:attrNameLst>
                                          <p:attrName>style.visibility</p:attrName>
                                        </p:attrNameLst>
                                      </p:cBhvr>
                                      <p:to>
                                        <p:strVal val="visible"/>
                                      </p:to>
                                    </p:set>
                                    <p:animEffect transition="in" filter="fade">
                                      <p:cBhvr>
                                        <p:cTn id="31" dur="500"/>
                                        <p:tgtEl>
                                          <p:spTgt spid="22529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288"/>
                                        </p:tgtEl>
                                        <p:attrNameLst>
                                          <p:attrName>style.visibility</p:attrName>
                                        </p:attrNameLst>
                                      </p:cBhvr>
                                      <p:to>
                                        <p:strVal val="visible"/>
                                      </p:to>
                                    </p:set>
                                    <p:animEffect transition="in" filter="fade">
                                      <p:cBhvr>
                                        <p:cTn id="34" dur="500"/>
                                        <p:tgtEl>
                                          <p:spTgt spid="22528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5289"/>
                                        </p:tgtEl>
                                        <p:attrNameLst>
                                          <p:attrName>style.visibility</p:attrName>
                                        </p:attrNameLst>
                                      </p:cBhvr>
                                      <p:to>
                                        <p:strVal val="visible"/>
                                      </p:to>
                                    </p:set>
                                    <p:animEffect transition="in" filter="fade">
                                      <p:cBhvr>
                                        <p:cTn id="55" dur="500"/>
                                        <p:tgtEl>
                                          <p:spTgt spid="225289"/>
                                        </p:tgtEl>
                                      </p:cBhvr>
                                    </p:animEffect>
                                  </p:childTnLst>
                                </p:cTn>
                              </p:par>
                              <p:par>
                                <p:cTn id="56" presetID="10" presetClass="entr" presetSubtype="0" fill="hold" nodeType="withEffect">
                                  <p:stCondLst>
                                    <p:cond delay="0"/>
                                  </p:stCondLst>
                                  <p:childTnLst>
                                    <p:set>
                                      <p:cBhvr>
                                        <p:cTn id="57" dur="1" fill="hold">
                                          <p:stCondLst>
                                            <p:cond delay="0"/>
                                          </p:stCondLst>
                                        </p:cTn>
                                        <p:tgtEl>
                                          <p:spTgt spid="225293"/>
                                        </p:tgtEl>
                                        <p:attrNameLst>
                                          <p:attrName>style.visibility</p:attrName>
                                        </p:attrNameLst>
                                      </p:cBhvr>
                                      <p:to>
                                        <p:strVal val="visible"/>
                                      </p:to>
                                    </p:set>
                                    <p:animEffect transition="in" filter="fade">
                                      <p:cBhvr>
                                        <p:cTn id="58" dur="500"/>
                                        <p:tgtEl>
                                          <p:spTgt spid="22529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5292"/>
                                        </p:tgtEl>
                                        <p:attrNameLst>
                                          <p:attrName>style.visibility</p:attrName>
                                        </p:attrNameLst>
                                      </p:cBhvr>
                                      <p:to>
                                        <p:strVal val="visible"/>
                                      </p:to>
                                    </p:set>
                                    <p:animEffect transition="in" filter="fade">
                                      <p:cBhvr>
                                        <p:cTn id="61" dur="500"/>
                                        <p:tgtEl>
                                          <p:spTgt spid="22529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5286"/>
                                        </p:tgtEl>
                                        <p:attrNameLst>
                                          <p:attrName>style.visibility</p:attrName>
                                        </p:attrNameLst>
                                      </p:cBhvr>
                                      <p:to>
                                        <p:strVal val="visible"/>
                                      </p:to>
                                    </p:set>
                                    <p:animEffect transition="in" filter="fade">
                                      <p:cBhvr>
                                        <p:cTn id="66" dur="500"/>
                                        <p:tgtEl>
                                          <p:spTgt spid="22528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25303"/>
                                        </p:tgtEl>
                                        <p:attrNameLst>
                                          <p:attrName>style.visibility</p:attrName>
                                        </p:attrNameLst>
                                      </p:cBhvr>
                                      <p:to>
                                        <p:strVal val="visible"/>
                                      </p:to>
                                    </p:set>
                                    <p:animEffect transition="in" filter="fade">
                                      <p:cBhvr>
                                        <p:cTn id="71" dur="500"/>
                                        <p:tgtEl>
                                          <p:spTgt spid="22530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25294"/>
                                        </p:tgtEl>
                                        <p:attrNameLst>
                                          <p:attrName>style.visibility</p:attrName>
                                        </p:attrNameLst>
                                      </p:cBhvr>
                                      <p:to>
                                        <p:strVal val="visible"/>
                                      </p:to>
                                    </p:set>
                                    <p:animEffect transition="in" filter="fade">
                                      <p:cBhvr>
                                        <p:cTn id="76" dur="500"/>
                                        <p:tgtEl>
                                          <p:spTgt spid="22529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25306"/>
                                        </p:tgtEl>
                                        <p:attrNameLst>
                                          <p:attrName>style.visibility</p:attrName>
                                        </p:attrNameLst>
                                      </p:cBhvr>
                                      <p:to>
                                        <p:strVal val="visible"/>
                                      </p:to>
                                    </p:set>
                                    <p:animEffect transition="in" filter="fade">
                                      <p:cBhvr>
                                        <p:cTn id="81" dur="500"/>
                                        <p:tgtEl>
                                          <p:spTgt spid="22530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25299"/>
                                        </p:tgtEl>
                                        <p:attrNameLst>
                                          <p:attrName>style.visibility</p:attrName>
                                        </p:attrNameLst>
                                      </p:cBhvr>
                                      <p:to>
                                        <p:strVal val="visible"/>
                                      </p:to>
                                    </p:set>
                                    <p:animEffect transition="in" filter="fade">
                                      <p:cBhvr>
                                        <p:cTn id="86" dur="500"/>
                                        <p:tgtEl>
                                          <p:spTgt spid="22529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25309"/>
                                        </p:tgtEl>
                                        <p:attrNameLst>
                                          <p:attrName>style.visibility</p:attrName>
                                        </p:attrNameLst>
                                      </p:cBhvr>
                                      <p:to>
                                        <p:strVal val="visible"/>
                                      </p:to>
                                    </p:set>
                                    <p:animEffect transition="in" filter="fade">
                                      <p:cBhvr>
                                        <p:cTn id="91" dur="500"/>
                                        <p:tgtEl>
                                          <p:spTgt spid="225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p:bldP spid="225284" grpId="0" animBg="1"/>
      <p:bldP spid="225285" grpId="0"/>
      <p:bldP spid="225286" grpId="0"/>
      <p:bldP spid="225288" grpId="0" animBg="1"/>
      <p:bldP spid="225289" grpId="0" animBg="1"/>
      <p:bldP spid="225290" grpId="0" animBg="1"/>
      <p:bldP spid="225292" grpId="0" animBg="1"/>
      <p:bldP spid="225303" grpId="0" animBg="1"/>
      <p:bldP spid="225306" grpId="0" animBg="1"/>
      <p:bldP spid="225309" grpId="0" animBg="1"/>
      <p:bldP spid="38" grpId="0" animBg="1"/>
      <p:bldP spid="40" grpId="0"/>
      <p:bldP spid="41" grpId="0"/>
      <p:bldP spid="43" grpId="0" animBg="1"/>
      <p:bldP spid="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DBC1B5-293B-4019-880C-A9F5BB6CCC1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26306" name="Rectangle 2"/>
          <p:cNvSpPr>
            <a:spLocks noGrp="1" noChangeArrowheads="1"/>
          </p:cNvSpPr>
          <p:nvPr>
            <p:ph type="title"/>
          </p:nvPr>
        </p:nvSpPr>
        <p:spPr/>
        <p:txBody>
          <a:bodyPr/>
          <a:lstStyle/>
          <a:p>
            <a:r>
              <a:rPr lang="en-US" altLang="en-US" dirty="0"/>
              <a:t>Using 2-bit History </a:t>
            </a:r>
          </a:p>
        </p:txBody>
      </p:sp>
      <p:sp>
        <p:nvSpPr>
          <p:cNvPr id="2" name="Content Placeholder 1"/>
          <p:cNvSpPr>
            <a:spLocks noGrp="1"/>
          </p:cNvSpPr>
          <p:nvPr>
            <p:ph idx="1"/>
          </p:nvPr>
        </p:nvSpPr>
        <p:spPr/>
        <p:txBody>
          <a:bodyPr/>
          <a:lstStyle/>
          <a:p>
            <a:r>
              <a:rPr lang="en-US" sz="2308" b="1" dirty="0"/>
              <a:t>2-bit Saturating Counter in each branch prediction buffer entry</a:t>
            </a:r>
          </a:p>
          <a:p>
            <a:pPr lvl="1"/>
            <a:r>
              <a:rPr lang="en-US" sz="1846" dirty="0"/>
              <a:t>Could have more than two bits but two bits cover most patterns (i.e. loops)</a:t>
            </a:r>
          </a:p>
          <a:p>
            <a:endParaRPr lang="en-US" dirty="0"/>
          </a:p>
        </p:txBody>
      </p:sp>
      <p:sp>
        <p:nvSpPr>
          <p:cNvPr id="226307" name="Oval 3"/>
          <p:cNvSpPr>
            <a:spLocks noChangeArrowheads="1"/>
          </p:cNvSpPr>
          <p:nvPr/>
        </p:nvSpPr>
        <p:spPr bwMode="auto">
          <a:xfrm>
            <a:off x="3600450" y="4051305"/>
            <a:ext cx="457200" cy="457200"/>
          </a:xfrm>
          <a:prstGeom prst="ellipse">
            <a:avLst/>
          </a:prstGeom>
          <a:solidFill>
            <a:schemeClr val="accent6"/>
          </a:solidFill>
          <a:ln w="9525">
            <a:solidFill>
              <a:schemeClr val="tx1"/>
            </a:solidFill>
            <a:round/>
            <a:headEnd/>
            <a:tailEnd/>
          </a:ln>
          <a:effectLst/>
        </p:spPr>
        <p:txBody>
          <a:bodyPr wrap="none" anchor="ctr"/>
          <a:lstStyle/>
          <a:p>
            <a:pPr algn="ctr" defTabSz="527517"/>
            <a:r>
              <a:rPr lang="en-US" altLang="en-US" sz="2000">
                <a:solidFill>
                  <a:srgbClr val="EEECE1"/>
                </a:solidFill>
                <a:latin typeface="Calibri"/>
              </a:rPr>
              <a:t>0</a:t>
            </a:r>
          </a:p>
        </p:txBody>
      </p:sp>
      <p:sp>
        <p:nvSpPr>
          <p:cNvPr id="226308" name="Oval 4"/>
          <p:cNvSpPr>
            <a:spLocks noChangeArrowheads="1"/>
          </p:cNvSpPr>
          <p:nvPr/>
        </p:nvSpPr>
        <p:spPr bwMode="auto">
          <a:xfrm>
            <a:off x="4667250" y="4051305"/>
            <a:ext cx="457200" cy="457200"/>
          </a:xfrm>
          <a:prstGeom prst="ellipse">
            <a:avLst/>
          </a:prstGeom>
          <a:solidFill>
            <a:schemeClr val="accent5"/>
          </a:solidFill>
          <a:ln w="9525">
            <a:solidFill>
              <a:schemeClr val="tx1"/>
            </a:solidFill>
            <a:round/>
            <a:headEnd/>
            <a:tailEnd/>
          </a:ln>
          <a:effectLst/>
        </p:spPr>
        <p:txBody>
          <a:bodyPr wrap="none" anchor="ctr"/>
          <a:lstStyle/>
          <a:p>
            <a:pPr algn="ctr" defTabSz="527517"/>
            <a:r>
              <a:rPr lang="en-US" altLang="en-US" sz="2000" dirty="0">
                <a:solidFill>
                  <a:srgbClr val="EEECE1"/>
                </a:solidFill>
                <a:latin typeface="Calibri"/>
              </a:rPr>
              <a:t>1</a:t>
            </a:r>
          </a:p>
        </p:txBody>
      </p:sp>
      <p:cxnSp>
        <p:nvCxnSpPr>
          <p:cNvPr id="226309" name="AutoShape 5"/>
          <p:cNvCxnSpPr>
            <a:cxnSpLocks noChangeShapeType="1"/>
            <a:stCxn id="226307" idx="5"/>
            <a:endCxn id="226308" idx="3"/>
          </p:cNvCxnSpPr>
          <p:nvPr/>
        </p:nvCxnSpPr>
        <p:spPr bwMode="auto">
          <a:xfrm rot="16200000" flipH="1">
            <a:off x="4361656" y="4071149"/>
            <a:ext cx="1588" cy="742950"/>
          </a:xfrm>
          <a:prstGeom prst="curvedConnector3">
            <a:avLst>
              <a:gd name="adj1" fmla="val 18600000"/>
            </a:avLst>
          </a:prstGeom>
          <a:noFill/>
          <a:ln w="190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310" name="AutoShape 6"/>
          <p:cNvCxnSpPr>
            <a:cxnSpLocks noChangeShapeType="1"/>
            <a:stCxn id="226308" idx="1"/>
            <a:endCxn id="226307" idx="7"/>
          </p:cNvCxnSpPr>
          <p:nvPr/>
        </p:nvCxnSpPr>
        <p:spPr bwMode="auto">
          <a:xfrm rot="16200000" flipH="1" flipV="1">
            <a:off x="4361656" y="3747299"/>
            <a:ext cx="1588" cy="742950"/>
          </a:xfrm>
          <a:prstGeom prst="curvedConnector3">
            <a:avLst>
              <a:gd name="adj1" fmla="val -18600000"/>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311" name="AutoShape 7"/>
          <p:cNvCxnSpPr>
            <a:cxnSpLocks noChangeShapeType="1"/>
            <a:stCxn id="226308" idx="5"/>
            <a:endCxn id="226308" idx="7"/>
          </p:cNvCxnSpPr>
          <p:nvPr/>
        </p:nvCxnSpPr>
        <p:spPr bwMode="auto">
          <a:xfrm rot="5400000" flipH="1" flipV="1">
            <a:off x="4896644" y="4279111"/>
            <a:ext cx="323850" cy="1588"/>
          </a:xfrm>
          <a:prstGeom prst="curvedConnector5">
            <a:avLst>
              <a:gd name="adj1" fmla="val -17648"/>
              <a:gd name="adj2" fmla="val 28200000"/>
              <a:gd name="adj3" fmla="val 119606"/>
            </a:avLst>
          </a:prstGeom>
          <a:noFill/>
          <a:ln w="190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312" name="AutoShape 8"/>
          <p:cNvCxnSpPr>
            <a:cxnSpLocks noChangeShapeType="1"/>
            <a:stCxn id="226307" idx="1"/>
            <a:endCxn id="226307" idx="3"/>
          </p:cNvCxnSpPr>
          <p:nvPr/>
        </p:nvCxnSpPr>
        <p:spPr bwMode="auto">
          <a:xfrm rot="5400000" flipV="1">
            <a:off x="3505994" y="4279111"/>
            <a:ext cx="323850" cy="1588"/>
          </a:xfrm>
          <a:prstGeom prst="curvedConnector5">
            <a:avLst>
              <a:gd name="adj1" fmla="val -12745"/>
              <a:gd name="adj2" fmla="val -27300000"/>
              <a:gd name="adj3" fmla="val 120588"/>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6313" name="Text Box 9"/>
          <p:cNvSpPr txBox="1">
            <a:spLocks noChangeArrowheads="1"/>
          </p:cNvSpPr>
          <p:nvPr/>
        </p:nvSpPr>
        <p:spPr bwMode="auto">
          <a:xfrm>
            <a:off x="3595649" y="4889507"/>
            <a:ext cx="1590756" cy="731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527517"/>
            <a:r>
              <a:rPr lang="en-US" altLang="en-US" sz="2000" dirty="0">
                <a:solidFill>
                  <a:prstClr val="black"/>
                </a:solidFill>
                <a:latin typeface="Calibri"/>
              </a:rPr>
              <a:t>FSM for 1-bit</a:t>
            </a:r>
          </a:p>
          <a:p>
            <a:pPr algn="ctr" defTabSz="527517"/>
            <a:r>
              <a:rPr lang="en-US" altLang="en-US" sz="2000" dirty="0">
                <a:solidFill>
                  <a:prstClr val="black"/>
                </a:solidFill>
                <a:latin typeface="Calibri"/>
              </a:rPr>
              <a:t>Prediction</a:t>
            </a:r>
          </a:p>
        </p:txBody>
      </p:sp>
      <p:sp>
        <p:nvSpPr>
          <p:cNvPr id="226315" name="Oval 11"/>
          <p:cNvSpPr>
            <a:spLocks noChangeArrowheads="1"/>
          </p:cNvSpPr>
          <p:nvPr/>
        </p:nvSpPr>
        <p:spPr bwMode="auto">
          <a:xfrm>
            <a:off x="7221513" y="4210850"/>
            <a:ext cx="457200" cy="457201"/>
          </a:xfrm>
          <a:prstGeom prst="ellipse">
            <a:avLst/>
          </a:prstGeom>
          <a:solidFill>
            <a:schemeClr val="accent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527517"/>
            <a:r>
              <a:rPr lang="en-US" altLang="en-US" sz="2000" dirty="0">
                <a:solidFill>
                  <a:srgbClr val="EEECE1"/>
                </a:solidFill>
                <a:latin typeface="Calibri"/>
              </a:rPr>
              <a:t>00</a:t>
            </a:r>
          </a:p>
        </p:txBody>
      </p:sp>
      <p:sp>
        <p:nvSpPr>
          <p:cNvPr id="226316" name="Oval 12"/>
          <p:cNvSpPr>
            <a:spLocks noChangeArrowheads="1"/>
          </p:cNvSpPr>
          <p:nvPr/>
        </p:nvSpPr>
        <p:spPr bwMode="auto">
          <a:xfrm>
            <a:off x="8440713" y="4210850"/>
            <a:ext cx="457200" cy="457201"/>
          </a:xfrm>
          <a:prstGeom prst="ellipse">
            <a:avLst/>
          </a:prstGeom>
          <a:solidFill>
            <a:schemeClr val="accent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527517"/>
            <a:r>
              <a:rPr lang="en-US" altLang="en-US" sz="2000" dirty="0">
                <a:solidFill>
                  <a:srgbClr val="EEECE1"/>
                </a:solidFill>
                <a:latin typeface="Calibri"/>
              </a:rPr>
              <a:t>01</a:t>
            </a:r>
          </a:p>
        </p:txBody>
      </p:sp>
      <p:sp>
        <p:nvSpPr>
          <p:cNvPr id="226317" name="Oval 13"/>
          <p:cNvSpPr>
            <a:spLocks noChangeArrowheads="1"/>
          </p:cNvSpPr>
          <p:nvPr/>
        </p:nvSpPr>
        <p:spPr bwMode="auto">
          <a:xfrm>
            <a:off x="8440713" y="3058323"/>
            <a:ext cx="457200" cy="457201"/>
          </a:xfrm>
          <a:prstGeom prst="ellipse">
            <a:avLst/>
          </a:prstGeom>
          <a:solidFill>
            <a:schemeClr val="accent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527517"/>
            <a:r>
              <a:rPr lang="en-US" altLang="en-US" sz="2000" dirty="0">
                <a:solidFill>
                  <a:srgbClr val="EEECE1"/>
                </a:solidFill>
                <a:latin typeface="Calibri"/>
              </a:rPr>
              <a:t>10</a:t>
            </a:r>
          </a:p>
        </p:txBody>
      </p:sp>
      <p:sp>
        <p:nvSpPr>
          <p:cNvPr id="226318" name="Oval 14"/>
          <p:cNvSpPr>
            <a:spLocks noChangeArrowheads="1"/>
          </p:cNvSpPr>
          <p:nvPr/>
        </p:nvSpPr>
        <p:spPr bwMode="auto">
          <a:xfrm>
            <a:off x="7221018" y="3058323"/>
            <a:ext cx="457200" cy="457201"/>
          </a:xfrm>
          <a:prstGeom prst="ellipse">
            <a:avLst/>
          </a:prstGeom>
          <a:solidFill>
            <a:schemeClr val="accent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527517"/>
            <a:r>
              <a:rPr lang="en-US" altLang="en-US" sz="2000" dirty="0">
                <a:solidFill>
                  <a:srgbClr val="EEECE1"/>
                </a:solidFill>
                <a:latin typeface="Calibri"/>
              </a:rPr>
              <a:t>11</a:t>
            </a:r>
          </a:p>
        </p:txBody>
      </p:sp>
      <p:cxnSp>
        <p:nvCxnSpPr>
          <p:cNvPr id="226319" name="AutoShape 15"/>
          <p:cNvCxnSpPr>
            <a:cxnSpLocks noChangeShapeType="1"/>
            <a:stCxn id="226315" idx="6"/>
            <a:endCxn id="226316" idx="2"/>
          </p:cNvCxnSpPr>
          <p:nvPr/>
        </p:nvCxnSpPr>
        <p:spPr bwMode="auto">
          <a:xfrm>
            <a:off x="7678713" y="4439450"/>
            <a:ext cx="762000" cy="0"/>
          </a:xfrm>
          <a:prstGeom prst="straightConnector1">
            <a:avLst/>
          </a:prstGeom>
          <a:noFill/>
          <a:ln w="190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320" name="AutoShape 16"/>
          <p:cNvCxnSpPr>
            <a:cxnSpLocks noChangeShapeType="1"/>
            <a:stCxn id="226316" idx="7"/>
            <a:endCxn id="226317" idx="5"/>
          </p:cNvCxnSpPr>
          <p:nvPr/>
        </p:nvCxnSpPr>
        <p:spPr bwMode="auto">
          <a:xfrm flipV="1">
            <a:off x="8830958" y="3448568"/>
            <a:ext cx="0" cy="829238"/>
          </a:xfrm>
          <a:prstGeom prst="straightConnector1">
            <a:avLst/>
          </a:prstGeom>
          <a:noFill/>
          <a:ln w="190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321" name="AutoShape 17"/>
          <p:cNvCxnSpPr>
            <a:cxnSpLocks noChangeShapeType="1"/>
            <a:stCxn id="226318" idx="6"/>
            <a:endCxn id="226317" idx="2"/>
          </p:cNvCxnSpPr>
          <p:nvPr/>
        </p:nvCxnSpPr>
        <p:spPr bwMode="auto">
          <a:xfrm>
            <a:off x="7678218" y="3286924"/>
            <a:ext cx="762495" cy="0"/>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322" name="AutoShape 18"/>
          <p:cNvCxnSpPr>
            <a:cxnSpLocks noChangeShapeType="1"/>
            <a:stCxn id="226316" idx="3"/>
            <a:endCxn id="226315" idx="5"/>
          </p:cNvCxnSpPr>
          <p:nvPr/>
        </p:nvCxnSpPr>
        <p:spPr bwMode="auto">
          <a:xfrm flipH="1">
            <a:off x="7612038" y="4601375"/>
            <a:ext cx="895350" cy="0"/>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323" name="AutoShape 19"/>
          <p:cNvCxnSpPr>
            <a:cxnSpLocks noChangeShapeType="1"/>
            <a:stCxn id="226317" idx="3"/>
            <a:endCxn id="226318" idx="5"/>
          </p:cNvCxnSpPr>
          <p:nvPr/>
        </p:nvCxnSpPr>
        <p:spPr bwMode="auto">
          <a:xfrm flipH="1">
            <a:off x="7611263" y="3448568"/>
            <a:ext cx="896405" cy="0"/>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324" name="AutoShape 20"/>
          <p:cNvCxnSpPr>
            <a:cxnSpLocks noChangeShapeType="1"/>
            <a:stCxn id="226317" idx="4"/>
            <a:endCxn id="226316" idx="0"/>
          </p:cNvCxnSpPr>
          <p:nvPr/>
        </p:nvCxnSpPr>
        <p:spPr bwMode="auto">
          <a:xfrm>
            <a:off x="8669313" y="3515524"/>
            <a:ext cx="0" cy="69532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325" name="AutoShape 21"/>
          <p:cNvCxnSpPr>
            <a:cxnSpLocks noChangeShapeType="1"/>
            <a:stCxn id="226318" idx="1"/>
            <a:endCxn id="226318" idx="3"/>
          </p:cNvCxnSpPr>
          <p:nvPr/>
        </p:nvCxnSpPr>
        <p:spPr bwMode="auto">
          <a:xfrm rot="16200000" flipH="1">
            <a:off x="7126328" y="3286923"/>
            <a:ext cx="323289" cy="12700"/>
          </a:xfrm>
          <a:prstGeom prst="curvedConnector5">
            <a:avLst>
              <a:gd name="adj1" fmla="val -19641"/>
              <a:gd name="adj2" fmla="val -2922795"/>
              <a:gd name="adj3" fmla="val 115714"/>
            </a:avLst>
          </a:prstGeom>
          <a:noFill/>
          <a:ln w="19050">
            <a:solidFill>
              <a:srgbClr val="008000"/>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326" name="AutoShape 22"/>
          <p:cNvCxnSpPr>
            <a:cxnSpLocks noChangeShapeType="1"/>
            <a:stCxn id="226315" idx="1"/>
            <a:endCxn id="226315" idx="3"/>
          </p:cNvCxnSpPr>
          <p:nvPr/>
        </p:nvCxnSpPr>
        <p:spPr bwMode="auto">
          <a:xfrm rot="5400000" flipV="1">
            <a:off x="7127851" y="4437862"/>
            <a:ext cx="323850" cy="1588"/>
          </a:xfrm>
          <a:prstGeom prst="curvedConnector5">
            <a:avLst>
              <a:gd name="adj1" fmla="val -16667"/>
              <a:gd name="adj2" fmla="val -22500000"/>
              <a:gd name="adj3" fmla="val 117153"/>
            </a:avLst>
          </a:prstGeom>
          <a:noFill/>
          <a:ln w="190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6327" name="Text Box 23"/>
          <p:cNvSpPr txBox="1">
            <a:spLocks noChangeArrowheads="1"/>
          </p:cNvSpPr>
          <p:nvPr/>
        </p:nvSpPr>
        <p:spPr bwMode="auto">
          <a:xfrm>
            <a:off x="6929519" y="4909350"/>
            <a:ext cx="2223878" cy="731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527517"/>
            <a:r>
              <a:rPr lang="en-US" altLang="en-US" sz="2000" dirty="0">
                <a:solidFill>
                  <a:prstClr val="black"/>
                </a:solidFill>
                <a:latin typeface="Calibri"/>
              </a:rPr>
              <a:t>FSM for 2-bit </a:t>
            </a:r>
          </a:p>
          <a:p>
            <a:pPr algn="ctr" defTabSz="527517"/>
            <a:r>
              <a:rPr lang="en-US" altLang="en-US" sz="2000" dirty="0">
                <a:solidFill>
                  <a:prstClr val="black"/>
                </a:solidFill>
                <a:latin typeface="Calibri"/>
              </a:rPr>
              <a:t>Saturating Counter</a:t>
            </a:r>
          </a:p>
        </p:txBody>
      </p:sp>
      <p:sp>
        <p:nvSpPr>
          <p:cNvPr id="226328" name="Oval 24"/>
          <p:cNvSpPr>
            <a:spLocks noChangeArrowheads="1"/>
          </p:cNvSpPr>
          <p:nvPr/>
        </p:nvSpPr>
        <p:spPr bwMode="auto">
          <a:xfrm>
            <a:off x="3048000" y="2395544"/>
            <a:ext cx="228600" cy="228600"/>
          </a:xfrm>
          <a:prstGeom prst="ellipse">
            <a:avLst/>
          </a:prstGeom>
          <a:solidFill>
            <a:schemeClr val="accent6"/>
          </a:solidFill>
          <a:ln w="9525">
            <a:solidFill>
              <a:schemeClr val="tx1"/>
            </a:solidFill>
            <a:round/>
            <a:headEnd/>
            <a:tailEnd/>
          </a:ln>
          <a:effectLst/>
        </p:spPr>
        <p:txBody>
          <a:bodyPr wrap="none" anchor="ctr"/>
          <a:lstStyle/>
          <a:p>
            <a:pPr algn="ctr" defTabSz="527517"/>
            <a:endParaRPr lang="en-US" altLang="en-US" sz="2077">
              <a:solidFill>
                <a:srgbClr val="EEECE1"/>
              </a:solidFill>
              <a:latin typeface="Calibri"/>
            </a:endParaRPr>
          </a:p>
        </p:txBody>
      </p:sp>
      <p:sp>
        <p:nvSpPr>
          <p:cNvPr id="226329" name="Oval 25"/>
          <p:cNvSpPr>
            <a:spLocks noChangeArrowheads="1"/>
          </p:cNvSpPr>
          <p:nvPr/>
        </p:nvSpPr>
        <p:spPr bwMode="auto">
          <a:xfrm>
            <a:off x="3048000" y="2700344"/>
            <a:ext cx="228600" cy="228600"/>
          </a:xfrm>
          <a:prstGeom prst="ellipse">
            <a:avLst/>
          </a:prstGeom>
          <a:solidFill>
            <a:schemeClr val="accent5"/>
          </a:solidFill>
          <a:ln w="9525">
            <a:solidFill>
              <a:schemeClr val="tx1"/>
            </a:solidFill>
            <a:round/>
            <a:headEnd/>
            <a:tailEnd/>
          </a:ln>
          <a:effectLst/>
        </p:spPr>
        <p:txBody>
          <a:bodyPr wrap="none" anchor="ctr"/>
          <a:lstStyle/>
          <a:p>
            <a:pPr algn="ctr" defTabSz="527517"/>
            <a:endParaRPr lang="en-US" altLang="en-US" sz="2077">
              <a:solidFill>
                <a:srgbClr val="EEECE1"/>
              </a:solidFill>
              <a:latin typeface="Calibri"/>
            </a:endParaRPr>
          </a:p>
        </p:txBody>
      </p:sp>
      <p:sp>
        <p:nvSpPr>
          <p:cNvPr id="226330" name="Text Box 26"/>
          <p:cNvSpPr txBox="1">
            <a:spLocks noChangeArrowheads="1"/>
          </p:cNvSpPr>
          <p:nvPr/>
        </p:nvSpPr>
        <p:spPr bwMode="auto">
          <a:xfrm>
            <a:off x="3413126" y="2330456"/>
            <a:ext cx="118019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sz="1846" dirty="0">
                <a:solidFill>
                  <a:prstClr val="black"/>
                </a:solidFill>
                <a:latin typeface="Calibri"/>
              </a:rPr>
              <a:t>Predict NT</a:t>
            </a:r>
          </a:p>
        </p:txBody>
      </p:sp>
      <p:sp>
        <p:nvSpPr>
          <p:cNvPr id="226331" name="Text Box 27"/>
          <p:cNvSpPr txBox="1">
            <a:spLocks noChangeArrowheads="1"/>
          </p:cNvSpPr>
          <p:nvPr/>
        </p:nvSpPr>
        <p:spPr bwMode="auto">
          <a:xfrm>
            <a:off x="3429001" y="2624145"/>
            <a:ext cx="1027910"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sz="1846">
                <a:solidFill>
                  <a:prstClr val="black"/>
                </a:solidFill>
                <a:latin typeface="Calibri"/>
              </a:rPr>
              <a:t>Predict T</a:t>
            </a:r>
          </a:p>
        </p:txBody>
      </p:sp>
      <p:sp>
        <p:nvSpPr>
          <p:cNvPr id="226332" name="Line 28"/>
          <p:cNvSpPr>
            <a:spLocks noChangeShapeType="1"/>
          </p:cNvSpPr>
          <p:nvPr/>
        </p:nvSpPr>
        <p:spPr bwMode="auto">
          <a:xfrm>
            <a:off x="3048000" y="3081344"/>
            <a:ext cx="228600" cy="0"/>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527517"/>
            <a:endParaRPr lang="en-US" sz="2077">
              <a:solidFill>
                <a:prstClr val="black"/>
              </a:solidFill>
              <a:latin typeface="Calibri"/>
            </a:endParaRPr>
          </a:p>
        </p:txBody>
      </p:sp>
      <p:sp>
        <p:nvSpPr>
          <p:cNvPr id="226333" name="Text Box 29"/>
          <p:cNvSpPr txBox="1">
            <a:spLocks noChangeArrowheads="1"/>
          </p:cNvSpPr>
          <p:nvPr/>
        </p:nvSpPr>
        <p:spPr bwMode="auto">
          <a:xfrm>
            <a:off x="3429000" y="2928945"/>
            <a:ext cx="2510239"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sz="1846" dirty="0">
                <a:solidFill>
                  <a:prstClr val="black"/>
                </a:solidFill>
                <a:latin typeface="Calibri"/>
              </a:rPr>
              <a:t>Transition on T outcome</a:t>
            </a:r>
          </a:p>
        </p:txBody>
      </p:sp>
      <p:sp>
        <p:nvSpPr>
          <p:cNvPr id="226334" name="Text Box 30"/>
          <p:cNvSpPr txBox="1">
            <a:spLocks noChangeArrowheads="1"/>
          </p:cNvSpPr>
          <p:nvPr/>
        </p:nvSpPr>
        <p:spPr bwMode="auto">
          <a:xfrm>
            <a:off x="3429000" y="3233745"/>
            <a:ext cx="2662524"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527517"/>
            <a:r>
              <a:rPr lang="en-US" altLang="en-US" sz="1846" dirty="0">
                <a:solidFill>
                  <a:prstClr val="black"/>
                </a:solidFill>
                <a:latin typeface="Calibri"/>
              </a:rPr>
              <a:t>Transition on NT outcome</a:t>
            </a:r>
          </a:p>
        </p:txBody>
      </p:sp>
      <p:sp>
        <p:nvSpPr>
          <p:cNvPr id="226335" name="Line 31"/>
          <p:cNvSpPr>
            <a:spLocks noChangeShapeType="1"/>
          </p:cNvSpPr>
          <p:nvPr/>
        </p:nvSpPr>
        <p:spPr bwMode="auto">
          <a:xfrm>
            <a:off x="3048000" y="3386144"/>
            <a:ext cx="2286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527517"/>
            <a:endParaRPr lang="en-US" sz="2077">
              <a:solidFill>
                <a:prstClr val="black"/>
              </a:solidFill>
              <a:latin typeface="Calibri"/>
            </a:endParaRPr>
          </a:p>
        </p:txBody>
      </p:sp>
      <p:sp>
        <p:nvSpPr>
          <p:cNvPr id="3" name="Slide Number Placeholder 2"/>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33</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52983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66A8AE7-D53D-4E14-9CD9-BE86BA8B5D8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94A0B9CC-68AB-4004-BB67-7384DB011504}"/>
              </a:ext>
            </a:extLst>
          </p:cNvPr>
          <p:cNvSpPr>
            <a:spLocks noGrp="1"/>
          </p:cNvSpPr>
          <p:nvPr>
            <p:ph type="title"/>
          </p:nvPr>
        </p:nvSpPr>
        <p:spPr/>
        <p:txBody>
          <a:bodyPr/>
          <a:lstStyle/>
          <a:p>
            <a:r>
              <a:rPr lang="en-US" sz="4400" dirty="0"/>
              <a:t>Pipelined CPU Performance Analysis</a:t>
            </a:r>
          </a:p>
        </p:txBody>
      </p:sp>
      <p:sp>
        <p:nvSpPr>
          <p:cNvPr id="3" name="Content Placeholder 2">
            <a:extLst>
              <a:ext uri="{FF2B5EF4-FFF2-40B4-BE49-F238E27FC236}">
                <a16:creationId xmlns:a16="http://schemas.microsoft.com/office/drawing/2014/main" id="{80F65AE4-8044-4642-AABE-A1915C2465D7}"/>
              </a:ext>
            </a:extLst>
          </p:cNvPr>
          <p:cNvSpPr>
            <a:spLocks noGrp="1"/>
          </p:cNvSpPr>
          <p:nvPr>
            <p:ph idx="1"/>
          </p:nvPr>
        </p:nvSpPr>
        <p:spPr>
          <a:xfrm>
            <a:off x="886633" y="4529699"/>
            <a:ext cx="9495692" cy="2101515"/>
          </a:xfrm>
        </p:spPr>
        <p:txBody>
          <a:bodyPr>
            <a:normAutofit fontScale="85000" lnSpcReduction="20000"/>
          </a:bodyPr>
          <a:lstStyle/>
          <a:p>
            <a:pPr marL="0" indent="0">
              <a:buNone/>
            </a:pPr>
            <a:r>
              <a:rPr lang="en-US" sz="2077" dirty="0"/>
              <a:t>Critical path = max {</a:t>
            </a:r>
          </a:p>
          <a:p>
            <a:pPr marL="0" indent="0">
              <a:buNone/>
            </a:pPr>
            <a:r>
              <a:rPr lang="en-US" sz="2077" dirty="0"/>
              <a:t>				</a:t>
            </a:r>
            <a:r>
              <a:rPr lang="en-US" sz="2077" dirty="0" err="1"/>
              <a:t>T</a:t>
            </a:r>
            <a:r>
              <a:rPr lang="en-US" sz="2077" baseline="-25000" dirty="0" err="1"/>
              <a:t>pcq</a:t>
            </a:r>
            <a:r>
              <a:rPr lang="en-US" sz="2077" dirty="0"/>
              <a:t> + </a:t>
            </a:r>
            <a:r>
              <a:rPr lang="en-US" sz="2077" dirty="0" err="1"/>
              <a:t>T</a:t>
            </a:r>
            <a:r>
              <a:rPr lang="en-US" sz="2077" baseline="-25000" dirty="0" err="1"/>
              <a:t>i</a:t>
            </a:r>
            <a:r>
              <a:rPr lang="en-US" sz="2077" baseline="-25000" dirty="0"/>
              <a:t>-mem </a:t>
            </a:r>
            <a:r>
              <a:rPr lang="en-US" sz="2077" dirty="0"/>
              <a:t>+ </a:t>
            </a:r>
            <a:r>
              <a:rPr lang="en-US" sz="2077" dirty="0" err="1"/>
              <a:t>T</a:t>
            </a:r>
            <a:r>
              <a:rPr lang="en-US" sz="2077" baseline="-25000" dirty="0" err="1"/>
              <a:t>setup</a:t>
            </a:r>
            <a:r>
              <a:rPr lang="en-US" sz="2077" dirty="0"/>
              <a:t>,</a:t>
            </a:r>
          </a:p>
          <a:p>
            <a:pPr marL="0" indent="0">
              <a:buNone/>
            </a:pPr>
            <a:r>
              <a:rPr lang="en-US" sz="2077" dirty="0"/>
              <a:t>				</a:t>
            </a:r>
            <a:r>
              <a:rPr lang="en-US" sz="2077" b="1" dirty="0">
                <a:solidFill>
                  <a:srgbClr val="0070C0"/>
                </a:solidFill>
              </a:rPr>
              <a:t>2 (</a:t>
            </a:r>
            <a:r>
              <a:rPr lang="en-US" sz="2077" b="1" dirty="0"/>
              <a:t> </a:t>
            </a:r>
            <a:r>
              <a:rPr lang="en-US" sz="2077" dirty="0" err="1"/>
              <a:t>T</a:t>
            </a:r>
            <a:r>
              <a:rPr lang="en-US" sz="2077" baseline="-25000" dirty="0" err="1"/>
              <a:t>RFread</a:t>
            </a:r>
            <a:r>
              <a:rPr lang="en-US" sz="2077" dirty="0"/>
              <a:t> + </a:t>
            </a:r>
            <a:r>
              <a:rPr lang="en-US" sz="2077" dirty="0" err="1"/>
              <a:t>T</a:t>
            </a:r>
            <a:r>
              <a:rPr lang="en-US" sz="2077" baseline="-25000" dirty="0" err="1"/>
              <a:t>mux</a:t>
            </a:r>
            <a:r>
              <a:rPr lang="en-US" sz="2077" baseline="-25000" dirty="0"/>
              <a:t> </a:t>
            </a:r>
            <a:r>
              <a:rPr lang="en-US" sz="2077" dirty="0"/>
              <a:t>+ </a:t>
            </a:r>
            <a:r>
              <a:rPr lang="en-US" sz="2077" dirty="0" err="1"/>
              <a:t>T</a:t>
            </a:r>
            <a:r>
              <a:rPr lang="en-US" sz="2077" baseline="-25000" dirty="0" err="1"/>
              <a:t>eq</a:t>
            </a:r>
            <a:r>
              <a:rPr lang="en-US" sz="2077" baseline="-25000" dirty="0"/>
              <a:t> </a:t>
            </a:r>
            <a:r>
              <a:rPr lang="en-US" sz="2077" dirty="0"/>
              <a:t>+ T</a:t>
            </a:r>
            <a:r>
              <a:rPr lang="en-US" sz="2077" baseline="-25000" dirty="0"/>
              <a:t>AND </a:t>
            </a:r>
            <a:r>
              <a:rPr lang="en-US" sz="2077" dirty="0"/>
              <a:t>+ </a:t>
            </a:r>
            <a:r>
              <a:rPr lang="en-US" sz="2077" dirty="0" err="1"/>
              <a:t>T</a:t>
            </a:r>
            <a:r>
              <a:rPr lang="en-US" sz="2077" baseline="-25000" dirty="0" err="1"/>
              <a:t>mux</a:t>
            </a:r>
            <a:r>
              <a:rPr lang="en-US" sz="2077" baseline="-25000" dirty="0"/>
              <a:t> </a:t>
            </a:r>
            <a:r>
              <a:rPr lang="en-US" sz="2077" dirty="0"/>
              <a:t>+ </a:t>
            </a:r>
            <a:r>
              <a:rPr lang="en-US" sz="2077" dirty="0" err="1"/>
              <a:t>T</a:t>
            </a:r>
            <a:r>
              <a:rPr lang="en-US" sz="2077" baseline="-25000" dirty="0" err="1"/>
              <a:t>setup</a:t>
            </a:r>
            <a:r>
              <a:rPr lang="en-US" sz="2077" baseline="-25000" dirty="0"/>
              <a:t> </a:t>
            </a:r>
            <a:r>
              <a:rPr lang="en-US" sz="2077" b="1" dirty="0">
                <a:solidFill>
                  <a:srgbClr val="0070C0"/>
                </a:solidFill>
              </a:rPr>
              <a:t>)</a:t>
            </a:r>
            <a:r>
              <a:rPr lang="en-US" sz="2077" dirty="0"/>
              <a:t>,</a:t>
            </a:r>
          </a:p>
          <a:p>
            <a:pPr marL="0" indent="0">
              <a:buNone/>
            </a:pPr>
            <a:r>
              <a:rPr lang="en-US" sz="2077" dirty="0"/>
              <a:t>				</a:t>
            </a:r>
            <a:r>
              <a:rPr lang="en-US" sz="2077" dirty="0" err="1"/>
              <a:t>T</a:t>
            </a:r>
            <a:r>
              <a:rPr lang="en-US" sz="2077" baseline="-25000" dirty="0" err="1"/>
              <a:t>pcq</a:t>
            </a:r>
            <a:r>
              <a:rPr lang="en-US" sz="2077" dirty="0"/>
              <a:t> + </a:t>
            </a:r>
            <a:r>
              <a:rPr lang="en-US" sz="2077" dirty="0" err="1"/>
              <a:t>T</a:t>
            </a:r>
            <a:r>
              <a:rPr lang="en-US" sz="2077" baseline="-25000" dirty="0" err="1"/>
              <a:t>mux</a:t>
            </a:r>
            <a:r>
              <a:rPr lang="en-US" sz="2077" baseline="-25000" dirty="0"/>
              <a:t> </a:t>
            </a:r>
            <a:r>
              <a:rPr lang="en-US" sz="2077" dirty="0"/>
              <a:t>+ </a:t>
            </a:r>
            <a:r>
              <a:rPr lang="en-US" sz="2077" dirty="0" err="1"/>
              <a:t>T</a:t>
            </a:r>
            <a:r>
              <a:rPr lang="en-US" sz="2077" baseline="-25000" dirty="0" err="1"/>
              <a:t>mux</a:t>
            </a:r>
            <a:r>
              <a:rPr lang="en-US" sz="2077" baseline="-25000" dirty="0"/>
              <a:t> </a:t>
            </a:r>
            <a:r>
              <a:rPr lang="en-US" sz="2077" dirty="0"/>
              <a:t>+ T</a:t>
            </a:r>
            <a:r>
              <a:rPr lang="en-US" sz="2077" baseline="-25000" dirty="0"/>
              <a:t>ALU </a:t>
            </a:r>
            <a:r>
              <a:rPr lang="en-US" sz="2077" dirty="0"/>
              <a:t>+ </a:t>
            </a:r>
            <a:r>
              <a:rPr lang="en-US" sz="2077" dirty="0" err="1"/>
              <a:t>T</a:t>
            </a:r>
            <a:r>
              <a:rPr lang="en-US" sz="2077" baseline="-25000" dirty="0" err="1"/>
              <a:t>setup</a:t>
            </a:r>
            <a:r>
              <a:rPr lang="en-US" sz="2077" dirty="0"/>
              <a:t>,</a:t>
            </a:r>
          </a:p>
          <a:p>
            <a:pPr marL="0" indent="0">
              <a:buNone/>
            </a:pPr>
            <a:r>
              <a:rPr lang="en-US" sz="2077" baseline="-25000" dirty="0"/>
              <a:t>				</a:t>
            </a:r>
            <a:r>
              <a:rPr lang="en-US" sz="2077" dirty="0" err="1"/>
              <a:t>T</a:t>
            </a:r>
            <a:r>
              <a:rPr lang="en-US" sz="2077" baseline="-25000" dirty="0" err="1"/>
              <a:t>pcq</a:t>
            </a:r>
            <a:r>
              <a:rPr lang="en-US" sz="2077" dirty="0"/>
              <a:t> + </a:t>
            </a:r>
            <a:r>
              <a:rPr lang="en-US" sz="2077" dirty="0" err="1"/>
              <a:t>T</a:t>
            </a:r>
            <a:r>
              <a:rPr lang="en-US" sz="2077" baseline="-25000" dirty="0" err="1"/>
              <a:t>memread</a:t>
            </a:r>
            <a:r>
              <a:rPr lang="en-US" sz="2077" baseline="-25000" dirty="0"/>
              <a:t> </a:t>
            </a:r>
            <a:r>
              <a:rPr lang="en-US" sz="2077" dirty="0"/>
              <a:t>+ </a:t>
            </a:r>
            <a:r>
              <a:rPr lang="en-US" sz="2077" dirty="0" err="1"/>
              <a:t>T</a:t>
            </a:r>
            <a:r>
              <a:rPr lang="en-US" sz="2077" baseline="-25000" dirty="0" err="1"/>
              <a:t>setup</a:t>
            </a:r>
            <a:r>
              <a:rPr lang="en-US" sz="2077" dirty="0"/>
              <a:t>,</a:t>
            </a:r>
          </a:p>
          <a:p>
            <a:pPr marL="0" indent="0">
              <a:buNone/>
            </a:pPr>
            <a:r>
              <a:rPr lang="en-US" sz="2077" baseline="-25000" dirty="0"/>
              <a:t>				</a:t>
            </a:r>
            <a:r>
              <a:rPr lang="en-US" sz="2077" b="1" dirty="0">
                <a:solidFill>
                  <a:srgbClr val="0070C0"/>
                </a:solidFill>
              </a:rPr>
              <a:t>2 (</a:t>
            </a:r>
            <a:r>
              <a:rPr lang="en-US" sz="2077" dirty="0"/>
              <a:t> </a:t>
            </a:r>
            <a:r>
              <a:rPr lang="en-US" sz="2077" dirty="0" err="1"/>
              <a:t>T</a:t>
            </a:r>
            <a:r>
              <a:rPr lang="en-US" sz="2077" baseline="-25000" dirty="0" err="1"/>
              <a:t>pcq</a:t>
            </a:r>
            <a:r>
              <a:rPr lang="en-US" sz="2077" dirty="0"/>
              <a:t> + </a:t>
            </a:r>
            <a:r>
              <a:rPr lang="en-US" sz="2077" dirty="0" err="1"/>
              <a:t>T</a:t>
            </a:r>
            <a:r>
              <a:rPr lang="en-US" sz="2077" baseline="-25000" dirty="0" err="1"/>
              <a:t>mux</a:t>
            </a:r>
            <a:r>
              <a:rPr lang="en-US" sz="2077" baseline="-25000" dirty="0"/>
              <a:t> </a:t>
            </a:r>
            <a:r>
              <a:rPr lang="en-US" sz="2077" dirty="0"/>
              <a:t>+ </a:t>
            </a:r>
            <a:r>
              <a:rPr lang="en-US" sz="2077" dirty="0" err="1"/>
              <a:t>T</a:t>
            </a:r>
            <a:r>
              <a:rPr lang="en-US" sz="2077" baseline="-25000" dirty="0" err="1"/>
              <a:t>RFwrite</a:t>
            </a:r>
            <a:r>
              <a:rPr lang="en-US" sz="2077" baseline="-25000" dirty="0"/>
              <a:t> </a:t>
            </a:r>
            <a:r>
              <a:rPr lang="en-US" sz="2077" b="1" dirty="0">
                <a:solidFill>
                  <a:srgbClr val="0070C0"/>
                </a:solidFill>
              </a:rPr>
              <a:t>)</a:t>
            </a:r>
            <a:endParaRPr lang="en-US" sz="2077" b="1" baseline="-25000" dirty="0">
              <a:solidFill>
                <a:srgbClr val="0070C0"/>
              </a:solidFill>
            </a:endParaRPr>
          </a:p>
          <a:p>
            <a:pPr marL="0" indent="0">
              <a:buNone/>
            </a:pPr>
            <a:r>
              <a:rPr lang="en-US" sz="2077" dirty="0"/>
              <a:t>			}</a:t>
            </a:r>
            <a:endParaRPr lang="en-US" sz="2077" baseline="-25000" dirty="0"/>
          </a:p>
        </p:txBody>
      </p:sp>
      <p:sp>
        <p:nvSpPr>
          <p:cNvPr id="4" name="Slide Number Placeholder 3">
            <a:extLst>
              <a:ext uri="{FF2B5EF4-FFF2-40B4-BE49-F238E27FC236}">
                <a16:creationId xmlns:a16="http://schemas.microsoft.com/office/drawing/2014/main" id="{D88E213A-8936-4AB9-9676-4D37DFF2E503}"/>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34</a:t>
            </a:fld>
            <a:endParaRPr lang="en-US" dirty="0">
              <a:solidFill>
                <a:prstClr val="black">
                  <a:tint val="75000"/>
                </a:prstClr>
              </a:solidFill>
              <a:latin typeface="Calibri"/>
            </a:endParaRPr>
          </a:p>
        </p:txBody>
      </p:sp>
      <p:graphicFrame>
        <p:nvGraphicFramePr>
          <p:cNvPr id="125" name="Table 124">
            <a:extLst>
              <a:ext uri="{FF2B5EF4-FFF2-40B4-BE49-F238E27FC236}">
                <a16:creationId xmlns:a16="http://schemas.microsoft.com/office/drawing/2014/main" id="{37905BE9-1319-4C04-80E4-67FBEBED9F91}"/>
              </a:ext>
            </a:extLst>
          </p:cNvPr>
          <p:cNvGraphicFramePr>
            <a:graphicFrameLocks noGrp="1"/>
          </p:cNvGraphicFramePr>
          <p:nvPr/>
        </p:nvGraphicFramePr>
        <p:xfrm>
          <a:off x="951881" y="1131470"/>
          <a:ext cx="4832054" cy="3164733"/>
        </p:xfrm>
        <a:graphic>
          <a:graphicData uri="http://schemas.openxmlformats.org/drawingml/2006/table">
            <a:tbl>
              <a:tblPr firstRow="1" bandRow="1">
                <a:tableStyleId>{5A111915-BE36-4E01-A7E5-04B1672EAD32}</a:tableStyleId>
              </a:tblPr>
              <a:tblGrid>
                <a:gridCol w="2313243">
                  <a:extLst>
                    <a:ext uri="{9D8B030D-6E8A-4147-A177-3AD203B41FA5}">
                      <a16:colId xmlns:a16="http://schemas.microsoft.com/office/drawing/2014/main" val="2783346120"/>
                    </a:ext>
                  </a:extLst>
                </a:gridCol>
                <a:gridCol w="1471164">
                  <a:extLst>
                    <a:ext uri="{9D8B030D-6E8A-4147-A177-3AD203B41FA5}">
                      <a16:colId xmlns:a16="http://schemas.microsoft.com/office/drawing/2014/main" val="684689837"/>
                    </a:ext>
                  </a:extLst>
                </a:gridCol>
                <a:gridCol w="1047647">
                  <a:extLst>
                    <a:ext uri="{9D8B030D-6E8A-4147-A177-3AD203B41FA5}">
                      <a16:colId xmlns:a16="http://schemas.microsoft.com/office/drawing/2014/main" val="1335327082"/>
                    </a:ext>
                  </a:extLst>
                </a:gridCol>
              </a:tblGrid>
              <a:tr h="287703">
                <a:tc>
                  <a:txBody>
                    <a:bodyPr/>
                    <a:lstStyle/>
                    <a:p>
                      <a:r>
                        <a:rPr lang="en-US" sz="1400" dirty="0">
                          <a:latin typeface="+mn-lt"/>
                        </a:rPr>
                        <a:t>Function Unit</a:t>
                      </a:r>
                      <a:endParaRPr lang="en-US" sz="1400" dirty="0">
                        <a:latin typeface="+mn-lt"/>
                        <a:cs typeface="Arial" panose="020B0604020202020204" pitchFamily="34" charset="0"/>
                      </a:endParaRPr>
                    </a:p>
                  </a:txBody>
                  <a:tcPr marL="0" marR="0" marT="0" marB="0" anchor="ctr"/>
                </a:tc>
                <a:tc>
                  <a:txBody>
                    <a:bodyPr/>
                    <a:lstStyle/>
                    <a:p>
                      <a:r>
                        <a:rPr lang="en-US" sz="1400" dirty="0">
                          <a:latin typeface="+mn-lt"/>
                        </a:rPr>
                        <a:t>Parameter</a:t>
                      </a:r>
                      <a:endParaRPr lang="en-US" sz="1400" dirty="0">
                        <a:latin typeface="+mn-lt"/>
                        <a:cs typeface="Arial" panose="020B0604020202020204" pitchFamily="34" charset="0"/>
                      </a:endParaRPr>
                    </a:p>
                  </a:txBody>
                  <a:tcPr marL="0" marR="0" marT="0" marB="0" anchor="ctr"/>
                </a:tc>
                <a:tc>
                  <a:txBody>
                    <a:bodyPr/>
                    <a:lstStyle/>
                    <a:p>
                      <a:r>
                        <a:rPr lang="en-US" sz="1400" dirty="0">
                          <a:latin typeface="+mn-lt"/>
                        </a:rPr>
                        <a:t>Delay (</a:t>
                      </a:r>
                      <a:r>
                        <a:rPr lang="en-US" sz="1400" dirty="0" err="1">
                          <a:latin typeface="+mn-lt"/>
                        </a:rPr>
                        <a:t>ps</a:t>
                      </a:r>
                      <a:r>
                        <a:rPr lang="en-US" sz="1400" dirty="0">
                          <a:latin typeface="+mn-lt"/>
                        </a:rPr>
                        <a:t>)</a:t>
                      </a:r>
                      <a:endParaRPr lang="en-US" sz="1400" dirty="0">
                        <a:latin typeface="+mn-lt"/>
                        <a:cs typeface="Arial" panose="020B0604020202020204" pitchFamily="34" charset="0"/>
                      </a:endParaRPr>
                    </a:p>
                  </a:txBody>
                  <a:tcPr marL="0" marR="0" marT="0" marB="0" anchor="ctr"/>
                </a:tc>
                <a:extLst>
                  <a:ext uri="{0D108BD9-81ED-4DB2-BD59-A6C34878D82A}">
                    <a16:rowId xmlns:a16="http://schemas.microsoft.com/office/drawing/2014/main" val="4030086429"/>
                  </a:ext>
                </a:extLst>
              </a:tr>
              <a:tr h="287703">
                <a:tc>
                  <a:txBody>
                    <a:bodyPr/>
                    <a:lstStyle/>
                    <a:p>
                      <a:r>
                        <a:rPr lang="en-US" sz="1400" dirty="0">
                          <a:latin typeface="+mn-lt"/>
                        </a:rPr>
                        <a:t>Register clock-to-Q</a:t>
                      </a:r>
                      <a:endParaRPr lang="en-US" sz="1400" dirty="0">
                        <a:latin typeface="+mn-lt"/>
                        <a:cs typeface="Arial" panose="020B0604020202020204" pitchFamily="34" charset="0"/>
                      </a:endParaRPr>
                    </a:p>
                  </a:txBody>
                  <a:tcPr marL="0" marR="0" marT="0" marB="0" anchor="ctr"/>
                </a:tc>
                <a:tc>
                  <a:txBody>
                    <a:bodyPr/>
                    <a:lstStyle/>
                    <a:p>
                      <a:r>
                        <a:rPr lang="en-US" sz="1400" dirty="0" err="1">
                          <a:latin typeface="+mn-lt"/>
                        </a:rPr>
                        <a:t>T</a:t>
                      </a:r>
                      <a:r>
                        <a:rPr lang="en-US" sz="1400" baseline="-25000" dirty="0" err="1">
                          <a:latin typeface="+mn-lt"/>
                        </a:rPr>
                        <a:t>pcq</a:t>
                      </a:r>
                      <a:endParaRPr lang="en-US" sz="1400" baseline="-25000" dirty="0">
                        <a:latin typeface="+mn-lt"/>
                        <a:cs typeface="Arial" panose="020B0604020202020204" pitchFamily="34" charset="0"/>
                      </a:endParaRPr>
                    </a:p>
                  </a:txBody>
                  <a:tcPr marL="0" marR="0" marT="0" marB="0" anchor="ctr"/>
                </a:tc>
                <a:tc>
                  <a:txBody>
                    <a:bodyPr/>
                    <a:lstStyle/>
                    <a:p>
                      <a:r>
                        <a:rPr lang="en-US" sz="1400" dirty="0">
                          <a:latin typeface="+mn-lt"/>
                        </a:rPr>
                        <a:t>30</a:t>
                      </a:r>
                      <a:endParaRPr lang="en-US" sz="1400" dirty="0">
                        <a:latin typeface="+mn-lt"/>
                        <a:cs typeface="Arial" panose="020B0604020202020204" pitchFamily="34" charset="0"/>
                      </a:endParaRPr>
                    </a:p>
                  </a:txBody>
                  <a:tcPr marL="0" marR="0" marT="0" marB="0" anchor="ctr"/>
                </a:tc>
                <a:extLst>
                  <a:ext uri="{0D108BD9-81ED-4DB2-BD59-A6C34878D82A}">
                    <a16:rowId xmlns:a16="http://schemas.microsoft.com/office/drawing/2014/main" val="144503996"/>
                  </a:ext>
                </a:extLst>
              </a:tr>
              <a:tr h="287703">
                <a:tc>
                  <a:txBody>
                    <a:bodyPr/>
                    <a:lstStyle/>
                    <a:p>
                      <a:r>
                        <a:rPr lang="en-US" sz="1400" dirty="0">
                          <a:latin typeface="+mn-lt"/>
                          <a:cs typeface="Arial" panose="020B0604020202020204" pitchFamily="34" charset="0"/>
                        </a:rPr>
                        <a:t>Clock setup time</a:t>
                      </a:r>
                    </a:p>
                  </a:txBody>
                  <a:tcPr marL="0" marR="0" marT="0" marB="0" anchor="ctr"/>
                </a:tc>
                <a:tc>
                  <a:txBody>
                    <a:bodyPr/>
                    <a:lstStyle/>
                    <a:p>
                      <a:r>
                        <a:rPr lang="en-US" sz="1400" dirty="0" err="1">
                          <a:latin typeface="+mn-lt"/>
                        </a:rPr>
                        <a:t>T</a:t>
                      </a:r>
                      <a:r>
                        <a:rPr lang="en-US" sz="1400" baseline="-25000" dirty="0" err="1">
                          <a:latin typeface="+mn-lt"/>
                        </a:rPr>
                        <a:t>setup</a:t>
                      </a:r>
                      <a:endParaRPr lang="en-US" sz="1400" baseline="-25000" dirty="0">
                        <a:latin typeface="+mn-lt"/>
                        <a:cs typeface="Arial" panose="020B0604020202020204" pitchFamily="34" charset="0"/>
                      </a:endParaRPr>
                    </a:p>
                  </a:txBody>
                  <a:tcPr marL="0" marR="0" marT="0" marB="0" anchor="ctr"/>
                </a:tc>
                <a:tc>
                  <a:txBody>
                    <a:bodyPr/>
                    <a:lstStyle/>
                    <a:p>
                      <a:r>
                        <a:rPr lang="en-US" sz="1400" dirty="0">
                          <a:latin typeface="+mn-lt"/>
                        </a:rPr>
                        <a:t>20</a:t>
                      </a:r>
                      <a:endParaRPr lang="en-US" sz="1400" dirty="0">
                        <a:latin typeface="+mn-lt"/>
                        <a:cs typeface="Arial" panose="020B0604020202020204" pitchFamily="34" charset="0"/>
                      </a:endParaRPr>
                    </a:p>
                  </a:txBody>
                  <a:tcPr marL="0" marR="0" marT="0" marB="0" anchor="ctr"/>
                </a:tc>
                <a:extLst>
                  <a:ext uri="{0D108BD9-81ED-4DB2-BD59-A6C34878D82A}">
                    <a16:rowId xmlns:a16="http://schemas.microsoft.com/office/drawing/2014/main" val="418897308"/>
                  </a:ext>
                </a:extLst>
              </a:tr>
              <a:tr h="287703">
                <a:tc>
                  <a:txBody>
                    <a:bodyPr/>
                    <a:lstStyle/>
                    <a:p>
                      <a:r>
                        <a:rPr lang="en-US" sz="1400" dirty="0">
                          <a:latin typeface="+mn-lt"/>
                        </a:rPr>
                        <a:t>MUX</a:t>
                      </a:r>
                      <a:endParaRPr lang="en-US" sz="1400" dirty="0">
                        <a:latin typeface="+mn-lt"/>
                        <a:cs typeface="Arial" panose="020B0604020202020204" pitchFamily="34" charset="0"/>
                      </a:endParaRPr>
                    </a:p>
                  </a:txBody>
                  <a:tcPr marL="0" marR="0" marT="0" marB="0" anchor="ctr"/>
                </a:tc>
                <a:tc>
                  <a:txBody>
                    <a:bodyPr/>
                    <a:lstStyle/>
                    <a:p>
                      <a:r>
                        <a:rPr lang="en-US" sz="1400" dirty="0">
                          <a:latin typeface="+mn-lt"/>
                        </a:rPr>
                        <a:t>T</a:t>
                      </a:r>
                      <a:r>
                        <a:rPr lang="en-US" sz="1400" baseline="-25000" dirty="0">
                          <a:latin typeface="+mn-lt"/>
                        </a:rPr>
                        <a:t>MUX</a:t>
                      </a:r>
                      <a:endParaRPr lang="en-US" sz="1400" baseline="-25000" dirty="0">
                        <a:latin typeface="+mn-lt"/>
                        <a:cs typeface="Arial" panose="020B0604020202020204" pitchFamily="34" charset="0"/>
                      </a:endParaRPr>
                    </a:p>
                  </a:txBody>
                  <a:tcPr marL="0" marR="0" marT="0" marB="0" anchor="ctr"/>
                </a:tc>
                <a:tc>
                  <a:txBody>
                    <a:bodyPr/>
                    <a:lstStyle/>
                    <a:p>
                      <a:r>
                        <a:rPr lang="en-US" sz="1400" dirty="0">
                          <a:latin typeface="+mn-lt"/>
                        </a:rPr>
                        <a:t>25</a:t>
                      </a:r>
                      <a:endParaRPr lang="en-US" sz="1400" dirty="0">
                        <a:latin typeface="+mn-lt"/>
                        <a:cs typeface="Arial" panose="020B0604020202020204" pitchFamily="34" charset="0"/>
                      </a:endParaRPr>
                    </a:p>
                  </a:txBody>
                  <a:tcPr marL="0" marR="0" marT="0" marB="0" anchor="ctr"/>
                </a:tc>
                <a:extLst>
                  <a:ext uri="{0D108BD9-81ED-4DB2-BD59-A6C34878D82A}">
                    <a16:rowId xmlns:a16="http://schemas.microsoft.com/office/drawing/2014/main" val="3114017309"/>
                  </a:ext>
                </a:extLst>
              </a:tr>
              <a:tr h="287703">
                <a:tc>
                  <a:txBody>
                    <a:bodyPr/>
                    <a:lstStyle/>
                    <a:p>
                      <a:r>
                        <a:rPr lang="en-US" sz="1400" dirty="0">
                          <a:latin typeface="+mn-lt"/>
                          <a:cs typeface="Arial" panose="020B0604020202020204" pitchFamily="34" charset="0"/>
                        </a:rPr>
                        <a:t>Sign-extend</a:t>
                      </a:r>
                    </a:p>
                  </a:txBody>
                  <a:tcPr marL="0" marR="0" marT="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err="1">
                          <a:latin typeface="+mn-lt"/>
                        </a:rPr>
                        <a:t>T</a:t>
                      </a:r>
                      <a:r>
                        <a:rPr lang="en-US" sz="1400" baseline="-25000" dirty="0" err="1">
                          <a:latin typeface="+mn-lt"/>
                        </a:rPr>
                        <a:t>s_ext</a:t>
                      </a:r>
                      <a:endParaRPr lang="en-US" sz="1400" baseline="-25000" dirty="0">
                        <a:latin typeface="+mn-lt"/>
                        <a:cs typeface="Arial" panose="020B0604020202020204" pitchFamily="34" charset="0"/>
                      </a:endParaRPr>
                    </a:p>
                  </a:txBody>
                  <a:tcPr marL="0" marR="0" marT="0" marB="0" anchor="ctr"/>
                </a:tc>
                <a:tc>
                  <a:txBody>
                    <a:bodyPr/>
                    <a:lstStyle/>
                    <a:p>
                      <a:r>
                        <a:rPr lang="en-US" sz="1400" dirty="0">
                          <a:latin typeface="+mn-lt"/>
                          <a:cs typeface="Arial" panose="020B0604020202020204" pitchFamily="34" charset="0"/>
                        </a:rPr>
                        <a:t>25</a:t>
                      </a:r>
                    </a:p>
                  </a:txBody>
                  <a:tcPr marL="0" marR="0" marT="0" marB="0" anchor="ctr"/>
                </a:tc>
                <a:extLst>
                  <a:ext uri="{0D108BD9-81ED-4DB2-BD59-A6C34878D82A}">
                    <a16:rowId xmlns:a16="http://schemas.microsoft.com/office/drawing/2014/main" val="595668981"/>
                  </a:ext>
                </a:extLst>
              </a:tr>
              <a:tr h="287703">
                <a:tc>
                  <a:txBody>
                    <a:bodyPr/>
                    <a:lstStyle/>
                    <a:p>
                      <a:r>
                        <a:rPr lang="en-US" sz="1400" dirty="0">
                          <a:latin typeface="+mn-lt"/>
                        </a:rPr>
                        <a:t>ALU</a:t>
                      </a:r>
                      <a:endParaRPr lang="en-US" sz="1400" dirty="0">
                        <a:latin typeface="+mn-lt"/>
                        <a:cs typeface="Arial" panose="020B0604020202020204" pitchFamily="34" charset="0"/>
                      </a:endParaRPr>
                    </a:p>
                  </a:txBody>
                  <a:tcPr marL="0" marR="0" marT="0" marB="0" anchor="ctr"/>
                </a:tc>
                <a:tc>
                  <a:txBody>
                    <a:bodyPr/>
                    <a:lstStyle/>
                    <a:p>
                      <a:r>
                        <a:rPr lang="en-US" sz="1400" dirty="0">
                          <a:latin typeface="+mn-lt"/>
                        </a:rPr>
                        <a:t>T</a:t>
                      </a:r>
                      <a:r>
                        <a:rPr lang="en-US" sz="1400" baseline="-25000" dirty="0">
                          <a:latin typeface="+mn-lt"/>
                        </a:rPr>
                        <a:t>ALU</a:t>
                      </a:r>
                      <a:endParaRPr lang="en-US" sz="1400" baseline="-25000" dirty="0">
                        <a:latin typeface="+mn-lt"/>
                        <a:cs typeface="Arial" panose="020B0604020202020204" pitchFamily="34" charset="0"/>
                      </a:endParaRPr>
                    </a:p>
                  </a:txBody>
                  <a:tcPr marL="0" marR="0" marT="0" marB="0" anchor="ctr"/>
                </a:tc>
                <a:tc>
                  <a:txBody>
                    <a:bodyPr/>
                    <a:lstStyle/>
                    <a:p>
                      <a:r>
                        <a:rPr lang="en-US" sz="1400" dirty="0">
                          <a:latin typeface="+mn-lt"/>
                        </a:rPr>
                        <a:t>200</a:t>
                      </a:r>
                      <a:endParaRPr lang="en-US" sz="1400" dirty="0">
                        <a:latin typeface="+mn-lt"/>
                        <a:cs typeface="Arial" panose="020B0604020202020204" pitchFamily="34" charset="0"/>
                      </a:endParaRPr>
                    </a:p>
                  </a:txBody>
                  <a:tcPr marL="0" marR="0" marT="0" marB="0" anchor="ctr"/>
                </a:tc>
                <a:extLst>
                  <a:ext uri="{0D108BD9-81ED-4DB2-BD59-A6C34878D82A}">
                    <a16:rowId xmlns:a16="http://schemas.microsoft.com/office/drawing/2014/main" val="1303325737"/>
                  </a:ext>
                </a:extLst>
              </a:tr>
              <a:tr h="287703">
                <a:tc>
                  <a:txBody>
                    <a:bodyPr/>
                    <a:lstStyle/>
                    <a:p>
                      <a:r>
                        <a:rPr lang="en-US" sz="1400" dirty="0">
                          <a:latin typeface="+mn-lt"/>
                        </a:rPr>
                        <a:t>Mem read</a:t>
                      </a:r>
                      <a:endParaRPr lang="en-US" sz="1400" dirty="0">
                        <a:latin typeface="+mn-lt"/>
                        <a:cs typeface="Arial" panose="020B0604020202020204" pitchFamily="34" charset="0"/>
                      </a:endParaRPr>
                    </a:p>
                  </a:txBody>
                  <a:tcPr marL="0" marR="0" marT="0" marB="0" anchor="ctr"/>
                </a:tc>
                <a:tc>
                  <a:txBody>
                    <a:bodyPr/>
                    <a:lstStyle/>
                    <a:p>
                      <a:r>
                        <a:rPr lang="en-US" sz="1400" dirty="0" err="1">
                          <a:latin typeface="+mn-lt"/>
                        </a:rPr>
                        <a:t>T</a:t>
                      </a:r>
                      <a:r>
                        <a:rPr lang="en-US" sz="1400" baseline="-25000" dirty="0" err="1">
                          <a:latin typeface="+mn-lt"/>
                        </a:rPr>
                        <a:t>mem</a:t>
                      </a:r>
                      <a:endParaRPr lang="en-US" sz="1400" baseline="-25000" dirty="0">
                        <a:latin typeface="+mn-lt"/>
                        <a:cs typeface="Arial" panose="020B0604020202020204" pitchFamily="34" charset="0"/>
                      </a:endParaRPr>
                    </a:p>
                  </a:txBody>
                  <a:tcPr marL="0" marR="0" marT="0" marB="0" anchor="ctr"/>
                </a:tc>
                <a:tc>
                  <a:txBody>
                    <a:bodyPr/>
                    <a:lstStyle/>
                    <a:p>
                      <a:r>
                        <a:rPr lang="en-US" sz="1400" dirty="0">
                          <a:latin typeface="+mn-lt"/>
                        </a:rPr>
                        <a:t>250</a:t>
                      </a:r>
                      <a:endParaRPr lang="en-US" sz="1400" dirty="0">
                        <a:latin typeface="+mn-lt"/>
                        <a:cs typeface="Arial" panose="020B0604020202020204" pitchFamily="34" charset="0"/>
                      </a:endParaRPr>
                    </a:p>
                  </a:txBody>
                  <a:tcPr marL="0" marR="0" marT="0" marB="0" anchor="ctr"/>
                </a:tc>
                <a:extLst>
                  <a:ext uri="{0D108BD9-81ED-4DB2-BD59-A6C34878D82A}">
                    <a16:rowId xmlns:a16="http://schemas.microsoft.com/office/drawing/2014/main" val="1225352132"/>
                  </a:ext>
                </a:extLst>
              </a:tr>
              <a:tr h="287703">
                <a:tc>
                  <a:txBody>
                    <a:bodyPr/>
                    <a:lstStyle/>
                    <a:p>
                      <a:r>
                        <a:rPr lang="en-US" sz="1400" dirty="0">
                          <a:latin typeface="+mn-lt"/>
                          <a:cs typeface="Arial" panose="020B0604020202020204" pitchFamily="34" charset="0"/>
                        </a:rPr>
                        <a:t>AND</a:t>
                      </a:r>
                    </a:p>
                  </a:txBody>
                  <a:tcPr marL="0" marR="0" marT="0" marB="0" anchor="ctr"/>
                </a:tc>
                <a:tc>
                  <a:txBody>
                    <a:bodyPr/>
                    <a:lstStyle/>
                    <a:p>
                      <a:r>
                        <a:rPr lang="en-US" sz="1400" dirty="0">
                          <a:latin typeface="+mn-lt"/>
                        </a:rPr>
                        <a:t>T</a:t>
                      </a:r>
                      <a:r>
                        <a:rPr lang="en-US" sz="1400" baseline="-25000" dirty="0">
                          <a:latin typeface="+mn-lt"/>
                        </a:rPr>
                        <a:t>AND</a:t>
                      </a:r>
                      <a:endParaRPr lang="en-US" sz="1400" baseline="-25000" dirty="0">
                        <a:latin typeface="+mn-lt"/>
                        <a:cs typeface="Arial" panose="020B0604020202020204" pitchFamily="34" charset="0"/>
                      </a:endParaRPr>
                    </a:p>
                  </a:txBody>
                  <a:tcPr marL="0" marR="0" marT="0" marB="0" anchor="ctr"/>
                </a:tc>
                <a:tc>
                  <a:txBody>
                    <a:bodyPr/>
                    <a:lstStyle/>
                    <a:p>
                      <a:r>
                        <a:rPr lang="en-US" sz="1400" dirty="0">
                          <a:latin typeface="+mn-lt"/>
                        </a:rPr>
                        <a:t>15</a:t>
                      </a:r>
                      <a:endParaRPr lang="en-US" sz="1400" dirty="0">
                        <a:latin typeface="+mn-lt"/>
                        <a:cs typeface="Arial" panose="020B0604020202020204" pitchFamily="34" charset="0"/>
                      </a:endParaRPr>
                    </a:p>
                  </a:txBody>
                  <a:tcPr marL="0" marR="0" marT="0" marB="0" anchor="ctr"/>
                </a:tc>
                <a:extLst>
                  <a:ext uri="{0D108BD9-81ED-4DB2-BD59-A6C34878D82A}">
                    <a16:rowId xmlns:a16="http://schemas.microsoft.com/office/drawing/2014/main" val="1575378952"/>
                  </a:ext>
                </a:extLst>
              </a:tr>
              <a:tr h="287703">
                <a:tc>
                  <a:txBody>
                    <a:bodyPr/>
                    <a:lstStyle/>
                    <a:p>
                      <a:r>
                        <a:rPr lang="en-US" sz="1400" dirty="0">
                          <a:latin typeface="+mn-lt"/>
                          <a:cs typeface="Arial" panose="020B0604020202020204" pitchFamily="34" charset="0"/>
                        </a:rPr>
                        <a:t>EQ</a:t>
                      </a:r>
                    </a:p>
                  </a:txBody>
                  <a:tcPr marL="0" marR="0" marT="0" marB="0" anchor="ctr"/>
                </a:tc>
                <a:tc>
                  <a:txBody>
                    <a:bodyPr/>
                    <a:lstStyle/>
                    <a:p>
                      <a:r>
                        <a:rPr lang="en-US" sz="1400" dirty="0" err="1">
                          <a:latin typeface="+mn-lt"/>
                        </a:rPr>
                        <a:t>T</a:t>
                      </a:r>
                      <a:r>
                        <a:rPr lang="en-US" sz="1400" baseline="-25000" dirty="0" err="1">
                          <a:latin typeface="+mn-lt"/>
                        </a:rPr>
                        <a:t>eq</a:t>
                      </a:r>
                      <a:endParaRPr lang="en-US" sz="1400" baseline="-25000" dirty="0">
                        <a:latin typeface="+mn-lt"/>
                        <a:cs typeface="Arial" panose="020B0604020202020204" pitchFamily="34" charset="0"/>
                      </a:endParaRPr>
                    </a:p>
                  </a:txBody>
                  <a:tcPr marL="0" marR="0" marT="0" marB="0" anchor="ctr"/>
                </a:tc>
                <a:tc>
                  <a:txBody>
                    <a:bodyPr/>
                    <a:lstStyle/>
                    <a:p>
                      <a:r>
                        <a:rPr lang="en-US" sz="1400" dirty="0">
                          <a:latin typeface="+mn-lt"/>
                        </a:rPr>
                        <a:t>40</a:t>
                      </a:r>
                      <a:endParaRPr lang="en-US" sz="1400" dirty="0">
                        <a:latin typeface="+mn-lt"/>
                        <a:cs typeface="Arial" panose="020B0604020202020204" pitchFamily="34" charset="0"/>
                      </a:endParaRPr>
                    </a:p>
                  </a:txBody>
                  <a:tcPr marL="0" marR="0" marT="0" marB="0" anchor="ctr"/>
                </a:tc>
                <a:extLst>
                  <a:ext uri="{0D108BD9-81ED-4DB2-BD59-A6C34878D82A}">
                    <a16:rowId xmlns:a16="http://schemas.microsoft.com/office/drawing/2014/main" val="1319628293"/>
                  </a:ext>
                </a:extLst>
              </a:tr>
              <a:tr h="287703">
                <a:tc>
                  <a:txBody>
                    <a:bodyPr/>
                    <a:lstStyle/>
                    <a:p>
                      <a:r>
                        <a:rPr lang="en-US" sz="1400" dirty="0">
                          <a:latin typeface="+mn-lt"/>
                        </a:rPr>
                        <a:t>Register file read</a:t>
                      </a:r>
                      <a:endParaRPr lang="en-US" sz="1400" dirty="0">
                        <a:latin typeface="+mn-lt"/>
                        <a:cs typeface="Arial" panose="020B0604020202020204" pitchFamily="34" charset="0"/>
                      </a:endParaRPr>
                    </a:p>
                  </a:txBody>
                  <a:tcPr marL="0" marR="0" marT="0" marB="0" anchor="ctr"/>
                </a:tc>
                <a:tc>
                  <a:txBody>
                    <a:bodyPr/>
                    <a:lstStyle/>
                    <a:p>
                      <a:r>
                        <a:rPr lang="en-US" sz="1400" dirty="0" err="1">
                          <a:latin typeface="+mn-lt"/>
                        </a:rPr>
                        <a:t>T</a:t>
                      </a:r>
                      <a:r>
                        <a:rPr lang="en-US" sz="1400" baseline="-25000" dirty="0" err="1">
                          <a:latin typeface="+mn-lt"/>
                        </a:rPr>
                        <a:t>RFread</a:t>
                      </a:r>
                      <a:endParaRPr lang="en-US" sz="1400" baseline="-25000" dirty="0">
                        <a:latin typeface="+mn-lt"/>
                        <a:cs typeface="Arial" panose="020B0604020202020204" pitchFamily="34" charset="0"/>
                      </a:endParaRPr>
                    </a:p>
                  </a:txBody>
                  <a:tcPr marL="0" marR="0" marT="0" marB="0" anchor="ctr"/>
                </a:tc>
                <a:tc>
                  <a:txBody>
                    <a:bodyPr/>
                    <a:lstStyle/>
                    <a:p>
                      <a:r>
                        <a:rPr lang="en-US" sz="1400" dirty="0">
                          <a:latin typeface="+mn-lt"/>
                        </a:rPr>
                        <a:t>150</a:t>
                      </a:r>
                      <a:endParaRPr lang="en-US" sz="1400" dirty="0">
                        <a:latin typeface="+mn-lt"/>
                        <a:cs typeface="Arial" panose="020B0604020202020204" pitchFamily="34" charset="0"/>
                      </a:endParaRPr>
                    </a:p>
                  </a:txBody>
                  <a:tcPr marL="0" marR="0" marT="0" marB="0" anchor="ctr"/>
                </a:tc>
                <a:extLst>
                  <a:ext uri="{0D108BD9-81ED-4DB2-BD59-A6C34878D82A}">
                    <a16:rowId xmlns:a16="http://schemas.microsoft.com/office/drawing/2014/main" val="2865996911"/>
                  </a:ext>
                </a:extLst>
              </a:tr>
              <a:tr h="287703">
                <a:tc>
                  <a:txBody>
                    <a:bodyPr/>
                    <a:lstStyle/>
                    <a:p>
                      <a:r>
                        <a:rPr lang="en-US" sz="1400" dirty="0">
                          <a:latin typeface="+mn-lt"/>
                        </a:rPr>
                        <a:t>Register file write</a:t>
                      </a:r>
                      <a:endParaRPr lang="en-US" sz="1400" dirty="0">
                        <a:latin typeface="+mn-lt"/>
                        <a:cs typeface="Arial" panose="020B0604020202020204" pitchFamily="34" charset="0"/>
                      </a:endParaRPr>
                    </a:p>
                  </a:txBody>
                  <a:tcPr marL="0" marR="0" marT="0" marB="0" anchor="ctr"/>
                </a:tc>
                <a:tc>
                  <a:txBody>
                    <a:bodyPr/>
                    <a:lstStyle/>
                    <a:p>
                      <a:r>
                        <a:rPr lang="en-US" sz="1400" dirty="0" err="1">
                          <a:latin typeface="+mn-lt"/>
                        </a:rPr>
                        <a:t>T</a:t>
                      </a:r>
                      <a:r>
                        <a:rPr lang="en-US" sz="1400" baseline="-25000" dirty="0" err="1">
                          <a:latin typeface="+mn-lt"/>
                        </a:rPr>
                        <a:t>RFwrite</a:t>
                      </a:r>
                      <a:endParaRPr lang="en-US" sz="1400" baseline="-25000" dirty="0">
                        <a:latin typeface="+mn-lt"/>
                        <a:cs typeface="Arial" panose="020B0604020202020204" pitchFamily="34" charset="0"/>
                      </a:endParaRPr>
                    </a:p>
                  </a:txBody>
                  <a:tcPr marL="0" marR="0" marT="0" marB="0" anchor="ctr"/>
                </a:tc>
                <a:tc>
                  <a:txBody>
                    <a:bodyPr/>
                    <a:lstStyle/>
                    <a:p>
                      <a:r>
                        <a:rPr lang="en-US" sz="1400" dirty="0">
                          <a:latin typeface="+mn-lt"/>
                        </a:rPr>
                        <a:t>20</a:t>
                      </a:r>
                      <a:endParaRPr lang="en-US" sz="1400" dirty="0">
                        <a:latin typeface="+mn-lt"/>
                        <a:cs typeface="Arial" panose="020B0604020202020204" pitchFamily="34" charset="0"/>
                      </a:endParaRPr>
                    </a:p>
                  </a:txBody>
                  <a:tcPr marL="0" marR="0" marT="0" marB="0" anchor="ctr"/>
                </a:tc>
                <a:extLst>
                  <a:ext uri="{0D108BD9-81ED-4DB2-BD59-A6C34878D82A}">
                    <a16:rowId xmlns:a16="http://schemas.microsoft.com/office/drawing/2014/main" val="599995765"/>
                  </a:ext>
                </a:extLst>
              </a:tr>
            </a:tbl>
          </a:graphicData>
        </a:graphic>
      </p:graphicFrame>
      <p:pic>
        <p:nvPicPr>
          <p:cNvPr id="6" name="Picture 5">
            <a:extLst>
              <a:ext uri="{FF2B5EF4-FFF2-40B4-BE49-F238E27FC236}">
                <a16:creationId xmlns:a16="http://schemas.microsoft.com/office/drawing/2014/main" id="{BC8A0F48-A9BF-4F5B-AFD2-5D55566F9039}"/>
              </a:ext>
            </a:extLst>
          </p:cNvPr>
          <p:cNvPicPr>
            <a:picLocks noChangeAspect="1"/>
          </p:cNvPicPr>
          <p:nvPr/>
        </p:nvPicPr>
        <p:blipFill>
          <a:blip r:embed="rId3"/>
          <a:stretch>
            <a:fillRect/>
          </a:stretch>
        </p:blipFill>
        <p:spPr>
          <a:xfrm>
            <a:off x="5942281" y="1131468"/>
            <a:ext cx="5212499" cy="2873991"/>
          </a:xfrm>
          <a:prstGeom prst="rect">
            <a:avLst/>
          </a:prstGeom>
        </p:spPr>
      </p:pic>
      <p:sp>
        <p:nvSpPr>
          <p:cNvPr id="9" name="Oval Callout 34">
            <a:extLst>
              <a:ext uri="{FF2B5EF4-FFF2-40B4-BE49-F238E27FC236}">
                <a16:creationId xmlns:a16="http://schemas.microsoft.com/office/drawing/2014/main" id="{A07D6435-36AA-490A-844A-B23E8943D0F2}"/>
              </a:ext>
            </a:extLst>
          </p:cNvPr>
          <p:cNvSpPr/>
          <p:nvPr/>
        </p:nvSpPr>
        <p:spPr>
          <a:xfrm>
            <a:off x="7485935" y="4117810"/>
            <a:ext cx="4540868" cy="1242587"/>
          </a:xfrm>
          <a:prstGeom prst="wedgeEllipseCallout">
            <a:avLst>
              <a:gd name="adj1" fmla="val -48444"/>
              <a:gd name="adj2" fmla="val 40380"/>
            </a:avLst>
          </a:prstGeom>
          <a:solidFill>
            <a:schemeClr val="accent5"/>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27517"/>
            <a:r>
              <a:rPr lang="en-US" sz="2000" dirty="0">
                <a:solidFill>
                  <a:srgbClr val="FFFF00"/>
                </a:solidFill>
                <a:latin typeface="Calibri"/>
                <a:sym typeface="Wingdings" panose="05000000000000000000" pitchFamily="2" charset="2"/>
              </a:rPr>
              <a:t>RF write and read need to be finished in the first and second half of each cycle, respectively</a:t>
            </a:r>
            <a:endParaRPr lang="en-US" sz="2000" dirty="0">
              <a:solidFill>
                <a:srgbClr val="FFFF00"/>
              </a:solidFill>
              <a:latin typeface="Calibri"/>
            </a:endParaRPr>
          </a:p>
        </p:txBody>
      </p:sp>
    </p:spTree>
    <p:extLst>
      <p:ext uri="{BB962C8B-B14F-4D97-AF65-F5344CB8AC3E}">
        <p14:creationId xmlns:p14="http://schemas.microsoft.com/office/powerpoint/2010/main" val="322042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3692" dirty="0"/>
              <a:t>Question: Pipelined CPI</a:t>
            </a:r>
            <a:endParaRPr lang="en-US"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r>
              <a:rPr lang="en-US" sz="2400" b="1" dirty="0"/>
              <a:t>SPECINT2000 benchmark:</a:t>
            </a:r>
          </a:p>
          <a:p>
            <a:pPr lvl="1"/>
            <a:r>
              <a:rPr lang="en-US" sz="2000" dirty="0"/>
              <a:t>25% loads, 10% stores, 11% branches, 2% jumps, 52% R-type</a:t>
            </a:r>
          </a:p>
          <a:p>
            <a:pPr marL="527517" lvl="1" indent="0">
              <a:buNone/>
            </a:pPr>
            <a:endParaRPr lang="en-US" sz="1615" dirty="0"/>
          </a:p>
          <a:p>
            <a:r>
              <a:rPr lang="en-US" sz="2400" b="1" dirty="0"/>
              <a:t>Assume:</a:t>
            </a:r>
          </a:p>
          <a:p>
            <a:pPr lvl="1"/>
            <a:r>
              <a:rPr lang="en-US" sz="2000" dirty="0"/>
              <a:t>40% of loads used by next instruction</a:t>
            </a:r>
          </a:p>
          <a:p>
            <a:pPr lvl="1"/>
            <a:r>
              <a:rPr lang="en-US" sz="2000" dirty="0"/>
              <a:t>25% of branches mispredicted</a:t>
            </a:r>
          </a:p>
          <a:p>
            <a:pPr lvl="1"/>
            <a:r>
              <a:rPr lang="en-US" sz="2000" dirty="0"/>
              <a:t>All jumps flush next instruction</a:t>
            </a:r>
          </a:p>
          <a:p>
            <a:pPr lvl="1"/>
            <a:endParaRPr lang="en-US" sz="1615" dirty="0"/>
          </a:p>
          <a:p>
            <a:r>
              <a:rPr lang="en-US" sz="2400" b="1" dirty="0"/>
              <a:t>Average CPI calculation:</a:t>
            </a:r>
          </a:p>
          <a:p>
            <a:pPr lvl="1"/>
            <a:r>
              <a:rPr lang="en-US" sz="2000" dirty="0"/>
              <a:t>Load/Branch CPI = 1 when no stalling, 2 when stalling</a:t>
            </a:r>
          </a:p>
          <a:p>
            <a:pPr lvl="1"/>
            <a:r>
              <a:rPr lang="en-US" sz="2000" dirty="0" err="1"/>
              <a:t>CPI</a:t>
            </a:r>
            <a:r>
              <a:rPr lang="en-US" sz="2000" baseline="-25000" dirty="0" err="1"/>
              <a:t>lw</a:t>
            </a:r>
            <a:r>
              <a:rPr lang="en-US" sz="2000" dirty="0"/>
              <a:t> = 1(0.6) + 2(0.4) = 1.4</a:t>
            </a:r>
          </a:p>
          <a:p>
            <a:pPr lvl="1"/>
            <a:r>
              <a:rPr lang="en-US" sz="2000" dirty="0" err="1"/>
              <a:t>CPI</a:t>
            </a:r>
            <a:r>
              <a:rPr lang="en-US" sz="2000" baseline="-25000" dirty="0" err="1"/>
              <a:t>beq</a:t>
            </a:r>
            <a:r>
              <a:rPr lang="en-US" sz="2000" dirty="0"/>
              <a:t> = 1(0.75) + 2(0.25) = 1.25</a:t>
            </a:r>
          </a:p>
          <a:p>
            <a:pPr lvl="1"/>
            <a:r>
              <a:rPr lang="en-US" sz="2000" b="1" dirty="0">
                <a:solidFill>
                  <a:srgbClr val="0070C0"/>
                </a:solidFill>
              </a:rPr>
              <a:t>Overall average CPI = (0.25 x 1.4) + (0.1 x 1) + (0.11 x 1.25) + (0.02 x 2) + (0.52 x 1) = 1.15</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35</a:t>
            </a:fld>
            <a:endParaRPr lang="en-US" dirty="0">
              <a:solidFill>
                <a:prstClr val="black">
                  <a:tint val="75000"/>
                </a:prstClr>
              </a:solidFill>
              <a:latin typeface="Calibri"/>
            </a:endParaRPr>
          </a:p>
        </p:txBody>
      </p:sp>
      <mc:AlternateContent xmlns:mc="http://schemas.openxmlformats.org/markup-compatibility/2006" xmlns:a14="http://schemas.microsoft.com/office/drawing/2010/main">
        <mc:Choice Requires="a14">
          <p:sp>
            <p:nvSpPr>
              <p:cNvPr id="5" name="Speech Bubble: Oval 4">
                <a:extLst>
                  <a:ext uri="{FF2B5EF4-FFF2-40B4-BE49-F238E27FC236}">
                    <a16:creationId xmlns:a16="http://schemas.microsoft.com/office/drawing/2014/main" id="{DB001120-E26D-43B0-BE0A-3C39BB8024BB}"/>
                  </a:ext>
                </a:extLst>
              </p:cNvPr>
              <p:cNvSpPr/>
              <p:nvPr/>
            </p:nvSpPr>
            <p:spPr>
              <a:xfrm>
                <a:off x="6606456" y="2951748"/>
                <a:ext cx="4975944" cy="1596190"/>
              </a:xfrm>
              <a:prstGeom prst="wedgeEllipseCallout">
                <a:avLst>
                  <a:gd name="adj1" fmla="val -72729"/>
                  <a:gd name="adj2" fmla="val 38205"/>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altLang="en-US" sz="2308" b="1" dirty="0"/>
                  <a:t>Average CPI</a:t>
                </a:r>
              </a:p>
              <a:p>
                <a:pPr marL="527517" lvl="1" indent="0">
                  <a:buNone/>
                </a:pPr>
                <a:r>
                  <a:rPr lang="en-AU" altLang="en-US" sz="1846" dirty="0"/>
                  <a:t>= Total Clock Cycles / Total IC</a:t>
                </a:r>
              </a:p>
              <a:p>
                <a:pPr marL="527517" lvl="1" indent="0">
                  <a:buNone/>
                </a:pPr>
                <a:r>
                  <a:rPr lang="en-AU" altLang="en-US" sz="1846" dirty="0"/>
                  <a:t>= </a:t>
                </a:r>
                <a14:m>
                  <m:oMath xmlns:m="http://schemas.openxmlformats.org/officeDocument/2006/math">
                    <m:nary>
                      <m:naryPr>
                        <m:chr m:val="∑"/>
                        <m:subHide m:val="on"/>
                        <m:supHide m:val="on"/>
                        <m:ctrlPr>
                          <a:rPr lang="en-AU" altLang="en-US" sz="1846" i="1">
                            <a:latin typeface="Cambria Math" panose="02040503050406030204" pitchFamily="18" charset="0"/>
                            <a:ea typeface="Cambria Math" panose="02040503050406030204" pitchFamily="18" charset="0"/>
                          </a:rPr>
                        </m:ctrlPr>
                      </m:naryPr>
                      <m:sub/>
                      <m:sup/>
                      <m:e>
                        <m:r>
                          <a:rPr lang="en-US" altLang="en-US" sz="1846">
                            <a:latin typeface="Cambria Math" panose="02040503050406030204" pitchFamily="18" charset="0"/>
                            <a:ea typeface="Cambria Math" panose="02040503050406030204" pitchFamily="18" charset="0"/>
                          </a:rPr>
                          <m:t> </m:t>
                        </m:r>
                        <m:r>
                          <m:rPr>
                            <m:sty m:val="p"/>
                          </m:rPr>
                          <a:rPr lang="en-US" altLang="en-US" sz="1846">
                            <a:latin typeface="Cambria Math" panose="02040503050406030204" pitchFamily="18" charset="0"/>
                            <a:ea typeface="Cambria Math" panose="02040503050406030204" pitchFamily="18" charset="0"/>
                          </a:rPr>
                          <m:t>IC</m:t>
                        </m:r>
                        <m:r>
                          <a:rPr lang="en-US" altLang="en-US" sz="1846" i="1" baseline="-25000">
                            <a:latin typeface="Cambria Math" panose="02040503050406030204" pitchFamily="18" charset="0"/>
                            <a:ea typeface="Cambria Math" panose="02040503050406030204" pitchFamily="18" charset="0"/>
                          </a:rPr>
                          <m:t>𝑖</m:t>
                        </m:r>
                        <m:r>
                          <a:rPr lang="en-US" altLang="en-US" sz="1846" baseline="-25000">
                            <a:latin typeface="Cambria Math" panose="02040503050406030204" pitchFamily="18" charset="0"/>
                            <a:ea typeface="Cambria Math" panose="02040503050406030204" pitchFamily="18" charset="0"/>
                          </a:rPr>
                          <m:t> </m:t>
                        </m:r>
                        <m:r>
                          <m:rPr>
                            <m:sty m:val="p"/>
                          </m:rPr>
                          <a:rPr lang="en-US" altLang="en-US" sz="1846">
                            <a:latin typeface="Cambria Math" panose="02040503050406030204" pitchFamily="18" charset="0"/>
                            <a:ea typeface="Cambria Math" panose="02040503050406030204" pitchFamily="18" charset="0"/>
                          </a:rPr>
                          <m:t>x</m:t>
                        </m:r>
                        <m:r>
                          <a:rPr lang="en-US" altLang="en-US" sz="1846">
                            <a:latin typeface="Cambria Math" panose="02040503050406030204" pitchFamily="18" charset="0"/>
                            <a:ea typeface="Cambria Math" panose="02040503050406030204" pitchFamily="18" charset="0"/>
                          </a:rPr>
                          <m:t> </m:t>
                        </m:r>
                        <m:r>
                          <m:rPr>
                            <m:sty m:val="p"/>
                          </m:rPr>
                          <a:rPr lang="en-US" altLang="en-US" sz="1846">
                            <a:latin typeface="Cambria Math" panose="02040503050406030204" pitchFamily="18" charset="0"/>
                            <a:ea typeface="Cambria Math" panose="02040503050406030204" pitchFamily="18" charset="0"/>
                          </a:rPr>
                          <m:t>CPI</m:t>
                        </m:r>
                        <m:r>
                          <a:rPr lang="en-US" altLang="en-US" sz="1846" i="1" baseline="-25000">
                            <a:latin typeface="Cambria Math" panose="02040503050406030204" pitchFamily="18" charset="0"/>
                            <a:ea typeface="Cambria Math" panose="02040503050406030204" pitchFamily="18" charset="0"/>
                          </a:rPr>
                          <m:t>𝑖</m:t>
                        </m:r>
                      </m:e>
                    </m:nary>
                  </m:oMath>
                </a14:m>
                <a:r>
                  <a:rPr lang="en-AU" altLang="en-US" sz="1615" dirty="0">
                    <a:ea typeface="Cambria Math" panose="02040503050406030204" pitchFamily="18" charset="0"/>
                  </a:rPr>
                  <a:t>  </a:t>
                </a:r>
                <a:r>
                  <a:rPr lang="en-AU" altLang="en-US" sz="1615" dirty="0"/>
                  <a:t>/ </a:t>
                </a:r>
                <a:r>
                  <a:rPr lang="en-AU" altLang="en-US" sz="1615" dirty="0">
                    <a:ea typeface="Cambria Math" panose="02040503050406030204" pitchFamily="18" charset="0"/>
                  </a:rPr>
                  <a:t>Total IC</a:t>
                </a:r>
              </a:p>
              <a:p>
                <a:pPr marL="527517" lvl="1"/>
                <a:r>
                  <a:rPr lang="en-AU" altLang="en-US" sz="1846" dirty="0"/>
                  <a:t>= </a:t>
                </a:r>
                <a14:m>
                  <m:oMath xmlns:m="http://schemas.openxmlformats.org/officeDocument/2006/math">
                    <m:nary>
                      <m:naryPr>
                        <m:chr m:val="∑"/>
                        <m:subHide m:val="on"/>
                        <m:supHide m:val="on"/>
                        <m:ctrlPr>
                          <a:rPr lang="en-AU" altLang="en-US" sz="1846" i="1">
                            <a:latin typeface="Cambria Math" panose="02040503050406030204" pitchFamily="18" charset="0"/>
                            <a:ea typeface="Cambria Math" panose="02040503050406030204" pitchFamily="18" charset="0"/>
                          </a:rPr>
                        </m:ctrlPr>
                      </m:naryPr>
                      <m:sub/>
                      <m:sup/>
                      <m:e>
                        <m:r>
                          <a:rPr lang="en-US" altLang="en-US" sz="1846">
                            <a:latin typeface="Cambria Math" panose="02040503050406030204" pitchFamily="18" charset="0"/>
                            <a:ea typeface="Cambria Math" panose="02040503050406030204" pitchFamily="18" charset="0"/>
                          </a:rPr>
                          <m:t> </m:t>
                        </m:r>
                        <m:r>
                          <m:rPr>
                            <m:sty m:val="p"/>
                          </m:rPr>
                          <a:rPr lang="en-US" altLang="en-US" sz="1846">
                            <a:latin typeface="Cambria Math" panose="02040503050406030204" pitchFamily="18" charset="0"/>
                            <a:ea typeface="Cambria Math" panose="02040503050406030204" pitchFamily="18" charset="0"/>
                          </a:rPr>
                          <m:t>IR</m:t>
                        </m:r>
                        <m:r>
                          <a:rPr lang="en-US" altLang="en-US" sz="1846" i="1" baseline="-25000">
                            <a:latin typeface="Cambria Math" panose="02040503050406030204" pitchFamily="18" charset="0"/>
                            <a:ea typeface="Cambria Math" panose="02040503050406030204" pitchFamily="18" charset="0"/>
                          </a:rPr>
                          <m:t>𝑖</m:t>
                        </m:r>
                        <m:r>
                          <a:rPr lang="en-US" altLang="en-US" sz="1846" baseline="-25000">
                            <a:latin typeface="Cambria Math" panose="02040503050406030204" pitchFamily="18" charset="0"/>
                            <a:ea typeface="Cambria Math" panose="02040503050406030204" pitchFamily="18" charset="0"/>
                          </a:rPr>
                          <m:t> </m:t>
                        </m:r>
                        <m:r>
                          <m:rPr>
                            <m:sty m:val="p"/>
                          </m:rPr>
                          <a:rPr lang="en-US" altLang="en-US" sz="1846">
                            <a:latin typeface="Cambria Math" panose="02040503050406030204" pitchFamily="18" charset="0"/>
                            <a:ea typeface="Cambria Math" panose="02040503050406030204" pitchFamily="18" charset="0"/>
                          </a:rPr>
                          <m:t>x</m:t>
                        </m:r>
                        <m:r>
                          <a:rPr lang="en-US" altLang="en-US" sz="1846">
                            <a:latin typeface="Cambria Math" panose="02040503050406030204" pitchFamily="18" charset="0"/>
                            <a:ea typeface="Cambria Math" panose="02040503050406030204" pitchFamily="18" charset="0"/>
                          </a:rPr>
                          <m:t> </m:t>
                        </m:r>
                        <m:r>
                          <m:rPr>
                            <m:sty m:val="p"/>
                          </m:rPr>
                          <a:rPr lang="en-US" altLang="en-US" sz="1846">
                            <a:latin typeface="Cambria Math" panose="02040503050406030204" pitchFamily="18" charset="0"/>
                            <a:ea typeface="Cambria Math" panose="02040503050406030204" pitchFamily="18" charset="0"/>
                          </a:rPr>
                          <m:t>CPI</m:t>
                        </m:r>
                        <m:r>
                          <a:rPr lang="en-US" altLang="en-US" sz="1846" i="1" baseline="-25000">
                            <a:latin typeface="Cambria Math" panose="02040503050406030204" pitchFamily="18" charset="0"/>
                            <a:ea typeface="Cambria Math" panose="02040503050406030204" pitchFamily="18" charset="0"/>
                          </a:rPr>
                          <m:t>𝑖</m:t>
                        </m:r>
                      </m:e>
                    </m:nary>
                  </m:oMath>
                </a14:m>
                <a:endParaRPr lang="en-AU" altLang="en-US" sz="1846" dirty="0"/>
              </a:p>
            </p:txBody>
          </p:sp>
        </mc:Choice>
        <mc:Fallback xmlns="">
          <p:sp>
            <p:nvSpPr>
              <p:cNvPr id="5" name="Speech Bubble: Oval 4">
                <a:extLst>
                  <a:ext uri="{FF2B5EF4-FFF2-40B4-BE49-F238E27FC236}">
                    <a16:creationId xmlns:a16="http://schemas.microsoft.com/office/drawing/2014/main" id="{DB001120-E26D-43B0-BE0A-3C39BB8024BB}"/>
                  </a:ext>
                </a:extLst>
              </p:cNvPr>
              <p:cNvSpPr>
                <a:spLocks noRot="1" noChangeAspect="1" noMove="1" noResize="1" noEditPoints="1" noAdjustHandles="1" noChangeArrowheads="1" noChangeShapeType="1" noTextEdit="1"/>
              </p:cNvSpPr>
              <p:nvPr/>
            </p:nvSpPr>
            <p:spPr>
              <a:xfrm>
                <a:off x="6606456" y="2951748"/>
                <a:ext cx="4975944" cy="1596190"/>
              </a:xfrm>
              <a:prstGeom prst="wedgeEllipseCallout">
                <a:avLst>
                  <a:gd name="adj1" fmla="val -72729"/>
                  <a:gd name="adj2" fmla="val 38205"/>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34714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500"/>
                                        <p:tgtEl>
                                          <p:spTgt spid="3">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557B-8B6F-4142-B9DC-810DA09B9590}"/>
              </a:ext>
            </a:extLst>
          </p:cNvPr>
          <p:cNvSpPr>
            <a:spLocks noGrp="1"/>
          </p:cNvSpPr>
          <p:nvPr>
            <p:ph type="title"/>
          </p:nvPr>
        </p:nvSpPr>
        <p:spPr/>
        <p:txBody>
          <a:bodyPr/>
          <a:lstStyle/>
          <a:p>
            <a:r>
              <a:rPr lang="en-US" sz="3692" dirty="0"/>
              <a:t>CPU Performance Comparison</a:t>
            </a:r>
            <a:endParaRPr lang="en-US" dirty="0"/>
          </a:p>
        </p:txBody>
      </p:sp>
      <p:sp>
        <p:nvSpPr>
          <p:cNvPr id="3" name="Content Placeholder 2">
            <a:extLst>
              <a:ext uri="{FF2B5EF4-FFF2-40B4-BE49-F238E27FC236}">
                <a16:creationId xmlns:a16="http://schemas.microsoft.com/office/drawing/2014/main" id="{96AA2349-01F5-444E-8AE1-65903A0392E7}"/>
              </a:ext>
            </a:extLst>
          </p:cNvPr>
          <p:cNvSpPr>
            <a:spLocks noGrp="1"/>
          </p:cNvSpPr>
          <p:nvPr>
            <p:ph idx="1"/>
          </p:nvPr>
        </p:nvSpPr>
        <p:spPr/>
        <p:txBody>
          <a:bodyPr>
            <a:noAutofit/>
          </a:bodyPr>
          <a:lstStyle/>
          <a:p>
            <a:r>
              <a:rPr lang="en-US" sz="2400" b="1" dirty="0"/>
              <a:t>For a program with 100 billion instructions executing on the pipelined MIPS processor under discussion, execution time is</a:t>
            </a:r>
          </a:p>
          <a:p>
            <a:pPr marL="0" indent="0">
              <a:buNone/>
            </a:pPr>
            <a:r>
              <a:rPr lang="en-US" sz="2400" dirty="0"/>
              <a:t>	</a:t>
            </a:r>
          </a:p>
          <a:p>
            <a:pPr marL="0" indent="0">
              <a:buNone/>
            </a:pPr>
            <a:r>
              <a:rPr lang="en-US" sz="2400" dirty="0"/>
              <a:t>		</a:t>
            </a:r>
            <a:r>
              <a:rPr lang="en-US" sz="2400" dirty="0">
                <a:solidFill>
                  <a:srgbClr val="0070C0"/>
                </a:solidFill>
              </a:rPr>
              <a:t>CPU time = # instructions x CPI x cycle time</a:t>
            </a:r>
          </a:p>
          <a:p>
            <a:pPr marL="0" indent="0">
              <a:buNone/>
            </a:pPr>
            <a:r>
              <a:rPr lang="en-US" sz="2400" dirty="0">
                <a:solidFill>
                  <a:srgbClr val="0070C0"/>
                </a:solidFill>
              </a:rPr>
              <a:t>				 	= (100 x 10</a:t>
            </a:r>
            <a:r>
              <a:rPr lang="en-US" sz="2400" baseline="30000" dirty="0">
                <a:solidFill>
                  <a:srgbClr val="0070C0"/>
                </a:solidFill>
              </a:rPr>
              <a:t>9</a:t>
            </a:r>
            <a:r>
              <a:rPr lang="en-US" sz="2400" dirty="0">
                <a:solidFill>
                  <a:srgbClr val="0070C0"/>
                </a:solidFill>
              </a:rPr>
              <a:t>) x 1.15 x (550 x 10</a:t>
            </a:r>
            <a:r>
              <a:rPr lang="en-US" sz="2400" baseline="30000" dirty="0">
                <a:solidFill>
                  <a:srgbClr val="0070C0"/>
                </a:solidFill>
              </a:rPr>
              <a:t>-12</a:t>
            </a:r>
            <a:r>
              <a:rPr lang="en-US" sz="2400" dirty="0">
                <a:solidFill>
                  <a:srgbClr val="0070C0"/>
                </a:solidFill>
              </a:rPr>
              <a:t> sec)</a:t>
            </a:r>
          </a:p>
          <a:p>
            <a:pPr marL="0" indent="0">
              <a:buNone/>
            </a:pPr>
            <a:r>
              <a:rPr lang="en-US" sz="2400" dirty="0">
                <a:solidFill>
                  <a:srgbClr val="0070C0"/>
                </a:solidFill>
              </a:rPr>
              <a:t>					= 63 seconds</a:t>
            </a:r>
          </a:p>
          <a:p>
            <a:pPr marL="0" indent="0">
              <a:buNone/>
            </a:pPr>
            <a:endParaRPr lang="en-US" sz="2400" dirty="0"/>
          </a:p>
          <a:p>
            <a:r>
              <a:rPr lang="en-US" sz="2400" b="1" dirty="0"/>
              <a:t>When we ran the same code on a single-cycle processor, CPU time was 92.5 seconds. </a:t>
            </a:r>
          </a:p>
          <a:p>
            <a:pPr marL="0" indent="0">
              <a:buNone/>
            </a:pPr>
            <a:endParaRPr lang="en-US" sz="2400" dirty="0"/>
          </a:p>
          <a:p>
            <a:pPr marL="0" indent="0">
              <a:buNone/>
            </a:pPr>
            <a:r>
              <a:rPr lang="en-US" sz="2400" dirty="0"/>
              <a:t>	</a:t>
            </a:r>
            <a:r>
              <a:rPr lang="en-US" sz="2400" dirty="0">
                <a:solidFill>
                  <a:srgbClr val="00B050"/>
                </a:solidFill>
              </a:rPr>
              <a:t>Speedup of pipelined architecture = 92.5 / 63 = 1.47x</a:t>
            </a:r>
            <a:endParaRPr lang="en-US" sz="2400" dirty="0"/>
          </a:p>
          <a:p>
            <a:endParaRPr lang="en-US" sz="2400" dirty="0"/>
          </a:p>
        </p:txBody>
      </p:sp>
      <p:sp>
        <p:nvSpPr>
          <p:cNvPr id="4" name="Slide Number Placeholder 3">
            <a:extLst>
              <a:ext uri="{FF2B5EF4-FFF2-40B4-BE49-F238E27FC236}">
                <a16:creationId xmlns:a16="http://schemas.microsoft.com/office/drawing/2014/main" id="{3B87CC9F-9D86-4275-B696-20C543D1C7EE}"/>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36</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01422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EC7CDEC-49F3-46BB-B6D0-CFF08A15943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Other Important Points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513347" y="1154519"/>
            <a:ext cx="10972798" cy="5432678"/>
          </a:xfrm>
        </p:spPr>
        <p:txBody>
          <a:bodyPr>
            <a:noAutofit/>
          </a:bodyPr>
          <a:lstStyle/>
          <a:p>
            <a:r>
              <a:rPr lang="en-US" sz="2000" b="1" dirty="0"/>
              <a:t>You do not have to know everything in the textbook. However, any content we have covered during the lecture so far could appear in the exam. If you have followed all our lectures, your hard work will pay off!</a:t>
            </a:r>
          </a:p>
          <a:p>
            <a:endParaRPr lang="en-US" sz="2000" b="1" dirty="0"/>
          </a:p>
          <a:p>
            <a:r>
              <a:rPr lang="en-US" sz="2000" b="1" dirty="0"/>
              <a:t>Check the exam related info in the exam Module on Canvas.</a:t>
            </a:r>
          </a:p>
          <a:p>
            <a:endParaRPr lang="en-US" sz="2000" b="1" dirty="0"/>
          </a:p>
          <a:p>
            <a:r>
              <a:rPr lang="en-US" sz="2000" b="1" dirty="0"/>
              <a:t>Good luck!</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37</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94924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5636438-13FE-47D2-A53A-12C0DA1A5FB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stretch>
            <a:fillRect/>
          </a:stretch>
        </p:blipFill>
        <p:spPr>
          <a:xfrm>
            <a:off x="835269" y="322384"/>
            <a:ext cx="10550769" cy="6548622"/>
          </a:xfrm>
          <a:prstGeom prst="rect">
            <a:avLst/>
          </a:prstGeom>
        </p:spPr>
      </p:pic>
    </p:spTree>
    <p:extLst>
      <p:ext uri="{BB962C8B-B14F-4D97-AF65-F5344CB8AC3E}">
        <p14:creationId xmlns:p14="http://schemas.microsoft.com/office/powerpoint/2010/main" val="326287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BD96F1A-2276-471B-A13D-CE27C850D77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6083" name="Rectangle 2"/>
          <p:cNvSpPr>
            <a:spLocks noGrp="1" noChangeArrowheads="1"/>
          </p:cNvSpPr>
          <p:nvPr>
            <p:ph type="title"/>
          </p:nvPr>
        </p:nvSpPr>
        <p:spPr/>
        <p:txBody>
          <a:bodyPr/>
          <a:lstStyle/>
          <a:p>
            <a:pPr eaLnBrk="1" hangingPunct="1"/>
            <a:r>
              <a:rPr lang="en-US" altLang="en-US" dirty="0"/>
              <a:t>Example: Average CPI </a:t>
            </a:r>
            <a:endParaRPr lang="en-AU" altLang="en-US" dirty="0"/>
          </a:p>
        </p:txBody>
      </p:sp>
      <p:graphicFrame>
        <p:nvGraphicFramePr>
          <p:cNvPr id="321576" name="Group 40"/>
          <p:cNvGraphicFramePr>
            <a:graphicFrameLocks noGrp="1"/>
          </p:cNvGraphicFramePr>
          <p:nvPr/>
        </p:nvGraphicFramePr>
        <p:xfrm>
          <a:off x="2672494" y="1247440"/>
          <a:ext cx="6600823" cy="2177578"/>
        </p:xfrm>
        <a:graphic>
          <a:graphicData uri="http://schemas.openxmlformats.org/drawingml/2006/table">
            <a:tbl>
              <a:tblPr/>
              <a:tblGrid>
                <a:gridCol w="2088069">
                  <a:extLst>
                    <a:ext uri="{9D8B030D-6E8A-4147-A177-3AD203B41FA5}">
                      <a16:colId xmlns:a16="http://schemas.microsoft.com/office/drawing/2014/main" val="20000"/>
                    </a:ext>
                  </a:extLst>
                </a:gridCol>
                <a:gridCol w="1133448">
                  <a:extLst>
                    <a:ext uri="{9D8B030D-6E8A-4147-A177-3AD203B41FA5}">
                      <a16:colId xmlns:a16="http://schemas.microsoft.com/office/drawing/2014/main" val="20001"/>
                    </a:ext>
                  </a:extLst>
                </a:gridCol>
                <a:gridCol w="1133448">
                  <a:extLst>
                    <a:ext uri="{9D8B030D-6E8A-4147-A177-3AD203B41FA5}">
                      <a16:colId xmlns:a16="http://schemas.microsoft.com/office/drawing/2014/main" val="20002"/>
                    </a:ext>
                  </a:extLst>
                </a:gridCol>
                <a:gridCol w="1133448">
                  <a:extLst>
                    <a:ext uri="{9D8B030D-6E8A-4147-A177-3AD203B41FA5}">
                      <a16:colId xmlns:a16="http://schemas.microsoft.com/office/drawing/2014/main" val="20003"/>
                    </a:ext>
                  </a:extLst>
                </a:gridCol>
                <a:gridCol w="1112410">
                  <a:extLst>
                    <a:ext uri="{9D8B030D-6E8A-4147-A177-3AD203B41FA5}">
                      <a16:colId xmlns:a16="http://schemas.microsoft.com/office/drawing/2014/main" val="20004"/>
                    </a:ext>
                  </a:extLst>
                </a:gridCol>
              </a:tblGrid>
              <a:tr h="6330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Instruction Type</a:t>
                      </a:r>
                      <a:endParaRPr kumimoji="0" lang="en-AU" sz="16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Arial" charset="0"/>
                        </a:rPr>
                        <a:t>Integer</a:t>
                      </a:r>
                      <a:endParaRPr kumimoji="0" lang="en-AU" sz="16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a:ln>
                            <a:noFill/>
                          </a:ln>
                          <a:solidFill>
                            <a:schemeClr val="tx1"/>
                          </a:solidFill>
                          <a:effectLst/>
                          <a:latin typeface="Arial" charset="0"/>
                        </a:rPr>
                        <a:t>Floating point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Branch</a:t>
                      </a:r>
                      <a:endParaRPr kumimoji="0" lang="en-AU" sz="16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Load/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Store</a:t>
                      </a:r>
                      <a:endParaRPr kumimoji="0" lang="en-AU" sz="16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8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Arial" charset="0"/>
                        </a:rPr>
                        <a:t>CPI for type</a:t>
                      </a:r>
                      <a:endParaRPr kumimoji="0" lang="en-AU" sz="16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a:t>
                      </a:r>
                      <a:endParaRPr kumimoji="0" lang="en-AU" sz="16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4</a:t>
                      </a:r>
                      <a:endParaRPr kumimoji="0" lang="en-AU" sz="16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3</a:t>
                      </a:r>
                      <a:endParaRPr kumimoji="0" lang="en-AU" sz="16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382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Arial" charset="0"/>
                        </a:rPr>
                        <a:t>Instruction Count in program A</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50</a:t>
                      </a:r>
                      <a:endParaRPr kumimoji="0" lang="en-AU" sz="16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a:t>
                      </a:r>
                      <a:endParaRPr kumimoji="0" lang="en-AU" sz="16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a:t>
                      </a:r>
                      <a:endParaRPr kumimoji="0" lang="en-AU" sz="16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382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Arial" charset="0"/>
                        </a:rPr>
                        <a:t>Instruction Count in program B</a:t>
                      </a:r>
                      <a:endParaRPr kumimoji="0" lang="en-AU" sz="16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Arial" charset="0"/>
                        </a:rPr>
                        <a:t>20</a:t>
                      </a:r>
                      <a:endParaRPr kumimoji="0" lang="en-AU" sz="16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Arial" charset="0"/>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a:t>
                      </a:r>
                      <a:endParaRPr kumimoji="0" lang="en-AU" sz="16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Arial" charset="0"/>
                        </a:rPr>
                        <a:t>10</a:t>
                      </a:r>
                      <a:endParaRPr kumimoji="0" lang="en-AU" sz="16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12" name="Rectangle 31"/>
          <p:cNvSpPr>
            <a:spLocks noChangeArrowheads="1"/>
          </p:cNvSpPr>
          <p:nvPr/>
        </p:nvSpPr>
        <p:spPr bwMode="auto">
          <a:xfrm>
            <a:off x="609601" y="3607580"/>
            <a:ext cx="6038849" cy="255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95638" indent="-395638" defTabSz="527517">
              <a:spcBef>
                <a:spcPct val="20000"/>
              </a:spcBef>
              <a:buSzPct val="60000"/>
              <a:buFont typeface="Wingdings" panose="05000000000000000000" pitchFamily="2" charset="2"/>
              <a:buChar char="n"/>
            </a:pPr>
            <a:r>
              <a:rPr lang="en-US" altLang="en-US" b="1" dirty="0">
                <a:solidFill>
                  <a:prstClr val="black"/>
                </a:solidFill>
              </a:rPr>
              <a:t>Program A: Total Instructions = 80</a:t>
            </a:r>
          </a:p>
          <a:p>
            <a:pPr marL="395638" indent="-395638" defTabSz="527517">
              <a:spcBef>
                <a:spcPct val="20000"/>
              </a:spcBef>
              <a:buSzPct val="60000"/>
              <a:buFont typeface="Wingdings" panose="05000000000000000000" pitchFamily="2" charset="2"/>
              <a:buChar char="n"/>
            </a:pPr>
            <a:endParaRPr lang="en-US" altLang="en-US" b="1" dirty="0">
              <a:solidFill>
                <a:prstClr val="black"/>
              </a:solidFill>
            </a:endParaRPr>
          </a:p>
          <a:p>
            <a:pPr marL="0" indent="0" defTabSz="527517">
              <a:spcBef>
                <a:spcPct val="20000"/>
              </a:spcBef>
              <a:buSzPct val="60000"/>
            </a:pPr>
            <a:r>
              <a:rPr lang="en-US" altLang="en-US" b="1" dirty="0">
                <a:solidFill>
                  <a:prstClr val="black"/>
                </a:solidFill>
              </a:rPr>
              <a:t>Clock Cycles = 50×1 + 10×2 + 10×4 + 10x3 = 140</a:t>
            </a:r>
          </a:p>
          <a:p>
            <a:pPr marL="285750" indent="-285750" defTabSz="527517">
              <a:spcBef>
                <a:spcPct val="20000"/>
              </a:spcBef>
              <a:buSzPct val="60000"/>
              <a:buFontTx/>
              <a:buChar char="-"/>
            </a:pPr>
            <a:endParaRPr lang="en-US" altLang="en-US" b="1" dirty="0">
              <a:solidFill>
                <a:prstClr val="black"/>
              </a:solidFill>
            </a:endParaRPr>
          </a:p>
          <a:p>
            <a:pPr marL="0" indent="0" defTabSz="527517">
              <a:spcBef>
                <a:spcPct val="20000"/>
              </a:spcBef>
              <a:buSzPct val="60000"/>
            </a:pPr>
            <a:r>
              <a:rPr lang="en-US" altLang="en-US" b="1" dirty="0">
                <a:solidFill>
                  <a:prstClr val="black"/>
                </a:solidFill>
              </a:rPr>
              <a:t>Avg. CPI = 140/80 = 1.75</a:t>
            </a:r>
          </a:p>
          <a:p>
            <a:pPr marL="0" indent="0" defTabSz="527517">
              <a:spcBef>
                <a:spcPct val="20000"/>
              </a:spcBef>
              <a:buSzPct val="60000"/>
            </a:pPr>
            <a:endParaRPr lang="en-US" altLang="en-US" b="1" dirty="0">
              <a:solidFill>
                <a:prstClr val="black"/>
              </a:solidFill>
            </a:endParaRPr>
          </a:p>
          <a:p>
            <a:pPr marL="0" indent="0" defTabSz="527517">
              <a:spcBef>
                <a:spcPct val="20000"/>
              </a:spcBef>
              <a:buSzPct val="60000"/>
            </a:pPr>
            <a:r>
              <a:rPr lang="en-US" altLang="en-US" b="1" dirty="0">
                <a:solidFill>
                  <a:prstClr val="black"/>
                </a:solidFill>
              </a:rPr>
              <a:t>CPU time (if Clock period = 100 </a:t>
            </a:r>
            <a:r>
              <a:rPr lang="en-US" altLang="en-US" b="1" dirty="0" err="1">
                <a:solidFill>
                  <a:prstClr val="black"/>
                </a:solidFill>
              </a:rPr>
              <a:t>ps</a:t>
            </a:r>
            <a:r>
              <a:rPr lang="en-US" altLang="en-US" b="1" dirty="0">
                <a:solidFill>
                  <a:prstClr val="black"/>
                </a:solidFill>
              </a:rPr>
              <a:t>)</a:t>
            </a:r>
          </a:p>
          <a:p>
            <a:pPr marL="527517" lvl="1" indent="0" defTabSz="527517">
              <a:spcBef>
                <a:spcPct val="20000"/>
              </a:spcBef>
              <a:buClr>
                <a:prstClr val="black">
                  <a:lumMod val="65000"/>
                  <a:lumOff val="35000"/>
                </a:prstClr>
              </a:buClr>
              <a:buSzPct val="55000"/>
            </a:pPr>
            <a:r>
              <a:rPr lang="en-US" altLang="en-US" b="1" dirty="0">
                <a:solidFill>
                  <a:prstClr val="black"/>
                </a:solidFill>
              </a:rPr>
              <a:t>     = 1.75 x 80 x 100ps = 14000 </a:t>
            </a:r>
            <a:r>
              <a:rPr lang="en-US" altLang="en-US" b="1" dirty="0" err="1">
                <a:solidFill>
                  <a:prstClr val="black"/>
                </a:solidFill>
              </a:rPr>
              <a:t>ps</a:t>
            </a:r>
            <a:r>
              <a:rPr lang="en-US" altLang="en-US" b="1" dirty="0">
                <a:solidFill>
                  <a:prstClr val="black"/>
                </a:solidFill>
              </a:rPr>
              <a:t> = 14ns</a:t>
            </a:r>
          </a:p>
        </p:txBody>
      </p:sp>
      <p:sp>
        <p:nvSpPr>
          <p:cNvPr id="46113" name="Rectangle 32"/>
          <p:cNvSpPr>
            <a:spLocks noChangeArrowheads="1"/>
          </p:cNvSpPr>
          <p:nvPr/>
        </p:nvSpPr>
        <p:spPr bwMode="auto">
          <a:xfrm>
            <a:off x="6492017" y="3607580"/>
            <a:ext cx="5562600" cy="273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95638" indent="-395638" defTabSz="527517">
              <a:spcBef>
                <a:spcPct val="20000"/>
              </a:spcBef>
              <a:buSzPct val="60000"/>
              <a:buFont typeface="Wingdings" panose="05000000000000000000" pitchFamily="2" charset="2"/>
              <a:buChar char="n"/>
            </a:pPr>
            <a:r>
              <a:rPr lang="en-US" altLang="en-US" b="1" dirty="0">
                <a:solidFill>
                  <a:prstClr val="black"/>
                </a:solidFill>
              </a:rPr>
              <a:t>Program B: Total Instructions = 40</a:t>
            </a:r>
          </a:p>
          <a:p>
            <a:pPr marL="0" indent="0" defTabSz="527517">
              <a:spcBef>
                <a:spcPct val="20000"/>
              </a:spcBef>
              <a:buSzPct val="60000"/>
            </a:pPr>
            <a:endParaRPr lang="en-US" altLang="en-US" b="1" dirty="0">
              <a:solidFill>
                <a:prstClr val="black"/>
              </a:solidFill>
            </a:endParaRPr>
          </a:p>
          <a:p>
            <a:pPr marL="0" indent="0" defTabSz="527517">
              <a:spcBef>
                <a:spcPct val="20000"/>
              </a:spcBef>
              <a:buSzPct val="60000"/>
            </a:pPr>
            <a:r>
              <a:rPr lang="en-US" altLang="en-US" b="1" dirty="0">
                <a:solidFill>
                  <a:prstClr val="black"/>
                </a:solidFill>
              </a:rPr>
              <a:t>Clock Cycles = 20×1 + 10×4 + 10×3 = 90</a:t>
            </a:r>
          </a:p>
          <a:p>
            <a:pPr marL="0" indent="0" defTabSz="527517">
              <a:spcBef>
                <a:spcPct val="20000"/>
              </a:spcBef>
              <a:buSzPct val="60000"/>
            </a:pPr>
            <a:endParaRPr lang="en-US" altLang="en-US" b="1" dirty="0">
              <a:solidFill>
                <a:prstClr val="black"/>
              </a:solidFill>
            </a:endParaRPr>
          </a:p>
          <a:p>
            <a:pPr marL="0" indent="0" defTabSz="527517">
              <a:spcBef>
                <a:spcPct val="20000"/>
              </a:spcBef>
              <a:buSzPct val="60000"/>
            </a:pPr>
            <a:r>
              <a:rPr lang="en-US" altLang="en-US" b="1" dirty="0">
                <a:solidFill>
                  <a:prstClr val="black"/>
                </a:solidFill>
              </a:rPr>
              <a:t>Avg. CPI = 90/40 = 2.25</a:t>
            </a:r>
          </a:p>
          <a:p>
            <a:pPr marL="0" indent="0" defTabSz="527517">
              <a:spcBef>
                <a:spcPct val="20000"/>
              </a:spcBef>
              <a:buSzPct val="60000"/>
            </a:pPr>
            <a:endParaRPr lang="en-US" altLang="en-US" b="1" dirty="0">
              <a:solidFill>
                <a:prstClr val="black"/>
              </a:solidFill>
            </a:endParaRPr>
          </a:p>
          <a:p>
            <a:pPr marL="0" indent="0" defTabSz="527517">
              <a:spcBef>
                <a:spcPct val="20000"/>
              </a:spcBef>
              <a:buSzPct val="60000"/>
            </a:pPr>
            <a:r>
              <a:rPr lang="en-US" altLang="en-US" b="1" dirty="0">
                <a:solidFill>
                  <a:prstClr val="black"/>
                </a:solidFill>
              </a:rPr>
              <a:t>CPU time (if Clock period = 100 </a:t>
            </a:r>
            <a:r>
              <a:rPr lang="en-US" altLang="en-US" b="1" dirty="0" err="1">
                <a:solidFill>
                  <a:prstClr val="black"/>
                </a:solidFill>
              </a:rPr>
              <a:t>ps</a:t>
            </a:r>
            <a:r>
              <a:rPr lang="en-US" altLang="en-US" b="1" dirty="0">
                <a:solidFill>
                  <a:prstClr val="black"/>
                </a:solidFill>
              </a:rPr>
              <a:t>)</a:t>
            </a:r>
          </a:p>
          <a:p>
            <a:pPr marL="527517" lvl="1" indent="0" defTabSz="527517">
              <a:spcBef>
                <a:spcPct val="20000"/>
              </a:spcBef>
              <a:buClr>
                <a:prstClr val="black">
                  <a:lumMod val="65000"/>
                  <a:lumOff val="35000"/>
                </a:prstClr>
              </a:buClr>
              <a:buSzPct val="55000"/>
            </a:pPr>
            <a:r>
              <a:rPr lang="en-US" altLang="en-US" b="1" dirty="0">
                <a:solidFill>
                  <a:prstClr val="black"/>
                </a:solidFill>
              </a:rPr>
              <a:t>     = 2.25 x 40 x 100ps = 9000 </a:t>
            </a:r>
            <a:r>
              <a:rPr lang="en-US" altLang="en-US" b="1" dirty="0" err="1">
                <a:solidFill>
                  <a:prstClr val="black"/>
                </a:solidFill>
              </a:rPr>
              <a:t>ps</a:t>
            </a:r>
            <a:r>
              <a:rPr lang="en-US" altLang="en-US" b="1" dirty="0">
                <a:solidFill>
                  <a:prstClr val="black"/>
                </a:solidFill>
              </a:rPr>
              <a:t> = 9ns</a:t>
            </a: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4</a:t>
            </a:fld>
            <a:endParaRPr lang="en-US">
              <a:solidFill>
                <a:prstClr val="black">
                  <a:tint val="75000"/>
                </a:prstClr>
              </a:solidFill>
              <a:latin typeface="Calibri"/>
            </a:endParaRPr>
          </a:p>
        </p:txBody>
      </p:sp>
    </p:spTree>
    <p:extLst>
      <p:ext uri="{BB962C8B-B14F-4D97-AF65-F5344CB8AC3E}">
        <p14:creationId xmlns:p14="http://schemas.microsoft.com/office/powerpoint/2010/main" val="14377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B1E9F4E-6139-4908-AA6D-68A27E90361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5058" name="Rectangle 2"/>
          <p:cNvSpPr>
            <a:spLocks noGrp="1" noChangeArrowheads="1"/>
          </p:cNvSpPr>
          <p:nvPr>
            <p:ph type="title"/>
          </p:nvPr>
        </p:nvSpPr>
        <p:spPr/>
        <p:txBody>
          <a:bodyPr/>
          <a:lstStyle/>
          <a:p>
            <a:pPr eaLnBrk="1" hangingPunct="1"/>
            <a:r>
              <a:rPr lang="en-US" altLang="en-US" sz="4400" dirty="0"/>
              <a:t>Throughput</a:t>
            </a:r>
          </a:p>
        </p:txBody>
      </p:sp>
      <p:graphicFrame>
        <p:nvGraphicFramePr>
          <p:cNvPr id="911364" name="Group 4"/>
          <p:cNvGraphicFramePr>
            <a:graphicFrameLocks noGrp="1"/>
          </p:cNvGraphicFramePr>
          <p:nvPr>
            <p:ph idx="1"/>
          </p:nvPr>
        </p:nvGraphicFramePr>
        <p:xfrm>
          <a:off x="2593327" y="4043531"/>
          <a:ext cx="5764053" cy="1279328"/>
        </p:xfrm>
        <a:graphic>
          <a:graphicData uri="http://schemas.openxmlformats.org/drawingml/2006/table">
            <a:tbl>
              <a:tblPr/>
              <a:tblGrid>
                <a:gridCol w="2598822">
                  <a:extLst>
                    <a:ext uri="{9D8B030D-6E8A-4147-A177-3AD203B41FA5}">
                      <a16:colId xmlns:a16="http://schemas.microsoft.com/office/drawing/2014/main" val="20000"/>
                    </a:ext>
                  </a:extLst>
                </a:gridCol>
                <a:gridCol w="3165231">
                  <a:extLst>
                    <a:ext uri="{9D8B030D-6E8A-4147-A177-3AD203B41FA5}">
                      <a16:colId xmlns:a16="http://schemas.microsoft.com/office/drawing/2014/main" val="20001"/>
                    </a:ext>
                  </a:extLst>
                </a:gridCol>
              </a:tblGrid>
              <a:tr h="5780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rPr>
                        <a:t>Pipeline IPC</a:t>
                      </a:r>
                    </a:p>
                  </a:txBody>
                  <a:tcPr marL="119946" marR="119946"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a:ln>
                            <a:noFill/>
                          </a:ln>
                          <a:solidFill>
                            <a:schemeClr val="tx1"/>
                          </a:solidFill>
                          <a:effectLst/>
                          <a:latin typeface="Arial" pitchFamily="34" charset="0"/>
                        </a:rPr>
                        <a:t>N / (N+K-1)</a:t>
                      </a:r>
                    </a:p>
                  </a:txBody>
                  <a:tcPr marL="119946" marR="119946"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2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rPr>
                        <a:t>Let n </a:t>
                      </a:r>
                      <a:r>
                        <a:rPr kumimoji="0" lang="en-US" sz="2000" b="1" i="0" u="none" strike="noStrike" cap="none" normalizeH="0" baseline="0" dirty="0">
                          <a:ln>
                            <a:noFill/>
                          </a:ln>
                          <a:solidFill>
                            <a:schemeClr val="tx1"/>
                          </a:solidFill>
                          <a:effectLst/>
                          <a:latin typeface=""/>
                        </a:rPr>
                        <a:t>→ </a:t>
                      </a:r>
                      <a:r>
                        <a:rPr kumimoji="0" lang="en-US" sz="2000" b="1" i="0" u="none" strike="noStrike" cap="none" normalizeH="0" baseline="0" dirty="0">
                          <a:ln>
                            <a:noFill/>
                          </a:ln>
                          <a:solidFill>
                            <a:schemeClr val="tx1"/>
                          </a:solidFill>
                          <a:effectLst/>
                          <a:latin typeface="Arial" pitchFamily="34" charset="0"/>
                          <a:cs typeface="Arial" pitchFamily="34" charset="0"/>
                        </a:rPr>
                        <a:t>∞ </a:t>
                      </a:r>
                      <a:br>
                        <a:rPr kumimoji="0" lang="en-US" sz="2000" b="1" i="0" u="none" strike="noStrike" cap="none" normalizeH="0" baseline="0" dirty="0">
                          <a:ln>
                            <a:noFill/>
                          </a:ln>
                          <a:solidFill>
                            <a:schemeClr val="tx1"/>
                          </a:solidFill>
                          <a:effectLst/>
                          <a:latin typeface="Arial" pitchFamily="34" charset="0"/>
                          <a:cs typeface="Arial" pitchFamily="34" charset="0"/>
                        </a:rPr>
                      </a:br>
                      <a:r>
                        <a:rPr kumimoji="0" lang="en-US" sz="2000" b="1" i="0" u="none" strike="noStrike" cap="none" normalizeH="0" baseline="0" dirty="0">
                          <a:ln>
                            <a:noFill/>
                          </a:ln>
                          <a:solidFill>
                            <a:schemeClr val="tx1"/>
                          </a:solidFill>
                          <a:effectLst/>
                          <a:latin typeface="Arial" pitchFamily="34" charset="0"/>
                          <a:cs typeface="Arial" pitchFamily="34" charset="0"/>
                        </a:rPr>
                        <a:t>(n = infinity)</a:t>
                      </a:r>
                    </a:p>
                  </a:txBody>
                  <a:tcPr marL="119946" marR="119946"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a:ln>
                            <a:noFill/>
                          </a:ln>
                          <a:solidFill>
                            <a:schemeClr val="tx1"/>
                          </a:solidFill>
                          <a:effectLst/>
                          <a:latin typeface="Arial" pitchFamily="34" charset="0"/>
                        </a:rPr>
                        <a:t>1</a:t>
                      </a:r>
                    </a:p>
                  </a:txBody>
                  <a:tcPr marL="119946" marR="119946"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11363" name="Rectangle 3"/>
          <p:cNvSpPr>
            <a:spLocks noGrp="1" noChangeArrowheads="1"/>
          </p:cNvSpPr>
          <p:nvPr>
            <p:ph type="body" sz="half" idx="4294967295"/>
          </p:nvPr>
        </p:nvSpPr>
        <p:spPr>
          <a:xfrm>
            <a:off x="1421696" y="1280135"/>
            <a:ext cx="8534033" cy="2438034"/>
          </a:xfrm>
        </p:spPr>
        <p:txBody>
          <a:bodyPr>
            <a:normAutofit/>
          </a:bodyPr>
          <a:lstStyle/>
          <a:p>
            <a:pPr eaLnBrk="1" hangingPunct="1">
              <a:lnSpc>
                <a:spcPct val="90000"/>
              </a:lnSpc>
              <a:defRPr/>
            </a:pPr>
            <a:r>
              <a:rPr lang="en-US" sz="2400" b="1" dirty="0">
                <a:latin typeface="Arial" panose="020B0604020202020204" pitchFamily="34" charset="0"/>
                <a:cs typeface="Arial" panose="020B0604020202020204" pitchFamily="34" charset="0"/>
              </a:rPr>
              <a:t>Throughput (T) = # of instructions executed / time</a:t>
            </a:r>
          </a:p>
          <a:p>
            <a:pPr eaLnBrk="1" hangingPunct="1">
              <a:lnSpc>
                <a:spcPct val="90000"/>
              </a:lnSpc>
              <a:defRPr/>
            </a:pPr>
            <a:r>
              <a:rPr lang="en-US" sz="2400" b="1" dirty="0">
                <a:latin typeface="Arial" panose="020B0604020202020204" pitchFamily="34" charset="0"/>
                <a:cs typeface="Arial" panose="020B0604020202020204" pitchFamily="34" charset="0"/>
              </a:rPr>
              <a:t>IPC = Instruction Per Cycle = 1 / CPI</a:t>
            </a:r>
          </a:p>
          <a:p>
            <a:pPr lvl="1" eaLnBrk="1" hangingPunct="1">
              <a:lnSpc>
                <a:spcPct val="90000"/>
              </a:lnSpc>
              <a:defRPr/>
            </a:pPr>
            <a:r>
              <a:rPr lang="en-US" sz="2000" dirty="0">
                <a:latin typeface="Arial" panose="020B0604020202020204" pitchFamily="34" charset="0"/>
                <a:cs typeface="Arial" panose="020B0604020202020204" pitchFamily="34" charset="0"/>
              </a:rPr>
              <a:t>For a large number of instructions, the IPC of a pipelined processor is </a:t>
            </a:r>
            <a:r>
              <a:rPr lang="en-US" sz="2000" b="1" dirty="0">
                <a:latin typeface="Arial" panose="020B0604020202020204" pitchFamily="34" charset="0"/>
                <a:cs typeface="Arial" panose="020B0604020202020204" pitchFamily="34" charset="0"/>
              </a:rPr>
              <a:t>1 instruction per clock cycle</a:t>
            </a:r>
          </a:p>
          <a:p>
            <a:pPr lvl="1" eaLnBrk="1" hangingPunct="1">
              <a:lnSpc>
                <a:spcPct val="90000"/>
              </a:lnSpc>
              <a:defRPr/>
            </a:pPr>
            <a:r>
              <a:rPr lang="en-US" sz="2000" b="1" dirty="0">
                <a:solidFill>
                  <a:srgbClr val="FF0000"/>
                </a:solidFill>
                <a:latin typeface="Arial" panose="020B0604020202020204" pitchFamily="34" charset="0"/>
                <a:cs typeface="Arial" panose="020B0604020202020204" pitchFamily="34" charset="0"/>
              </a:rPr>
              <a:t>Only when we keep the pipeline full of instructions</a:t>
            </a:r>
          </a:p>
          <a:p>
            <a:pPr eaLnBrk="1" hangingPunct="1">
              <a:lnSpc>
                <a:spcPct val="90000"/>
              </a:lnSpc>
              <a:buFontTx/>
              <a:buNone/>
              <a:defRPr/>
            </a:pPr>
            <a:endParaRPr lang="en-US" sz="2000" i="1" dirty="0">
              <a:solidFill>
                <a:srgbClr val="FF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109D0DA-DDB2-450D-95A2-09FD678E2DB0}"/>
              </a:ext>
            </a:extLst>
          </p:cNvPr>
          <p:cNvSpPr txBox="1"/>
          <p:nvPr/>
        </p:nvSpPr>
        <p:spPr>
          <a:xfrm>
            <a:off x="2236852" y="3583908"/>
            <a:ext cx="6903720" cy="369332"/>
          </a:xfrm>
          <a:prstGeom prst="rect">
            <a:avLst/>
          </a:prstGeom>
          <a:noFill/>
        </p:spPr>
        <p:txBody>
          <a:bodyPr wrap="square">
            <a:spAutoFit/>
          </a:bodyPr>
          <a:lstStyle/>
          <a:p>
            <a:pPr eaLnBrk="1" hangingPunct="1"/>
            <a:r>
              <a:rPr lang="en-US" altLang="en-US" sz="1800" dirty="0">
                <a:latin typeface="Arial" panose="020B0604020202020204" pitchFamily="34" charset="0"/>
                <a:cs typeface="Arial" panose="020B0604020202020204" pitchFamily="34" charset="0"/>
              </a:rPr>
              <a:t>Assume we execute </a:t>
            </a:r>
            <a:r>
              <a:rPr lang="en-US" altLang="en-US" sz="1800" b="1" dirty="0">
                <a:latin typeface="Arial" panose="020B0604020202020204" pitchFamily="34" charset="0"/>
                <a:cs typeface="Arial" panose="020B0604020202020204" pitchFamily="34" charset="0"/>
              </a:rPr>
              <a:t>N instructions </a:t>
            </a:r>
            <a:r>
              <a:rPr lang="en-US" altLang="en-US" sz="1800" dirty="0">
                <a:latin typeface="Arial" panose="020B0604020202020204" pitchFamily="34" charset="0"/>
                <a:cs typeface="Arial" panose="020B0604020202020204" pitchFamily="34" charset="0"/>
              </a:rPr>
              <a:t>using a </a:t>
            </a:r>
            <a:r>
              <a:rPr lang="en-US" altLang="en-US" sz="1800" b="1" dirty="0">
                <a:latin typeface="Arial" panose="020B0604020202020204" pitchFamily="34" charset="0"/>
                <a:cs typeface="Arial" panose="020B0604020202020204" pitchFamily="34" charset="0"/>
              </a:rPr>
              <a:t>K stage</a:t>
            </a:r>
            <a:r>
              <a:rPr lang="en-US" altLang="en-US" sz="1800" dirty="0">
                <a:latin typeface="Arial" panose="020B0604020202020204" pitchFamily="34" charset="0"/>
                <a:cs typeface="Arial" panose="020B0604020202020204" pitchFamily="34" charset="0"/>
              </a:rPr>
              <a:t> datapath </a:t>
            </a:r>
          </a:p>
        </p:txBody>
      </p:sp>
    </p:spTree>
    <p:extLst>
      <p:ext uri="{BB962C8B-B14F-4D97-AF65-F5344CB8AC3E}">
        <p14:creationId xmlns:p14="http://schemas.microsoft.com/office/powerpoint/2010/main" val="335853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D46DF04-DB64-4EA9-B71E-48E00F62F2C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236837" y="2438121"/>
            <a:ext cx="3704113" cy="200515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
        <p:nvSpPr>
          <p:cNvPr id="36" name="Rectangle 35"/>
          <p:cNvSpPr/>
          <p:nvPr/>
        </p:nvSpPr>
        <p:spPr>
          <a:xfrm>
            <a:off x="7236654" y="4589014"/>
            <a:ext cx="3704113" cy="1849377"/>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
        <p:nvSpPr>
          <p:cNvPr id="2" name="Title 1"/>
          <p:cNvSpPr>
            <a:spLocks noGrp="1"/>
          </p:cNvSpPr>
          <p:nvPr>
            <p:ph type="title"/>
          </p:nvPr>
        </p:nvSpPr>
        <p:spPr/>
        <p:txBody>
          <a:bodyPr/>
          <a:lstStyle/>
          <a:p>
            <a:r>
              <a:rPr lang="en-US" sz="4000" dirty="0"/>
              <a:t>Byte-oriented vs. Word-oriented Memory</a:t>
            </a:r>
          </a:p>
        </p:txBody>
      </p:sp>
      <p:sp>
        <p:nvSpPr>
          <p:cNvPr id="3" name="Content Placeholder 2"/>
          <p:cNvSpPr>
            <a:spLocks noGrp="1"/>
          </p:cNvSpPr>
          <p:nvPr>
            <p:ph idx="1"/>
          </p:nvPr>
        </p:nvSpPr>
        <p:spPr>
          <a:xfrm>
            <a:off x="662210" y="1305910"/>
            <a:ext cx="6270655" cy="4964611"/>
          </a:xfrm>
        </p:spPr>
        <p:txBody>
          <a:bodyPr>
            <a:normAutofit/>
          </a:bodyPr>
          <a:lstStyle/>
          <a:p>
            <a:pPr>
              <a:lnSpc>
                <a:spcPct val="120000"/>
              </a:lnSpc>
            </a:pPr>
            <a:r>
              <a:rPr lang="en-US" sz="2000" b="1" dirty="0"/>
              <a:t>Most processors are byte-oriented</a:t>
            </a:r>
          </a:p>
          <a:p>
            <a:pPr lvl="1">
              <a:lnSpc>
                <a:spcPct val="120000"/>
              </a:lnSpc>
            </a:pPr>
            <a:r>
              <a:rPr lang="en-US" sz="2000" dirty="0"/>
              <a:t>Can access a word from any byte address  </a:t>
            </a:r>
          </a:p>
          <a:p>
            <a:pPr lvl="1">
              <a:lnSpc>
                <a:spcPct val="120000"/>
              </a:lnSpc>
            </a:pPr>
            <a:endParaRPr lang="en-US" sz="2000" dirty="0"/>
          </a:p>
          <a:p>
            <a:pPr>
              <a:lnSpc>
                <a:spcPct val="120000"/>
              </a:lnSpc>
            </a:pPr>
            <a:r>
              <a:rPr lang="en-US" sz="2000" b="1" dirty="0"/>
              <a:t>MIPS: Word-oriented</a:t>
            </a:r>
          </a:p>
          <a:p>
            <a:pPr lvl="1">
              <a:lnSpc>
                <a:spcPct val="120000"/>
              </a:lnSpc>
            </a:pPr>
            <a:r>
              <a:rPr lang="en-US" sz="2000" dirty="0"/>
              <a:t>Words must be aligned to multiples of 4</a:t>
            </a:r>
          </a:p>
          <a:p>
            <a:pPr lvl="1">
              <a:lnSpc>
                <a:spcPct val="120000"/>
              </a:lnSpc>
            </a:pPr>
            <a:r>
              <a:rPr lang="en-US" sz="2000" dirty="0">
                <a:solidFill>
                  <a:srgbClr val="FF0000"/>
                </a:solidFill>
              </a:rPr>
              <a:t>Not word-addressable!</a:t>
            </a:r>
          </a:p>
          <a:p>
            <a:pPr lvl="1">
              <a:lnSpc>
                <a:spcPct val="120000"/>
              </a:lnSpc>
            </a:pPr>
            <a:r>
              <a:rPr lang="en-US" sz="2000" dirty="0"/>
              <a:t>Provides some simplicity in design</a:t>
            </a:r>
          </a:p>
          <a:p>
            <a:pPr>
              <a:lnSpc>
                <a:spcPct val="120000"/>
              </a:lnSpc>
            </a:pPr>
            <a:endParaRPr lang="en-US" sz="2000" dirty="0"/>
          </a:p>
          <a:p>
            <a:pPr>
              <a:lnSpc>
                <a:spcPct val="120000"/>
              </a:lnSpc>
            </a:pPr>
            <a:r>
              <a:rPr lang="en-US" sz="2000" dirty="0"/>
              <a:t>Logical views can be arranged in </a:t>
            </a:r>
            <a:r>
              <a:rPr lang="en-US" sz="2000" b="1" dirty="0"/>
              <a:t>rows of 4-bytes </a:t>
            </a:r>
            <a:r>
              <a:rPr lang="en-US" sz="2000" dirty="0"/>
              <a:t>for word-oriented memories</a:t>
            </a:r>
          </a:p>
        </p:txBody>
      </p:sp>
      <p:sp>
        <p:nvSpPr>
          <p:cNvPr id="4" name="Slide Number Placeholder 3"/>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6</a:t>
            </a:fld>
            <a:endParaRPr lang="en-US" dirty="0">
              <a:solidFill>
                <a:prstClr val="black">
                  <a:tint val="75000"/>
                </a:prstClr>
              </a:solidFill>
              <a:latin typeface="Calibri"/>
            </a:endParaRPr>
          </a:p>
        </p:txBody>
      </p:sp>
      <p:sp>
        <p:nvSpPr>
          <p:cNvPr id="5" name="Rectangle 4"/>
          <p:cNvSpPr/>
          <p:nvPr/>
        </p:nvSpPr>
        <p:spPr>
          <a:xfrm>
            <a:off x="7588167" y="1372734"/>
            <a:ext cx="1078128" cy="86221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err="1">
                <a:solidFill>
                  <a:prstClr val="black"/>
                </a:solidFill>
                <a:latin typeface="Calibri"/>
              </a:rPr>
              <a:t>Proc</a:t>
            </a:r>
            <a:endParaRPr lang="en-US" sz="2077" dirty="0">
              <a:solidFill>
                <a:prstClr val="black"/>
              </a:solidFill>
              <a:latin typeface="Calibri"/>
            </a:endParaRPr>
          </a:p>
        </p:txBody>
      </p:sp>
      <p:sp>
        <p:nvSpPr>
          <p:cNvPr id="6" name="Rectangle 5"/>
          <p:cNvSpPr/>
          <p:nvPr/>
        </p:nvSpPr>
        <p:spPr>
          <a:xfrm>
            <a:off x="9488439" y="1372734"/>
            <a:ext cx="1078128" cy="86221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Mem</a:t>
            </a:r>
          </a:p>
        </p:txBody>
      </p:sp>
      <p:cxnSp>
        <p:nvCxnSpPr>
          <p:cNvPr id="8" name="Straight Arrow Connector 7"/>
          <p:cNvCxnSpPr/>
          <p:nvPr/>
        </p:nvCxnSpPr>
        <p:spPr>
          <a:xfrm flipV="1">
            <a:off x="8666295" y="1531564"/>
            <a:ext cx="822144" cy="11345"/>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86952" y="1396690"/>
            <a:ext cx="304892" cy="340863"/>
          </a:xfrm>
          <a:prstGeom prst="rect">
            <a:avLst/>
          </a:prstGeom>
          <a:noFill/>
        </p:spPr>
        <p:txBody>
          <a:bodyPr wrap="none" rtlCol="0">
            <a:spAutoFit/>
          </a:bodyPr>
          <a:lstStyle/>
          <a:p>
            <a:pPr defTabSz="527517"/>
            <a:r>
              <a:rPr lang="en-US" sz="1615" dirty="0">
                <a:solidFill>
                  <a:prstClr val="black"/>
                </a:solidFill>
                <a:latin typeface="Calibri"/>
              </a:rPr>
              <a:t>A</a:t>
            </a:r>
          </a:p>
        </p:txBody>
      </p:sp>
      <p:sp>
        <p:nvSpPr>
          <p:cNvPr id="10" name="TextBox 9"/>
          <p:cNvSpPr txBox="1"/>
          <p:nvPr/>
        </p:nvSpPr>
        <p:spPr>
          <a:xfrm>
            <a:off x="8379554" y="1768542"/>
            <a:ext cx="311304" cy="340863"/>
          </a:xfrm>
          <a:prstGeom prst="rect">
            <a:avLst/>
          </a:prstGeom>
          <a:noFill/>
        </p:spPr>
        <p:txBody>
          <a:bodyPr wrap="none" rtlCol="0">
            <a:spAutoFit/>
          </a:bodyPr>
          <a:lstStyle/>
          <a:p>
            <a:pPr defTabSz="527517"/>
            <a:r>
              <a:rPr lang="en-US" sz="1615" dirty="0">
                <a:solidFill>
                  <a:prstClr val="black"/>
                </a:solidFill>
                <a:latin typeface="Calibri"/>
              </a:rPr>
              <a:t>D</a:t>
            </a:r>
          </a:p>
        </p:txBody>
      </p:sp>
      <p:cxnSp>
        <p:nvCxnSpPr>
          <p:cNvPr id="11" name="Straight Arrow Connector 10"/>
          <p:cNvCxnSpPr/>
          <p:nvPr/>
        </p:nvCxnSpPr>
        <p:spPr>
          <a:xfrm flipV="1">
            <a:off x="8680434" y="2047644"/>
            <a:ext cx="822144" cy="11345"/>
          </a:xfrm>
          <a:prstGeom prst="straightConnector1">
            <a:avLst/>
          </a:prstGeom>
          <a:ln>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897543" y="1390277"/>
            <a:ext cx="393056" cy="589392"/>
          </a:xfrm>
          <a:prstGeom prst="rect">
            <a:avLst/>
          </a:prstGeom>
          <a:noFill/>
        </p:spPr>
        <p:txBody>
          <a:bodyPr wrap="none" rtlCol="0">
            <a:spAutoFit/>
          </a:bodyPr>
          <a:lstStyle/>
          <a:p>
            <a:pPr defTabSz="527517"/>
            <a:r>
              <a:rPr lang="en-US" sz="1615" dirty="0">
                <a:solidFill>
                  <a:prstClr val="black"/>
                </a:solidFill>
                <a:latin typeface="Calibri"/>
              </a:rPr>
              <a:t>/</a:t>
            </a:r>
          </a:p>
          <a:p>
            <a:pPr defTabSz="527517"/>
            <a:r>
              <a:rPr lang="en-US" sz="1615" dirty="0">
                <a:solidFill>
                  <a:prstClr val="black"/>
                </a:solidFill>
                <a:latin typeface="Calibri"/>
              </a:rPr>
              <a:t>32</a:t>
            </a:r>
          </a:p>
        </p:txBody>
      </p:sp>
      <p:sp>
        <p:nvSpPr>
          <p:cNvPr id="13" name="TextBox 12"/>
          <p:cNvSpPr txBox="1"/>
          <p:nvPr/>
        </p:nvSpPr>
        <p:spPr>
          <a:xfrm>
            <a:off x="8926083" y="1891128"/>
            <a:ext cx="393056" cy="589392"/>
          </a:xfrm>
          <a:prstGeom prst="rect">
            <a:avLst/>
          </a:prstGeom>
          <a:noFill/>
        </p:spPr>
        <p:txBody>
          <a:bodyPr wrap="none" rtlCol="0">
            <a:spAutoFit/>
          </a:bodyPr>
          <a:lstStyle/>
          <a:p>
            <a:pPr defTabSz="527517"/>
            <a:r>
              <a:rPr lang="en-US" sz="1615" dirty="0">
                <a:solidFill>
                  <a:prstClr val="black"/>
                </a:solidFill>
                <a:latin typeface="Calibri"/>
              </a:rPr>
              <a:t>/</a:t>
            </a:r>
          </a:p>
          <a:p>
            <a:pPr defTabSz="527517"/>
            <a:r>
              <a:rPr lang="en-US" sz="1615" dirty="0">
                <a:solidFill>
                  <a:prstClr val="black"/>
                </a:solidFill>
                <a:latin typeface="Calibri"/>
              </a:rPr>
              <a:t>32</a:t>
            </a:r>
          </a:p>
        </p:txBody>
      </p:sp>
      <p:sp>
        <p:nvSpPr>
          <p:cNvPr id="14" name="Rectangle 13"/>
          <p:cNvSpPr/>
          <p:nvPr/>
        </p:nvSpPr>
        <p:spPr>
          <a:xfrm>
            <a:off x="8453111" y="2528281"/>
            <a:ext cx="1035329" cy="38572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a:t>
            </a:r>
          </a:p>
        </p:txBody>
      </p:sp>
      <p:sp>
        <p:nvSpPr>
          <p:cNvPr id="15" name="Rectangle 14"/>
          <p:cNvSpPr/>
          <p:nvPr/>
        </p:nvSpPr>
        <p:spPr>
          <a:xfrm>
            <a:off x="8453111" y="2915627"/>
            <a:ext cx="1035329" cy="385727"/>
          </a:xfrm>
          <a:prstGeom prst="rect">
            <a:avLst/>
          </a:prstGeom>
          <a:solidFill>
            <a:schemeClr val="accent4">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12</a:t>
            </a:r>
          </a:p>
        </p:txBody>
      </p:sp>
      <p:sp>
        <p:nvSpPr>
          <p:cNvPr id="16" name="Rectangle 15"/>
          <p:cNvSpPr/>
          <p:nvPr/>
        </p:nvSpPr>
        <p:spPr>
          <a:xfrm>
            <a:off x="8453111" y="3290008"/>
            <a:ext cx="1035329" cy="385727"/>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F3</a:t>
            </a:r>
          </a:p>
        </p:txBody>
      </p:sp>
      <p:sp>
        <p:nvSpPr>
          <p:cNvPr id="17" name="Rectangle 16"/>
          <p:cNvSpPr/>
          <p:nvPr/>
        </p:nvSpPr>
        <p:spPr>
          <a:xfrm>
            <a:off x="8453111" y="3677355"/>
            <a:ext cx="1035329" cy="385727"/>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3B</a:t>
            </a:r>
          </a:p>
        </p:txBody>
      </p:sp>
      <p:sp>
        <p:nvSpPr>
          <p:cNvPr id="18" name="TextBox 17"/>
          <p:cNvSpPr txBox="1"/>
          <p:nvPr/>
        </p:nvSpPr>
        <p:spPr>
          <a:xfrm>
            <a:off x="9494695" y="2906759"/>
            <a:ext cx="1059906" cy="340863"/>
          </a:xfrm>
          <a:prstGeom prst="rect">
            <a:avLst/>
          </a:prstGeom>
          <a:noFill/>
        </p:spPr>
        <p:txBody>
          <a:bodyPr wrap="none" rtlCol="0">
            <a:spAutoFit/>
          </a:bodyPr>
          <a:lstStyle/>
          <a:p>
            <a:pPr defTabSz="527517"/>
            <a:r>
              <a:rPr lang="en-US" sz="1615" dirty="0">
                <a:solidFill>
                  <a:prstClr val="black"/>
                </a:solidFill>
                <a:latin typeface="Courier New" panose="02070309020205020404" pitchFamily="49" charset="0"/>
                <a:cs typeface="Courier New" panose="02070309020205020404" pitchFamily="49" charset="0"/>
              </a:rPr>
              <a:t>0x00002</a:t>
            </a:r>
          </a:p>
        </p:txBody>
      </p:sp>
      <p:sp>
        <p:nvSpPr>
          <p:cNvPr id="19" name="TextBox 18"/>
          <p:cNvSpPr txBox="1"/>
          <p:nvPr/>
        </p:nvSpPr>
        <p:spPr>
          <a:xfrm>
            <a:off x="9498483" y="3282041"/>
            <a:ext cx="1059906" cy="340863"/>
          </a:xfrm>
          <a:prstGeom prst="rect">
            <a:avLst/>
          </a:prstGeom>
          <a:noFill/>
        </p:spPr>
        <p:txBody>
          <a:bodyPr wrap="none" rtlCol="0">
            <a:spAutoFit/>
          </a:bodyPr>
          <a:lstStyle/>
          <a:p>
            <a:pPr defTabSz="527517"/>
            <a:r>
              <a:rPr lang="en-US" sz="1615" dirty="0">
                <a:solidFill>
                  <a:prstClr val="black"/>
                </a:solidFill>
                <a:latin typeface="Courier New" panose="02070309020205020404" pitchFamily="49" charset="0"/>
                <a:cs typeface="Courier New" panose="02070309020205020404" pitchFamily="49" charset="0"/>
              </a:rPr>
              <a:t>0x00001</a:t>
            </a:r>
          </a:p>
        </p:txBody>
      </p:sp>
      <p:sp>
        <p:nvSpPr>
          <p:cNvPr id="20" name="TextBox 19"/>
          <p:cNvSpPr txBox="1"/>
          <p:nvPr/>
        </p:nvSpPr>
        <p:spPr>
          <a:xfrm>
            <a:off x="9498483" y="3693878"/>
            <a:ext cx="1059906" cy="340863"/>
          </a:xfrm>
          <a:prstGeom prst="rect">
            <a:avLst/>
          </a:prstGeom>
          <a:noFill/>
        </p:spPr>
        <p:txBody>
          <a:bodyPr wrap="none" rtlCol="0">
            <a:spAutoFit/>
          </a:bodyPr>
          <a:lstStyle/>
          <a:p>
            <a:pPr defTabSz="527517"/>
            <a:r>
              <a:rPr lang="en-US" sz="1615" dirty="0">
                <a:solidFill>
                  <a:prstClr val="black"/>
                </a:solidFill>
                <a:latin typeface="Courier New" panose="02070309020205020404" pitchFamily="49" charset="0"/>
                <a:cs typeface="Courier New" panose="02070309020205020404" pitchFamily="49" charset="0"/>
              </a:rPr>
              <a:t>0x00000</a:t>
            </a:r>
          </a:p>
        </p:txBody>
      </p:sp>
      <p:sp>
        <p:nvSpPr>
          <p:cNvPr id="21" name="TextBox 20"/>
          <p:cNvSpPr txBox="1"/>
          <p:nvPr/>
        </p:nvSpPr>
        <p:spPr>
          <a:xfrm>
            <a:off x="7361197" y="4109362"/>
            <a:ext cx="3584251" cy="376385"/>
          </a:xfrm>
          <a:prstGeom prst="rect">
            <a:avLst/>
          </a:prstGeom>
          <a:noFill/>
        </p:spPr>
        <p:txBody>
          <a:bodyPr wrap="none" rtlCol="0">
            <a:spAutoFit/>
          </a:bodyPr>
          <a:lstStyle/>
          <a:p>
            <a:pPr defTabSz="527517"/>
            <a:r>
              <a:rPr lang="en-US" sz="1846" dirty="0">
                <a:solidFill>
                  <a:prstClr val="black"/>
                </a:solidFill>
                <a:latin typeface="Calibri"/>
              </a:rPr>
              <a:t>Logical Byte-Oriented View of Mem</a:t>
            </a:r>
          </a:p>
        </p:txBody>
      </p:sp>
      <p:sp>
        <p:nvSpPr>
          <p:cNvPr id="22" name="Rectangle 21"/>
          <p:cNvSpPr/>
          <p:nvPr/>
        </p:nvSpPr>
        <p:spPr>
          <a:xfrm>
            <a:off x="7996995" y="5550836"/>
            <a:ext cx="516988" cy="385727"/>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12</a:t>
            </a:r>
          </a:p>
        </p:txBody>
      </p:sp>
      <p:sp>
        <p:nvSpPr>
          <p:cNvPr id="23" name="Rectangle 22"/>
          <p:cNvSpPr/>
          <p:nvPr/>
        </p:nvSpPr>
        <p:spPr>
          <a:xfrm>
            <a:off x="8513982" y="5550836"/>
            <a:ext cx="516988" cy="385727"/>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F3</a:t>
            </a:r>
          </a:p>
        </p:txBody>
      </p:sp>
      <p:sp>
        <p:nvSpPr>
          <p:cNvPr id="24" name="Rectangle 23"/>
          <p:cNvSpPr/>
          <p:nvPr/>
        </p:nvSpPr>
        <p:spPr>
          <a:xfrm>
            <a:off x="9042315" y="5550864"/>
            <a:ext cx="516988" cy="385727"/>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3B</a:t>
            </a:r>
          </a:p>
        </p:txBody>
      </p:sp>
      <p:sp>
        <p:nvSpPr>
          <p:cNvPr id="25" name="Rectangle 24"/>
          <p:cNvSpPr/>
          <p:nvPr/>
        </p:nvSpPr>
        <p:spPr>
          <a:xfrm>
            <a:off x="7491529" y="5550864"/>
            <a:ext cx="516988" cy="385727"/>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7C</a:t>
            </a:r>
          </a:p>
        </p:txBody>
      </p:sp>
      <p:sp>
        <p:nvSpPr>
          <p:cNvPr id="26" name="Rectangle 25"/>
          <p:cNvSpPr/>
          <p:nvPr/>
        </p:nvSpPr>
        <p:spPr>
          <a:xfrm>
            <a:off x="7996995" y="5157628"/>
            <a:ext cx="516988" cy="385727"/>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47</a:t>
            </a:r>
          </a:p>
        </p:txBody>
      </p:sp>
      <p:sp>
        <p:nvSpPr>
          <p:cNvPr id="27" name="Rectangle 26"/>
          <p:cNvSpPr/>
          <p:nvPr/>
        </p:nvSpPr>
        <p:spPr>
          <a:xfrm>
            <a:off x="8513982" y="5157628"/>
            <a:ext cx="516988" cy="385727"/>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13</a:t>
            </a:r>
          </a:p>
        </p:txBody>
      </p:sp>
      <p:sp>
        <p:nvSpPr>
          <p:cNvPr id="28" name="Rectangle 27"/>
          <p:cNvSpPr/>
          <p:nvPr/>
        </p:nvSpPr>
        <p:spPr>
          <a:xfrm>
            <a:off x="9042315" y="5157656"/>
            <a:ext cx="516988" cy="385727"/>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00</a:t>
            </a:r>
          </a:p>
        </p:txBody>
      </p:sp>
      <p:sp>
        <p:nvSpPr>
          <p:cNvPr id="29" name="Rectangle 28"/>
          <p:cNvSpPr/>
          <p:nvPr/>
        </p:nvSpPr>
        <p:spPr>
          <a:xfrm>
            <a:off x="7491529" y="5157656"/>
            <a:ext cx="516988" cy="385727"/>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8E</a:t>
            </a:r>
          </a:p>
        </p:txBody>
      </p:sp>
      <p:sp>
        <p:nvSpPr>
          <p:cNvPr id="30" name="Rectangle 29"/>
          <p:cNvSpPr/>
          <p:nvPr/>
        </p:nvSpPr>
        <p:spPr>
          <a:xfrm>
            <a:off x="7491530" y="4775765"/>
            <a:ext cx="2067772" cy="38572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a:t>
            </a:r>
          </a:p>
        </p:txBody>
      </p:sp>
      <p:sp>
        <p:nvSpPr>
          <p:cNvPr id="31" name="TextBox 30"/>
          <p:cNvSpPr txBox="1"/>
          <p:nvPr/>
        </p:nvSpPr>
        <p:spPr>
          <a:xfrm>
            <a:off x="9608145" y="4829922"/>
            <a:ext cx="1059906" cy="340863"/>
          </a:xfrm>
          <a:prstGeom prst="rect">
            <a:avLst/>
          </a:prstGeom>
          <a:noFill/>
        </p:spPr>
        <p:txBody>
          <a:bodyPr wrap="none" rtlCol="0">
            <a:spAutoFit/>
          </a:bodyPr>
          <a:lstStyle/>
          <a:p>
            <a:pPr defTabSz="527517"/>
            <a:r>
              <a:rPr lang="en-US" sz="1615" dirty="0">
                <a:solidFill>
                  <a:prstClr val="black"/>
                </a:solidFill>
                <a:latin typeface="Courier New" panose="02070309020205020404" pitchFamily="49" charset="0"/>
                <a:cs typeface="Courier New" panose="02070309020205020404" pitchFamily="49" charset="0"/>
              </a:rPr>
              <a:t>0x00008</a:t>
            </a:r>
          </a:p>
        </p:txBody>
      </p:sp>
      <p:sp>
        <p:nvSpPr>
          <p:cNvPr id="32" name="TextBox 31"/>
          <p:cNvSpPr txBox="1"/>
          <p:nvPr/>
        </p:nvSpPr>
        <p:spPr>
          <a:xfrm>
            <a:off x="9611933" y="5205205"/>
            <a:ext cx="1059906" cy="340863"/>
          </a:xfrm>
          <a:prstGeom prst="rect">
            <a:avLst/>
          </a:prstGeom>
          <a:noFill/>
        </p:spPr>
        <p:txBody>
          <a:bodyPr wrap="none" rtlCol="0">
            <a:spAutoFit/>
          </a:bodyPr>
          <a:lstStyle/>
          <a:p>
            <a:pPr defTabSz="527517"/>
            <a:r>
              <a:rPr lang="en-US" sz="1615" dirty="0">
                <a:solidFill>
                  <a:prstClr val="black"/>
                </a:solidFill>
                <a:latin typeface="Courier New" panose="02070309020205020404" pitchFamily="49" charset="0"/>
                <a:cs typeface="Courier New" panose="02070309020205020404" pitchFamily="49" charset="0"/>
              </a:rPr>
              <a:t>0x00004</a:t>
            </a:r>
          </a:p>
        </p:txBody>
      </p:sp>
      <p:sp>
        <p:nvSpPr>
          <p:cNvPr id="33" name="TextBox 32"/>
          <p:cNvSpPr txBox="1"/>
          <p:nvPr/>
        </p:nvSpPr>
        <p:spPr>
          <a:xfrm>
            <a:off x="9611933" y="5617042"/>
            <a:ext cx="1059906" cy="340863"/>
          </a:xfrm>
          <a:prstGeom prst="rect">
            <a:avLst/>
          </a:prstGeom>
          <a:noFill/>
        </p:spPr>
        <p:txBody>
          <a:bodyPr wrap="none" rtlCol="0">
            <a:spAutoFit/>
          </a:bodyPr>
          <a:lstStyle/>
          <a:p>
            <a:pPr defTabSz="527517"/>
            <a:r>
              <a:rPr lang="en-US" sz="1615" dirty="0">
                <a:solidFill>
                  <a:prstClr val="black"/>
                </a:solidFill>
                <a:latin typeface="Courier New" panose="02070309020205020404" pitchFamily="49" charset="0"/>
                <a:cs typeface="Courier New" panose="02070309020205020404" pitchFamily="49" charset="0"/>
              </a:rPr>
              <a:t>0x00000</a:t>
            </a:r>
          </a:p>
        </p:txBody>
      </p:sp>
      <p:sp>
        <p:nvSpPr>
          <p:cNvPr id="34" name="TextBox 33"/>
          <p:cNvSpPr txBox="1"/>
          <p:nvPr/>
        </p:nvSpPr>
        <p:spPr>
          <a:xfrm>
            <a:off x="7792304" y="6082329"/>
            <a:ext cx="2874313" cy="376385"/>
          </a:xfrm>
          <a:prstGeom prst="rect">
            <a:avLst/>
          </a:prstGeom>
          <a:noFill/>
        </p:spPr>
        <p:txBody>
          <a:bodyPr wrap="none" rtlCol="0">
            <a:spAutoFit/>
          </a:bodyPr>
          <a:lstStyle/>
          <a:p>
            <a:pPr defTabSz="527517"/>
            <a:r>
              <a:rPr lang="en-US" sz="1846" dirty="0">
                <a:solidFill>
                  <a:prstClr val="black"/>
                </a:solidFill>
                <a:latin typeface="Calibri"/>
              </a:rPr>
              <a:t>Logical Word-Oriented View</a:t>
            </a:r>
          </a:p>
        </p:txBody>
      </p:sp>
    </p:spTree>
    <p:extLst>
      <p:ext uri="{BB962C8B-B14F-4D97-AF65-F5344CB8AC3E}">
        <p14:creationId xmlns:p14="http://schemas.microsoft.com/office/powerpoint/2010/main" val="123405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903C9686-7800-40AD-A7EE-9E42373DBB4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076" name="Rectangle 4"/>
          <p:cNvSpPr>
            <a:spLocks noGrp="1" noChangeArrowheads="1"/>
          </p:cNvSpPr>
          <p:nvPr>
            <p:ph type="title"/>
          </p:nvPr>
        </p:nvSpPr>
        <p:spPr/>
        <p:txBody>
          <a:bodyPr/>
          <a:lstStyle/>
          <a:p>
            <a:pPr eaLnBrk="1" hangingPunct="1"/>
            <a:r>
              <a:rPr lang="en-US" altLang="en-US" dirty="0"/>
              <a:t>Tips to Remember Endianness</a:t>
            </a: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7</a:t>
            </a:fld>
            <a:endParaRPr lang="en-US" dirty="0">
              <a:solidFill>
                <a:prstClr val="black">
                  <a:tint val="75000"/>
                </a:prstClr>
              </a:solidFill>
              <a:latin typeface="Calibri"/>
            </a:endParaRPr>
          </a:p>
        </p:txBody>
      </p:sp>
      <p:pic>
        <p:nvPicPr>
          <p:cNvPr id="6" name="Content Placeholder 5" descr="A screenshot of a cell phone&#10;&#10;Description automatically generated">
            <a:extLst>
              <a:ext uri="{FF2B5EF4-FFF2-40B4-BE49-F238E27FC236}">
                <a16:creationId xmlns:a16="http://schemas.microsoft.com/office/drawing/2014/main" id="{C7CFE11C-1B74-43A6-B353-40725FE2DB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5308" y="1237480"/>
            <a:ext cx="6667500" cy="3333750"/>
          </a:xfrm>
        </p:spPr>
      </p:pic>
      <p:sp>
        <p:nvSpPr>
          <p:cNvPr id="41" name="TextBox 40">
            <a:extLst>
              <a:ext uri="{FF2B5EF4-FFF2-40B4-BE49-F238E27FC236}">
                <a16:creationId xmlns:a16="http://schemas.microsoft.com/office/drawing/2014/main" id="{AD3EFE0F-8657-4D35-AB28-A2393B280669}"/>
              </a:ext>
            </a:extLst>
          </p:cNvPr>
          <p:cNvSpPr txBox="1"/>
          <p:nvPr/>
        </p:nvSpPr>
        <p:spPr>
          <a:xfrm>
            <a:off x="579943" y="5044023"/>
            <a:ext cx="3716911" cy="1015663"/>
          </a:xfrm>
          <a:prstGeom prst="rect">
            <a:avLst/>
          </a:prstGeom>
          <a:noFill/>
        </p:spPr>
        <p:txBody>
          <a:bodyPr wrap="square" rtlCol="0">
            <a:spAutoFit/>
          </a:bodyPr>
          <a:lstStyle/>
          <a:p>
            <a:pPr defTabSz="527517"/>
            <a:r>
              <a:rPr lang="en-US" sz="2000" b="1" dirty="0">
                <a:solidFill>
                  <a:srgbClr val="00B050"/>
                </a:solidFill>
                <a:latin typeface="Arial" panose="020B0604020202020204" pitchFamily="34" charset="0"/>
                <a:cs typeface="Arial" panose="020B0604020202020204" pitchFamily="34" charset="0"/>
              </a:rPr>
              <a:t>Looks normal (same as writing order) when address is </a:t>
            </a:r>
            <a:r>
              <a:rPr lang="en-US" sz="2000" b="1" u="sng" dirty="0">
                <a:solidFill>
                  <a:srgbClr val="00B050"/>
                </a:solidFill>
                <a:latin typeface="Arial" panose="020B0604020202020204" pitchFamily="34" charset="0"/>
                <a:cs typeface="Arial" panose="020B0604020202020204" pitchFamily="34" charset="0"/>
              </a:rPr>
              <a:t>from low to high</a:t>
            </a:r>
          </a:p>
        </p:txBody>
      </p:sp>
      <p:cxnSp>
        <p:nvCxnSpPr>
          <p:cNvPr id="45" name="Straight Arrow Connector 44">
            <a:extLst>
              <a:ext uri="{FF2B5EF4-FFF2-40B4-BE49-F238E27FC236}">
                <a16:creationId xmlns:a16="http://schemas.microsoft.com/office/drawing/2014/main" id="{9B7033BE-C15C-4593-A2E3-661D209C2621}"/>
              </a:ext>
            </a:extLst>
          </p:cNvPr>
          <p:cNvCxnSpPr>
            <a:cxnSpLocks/>
          </p:cNvCxnSpPr>
          <p:nvPr/>
        </p:nvCxnSpPr>
        <p:spPr>
          <a:xfrm flipV="1">
            <a:off x="2557088" y="4232135"/>
            <a:ext cx="0" cy="705350"/>
          </a:xfrm>
          <a:prstGeom prst="straightConnector1">
            <a:avLst/>
          </a:prstGeom>
          <a:ln w="5715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672E4EA5-0FBC-418B-91B4-1B3214472DA0}"/>
              </a:ext>
            </a:extLst>
          </p:cNvPr>
          <p:cNvSpPr txBox="1"/>
          <p:nvPr/>
        </p:nvSpPr>
        <p:spPr>
          <a:xfrm>
            <a:off x="4841740" y="5044022"/>
            <a:ext cx="4423645" cy="1015663"/>
          </a:xfrm>
          <a:prstGeom prst="rect">
            <a:avLst/>
          </a:prstGeom>
          <a:noFill/>
        </p:spPr>
        <p:txBody>
          <a:bodyPr wrap="square" rtlCol="0">
            <a:spAutoFit/>
          </a:bodyPr>
          <a:lstStyle/>
          <a:p>
            <a:pPr defTabSz="527517"/>
            <a:r>
              <a:rPr lang="en-US" sz="2000" b="1" dirty="0">
                <a:solidFill>
                  <a:srgbClr val="FF0000"/>
                </a:solidFill>
                <a:latin typeface="Arial" panose="020B0604020202020204" pitchFamily="34" charset="0"/>
                <a:cs typeface="Arial" panose="020B0604020202020204" pitchFamily="34" charset="0"/>
              </a:rPr>
              <a:t>Looks strange here </a:t>
            </a:r>
          </a:p>
          <a:p>
            <a:pPr defTabSz="527517"/>
            <a:r>
              <a:rPr lang="en-US" sz="2000" b="1" dirty="0">
                <a:solidFill>
                  <a:srgbClr val="FF0000"/>
                </a:solidFill>
                <a:latin typeface="Arial" panose="020B0604020202020204" pitchFamily="34" charset="0"/>
                <a:cs typeface="Arial" panose="020B0604020202020204" pitchFamily="34" charset="0"/>
              </a:rPr>
              <a:t>But same as writing order when address is </a:t>
            </a:r>
            <a:r>
              <a:rPr lang="en-US" sz="2000" b="1" u="sng" dirty="0">
                <a:solidFill>
                  <a:srgbClr val="FF0000"/>
                </a:solidFill>
                <a:latin typeface="Arial" panose="020B0604020202020204" pitchFamily="34" charset="0"/>
                <a:cs typeface="Arial" panose="020B0604020202020204" pitchFamily="34" charset="0"/>
              </a:rPr>
              <a:t>from high to low</a:t>
            </a:r>
          </a:p>
        </p:txBody>
      </p:sp>
      <p:cxnSp>
        <p:nvCxnSpPr>
          <p:cNvPr id="47" name="Straight Arrow Connector 46">
            <a:extLst>
              <a:ext uri="{FF2B5EF4-FFF2-40B4-BE49-F238E27FC236}">
                <a16:creationId xmlns:a16="http://schemas.microsoft.com/office/drawing/2014/main" id="{CB03F084-2C7F-4A65-8BE6-7FBC9C310F8F}"/>
              </a:ext>
            </a:extLst>
          </p:cNvPr>
          <p:cNvCxnSpPr>
            <a:cxnSpLocks/>
          </p:cNvCxnSpPr>
          <p:nvPr/>
        </p:nvCxnSpPr>
        <p:spPr>
          <a:xfrm flipV="1">
            <a:off x="6624675" y="4232135"/>
            <a:ext cx="0" cy="705350"/>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2">
            <a:extLst>
              <a:ext uri="{FF2B5EF4-FFF2-40B4-BE49-F238E27FC236}">
                <a16:creationId xmlns:a16="http://schemas.microsoft.com/office/drawing/2014/main" id="{0F5F131A-353C-459D-886A-1568D21D66D3}"/>
              </a:ext>
            </a:extLst>
          </p:cNvPr>
          <p:cNvSpPr>
            <a:spLocks noChangeArrowheads="1"/>
          </p:cNvSpPr>
          <p:nvPr/>
        </p:nvSpPr>
        <p:spPr bwMode="auto">
          <a:xfrm>
            <a:off x="8228807" y="1099103"/>
            <a:ext cx="3197748" cy="2700860"/>
          </a:xfrm>
          <a:prstGeom prst="rect">
            <a:avLst/>
          </a:prstGeom>
          <a:solidFill>
            <a:schemeClr val="bg1">
              <a:lumMod val="8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527517" eaLnBrk="1" hangingPunct="1"/>
            <a:endParaRPr lang="en-US" altLang="en-US">
              <a:solidFill>
                <a:prstClr val="black"/>
              </a:solidFill>
            </a:endParaRPr>
          </a:p>
        </p:txBody>
      </p:sp>
      <p:sp>
        <p:nvSpPr>
          <p:cNvPr id="63" name="Text Box 6">
            <a:extLst>
              <a:ext uri="{FF2B5EF4-FFF2-40B4-BE49-F238E27FC236}">
                <a16:creationId xmlns:a16="http://schemas.microsoft.com/office/drawing/2014/main" id="{DC7CEE6F-DECE-41CA-A494-DEB3D32F19D2}"/>
              </a:ext>
            </a:extLst>
          </p:cNvPr>
          <p:cNvSpPr txBox="1">
            <a:spLocks noChangeArrowheads="1"/>
          </p:cNvSpPr>
          <p:nvPr/>
        </p:nvSpPr>
        <p:spPr bwMode="auto">
          <a:xfrm>
            <a:off x="8494995" y="1127564"/>
            <a:ext cx="2209800"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527517" eaLnBrk="1" hangingPunct="1">
              <a:spcBef>
                <a:spcPct val="50000"/>
              </a:spcBef>
            </a:pPr>
            <a:r>
              <a:rPr lang="en-US" altLang="en-US" sz="1615" b="1" dirty="0">
                <a:solidFill>
                  <a:prstClr val="black"/>
                </a:solidFill>
              </a:rPr>
              <a:t>word value:</a:t>
            </a:r>
          </a:p>
        </p:txBody>
      </p:sp>
      <p:sp>
        <p:nvSpPr>
          <p:cNvPr id="64" name="Text Box 14">
            <a:extLst>
              <a:ext uri="{FF2B5EF4-FFF2-40B4-BE49-F238E27FC236}">
                <a16:creationId xmlns:a16="http://schemas.microsoft.com/office/drawing/2014/main" id="{BF31EAE6-FC51-46A2-AF13-25FAEC0D46D0}"/>
              </a:ext>
            </a:extLst>
          </p:cNvPr>
          <p:cNvSpPr txBox="1">
            <a:spLocks noChangeArrowheads="1"/>
          </p:cNvSpPr>
          <p:nvPr/>
        </p:nvSpPr>
        <p:spPr bwMode="auto">
          <a:xfrm>
            <a:off x="9183064" y="3363325"/>
            <a:ext cx="1429102"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527517" eaLnBrk="1" hangingPunct="1">
              <a:spcBef>
                <a:spcPct val="50000"/>
              </a:spcBef>
            </a:pPr>
            <a:r>
              <a:rPr lang="en-US" altLang="en-US" sz="1615" b="1" dirty="0">
                <a:solidFill>
                  <a:prstClr val="black"/>
                </a:solidFill>
              </a:rPr>
              <a:t>Little-Endian</a:t>
            </a:r>
          </a:p>
        </p:txBody>
      </p:sp>
      <p:sp>
        <p:nvSpPr>
          <p:cNvPr id="66" name="Text Box 16">
            <a:extLst>
              <a:ext uri="{FF2B5EF4-FFF2-40B4-BE49-F238E27FC236}">
                <a16:creationId xmlns:a16="http://schemas.microsoft.com/office/drawing/2014/main" id="{A4A73AA5-790D-48CF-8CA4-C083182D5313}"/>
              </a:ext>
            </a:extLst>
          </p:cNvPr>
          <p:cNvSpPr txBox="1">
            <a:spLocks noChangeArrowheads="1"/>
          </p:cNvSpPr>
          <p:nvPr/>
        </p:nvSpPr>
        <p:spPr bwMode="auto">
          <a:xfrm>
            <a:off x="8952195" y="1508564"/>
            <a:ext cx="1992404"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527517" eaLnBrk="1" hangingPunct="1">
              <a:spcBef>
                <a:spcPct val="50000"/>
              </a:spcBef>
            </a:pPr>
            <a:r>
              <a:rPr lang="en-US" altLang="en-US" sz="1615" b="1" dirty="0">
                <a:solidFill>
                  <a:prstClr val="black"/>
                </a:solidFill>
              </a:rPr>
              <a:t>0 x 1 2 3 4 5 6 7 8</a:t>
            </a:r>
          </a:p>
        </p:txBody>
      </p:sp>
      <p:sp>
        <p:nvSpPr>
          <p:cNvPr id="68" name="Text Box 4">
            <a:extLst>
              <a:ext uri="{FF2B5EF4-FFF2-40B4-BE49-F238E27FC236}">
                <a16:creationId xmlns:a16="http://schemas.microsoft.com/office/drawing/2014/main" id="{1C9F4DDE-81BC-4EAA-B341-B5AF5A31F6AD}"/>
              </a:ext>
            </a:extLst>
          </p:cNvPr>
          <p:cNvSpPr txBox="1">
            <a:spLocks noChangeArrowheads="1"/>
          </p:cNvSpPr>
          <p:nvPr/>
        </p:nvSpPr>
        <p:spPr bwMode="auto">
          <a:xfrm>
            <a:off x="9028395" y="2959065"/>
            <a:ext cx="609600" cy="340863"/>
          </a:xfrm>
          <a:prstGeom prst="rect">
            <a:avLst/>
          </a:prstGeom>
          <a:solidFill>
            <a:schemeClr val="accent3">
              <a:lumMod val="20000"/>
              <a:lumOff val="80000"/>
            </a:scheme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defTabSz="527517" eaLnBrk="1" hangingPunct="1">
              <a:spcBef>
                <a:spcPct val="50000"/>
              </a:spcBef>
            </a:pPr>
            <a:r>
              <a:rPr lang="en-US" altLang="en-US" sz="1615">
                <a:solidFill>
                  <a:prstClr val="black"/>
                </a:solidFill>
                <a:latin typeface="Courier New" panose="02070309020205020404" pitchFamily="49" charset="0"/>
              </a:rPr>
              <a:t>78</a:t>
            </a:r>
          </a:p>
        </p:txBody>
      </p:sp>
      <p:sp>
        <p:nvSpPr>
          <p:cNvPr id="69" name="Text Box 5">
            <a:extLst>
              <a:ext uri="{FF2B5EF4-FFF2-40B4-BE49-F238E27FC236}">
                <a16:creationId xmlns:a16="http://schemas.microsoft.com/office/drawing/2014/main" id="{3C1E1CE4-1EDC-410A-AC4B-16352C752F50}"/>
              </a:ext>
            </a:extLst>
          </p:cNvPr>
          <p:cNvSpPr txBox="1">
            <a:spLocks noChangeArrowheads="1"/>
          </p:cNvSpPr>
          <p:nvPr/>
        </p:nvSpPr>
        <p:spPr bwMode="auto">
          <a:xfrm>
            <a:off x="8139963" y="2044665"/>
            <a:ext cx="888432"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defTabSz="527517" eaLnBrk="1" hangingPunct="1">
              <a:spcBef>
                <a:spcPct val="50000"/>
              </a:spcBef>
            </a:pPr>
            <a:r>
              <a:rPr lang="en-US" altLang="en-US" sz="1615" dirty="0">
                <a:solidFill>
                  <a:prstClr val="black"/>
                </a:solidFill>
                <a:latin typeface="Courier New" panose="02070309020205020404" pitchFamily="49" charset="0"/>
              </a:rPr>
              <a:t>0x03</a:t>
            </a:r>
          </a:p>
        </p:txBody>
      </p:sp>
      <p:sp>
        <p:nvSpPr>
          <p:cNvPr id="70" name="Text Box 6">
            <a:extLst>
              <a:ext uri="{FF2B5EF4-FFF2-40B4-BE49-F238E27FC236}">
                <a16:creationId xmlns:a16="http://schemas.microsoft.com/office/drawing/2014/main" id="{7236AAEF-20D9-4FA1-B742-01556FF048B6}"/>
              </a:ext>
            </a:extLst>
          </p:cNvPr>
          <p:cNvSpPr txBox="1">
            <a:spLocks noChangeArrowheads="1"/>
          </p:cNvSpPr>
          <p:nvPr/>
        </p:nvSpPr>
        <p:spPr bwMode="auto">
          <a:xfrm>
            <a:off x="9028395" y="2654265"/>
            <a:ext cx="609600" cy="340863"/>
          </a:xfrm>
          <a:prstGeom prst="rect">
            <a:avLst/>
          </a:prstGeom>
          <a:solidFill>
            <a:schemeClr val="accent4">
              <a:lumMod val="20000"/>
              <a:lumOff val="80000"/>
            </a:scheme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defTabSz="527517" eaLnBrk="1" hangingPunct="1">
              <a:spcBef>
                <a:spcPct val="50000"/>
              </a:spcBef>
            </a:pPr>
            <a:r>
              <a:rPr lang="en-US" altLang="en-US" sz="1615">
                <a:solidFill>
                  <a:prstClr val="black"/>
                </a:solidFill>
                <a:latin typeface="Courier New" panose="02070309020205020404" pitchFamily="49" charset="0"/>
              </a:rPr>
              <a:t>56</a:t>
            </a:r>
          </a:p>
        </p:txBody>
      </p:sp>
      <p:sp>
        <p:nvSpPr>
          <p:cNvPr id="71" name="Text Box 7">
            <a:extLst>
              <a:ext uri="{FF2B5EF4-FFF2-40B4-BE49-F238E27FC236}">
                <a16:creationId xmlns:a16="http://schemas.microsoft.com/office/drawing/2014/main" id="{48102067-A23E-4E48-BBE3-03810308EE75}"/>
              </a:ext>
            </a:extLst>
          </p:cNvPr>
          <p:cNvSpPr txBox="1">
            <a:spLocks noChangeArrowheads="1"/>
          </p:cNvSpPr>
          <p:nvPr/>
        </p:nvSpPr>
        <p:spPr bwMode="auto">
          <a:xfrm>
            <a:off x="9028395" y="2349465"/>
            <a:ext cx="609600" cy="340863"/>
          </a:xfrm>
          <a:prstGeom prst="rect">
            <a:avLst/>
          </a:prstGeom>
          <a:solidFill>
            <a:schemeClr val="accent5">
              <a:lumMod val="20000"/>
              <a:lumOff val="80000"/>
            </a:scheme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defTabSz="527517" eaLnBrk="1" hangingPunct="1">
              <a:spcBef>
                <a:spcPct val="50000"/>
              </a:spcBef>
            </a:pPr>
            <a:r>
              <a:rPr lang="en-US" altLang="en-US" sz="1615">
                <a:solidFill>
                  <a:prstClr val="black"/>
                </a:solidFill>
                <a:latin typeface="Courier New" panose="02070309020205020404" pitchFamily="49" charset="0"/>
              </a:rPr>
              <a:t>34</a:t>
            </a:r>
          </a:p>
        </p:txBody>
      </p:sp>
      <p:sp>
        <p:nvSpPr>
          <p:cNvPr id="72" name="Text Box 12">
            <a:extLst>
              <a:ext uri="{FF2B5EF4-FFF2-40B4-BE49-F238E27FC236}">
                <a16:creationId xmlns:a16="http://schemas.microsoft.com/office/drawing/2014/main" id="{ABFBC001-F18F-445F-BA13-C5F6E9223D7E}"/>
              </a:ext>
            </a:extLst>
          </p:cNvPr>
          <p:cNvSpPr txBox="1">
            <a:spLocks noChangeArrowheads="1"/>
          </p:cNvSpPr>
          <p:nvPr/>
        </p:nvSpPr>
        <p:spPr bwMode="auto">
          <a:xfrm>
            <a:off x="8139963" y="2349465"/>
            <a:ext cx="888432"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defTabSz="527517" eaLnBrk="1" hangingPunct="1">
              <a:spcBef>
                <a:spcPct val="50000"/>
              </a:spcBef>
            </a:pPr>
            <a:r>
              <a:rPr lang="en-US" altLang="en-US" sz="1615" dirty="0">
                <a:solidFill>
                  <a:prstClr val="black"/>
                </a:solidFill>
                <a:latin typeface="Courier New" panose="02070309020205020404" pitchFamily="49" charset="0"/>
              </a:rPr>
              <a:t>0x02</a:t>
            </a:r>
          </a:p>
        </p:txBody>
      </p:sp>
      <p:sp>
        <p:nvSpPr>
          <p:cNvPr id="73" name="Text Box 13">
            <a:extLst>
              <a:ext uri="{FF2B5EF4-FFF2-40B4-BE49-F238E27FC236}">
                <a16:creationId xmlns:a16="http://schemas.microsoft.com/office/drawing/2014/main" id="{EBD93472-1E8D-41E3-BD79-B82A1367AC0D}"/>
              </a:ext>
            </a:extLst>
          </p:cNvPr>
          <p:cNvSpPr txBox="1">
            <a:spLocks noChangeArrowheads="1"/>
          </p:cNvSpPr>
          <p:nvPr/>
        </p:nvSpPr>
        <p:spPr bwMode="auto">
          <a:xfrm>
            <a:off x="8139963" y="2654265"/>
            <a:ext cx="888432"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defTabSz="527517" eaLnBrk="1" hangingPunct="1">
              <a:spcBef>
                <a:spcPct val="50000"/>
              </a:spcBef>
            </a:pPr>
            <a:r>
              <a:rPr lang="en-US" altLang="en-US" sz="1615" dirty="0">
                <a:solidFill>
                  <a:prstClr val="black"/>
                </a:solidFill>
                <a:latin typeface="Courier New" panose="02070309020205020404" pitchFamily="49" charset="0"/>
              </a:rPr>
              <a:t>0x01</a:t>
            </a:r>
          </a:p>
        </p:txBody>
      </p:sp>
      <p:sp>
        <p:nvSpPr>
          <p:cNvPr id="74" name="Text Box 7">
            <a:extLst>
              <a:ext uri="{FF2B5EF4-FFF2-40B4-BE49-F238E27FC236}">
                <a16:creationId xmlns:a16="http://schemas.microsoft.com/office/drawing/2014/main" id="{E584CA5E-5CA4-4BA0-9669-852C13AFFDA5}"/>
              </a:ext>
            </a:extLst>
          </p:cNvPr>
          <p:cNvSpPr txBox="1">
            <a:spLocks noChangeArrowheads="1"/>
          </p:cNvSpPr>
          <p:nvPr/>
        </p:nvSpPr>
        <p:spPr bwMode="auto">
          <a:xfrm>
            <a:off x="9028395" y="2044665"/>
            <a:ext cx="609600" cy="340863"/>
          </a:xfrm>
          <a:prstGeom prst="rect">
            <a:avLst/>
          </a:prstGeom>
          <a:solidFill>
            <a:schemeClr val="accent6">
              <a:lumMod val="20000"/>
              <a:lumOff val="80000"/>
            </a:scheme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defTabSz="527517" eaLnBrk="1" hangingPunct="1">
              <a:spcBef>
                <a:spcPct val="50000"/>
              </a:spcBef>
            </a:pPr>
            <a:r>
              <a:rPr lang="en-US" altLang="en-US" sz="1615">
                <a:solidFill>
                  <a:prstClr val="black"/>
                </a:solidFill>
                <a:latin typeface="Courier New" panose="02070309020205020404" pitchFamily="49" charset="0"/>
              </a:rPr>
              <a:t>12</a:t>
            </a:r>
          </a:p>
        </p:txBody>
      </p:sp>
      <p:sp>
        <p:nvSpPr>
          <p:cNvPr id="75" name="Text Box 13">
            <a:extLst>
              <a:ext uri="{FF2B5EF4-FFF2-40B4-BE49-F238E27FC236}">
                <a16:creationId xmlns:a16="http://schemas.microsoft.com/office/drawing/2014/main" id="{90471A78-FABC-4689-82D6-0BEA8287E3CC}"/>
              </a:ext>
            </a:extLst>
          </p:cNvPr>
          <p:cNvSpPr txBox="1">
            <a:spLocks noChangeArrowheads="1"/>
          </p:cNvSpPr>
          <p:nvPr/>
        </p:nvSpPr>
        <p:spPr bwMode="auto">
          <a:xfrm>
            <a:off x="8228807" y="2959065"/>
            <a:ext cx="799589"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defTabSz="527517" eaLnBrk="1" hangingPunct="1">
              <a:spcBef>
                <a:spcPct val="50000"/>
              </a:spcBef>
            </a:pPr>
            <a:r>
              <a:rPr lang="en-US" altLang="en-US" sz="1615" dirty="0">
                <a:solidFill>
                  <a:prstClr val="black"/>
                </a:solidFill>
                <a:latin typeface="Courier New" panose="02070309020205020404" pitchFamily="49" charset="0"/>
              </a:rPr>
              <a:t>0x00</a:t>
            </a:r>
          </a:p>
        </p:txBody>
      </p:sp>
      <p:sp>
        <p:nvSpPr>
          <p:cNvPr id="76" name="Text Box 4">
            <a:extLst>
              <a:ext uri="{FF2B5EF4-FFF2-40B4-BE49-F238E27FC236}">
                <a16:creationId xmlns:a16="http://schemas.microsoft.com/office/drawing/2014/main" id="{36D74672-E24D-4608-9DCC-90A7B75DF41C}"/>
              </a:ext>
            </a:extLst>
          </p:cNvPr>
          <p:cNvSpPr txBox="1">
            <a:spLocks noChangeArrowheads="1"/>
          </p:cNvSpPr>
          <p:nvPr/>
        </p:nvSpPr>
        <p:spPr bwMode="auto">
          <a:xfrm>
            <a:off x="10552395" y="2959065"/>
            <a:ext cx="609600" cy="340863"/>
          </a:xfrm>
          <a:prstGeom prst="rect">
            <a:avLst/>
          </a:prstGeom>
          <a:solidFill>
            <a:schemeClr val="accent6">
              <a:lumMod val="20000"/>
              <a:lumOff val="80000"/>
            </a:scheme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defTabSz="527517" eaLnBrk="1" hangingPunct="1">
              <a:spcBef>
                <a:spcPct val="50000"/>
              </a:spcBef>
            </a:pPr>
            <a:r>
              <a:rPr lang="en-US" altLang="en-US" sz="1615">
                <a:solidFill>
                  <a:prstClr val="black"/>
                </a:solidFill>
                <a:latin typeface="Courier New" panose="02070309020205020404" pitchFamily="49" charset="0"/>
              </a:rPr>
              <a:t>12</a:t>
            </a:r>
          </a:p>
        </p:txBody>
      </p:sp>
      <p:sp>
        <p:nvSpPr>
          <p:cNvPr id="77" name="Text Box 5">
            <a:extLst>
              <a:ext uri="{FF2B5EF4-FFF2-40B4-BE49-F238E27FC236}">
                <a16:creationId xmlns:a16="http://schemas.microsoft.com/office/drawing/2014/main" id="{79C905F8-C4CC-4B25-BA77-5961594F2529}"/>
              </a:ext>
            </a:extLst>
          </p:cNvPr>
          <p:cNvSpPr txBox="1">
            <a:spLocks noChangeArrowheads="1"/>
          </p:cNvSpPr>
          <p:nvPr/>
        </p:nvSpPr>
        <p:spPr bwMode="auto">
          <a:xfrm>
            <a:off x="9790395" y="2018791"/>
            <a:ext cx="762000"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defTabSz="527517" eaLnBrk="1" hangingPunct="1">
              <a:spcBef>
                <a:spcPct val="50000"/>
              </a:spcBef>
            </a:pPr>
            <a:r>
              <a:rPr lang="en-US" altLang="en-US" sz="1615" dirty="0">
                <a:solidFill>
                  <a:prstClr val="black"/>
                </a:solidFill>
                <a:latin typeface="Courier New" panose="02070309020205020404" pitchFamily="49" charset="0"/>
              </a:rPr>
              <a:t>0x00</a:t>
            </a:r>
          </a:p>
        </p:txBody>
      </p:sp>
      <p:sp>
        <p:nvSpPr>
          <p:cNvPr id="78" name="Text Box 6">
            <a:extLst>
              <a:ext uri="{FF2B5EF4-FFF2-40B4-BE49-F238E27FC236}">
                <a16:creationId xmlns:a16="http://schemas.microsoft.com/office/drawing/2014/main" id="{B46351EE-D217-4900-9034-394D3D277C8E}"/>
              </a:ext>
            </a:extLst>
          </p:cNvPr>
          <p:cNvSpPr txBox="1">
            <a:spLocks noChangeArrowheads="1"/>
          </p:cNvSpPr>
          <p:nvPr/>
        </p:nvSpPr>
        <p:spPr bwMode="auto">
          <a:xfrm>
            <a:off x="10552395" y="2654265"/>
            <a:ext cx="609600" cy="340863"/>
          </a:xfrm>
          <a:prstGeom prst="rect">
            <a:avLst/>
          </a:prstGeom>
          <a:solidFill>
            <a:schemeClr val="accent5">
              <a:lumMod val="20000"/>
              <a:lumOff val="80000"/>
            </a:scheme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defTabSz="527517" eaLnBrk="1" hangingPunct="1">
              <a:spcBef>
                <a:spcPct val="50000"/>
              </a:spcBef>
            </a:pPr>
            <a:r>
              <a:rPr lang="en-US" altLang="en-US" sz="1615">
                <a:solidFill>
                  <a:prstClr val="black"/>
                </a:solidFill>
                <a:latin typeface="Courier New" panose="02070309020205020404" pitchFamily="49" charset="0"/>
              </a:rPr>
              <a:t>34</a:t>
            </a:r>
          </a:p>
        </p:txBody>
      </p:sp>
      <p:sp>
        <p:nvSpPr>
          <p:cNvPr id="79" name="Text Box 7">
            <a:extLst>
              <a:ext uri="{FF2B5EF4-FFF2-40B4-BE49-F238E27FC236}">
                <a16:creationId xmlns:a16="http://schemas.microsoft.com/office/drawing/2014/main" id="{67DFD19F-F132-42F3-AE16-9A1D395372F2}"/>
              </a:ext>
            </a:extLst>
          </p:cNvPr>
          <p:cNvSpPr txBox="1">
            <a:spLocks noChangeArrowheads="1"/>
          </p:cNvSpPr>
          <p:nvPr/>
        </p:nvSpPr>
        <p:spPr bwMode="auto">
          <a:xfrm>
            <a:off x="10552395" y="2349465"/>
            <a:ext cx="609600" cy="340863"/>
          </a:xfrm>
          <a:prstGeom prst="rect">
            <a:avLst/>
          </a:prstGeom>
          <a:solidFill>
            <a:schemeClr val="accent4">
              <a:lumMod val="20000"/>
              <a:lumOff val="80000"/>
            </a:scheme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defTabSz="527517" eaLnBrk="1" hangingPunct="1">
              <a:spcBef>
                <a:spcPct val="50000"/>
              </a:spcBef>
            </a:pPr>
            <a:r>
              <a:rPr lang="en-US" altLang="en-US" sz="1615">
                <a:solidFill>
                  <a:prstClr val="black"/>
                </a:solidFill>
                <a:latin typeface="Courier New" panose="02070309020205020404" pitchFamily="49" charset="0"/>
              </a:rPr>
              <a:t>56</a:t>
            </a:r>
          </a:p>
        </p:txBody>
      </p:sp>
      <p:sp>
        <p:nvSpPr>
          <p:cNvPr id="80" name="Text Box 12">
            <a:extLst>
              <a:ext uri="{FF2B5EF4-FFF2-40B4-BE49-F238E27FC236}">
                <a16:creationId xmlns:a16="http://schemas.microsoft.com/office/drawing/2014/main" id="{F95F5419-C8F6-422F-9932-DF8D1C15E77C}"/>
              </a:ext>
            </a:extLst>
          </p:cNvPr>
          <p:cNvSpPr txBox="1">
            <a:spLocks noChangeArrowheads="1"/>
          </p:cNvSpPr>
          <p:nvPr/>
        </p:nvSpPr>
        <p:spPr bwMode="auto">
          <a:xfrm>
            <a:off x="9790395" y="2323591"/>
            <a:ext cx="762000"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defTabSz="527517" eaLnBrk="1" hangingPunct="1">
              <a:spcBef>
                <a:spcPct val="50000"/>
              </a:spcBef>
            </a:pPr>
            <a:r>
              <a:rPr lang="en-US" altLang="en-US" sz="1615" dirty="0">
                <a:solidFill>
                  <a:prstClr val="black"/>
                </a:solidFill>
                <a:latin typeface="Courier New" panose="02070309020205020404" pitchFamily="49" charset="0"/>
              </a:rPr>
              <a:t>0x01</a:t>
            </a:r>
          </a:p>
        </p:txBody>
      </p:sp>
      <p:sp>
        <p:nvSpPr>
          <p:cNvPr id="81" name="Text Box 13">
            <a:extLst>
              <a:ext uri="{FF2B5EF4-FFF2-40B4-BE49-F238E27FC236}">
                <a16:creationId xmlns:a16="http://schemas.microsoft.com/office/drawing/2014/main" id="{771ACA66-A327-4557-A76F-114F5523928E}"/>
              </a:ext>
            </a:extLst>
          </p:cNvPr>
          <p:cNvSpPr txBox="1">
            <a:spLocks noChangeArrowheads="1"/>
          </p:cNvSpPr>
          <p:nvPr/>
        </p:nvSpPr>
        <p:spPr bwMode="auto">
          <a:xfrm>
            <a:off x="9790395" y="2628391"/>
            <a:ext cx="762000"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defTabSz="527517" eaLnBrk="1" hangingPunct="1">
              <a:spcBef>
                <a:spcPct val="50000"/>
              </a:spcBef>
            </a:pPr>
            <a:r>
              <a:rPr lang="en-US" altLang="en-US" sz="1615" dirty="0">
                <a:solidFill>
                  <a:prstClr val="black"/>
                </a:solidFill>
                <a:latin typeface="Courier New" panose="02070309020205020404" pitchFamily="49" charset="0"/>
              </a:rPr>
              <a:t>0x02</a:t>
            </a:r>
          </a:p>
        </p:txBody>
      </p:sp>
      <p:sp>
        <p:nvSpPr>
          <p:cNvPr id="82" name="Text Box 7">
            <a:extLst>
              <a:ext uri="{FF2B5EF4-FFF2-40B4-BE49-F238E27FC236}">
                <a16:creationId xmlns:a16="http://schemas.microsoft.com/office/drawing/2014/main" id="{235A21C6-F505-4D1B-8D07-8A9640E7BB1B}"/>
              </a:ext>
            </a:extLst>
          </p:cNvPr>
          <p:cNvSpPr txBox="1">
            <a:spLocks noChangeArrowheads="1"/>
          </p:cNvSpPr>
          <p:nvPr/>
        </p:nvSpPr>
        <p:spPr bwMode="auto">
          <a:xfrm>
            <a:off x="10552395" y="2044665"/>
            <a:ext cx="609600" cy="340863"/>
          </a:xfrm>
          <a:prstGeom prst="rect">
            <a:avLst/>
          </a:prstGeom>
          <a:solidFill>
            <a:schemeClr val="accent3">
              <a:lumMod val="20000"/>
              <a:lumOff val="80000"/>
            </a:scheme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defTabSz="527517" eaLnBrk="1" hangingPunct="1">
              <a:spcBef>
                <a:spcPct val="50000"/>
              </a:spcBef>
            </a:pPr>
            <a:r>
              <a:rPr lang="en-US" altLang="en-US" sz="1615" dirty="0">
                <a:solidFill>
                  <a:prstClr val="black"/>
                </a:solidFill>
                <a:latin typeface="Courier New" panose="02070309020205020404" pitchFamily="49" charset="0"/>
              </a:rPr>
              <a:t>78</a:t>
            </a:r>
          </a:p>
        </p:txBody>
      </p:sp>
      <p:sp>
        <p:nvSpPr>
          <p:cNvPr id="83" name="Text Box 13">
            <a:extLst>
              <a:ext uri="{FF2B5EF4-FFF2-40B4-BE49-F238E27FC236}">
                <a16:creationId xmlns:a16="http://schemas.microsoft.com/office/drawing/2014/main" id="{96FE793F-8E99-401F-9609-0B101FE4BD37}"/>
              </a:ext>
            </a:extLst>
          </p:cNvPr>
          <p:cNvSpPr txBox="1">
            <a:spLocks noChangeArrowheads="1"/>
          </p:cNvSpPr>
          <p:nvPr/>
        </p:nvSpPr>
        <p:spPr bwMode="auto">
          <a:xfrm>
            <a:off x="9790395" y="2933191"/>
            <a:ext cx="762000"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defTabSz="527517" eaLnBrk="1" hangingPunct="1">
              <a:spcBef>
                <a:spcPct val="50000"/>
              </a:spcBef>
            </a:pPr>
            <a:r>
              <a:rPr lang="en-US" altLang="en-US" sz="1615" dirty="0">
                <a:solidFill>
                  <a:prstClr val="black"/>
                </a:solidFill>
                <a:latin typeface="Courier New" panose="02070309020205020404" pitchFamily="49" charset="0"/>
              </a:rPr>
              <a:t>0x03</a:t>
            </a:r>
          </a:p>
        </p:txBody>
      </p:sp>
      <p:sp>
        <p:nvSpPr>
          <p:cNvPr id="84" name="Rectangle 83">
            <a:extLst>
              <a:ext uri="{FF2B5EF4-FFF2-40B4-BE49-F238E27FC236}">
                <a16:creationId xmlns:a16="http://schemas.microsoft.com/office/drawing/2014/main" id="{AA3673A4-E90B-4C89-8697-1BA13046B853}"/>
              </a:ext>
            </a:extLst>
          </p:cNvPr>
          <p:cNvSpPr/>
          <p:nvPr/>
        </p:nvSpPr>
        <p:spPr>
          <a:xfrm>
            <a:off x="7958214" y="3868724"/>
            <a:ext cx="3704113" cy="144988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endParaRPr lang="en-US" sz="2077">
              <a:solidFill>
                <a:prstClr val="white"/>
              </a:solidFill>
              <a:latin typeface="Calibri"/>
            </a:endParaRPr>
          </a:p>
        </p:txBody>
      </p:sp>
      <p:sp>
        <p:nvSpPr>
          <p:cNvPr id="85" name="Rectangle 84">
            <a:extLst>
              <a:ext uri="{FF2B5EF4-FFF2-40B4-BE49-F238E27FC236}">
                <a16:creationId xmlns:a16="http://schemas.microsoft.com/office/drawing/2014/main" id="{CD16C8EF-400D-4110-9774-64DCDAD992DC}"/>
              </a:ext>
            </a:extLst>
          </p:cNvPr>
          <p:cNvSpPr/>
          <p:nvPr/>
        </p:nvSpPr>
        <p:spPr>
          <a:xfrm>
            <a:off x="8718554" y="4431052"/>
            <a:ext cx="516988" cy="385727"/>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34</a:t>
            </a:r>
          </a:p>
        </p:txBody>
      </p:sp>
      <p:sp>
        <p:nvSpPr>
          <p:cNvPr id="86" name="Rectangle 85">
            <a:extLst>
              <a:ext uri="{FF2B5EF4-FFF2-40B4-BE49-F238E27FC236}">
                <a16:creationId xmlns:a16="http://schemas.microsoft.com/office/drawing/2014/main" id="{73C0986D-7E7F-49AF-86A9-AAABC5E1796B}"/>
              </a:ext>
            </a:extLst>
          </p:cNvPr>
          <p:cNvSpPr/>
          <p:nvPr/>
        </p:nvSpPr>
        <p:spPr>
          <a:xfrm>
            <a:off x="9235542" y="4431052"/>
            <a:ext cx="516988" cy="385727"/>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56</a:t>
            </a:r>
          </a:p>
        </p:txBody>
      </p:sp>
      <p:sp>
        <p:nvSpPr>
          <p:cNvPr id="87" name="Rectangle 86">
            <a:extLst>
              <a:ext uri="{FF2B5EF4-FFF2-40B4-BE49-F238E27FC236}">
                <a16:creationId xmlns:a16="http://schemas.microsoft.com/office/drawing/2014/main" id="{61AB1CA3-56A9-4C73-A0C2-5E6C9B51D405}"/>
              </a:ext>
            </a:extLst>
          </p:cNvPr>
          <p:cNvSpPr/>
          <p:nvPr/>
        </p:nvSpPr>
        <p:spPr>
          <a:xfrm>
            <a:off x="9763874" y="4431080"/>
            <a:ext cx="516988" cy="385727"/>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78</a:t>
            </a:r>
          </a:p>
        </p:txBody>
      </p:sp>
      <p:sp>
        <p:nvSpPr>
          <p:cNvPr id="88" name="Rectangle 87">
            <a:extLst>
              <a:ext uri="{FF2B5EF4-FFF2-40B4-BE49-F238E27FC236}">
                <a16:creationId xmlns:a16="http://schemas.microsoft.com/office/drawing/2014/main" id="{BBF04D77-67AB-42D5-8B7F-19C5417C0080}"/>
              </a:ext>
            </a:extLst>
          </p:cNvPr>
          <p:cNvSpPr/>
          <p:nvPr/>
        </p:nvSpPr>
        <p:spPr>
          <a:xfrm>
            <a:off x="8213089" y="4431080"/>
            <a:ext cx="516988" cy="385727"/>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12</a:t>
            </a:r>
          </a:p>
        </p:txBody>
      </p:sp>
      <p:sp>
        <p:nvSpPr>
          <p:cNvPr id="89" name="Rectangle 88">
            <a:extLst>
              <a:ext uri="{FF2B5EF4-FFF2-40B4-BE49-F238E27FC236}">
                <a16:creationId xmlns:a16="http://schemas.microsoft.com/office/drawing/2014/main" id="{6B79A32F-D94F-4058-AD53-C4C662C2AA2E}"/>
              </a:ext>
            </a:extLst>
          </p:cNvPr>
          <p:cNvSpPr/>
          <p:nvPr/>
        </p:nvSpPr>
        <p:spPr>
          <a:xfrm>
            <a:off x="8213089" y="4028213"/>
            <a:ext cx="2067772" cy="38572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27517"/>
            <a:r>
              <a:rPr lang="en-US" sz="2077" dirty="0">
                <a:solidFill>
                  <a:prstClr val="black"/>
                </a:solidFill>
                <a:latin typeface="Calibri"/>
              </a:rPr>
              <a:t>…</a:t>
            </a:r>
          </a:p>
        </p:txBody>
      </p:sp>
      <p:sp>
        <p:nvSpPr>
          <p:cNvPr id="90" name="TextBox 89">
            <a:extLst>
              <a:ext uri="{FF2B5EF4-FFF2-40B4-BE49-F238E27FC236}">
                <a16:creationId xmlns:a16="http://schemas.microsoft.com/office/drawing/2014/main" id="{686E29DB-1E6D-4B94-8F08-936EFB6649D1}"/>
              </a:ext>
            </a:extLst>
          </p:cNvPr>
          <p:cNvSpPr txBox="1"/>
          <p:nvPr/>
        </p:nvSpPr>
        <p:spPr>
          <a:xfrm>
            <a:off x="10333493" y="4085421"/>
            <a:ext cx="1059906" cy="340863"/>
          </a:xfrm>
          <a:prstGeom prst="rect">
            <a:avLst/>
          </a:prstGeom>
          <a:noFill/>
        </p:spPr>
        <p:txBody>
          <a:bodyPr wrap="none" rtlCol="0">
            <a:spAutoFit/>
          </a:bodyPr>
          <a:lstStyle/>
          <a:p>
            <a:pPr defTabSz="527517"/>
            <a:r>
              <a:rPr lang="en-US" sz="1615" dirty="0">
                <a:solidFill>
                  <a:prstClr val="black"/>
                </a:solidFill>
                <a:latin typeface="Courier New" panose="02070309020205020404" pitchFamily="49" charset="0"/>
                <a:cs typeface="Courier New" panose="02070309020205020404" pitchFamily="49" charset="0"/>
              </a:rPr>
              <a:t>0x00004</a:t>
            </a:r>
          </a:p>
        </p:txBody>
      </p:sp>
      <p:sp>
        <p:nvSpPr>
          <p:cNvPr id="91" name="TextBox 90">
            <a:extLst>
              <a:ext uri="{FF2B5EF4-FFF2-40B4-BE49-F238E27FC236}">
                <a16:creationId xmlns:a16="http://schemas.microsoft.com/office/drawing/2014/main" id="{26D27A55-A67A-4D49-9142-8B52CAA63660}"/>
              </a:ext>
            </a:extLst>
          </p:cNvPr>
          <p:cNvSpPr txBox="1"/>
          <p:nvPr/>
        </p:nvSpPr>
        <p:spPr>
          <a:xfrm>
            <a:off x="10333493" y="4497258"/>
            <a:ext cx="1059906" cy="340863"/>
          </a:xfrm>
          <a:prstGeom prst="rect">
            <a:avLst/>
          </a:prstGeom>
          <a:noFill/>
        </p:spPr>
        <p:txBody>
          <a:bodyPr wrap="none" rtlCol="0">
            <a:spAutoFit/>
          </a:bodyPr>
          <a:lstStyle/>
          <a:p>
            <a:pPr defTabSz="527517"/>
            <a:r>
              <a:rPr lang="en-US" sz="1615" dirty="0">
                <a:solidFill>
                  <a:prstClr val="black"/>
                </a:solidFill>
                <a:latin typeface="Courier New" panose="02070309020205020404" pitchFamily="49" charset="0"/>
                <a:cs typeface="Courier New" panose="02070309020205020404" pitchFamily="49" charset="0"/>
              </a:rPr>
              <a:t>0x00000</a:t>
            </a:r>
          </a:p>
        </p:txBody>
      </p:sp>
      <p:sp>
        <p:nvSpPr>
          <p:cNvPr id="92" name="TextBox 91">
            <a:extLst>
              <a:ext uri="{FF2B5EF4-FFF2-40B4-BE49-F238E27FC236}">
                <a16:creationId xmlns:a16="http://schemas.microsoft.com/office/drawing/2014/main" id="{746C0E73-447A-4A53-81B9-1F511A6B0BB2}"/>
              </a:ext>
            </a:extLst>
          </p:cNvPr>
          <p:cNvSpPr txBox="1"/>
          <p:nvPr/>
        </p:nvSpPr>
        <p:spPr>
          <a:xfrm>
            <a:off x="8513864" y="4962545"/>
            <a:ext cx="2874313" cy="376385"/>
          </a:xfrm>
          <a:prstGeom prst="rect">
            <a:avLst/>
          </a:prstGeom>
          <a:noFill/>
        </p:spPr>
        <p:txBody>
          <a:bodyPr wrap="none" rtlCol="0">
            <a:spAutoFit/>
          </a:bodyPr>
          <a:lstStyle/>
          <a:p>
            <a:pPr defTabSz="527517"/>
            <a:r>
              <a:rPr lang="en-US" sz="1846" dirty="0">
                <a:solidFill>
                  <a:prstClr val="black"/>
                </a:solidFill>
                <a:latin typeface="Calibri"/>
              </a:rPr>
              <a:t>Logical Word-Oriented View</a:t>
            </a:r>
          </a:p>
        </p:txBody>
      </p:sp>
    </p:spTree>
    <p:extLst>
      <p:ext uri="{BB962C8B-B14F-4D97-AF65-F5344CB8AC3E}">
        <p14:creationId xmlns:p14="http://schemas.microsoft.com/office/powerpoint/2010/main" val="332430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9DA53D9-AD57-4943-A60E-2D487925B8A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25432A99-6668-44CF-876F-088D54FDD4A9}"/>
              </a:ext>
            </a:extLst>
          </p:cNvPr>
          <p:cNvSpPr>
            <a:spLocks noGrp="1"/>
          </p:cNvSpPr>
          <p:nvPr>
            <p:ph type="title"/>
          </p:nvPr>
        </p:nvSpPr>
        <p:spPr/>
        <p:txBody>
          <a:bodyPr/>
          <a:lstStyle/>
          <a:p>
            <a:r>
              <a:rPr lang="en-US" sz="4000" dirty="0"/>
              <a:t>Signed vs. Unsigned Instructions</a:t>
            </a:r>
          </a:p>
        </p:txBody>
      </p:sp>
      <p:sp>
        <p:nvSpPr>
          <p:cNvPr id="3" name="Content Placeholder 2">
            <a:extLst>
              <a:ext uri="{FF2B5EF4-FFF2-40B4-BE49-F238E27FC236}">
                <a16:creationId xmlns:a16="http://schemas.microsoft.com/office/drawing/2014/main" id="{2CB8B05B-626C-4168-BC65-595CEBB78235}"/>
              </a:ext>
            </a:extLst>
          </p:cNvPr>
          <p:cNvSpPr>
            <a:spLocks noGrp="1"/>
          </p:cNvSpPr>
          <p:nvPr>
            <p:ph idx="1"/>
          </p:nvPr>
        </p:nvSpPr>
        <p:spPr/>
        <p:txBody>
          <a:bodyPr>
            <a:normAutofit/>
          </a:bodyPr>
          <a:lstStyle/>
          <a:p>
            <a:r>
              <a:rPr lang="en-US" sz="2400" b="1" dirty="0"/>
              <a:t>Other instructions also have unsigned versions</a:t>
            </a:r>
            <a:endParaRPr lang="en-US" sz="2000" b="1" dirty="0"/>
          </a:p>
          <a:p>
            <a:pPr lvl="1"/>
            <a:r>
              <a:rPr lang="en-US" sz="2000" dirty="0" err="1"/>
              <a:t>add</a:t>
            </a:r>
            <a:r>
              <a:rPr lang="en-US" sz="2000" dirty="0" err="1">
                <a:solidFill>
                  <a:srgbClr val="FF0000"/>
                </a:solidFill>
              </a:rPr>
              <a:t>u</a:t>
            </a:r>
            <a:r>
              <a:rPr lang="en-US" sz="2000" dirty="0"/>
              <a:t>, </a:t>
            </a:r>
            <a:r>
              <a:rPr lang="en-US" sz="2000" dirty="0" err="1"/>
              <a:t>addi</a:t>
            </a:r>
            <a:r>
              <a:rPr lang="en-US" sz="2000" dirty="0" err="1">
                <a:solidFill>
                  <a:srgbClr val="FF0000"/>
                </a:solidFill>
              </a:rPr>
              <a:t>u</a:t>
            </a:r>
            <a:r>
              <a:rPr lang="en-US" sz="2000" dirty="0"/>
              <a:t>, </a:t>
            </a:r>
            <a:r>
              <a:rPr lang="en-US" sz="2000" dirty="0" err="1"/>
              <a:t>sub</a:t>
            </a:r>
            <a:r>
              <a:rPr lang="en-US" sz="2000" dirty="0" err="1">
                <a:solidFill>
                  <a:srgbClr val="FF0000"/>
                </a:solidFill>
              </a:rPr>
              <a:t>u</a:t>
            </a:r>
            <a:r>
              <a:rPr lang="en-US" sz="2000" dirty="0"/>
              <a:t>, </a:t>
            </a:r>
            <a:r>
              <a:rPr lang="en-US" sz="2000" dirty="0" err="1"/>
              <a:t>div</a:t>
            </a:r>
            <a:r>
              <a:rPr lang="en-US" sz="2000" dirty="0" err="1">
                <a:solidFill>
                  <a:srgbClr val="FF0000"/>
                </a:solidFill>
              </a:rPr>
              <a:t>u</a:t>
            </a:r>
            <a:r>
              <a:rPr lang="en-US" sz="2000" dirty="0"/>
              <a:t>, </a:t>
            </a:r>
            <a:r>
              <a:rPr lang="en-US" sz="2000" dirty="0" err="1"/>
              <a:t>mult</a:t>
            </a:r>
            <a:r>
              <a:rPr lang="en-US" sz="2000" dirty="0" err="1">
                <a:solidFill>
                  <a:srgbClr val="FF0000"/>
                </a:solidFill>
              </a:rPr>
              <a:t>u</a:t>
            </a:r>
            <a:r>
              <a:rPr lang="en-US" sz="2000" dirty="0"/>
              <a:t>, … </a:t>
            </a:r>
          </a:p>
          <a:p>
            <a:pPr marL="527517" lvl="1" indent="0">
              <a:buNone/>
            </a:pPr>
            <a:endParaRPr lang="en-US" sz="2000" dirty="0"/>
          </a:p>
          <a:p>
            <a:r>
              <a:rPr lang="en-US" sz="2400" b="1" dirty="0"/>
              <a:t>Example: </a:t>
            </a:r>
          </a:p>
          <a:p>
            <a:pPr lvl="1"/>
            <a:r>
              <a:rPr lang="en-US" sz="2000" dirty="0"/>
              <a:t>Assume that $2 = 0xFFFFFFFF, $3 = 0x00000001, what is $1?</a:t>
            </a:r>
          </a:p>
          <a:p>
            <a:pPr lvl="1"/>
            <a:r>
              <a:rPr lang="en-US" sz="2000" dirty="0" err="1"/>
              <a:t>slt</a:t>
            </a:r>
            <a:r>
              <a:rPr lang="en-US" sz="2000" dirty="0"/>
              <a:t>	$1, $2, $3	# signed set less than</a:t>
            </a:r>
          </a:p>
          <a:p>
            <a:pPr marL="527517" lvl="1" indent="0">
              <a:buNone/>
            </a:pPr>
            <a:r>
              <a:rPr lang="en-US" sz="2000" dirty="0"/>
              <a:t>					# -1 &lt; +1 </a:t>
            </a:r>
            <a:r>
              <a:rPr lang="en-US" sz="2000" dirty="0">
                <a:sym typeface="Wingdings" panose="05000000000000000000" pitchFamily="2" charset="2"/>
              </a:rPr>
              <a:t> </a:t>
            </a:r>
            <a:r>
              <a:rPr lang="en-US" sz="2000" dirty="0"/>
              <a:t>$1 = 1</a:t>
            </a:r>
          </a:p>
          <a:p>
            <a:pPr lvl="1"/>
            <a:r>
              <a:rPr lang="en-US" sz="2000" dirty="0" err="1"/>
              <a:t>sltu</a:t>
            </a:r>
            <a:r>
              <a:rPr lang="en-US" sz="2000" dirty="0"/>
              <a:t>	$1, $2, $3	# unsigned set less than</a:t>
            </a:r>
          </a:p>
          <a:p>
            <a:pPr marL="527517" lvl="1" indent="0">
              <a:buNone/>
            </a:pPr>
            <a:r>
              <a:rPr lang="en-US" sz="2000" dirty="0"/>
              <a:t>					# +4,294,967,295 &gt; +1 </a:t>
            </a:r>
            <a:r>
              <a:rPr lang="en-US" sz="2000" dirty="0">
                <a:sym typeface="Wingdings" panose="05000000000000000000" pitchFamily="2" charset="2"/>
              </a:rPr>
              <a:t> $1 = 0</a:t>
            </a:r>
            <a:endParaRPr lang="en-US" sz="2000" dirty="0"/>
          </a:p>
        </p:txBody>
      </p:sp>
      <p:sp>
        <p:nvSpPr>
          <p:cNvPr id="4" name="Slide Number Placeholder 3">
            <a:extLst>
              <a:ext uri="{FF2B5EF4-FFF2-40B4-BE49-F238E27FC236}">
                <a16:creationId xmlns:a16="http://schemas.microsoft.com/office/drawing/2014/main" id="{19251113-4CB9-424C-B255-1B5BBCDA9437}"/>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8</a:t>
            </a:fld>
            <a:endParaRPr lang="en-US">
              <a:solidFill>
                <a:prstClr val="black">
                  <a:tint val="75000"/>
                </a:prstClr>
              </a:solidFill>
              <a:latin typeface="Calibri"/>
            </a:endParaRPr>
          </a:p>
        </p:txBody>
      </p:sp>
    </p:spTree>
    <p:extLst>
      <p:ext uri="{BB962C8B-B14F-4D97-AF65-F5344CB8AC3E}">
        <p14:creationId xmlns:p14="http://schemas.microsoft.com/office/powerpoint/2010/main" val="315361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1D95286-1B7A-4D14-AC21-6DB3116D7BF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5603" name="Rectangle 2"/>
          <p:cNvSpPr>
            <a:spLocks noGrp="1" noChangeArrowheads="1"/>
          </p:cNvSpPr>
          <p:nvPr>
            <p:ph type="title"/>
          </p:nvPr>
        </p:nvSpPr>
        <p:spPr/>
        <p:txBody>
          <a:bodyPr/>
          <a:lstStyle/>
          <a:p>
            <a:r>
              <a:rPr lang="en-US" altLang="en-US" sz="4400" dirty="0"/>
              <a:t>Instruction Formats</a:t>
            </a:r>
            <a:endParaRPr lang="en-AU" altLang="en-US" sz="4400" dirty="0"/>
          </a:p>
        </p:txBody>
      </p:sp>
      <p:sp>
        <p:nvSpPr>
          <p:cNvPr id="25639" name="Text Box 5"/>
          <p:cNvSpPr txBox="1">
            <a:spLocks noChangeArrowheads="1"/>
          </p:cNvSpPr>
          <p:nvPr/>
        </p:nvSpPr>
        <p:spPr bwMode="auto">
          <a:xfrm>
            <a:off x="2730293" y="2166027"/>
            <a:ext cx="1296988" cy="400110"/>
          </a:xfrm>
          <a:prstGeom prst="rect">
            <a:avLst/>
          </a:prstGeom>
          <a:solidFill>
            <a:schemeClr val="accent3"/>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0</a:t>
            </a:r>
            <a:endParaRPr lang="en-AU" altLang="en-US" sz="2000">
              <a:solidFill>
                <a:prstClr val="black"/>
              </a:solidFill>
            </a:endParaRPr>
          </a:p>
        </p:txBody>
      </p:sp>
      <p:sp>
        <p:nvSpPr>
          <p:cNvPr id="25640" name="Text Box 6"/>
          <p:cNvSpPr txBox="1">
            <a:spLocks noChangeArrowheads="1"/>
          </p:cNvSpPr>
          <p:nvPr/>
        </p:nvSpPr>
        <p:spPr bwMode="auto">
          <a:xfrm>
            <a:off x="4027281" y="2166027"/>
            <a:ext cx="1079500" cy="400110"/>
          </a:xfrm>
          <a:prstGeom prst="rect">
            <a:avLst/>
          </a:prstGeom>
          <a:solidFill>
            <a:schemeClr val="accent6"/>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rs</a:t>
            </a:r>
            <a:endParaRPr lang="en-AU" altLang="en-US" sz="2000">
              <a:solidFill>
                <a:prstClr val="black"/>
              </a:solidFill>
            </a:endParaRPr>
          </a:p>
        </p:txBody>
      </p:sp>
      <p:sp>
        <p:nvSpPr>
          <p:cNvPr id="25641" name="Text Box 7"/>
          <p:cNvSpPr txBox="1">
            <a:spLocks noChangeArrowheads="1"/>
          </p:cNvSpPr>
          <p:nvPr/>
        </p:nvSpPr>
        <p:spPr bwMode="auto">
          <a:xfrm>
            <a:off x="5106782" y="2166027"/>
            <a:ext cx="1079500" cy="400110"/>
          </a:xfrm>
          <a:prstGeom prst="rect">
            <a:avLst/>
          </a:prstGeom>
          <a:solidFill>
            <a:srgbClr val="FFFF00"/>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rt</a:t>
            </a:r>
            <a:endParaRPr lang="en-AU" altLang="en-US" sz="2000">
              <a:solidFill>
                <a:prstClr val="black"/>
              </a:solidFill>
            </a:endParaRPr>
          </a:p>
        </p:txBody>
      </p:sp>
      <p:sp>
        <p:nvSpPr>
          <p:cNvPr id="25642" name="Text Box 8"/>
          <p:cNvSpPr txBox="1">
            <a:spLocks noChangeArrowheads="1"/>
          </p:cNvSpPr>
          <p:nvPr/>
        </p:nvSpPr>
        <p:spPr bwMode="auto">
          <a:xfrm>
            <a:off x="6186282" y="2166027"/>
            <a:ext cx="1079500" cy="400110"/>
          </a:xfrm>
          <a:prstGeom prst="rect">
            <a:avLst/>
          </a:prstGeom>
          <a:solidFill>
            <a:schemeClr val="accent4"/>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rd</a:t>
            </a:r>
            <a:endParaRPr lang="en-AU" altLang="en-US" sz="2000">
              <a:solidFill>
                <a:prstClr val="black"/>
              </a:solidFill>
            </a:endParaRPr>
          </a:p>
        </p:txBody>
      </p:sp>
      <p:sp>
        <p:nvSpPr>
          <p:cNvPr id="25643" name="Text Box 9"/>
          <p:cNvSpPr txBox="1">
            <a:spLocks noChangeArrowheads="1"/>
          </p:cNvSpPr>
          <p:nvPr/>
        </p:nvSpPr>
        <p:spPr bwMode="auto">
          <a:xfrm>
            <a:off x="7267369" y="2166027"/>
            <a:ext cx="1079500" cy="40011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shamt</a:t>
            </a:r>
            <a:endParaRPr lang="en-AU" altLang="en-US" sz="2000">
              <a:solidFill>
                <a:prstClr val="black"/>
              </a:solidFill>
            </a:endParaRPr>
          </a:p>
        </p:txBody>
      </p:sp>
      <p:sp>
        <p:nvSpPr>
          <p:cNvPr id="25644" name="Text Box 10"/>
          <p:cNvSpPr txBox="1">
            <a:spLocks noChangeArrowheads="1"/>
          </p:cNvSpPr>
          <p:nvPr/>
        </p:nvSpPr>
        <p:spPr bwMode="auto">
          <a:xfrm>
            <a:off x="8346869" y="2166027"/>
            <a:ext cx="1296988" cy="400110"/>
          </a:xfrm>
          <a:prstGeom prst="rect">
            <a:avLst/>
          </a:prstGeom>
          <a:solidFill>
            <a:schemeClr val="accent3"/>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funct</a:t>
            </a:r>
            <a:endParaRPr lang="en-AU" altLang="en-US" sz="2000">
              <a:solidFill>
                <a:prstClr val="black"/>
              </a:solidFill>
            </a:endParaRPr>
          </a:p>
        </p:txBody>
      </p:sp>
      <p:sp>
        <p:nvSpPr>
          <p:cNvPr id="25645" name="Text Box 11"/>
          <p:cNvSpPr txBox="1">
            <a:spLocks noChangeArrowheads="1"/>
          </p:cNvSpPr>
          <p:nvPr/>
        </p:nvSpPr>
        <p:spPr bwMode="auto">
          <a:xfrm>
            <a:off x="3009694" y="2602589"/>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31:26</a:t>
            </a:r>
            <a:endParaRPr lang="en-AU" altLang="en-US">
              <a:solidFill>
                <a:prstClr val="black"/>
              </a:solidFill>
            </a:endParaRPr>
          </a:p>
        </p:txBody>
      </p:sp>
      <p:sp>
        <p:nvSpPr>
          <p:cNvPr id="25646" name="Text Box 12"/>
          <p:cNvSpPr txBox="1">
            <a:spLocks noChangeArrowheads="1"/>
          </p:cNvSpPr>
          <p:nvPr/>
        </p:nvSpPr>
        <p:spPr bwMode="auto">
          <a:xfrm>
            <a:off x="8738981" y="2602589"/>
            <a:ext cx="47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5:0</a:t>
            </a:r>
            <a:endParaRPr lang="en-AU" altLang="en-US">
              <a:solidFill>
                <a:prstClr val="black"/>
              </a:solidFill>
            </a:endParaRPr>
          </a:p>
        </p:txBody>
      </p:sp>
      <p:sp>
        <p:nvSpPr>
          <p:cNvPr id="25647" name="Text Box 13"/>
          <p:cNvSpPr txBox="1">
            <a:spLocks noChangeArrowheads="1"/>
          </p:cNvSpPr>
          <p:nvPr/>
        </p:nvSpPr>
        <p:spPr bwMode="auto">
          <a:xfrm>
            <a:off x="4233656" y="2602589"/>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25:21</a:t>
            </a:r>
            <a:endParaRPr lang="en-AU" altLang="en-US">
              <a:solidFill>
                <a:prstClr val="black"/>
              </a:solidFill>
            </a:endParaRPr>
          </a:p>
        </p:txBody>
      </p:sp>
      <p:sp>
        <p:nvSpPr>
          <p:cNvPr id="25648" name="Text Box 14"/>
          <p:cNvSpPr txBox="1">
            <a:spLocks noChangeArrowheads="1"/>
          </p:cNvSpPr>
          <p:nvPr/>
        </p:nvSpPr>
        <p:spPr bwMode="auto">
          <a:xfrm>
            <a:off x="5314744" y="2602589"/>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20:16</a:t>
            </a:r>
            <a:endParaRPr lang="en-AU" altLang="en-US">
              <a:solidFill>
                <a:prstClr val="black"/>
              </a:solidFill>
            </a:endParaRPr>
          </a:p>
        </p:txBody>
      </p:sp>
      <p:sp>
        <p:nvSpPr>
          <p:cNvPr id="25649" name="Text Box 15"/>
          <p:cNvSpPr txBox="1">
            <a:spLocks noChangeArrowheads="1"/>
          </p:cNvSpPr>
          <p:nvPr/>
        </p:nvSpPr>
        <p:spPr bwMode="auto">
          <a:xfrm>
            <a:off x="6394244" y="2602589"/>
            <a:ext cx="682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15:11</a:t>
            </a:r>
            <a:endParaRPr lang="en-AU" altLang="en-US">
              <a:solidFill>
                <a:prstClr val="black"/>
              </a:solidFill>
            </a:endParaRPr>
          </a:p>
        </p:txBody>
      </p:sp>
      <p:sp>
        <p:nvSpPr>
          <p:cNvPr id="25650" name="Text Box 16"/>
          <p:cNvSpPr txBox="1">
            <a:spLocks noChangeArrowheads="1"/>
          </p:cNvSpPr>
          <p:nvPr/>
        </p:nvSpPr>
        <p:spPr bwMode="auto">
          <a:xfrm>
            <a:off x="7530894" y="2602589"/>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10:6</a:t>
            </a:r>
            <a:endParaRPr lang="en-AU" altLang="en-US">
              <a:solidFill>
                <a:prstClr val="black"/>
              </a:solidFill>
            </a:endParaRPr>
          </a:p>
        </p:txBody>
      </p:sp>
      <p:sp>
        <p:nvSpPr>
          <p:cNvPr id="25631" name="Text Box 18"/>
          <p:cNvSpPr txBox="1">
            <a:spLocks noChangeArrowheads="1"/>
          </p:cNvSpPr>
          <p:nvPr/>
        </p:nvSpPr>
        <p:spPr bwMode="auto">
          <a:xfrm>
            <a:off x="2730293" y="3174092"/>
            <a:ext cx="1296988" cy="400110"/>
          </a:xfrm>
          <a:prstGeom prst="rect">
            <a:avLst/>
          </a:prstGeom>
          <a:solidFill>
            <a:schemeClr val="accent3"/>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35 or 43</a:t>
            </a:r>
            <a:endParaRPr lang="en-AU" altLang="en-US" sz="2000">
              <a:solidFill>
                <a:prstClr val="black"/>
              </a:solidFill>
            </a:endParaRPr>
          </a:p>
        </p:txBody>
      </p:sp>
      <p:sp>
        <p:nvSpPr>
          <p:cNvPr id="25632" name="Text Box 19"/>
          <p:cNvSpPr txBox="1">
            <a:spLocks noChangeArrowheads="1"/>
          </p:cNvSpPr>
          <p:nvPr/>
        </p:nvSpPr>
        <p:spPr bwMode="auto">
          <a:xfrm>
            <a:off x="4027281" y="3174092"/>
            <a:ext cx="1079500" cy="400110"/>
          </a:xfrm>
          <a:prstGeom prst="rect">
            <a:avLst/>
          </a:prstGeom>
          <a:solidFill>
            <a:schemeClr val="accent6"/>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rs</a:t>
            </a:r>
            <a:endParaRPr lang="en-AU" altLang="en-US" sz="2000">
              <a:solidFill>
                <a:prstClr val="black"/>
              </a:solidFill>
            </a:endParaRPr>
          </a:p>
        </p:txBody>
      </p:sp>
      <p:sp>
        <p:nvSpPr>
          <p:cNvPr id="25633" name="Text Box 20"/>
          <p:cNvSpPr txBox="1">
            <a:spLocks noChangeArrowheads="1"/>
          </p:cNvSpPr>
          <p:nvPr/>
        </p:nvSpPr>
        <p:spPr bwMode="auto">
          <a:xfrm>
            <a:off x="5106782" y="3174092"/>
            <a:ext cx="1079500" cy="400110"/>
          </a:xfrm>
          <a:prstGeom prst="rect">
            <a:avLst/>
          </a:prstGeom>
          <a:solidFill>
            <a:srgbClr val="FFFF00"/>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rt</a:t>
            </a:r>
            <a:endParaRPr lang="en-AU" altLang="en-US" sz="2000">
              <a:solidFill>
                <a:prstClr val="black"/>
              </a:solidFill>
            </a:endParaRPr>
          </a:p>
        </p:txBody>
      </p:sp>
      <p:sp>
        <p:nvSpPr>
          <p:cNvPr id="25634" name="Text Box 21"/>
          <p:cNvSpPr txBox="1">
            <a:spLocks noChangeArrowheads="1"/>
          </p:cNvSpPr>
          <p:nvPr/>
        </p:nvSpPr>
        <p:spPr bwMode="auto">
          <a:xfrm>
            <a:off x="6186282" y="3174092"/>
            <a:ext cx="3457575" cy="400110"/>
          </a:xfrm>
          <a:prstGeom prst="rect">
            <a:avLst/>
          </a:prstGeom>
          <a:solidFill>
            <a:schemeClr val="accent5">
              <a:lumMod val="40000"/>
              <a:lumOff val="60000"/>
            </a:schemeClr>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address</a:t>
            </a:r>
            <a:endParaRPr lang="en-AU" altLang="en-US" sz="2000">
              <a:solidFill>
                <a:prstClr val="black"/>
              </a:solidFill>
            </a:endParaRPr>
          </a:p>
        </p:txBody>
      </p:sp>
      <p:sp>
        <p:nvSpPr>
          <p:cNvPr id="25635" name="Text Box 22"/>
          <p:cNvSpPr txBox="1">
            <a:spLocks noChangeArrowheads="1"/>
          </p:cNvSpPr>
          <p:nvPr/>
        </p:nvSpPr>
        <p:spPr bwMode="auto">
          <a:xfrm>
            <a:off x="3009694" y="3610654"/>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31:26</a:t>
            </a:r>
            <a:endParaRPr lang="en-AU" altLang="en-US">
              <a:solidFill>
                <a:prstClr val="black"/>
              </a:solidFill>
            </a:endParaRPr>
          </a:p>
        </p:txBody>
      </p:sp>
      <p:sp>
        <p:nvSpPr>
          <p:cNvPr id="25636" name="Text Box 23"/>
          <p:cNvSpPr txBox="1">
            <a:spLocks noChangeArrowheads="1"/>
          </p:cNvSpPr>
          <p:nvPr/>
        </p:nvSpPr>
        <p:spPr bwMode="auto">
          <a:xfrm>
            <a:off x="4233656" y="3610654"/>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25:21</a:t>
            </a:r>
            <a:endParaRPr lang="en-AU" altLang="en-US">
              <a:solidFill>
                <a:prstClr val="black"/>
              </a:solidFill>
            </a:endParaRPr>
          </a:p>
        </p:txBody>
      </p:sp>
      <p:sp>
        <p:nvSpPr>
          <p:cNvPr id="25637" name="Text Box 24"/>
          <p:cNvSpPr txBox="1">
            <a:spLocks noChangeArrowheads="1"/>
          </p:cNvSpPr>
          <p:nvPr/>
        </p:nvSpPr>
        <p:spPr bwMode="auto">
          <a:xfrm>
            <a:off x="5314744" y="3610654"/>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20:16</a:t>
            </a:r>
            <a:endParaRPr lang="en-AU" altLang="en-US">
              <a:solidFill>
                <a:prstClr val="black"/>
              </a:solidFill>
            </a:endParaRPr>
          </a:p>
        </p:txBody>
      </p:sp>
      <p:sp>
        <p:nvSpPr>
          <p:cNvPr id="25638" name="Text Box 25"/>
          <p:cNvSpPr txBox="1">
            <a:spLocks noChangeArrowheads="1"/>
          </p:cNvSpPr>
          <p:nvPr/>
        </p:nvSpPr>
        <p:spPr bwMode="auto">
          <a:xfrm>
            <a:off x="7676943" y="3610654"/>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15:0</a:t>
            </a:r>
            <a:endParaRPr lang="en-AU" altLang="en-US">
              <a:solidFill>
                <a:prstClr val="black"/>
              </a:solidFill>
            </a:endParaRPr>
          </a:p>
        </p:txBody>
      </p:sp>
      <p:sp>
        <p:nvSpPr>
          <p:cNvPr id="25623" name="Text Box 27"/>
          <p:cNvSpPr txBox="1">
            <a:spLocks noChangeArrowheads="1"/>
          </p:cNvSpPr>
          <p:nvPr/>
        </p:nvSpPr>
        <p:spPr bwMode="auto">
          <a:xfrm>
            <a:off x="2730293" y="4158342"/>
            <a:ext cx="1296988" cy="400110"/>
          </a:xfrm>
          <a:prstGeom prst="rect">
            <a:avLst/>
          </a:prstGeom>
          <a:solidFill>
            <a:schemeClr val="accent3"/>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4</a:t>
            </a:r>
            <a:endParaRPr lang="en-AU" altLang="en-US" sz="2000">
              <a:solidFill>
                <a:prstClr val="black"/>
              </a:solidFill>
            </a:endParaRPr>
          </a:p>
        </p:txBody>
      </p:sp>
      <p:sp>
        <p:nvSpPr>
          <p:cNvPr id="25624" name="Text Box 28"/>
          <p:cNvSpPr txBox="1">
            <a:spLocks noChangeArrowheads="1"/>
          </p:cNvSpPr>
          <p:nvPr/>
        </p:nvSpPr>
        <p:spPr bwMode="auto">
          <a:xfrm>
            <a:off x="4027281" y="4158342"/>
            <a:ext cx="1079500" cy="400110"/>
          </a:xfrm>
          <a:prstGeom prst="rect">
            <a:avLst/>
          </a:prstGeom>
          <a:solidFill>
            <a:schemeClr val="accent6"/>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rs</a:t>
            </a:r>
            <a:endParaRPr lang="en-AU" altLang="en-US" sz="2000">
              <a:solidFill>
                <a:prstClr val="black"/>
              </a:solidFill>
            </a:endParaRPr>
          </a:p>
        </p:txBody>
      </p:sp>
      <p:sp>
        <p:nvSpPr>
          <p:cNvPr id="25625" name="Text Box 29"/>
          <p:cNvSpPr txBox="1">
            <a:spLocks noChangeArrowheads="1"/>
          </p:cNvSpPr>
          <p:nvPr/>
        </p:nvSpPr>
        <p:spPr bwMode="auto">
          <a:xfrm>
            <a:off x="5106782" y="4158342"/>
            <a:ext cx="1079500" cy="400110"/>
          </a:xfrm>
          <a:prstGeom prst="rect">
            <a:avLst/>
          </a:prstGeom>
          <a:solidFill>
            <a:srgbClr val="FFFF00"/>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rt</a:t>
            </a:r>
            <a:endParaRPr lang="en-AU" altLang="en-US" sz="2000">
              <a:solidFill>
                <a:prstClr val="black"/>
              </a:solidFill>
            </a:endParaRPr>
          </a:p>
        </p:txBody>
      </p:sp>
      <p:sp>
        <p:nvSpPr>
          <p:cNvPr id="25626" name="Text Box 30"/>
          <p:cNvSpPr txBox="1">
            <a:spLocks noChangeArrowheads="1"/>
          </p:cNvSpPr>
          <p:nvPr/>
        </p:nvSpPr>
        <p:spPr bwMode="auto">
          <a:xfrm>
            <a:off x="6186282" y="4158342"/>
            <a:ext cx="3457575" cy="400110"/>
          </a:xfrm>
          <a:prstGeom prst="rect">
            <a:avLst/>
          </a:prstGeom>
          <a:solidFill>
            <a:schemeClr val="accent5">
              <a:lumMod val="40000"/>
              <a:lumOff val="60000"/>
            </a:schemeClr>
          </a:solidFill>
          <a:ln w="19050">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2000">
                <a:solidFill>
                  <a:prstClr val="black"/>
                </a:solidFill>
              </a:rPr>
              <a:t>address</a:t>
            </a:r>
            <a:endParaRPr lang="en-AU" altLang="en-US" sz="2000">
              <a:solidFill>
                <a:prstClr val="black"/>
              </a:solidFill>
            </a:endParaRPr>
          </a:p>
        </p:txBody>
      </p:sp>
      <p:sp>
        <p:nvSpPr>
          <p:cNvPr id="25627" name="Text Box 31"/>
          <p:cNvSpPr txBox="1">
            <a:spLocks noChangeArrowheads="1"/>
          </p:cNvSpPr>
          <p:nvPr/>
        </p:nvSpPr>
        <p:spPr bwMode="auto">
          <a:xfrm>
            <a:off x="3009694" y="4594904"/>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31:26</a:t>
            </a:r>
            <a:endParaRPr lang="en-AU" altLang="en-US">
              <a:solidFill>
                <a:prstClr val="black"/>
              </a:solidFill>
            </a:endParaRPr>
          </a:p>
        </p:txBody>
      </p:sp>
      <p:sp>
        <p:nvSpPr>
          <p:cNvPr id="25628" name="Text Box 32"/>
          <p:cNvSpPr txBox="1">
            <a:spLocks noChangeArrowheads="1"/>
          </p:cNvSpPr>
          <p:nvPr/>
        </p:nvSpPr>
        <p:spPr bwMode="auto">
          <a:xfrm>
            <a:off x="4233656" y="4594904"/>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25:21</a:t>
            </a:r>
            <a:endParaRPr lang="en-AU" altLang="en-US">
              <a:solidFill>
                <a:prstClr val="black"/>
              </a:solidFill>
            </a:endParaRPr>
          </a:p>
        </p:txBody>
      </p:sp>
      <p:sp>
        <p:nvSpPr>
          <p:cNvPr id="25629" name="Text Box 33"/>
          <p:cNvSpPr txBox="1">
            <a:spLocks noChangeArrowheads="1"/>
          </p:cNvSpPr>
          <p:nvPr/>
        </p:nvSpPr>
        <p:spPr bwMode="auto">
          <a:xfrm>
            <a:off x="5314744" y="4594904"/>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20:16</a:t>
            </a:r>
            <a:endParaRPr lang="en-AU" altLang="en-US">
              <a:solidFill>
                <a:prstClr val="black"/>
              </a:solidFill>
            </a:endParaRPr>
          </a:p>
        </p:txBody>
      </p:sp>
      <p:sp>
        <p:nvSpPr>
          <p:cNvPr id="25630" name="Text Box 34"/>
          <p:cNvSpPr txBox="1">
            <a:spLocks noChangeArrowheads="1"/>
          </p:cNvSpPr>
          <p:nvPr/>
        </p:nvSpPr>
        <p:spPr bwMode="auto">
          <a:xfrm>
            <a:off x="7676943" y="4594904"/>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a:solidFill>
                  <a:prstClr val="black"/>
                </a:solidFill>
              </a:rPr>
              <a:t>15:0</a:t>
            </a:r>
            <a:endParaRPr lang="en-AU" altLang="en-US">
              <a:solidFill>
                <a:prstClr val="black"/>
              </a:solidFill>
            </a:endParaRPr>
          </a:p>
        </p:txBody>
      </p:sp>
      <p:sp>
        <p:nvSpPr>
          <p:cNvPr id="25608" name="Text Box 35"/>
          <p:cNvSpPr txBox="1">
            <a:spLocks noChangeArrowheads="1"/>
          </p:cNvSpPr>
          <p:nvPr/>
        </p:nvSpPr>
        <p:spPr bwMode="auto">
          <a:xfrm>
            <a:off x="1706358" y="221841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a:solidFill>
                  <a:prstClr val="black"/>
                </a:solidFill>
              </a:rPr>
              <a:t>R-type</a:t>
            </a:r>
            <a:endParaRPr lang="en-AU" altLang="en-US" sz="1800">
              <a:solidFill>
                <a:prstClr val="black"/>
              </a:solidFill>
            </a:endParaRPr>
          </a:p>
        </p:txBody>
      </p:sp>
      <p:sp>
        <p:nvSpPr>
          <p:cNvPr id="25609" name="Text Box 36"/>
          <p:cNvSpPr txBox="1">
            <a:spLocks noChangeArrowheads="1"/>
          </p:cNvSpPr>
          <p:nvPr/>
        </p:nvSpPr>
        <p:spPr bwMode="auto">
          <a:xfrm>
            <a:off x="1706357" y="3083603"/>
            <a:ext cx="9156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dirty="0">
                <a:solidFill>
                  <a:prstClr val="black"/>
                </a:solidFill>
              </a:rPr>
              <a:t>Load/</a:t>
            </a:r>
            <a:br>
              <a:rPr lang="en-US" altLang="en-US" sz="1800" dirty="0">
                <a:solidFill>
                  <a:prstClr val="black"/>
                </a:solidFill>
              </a:rPr>
            </a:br>
            <a:r>
              <a:rPr lang="en-US" altLang="en-US" sz="1800" dirty="0">
                <a:solidFill>
                  <a:prstClr val="black"/>
                </a:solidFill>
              </a:rPr>
              <a:t>Store</a:t>
            </a:r>
            <a:endParaRPr lang="en-AU" altLang="en-US" sz="1800" dirty="0">
              <a:solidFill>
                <a:prstClr val="black"/>
              </a:solidFill>
            </a:endParaRPr>
          </a:p>
          <a:p>
            <a:pPr defTabSz="527517"/>
            <a:r>
              <a:rPr lang="en-AU" altLang="en-US" sz="1800" dirty="0">
                <a:solidFill>
                  <a:prstClr val="black"/>
                </a:solidFill>
              </a:rPr>
              <a:t>(I-type)</a:t>
            </a:r>
            <a:endParaRPr lang="en-US" altLang="en-US" sz="1800" dirty="0">
              <a:solidFill>
                <a:prstClr val="black"/>
              </a:solidFill>
            </a:endParaRPr>
          </a:p>
        </p:txBody>
      </p:sp>
      <p:sp>
        <p:nvSpPr>
          <p:cNvPr id="25610" name="Text Box 37"/>
          <p:cNvSpPr txBox="1">
            <a:spLocks noChangeArrowheads="1"/>
          </p:cNvSpPr>
          <p:nvPr/>
        </p:nvSpPr>
        <p:spPr bwMode="auto">
          <a:xfrm>
            <a:off x="1706357" y="4234541"/>
            <a:ext cx="9156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dirty="0">
                <a:solidFill>
                  <a:prstClr val="black"/>
                </a:solidFill>
              </a:rPr>
              <a:t>Branch</a:t>
            </a:r>
          </a:p>
          <a:p>
            <a:pPr defTabSz="527517"/>
            <a:r>
              <a:rPr lang="en-US" altLang="en-US" sz="1800" dirty="0">
                <a:solidFill>
                  <a:prstClr val="black"/>
                </a:solidFill>
              </a:rPr>
              <a:t>(I-type)</a:t>
            </a:r>
            <a:endParaRPr lang="en-AU" altLang="en-US" sz="1800" dirty="0">
              <a:solidFill>
                <a:prstClr val="black"/>
              </a:solidFill>
            </a:endParaRPr>
          </a:p>
        </p:txBody>
      </p:sp>
      <p:sp>
        <p:nvSpPr>
          <p:cNvPr id="25611" name="AutoShape 38"/>
          <p:cNvSpPr>
            <a:spLocks/>
          </p:cNvSpPr>
          <p:nvPr/>
        </p:nvSpPr>
        <p:spPr bwMode="auto">
          <a:xfrm rot="-5400000">
            <a:off x="3307350" y="4590935"/>
            <a:ext cx="144462" cy="1152525"/>
          </a:xfrm>
          <a:prstGeom prst="leftBrace">
            <a:avLst>
              <a:gd name="adj1" fmla="val 6648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
        <p:nvSpPr>
          <p:cNvPr id="25612" name="AutoShape 39"/>
          <p:cNvSpPr>
            <a:spLocks/>
          </p:cNvSpPr>
          <p:nvPr/>
        </p:nvSpPr>
        <p:spPr bwMode="auto">
          <a:xfrm rot="-5400000">
            <a:off x="4495594" y="4699679"/>
            <a:ext cx="144462" cy="935037"/>
          </a:xfrm>
          <a:prstGeom prst="leftBrace">
            <a:avLst>
              <a:gd name="adj1" fmla="val 5393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
        <p:nvSpPr>
          <p:cNvPr id="25613" name="AutoShape 40"/>
          <p:cNvSpPr>
            <a:spLocks/>
          </p:cNvSpPr>
          <p:nvPr/>
        </p:nvSpPr>
        <p:spPr bwMode="auto">
          <a:xfrm rot="-5400000">
            <a:off x="5575094" y="4699679"/>
            <a:ext cx="144462" cy="935037"/>
          </a:xfrm>
          <a:prstGeom prst="leftBrace">
            <a:avLst>
              <a:gd name="adj1" fmla="val 5393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
        <p:nvSpPr>
          <p:cNvPr id="25614" name="Text Box 41"/>
          <p:cNvSpPr txBox="1">
            <a:spLocks noChangeArrowheads="1"/>
          </p:cNvSpPr>
          <p:nvPr/>
        </p:nvSpPr>
        <p:spPr bwMode="auto">
          <a:xfrm>
            <a:off x="2876344" y="5310866"/>
            <a:ext cx="1008063" cy="369332"/>
          </a:xfrm>
          <a:prstGeom prst="rect">
            <a:avLst/>
          </a:prstGeom>
          <a:solidFill>
            <a:schemeClr val="accent5"/>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a:solidFill>
                  <a:prstClr val="black"/>
                </a:solidFill>
              </a:rPr>
              <a:t>opcode</a:t>
            </a:r>
            <a:endParaRPr lang="en-AU" altLang="en-US" sz="1800">
              <a:solidFill>
                <a:prstClr val="black"/>
              </a:solidFill>
            </a:endParaRPr>
          </a:p>
        </p:txBody>
      </p:sp>
      <p:sp>
        <p:nvSpPr>
          <p:cNvPr id="25615" name="Text Box 42"/>
          <p:cNvSpPr txBox="1">
            <a:spLocks noChangeArrowheads="1"/>
          </p:cNvSpPr>
          <p:nvPr/>
        </p:nvSpPr>
        <p:spPr bwMode="auto">
          <a:xfrm>
            <a:off x="4027281" y="5310866"/>
            <a:ext cx="1008062" cy="646331"/>
          </a:xfrm>
          <a:prstGeom prst="rect">
            <a:avLst/>
          </a:prstGeom>
          <a:solidFill>
            <a:schemeClr val="accent5"/>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a:solidFill>
                  <a:prstClr val="black"/>
                </a:solidFill>
              </a:rPr>
              <a:t>always read</a:t>
            </a:r>
            <a:endParaRPr lang="en-AU" altLang="en-US" sz="1800">
              <a:solidFill>
                <a:prstClr val="black"/>
              </a:solidFill>
            </a:endParaRPr>
          </a:p>
        </p:txBody>
      </p:sp>
      <p:sp>
        <p:nvSpPr>
          <p:cNvPr id="25616" name="Text Box 43"/>
          <p:cNvSpPr txBox="1">
            <a:spLocks noChangeArrowheads="1"/>
          </p:cNvSpPr>
          <p:nvPr/>
        </p:nvSpPr>
        <p:spPr bwMode="auto">
          <a:xfrm>
            <a:off x="5179806" y="5310866"/>
            <a:ext cx="1008062" cy="923330"/>
          </a:xfrm>
          <a:prstGeom prst="rect">
            <a:avLst/>
          </a:prstGeom>
          <a:solidFill>
            <a:schemeClr val="accent5"/>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dirty="0">
                <a:solidFill>
                  <a:prstClr val="black"/>
                </a:solidFill>
              </a:rPr>
              <a:t>read, except for load</a:t>
            </a:r>
            <a:endParaRPr lang="en-AU" altLang="en-US" sz="1800" dirty="0">
              <a:solidFill>
                <a:prstClr val="black"/>
              </a:solidFill>
            </a:endParaRPr>
          </a:p>
        </p:txBody>
      </p:sp>
      <p:sp>
        <p:nvSpPr>
          <p:cNvPr id="25617" name="Text Box 44"/>
          <p:cNvSpPr txBox="1">
            <a:spLocks noChangeArrowheads="1"/>
          </p:cNvSpPr>
          <p:nvPr/>
        </p:nvSpPr>
        <p:spPr bwMode="auto">
          <a:xfrm>
            <a:off x="6692693" y="5310866"/>
            <a:ext cx="1223963" cy="923330"/>
          </a:xfrm>
          <a:prstGeom prst="rect">
            <a:avLst/>
          </a:prstGeom>
          <a:solidFill>
            <a:schemeClr val="accent5"/>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dirty="0">
                <a:solidFill>
                  <a:prstClr val="black"/>
                </a:solidFill>
              </a:rPr>
              <a:t>write for R-type and load</a:t>
            </a:r>
            <a:endParaRPr lang="en-AU" altLang="en-US" sz="1800" dirty="0">
              <a:solidFill>
                <a:prstClr val="black"/>
              </a:solidFill>
            </a:endParaRPr>
          </a:p>
        </p:txBody>
      </p:sp>
      <p:sp>
        <p:nvSpPr>
          <p:cNvPr id="25618" name="Line 45"/>
          <p:cNvSpPr>
            <a:spLocks noChangeShapeType="1"/>
          </p:cNvSpPr>
          <p:nvPr/>
        </p:nvSpPr>
        <p:spPr bwMode="auto">
          <a:xfrm flipH="1" flipV="1">
            <a:off x="6116432" y="3653516"/>
            <a:ext cx="576262"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527517"/>
            <a:endParaRPr lang="en-US">
              <a:solidFill>
                <a:prstClr val="black"/>
              </a:solidFill>
              <a:latin typeface="Calibri"/>
            </a:endParaRPr>
          </a:p>
        </p:txBody>
      </p:sp>
      <p:sp>
        <p:nvSpPr>
          <p:cNvPr id="25619" name="Line 46"/>
          <p:cNvSpPr>
            <a:spLocks noChangeShapeType="1"/>
          </p:cNvSpPr>
          <p:nvPr/>
        </p:nvSpPr>
        <p:spPr bwMode="auto">
          <a:xfrm flipH="1" flipV="1">
            <a:off x="6403770" y="2645452"/>
            <a:ext cx="360363" cy="2592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527517"/>
            <a:endParaRPr lang="en-US">
              <a:solidFill>
                <a:prstClr val="black"/>
              </a:solidFill>
              <a:latin typeface="Calibri"/>
            </a:endParaRPr>
          </a:p>
        </p:txBody>
      </p:sp>
      <p:sp>
        <p:nvSpPr>
          <p:cNvPr id="25620" name="Text Box 47"/>
          <p:cNvSpPr txBox="1">
            <a:spLocks noChangeArrowheads="1"/>
          </p:cNvSpPr>
          <p:nvPr/>
        </p:nvSpPr>
        <p:spPr bwMode="auto">
          <a:xfrm>
            <a:off x="8419894" y="5310866"/>
            <a:ext cx="1439863" cy="646331"/>
          </a:xfrm>
          <a:prstGeom prst="rect">
            <a:avLst/>
          </a:prstGeom>
          <a:solidFill>
            <a:schemeClr val="accent5"/>
          </a:solidFill>
          <a:ln w="9525">
            <a:solidFill>
              <a:schemeClr val="tx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a:solidFill>
                  <a:prstClr val="black"/>
                </a:solidFill>
              </a:rPr>
              <a:t>sign-extend and add</a:t>
            </a:r>
            <a:endParaRPr lang="en-AU" altLang="en-US" sz="1800">
              <a:solidFill>
                <a:prstClr val="black"/>
              </a:solidFill>
            </a:endParaRPr>
          </a:p>
        </p:txBody>
      </p:sp>
      <p:sp>
        <p:nvSpPr>
          <p:cNvPr id="25621" name="Line 48"/>
          <p:cNvSpPr>
            <a:spLocks noChangeShapeType="1"/>
          </p:cNvSpPr>
          <p:nvPr/>
        </p:nvSpPr>
        <p:spPr bwMode="auto">
          <a:xfrm flipH="1" flipV="1">
            <a:off x="8564356" y="4661578"/>
            <a:ext cx="71437"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527517"/>
            <a:endParaRPr lang="en-US">
              <a:solidFill>
                <a:prstClr val="black"/>
              </a:solidFill>
              <a:latin typeface="Calibri"/>
            </a:endParaRPr>
          </a:p>
        </p:txBody>
      </p:sp>
      <p:sp>
        <p:nvSpPr>
          <p:cNvPr id="25622" name="Line 49"/>
          <p:cNvSpPr>
            <a:spLocks noChangeShapeType="1"/>
          </p:cNvSpPr>
          <p:nvPr/>
        </p:nvSpPr>
        <p:spPr bwMode="auto">
          <a:xfrm flipV="1">
            <a:off x="8708818" y="3653516"/>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527517"/>
            <a:endParaRPr lang="en-US">
              <a:solidFill>
                <a:prstClr val="black"/>
              </a:solidFill>
              <a:latin typeface="Calibri"/>
            </a:endParaRPr>
          </a:p>
        </p:txBody>
      </p:sp>
      <p:sp>
        <p:nvSpPr>
          <p:cNvPr id="2" name="Slide Number Placeholder 1"/>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9</a:t>
            </a:fld>
            <a:endParaRPr lang="en-US" dirty="0">
              <a:solidFill>
                <a:prstClr val="black">
                  <a:tint val="75000"/>
                </a:prstClr>
              </a:solidFill>
              <a:latin typeface="Calibri"/>
            </a:endParaRP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52" name="Text Box 41"/>
          <p:cNvSpPr txBox="1">
            <a:spLocks noChangeArrowheads="1"/>
          </p:cNvSpPr>
          <p:nvPr/>
        </p:nvSpPr>
        <p:spPr bwMode="auto">
          <a:xfrm>
            <a:off x="8271549" y="1203867"/>
            <a:ext cx="1736550" cy="646331"/>
          </a:xfrm>
          <a:prstGeom prst="rect">
            <a:avLst/>
          </a:prstGeom>
          <a:solidFill>
            <a:schemeClr val="accent5"/>
          </a:solidFill>
          <a:ln w="9525">
            <a:solidFill>
              <a:schemeClr val="tx1"/>
            </a:solidFill>
            <a:miter lim="800000"/>
            <a:headEnd/>
            <a:tailEnd/>
          </a:ln>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r>
              <a:rPr lang="en-US" altLang="en-US" sz="1800" dirty="0">
                <a:solidFill>
                  <a:prstClr val="black"/>
                </a:solidFill>
              </a:rPr>
              <a:t>different ALU instructions</a:t>
            </a:r>
            <a:endParaRPr lang="en-AU" altLang="en-US" sz="1800" dirty="0">
              <a:solidFill>
                <a:prstClr val="black"/>
              </a:solidFill>
            </a:endParaRPr>
          </a:p>
        </p:txBody>
      </p:sp>
      <p:sp>
        <p:nvSpPr>
          <p:cNvPr id="53" name="AutoShape 40"/>
          <p:cNvSpPr>
            <a:spLocks/>
          </p:cNvSpPr>
          <p:nvPr/>
        </p:nvSpPr>
        <p:spPr bwMode="auto">
          <a:xfrm rot="-5400000" flipH="1">
            <a:off x="8902913" y="1336184"/>
            <a:ext cx="184900" cy="1296988"/>
          </a:xfrm>
          <a:prstGeom prst="leftBrace">
            <a:avLst>
              <a:gd name="adj1" fmla="val 5393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defTabSz="527517"/>
            <a:endParaRPr lang="en-US" altLang="en-US">
              <a:solidFill>
                <a:prstClr val="black"/>
              </a:solidFill>
            </a:endParaRPr>
          </a:p>
        </p:txBody>
      </p:sp>
    </p:spTree>
    <p:extLst>
      <p:ext uri="{BB962C8B-B14F-4D97-AF65-F5344CB8AC3E}">
        <p14:creationId xmlns:p14="http://schemas.microsoft.com/office/powerpoint/2010/main" val="354459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tx1"/>
          </a:solidFill>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9050">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11094</TotalTime>
  <Words>4722</Words>
  <Application>Microsoft Office PowerPoint</Application>
  <PresentationFormat>Widescreen</PresentationFormat>
  <Paragraphs>1222</Paragraphs>
  <Slides>38</Slides>
  <Notes>38</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51" baseType="lpstr">
      <vt:lpstr>SJSU Spartan Regular</vt:lpstr>
      <vt:lpstr>Arial</vt:lpstr>
      <vt:lpstr>Calibri</vt:lpstr>
      <vt:lpstr>Calibri Light</vt:lpstr>
      <vt:lpstr>Cambria Math</vt:lpstr>
      <vt:lpstr>Courier New</vt:lpstr>
      <vt:lpstr>Lucida Console</vt:lpstr>
      <vt:lpstr>Tahoma</vt:lpstr>
      <vt:lpstr>Times New Roman</vt:lpstr>
      <vt:lpstr>Wingdings</vt:lpstr>
      <vt:lpstr>Office Theme</vt:lpstr>
      <vt:lpstr>1_Office Theme</vt:lpstr>
      <vt:lpstr>Equation</vt:lpstr>
      <vt:lpstr>Midterm Review (1)</vt:lpstr>
      <vt:lpstr>Midterm Exam Composition</vt:lpstr>
      <vt:lpstr>Relative Performance</vt:lpstr>
      <vt:lpstr>Example: Average CPI </vt:lpstr>
      <vt:lpstr>Throughput</vt:lpstr>
      <vt:lpstr>Byte-oriented vs. Word-oriented Memory</vt:lpstr>
      <vt:lpstr>Tips to Remember Endianness</vt:lpstr>
      <vt:lpstr>Signed vs. Unsigned Instructions</vt:lpstr>
      <vt:lpstr>Instruction Formats</vt:lpstr>
      <vt:lpstr>Branch Target Addressing</vt:lpstr>
      <vt:lpstr>Loading an Immediate</vt:lpstr>
      <vt:lpstr>Jump Target Addressing</vt:lpstr>
      <vt:lpstr>Exercise</vt:lpstr>
      <vt:lpstr>Exercise 2</vt:lpstr>
      <vt:lpstr>Less Than Comparisons</vt:lpstr>
      <vt:lpstr>Example: Recursion for 3!</vt:lpstr>
      <vt:lpstr>Single-Cycle CPU Performance Analysis</vt:lpstr>
      <vt:lpstr>5-Stage Pipelined CPU</vt:lpstr>
      <vt:lpstr>Pipelined Timing</vt:lpstr>
      <vt:lpstr>Data Hazards</vt:lpstr>
      <vt:lpstr>Pipeline Latency with Forwarding/Stall</vt:lpstr>
      <vt:lpstr>Forwarding Path</vt:lpstr>
      <vt:lpstr>Code Scheduling to Avoid Stalls</vt:lpstr>
      <vt:lpstr>Control Hazard</vt:lpstr>
      <vt:lpstr>Early Branch Determination</vt:lpstr>
      <vt:lpstr>Branch Delay Slot</vt:lpstr>
      <vt:lpstr>Early Determination w/ Predict NT</vt:lpstr>
      <vt:lpstr>Early Branch Determination: Issues</vt:lpstr>
      <vt:lpstr>Early Determination w/ Predict NT</vt:lpstr>
      <vt:lpstr>Early Branch Determination</vt:lpstr>
      <vt:lpstr>1-bit Predictor</vt:lpstr>
      <vt:lpstr>Is 1 bit Enough?</vt:lpstr>
      <vt:lpstr>Using 2-bit History </vt:lpstr>
      <vt:lpstr>Pipelined CPU Performance Analysis</vt:lpstr>
      <vt:lpstr>Question: Pipelined CPI</vt:lpstr>
      <vt:lpstr>CPU Performance Comparison</vt:lpstr>
      <vt:lpstr>Other Important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140 Lecture 4.  Processor Microarchitecture and Design (5)</dc:title>
  <dc:creator>Haonan Wang</dc:creator>
  <cp:lastModifiedBy>Haonan Wang</cp:lastModifiedBy>
  <cp:revision>724</cp:revision>
  <dcterms:created xsi:type="dcterms:W3CDTF">2020-09-30T09:46:54Z</dcterms:created>
  <dcterms:modified xsi:type="dcterms:W3CDTF">2022-10-11T07:05:46Z</dcterms:modified>
</cp:coreProperties>
</file>