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60" r:id="rId4"/>
    <p:sldId id="392" r:id="rId5"/>
    <p:sldId id="393" r:id="rId6"/>
    <p:sldId id="389" r:id="rId7"/>
    <p:sldId id="396" r:id="rId8"/>
    <p:sldId id="384" r:id="rId9"/>
    <p:sldId id="388" r:id="rId10"/>
    <p:sldId id="395" r:id="rId11"/>
    <p:sldId id="378" r:id="rId12"/>
    <p:sldId id="397" r:id="rId13"/>
    <p:sldId id="39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6E5KnpPPXHqGoUL3KCnvcQ==" hashData="LYCKV3+ucONHU0O8UmHoViNnFG1XmxnJyLGUiIGaXIOV/SO4LEeWGIC2MIiBQom/9+fzjyLU2gQp+ZOKGEDt4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2006" autoAdjust="0"/>
  </p:normalViewPr>
  <p:slideViewPr>
    <p:cSldViewPr snapToGrid="0">
      <p:cViewPr varScale="1">
        <p:scale>
          <a:sx n="96" d="100"/>
          <a:sy n="96" d="100"/>
        </p:scale>
        <p:origin x="5454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F0E61-4FA6-4352-93CF-F71C79D0913C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75849-A85E-40CA-9D90-693A1A025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7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75849-A85E-40CA-9D90-693A1A0258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38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78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75849-A85E-40CA-9D90-693A1A0258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49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78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75849-A85E-40CA-9D90-693A1A0258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9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328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429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148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579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780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560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411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7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FF55-175E-4541-8D13-B54630F91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AD68B-C89B-4553-9744-F55A4270A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CE274-2390-467E-BDF2-5C2B8894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8443-AFD3-40FE-BB8B-DDEF17D2528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0AC5-3F44-4A90-B61D-C70EE335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A23E9-C362-45E2-95C6-D6A0BF0F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6EF7-A19E-4EE1-9AC8-18087F26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4A4D-4E17-4683-B61B-C63837B6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7453B-0C26-4E5C-A21E-DF5121CDB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57D9-DF31-4DD9-BA04-A5D27089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8443-AFD3-40FE-BB8B-DDEF17D2528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AA780-B270-4406-BF20-5CE30423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4E50F-6400-460A-9125-43305AC8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6EF7-A19E-4EE1-9AC8-18087F26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E32B9-8DF8-4F8C-8984-9A0D3532B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23EB3-21B3-40AD-9520-4E57806FC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B59C0-3BAE-42D1-9FA6-AE04B09C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8443-AFD3-40FE-BB8B-DDEF17D2528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FD0B2-8A3D-4CFD-9D4D-773EB7C1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98F3E-6C66-4669-914E-30636EE5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6EF7-A19E-4EE1-9AC8-18087F26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2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>
              <a:defRPr sz="5077"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8" name="TextBox 7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2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1713657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>
                <a:solidFill>
                  <a:srgbClr val="036DB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8" name="TextBox 7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73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04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49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93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81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1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79B5-BFAE-4649-81EE-808D7BF9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77E57-483C-41B9-A56C-D81B582E3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E9FC2-FC24-414D-9A04-3F8095F7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8443-AFD3-40FE-BB8B-DDEF17D2528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CBF4D-A984-4D53-A150-714C8498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23E8-F78D-45AC-B6FE-F980F7E4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6EF7-A19E-4EE1-9AC8-18087F26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199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56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98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86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500273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556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71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2E40-590F-4A1A-9634-971E0D53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8A6FF-5C18-490D-8B5F-0734EF33B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CA6A4-01F1-401C-A54E-86387223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8443-AFD3-40FE-BB8B-DDEF17D2528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9DE72-C54C-40AA-8FC1-DDB61376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6A5C8-6C72-4A7B-8A39-69E29719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6EF7-A19E-4EE1-9AC8-18087F26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5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AD8E-F36D-40C6-AABA-8F1B7004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3E26-6074-47BD-B644-4EEE2AC82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71366-7347-49EF-B5F3-AB68A840E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60B11-0303-48BC-B14C-40A714D7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8443-AFD3-40FE-BB8B-DDEF17D2528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DE392-37FF-4696-B4F5-0BFED7F3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5FD91-FD09-485A-8C81-4C1B97C2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6EF7-A19E-4EE1-9AC8-18087F26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7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0883-25F0-4821-B0FA-D8E754CA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97B66-1842-4070-AD24-D870B4664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42810-563C-4710-9A17-A42B8B04C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F4F55-6D2C-4F45-92B6-69646089E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5B2DF-97A0-4C5B-A36A-86069268B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299CE-D834-401E-8B88-5624407C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8443-AFD3-40FE-BB8B-DDEF17D2528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2D7FB-F1B6-42E5-9BA2-A8E6D450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E4ED1-01A6-4E36-BF82-86A9673B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6EF7-A19E-4EE1-9AC8-18087F26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2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2D1D-B066-421A-8D7F-F46135FB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21254-F69D-40C2-8A44-2D280D19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8443-AFD3-40FE-BB8B-DDEF17D2528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BB221-BA94-4D61-92A4-49538F05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9E49C-DF53-453A-9863-3A2AADB9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6EF7-A19E-4EE1-9AC8-18087F26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58F32-6311-4077-A266-680B3815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8443-AFD3-40FE-BB8B-DDEF17D2528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0F6DE-07BC-49E4-AAAB-31A89BA9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6307C-BAA9-4F5B-A460-AF8CA9C1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6EF7-A19E-4EE1-9AC8-18087F26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77C4-2E87-4B68-B55B-91A95721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6242-FB0F-4234-AD58-FB5F8ACA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5B12C-7E57-4C1F-89E5-0BF77ED7F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BFFE9-C404-4823-9523-540254D5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8443-AFD3-40FE-BB8B-DDEF17D2528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E09D8-C796-4800-867E-1C0BC6D9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95CE6-86B1-423C-AEAB-961832B5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6EF7-A19E-4EE1-9AC8-18087F26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6AD4-4F54-456A-91F1-B27E9FA3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7A00E-0B62-4F55-AD2A-86DA3CDC0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D1933-1814-47FE-A834-AAD9F92C1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10357-CE35-41B7-98BB-534AF0CF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8443-AFD3-40FE-BB8B-DDEF17D2528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732F9-E9D9-458B-926E-F70F1D58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E0246-D8AA-43BE-8798-7DB1841F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6EF7-A19E-4EE1-9AC8-18087F26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11E2B-572D-4036-B29C-DFEEED82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1AF07-3EB3-4262-9CC7-B19B907E2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DC73B-F4BD-44EF-B533-1A62B324B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8443-AFD3-40FE-BB8B-DDEF17D2528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36166-00B8-487E-9347-86D3456DC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E5A69-1C7F-4D03-9128-32AEF2BB8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6EF7-A19E-4EE1-9AC8-18087F26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1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notesSlide" Target="../notesSlides/notesSlide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wnload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draw.i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Haonan.wang@sjsu.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196353" y="2105223"/>
            <a:ext cx="7799294" cy="1545995"/>
          </a:xfrm>
        </p:spPr>
        <p:txBody>
          <a:bodyPr>
            <a:noAutofit/>
          </a:bodyPr>
          <a:lstStyle/>
          <a:p>
            <a:r>
              <a:rPr lang="en-US" sz="415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0. </a:t>
            </a:r>
            <a:br>
              <a:rPr lang="en-US" sz="415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15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390729" y="4063220"/>
            <a:ext cx="5410539" cy="627950"/>
          </a:xfrm>
        </p:spPr>
        <p:txBody>
          <a:bodyPr>
            <a:normAutofit/>
          </a:bodyPr>
          <a:lstStyle/>
          <a:p>
            <a:r>
              <a:rPr lang="en-US" sz="276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983C1-5504-401C-B99D-8DFDC164E99D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476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Module 0: Assignment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71" y="1211249"/>
            <a:ext cx="11330864" cy="4964611"/>
          </a:xfrm>
        </p:spPr>
        <p:txBody>
          <a:bodyPr>
            <a:normAutofit/>
          </a:bodyPr>
          <a:lstStyle/>
          <a:p>
            <a:pPr marL="461578" lvl="1" indent="0">
              <a:buNone/>
            </a:pPr>
            <a:r>
              <a:rPr lang="en-US" sz="2400" b="1" dirty="0"/>
              <a:t>1. Introduce yourself in one page (in PDF)</a:t>
            </a:r>
          </a:p>
          <a:p>
            <a:pPr lvl="1"/>
            <a:r>
              <a:rPr lang="en-US" sz="2000" dirty="0"/>
              <a:t>Picture (</a:t>
            </a:r>
            <a:r>
              <a:rPr lang="en-US" sz="2000" dirty="0">
                <a:solidFill>
                  <a:srgbClr val="FF0000"/>
                </a:solidFill>
              </a:rPr>
              <a:t>you should be recognizable</a:t>
            </a:r>
            <a:r>
              <a:rPr lang="en-US" sz="2000" dirty="0"/>
              <a:t> by this)</a:t>
            </a:r>
          </a:p>
          <a:p>
            <a:pPr lvl="1"/>
            <a:r>
              <a:rPr lang="en-US" sz="2000" dirty="0"/>
              <a:t>Name / Student ID</a:t>
            </a:r>
          </a:p>
          <a:p>
            <a:pPr lvl="1"/>
            <a:r>
              <a:rPr lang="en-US" sz="2000" dirty="0"/>
              <a:t>A brief self-introduction (background, hobby, special note, something to share, etc.)</a:t>
            </a:r>
          </a:p>
          <a:p>
            <a:pPr lvl="1"/>
            <a:r>
              <a:rPr lang="en-US" sz="2000" dirty="0"/>
              <a:t>What do you know about computer architecture</a:t>
            </a:r>
          </a:p>
          <a:p>
            <a:pPr lvl="1"/>
            <a:endParaRPr lang="en-US" sz="1846" dirty="0"/>
          </a:p>
          <a:p>
            <a:pPr marL="461578" lvl="1" indent="0">
              <a:buNone/>
            </a:pPr>
            <a:r>
              <a:rPr lang="en-US" sz="2400" b="1" dirty="0"/>
              <a:t>2. Prerequisite supporting document</a:t>
            </a:r>
          </a:p>
          <a:p>
            <a:pPr lvl="1"/>
            <a:r>
              <a:rPr lang="en-US" sz="2000" dirty="0"/>
              <a:t>Provide a copy of your transcripts, with the grade of CMPE 180D (or equivalent) highlighted</a:t>
            </a:r>
          </a:p>
          <a:p>
            <a:pPr lvl="1"/>
            <a:r>
              <a:rPr lang="en-US" sz="2000" dirty="0"/>
              <a:t>Be careful: </a:t>
            </a:r>
            <a:r>
              <a:rPr lang="en-US" sz="2000" dirty="0">
                <a:solidFill>
                  <a:srgbClr val="FF0000"/>
                </a:solidFill>
              </a:rPr>
              <a:t>You will be dropped</a:t>
            </a:r>
            <a:r>
              <a:rPr lang="en-US" sz="2000" dirty="0"/>
              <a:t> if proof is not provided by the due date </a:t>
            </a:r>
          </a:p>
          <a:p>
            <a:pPr lvl="1"/>
            <a:endParaRPr lang="en-US" sz="1846" dirty="0"/>
          </a:p>
          <a:p>
            <a:pPr marL="461578" lvl="1" indent="0">
              <a:buNone/>
            </a:pPr>
            <a:r>
              <a:rPr lang="en-US" sz="2400" b="1" dirty="0"/>
              <a:t>3. Honesty pledge</a:t>
            </a:r>
          </a:p>
          <a:p>
            <a:pPr lvl="1"/>
            <a:r>
              <a:rPr lang="en-US" sz="2000" dirty="0"/>
              <a:t>Review carefully and upload signed copy to the Canvas</a:t>
            </a:r>
          </a:p>
          <a:p>
            <a:pPr marL="527517" lvl="1" indent="0">
              <a:buNone/>
            </a:pPr>
            <a:endParaRPr lang="en-US" sz="1846" dirty="0"/>
          </a:p>
          <a:p>
            <a:pPr marL="527517" lvl="1" indent="0">
              <a:buNone/>
            </a:pPr>
            <a:endParaRPr lang="en-US" sz="184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708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0: Assignment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66" y="1140137"/>
            <a:ext cx="10698073" cy="4964611"/>
          </a:xfrm>
        </p:spPr>
        <p:txBody>
          <a:bodyPr>
            <a:noAutofit/>
          </a:bodyPr>
          <a:lstStyle/>
          <a:p>
            <a:pPr marL="461578" lvl="1" indent="0">
              <a:buNone/>
            </a:pPr>
            <a:r>
              <a:rPr lang="en-US" sz="2400" b="1" dirty="0"/>
              <a:t>4. Install </a:t>
            </a:r>
            <a:r>
              <a:rPr lang="en-US" sz="2400" b="1" dirty="0" err="1"/>
              <a:t>Vivado</a:t>
            </a:r>
            <a:r>
              <a:rPr lang="en-US" sz="2400" b="1" dirty="0"/>
              <a:t> </a:t>
            </a:r>
            <a:r>
              <a:rPr lang="en-US" sz="2400" b="1" dirty="0" err="1"/>
              <a:t>WebPACK</a:t>
            </a:r>
            <a:r>
              <a:rPr lang="en-US" sz="2400" b="1" dirty="0"/>
              <a:t> Edition.</a:t>
            </a:r>
          </a:p>
          <a:p>
            <a:pPr marL="461578" lvl="1" indent="0">
              <a:buNone/>
            </a:pPr>
            <a:r>
              <a:rPr lang="en-US" sz="1800" dirty="0"/>
              <a:t> </a:t>
            </a:r>
          </a:p>
          <a:p>
            <a:pPr marL="461578" lvl="1" indent="0">
              <a:buNone/>
            </a:pPr>
            <a:r>
              <a:rPr lang="en-US" sz="2400" b="1" dirty="0"/>
              <a:t>5. Review the Prerequisite Review: System-level Design Module.</a:t>
            </a:r>
          </a:p>
          <a:p>
            <a:pPr marL="461578" lvl="1" indent="0">
              <a:buNone/>
            </a:pPr>
            <a:endParaRPr lang="en-US" sz="1800" dirty="0"/>
          </a:p>
          <a:p>
            <a:pPr marL="461578" lvl="1" indent="0">
              <a:buNone/>
            </a:pPr>
            <a:r>
              <a:rPr lang="en-US" sz="2400" b="1" dirty="0"/>
              <a:t>6. Form up 2-student teams for team assignments</a:t>
            </a:r>
          </a:p>
          <a:p>
            <a:pPr marL="747328" lvl="1" indent="-285750">
              <a:buFontTx/>
              <a:buChar char="-"/>
            </a:pPr>
            <a:r>
              <a:rPr lang="en-US" sz="2000" dirty="0"/>
              <a:t>Use the People tool on Canvas</a:t>
            </a:r>
          </a:p>
          <a:p>
            <a:pPr marL="747328" lvl="1" indent="-285750">
              <a:buFontTx/>
              <a:buChar char="-"/>
            </a:pPr>
            <a:r>
              <a:rPr lang="en-US" sz="2000" dirty="0"/>
              <a:t>You will be randomly assigned a team if you have not joined any team by Sep. 24.</a:t>
            </a:r>
          </a:p>
          <a:p>
            <a:pPr marL="461578" lvl="1" indent="0">
              <a:buNone/>
            </a:pPr>
            <a:endParaRPr lang="en-US" sz="1800" dirty="0"/>
          </a:p>
          <a:p>
            <a:pPr marL="461578" lvl="1" indent="0">
              <a:buNone/>
            </a:pPr>
            <a:r>
              <a:rPr lang="en-US" sz="2400" b="1" dirty="0"/>
              <a:t>7. Go through the Start Here Module on Canvas.</a:t>
            </a:r>
          </a:p>
          <a:p>
            <a:pPr marL="747328" lvl="1" indent="-285750">
              <a:buFontTx/>
              <a:buChar char="-"/>
            </a:pPr>
            <a:r>
              <a:rPr lang="en-US" sz="2000" dirty="0"/>
              <a:t>Orientation Quiz</a:t>
            </a:r>
          </a:p>
          <a:p>
            <a:pPr marL="747328" lvl="1" indent="-285750">
              <a:buFontTx/>
              <a:buChar char="-"/>
            </a:pPr>
            <a:r>
              <a:rPr lang="en-US" sz="2000" dirty="0" err="1"/>
              <a:t>Respondus</a:t>
            </a:r>
            <a:r>
              <a:rPr lang="en-US" sz="2000" dirty="0"/>
              <a:t> Lockdown Browser Practice Quiz</a:t>
            </a:r>
          </a:p>
          <a:p>
            <a:pPr marL="747328" lvl="1" indent="-285750">
              <a:buFontTx/>
              <a:buChar char="-"/>
            </a:pPr>
            <a:r>
              <a:rPr lang="en-US" sz="2000" dirty="0"/>
              <a:t>Introductory Discussion-Getting to know you</a:t>
            </a:r>
          </a:p>
          <a:p>
            <a:pPr marL="747328" lvl="1" indent="-285750">
              <a:buFontTx/>
              <a:buChar char="-"/>
            </a:pPr>
            <a:r>
              <a:rPr lang="en-US" sz="2000" dirty="0"/>
              <a:t>All contents will be unlocked after finishing the module</a:t>
            </a:r>
          </a:p>
          <a:p>
            <a:pPr marL="747328" lvl="1" indent="-285750">
              <a:buFontTx/>
              <a:buChar char="-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DBC90-AA4A-4938-8EED-7B659CAF3B4D}"/>
              </a:ext>
            </a:extLst>
          </p:cNvPr>
          <p:cNvSpPr txBox="1"/>
          <p:nvPr/>
        </p:nvSpPr>
        <p:spPr>
          <a:xfrm>
            <a:off x="2935357" y="6109633"/>
            <a:ext cx="6147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7517" lvl="1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by Sep. 3 (Sat) 11:59PM</a:t>
            </a:r>
          </a:p>
        </p:txBody>
      </p:sp>
    </p:spTree>
    <p:extLst>
      <p:ext uri="{BB962C8B-B14F-4D97-AF65-F5344CB8AC3E}">
        <p14:creationId xmlns:p14="http://schemas.microsoft.com/office/powerpoint/2010/main" val="180394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&amp; Special Thanks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70" y="1590260"/>
            <a:ext cx="10972799" cy="46110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prstClr val="black"/>
                </a:solidFill>
              </a:rPr>
              <a:t>CMPE 140, </a:t>
            </a:r>
            <a:r>
              <a:rPr lang="en-US" sz="2800" b="1" dirty="0" err="1">
                <a:solidFill>
                  <a:prstClr val="black"/>
                </a:solidFill>
              </a:rPr>
              <a:t>Hyeran</a:t>
            </a:r>
            <a:r>
              <a:rPr lang="en-US" sz="2800" b="1" dirty="0">
                <a:solidFill>
                  <a:prstClr val="black"/>
                </a:solidFill>
              </a:rPr>
              <a:t> Jeon, UC Merced</a:t>
            </a:r>
          </a:p>
          <a:p>
            <a:pPr marL="0" indent="0" algn="ctr">
              <a:buNone/>
            </a:pPr>
            <a:endParaRPr lang="en-US" sz="2800" b="1" dirty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prstClr val="black"/>
                </a:solidFill>
              </a:rPr>
              <a:t>CMPE 140, Donald Hung, SJSU</a:t>
            </a:r>
          </a:p>
          <a:p>
            <a:pPr marL="0" indent="0" algn="ctr">
              <a:buNone/>
            </a:pPr>
            <a:endParaRPr lang="en-US" sz="2800" b="1" dirty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prstClr val="black"/>
                </a:solidFill>
              </a:rPr>
              <a:t>CSCI 424, </a:t>
            </a:r>
            <a:r>
              <a:rPr lang="en-US" sz="2800" b="1" dirty="0" err="1">
                <a:solidFill>
                  <a:prstClr val="black"/>
                </a:solidFill>
              </a:rPr>
              <a:t>Adwait</a:t>
            </a:r>
            <a:r>
              <a:rPr lang="en-US" sz="2800" b="1" dirty="0">
                <a:solidFill>
                  <a:prstClr val="black"/>
                </a:solidFill>
              </a:rPr>
              <a:t> Jog, W&amp;M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727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69" y="71367"/>
            <a:ext cx="9795663" cy="693322"/>
          </a:xfrm>
        </p:spPr>
        <p:txBody>
          <a:bodyPr/>
          <a:lstStyle/>
          <a:p>
            <a:r>
              <a:rPr lang="en-US" sz="4400" dirty="0"/>
              <a:t>Computer Architecture -- Where?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70"/>
          <a:stretch/>
        </p:blipFill>
        <p:spPr>
          <a:xfrm>
            <a:off x="1620405" y="1072756"/>
            <a:ext cx="1601047" cy="271244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848" y="1706787"/>
            <a:ext cx="2868348" cy="164033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24" y="2037509"/>
            <a:ext cx="1486760" cy="11051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745" y="1403080"/>
            <a:ext cx="1645191" cy="17395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64" y="3967371"/>
            <a:ext cx="2936053" cy="19568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1428" y="3454879"/>
            <a:ext cx="1373068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Computers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24592" y="3456144"/>
            <a:ext cx="1834477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Mobile Devices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0929" y="5914313"/>
            <a:ext cx="1574790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Data Centers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31965" y="5926790"/>
            <a:ext cx="1524072" cy="41197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Accelerators</a:t>
            </a:r>
          </a:p>
        </p:txBody>
      </p:sp>
      <p:pic>
        <p:nvPicPr>
          <p:cNvPr id="16" name="Picture 15" descr="A circuit board&#10;&#10;Description automatically generated">
            <a:extLst>
              <a:ext uri="{FF2B5EF4-FFF2-40B4-BE49-F238E27FC236}">
                <a16:creationId xmlns:a16="http://schemas.microsoft.com/office/drawing/2014/main" id="{F4C08F8F-6205-4896-9B9B-48D4F99A2B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1063" y="4130075"/>
            <a:ext cx="2607774" cy="173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42EE429-803E-4C0C-89E3-0793FC7E96AD}"/>
              </a:ext>
            </a:extLst>
          </p:cNvPr>
          <p:cNvSpPr/>
          <p:nvPr/>
        </p:nvSpPr>
        <p:spPr>
          <a:xfrm>
            <a:off x="1097536" y="3022247"/>
            <a:ext cx="9322777" cy="325560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0E26A29-7C38-47D1-A58A-454540D2955F}"/>
              </a:ext>
            </a:extLst>
          </p:cNvPr>
          <p:cNvGrpSpPr/>
          <p:nvPr/>
        </p:nvGrpSpPr>
        <p:grpSpPr>
          <a:xfrm>
            <a:off x="4281646" y="1161984"/>
            <a:ext cx="3468690" cy="1769632"/>
            <a:chOff x="398463" y="1146175"/>
            <a:chExt cx="2703699" cy="600879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64E59681-AEDC-412A-97E0-AD27EA207E5B}"/>
                </a:ext>
              </a:extLst>
            </p:cNvPr>
            <p:cNvSpPr/>
            <p:nvPr/>
          </p:nvSpPr>
          <p:spPr>
            <a:xfrm>
              <a:off x="398463" y="1146175"/>
              <a:ext cx="2703699" cy="600879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27517"/>
              <a:endParaRPr lang="en-US" sz="2077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Rectangle 15">
              <a:extLst>
                <a:ext uri="{FF2B5EF4-FFF2-40B4-BE49-F238E27FC236}">
                  <a16:creationId xmlns:a16="http://schemas.microsoft.com/office/drawing/2014/main" id="{5328B634-B1C4-42F0-8322-A7E3BEC6CB49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75192" y="1182947"/>
              <a:ext cx="2288172" cy="123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269" tIns="29308" rIns="73269" bIns="29308">
              <a:spAutoFit/>
            </a:bodyPr>
            <a:lstStyle>
              <a:lvl1pPr>
                <a:spcBef>
                  <a:spcPct val="30000"/>
                </a:spcBef>
                <a:buClr>
                  <a:schemeClr val="accent1"/>
                </a:buClr>
                <a:buSzPct val="75000"/>
                <a:buFont typeface="Wingdings" charset="2"/>
                <a:buChar char="q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accent1"/>
                </a:buClr>
                <a:buSzPct val="75000"/>
                <a:buFont typeface="Monotype Sorts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3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defTabSz="527517">
                <a:lnSpc>
                  <a:spcPct val="102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077" b="1" dirty="0">
                  <a:solidFill>
                    <a:prstClr val="black"/>
                  </a:solidFill>
                  <a:ea typeface="宋体" charset="-122"/>
                </a:rPr>
                <a:t>Software/Applications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69" y="71367"/>
            <a:ext cx="9795663" cy="693322"/>
          </a:xfrm>
        </p:spPr>
        <p:txBody>
          <a:bodyPr/>
          <a:lstStyle/>
          <a:p>
            <a:r>
              <a:rPr lang="en-US" sz="4400" dirty="0"/>
              <a:t>Computer Architecture -- What?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6C791539-033D-4E97-BF9D-4FB0B7F35B0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4633" y="6477179"/>
            <a:ext cx="29308" cy="32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spcBef>
                <a:spcPct val="0"/>
              </a:spcBef>
              <a:buClrTx/>
              <a:buSzTx/>
              <a:buNone/>
            </a:pPr>
            <a:endParaRPr lang="en-US" altLang="en-US" sz="2077">
              <a:solidFill>
                <a:srgbClr val="4F81BD"/>
              </a:solidFill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D478AEF-690C-4FEB-B485-8153A43DF29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28996" y="3384094"/>
            <a:ext cx="1448005" cy="364337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Processor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F2F425-F7CB-4B66-AB76-64790D7D1EA9}"/>
              </a:ext>
            </a:extLst>
          </p:cNvPr>
          <p:cNvGrpSpPr/>
          <p:nvPr/>
        </p:nvGrpSpPr>
        <p:grpSpPr>
          <a:xfrm>
            <a:off x="4796580" y="1735532"/>
            <a:ext cx="2587275" cy="838554"/>
            <a:chOff x="6371010" y="1215541"/>
            <a:chExt cx="2214376" cy="1265479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2869F45-C8D0-4A0E-8951-1CE8009A0E40}"/>
                </a:ext>
              </a:extLst>
            </p:cNvPr>
            <p:cNvSpPr/>
            <p:nvPr/>
          </p:nvSpPr>
          <p:spPr>
            <a:xfrm>
              <a:off x="6371010" y="1215541"/>
              <a:ext cx="2214376" cy="126547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27517"/>
              <a:endParaRPr lang="en-US" sz="2077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DE9E045D-40CD-4BFF-A56E-491237F476F0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426628" y="1453052"/>
              <a:ext cx="2072089" cy="549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269" tIns="29308" rIns="73269" bIns="29308">
              <a:spAutoFit/>
            </a:bodyPr>
            <a:lstStyle>
              <a:lvl1pPr>
                <a:spcBef>
                  <a:spcPct val="30000"/>
                </a:spcBef>
                <a:buClr>
                  <a:schemeClr val="accent1"/>
                </a:buClr>
                <a:buSzPct val="75000"/>
                <a:buFont typeface="Wingdings" charset="2"/>
                <a:buChar char="q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accent1"/>
                </a:buClr>
                <a:buSzPct val="75000"/>
                <a:buFont typeface="Monotype Sorts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3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defTabSz="527517">
                <a:lnSpc>
                  <a:spcPct val="102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077" b="1" dirty="0">
                  <a:solidFill>
                    <a:prstClr val="black"/>
                  </a:solidFill>
                  <a:ea typeface="宋体" charset="-122"/>
                </a:rPr>
                <a:t>Operating System</a:t>
              </a:r>
            </a:p>
          </p:txBody>
        </p:sp>
      </p:grpSp>
      <p:sp>
        <p:nvSpPr>
          <p:cNvPr id="32" name="Rectangle 18">
            <a:extLst>
              <a:ext uri="{FF2B5EF4-FFF2-40B4-BE49-F238E27FC236}">
                <a16:creationId xmlns:a16="http://schemas.microsoft.com/office/drawing/2014/main" id="{EFC14570-D21A-410F-8198-A30EBA4002A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66632" y="5753216"/>
            <a:ext cx="1758580" cy="33041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46" b="1" dirty="0">
                <a:solidFill>
                  <a:prstClr val="black"/>
                </a:solidFill>
                <a:ea typeface="宋体" charset="-122"/>
              </a:rPr>
              <a:t>Digital Design</a:t>
            </a:r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2411FA80-AB01-4AD9-98EF-16FDFA6E0A3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198152" y="5748612"/>
            <a:ext cx="2082797" cy="33041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46" b="1" dirty="0">
                <a:solidFill>
                  <a:prstClr val="black"/>
                </a:solidFill>
                <a:ea typeface="宋体" charset="-122"/>
              </a:rPr>
              <a:t>Circuit Design</a:t>
            </a:r>
          </a:p>
        </p:txBody>
      </p:sp>
      <p:sp>
        <p:nvSpPr>
          <p:cNvPr id="36" name="Rectangle 22" descr="50%">
            <a:extLst>
              <a:ext uri="{FF2B5EF4-FFF2-40B4-BE49-F238E27FC236}">
                <a16:creationId xmlns:a16="http://schemas.microsoft.com/office/drawing/2014/main" id="{6B06F9A3-0C0C-47F3-BA1C-3851BE137E8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402516" y="3138757"/>
            <a:ext cx="6213301" cy="13570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spcBef>
                <a:spcPct val="0"/>
              </a:spcBef>
              <a:buClrTx/>
              <a:buSzTx/>
              <a:buNone/>
            </a:pPr>
            <a:endParaRPr lang="en-US" altLang="en-US" sz="2077" dirty="0">
              <a:solidFill>
                <a:srgbClr val="4F81BD"/>
              </a:solidFill>
            </a:endParaRP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D109A0D5-9A9B-47C3-9853-43F63371C19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60527" y="3085522"/>
            <a:ext cx="2005850" cy="60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8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srgbClr val="4F81BD"/>
                </a:solidFill>
                <a:ea typeface="宋体" charset="-122"/>
              </a:rPr>
              <a:t>Instruction Set</a:t>
            </a:r>
          </a:p>
          <a:p>
            <a:pPr algn="ctr" defTabSz="527517">
              <a:lnSpc>
                <a:spcPct val="8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srgbClr val="4F81BD"/>
                </a:solidFill>
                <a:ea typeface="宋体" charset="-122"/>
              </a:rPr>
              <a:t> Architecture</a:t>
            </a: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B2F76371-5958-4904-ACF2-4A8FAB054DD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87951" y="2432787"/>
            <a:ext cx="1330985" cy="36433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Firmware</a:t>
            </a:r>
          </a:p>
        </p:txBody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C17E55DD-7460-4C87-A3F5-DCD0EC30B6C7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92346" y="5748611"/>
            <a:ext cx="2431017" cy="3876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104409" tIns="51288" rIns="104409" bIns="5128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spcBef>
                <a:spcPct val="0"/>
              </a:spcBef>
              <a:buClrTx/>
              <a:buSzTx/>
              <a:buNone/>
            </a:pPr>
            <a:r>
              <a:rPr lang="en-US" altLang="zh-CN" sz="1846" b="1" dirty="0">
                <a:solidFill>
                  <a:prstClr val="black"/>
                </a:solidFill>
                <a:ea typeface="宋体" charset="-122"/>
              </a:rPr>
              <a:t>Datapath &amp; Control 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324D41B5-08C6-4430-B9E5-9D8C06F8993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608861" y="2432787"/>
            <a:ext cx="1300529" cy="36433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Compiler</a:t>
            </a:r>
          </a:p>
        </p:txBody>
      </p:sp>
      <p:sp>
        <p:nvSpPr>
          <p:cNvPr id="59" name="Rectangle 30">
            <a:extLst>
              <a:ext uri="{FF2B5EF4-FFF2-40B4-BE49-F238E27FC236}">
                <a16:creationId xmlns:a16="http://schemas.microsoft.com/office/drawing/2014/main" id="{2BE37FCB-6292-4272-A4BA-39FAED975660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179446" y="3825597"/>
            <a:ext cx="1732956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Registers</a:t>
            </a:r>
          </a:p>
        </p:txBody>
      </p:sp>
      <p:sp>
        <p:nvSpPr>
          <p:cNvPr id="61" name="Rectangle 30">
            <a:extLst>
              <a:ext uri="{FF2B5EF4-FFF2-40B4-BE49-F238E27FC236}">
                <a16:creationId xmlns:a16="http://schemas.microsoft.com/office/drawing/2014/main" id="{F36D28FE-27AF-478C-B4A7-51BF5C3418E6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006492" y="4287471"/>
            <a:ext cx="2078862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Cache</a:t>
            </a:r>
          </a:p>
        </p:txBody>
      </p:sp>
      <p:sp>
        <p:nvSpPr>
          <p:cNvPr id="63" name="Rectangle 30">
            <a:extLst>
              <a:ext uri="{FF2B5EF4-FFF2-40B4-BE49-F238E27FC236}">
                <a16:creationId xmlns:a16="http://schemas.microsoft.com/office/drawing/2014/main" id="{F9A82090-B7C9-4A25-A2C7-BDA654B5BE14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682276" y="4749109"/>
            <a:ext cx="2727294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Memory</a:t>
            </a:r>
          </a:p>
        </p:txBody>
      </p:sp>
      <p:sp>
        <p:nvSpPr>
          <p:cNvPr id="65" name="Rectangle 30">
            <a:extLst>
              <a:ext uri="{FF2B5EF4-FFF2-40B4-BE49-F238E27FC236}">
                <a16:creationId xmlns:a16="http://schemas.microsoft.com/office/drawing/2014/main" id="{D50B1DF1-964D-4F52-92A6-9CD9826A8B21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905698" y="5203932"/>
            <a:ext cx="4210997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HDD/SSD</a:t>
            </a:r>
          </a:p>
        </p:txBody>
      </p:sp>
      <p:sp>
        <p:nvSpPr>
          <p:cNvPr id="70" name="Rectangle 23">
            <a:extLst>
              <a:ext uri="{FF2B5EF4-FFF2-40B4-BE49-F238E27FC236}">
                <a16:creationId xmlns:a16="http://schemas.microsoft.com/office/drawing/2014/main" id="{628E2B25-62E9-47EE-BA75-134851105168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840472" y="2678460"/>
            <a:ext cx="1359839" cy="3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8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srgbClr val="9BBB59"/>
                </a:solidFill>
                <a:ea typeface="宋体" charset="-122"/>
              </a:rPr>
              <a:t>CMPE200</a:t>
            </a:r>
          </a:p>
        </p:txBody>
      </p:sp>
    </p:spTree>
    <p:extLst>
      <p:ext uri="{BB962C8B-B14F-4D97-AF65-F5344CB8AC3E}">
        <p14:creationId xmlns:p14="http://schemas.microsoft.com/office/powerpoint/2010/main" val="287051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9" grpId="0" animBg="1"/>
      <p:bldP spid="32" grpId="0" animBg="1"/>
      <p:bldP spid="34" grpId="0" animBg="1"/>
      <p:bldP spid="36" grpId="0" animBg="1"/>
      <p:bldP spid="37" grpId="0"/>
      <p:bldP spid="38" grpId="0" animBg="1"/>
      <p:bldP spid="44" grpId="0" animBg="1"/>
      <p:bldP spid="22" grpId="0" animBg="1"/>
      <p:bldP spid="59" grpId="0" animBg="1"/>
      <p:bldP spid="61" grpId="0" animBg="1"/>
      <p:bldP spid="63" grpId="0" animBg="1"/>
      <p:bldP spid="65" grpId="0" animBg="1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69" y="71367"/>
            <a:ext cx="9795663" cy="693322"/>
          </a:xfrm>
        </p:spPr>
        <p:txBody>
          <a:bodyPr/>
          <a:lstStyle/>
          <a:p>
            <a:r>
              <a:rPr lang="en-US" sz="4400" dirty="0"/>
              <a:t>Computer Architecture -- Why?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6770" y="1180523"/>
            <a:ext cx="2127505" cy="41197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527517"/>
            <a:r>
              <a:rPr lang="en-US" sz="2077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Job opportunities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E1C671-D2DA-4C42-B413-B45E70C5F894}"/>
              </a:ext>
            </a:extLst>
          </p:cNvPr>
          <p:cNvSpPr txBox="1"/>
          <p:nvPr/>
        </p:nvSpPr>
        <p:spPr>
          <a:xfrm>
            <a:off x="1526769" y="2925480"/>
            <a:ext cx="2752998" cy="41197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527517"/>
            <a:r>
              <a:rPr lang="en-US" sz="2077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Research opportunities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B9D35-03D1-4E1E-A588-CB8FD39A2E66}"/>
              </a:ext>
            </a:extLst>
          </p:cNvPr>
          <p:cNvSpPr txBox="1"/>
          <p:nvPr/>
        </p:nvSpPr>
        <p:spPr>
          <a:xfrm>
            <a:off x="1526769" y="3925954"/>
            <a:ext cx="3662387" cy="411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527517"/>
            <a:r>
              <a:rPr lang="en-US" sz="2077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Help in many other aspects</a:t>
            </a:r>
          </a:p>
        </p:txBody>
      </p:sp>
      <p:pic>
        <p:nvPicPr>
          <p:cNvPr id="20" name="Picture 19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F5D83CE2-C2FB-4828-B020-8C14643E5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60" y="1846896"/>
            <a:ext cx="1050488" cy="693322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05DA7A46-A064-45F6-AEE6-FF6D7E814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775" y="1788095"/>
            <a:ext cx="964260" cy="752123"/>
          </a:xfrm>
          <a:prstGeom prst="rect">
            <a:avLst/>
          </a:prstGeom>
        </p:spPr>
      </p:pic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BC27388F-A75E-4B01-908E-62104E389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3773" y="1733333"/>
            <a:ext cx="861646" cy="861646"/>
          </a:xfrm>
          <a:prstGeom prst="rect">
            <a:avLst/>
          </a:prstGeom>
        </p:spPr>
      </p:pic>
      <p:pic>
        <p:nvPicPr>
          <p:cNvPr id="26" name="Picture 25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164D27ED-0C8E-4259-B4C6-4CB397127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6707" y="1981787"/>
            <a:ext cx="989409" cy="304553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184BB24-718A-40FE-9DC9-352C025E81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5460" y="1733333"/>
            <a:ext cx="1531443" cy="861647"/>
          </a:xfrm>
          <a:prstGeom prst="rect">
            <a:avLst/>
          </a:prstGeom>
        </p:spPr>
      </p:pic>
      <p:pic>
        <p:nvPicPr>
          <p:cNvPr id="30" name="Picture 29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079DAEF3-67A7-4FAA-967F-42633BD927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3886" y="1574095"/>
            <a:ext cx="1238922" cy="1238922"/>
          </a:xfrm>
          <a:prstGeom prst="rect">
            <a:avLst/>
          </a:prstGeom>
        </p:spPr>
      </p:pic>
      <p:pic>
        <p:nvPicPr>
          <p:cNvPr id="32" name="Picture 31" descr="A picture containing drawing, clock, sign&#10;&#10;Description automatically generated">
            <a:extLst>
              <a:ext uri="{FF2B5EF4-FFF2-40B4-BE49-F238E27FC236}">
                <a16:creationId xmlns:a16="http://schemas.microsoft.com/office/drawing/2014/main" id="{6CFE6076-9D1A-452D-A54A-E5F209D425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1532" y="1846896"/>
            <a:ext cx="1531445" cy="4235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122D875-A435-43AE-A8F0-AD855472DEAF}"/>
              </a:ext>
            </a:extLst>
          </p:cNvPr>
          <p:cNvSpPr txBox="1"/>
          <p:nvPr/>
        </p:nvSpPr>
        <p:spPr>
          <a:xfrm>
            <a:off x="1982573" y="3382205"/>
            <a:ext cx="4693529" cy="41197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Conferences: HPCA, MICRO, ASPLOS, ISCA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347B03-41E6-4AC2-87B9-F57F5B6725CD}"/>
              </a:ext>
            </a:extLst>
          </p:cNvPr>
          <p:cNvSpPr txBox="1"/>
          <p:nvPr/>
        </p:nvSpPr>
        <p:spPr>
          <a:xfrm>
            <a:off x="1700058" y="4425797"/>
            <a:ext cx="2789225" cy="13708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29698" indent="-329698" defTabSz="527517">
              <a:buFont typeface="Arial" panose="020B0604020202020204" pitchFamily="34" charset="0"/>
              <a:buChar char="•"/>
            </a:pPr>
            <a:r>
              <a:rPr lang="en-US" sz="2077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Coding</a:t>
            </a:r>
          </a:p>
          <a:p>
            <a:pPr marL="329698" indent="-329698" defTabSz="527517">
              <a:buFont typeface="Arial" panose="020B0604020202020204" pitchFamily="34" charset="0"/>
              <a:buChar char="•"/>
            </a:pPr>
            <a:r>
              <a:rPr lang="en-US" sz="2077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Other courses</a:t>
            </a:r>
          </a:p>
          <a:p>
            <a:pPr marL="329698" indent="-329698" defTabSz="527517">
              <a:buFont typeface="Arial" panose="020B0604020202020204" pitchFamily="34" charset="0"/>
              <a:buChar char="•"/>
            </a:pPr>
            <a:r>
              <a:rPr lang="en-US" sz="2077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Purchasing hardware</a:t>
            </a:r>
          </a:p>
          <a:p>
            <a:pPr marL="329698" indent="-329698" defTabSz="527517">
              <a:buFont typeface="Arial" panose="020B0604020202020204" pitchFamily="34" charset="0"/>
              <a:buChar char="•"/>
            </a:pPr>
            <a:r>
              <a:rPr lang="en-US" sz="2077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2884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33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6481-F6BF-4FD2-955A-5D7E611C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927E-5CC5-4C53-AC37-BF843727A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506628"/>
            <a:ext cx="10634234" cy="4394079"/>
          </a:xfrm>
        </p:spPr>
        <p:txBody>
          <a:bodyPr>
            <a:noAutofit/>
          </a:bodyPr>
          <a:lstStyle/>
          <a:p>
            <a:r>
              <a:rPr lang="en-US" sz="2800" dirty="0"/>
              <a:t>1. Have an overall understanding of computing systems from </a:t>
            </a:r>
            <a:r>
              <a:rPr lang="en-US" sz="2800" dirty="0">
                <a:solidFill>
                  <a:srgbClr val="0070C0"/>
                </a:solidFill>
              </a:rPr>
              <a:t>architectural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70C0"/>
                </a:solidFill>
              </a:rPr>
              <a:t>organizational</a:t>
            </a:r>
            <a:r>
              <a:rPr lang="en-US" sz="2800" dirty="0"/>
              <a:t> point of view.</a:t>
            </a:r>
          </a:p>
          <a:p>
            <a:endParaRPr lang="en-US" sz="2800" dirty="0"/>
          </a:p>
          <a:p>
            <a:r>
              <a:rPr lang="en-US" sz="2800" dirty="0"/>
              <a:t>2. Have an in-depth understanding of </a:t>
            </a:r>
            <a:r>
              <a:rPr lang="en-US" sz="2800" dirty="0">
                <a:solidFill>
                  <a:srgbClr val="0070C0"/>
                </a:solidFill>
              </a:rPr>
              <a:t>RISC processor instruction-set architecture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70C0"/>
                </a:solidFill>
              </a:rPr>
              <a:t>micro-architecture</a:t>
            </a:r>
            <a:r>
              <a:rPr lang="en-US" sz="2800" dirty="0"/>
              <a:t>, as well as </a:t>
            </a:r>
            <a:r>
              <a:rPr lang="en-US" sz="2800" dirty="0">
                <a:solidFill>
                  <a:srgbClr val="0070C0"/>
                </a:solidFill>
              </a:rPr>
              <a:t>memory organization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3. Understand advanced topics such as </a:t>
            </a:r>
            <a:r>
              <a:rPr lang="en-US" sz="2800" dirty="0">
                <a:solidFill>
                  <a:srgbClr val="0070C0"/>
                </a:solidFill>
              </a:rPr>
              <a:t>instruction-level and thread-level parallelism</a:t>
            </a:r>
            <a:r>
              <a:rPr lang="en-US" sz="2800" dirty="0"/>
              <a:t>, and </a:t>
            </a:r>
            <a:r>
              <a:rPr lang="en-US" sz="2800" dirty="0">
                <a:solidFill>
                  <a:srgbClr val="0070C0"/>
                </a:solidFill>
              </a:rPr>
              <a:t>multicore/multiprocessor/clustered systems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68180-4C8C-4A35-AFD6-F6C2CE26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428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Computer Architecture -- How?</a:t>
            </a: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49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2998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197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397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596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795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8994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195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527517" eaLnBrk="1" hangingPunct="1"/>
            <a:fld id="{4C7C3EF5-889F-4C7C-9C81-F9A68EB06CFA}" type="slidenum">
              <a:rPr lang="en-US" altLang="en-US" sz="1385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pPr defTabSz="527517" eaLnBrk="1" hangingPunct="1"/>
              <a:t>6</a:t>
            </a:fld>
            <a:endParaRPr lang="en-US" altLang="en-US" sz="1385">
              <a:solidFill>
                <a:prstClr val="black">
                  <a:lumMod val="50000"/>
                  <a:lumOff val="50000"/>
                </a:prstClr>
              </a:solidFill>
              <a:latin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F0FC51-2E08-494A-89B1-068CC7D7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27" y="1014883"/>
            <a:ext cx="11438373" cy="541770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Lectures:</a:t>
            </a:r>
            <a:r>
              <a:rPr lang="en-US" altLang="en-US" sz="2000" dirty="0">
                <a:solidFill>
                  <a:srgbClr val="00B050"/>
                </a:solidFill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Mon/Wed 15:00 – 16:15 @ Clark Building 222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sz="2000" dirty="0">
                <a:ea typeface="宋体" panose="02010600030101010101" pitchFamily="2" charset="-122"/>
              </a:rPr>
              <a:t>Grouped in </a:t>
            </a:r>
            <a:r>
              <a:rPr lang="en-US" altLang="en-US" sz="2000" dirty="0"/>
              <a:t>Canvas </a:t>
            </a:r>
            <a:r>
              <a:rPr lang="en-US" sz="2000" dirty="0">
                <a:ea typeface="宋体" panose="02010600030101010101" pitchFamily="2" charset="-122"/>
              </a:rPr>
              <a:t>modules with assignments, discussions, readings, practices, quizzes, etc.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en-US" sz="2000" dirty="0"/>
              <a:t>Slides, announcements, etc. will also be uploaded to Canvas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Textbook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Computer Organization and Design – the Hardware/Software Interface, </a:t>
            </a:r>
            <a:r>
              <a:rPr lang="en-US" altLang="en-US" sz="2000" i="1" dirty="0"/>
              <a:t>5th Edition</a:t>
            </a:r>
            <a:endParaRPr lang="en-US" alt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Other Readings 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Digital Design and Computer Architecture, 2nd Edition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Hennessy and Patterson: Computer Architecture – A Quantitative Approach, 5th Edition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Parallel Computer Organization and Design, 1st </a:t>
            </a:r>
            <a:r>
              <a:rPr lang="en-US" sz="2000" dirty="0" err="1"/>
              <a:t>Editio</a:t>
            </a: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The IEEE Standard 1364-2001 (Verilog Language Reference Manual)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MIPS data card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Google it!</a:t>
            </a:r>
          </a:p>
          <a:p>
            <a:pPr>
              <a:lnSpc>
                <a:spcPct val="120000"/>
              </a:lnSpc>
              <a:buFontTx/>
              <a:buChar char="-"/>
            </a:pPr>
            <a:endParaRPr lang="en-US" altLang="en-US" sz="20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B1A437C-C4C3-8643-1455-B081E3597BCE}"/>
              </a:ext>
            </a:extLst>
          </p:cNvPr>
          <p:cNvSpPr txBox="1">
            <a:spLocks/>
          </p:cNvSpPr>
          <p:nvPr/>
        </p:nvSpPr>
        <p:spPr>
          <a:xfrm>
            <a:off x="207016" y="2100115"/>
            <a:ext cx="11680184" cy="442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endParaRPr lang="en-US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3653F-5D46-501B-3DBD-76475876E5C8}"/>
              </a:ext>
            </a:extLst>
          </p:cNvPr>
          <p:cNvSpPr txBox="1"/>
          <p:nvPr/>
        </p:nvSpPr>
        <p:spPr>
          <a:xfrm>
            <a:off x="3795091" y="5815023"/>
            <a:ext cx="6147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7517" lvl="1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can be found on Canvas</a:t>
            </a:r>
          </a:p>
        </p:txBody>
      </p:sp>
    </p:spTree>
    <p:extLst>
      <p:ext uri="{BB962C8B-B14F-4D97-AF65-F5344CB8AC3E}">
        <p14:creationId xmlns:p14="http://schemas.microsoft.com/office/powerpoint/2010/main" val="151896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Grading Information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>
          <a:xfrm>
            <a:off x="155749" y="1211627"/>
            <a:ext cx="11880501" cy="5278625"/>
          </a:xfrm>
        </p:spPr>
        <p:txBody>
          <a:bodyPr>
            <a:normAutofit/>
          </a:bodyPr>
          <a:lstStyle/>
          <a:p>
            <a:pPr marL="408839" indent="-342900">
              <a:lnSpc>
                <a:spcPct val="120000"/>
              </a:lnSpc>
            </a:pPr>
            <a:r>
              <a:rPr lang="en-US" altLang="en-US" sz="2000" b="1" dirty="0"/>
              <a:t>Assignments 35%: </a:t>
            </a:r>
            <a:r>
              <a:rPr lang="en-US" altLang="en-US" sz="2000" dirty="0"/>
              <a:t>7 - 8 assignments solo or in 2-student teams</a:t>
            </a:r>
          </a:p>
          <a:p>
            <a:pPr marL="870417" lvl="1" indent="-342900">
              <a:lnSpc>
                <a:spcPct val="120000"/>
              </a:lnSpc>
            </a:pPr>
            <a:r>
              <a:rPr lang="en-US" sz="2000" dirty="0"/>
              <a:t>Grade based on completeness, successfulness, and quality of demo &amp; lab reports</a:t>
            </a:r>
          </a:p>
          <a:p>
            <a:pPr marL="870417" lvl="1" indent="-342900">
              <a:lnSpc>
                <a:spcPct val="120000"/>
              </a:lnSpc>
            </a:pPr>
            <a:r>
              <a:rPr lang="en-US" sz="2000" dirty="0"/>
              <a:t>Proportion of each assignment (to the final grade) is based on workload</a:t>
            </a:r>
          </a:p>
          <a:p>
            <a:pPr marL="870417" lvl="1" indent="-342900">
              <a:lnSpc>
                <a:spcPct val="120000"/>
              </a:lnSpc>
            </a:pPr>
            <a:r>
              <a:rPr lang="en-US" sz="2000" dirty="0"/>
              <a:t>Contribution of each member must be shown </a:t>
            </a:r>
            <a:r>
              <a:rPr lang="en-US" sz="2000" dirty="0">
                <a:solidFill>
                  <a:srgbClr val="FF0000"/>
                </a:solidFill>
              </a:rPr>
              <a:t>(Deserting your teammates is not acceptable)</a:t>
            </a:r>
          </a:p>
          <a:p>
            <a:pPr marL="870417" lvl="1" indent="-342900">
              <a:lnSpc>
                <a:spcPct val="120000"/>
              </a:lnSpc>
            </a:pPr>
            <a:r>
              <a:rPr lang="en-US" sz="2000" dirty="0"/>
              <a:t>Almost weekly, check deadlines carefully </a:t>
            </a:r>
            <a:r>
              <a:rPr lang="en-US" sz="2000" dirty="0">
                <a:solidFill>
                  <a:srgbClr val="FF0000"/>
                </a:solidFill>
              </a:rPr>
              <a:t>(No late submissions will be accepted)</a:t>
            </a:r>
          </a:p>
          <a:p>
            <a:endParaRPr lang="en-US" altLang="en-US" sz="2000" dirty="0"/>
          </a:p>
          <a:p>
            <a:r>
              <a:rPr lang="en-US" altLang="en-US" sz="2000" dirty="0"/>
              <a:t> </a:t>
            </a:r>
            <a:r>
              <a:rPr lang="en-US" altLang="en-US" sz="2000" b="1" dirty="0"/>
              <a:t>Exams 65%:</a:t>
            </a:r>
            <a:r>
              <a:rPr lang="en-US" altLang="en-US" sz="2000" dirty="0"/>
              <a:t> one midterm exam 25% + one final exam 35% + up to four quizzes 5%</a:t>
            </a:r>
          </a:p>
          <a:p>
            <a:pPr lvl="1"/>
            <a:r>
              <a:rPr lang="en-US" altLang="en-US" sz="2000" dirty="0"/>
              <a:t>Using lockdown browser on Canvas</a:t>
            </a:r>
          </a:p>
          <a:p>
            <a:pPr marL="870417" lvl="1" indent="-342900">
              <a:lnSpc>
                <a:spcPct val="120000"/>
              </a:lnSpc>
            </a:pPr>
            <a:endParaRPr lang="en-US" altLang="en-US" sz="2000" dirty="0"/>
          </a:p>
          <a:p>
            <a:r>
              <a:rPr lang="en-US" altLang="en-US" sz="2000" b="1" dirty="0"/>
              <a:t>Extra credit up to 25%:</a:t>
            </a:r>
          </a:p>
          <a:p>
            <a:pPr lvl="1"/>
            <a:r>
              <a:rPr lang="en-US" sz="2000" dirty="0"/>
              <a:t>10% (attendance:6%; asking and answering questions: 4%)</a:t>
            </a:r>
          </a:p>
          <a:p>
            <a:pPr lvl="1"/>
            <a:r>
              <a:rPr lang="en-US" sz="2000" dirty="0"/>
              <a:t>Miscellaneous: 15% (e.g., solving additional questions in assignments and exams)</a:t>
            </a: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051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0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0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0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Tools &amp; </a:t>
            </a:r>
            <a:r>
              <a:rPr lang="en-US" altLang="en-US" sz="4400" dirty="0" err="1"/>
              <a:t>Equipments</a:t>
            </a:r>
            <a:endParaRPr lang="en-US" altLang="en-US" sz="4400" dirty="0"/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>
          <a:xfrm>
            <a:off x="-105584" y="1148153"/>
            <a:ext cx="11850323" cy="5467986"/>
          </a:xfrm>
        </p:spPr>
        <p:txBody>
          <a:bodyPr>
            <a:noAutofit/>
          </a:bodyPr>
          <a:lstStyle/>
          <a:p>
            <a:pPr marL="527517" lvl="1" indent="0">
              <a:lnSpc>
                <a:spcPct val="120000"/>
              </a:lnSpc>
              <a:buNone/>
            </a:pPr>
            <a:r>
              <a:rPr lang="en-US" altLang="en-US" sz="2000" dirty="0"/>
              <a:t>- </a:t>
            </a:r>
            <a:r>
              <a:rPr lang="en-US" altLang="en-US" sz="2000" b="1" dirty="0"/>
              <a:t>EDA Tool (software) </a:t>
            </a:r>
          </a:p>
          <a:p>
            <a:pPr lvl="2">
              <a:lnSpc>
                <a:spcPct val="120000"/>
              </a:lnSpc>
            </a:pPr>
            <a:r>
              <a:rPr lang="en-US" altLang="en-US" sz="2000" dirty="0"/>
              <a:t>Xilinx </a:t>
            </a:r>
            <a:r>
              <a:rPr lang="en-US" altLang="en-US" sz="2000" dirty="0" err="1"/>
              <a:t>Vivado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HLx</a:t>
            </a:r>
            <a:r>
              <a:rPr lang="en-US" altLang="en-US" sz="2000" dirty="0"/>
              <a:t> 2019.1 </a:t>
            </a:r>
            <a:r>
              <a:rPr lang="en-US" altLang="en-US" sz="2000" dirty="0" err="1"/>
              <a:t>WebPACK</a:t>
            </a:r>
            <a:r>
              <a:rPr lang="en-US" altLang="en-US" sz="2000" dirty="0"/>
              <a:t> edition (</a:t>
            </a:r>
            <a:r>
              <a:rPr lang="en-US" sz="2000" dirty="0">
                <a:hlinkClick r:id="rId3"/>
              </a:rPr>
              <a:t>https://www.xilinx.com/support/download.html</a:t>
            </a:r>
            <a:r>
              <a:rPr lang="en-US" sz="2000" dirty="0"/>
              <a:t>)</a:t>
            </a:r>
            <a:r>
              <a:rPr lang="en-US" altLang="en-US" sz="2000" dirty="0"/>
              <a:t> </a:t>
            </a:r>
          </a:p>
          <a:p>
            <a:pPr lvl="2">
              <a:lnSpc>
                <a:spcPct val="120000"/>
              </a:lnSpc>
            </a:pPr>
            <a:endParaRPr lang="en-US" altLang="en-US" sz="2000" dirty="0"/>
          </a:p>
          <a:p>
            <a:pPr marL="527517" lvl="1" indent="0">
              <a:lnSpc>
                <a:spcPct val="120000"/>
              </a:lnSpc>
              <a:buNone/>
            </a:pPr>
            <a:r>
              <a:rPr lang="en-US" altLang="en-US" sz="2000" dirty="0"/>
              <a:t>- </a:t>
            </a:r>
            <a:r>
              <a:rPr lang="en-US" altLang="en-US" sz="2000" b="1" dirty="0"/>
              <a:t>Hardware equipment</a:t>
            </a:r>
          </a:p>
          <a:p>
            <a:pPr lvl="2">
              <a:lnSpc>
                <a:spcPct val="120000"/>
              </a:lnSpc>
            </a:pPr>
            <a:r>
              <a:rPr lang="en-US" altLang="en-US" sz="2000" dirty="0"/>
              <a:t>W</a:t>
            </a:r>
            <a:r>
              <a:rPr lang="en-US" altLang="zh-CN" sz="2000" dirty="0"/>
              <a:t>indows and Linux (or virtual machines like WSL) laptops/desktops</a:t>
            </a:r>
            <a:endParaRPr lang="en-US" altLang="en-US" sz="2000" dirty="0"/>
          </a:p>
          <a:p>
            <a:pPr marL="1055034" lvl="2" indent="0">
              <a:lnSpc>
                <a:spcPct val="120000"/>
              </a:lnSpc>
              <a:buNone/>
            </a:pPr>
            <a:r>
              <a:rPr lang="en-US" altLang="en-US" sz="2000" dirty="0"/>
              <a:t>	</a:t>
            </a:r>
          </a:p>
          <a:p>
            <a:pPr marL="527517" lvl="1" indent="0">
              <a:lnSpc>
                <a:spcPct val="120000"/>
              </a:lnSpc>
              <a:buNone/>
            </a:pPr>
            <a:r>
              <a:rPr lang="en-US" altLang="en-US" sz="2000" dirty="0"/>
              <a:t>- </a:t>
            </a:r>
            <a:r>
              <a:rPr lang="en-US" altLang="en-US" sz="2000" b="1" dirty="0"/>
              <a:t>Assemblers and simulators</a:t>
            </a:r>
          </a:p>
          <a:p>
            <a:pPr lvl="2">
              <a:lnSpc>
                <a:spcPct val="120000"/>
              </a:lnSpc>
            </a:pPr>
            <a:r>
              <a:rPr lang="en-US" altLang="en-US" sz="2000" dirty="0"/>
              <a:t>MIPS: MARS (will be provided in Canvas), MIPSASM</a:t>
            </a:r>
          </a:p>
          <a:p>
            <a:pPr lvl="2">
              <a:lnSpc>
                <a:spcPct val="120000"/>
              </a:lnSpc>
            </a:pPr>
            <a:r>
              <a:rPr lang="en-US" altLang="en-US" sz="2000" dirty="0"/>
              <a:t>Miscellaneous simulators for process, memory, etc..</a:t>
            </a:r>
          </a:p>
          <a:p>
            <a:pPr lvl="2">
              <a:lnSpc>
                <a:spcPct val="120000"/>
              </a:lnSpc>
            </a:pPr>
            <a:endParaRPr lang="en-US" altLang="en-US" sz="2000" dirty="0"/>
          </a:p>
          <a:p>
            <a:pPr marL="870417" lvl="1" indent="-342900">
              <a:lnSpc>
                <a:spcPct val="120000"/>
              </a:lnSpc>
              <a:buFontTx/>
              <a:buChar char="-"/>
            </a:pPr>
            <a:r>
              <a:rPr lang="en-US" altLang="en-US" sz="2000" b="1" dirty="0"/>
              <a:t>Drawing tool (</a:t>
            </a:r>
            <a:r>
              <a:rPr lang="en-US" sz="2000" dirty="0">
                <a:hlinkClick r:id="rId4"/>
              </a:rPr>
              <a:t>https://www.draw.io/</a:t>
            </a:r>
            <a:r>
              <a:rPr lang="en-US" sz="2000" dirty="0"/>
              <a:t>)</a:t>
            </a:r>
          </a:p>
          <a:p>
            <a:pPr marL="1331994" lvl="2" indent="-342900">
              <a:lnSpc>
                <a:spcPct val="120000"/>
              </a:lnSpc>
              <a:buFontTx/>
              <a:buChar char="-"/>
            </a:pPr>
            <a:r>
              <a:rPr lang="en-US" sz="2000" dirty="0"/>
              <a:t>Or other professional drawing tools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65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0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0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About Me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>
          <a:xfrm>
            <a:off x="490332" y="1148701"/>
            <a:ext cx="10972798" cy="53743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Research: Computer Architecture, GPU Architecture</a:t>
            </a:r>
          </a:p>
          <a:p>
            <a:pPr>
              <a:lnSpc>
                <a:spcPct val="120000"/>
              </a:lnSpc>
            </a:pPr>
            <a:endParaRPr lang="en-US" altLang="en-US" sz="2000" dirty="0"/>
          </a:p>
          <a:p>
            <a:pPr>
              <a:lnSpc>
                <a:spcPct val="120000"/>
              </a:lnSpc>
            </a:pPr>
            <a:r>
              <a:rPr lang="en-US" altLang="en-US" sz="2000" dirty="0"/>
              <a:t>Teaching/learning method: Feynman Technique</a:t>
            </a:r>
          </a:p>
          <a:p>
            <a:pPr>
              <a:lnSpc>
                <a:spcPct val="120000"/>
              </a:lnSpc>
            </a:pPr>
            <a:endParaRPr lang="en-US" altLang="en-US" sz="2000" dirty="0"/>
          </a:p>
          <a:p>
            <a:pPr>
              <a:lnSpc>
                <a:spcPct val="120000"/>
              </a:lnSpc>
            </a:pPr>
            <a:r>
              <a:rPr lang="en-US" altLang="en-US" sz="2000" dirty="0"/>
              <a:t>My vision of diversity/inclusiveness: the future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000" dirty="0"/>
              <a:t>	- “Our conquest is the sea of stars.”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1385" dirty="0"/>
              <a:t>	</a:t>
            </a:r>
            <a:r>
              <a:rPr lang="en-US" altLang="en-US" sz="1400" dirty="0"/>
              <a:t>                                                        </a:t>
            </a:r>
            <a:r>
              <a:rPr lang="en-US" altLang="en-US" sz="1400" b="1" dirty="0"/>
              <a:t> ---</a:t>
            </a:r>
            <a:r>
              <a:rPr lang="en-US" sz="1400" b="1" dirty="0"/>
              <a:t> Legend of Galactic Heroes</a:t>
            </a:r>
            <a:endParaRPr lang="en-US" altLang="en-US" sz="1385" b="1" dirty="0"/>
          </a:p>
          <a:p>
            <a:pPr>
              <a:lnSpc>
                <a:spcPct val="120000"/>
              </a:lnSpc>
            </a:pPr>
            <a:endParaRPr lang="en-US" altLang="en-US" sz="2077" dirty="0"/>
          </a:p>
          <a:p>
            <a:pPr>
              <a:lnSpc>
                <a:spcPct val="120000"/>
              </a:lnSpc>
            </a:pPr>
            <a:r>
              <a:rPr lang="en-US" altLang="en-US" sz="2000" dirty="0"/>
              <a:t>Contact info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077" dirty="0"/>
              <a:t>	- </a:t>
            </a:r>
            <a:r>
              <a:rPr lang="en-US" altLang="en-US" sz="2000" dirty="0"/>
              <a:t>Email: </a:t>
            </a:r>
            <a:r>
              <a:rPr lang="en-US" altLang="en-US" sz="2000" dirty="0">
                <a:hlinkClick r:id="rId3"/>
              </a:rPr>
              <a:t>Haonan.wang@sjsu.edu</a:t>
            </a:r>
            <a:r>
              <a:rPr lang="en-US" altLang="en-US" sz="2000" dirty="0"/>
              <a:t> </a:t>
            </a:r>
            <a:r>
              <a:rPr lang="en-US" altLang="en-US" sz="2000" i="1" dirty="0">
                <a:solidFill>
                  <a:srgbClr val="FF0000"/>
                </a:solidFill>
              </a:rPr>
              <a:t>(add “[CMPE200]” to the subject line)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000" dirty="0"/>
              <a:t>	- Office hours: M/W 16:15-17:15 @ ENG 265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000" dirty="0"/>
              <a:t>	- Join the Slack Channel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US" sz="2077" dirty="0"/>
          </a:p>
          <a:p>
            <a:pPr>
              <a:lnSpc>
                <a:spcPct val="120000"/>
              </a:lnSpc>
            </a:pPr>
            <a:endParaRPr lang="en-US" altLang="en-US" sz="2077" dirty="0"/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49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2998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197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397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596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795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8994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195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527517" eaLnBrk="1" hangingPunct="1"/>
            <a:fld id="{4C7C3EF5-889F-4C7C-9C81-F9A68EB06CFA}" type="slidenum">
              <a:rPr lang="en-US" altLang="en-US" sz="1385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pPr defTabSz="527517" eaLnBrk="1" hangingPunct="1"/>
              <a:t>9</a:t>
            </a:fld>
            <a:endParaRPr lang="en-US" altLang="en-US" sz="1385" dirty="0">
              <a:solidFill>
                <a:prstClr val="black">
                  <a:lumMod val="50000"/>
                  <a:lumOff val="50000"/>
                </a:prstClr>
              </a:solidFill>
              <a:latin typeface="Calibri"/>
            </a:endParaRPr>
          </a:p>
        </p:txBody>
      </p:sp>
      <p:pic>
        <p:nvPicPr>
          <p:cNvPr id="4" name="Picture 3" descr="A picture containing helmet, sky, person&#10;&#10;Description automatically generated">
            <a:extLst>
              <a:ext uri="{FF2B5EF4-FFF2-40B4-BE49-F238E27FC236}">
                <a16:creationId xmlns:a16="http://schemas.microsoft.com/office/drawing/2014/main" id="{B7C03896-F91B-41DC-9782-3108ACBEC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405" y="1620430"/>
            <a:ext cx="5225038" cy="30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0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0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0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3903</TotalTime>
  <Words>818</Words>
  <Application>Microsoft Office PowerPoint</Application>
  <PresentationFormat>Widescreen</PresentationFormat>
  <Paragraphs>149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SJSU Spartan Regular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1_Office Theme</vt:lpstr>
      <vt:lpstr>Lecture 0.  Introductions</vt:lpstr>
      <vt:lpstr>Computer Architecture -- Where?</vt:lpstr>
      <vt:lpstr>Computer Architecture -- What?</vt:lpstr>
      <vt:lpstr>Computer Architecture -- Why?</vt:lpstr>
      <vt:lpstr>Learning Goals</vt:lpstr>
      <vt:lpstr>Computer Architecture -- How?</vt:lpstr>
      <vt:lpstr>Grading Information</vt:lpstr>
      <vt:lpstr>Tools &amp; Equipments</vt:lpstr>
      <vt:lpstr>About Me</vt:lpstr>
      <vt:lpstr>Module 0: Assignment 0</vt:lpstr>
      <vt:lpstr>Module 0: Assignment 0</vt:lpstr>
      <vt:lpstr>Reference &amp; Special Thanks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1.  Introductions</dc:title>
  <dc:creator>Haonan Wang</dc:creator>
  <cp:lastModifiedBy>Haonan Wang</cp:lastModifiedBy>
  <cp:revision>361</cp:revision>
  <dcterms:created xsi:type="dcterms:W3CDTF">2020-08-24T16:13:59Z</dcterms:created>
  <dcterms:modified xsi:type="dcterms:W3CDTF">2022-08-23T04:33:45Z</dcterms:modified>
</cp:coreProperties>
</file>