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438" r:id="rId3"/>
    <p:sldId id="447" r:id="rId4"/>
    <p:sldId id="443" r:id="rId5"/>
    <p:sldId id="421" r:id="rId6"/>
    <p:sldId id="422" r:id="rId7"/>
    <p:sldId id="432" r:id="rId8"/>
    <p:sldId id="423" r:id="rId9"/>
    <p:sldId id="424" r:id="rId10"/>
    <p:sldId id="434" r:id="rId11"/>
    <p:sldId id="430" r:id="rId12"/>
    <p:sldId id="429" r:id="rId13"/>
    <p:sldId id="435" r:id="rId14"/>
    <p:sldId id="414" r:id="rId15"/>
    <p:sldId id="298" r:id="rId16"/>
    <p:sldId id="363" r:id="rId17"/>
    <p:sldId id="448" r:id="rId18"/>
    <p:sldId id="446" r:id="rId19"/>
    <p:sldId id="44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BcJqjIDWewGG17K931/dw==" hashData="6AZf/jy8UWBEWKswe0arYmnz9OF0r/SUu5BcQHHyieJ8URDsmWiEU/g/v7xN83T9BrDSD3ymiKMuJTj1i4PW2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500" autoAdjust="0"/>
  </p:normalViewPr>
  <p:slideViewPr>
    <p:cSldViewPr snapToGrid="0">
      <p:cViewPr varScale="1">
        <p:scale>
          <a:sx n="90" d="100"/>
          <a:sy n="90" d="100"/>
        </p:scale>
        <p:origin x="3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5318-AE82-4BE7-B31E-A62B0FFEE6A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B42F-07A2-4F74-84E0-A5C67E81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B42F-07A2-4F74-84E0-A5C67E8187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CD2E8-9106-44DD-9809-048863389A71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4D511-BFBE-48CC-877D-FA92DB3FF3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8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AF817-2754-4CC4-A73A-49A518B0370F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B07A4-378F-4097-9BAC-52C46C7CDC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5702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E4A19-0286-4979-A76B-A433726691B2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66E08-92B8-462A-8605-93AAD2D40AD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82704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DE175B5-B6AA-4ED9-8827-2ECD6DA20E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2F1C86D-CCBC-4219-9B02-D406E80441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5055-0ECE-4EF5-867A-1DD720D176CE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0A21CFB7-259A-479E-99BC-D86560564B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6AD3978A-BE19-4ED5-B0D2-C66D6E22A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DFF7B-9C5A-420A-B77A-B439895A9C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131D938F-FC4B-4D10-8263-0FB79E633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35C20B8E-FC53-4642-A5D5-B6793D81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2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3108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97804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336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3B42F-07A2-4F74-84E0-A5C67E8187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6913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AFEBC7-26FC-441D-AEBE-398228642B33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5BFCC-5127-4744-8B47-911CAFA111E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6783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E5231-24C4-4BAF-8F04-454A38725893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A4D59-7263-468E-AF08-501DD4F777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657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543C6-F5B5-4DEE-A9E7-14E0B223E554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D5385E-7B5B-4770-81AB-48C2BF63CA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96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AF817-2754-4CC4-A73A-49A518B0370F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B07A4-378F-4097-9BAC-52C46C7CDC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96239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AF817-2754-4CC4-A73A-49A518B0370F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B07A4-378F-4097-9BAC-52C46C7CDC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8629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287D50-7A61-418F-9ADF-66BB2055C4B8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2736C-24E6-4B3E-BF3B-7E775856294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2037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AF817-2754-4CC4-A73A-49A518B0370F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29,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7B07A4-378F-4097-9BAC-52C46C7CDC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8127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116A-6A9D-49E6-B3C6-4A4B3104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BE446-7928-49FA-9C1B-210A8EB9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7747-CBCE-490F-969A-7EF27DF0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F87C-4B2A-44A6-B12A-91A69FE2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75ED-DA83-4AAD-B86B-28A07C3E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A80B-74A0-4224-975A-3E083185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47C8-4349-446F-A812-30C59455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0533-238C-4CEE-B5E5-11C80D08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A639-F0DF-4413-8021-8E248DAA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3E8A-9E14-439F-B089-B5CB9E54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CC542-CD3B-46CE-B426-4AAE87CF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0898F-CD96-4D97-81C5-886199CB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4760-0CF9-4DED-8FD4-BAB2012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BDA-F3AF-42C1-ABBD-1D4A0CD8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8121-550F-43AD-9849-B0FE01D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37820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1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0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B0B-7D7A-4DBB-9099-112F7BE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FB1-13E0-4DCC-91CB-AC72279A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0BB3-2AEA-4F5E-BD7B-57EC1822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BE73-5904-41AD-A8F1-1128B8C9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BDB-38E5-43C5-B81F-FB138EB1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4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6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197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43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978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20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084-FC0E-4B79-AA6F-A2743CE8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14BD-0131-45F9-9A63-D645A243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AD46-66A9-44B0-8B35-AEFE1D15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AE9D-8A11-4CCA-9CA0-D8DA6686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48E0-32F3-4335-92D5-5AB140D8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3283-B566-4C61-9501-DD268C8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BBDD-2292-4060-96F4-278DA6286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6CE3-3CBF-4792-B386-FED75D41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BBDC4-88BF-4EE4-AA0E-9A2614D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69C-974D-4C80-BA0F-F10AA46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CC36-75C5-463B-B806-DAEE4D8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2FA-E686-4836-9B86-3C3C2E96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FA7F8-6550-48E1-913D-4EB481D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C551D-9194-4044-AA3C-BC81843D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BC659-84C6-4E07-B732-EBA0B560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EA8FB-0221-4153-9560-295D60FC0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88D9C-5830-4EF0-8E40-302DBE34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93ABB-5A6D-4D7D-9648-15B84554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6492D-6BEC-4DCD-8CA5-69B55055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7D9B-A8BB-419F-9D0F-20A5A496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8F17-D498-4B14-909E-3F05C686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B195C-BAB3-4722-9D93-0E2CF925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4F09C-DE61-4C9A-BD52-184E7D6D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46BC0-4F0D-42FD-992A-810EE255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69763-5ADA-4682-8C1D-69710DF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347F-65DA-461A-B249-BFBC765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571F-F0DB-474C-B8CC-45588135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EF24-F3FB-49ED-9F6D-49F4B27C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80773-962D-40FF-88DA-CE3AA964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A267-F389-4BA7-A4BB-A7B3C4DB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196A4-35AF-4B0B-8F1B-58E502F0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71A4-F888-4C1D-9473-3D4FD346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65D1-D380-4DFC-99D0-71615301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135DA-4E3D-405D-B612-2E065C2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B2330-DC37-4D9B-8769-48014020D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B3DB-B607-4D11-9D8E-8AB1CD43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BC9C-41E1-4131-9190-3ED588A7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E1A2-7300-4415-973F-69347850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37B9F-FA4F-45D9-AB7C-540A52C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02AC-7F5F-4195-B9B2-3D82416E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4E34-C9EA-43DE-B5AB-72D1EA036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58E6-98DD-4FB2-8D71-849F22EEAE0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8039-233E-4441-B55C-BC1B880C7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3FF3-3729-400E-A7D6-118127E8B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29CA-8548-4A67-B7E3-2090A2A3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1. </a:t>
            </a:r>
            <a:br>
              <a:rPr lang="en-US" sz="32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 Overview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D13C-DA13-4947-A649-5D1B6793DCE1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program takes 33 billion instructions to run</a:t>
            </a:r>
          </a:p>
          <a:p>
            <a:r>
              <a:rPr lang="en-US" sz="2400" dirty="0"/>
              <a:t>CPU processes instructions at 2 cycles per instruction</a:t>
            </a:r>
          </a:p>
          <a:p>
            <a:r>
              <a:rPr lang="en-US" sz="2400" dirty="0"/>
              <a:t>Clock speed is 3GHz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What is estimated CPU Time for this program?</a:t>
            </a:r>
          </a:p>
          <a:p>
            <a:pPr marL="0" indent="0">
              <a:buNone/>
            </a:pPr>
            <a:r>
              <a:rPr lang="en-AU" altLang="en-US" sz="2400" dirty="0"/>
              <a:t>	</a:t>
            </a:r>
          </a:p>
          <a:p>
            <a:pPr marL="0" indent="0">
              <a:buNone/>
            </a:pPr>
            <a:r>
              <a:rPr lang="en-AU" altLang="en-US" sz="2400" dirty="0"/>
              <a:t>	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3A387-79B5-4809-B70A-1C338B1D55B1}"/>
              </a:ext>
            </a:extLst>
          </p:cNvPr>
          <p:cNvSpPr/>
          <p:nvPr/>
        </p:nvSpPr>
        <p:spPr>
          <a:xfrm>
            <a:off x="1835883" y="3487615"/>
            <a:ext cx="8124578" cy="1420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308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Time </a:t>
            </a:r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308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Count</a:t>
            </a:r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308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  <a:r>
              <a:rPr lang="en-US" sz="2308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308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Period</a:t>
            </a:r>
            <a:endParaRPr lang="en-US" sz="2308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= 33 x 10</a:t>
            </a:r>
            <a:r>
              <a:rPr lang="en-US" sz="2308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2 x 1/(3 x 10</a:t>
            </a:r>
            <a:r>
              <a:rPr lang="en-US" sz="2308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308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308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= 22 seconds</a:t>
            </a:r>
            <a:endParaRPr lang="en-US" sz="2308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/>
              <a:t>Computer A:</a:t>
            </a:r>
            <a:r>
              <a:rPr lang="en-US" altLang="en-US" sz="2200" dirty="0"/>
              <a:t> Cycle Period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/>
              <a:t>Computer B:</a:t>
            </a:r>
            <a:r>
              <a:rPr lang="en-US" altLang="en-US" sz="2200" dirty="0"/>
              <a:t> Cycle Period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/>
              <a:t>Same number of instructions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 b="1" dirty="0"/>
              <a:t>Which is faster, and by how much?</a:t>
            </a:r>
            <a:endParaRPr lang="en-AU" alt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0148DD-43D2-4DEA-8D21-546367D5956B}"/>
              </a:ext>
            </a:extLst>
          </p:cNvPr>
          <p:cNvSpPr/>
          <p:nvPr/>
        </p:nvSpPr>
        <p:spPr>
          <a:xfrm>
            <a:off x="1862261" y="3080875"/>
            <a:ext cx="8124578" cy="3152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2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Instruction Count x </a:t>
            </a: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  <a:r>
              <a:rPr lang="en-US" sz="2200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2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200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= Instruction Count x 2.0 x 250 </a:t>
            </a:r>
            <a:r>
              <a:rPr lang="en-US" sz="2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2200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= Instruction Count x 500 </a:t>
            </a:r>
            <a:r>
              <a:rPr lang="en-US" sz="2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endParaRPr lang="en-US" sz="2200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2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2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Instruction Count x </a:t>
            </a:r>
            <a:r>
              <a:rPr lang="en-US" sz="22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  <a:r>
              <a:rPr lang="en-US" sz="2200" baseline="-25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2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2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2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200" baseline="-25000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= Instruction Count x 1.2 x 500 </a:t>
            </a:r>
            <a:r>
              <a:rPr lang="en-US" sz="2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= Instruction Count x 600 </a:t>
            </a:r>
            <a:r>
              <a:rPr lang="en-US" sz="2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endParaRPr lang="en-US" sz="2200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 is faster than B by</a:t>
            </a:r>
            <a:r>
              <a:rPr lang="en-US" sz="22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600ps/500ps = 1.2 times</a:t>
            </a:r>
          </a:p>
        </p:txBody>
      </p:sp>
    </p:spTree>
    <p:extLst>
      <p:ext uri="{BB962C8B-B14F-4D97-AF65-F5344CB8AC3E}">
        <p14:creationId xmlns:p14="http://schemas.microsoft.com/office/powerpoint/2010/main" val="35383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CPI and Average CPI</a:t>
            </a:r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2339" y="1128615"/>
                <a:ext cx="7114341" cy="530079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AU" altLang="en-US" sz="2308" b="1" dirty="0"/>
                  <a:t>In some CPUs, different types of instructions </a:t>
                </a:r>
                <a:r>
                  <a:rPr lang="en-AU" altLang="en-US" sz="2308" dirty="0"/>
                  <a:t>(i.e. integer instruction vs. floating point instruction) </a:t>
                </a:r>
                <a:r>
                  <a:rPr lang="en-AU" altLang="en-US" sz="2308" b="1" dirty="0"/>
                  <a:t>may take different number of cycles</a:t>
                </a:r>
              </a:p>
              <a:p>
                <a:pPr eaLnBrk="1" hangingPunct="1"/>
                <a:endParaRPr lang="en-AU" altLang="en-US" sz="2308" dirty="0"/>
              </a:p>
              <a:p>
                <a:pPr eaLnBrk="1" hangingPunct="1"/>
                <a:r>
                  <a:rPr lang="en-AU" altLang="en-US" sz="2308" b="1" dirty="0"/>
                  <a:t>CPU Time equation can be rewritten</a:t>
                </a:r>
              </a:p>
              <a:p>
                <a:pPr eaLnBrk="1" hangingPunct="1"/>
                <a:endParaRPr lang="en-AU" altLang="en-US" sz="2308" dirty="0"/>
              </a:p>
              <a:p>
                <a:pPr eaLnBrk="1" hangingPunct="1"/>
                <a:endParaRPr lang="en-AU" altLang="en-US" sz="2308" dirty="0"/>
              </a:p>
              <a:p>
                <a:pPr eaLnBrk="1" hangingPunct="1"/>
                <a:endParaRPr lang="en-AU" altLang="en-US" sz="2308" dirty="0"/>
              </a:p>
              <a:p>
                <a:pPr eaLnBrk="1" hangingPunct="1"/>
                <a:endParaRPr lang="en-AU" altLang="en-US" sz="2308" dirty="0"/>
              </a:p>
              <a:p>
                <a:pPr eaLnBrk="1" hangingPunct="1"/>
                <a:r>
                  <a:rPr lang="en-AU" altLang="en-US" sz="2308" b="1" dirty="0"/>
                  <a:t>Average CPI</a:t>
                </a:r>
              </a:p>
              <a:p>
                <a:pPr marL="527517" lvl="1" indent="0">
                  <a:buNone/>
                </a:pPr>
                <a:r>
                  <a:rPr lang="en-AU" altLang="en-US" sz="1846" dirty="0"/>
                  <a:t>= Total Clock Cycles / Total IC</a:t>
                </a:r>
              </a:p>
              <a:p>
                <a:pPr marL="527517" lvl="1" indent="0">
                  <a:buNone/>
                </a:pPr>
                <a:r>
                  <a:rPr lang="en-AU" altLang="en-US" sz="1846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altLang="en-US" sz="184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46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1846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IC</m:t>
                        </m:r>
                        <m:r>
                          <a:rPr lang="en-US" altLang="en-US" sz="1846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46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1846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en-US" sz="1846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1846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CPI</m:t>
                        </m:r>
                        <m:r>
                          <a:rPr lang="en-US" altLang="en-US" sz="1846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AU" altLang="en-US" sz="1615" dirty="0">
                    <a:ea typeface="Cambria Math" panose="02040503050406030204" pitchFamily="18" charset="0"/>
                  </a:rPr>
                  <a:t>  </a:t>
                </a:r>
                <a:r>
                  <a:rPr lang="en-AU" altLang="en-US" sz="1615" dirty="0"/>
                  <a:t>/ </a:t>
                </a:r>
                <a:r>
                  <a:rPr lang="en-AU" altLang="en-US" sz="1615" dirty="0">
                    <a:ea typeface="Cambria Math" panose="02040503050406030204" pitchFamily="18" charset="0"/>
                  </a:rPr>
                  <a:t>Total IC</a:t>
                </a:r>
                <a:endParaRPr lang="en-AU" altLang="en-US" sz="1846" dirty="0"/>
              </a:p>
            </p:txBody>
          </p:sp>
        </mc:Choice>
        <mc:Fallback xmlns="">
          <p:sp>
            <p:nvSpPr>
              <p:cNvPr id="41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339" y="1128615"/>
                <a:ext cx="7114341" cy="5300793"/>
              </a:xfrm>
              <a:blipFill>
                <a:blip r:embed="rId3"/>
                <a:stretch>
                  <a:fillRect l="-1028" t="-805" r="-943"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10" descr="f01-03-P374493">
            <a:extLst>
              <a:ext uri="{FF2B5EF4-FFF2-40B4-BE49-F238E27FC236}">
                <a16:creationId xmlns:a16="http://schemas.microsoft.com/office/drawing/2014/main" id="{96CCF6EC-24C9-4AF8-8DB3-5A9C875B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71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67077B-7878-4371-A5FF-D53611D06CB2}"/>
                  </a:ext>
                </a:extLst>
              </p:cNvPr>
              <p:cNvSpPr/>
              <p:nvPr/>
            </p:nvSpPr>
            <p:spPr>
              <a:xfrm>
                <a:off x="1348154" y="3153597"/>
                <a:ext cx="5282712" cy="12826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527517"/>
                <a:r>
                  <a:rPr lang="en-US" sz="2077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CPU Time</a:t>
                </a:r>
                <a:r>
                  <a:rPr lang="en-US" sz="2077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77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Clock Cycles</a:t>
                </a:r>
                <a:r>
                  <a:rPr lang="en-US" sz="2077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sz="2077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Clock Period</a:t>
                </a:r>
              </a:p>
              <a:p>
                <a:pPr defTabSz="527517"/>
                <a:r>
                  <a:rPr lang="en-US" sz="2077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altLang="en-US" sz="2077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077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077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IC</m:t>
                        </m:r>
                        <m:r>
                          <a:rPr lang="en-US" altLang="en-US" sz="2077" i="1" baseline="-250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77" baseline="-250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077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en-US" sz="2077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077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CPI</m:t>
                        </m:r>
                        <m:r>
                          <a:rPr lang="en-US" altLang="en-US" sz="2077" i="1" baseline="-250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AU" altLang="en-US" sz="1846" dirty="0">
                    <a:solidFill>
                      <a:prstClr val="white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AU" altLang="en-US" sz="2077" dirty="0">
                    <a:solidFill>
                      <a:prstClr val="white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</a:t>
                </a:r>
                <a:r>
                  <a:rPr lang="en-AU" altLang="en-US" sz="2077" dirty="0">
                    <a:solidFill>
                      <a:srgbClr val="FFFF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Clock Period</a:t>
                </a:r>
                <a:endParaRPr lang="en-US" sz="2077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67077B-7878-4371-A5FF-D53611D0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54" y="3153597"/>
                <a:ext cx="5282712" cy="1282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F5CE0B5-6E4C-49DB-B6DA-6417853C11BC}"/>
              </a:ext>
            </a:extLst>
          </p:cNvPr>
          <p:cNvSpPr/>
          <p:nvPr/>
        </p:nvSpPr>
        <p:spPr>
          <a:xfrm>
            <a:off x="4577130" y="4306948"/>
            <a:ext cx="4420551" cy="1282639"/>
          </a:xfrm>
          <a:prstGeom prst="wedgeEllipseCallout">
            <a:avLst>
              <a:gd name="adj1" fmla="val -56015"/>
              <a:gd name="adj2" fmla="val -5944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Sum of (IC of each type instruction x CPI of the type)</a:t>
            </a:r>
          </a:p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(IC = instruction count)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0842EBB-F9BD-46CA-9923-978875235843}"/>
              </a:ext>
            </a:extLst>
          </p:cNvPr>
          <p:cNvSpPr/>
          <p:nvPr/>
        </p:nvSpPr>
        <p:spPr>
          <a:xfrm>
            <a:off x="1460307" y="5551980"/>
            <a:ext cx="979603" cy="350345"/>
          </a:xfrm>
          <a:prstGeom prst="bracketPair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D86E43D-4B12-4FF1-948B-A128BF355EE0}"/>
              </a:ext>
            </a:extLst>
          </p:cNvPr>
          <p:cNvSpPr/>
          <p:nvPr/>
        </p:nvSpPr>
        <p:spPr>
          <a:xfrm>
            <a:off x="3268585" y="3779012"/>
            <a:ext cx="1051370" cy="350345"/>
          </a:xfrm>
          <a:prstGeom prst="bracketPair">
            <a:avLst/>
          </a:prstGeom>
          <a:ln w="1270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0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Average CPI </a:t>
            </a:r>
            <a:endParaRPr lang="en-AU" altLang="en-US" dirty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2672494" y="1247440"/>
          <a:ext cx="6600823" cy="2177578"/>
        </p:xfrm>
        <a:graphic>
          <a:graphicData uri="http://schemas.openxmlformats.org/drawingml/2006/table">
            <a:tbl>
              <a:tblPr/>
              <a:tblGrid>
                <a:gridCol w="208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Floating point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type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Count in program A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Count in program 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609601" y="3607580"/>
            <a:ext cx="6038849" cy="25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95638" indent="-395638" defTabSz="527517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b="1" dirty="0">
                <a:solidFill>
                  <a:prstClr val="black"/>
                </a:solidFill>
              </a:rPr>
              <a:t>Program A: Total Instructions = 80</a:t>
            </a:r>
          </a:p>
          <a:p>
            <a:pPr marL="395638" indent="-395638" defTabSz="527517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Clock Cycles = 50×1 + 10×2 + 10×4 + 10x3 = 140</a:t>
            </a:r>
          </a:p>
          <a:p>
            <a:pPr marL="285750" indent="-285750" defTabSz="527517">
              <a:spcBef>
                <a:spcPct val="20000"/>
              </a:spcBef>
              <a:buSzPct val="60000"/>
              <a:buFontTx/>
              <a:buChar char="-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Avg. CPI = 140/80 = 1.75</a:t>
            </a:r>
          </a:p>
          <a:p>
            <a:pPr marL="0" indent="0" defTabSz="527517">
              <a:spcBef>
                <a:spcPct val="20000"/>
              </a:spcBef>
              <a:buSzPct val="60000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CPU time (if Clock period = 100 </a:t>
            </a:r>
            <a:r>
              <a:rPr lang="en-US" altLang="en-US" b="1" dirty="0" err="1">
                <a:solidFill>
                  <a:prstClr val="black"/>
                </a:solidFill>
              </a:rPr>
              <a:t>ps</a:t>
            </a:r>
            <a:r>
              <a:rPr lang="en-US" altLang="en-US" b="1" dirty="0">
                <a:solidFill>
                  <a:prstClr val="black"/>
                </a:solidFill>
              </a:rPr>
              <a:t>)</a:t>
            </a:r>
          </a:p>
          <a:p>
            <a:pPr marL="527517" lvl="1" indent="0" defTabSz="527517">
              <a:spcBef>
                <a:spcPct val="20000"/>
              </a:spcBef>
              <a:buClr>
                <a:prstClr val="black">
                  <a:lumMod val="65000"/>
                  <a:lumOff val="35000"/>
                </a:prstClr>
              </a:buClr>
              <a:buSzPct val="55000"/>
            </a:pPr>
            <a:r>
              <a:rPr lang="en-US" altLang="en-US" b="1" dirty="0">
                <a:solidFill>
                  <a:prstClr val="black"/>
                </a:solidFill>
              </a:rPr>
              <a:t>     = 1.75 x 80 x 100ps = 14000 </a:t>
            </a:r>
            <a:r>
              <a:rPr lang="en-US" altLang="en-US" b="1" dirty="0" err="1">
                <a:solidFill>
                  <a:prstClr val="black"/>
                </a:solidFill>
              </a:rPr>
              <a:t>ps</a:t>
            </a:r>
            <a:r>
              <a:rPr lang="en-US" altLang="en-US" b="1" dirty="0">
                <a:solidFill>
                  <a:prstClr val="black"/>
                </a:solidFill>
              </a:rPr>
              <a:t> = 14ns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6492017" y="3607580"/>
            <a:ext cx="5562600" cy="273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95638" indent="-395638" defTabSz="527517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b="1" dirty="0">
                <a:solidFill>
                  <a:prstClr val="black"/>
                </a:solidFill>
              </a:rPr>
              <a:t>Program B: Total Instructions = 40</a:t>
            </a:r>
          </a:p>
          <a:p>
            <a:pPr marL="0" indent="0" defTabSz="527517">
              <a:spcBef>
                <a:spcPct val="20000"/>
              </a:spcBef>
              <a:buSzPct val="60000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Clock Cycles = 20×1 + 10×4 + 10×3 = 90</a:t>
            </a:r>
          </a:p>
          <a:p>
            <a:pPr marL="0" indent="0" defTabSz="527517">
              <a:spcBef>
                <a:spcPct val="20000"/>
              </a:spcBef>
              <a:buSzPct val="60000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Avg. CPI = 90/40 = 2.25</a:t>
            </a:r>
          </a:p>
          <a:p>
            <a:pPr marL="0" indent="0" defTabSz="527517">
              <a:spcBef>
                <a:spcPct val="20000"/>
              </a:spcBef>
              <a:buSzPct val="60000"/>
            </a:pPr>
            <a:endParaRPr lang="en-US" altLang="en-US" b="1" dirty="0">
              <a:solidFill>
                <a:prstClr val="black"/>
              </a:solidFill>
            </a:endParaRPr>
          </a:p>
          <a:p>
            <a:pPr marL="0" indent="0" defTabSz="527517">
              <a:spcBef>
                <a:spcPct val="20000"/>
              </a:spcBef>
              <a:buSzPct val="60000"/>
            </a:pPr>
            <a:r>
              <a:rPr lang="en-US" altLang="en-US" b="1" dirty="0">
                <a:solidFill>
                  <a:prstClr val="black"/>
                </a:solidFill>
              </a:rPr>
              <a:t>CPU time (if Clock period = 100 </a:t>
            </a:r>
            <a:r>
              <a:rPr lang="en-US" altLang="en-US" b="1" dirty="0" err="1">
                <a:solidFill>
                  <a:prstClr val="black"/>
                </a:solidFill>
              </a:rPr>
              <a:t>ps</a:t>
            </a:r>
            <a:r>
              <a:rPr lang="en-US" altLang="en-US" b="1" dirty="0">
                <a:solidFill>
                  <a:prstClr val="black"/>
                </a:solidFill>
              </a:rPr>
              <a:t>)</a:t>
            </a:r>
          </a:p>
          <a:p>
            <a:pPr marL="527517" lvl="1" indent="0" defTabSz="527517">
              <a:spcBef>
                <a:spcPct val="20000"/>
              </a:spcBef>
              <a:buClr>
                <a:prstClr val="black">
                  <a:lumMod val="65000"/>
                  <a:lumOff val="35000"/>
                </a:prstClr>
              </a:buClr>
              <a:buSzPct val="55000"/>
            </a:pPr>
            <a:r>
              <a:rPr lang="en-US" altLang="en-US" b="1" dirty="0">
                <a:solidFill>
                  <a:prstClr val="black"/>
                </a:solidFill>
              </a:rPr>
              <a:t>     = 2.25 x 40 x 100ps = 9000 </a:t>
            </a:r>
            <a:r>
              <a:rPr lang="en-US" altLang="en-US" b="1" dirty="0" err="1">
                <a:solidFill>
                  <a:prstClr val="black"/>
                </a:solidFill>
              </a:rPr>
              <a:t>ps</a:t>
            </a:r>
            <a:r>
              <a:rPr lang="en-US" altLang="en-US" b="1" dirty="0">
                <a:solidFill>
                  <a:prstClr val="black"/>
                </a:solidFill>
              </a:rPr>
              <a:t> = 9ns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7CFA1B09-F783-4AAB-88FB-DF86C33A1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 and Performance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A4223EE-561C-4D4A-B416-053C7451C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9723" y="4752335"/>
            <a:ext cx="8270875" cy="64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In CMOS IC technology</a:t>
            </a:r>
          </a:p>
        </p:txBody>
      </p:sp>
      <p:pic>
        <p:nvPicPr>
          <p:cNvPr id="10250" name="Picture 11">
            <a:extLst>
              <a:ext uri="{FF2B5EF4-FFF2-40B4-BE49-F238E27FC236}">
                <a16:creationId xmlns:a16="http://schemas.microsoft.com/office/drawing/2014/main" id="{DA8B35C1-CFF3-49F8-9C9D-BED2B685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02" y="1089025"/>
            <a:ext cx="8229660" cy="353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096B30-4AAF-450F-87E7-F8A848651C18}"/>
              </a:ext>
            </a:extLst>
          </p:cNvPr>
          <p:cNvSpPr/>
          <p:nvPr/>
        </p:nvSpPr>
        <p:spPr>
          <a:xfrm>
            <a:off x="2328677" y="5321453"/>
            <a:ext cx="7942385" cy="6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76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Capacitive load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en-US" sz="2769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Issue with Power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49" y="1239638"/>
            <a:ext cx="9170497" cy="4877001"/>
          </a:xfrm>
        </p:spPr>
        <p:txBody>
          <a:bodyPr>
            <a:normAutofit/>
          </a:bodyPr>
          <a:lstStyle/>
          <a:p>
            <a:r>
              <a:rPr lang="en-US" altLang="en-US" sz="2200" b="1" dirty="0"/>
              <a:t>Increasing core frequency may burn your processor!</a:t>
            </a:r>
          </a:p>
          <a:p>
            <a:pPr marL="527517" lvl="1" indent="0">
              <a:buNone/>
            </a:pPr>
            <a:r>
              <a:rPr lang="en-US" altLang="en-US" sz="2000" dirty="0"/>
              <a:t>- Almost all energy consumption turns into heat</a:t>
            </a:r>
          </a:p>
          <a:p>
            <a:endParaRPr lang="en-US" altLang="en-US" sz="2200" dirty="0"/>
          </a:p>
          <a:p>
            <a:r>
              <a:rPr lang="en-US" altLang="en-US" sz="2200" b="1" dirty="0"/>
              <a:t>Cooling is costly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r>
              <a:rPr lang="en-US" altLang="en-US" sz="2200" b="1" dirty="0"/>
              <a:t>Design more efficient system instead</a:t>
            </a:r>
          </a:p>
          <a:p>
            <a:pPr marL="0" indent="0">
              <a:buNone/>
            </a:pPr>
            <a:r>
              <a:rPr lang="en-US" altLang="en-US" sz="2200" dirty="0"/>
              <a:t>	</a:t>
            </a:r>
            <a:r>
              <a:rPr lang="en-US" altLang="en-US" sz="2000" dirty="0"/>
              <a:t>- Multicore, etc..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06278" y="634046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46C9404-8E8C-4F31-8061-EB5B9A86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22" y="2384840"/>
            <a:ext cx="3611682" cy="28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sitting, table, food&#10;&#10;Description automatically generated">
            <a:extLst>
              <a:ext uri="{FF2B5EF4-FFF2-40B4-BE49-F238E27FC236}">
                <a16:creationId xmlns:a16="http://schemas.microsoft.com/office/drawing/2014/main" id="{C3253E08-53F0-4906-943F-65366FB5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05" y="3323280"/>
            <a:ext cx="2505657" cy="1267994"/>
          </a:xfrm>
          <a:prstGeom prst="rect">
            <a:avLst/>
          </a:prstGeom>
        </p:spPr>
      </p:pic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0649B8FD-E744-4082-B80E-47148A131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18" y="3100570"/>
            <a:ext cx="2356248" cy="1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and Manufacturing Process</a:t>
            </a:r>
            <a:endParaRPr lang="en-A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20" descr="f01-18-P374493">
            <a:extLst>
              <a:ext uri="{FF2B5EF4-FFF2-40B4-BE49-F238E27FC236}">
                <a16:creationId xmlns:a16="http://schemas.microsoft.com/office/drawing/2014/main" id="{26557402-CB66-8D80-13DB-0146628E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3" y="2264735"/>
            <a:ext cx="5987855" cy="322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A1404-F698-4EC5-D333-2BCD2DC41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98" y="1047107"/>
            <a:ext cx="3950266" cy="56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Modules</a:t>
            </a:r>
            <a:endParaRPr lang="en-AU" altLang="en-US" dirty="0"/>
          </a:p>
        </p:txBody>
      </p:sp>
      <p:sp>
        <p:nvSpPr>
          <p:cNvPr id="28676" name="Rectangle 9"/>
          <p:cNvSpPr>
            <a:spLocks noGrp="1" noChangeArrowheads="1"/>
          </p:cNvSpPr>
          <p:nvPr>
            <p:ph idx="1"/>
          </p:nvPr>
        </p:nvSpPr>
        <p:spPr>
          <a:xfrm>
            <a:off x="1216268" y="1244117"/>
            <a:ext cx="9051993" cy="49646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ISA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Processor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Memory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Multicore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9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1273919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average CPI?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BD9804-A5D5-4AD9-908D-3150B0ECCA77}"/>
                  </a:ext>
                </a:extLst>
              </p:cNvPr>
              <p:cNvSpPr txBox="1"/>
              <p:nvPr/>
            </p:nvSpPr>
            <p:spPr>
              <a:xfrm>
                <a:off x="1314450" y="1926783"/>
                <a:ext cx="6143624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alt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IC</m:t>
                        </m:r>
                        <m:r>
                          <a:rPr lang="en-US" altLang="en-US" sz="28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800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CPI</m:t>
                        </m:r>
                        <m:r>
                          <a:rPr lang="en-US" altLang="en-US" sz="28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AU" alt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en-AU" altLang="en-US" sz="2400" dirty="0">
                    <a:solidFill>
                      <a:srgbClr val="00B050"/>
                    </a:solidFill>
                  </a:rPr>
                  <a:t>/ </a:t>
                </a:r>
                <a:r>
                  <a:rPr lang="en-AU" alt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Total IC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BD9804-A5D5-4AD9-908D-3150B0EC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926783"/>
                <a:ext cx="6143624" cy="513282"/>
              </a:xfrm>
              <a:prstGeom prst="rect">
                <a:avLst/>
              </a:prstGeom>
              <a:blipFill>
                <a:blip r:embed="rId3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912A45-1359-DAEC-6333-1E3D42906D09}"/>
              </a:ext>
            </a:extLst>
          </p:cNvPr>
          <p:cNvSpPr txBox="1"/>
          <p:nvPr/>
        </p:nvSpPr>
        <p:spPr>
          <a:xfrm>
            <a:off x="609601" y="372426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wrong with increasing power to the system?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B8F36-B49B-040B-F49E-27309B762CE5}"/>
              </a:ext>
            </a:extLst>
          </p:cNvPr>
          <p:cNvSpPr txBox="1"/>
          <p:nvPr/>
        </p:nvSpPr>
        <p:spPr>
          <a:xfrm>
            <a:off x="1314450" y="4377129"/>
            <a:ext cx="61436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Heat</a:t>
            </a:r>
            <a:endParaRPr lang="en-US" sz="2800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564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509666" y="62468"/>
            <a:ext cx="11172668" cy="693322"/>
          </a:xfrm>
        </p:spPr>
        <p:txBody>
          <a:bodyPr/>
          <a:lstStyle/>
          <a:p>
            <a:pPr eaLnBrk="1" hangingPunct="1"/>
            <a:r>
              <a:rPr lang="en-US" altLang="en-US" dirty="0"/>
              <a:t>About Prerequisite – What to Submit?</a:t>
            </a:r>
            <a:endParaRPr lang="en-AU" altLang="en-US" dirty="0"/>
          </a:p>
        </p:txBody>
      </p:sp>
      <p:sp>
        <p:nvSpPr>
          <p:cNvPr id="28676" name="Rectangle 9"/>
          <p:cNvSpPr>
            <a:spLocks noGrp="1" noChangeArrowheads="1"/>
          </p:cNvSpPr>
          <p:nvPr>
            <p:ph idx="1"/>
          </p:nvPr>
        </p:nvSpPr>
        <p:spPr>
          <a:xfrm>
            <a:off x="644787" y="1375855"/>
            <a:ext cx="10735889" cy="49646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If you have 180D in your admission letter (conditionally classified)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then need to </a:t>
            </a:r>
            <a:r>
              <a:rPr lang="en-US" altLang="en-US" sz="2400" dirty="0">
                <a:solidFill>
                  <a:srgbClr val="FF0000"/>
                </a:solidFill>
              </a:rPr>
              <a:t>submit your transcript with 180D highlighted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cannot take this course before finishing 180D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If you do not have 180D in your admission letter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 then need to </a:t>
            </a:r>
            <a:r>
              <a:rPr lang="en-US" altLang="en-US" sz="2400" dirty="0">
                <a:solidFill>
                  <a:srgbClr val="FF0000"/>
                </a:solidFill>
              </a:rPr>
              <a:t>submit your admission letter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If you are admitted with classified standing in your admission letter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 then need to </a:t>
            </a:r>
            <a:r>
              <a:rPr lang="en-US" altLang="en-US" sz="2400" dirty="0">
                <a:solidFill>
                  <a:srgbClr val="FF0000"/>
                </a:solidFill>
              </a:rPr>
              <a:t>submit your admission letter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1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Performance</a:t>
            </a:r>
            <a:endParaRPr lang="en-AU" alt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b="1" dirty="0"/>
              <a:t>Define Performance = 1/Execution Time</a:t>
            </a:r>
          </a:p>
          <a:p>
            <a:pPr eaLnBrk="1" hangingPunct="1"/>
            <a:endParaRPr lang="en-US" altLang="en-US" sz="2200" b="1" dirty="0"/>
          </a:p>
          <a:p>
            <a:pPr eaLnBrk="1" hangingPunct="1"/>
            <a:r>
              <a:rPr lang="en-US" altLang="en-US" sz="2200" b="1" dirty="0"/>
              <a:t>“X is 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200" b="1" dirty="0"/>
              <a:t> times faster than Y”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05114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200" imgH="457200" progId="Equation.3">
                  <p:embed/>
                </p:oleObj>
              </mc:Choice>
              <mc:Fallback>
                <p:oleObj name="Equation" r:id="rId3" imgW="2616200" imgH="4572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4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727834" y="3643302"/>
            <a:ext cx="10854566" cy="24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r>
              <a:rPr lang="en-US" altLang="en-US" sz="2200" b="1" dirty="0">
                <a:solidFill>
                  <a:prstClr val="black"/>
                </a:solidFill>
              </a:rPr>
              <a:t>Example:</a:t>
            </a:r>
            <a:r>
              <a:rPr lang="en-US" altLang="en-US" sz="2200" dirty="0">
                <a:solidFill>
                  <a:prstClr val="black"/>
                </a:solidFill>
              </a:rPr>
              <a:t> time taken to run a program -- 10s on a computer A, 15s on computer B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endParaRPr lang="en-US" altLang="en-US" sz="2200" dirty="0">
              <a:solidFill>
                <a:srgbClr val="0070C0"/>
              </a:solidFill>
            </a:endParaRPr>
          </a:p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r>
              <a:rPr lang="en-US" altLang="en-US" sz="2200" dirty="0">
                <a:solidFill>
                  <a:srgbClr val="0070C0"/>
                </a:solidFill>
              </a:rPr>
              <a:t>Execution </a:t>
            </a:r>
            <a:r>
              <a:rPr lang="en-US" altLang="en-US" sz="2200" dirty="0" err="1">
                <a:solidFill>
                  <a:srgbClr val="0070C0"/>
                </a:solidFill>
              </a:rPr>
              <a:t>Time</a:t>
            </a:r>
            <a:r>
              <a:rPr lang="en-US" altLang="en-US" sz="2200" baseline="-25000" dirty="0" err="1">
                <a:solidFill>
                  <a:srgbClr val="0070C0"/>
                </a:solidFill>
              </a:rPr>
              <a:t>B</a:t>
            </a:r>
            <a:r>
              <a:rPr lang="en-US" altLang="en-US" sz="2200" dirty="0">
                <a:solidFill>
                  <a:srgbClr val="0070C0"/>
                </a:solidFill>
              </a:rPr>
              <a:t> / Execution </a:t>
            </a:r>
            <a:r>
              <a:rPr lang="en-US" altLang="en-US" sz="2200" dirty="0" err="1">
                <a:solidFill>
                  <a:srgbClr val="0070C0"/>
                </a:solidFill>
              </a:rPr>
              <a:t>Time</a:t>
            </a:r>
            <a:r>
              <a:rPr lang="en-US" altLang="en-US" sz="2200" baseline="-25000" dirty="0" err="1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 </a:t>
            </a:r>
            <a:r>
              <a:rPr lang="en-US" altLang="en-US" sz="2200" dirty="0">
                <a:solidFill>
                  <a:srgbClr val="0070C0"/>
                </a:solidFill>
              </a:rPr>
              <a:t>= 15s / 10s = 1.5</a:t>
            </a:r>
          </a:p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endParaRPr lang="en-US" altLang="en-US" sz="2200" dirty="0">
              <a:solidFill>
                <a:srgbClr val="0070C0"/>
              </a:solidFill>
            </a:endParaRPr>
          </a:p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r>
              <a:rPr lang="en-US" altLang="en-US" sz="2200" dirty="0">
                <a:solidFill>
                  <a:srgbClr val="0070C0"/>
                </a:solidFill>
              </a:rPr>
              <a:t>A is 1.5 times faster than B.</a:t>
            </a:r>
            <a:endParaRPr lang="en-AU" altLang="en-US" sz="22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2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Execution Time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1161553"/>
            <a:ext cx="9372600" cy="49646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308" b="1" dirty="0"/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77" dirty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46" dirty="0"/>
              <a:t>Processing, I/O, OS overhead, idle time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46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77" dirty="0"/>
              <a:t>Determines system performance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77" dirty="0"/>
          </a:p>
          <a:p>
            <a:pPr lvl="1" eaLnBrk="1" hangingPunct="1">
              <a:lnSpc>
                <a:spcPct val="90000"/>
              </a:lnSpc>
            </a:pPr>
            <a:endParaRPr lang="en-US" altLang="en-US" sz="2077" dirty="0"/>
          </a:p>
          <a:p>
            <a:pPr eaLnBrk="1" hangingPunct="1">
              <a:lnSpc>
                <a:spcPct val="90000"/>
              </a:lnSpc>
            </a:pPr>
            <a:r>
              <a:rPr lang="en-US" altLang="en-US" sz="2308" b="1" dirty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77" dirty="0"/>
              <a:t>Time spent processing a given job on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46" dirty="0"/>
              <a:t>Discounts I/O time, other jobs’ shares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46" dirty="0"/>
          </a:p>
          <a:p>
            <a:pPr lvl="1">
              <a:lnSpc>
                <a:spcPct val="90000"/>
              </a:lnSpc>
            </a:pPr>
            <a:r>
              <a:rPr lang="en-US" altLang="en-US" sz="2077" dirty="0"/>
              <a:t>Estimating CPU time is relatively easy based on the number of lines of code and processing speed of the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1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Clocking</a:t>
            </a:r>
            <a:endParaRPr lang="en-AU" altLang="en-US"/>
          </a:p>
        </p:txBody>
      </p:sp>
      <p:sp>
        <p:nvSpPr>
          <p:cNvPr id="45065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b="1" dirty="0"/>
              <a:t>Operation of digital hardware governed by a constant-rate clock</a:t>
            </a:r>
          </a:p>
          <a:p>
            <a:pPr eaLnBrk="1" hangingPunct="1"/>
            <a:endParaRPr lang="en-US" altLang="en-US" sz="2200" b="1" dirty="0"/>
          </a:p>
          <a:p>
            <a:pPr eaLnBrk="1" hangingPunct="1"/>
            <a:r>
              <a:rPr lang="en-US" altLang="en-US" sz="2200" b="1" dirty="0"/>
              <a:t>Different system components may have different clock rates</a:t>
            </a:r>
            <a:endParaRPr lang="en-AU" altLang="en-US" sz="2200" b="1" dirty="0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4151313" y="27511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4151313" y="28225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5880100" y="28225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7607300" y="28225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9336088" y="28225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151314" y="2967038"/>
            <a:ext cx="86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151313" y="2967040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014913" y="2967040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014913" y="3254375"/>
            <a:ext cx="86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863974" y="3254375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880101" y="296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880100" y="296704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6743700" y="296704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6743700" y="32543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7607301" y="296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7607300" y="296704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8470900" y="296704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8470901" y="32543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9336088" y="296704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9336089" y="2967038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5735639" y="4046539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7464426" y="4046539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9191625" y="4046539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3863977" y="4478338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3863975" y="28225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208214" y="2971801"/>
            <a:ext cx="1460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600">
                <a:solidFill>
                  <a:prstClr val="black"/>
                </a:solidFill>
              </a:rPr>
              <a:t>Clock (cycles)</a:t>
            </a:r>
            <a:endParaRPr lang="en-AU" altLang="en-US" sz="1600">
              <a:solidFill>
                <a:prstClr val="black"/>
              </a:solidFill>
            </a:endParaRP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208214" y="3403601"/>
            <a:ext cx="17011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600" dirty="0">
                <a:solidFill>
                  <a:prstClr val="black"/>
                </a:solidFill>
              </a:rPr>
              <a:t>Data transfer</a:t>
            </a:r>
            <a:br>
              <a:rPr lang="en-US" altLang="en-US" sz="1600" dirty="0">
                <a:solidFill>
                  <a:prstClr val="black"/>
                </a:solidFill>
              </a:rPr>
            </a:br>
            <a:r>
              <a:rPr lang="en-US" altLang="en-US" sz="1600" dirty="0">
                <a:solidFill>
                  <a:prstClr val="black"/>
                </a:solidFill>
              </a:rPr>
              <a:t>and computation</a:t>
            </a:r>
            <a:endParaRPr lang="en-AU" altLang="en-US" sz="1600" dirty="0">
              <a:solidFill>
                <a:prstClr val="black"/>
              </a:solidFill>
            </a:endParaRP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2208214" y="4051301"/>
            <a:ext cx="13484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600">
                <a:solidFill>
                  <a:prstClr val="black"/>
                </a:solidFill>
              </a:rPr>
              <a:t>Update state</a:t>
            </a:r>
            <a:endParaRPr lang="en-AU" altLang="en-US" sz="1600">
              <a:solidFill>
                <a:prstClr val="black"/>
              </a:solidFill>
            </a:endParaRP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4440240" y="2678112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361451" y="2538413"/>
            <a:ext cx="1322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/>
            <a:r>
              <a:rPr lang="en-US" altLang="en-US" sz="1600" dirty="0">
                <a:solidFill>
                  <a:prstClr val="black"/>
                </a:solidFill>
              </a:rPr>
              <a:t>Clock period</a:t>
            </a:r>
            <a:endParaRPr lang="en-AU" altLang="en-US" sz="1600" dirty="0">
              <a:solidFill>
                <a:prstClr val="black"/>
              </a:solidFill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210547" y="4712872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r>
              <a:rPr lang="en-US" altLang="en-US" sz="2000" b="1" dirty="0">
                <a:solidFill>
                  <a:prstClr val="black"/>
                </a:solidFill>
              </a:rPr>
              <a:t>Clock period: </a:t>
            </a:r>
            <a:r>
              <a:rPr lang="en-US" altLang="en-US" sz="2000" dirty="0">
                <a:solidFill>
                  <a:prstClr val="black"/>
                </a:solidFill>
              </a:rPr>
              <a:t>duration of a clock cycle</a:t>
            </a:r>
          </a:p>
          <a:p>
            <a:pPr marL="527517" lvl="1" indent="0" defTabSz="527517">
              <a:spcBef>
                <a:spcPct val="20000"/>
              </a:spcBef>
              <a:buClr>
                <a:srgbClr val="0000FF"/>
              </a:buClr>
              <a:buSzPct val="55000"/>
            </a:pPr>
            <a:r>
              <a:rPr lang="en-US" altLang="en-US" sz="2000" dirty="0">
                <a:solidFill>
                  <a:prstClr val="black"/>
                </a:solidFill>
              </a:rPr>
              <a:t>e.g., 250ps = 0.25ns = 250×10</a:t>
            </a:r>
            <a:r>
              <a:rPr lang="en-US" altLang="en-US" sz="2000" baseline="30000" dirty="0">
                <a:solidFill>
                  <a:prstClr val="black"/>
                </a:solidFill>
              </a:rPr>
              <a:t>–12</a:t>
            </a:r>
            <a:r>
              <a:rPr lang="en-US" altLang="en-US" sz="2000" dirty="0">
                <a:solidFill>
                  <a:prstClr val="black"/>
                </a:solidFill>
              </a:rPr>
              <a:t>s</a:t>
            </a:r>
          </a:p>
          <a:p>
            <a:pPr marL="0" indent="0" defTabSz="527517">
              <a:spcBef>
                <a:spcPct val="20000"/>
              </a:spcBef>
              <a:buClr>
                <a:srgbClr val="800080"/>
              </a:buClr>
              <a:buSzPct val="60000"/>
            </a:pPr>
            <a:r>
              <a:rPr lang="en-US" altLang="en-US" sz="2000" b="1" dirty="0">
                <a:solidFill>
                  <a:prstClr val="black"/>
                </a:solidFill>
              </a:rPr>
              <a:t>Clock frequency (rate): </a:t>
            </a:r>
            <a:r>
              <a:rPr lang="en-US" altLang="en-US" sz="2000" dirty="0">
                <a:solidFill>
                  <a:prstClr val="black"/>
                </a:solidFill>
              </a:rPr>
              <a:t>cycles per second</a:t>
            </a:r>
          </a:p>
          <a:p>
            <a:pPr marL="527517" lvl="1" indent="0" defTabSz="527517">
              <a:spcBef>
                <a:spcPct val="20000"/>
              </a:spcBef>
              <a:buClr>
                <a:srgbClr val="0000FF"/>
              </a:buClr>
              <a:buSzPct val="55000"/>
            </a:pPr>
            <a:r>
              <a:rPr lang="en-US" altLang="en-US" sz="2000" dirty="0">
                <a:solidFill>
                  <a:prstClr val="black"/>
                </a:solidFill>
              </a:rPr>
              <a:t>e.g., 4.0GHz = 4000MHz = 4.0×10</a:t>
            </a:r>
            <a:r>
              <a:rPr lang="en-US" altLang="en-US" sz="2000" baseline="30000" dirty="0">
                <a:solidFill>
                  <a:prstClr val="black"/>
                </a:solidFill>
              </a:rPr>
              <a:t>9</a:t>
            </a:r>
            <a:r>
              <a:rPr lang="en-US" altLang="en-US" sz="2000" dirty="0">
                <a:solidFill>
                  <a:prstClr val="black"/>
                </a:solidFill>
              </a:rPr>
              <a:t>Hz</a:t>
            </a:r>
            <a:endParaRPr lang="en-AU" altLang="en-US" sz="2000" dirty="0">
              <a:solidFill>
                <a:prstClr val="black"/>
              </a:solidFill>
            </a:endParaRPr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5880101" y="3541714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4151313" y="3541714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7607300" y="3541714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0B047-8656-4A62-8118-1B66180DF0FC}"/>
              </a:ext>
            </a:extLst>
          </p:cNvPr>
          <p:cNvSpPr txBox="1"/>
          <p:nvPr/>
        </p:nvSpPr>
        <p:spPr>
          <a:xfrm>
            <a:off x="1666726" y="2434884"/>
            <a:ext cx="15438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FF0000"/>
                </a:solidFill>
                <a:latin typeface="Calibri"/>
              </a:rPr>
              <a:t>A clock cycle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A7E23F-BA0D-42ED-B16F-47AF89888AB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10547" y="2640870"/>
            <a:ext cx="846897" cy="428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0" grpId="0" animBg="1"/>
      <p:bldP spid="45061" grpId="0" animBg="1"/>
      <p:bldP spid="45062" grpId="0" animBg="1"/>
      <p:bldP spid="45063" grpId="0" animBg="1"/>
      <p:bldP spid="45066" grpId="0" animBg="1"/>
      <p:bldP spid="45067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/>
      <p:bldP spid="45087" grpId="0"/>
      <p:bldP spid="45088" grpId="0"/>
      <p:bldP spid="45089" grpId="0" animBg="1"/>
      <p:bldP spid="45090" grpId="0"/>
      <p:bldP spid="45092" grpId="0" animBg="1"/>
      <p:bldP spid="45093" grpId="0" animBg="1"/>
      <p:bldP spid="4509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CPU Time Estimation</a:t>
            </a:r>
            <a:endParaRPr lang="en-AU" alt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76679" y="1171078"/>
            <a:ext cx="6453718" cy="4964611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000" dirty="0"/>
              <a:t>A code line of high-level language program can be translated to </a:t>
            </a:r>
            <a:r>
              <a:rPr lang="en-AU" altLang="en-US" sz="2000" b="1" dirty="0"/>
              <a:t>one or multiple</a:t>
            </a:r>
            <a:r>
              <a:rPr lang="en-AU" altLang="en-US" sz="2000" dirty="0"/>
              <a:t> assembly code lines</a:t>
            </a:r>
          </a:p>
          <a:p>
            <a:pPr eaLnBrk="1" hangingPunct="1"/>
            <a:endParaRPr lang="en-AU" altLang="en-US" sz="2000" dirty="0"/>
          </a:p>
          <a:p>
            <a:pPr eaLnBrk="1" hangingPunct="1"/>
            <a:r>
              <a:rPr lang="en-AU" altLang="en-US" sz="2000" dirty="0"/>
              <a:t>CPU processes a piece of machine code for each assembly code line, one by one</a:t>
            </a:r>
          </a:p>
          <a:p>
            <a:pPr lvl="1"/>
            <a:endParaRPr lang="en-AU" altLang="en-US" sz="2000" dirty="0"/>
          </a:p>
          <a:p>
            <a:pPr eaLnBrk="1" hangingPunct="1"/>
            <a:r>
              <a:rPr lang="en-AU" altLang="en-US" sz="2000" b="1" dirty="0"/>
              <a:t>Example: </a:t>
            </a:r>
            <a:r>
              <a:rPr lang="en-AU" altLang="en-US" sz="2000" dirty="0"/>
              <a:t>Application A has 1000 assembly lines. CPU has 250 </a:t>
            </a:r>
            <a:r>
              <a:rPr lang="en-AU" altLang="en-US" sz="2000" dirty="0" err="1"/>
              <a:t>ps</a:t>
            </a:r>
            <a:r>
              <a:rPr lang="en-AU" altLang="en-US" sz="2000" dirty="0"/>
              <a:t> clock period.</a:t>
            </a:r>
          </a:p>
          <a:p>
            <a:pPr marL="0" indent="0">
              <a:buNone/>
            </a:pPr>
            <a:r>
              <a:rPr lang="en-AU" altLang="en-US" sz="2000" dirty="0"/>
              <a:t>	</a:t>
            </a:r>
          </a:p>
          <a:p>
            <a:pPr marL="0" indent="0">
              <a:buNone/>
            </a:pPr>
            <a:r>
              <a:rPr lang="en-AU" altLang="en-US" sz="2000" b="1" dirty="0"/>
              <a:t>	Clock cycles for Application A </a:t>
            </a:r>
          </a:p>
          <a:p>
            <a:pPr marL="0" indent="0">
              <a:buNone/>
            </a:pPr>
            <a:r>
              <a:rPr lang="en-AU" altLang="en-US" sz="2000" dirty="0"/>
              <a:t>	= 1000 </a:t>
            </a:r>
            <a:r>
              <a:rPr lang="en-US" altLang="en-US" sz="2000" dirty="0"/>
              <a:t>cycles</a:t>
            </a:r>
            <a:endParaRPr lang="en-AU" altLang="en-US" sz="2000" dirty="0"/>
          </a:p>
          <a:p>
            <a:pPr marL="0" indent="0">
              <a:buNone/>
            </a:pPr>
            <a:endParaRPr lang="en-AU" altLang="en-US" sz="2000" dirty="0"/>
          </a:p>
          <a:p>
            <a:pPr marL="0" indent="0">
              <a:buNone/>
            </a:pPr>
            <a:r>
              <a:rPr lang="en-AU" altLang="en-US" sz="2000" dirty="0"/>
              <a:t>	</a:t>
            </a:r>
            <a:r>
              <a:rPr lang="en-AU" altLang="en-US" sz="2000" b="1" dirty="0"/>
              <a:t>CPU time for Application A </a:t>
            </a:r>
          </a:p>
          <a:p>
            <a:pPr marL="0" indent="0">
              <a:buNone/>
            </a:pPr>
            <a:r>
              <a:rPr lang="en-AU" altLang="en-US" sz="2000" dirty="0"/>
              <a:t>	= 1000 cycles x 250 </a:t>
            </a:r>
            <a:r>
              <a:rPr lang="en-AU" altLang="en-US" sz="2000" dirty="0" err="1"/>
              <a:t>ps</a:t>
            </a:r>
            <a:r>
              <a:rPr lang="en-AU" altLang="en-US" sz="2000" dirty="0"/>
              <a:t> = 250</a:t>
            </a:r>
            <a:r>
              <a:rPr lang="en-US" altLang="en-US" sz="2000" dirty="0"/>
              <a:t>×10</a:t>
            </a:r>
            <a:r>
              <a:rPr lang="en-US" altLang="en-US" sz="2000" baseline="30000" dirty="0"/>
              <a:t>–9</a:t>
            </a:r>
            <a:r>
              <a:rPr lang="en-US" altLang="en-US" sz="2000" dirty="0"/>
              <a:t>s</a:t>
            </a:r>
            <a:r>
              <a:rPr lang="en-AU" altLang="en-US" sz="2000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10" descr="f01-03-P374493">
            <a:extLst>
              <a:ext uri="{FF2B5EF4-FFF2-40B4-BE49-F238E27FC236}">
                <a16:creationId xmlns:a16="http://schemas.microsoft.com/office/drawing/2014/main" id="{96CCF6EC-24C9-4AF8-8DB3-5A9C875B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71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7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BB79F-D941-4B5D-AE92-16E2F9761EA3}"/>
              </a:ext>
            </a:extLst>
          </p:cNvPr>
          <p:cNvSpPr/>
          <p:nvPr/>
        </p:nvSpPr>
        <p:spPr>
          <a:xfrm>
            <a:off x="2334114" y="2530890"/>
            <a:ext cx="7391885" cy="15071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769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Time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Cycles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Period</a:t>
            </a:r>
          </a:p>
          <a:p>
            <a:pPr defTabSz="527517"/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=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Cycles</a:t>
            </a:r>
            <a:r>
              <a:rPr lang="en-US" sz="276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968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Computer A:</a:t>
            </a:r>
            <a:r>
              <a:rPr lang="en-US" altLang="en-US" sz="2000" dirty="0"/>
              <a:t> 2GHz clock, 10s CPU time to run an Application</a:t>
            </a:r>
          </a:p>
          <a:p>
            <a:pPr eaLnBrk="1" hangingPunct="1"/>
            <a:r>
              <a:rPr lang="en-US" altLang="en-US" sz="2000" b="1" dirty="0"/>
              <a:t>Designing Computer B</a:t>
            </a:r>
          </a:p>
          <a:p>
            <a:pPr lvl="1" eaLnBrk="1" hangingPunct="1"/>
            <a:r>
              <a:rPr lang="en-US" altLang="en-US" sz="2000" dirty="0"/>
              <a:t>Aim for 6s CPU time for the same Application</a:t>
            </a:r>
          </a:p>
          <a:p>
            <a:pPr lvl="1" eaLnBrk="1" hangingPunct="1"/>
            <a:r>
              <a:rPr lang="en-US" altLang="en-US" sz="2000" dirty="0"/>
              <a:t>Can do faster clock, but causes 1.2 × clock cycles</a:t>
            </a:r>
          </a:p>
          <a:p>
            <a:pPr eaLnBrk="1" hangingPunct="1"/>
            <a:r>
              <a:rPr lang="en-US" altLang="en-US" sz="2000" b="1" dirty="0"/>
              <a:t>How fast must Computer B clock be?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981C1-0B37-4627-891D-ADFE5303138A}"/>
              </a:ext>
            </a:extLst>
          </p:cNvPr>
          <p:cNvSpPr/>
          <p:nvPr/>
        </p:nvSpPr>
        <p:spPr>
          <a:xfrm>
            <a:off x="1643185" y="3128596"/>
            <a:ext cx="8124578" cy="3211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 seconds</a:t>
            </a: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=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= 1.2 x 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= 1.2 x 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x 10</a:t>
            </a:r>
            <a:r>
              <a:rPr lang="en-US" sz="2000" baseline="30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 second / (24 x 10</a:t>
            </a:r>
            <a:r>
              <a:rPr lang="en-US" sz="20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000" baseline="-25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x 10</a:t>
            </a:r>
            <a:r>
              <a:rPr lang="en-US" sz="20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4GHz </a:t>
            </a:r>
          </a:p>
          <a:p>
            <a:pPr defTabSz="527517"/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aseline="-25000" dirty="0">
              <a:solidFill>
                <a:srgbClr val="036D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seconds = </a:t>
            </a:r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2GHz</a:t>
            </a:r>
          </a:p>
          <a:p>
            <a:pPr defTabSz="527517"/>
            <a:r>
              <a:rPr lang="en-US" sz="2000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en-US" sz="2000" baseline="-25000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 seconds x 2GHz = 20 x 10</a:t>
            </a:r>
            <a:r>
              <a:rPr lang="en-US" sz="20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lang="en-US" sz="20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Instruction Count and CPI</a:t>
            </a:r>
            <a:endParaRPr lang="en-AU" alt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729029" y="1256803"/>
            <a:ext cx="6840580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308" dirty="0"/>
              <a:t>An assembly line is also called one </a:t>
            </a:r>
            <a:r>
              <a:rPr lang="en-AU" altLang="en-US" sz="2308" b="1" dirty="0">
                <a:solidFill>
                  <a:srgbClr val="0070C0"/>
                </a:solidFill>
              </a:rPr>
              <a:t>Instruction</a:t>
            </a:r>
          </a:p>
          <a:p>
            <a:pPr eaLnBrk="1" hangingPunct="1"/>
            <a:endParaRPr lang="en-AU" altLang="en-US" sz="2308" dirty="0"/>
          </a:p>
          <a:p>
            <a:pPr eaLnBrk="1" hangingPunct="1"/>
            <a:r>
              <a:rPr lang="en-AU" altLang="en-US" sz="2308" dirty="0"/>
              <a:t>In some CPUs, an instruction may take </a:t>
            </a:r>
            <a:r>
              <a:rPr lang="en-AU" altLang="en-US" sz="2308" b="1" dirty="0"/>
              <a:t>multiple clock cycles</a:t>
            </a:r>
          </a:p>
          <a:p>
            <a:pPr eaLnBrk="1" hangingPunct="1"/>
            <a:endParaRPr lang="en-AU" altLang="en-US" sz="2308" dirty="0"/>
          </a:p>
          <a:p>
            <a:pPr eaLnBrk="1" hangingPunct="1"/>
            <a:r>
              <a:rPr lang="en-AU" altLang="en-US" sz="2308" b="1" dirty="0"/>
              <a:t>CPU Time equation can be rewritten</a:t>
            </a:r>
          </a:p>
          <a:p>
            <a:pPr eaLnBrk="1" hangingPunct="1"/>
            <a:endParaRPr lang="en-AU" altLang="en-US" sz="2308" dirty="0"/>
          </a:p>
          <a:p>
            <a:pPr eaLnBrk="1" hangingPunct="1"/>
            <a:endParaRPr lang="en-AU" altLang="en-US" sz="2308" dirty="0"/>
          </a:p>
          <a:p>
            <a:pPr eaLnBrk="1" hangingPunct="1"/>
            <a:endParaRPr lang="en-AU" altLang="en-US" sz="2308" dirty="0"/>
          </a:p>
          <a:p>
            <a:pPr eaLnBrk="1" hangingPunct="1"/>
            <a:endParaRPr lang="en-AU" altLang="en-US" sz="2308" dirty="0"/>
          </a:p>
          <a:p>
            <a:pPr eaLnBrk="1" hangingPunct="1"/>
            <a:r>
              <a:rPr lang="en-AU" altLang="en-US" sz="2308" b="1" dirty="0"/>
              <a:t>Cycles Per Instruction</a:t>
            </a:r>
            <a:r>
              <a:rPr lang="en-AU" altLang="en-US" sz="2308" dirty="0"/>
              <a:t> is also called </a:t>
            </a:r>
            <a:r>
              <a:rPr lang="en-AU" altLang="en-US" sz="2308" b="1" dirty="0">
                <a:solidFill>
                  <a:srgbClr val="0070C0"/>
                </a:solidFill>
              </a:rPr>
              <a:t>CPI</a:t>
            </a:r>
          </a:p>
          <a:p>
            <a:pPr eaLnBrk="1" hangingPunct="1"/>
            <a:endParaRPr lang="en-AU" altLang="en-US" sz="2308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10" descr="f01-03-P374493">
            <a:extLst>
              <a:ext uri="{FF2B5EF4-FFF2-40B4-BE49-F238E27FC236}">
                <a16:creationId xmlns:a16="http://schemas.microsoft.com/office/drawing/2014/main" id="{96CCF6EC-24C9-4AF8-8DB3-5A9C875B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84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67077B-7878-4371-A5FF-D53611D06CB2}"/>
              </a:ext>
            </a:extLst>
          </p:cNvPr>
          <p:cNvSpPr/>
          <p:nvPr/>
        </p:nvSpPr>
        <p:spPr>
          <a:xfrm>
            <a:off x="910004" y="3866305"/>
            <a:ext cx="7942385" cy="1020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077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Time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527517"/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</a:t>
            </a:r>
            <a:r>
              <a:rPr lang="en-US" sz="2077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Cycles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77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Period</a:t>
            </a:r>
          </a:p>
          <a:p>
            <a:pPr defTabSz="527517"/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 </a:t>
            </a:r>
            <a:r>
              <a:rPr lang="en-US" sz="2077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Count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77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Cycles Per Instruction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77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Period</a:t>
            </a:r>
          </a:p>
        </p:txBody>
      </p:sp>
    </p:spTree>
    <p:extLst>
      <p:ext uri="{BB962C8B-B14F-4D97-AF65-F5344CB8AC3E}">
        <p14:creationId xmlns:p14="http://schemas.microsoft.com/office/powerpoint/2010/main" val="22331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13160</TotalTime>
  <Words>1250</Words>
  <Application>Microsoft Office PowerPoint</Application>
  <PresentationFormat>Widescreen</PresentationFormat>
  <Paragraphs>283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SJSU Spartan Regular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1_Office Theme</vt:lpstr>
      <vt:lpstr>Equation</vt:lpstr>
      <vt:lpstr>Lecture 1.  Computer Architecture &amp; Design Overview (2)</vt:lpstr>
      <vt:lpstr>About Prerequisite – What to Submit?</vt:lpstr>
      <vt:lpstr>Relative Performance</vt:lpstr>
      <vt:lpstr>Measuring Execution Time</vt:lpstr>
      <vt:lpstr>CPU Clocking</vt:lpstr>
      <vt:lpstr>CPU Time Estimation</vt:lpstr>
      <vt:lpstr>CPU Time</vt:lpstr>
      <vt:lpstr>CPU Time Example</vt:lpstr>
      <vt:lpstr>Instruction Count and CPI</vt:lpstr>
      <vt:lpstr>CPI Example</vt:lpstr>
      <vt:lpstr>CPI Example</vt:lpstr>
      <vt:lpstr>CPI and Average CPI</vt:lpstr>
      <vt:lpstr>Example: Average CPI </vt:lpstr>
      <vt:lpstr>Power and Performance</vt:lpstr>
      <vt:lpstr>Issue with Power Scaling</vt:lpstr>
      <vt:lpstr>Design and Manufacturing Process</vt:lpstr>
      <vt:lpstr>Course Modules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2 Computer Architecture &amp; Design Overview</dc:title>
  <dc:creator>Haonan Wang</dc:creator>
  <cp:lastModifiedBy>Haonan Wang</cp:lastModifiedBy>
  <cp:revision>443</cp:revision>
  <dcterms:created xsi:type="dcterms:W3CDTF">2020-08-25T06:07:12Z</dcterms:created>
  <dcterms:modified xsi:type="dcterms:W3CDTF">2022-08-31T21:16:16Z</dcterms:modified>
</cp:coreProperties>
</file>