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466" r:id="rId3"/>
    <p:sldId id="465" r:id="rId4"/>
    <p:sldId id="436" r:id="rId5"/>
    <p:sldId id="437" r:id="rId6"/>
    <p:sldId id="438" r:id="rId7"/>
    <p:sldId id="439" r:id="rId8"/>
    <p:sldId id="440" r:id="rId9"/>
    <p:sldId id="441" r:id="rId10"/>
    <p:sldId id="443" r:id="rId11"/>
    <p:sldId id="445" r:id="rId12"/>
    <p:sldId id="463" r:id="rId13"/>
    <p:sldId id="453" r:id="rId14"/>
    <p:sldId id="444" r:id="rId15"/>
    <p:sldId id="462" r:id="rId16"/>
    <p:sldId id="460" r:id="rId17"/>
    <p:sldId id="461" r:id="rId18"/>
    <p:sldId id="446" r:id="rId19"/>
    <p:sldId id="448" r:id="rId20"/>
    <p:sldId id="449" r:id="rId21"/>
    <p:sldId id="450" r:id="rId22"/>
    <p:sldId id="454" r:id="rId23"/>
    <p:sldId id="459" r:id="rId24"/>
    <p:sldId id="292" r:id="rId25"/>
    <p:sldId id="456" r:id="rId26"/>
    <p:sldId id="293" r:id="rId27"/>
    <p:sldId id="296" r:id="rId28"/>
    <p:sldId id="297" r:id="rId29"/>
    <p:sldId id="260" r:id="rId30"/>
    <p:sldId id="442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joZNpToQ0dRjYoEtT+uDg==" hashData="Dsqt+voqVt+IjEoEchI0XCRfv70lvbm81Loa1TTUqjUt5oimAg3Kb89Xp3eIE3Vu8I6O9Tao6kiDpWlkQ2dMb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436" autoAdjust="0"/>
  </p:normalViewPr>
  <p:slideViewPr>
    <p:cSldViewPr snapToGrid="0">
      <p:cViewPr varScale="1">
        <p:scale>
          <a:sx n="111" d="100"/>
          <a:sy n="111" d="100"/>
        </p:scale>
        <p:origin x="55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BC1F1-AAD6-4E30-9B89-9B8B7FA963C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1FC8-020B-40A9-8F23-3AD821CC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8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1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0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6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2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31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41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7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6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3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7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8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4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74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098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6E621-E02E-49D5-BA98-95783897D2C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B714-89B6-49DE-96ED-82B88F9F9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84983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EEE7-0D76-41F0-B0DC-4D8FE0F3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0F10-0D3C-4789-A908-22A018634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97E-DC2E-4277-84AC-4911CD31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A743-DA86-4ED9-9673-E6CAD669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23A9-6C65-4B52-99D2-3C2ECA19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0E4C-35FB-48D6-BAD8-8458D192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56BDD-7F99-4966-8004-6E053AD9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BDE8-778C-438F-809B-4822D9A2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E55B-0215-4F61-8632-11D21776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1EBA-994F-4B22-B2EB-1EA65C06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DDAC8-E51D-43DE-A27A-36BDE1A7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B97D8-4B94-4520-B14D-19A8E5D3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2006-A139-40F8-8B3D-229636BA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721F-863A-4B82-B187-5B3F2A1E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04E2-17D2-4988-8924-32E95F43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5077"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8" name="TextBox 7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0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366895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>
                <a:solidFill>
                  <a:srgbClr val="036DB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8" name="TextBox 7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6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3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8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D77F-D92C-493D-98FB-460E6CD1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6E2C-0E1B-483F-A148-C846407E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24A2-B4A9-4CFA-BD93-A7017E37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E6E2-CF04-47A4-8BBE-92CCDC72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D4EF-FF4B-4CB7-889E-223BFF75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7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6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022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301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820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6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6" y="3757613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58E13C4E-75B7-4370-AFAC-ABEED84781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01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F78-46FA-4D12-8C93-6D7A1C0D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217B4-DE61-4E6E-AD4F-AD77ED2D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0604-1966-409C-BDAA-3B1CF545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E346-68C9-49CE-8829-498E36D4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8E8F-7269-4B96-9604-A7FF1013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A603-27D6-4EFC-AE31-5FAB3577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E06B-BA17-45BF-B0FE-2B5578C40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C4848-5CA8-4514-9C28-219112FAB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BF802-B992-4915-93FE-842BD2C7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002A-CCD8-41A5-845C-3D66903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C85-F9C8-4162-82CB-61A519F2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6E13-3734-46EF-A85E-B08D59CC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9C1C-CD92-4A9C-8983-CDBDEB3F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E22B5-15F2-43A6-BBC9-D8021CCA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2536-4C60-49F9-9059-A19F2354E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DE420-823D-430F-B32C-003E3B688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0AFA3-766D-469C-B75E-B1F9AF88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10B0D-2A2C-4050-B1BF-5535089D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DF4DB-EECA-497D-AA04-C89CDFB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6A12-A7CD-492A-91A5-5E499C29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2B9AE-8FAC-41B5-A62D-4B34532B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6DC04-1236-4B12-BA13-8704A1E9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34F1-011D-41D6-AE56-728BCBB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9FE55-28EE-4F3E-AFCE-57AFC003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6BD0A-4A2A-41CE-923B-13DDAC30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DBDE-2940-4C69-BA8E-C22A36C5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DFBB-73FC-41E1-8C15-9F69A0DF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4362-C4EA-48FC-AF2A-AAF814D6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6C1F-43C1-46EF-A51F-403F1E76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162E-FBF7-422C-8F6E-5A21A99D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E02F-D142-47CF-956F-D7C9502D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2E87D-CF10-431D-B492-56A0CFF8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8C69-825B-4814-829E-58757F7D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95EA6-FB49-4104-8395-31D33844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0CCF2-25D0-4772-BFC2-056183B6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DCD6-C515-40F7-B80B-1F07541A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BBD7-1B32-4AED-BD7D-899EF752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AD09-725C-421D-A231-7771321B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C2E48-3848-4F1E-92C7-2DDB30D2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C20F9-FDDE-4DDE-B1E0-268AD669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2C44-AAE3-4241-8865-F53E9BA8D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4AC6-1C02-410C-B8CE-7DC4C1567B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B567-E4B0-491F-9FAD-A2D250AD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04A1-ED71-45DD-95AF-EAB63644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2.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Instruction Set Architecture &amp; Language (1)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8D26-92E8-4EE6-A905-3F84C2F9B362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F62E-060E-43B0-BC3D-F0872507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Typical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DE4-BD10-47BC-A8B5-F2960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3" y="1715644"/>
            <a:ext cx="5350025" cy="4587331"/>
          </a:xfrm>
        </p:spPr>
        <p:txBody>
          <a:bodyPr>
            <a:normAutofit/>
          </a:bodyPr>
          <a:lstStyle/>
          <a:p>
            <a:pPr marL="1120974" lvl="1" indent="-593457">
              <a:buFont typeface="+mj-lt"/>
              <a:buAutoNum type="arabicPeriod"/>
            </a:pPr>
            <a:r>
              <a:rPr lang="en-US" sz="2400" dirty="0"/>
              <a:t>Load operand values from memory to registers</a:t>
            </a:r>
          </a:p>
          <a:p>
            <a:pPr marL="1120974" lvl="1" indent="-593457">
              <a:buFont typeface="+mj-lt"/>
              <a:buAutoNum type="arabicPeriod"/>
            </a:pPr>
            <a:endParaRPr lang="en-US" sz="2400" dirty="0"/>
          </a:p>
          <a:p>
            <a:pPr marL="1120974" lvl="1" indent="-593457">
              <a:buFont typeface="+mj-lt"/>
              <a:buAutoNum type="arabicPeriod"/>
            </a:pPr>
            <a:r>
              <a:rPr lang="en-US" sz="2400" dirty="0"/>
              <a:t>Do computation on registers</a:t>
            </a:r>
          </a:p>
          <a:p>
            <a:pPr marL="1120974" lvl="1" indent="-593457">
              <a:buFont typeface="+mj-lt"/>
              <a:buAutoNum type="arabicPeriod"/>
            </a:pPr>
            <a:endParaRPr lang="en-US" sz="2400" dirty="0"/>
          </a:p>
          <a:p>
            <a:pPr marL="1120974" lvl="1" indent="-593457">
              <a:buFont typeface="+mj-lt"/>
              <a:buAutoNum type="arabicPeriod"/>
            </a:pPr>
            <a:r>
              <a:rPr lang="en-US" sz="2400" dirty="0"/>
              <a:t>Move the results from register to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C7FB-5156-470E-81C5-B63E3EC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8995052E-AAF6-44AF-8705-1DAB4EDE2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8EB39-DECF-4D3A-B801-EFFE0B8785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48EE65-0514-4417-B17D-2096C7A764A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01D65E-FDEE-4DC3-9643-961065345434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C7338-00F7-4C20-8EFA-C4496A8A948E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E4AB0-20DE-4304-A361-16A4AE6D69C8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FFBDE-AB33-4F3D-8EFF-BD393506EC57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E3BB3-B8AF-4452-8492-93491B64119A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B07225-7870-4355-A8D7-BC74BD4EB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8" y="5331303"/>
            <a:ext cx="1295565" cy="971673"/>
          </a:xfrm>
          <a:prstGeom prst="rect">
            <a:avLst/>
          </a:prstGeom>
        </p:spPr>
      </p:pic>
      <p:sp>
        <p:nvSpPr>
          <p:cNvPr id="16" name="AutoShape 38">
            <a:extLst>
              <a:ext uri="{FF2B5EF4-FFF2-40B4-BE49-F238E27FC236}">
                <a16:creationId xmlns:a16="http://schemas.microsoft.com/office/drawing/2014/main" id="{C07BACDF-93A2-4FD0-B6AC-862EB51D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077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9956C-C957-4A3E-903B-724A0DAE066C}"/>
              </a:ext>
            </a:extLst>
          </p:cNvPr>
          <p:cNvSpPr/>
          <p:nvPr/>
        </p:nvSpPr>
        <p:spPr>
          <a:xfrm>
            <a:off x="6508857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70AAF7-7AD8-49D8-AECA-957D001828C4}"/>
              </a:ext>
            </a:extLst>
          </p:cNvPr>
          <p:cNvSpPr/>
          <p:nvPr/>
        </p:nvSpPr>
        <p:spPr>
          <a:xfrm>
            <a:off x="6508857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78FC-7E76-4BAA-A210-A8C199ADDA38}"/>
              </a:ext>
            </a:extLst>
          </p:cNvPr>
          <p:cNvSpPr/>
          <p:nvPr/>
        </p:nvSpPr>
        <p:spPr>
          <a:xfrm>
            <a:off x="6508856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9267E-3411-4995-83C6-997EE5BEC471}"/>
              </a:ext>
            </a:extLst>
          </p:cNvPr>
          <p:cNvSpPr/>
          <p:nvPr/>
        </p:nvSpPr>
        <p:spPr>
          <a:xfrm>
            <a:off x="6509817" y="3615583"/>
            <a:ext cx="1307378" cy="983176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4A282-5837-431C-A0C4-BDAAE6AECBD4}"/>
              </a:ext>
            </a:extLst>
          </p:cNvPr>
          <p:cNvSpPr/>
          <p:nvPr/>
        </p:nvSpPr>
        <p:spPr>
          <a:xfrm>
            <a:off x="6509817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779AA3-8FA0-4912-8864-D846A0177E9E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6884837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A7E995-A37D-4521-BDF0-CC0FA815CCAF}"/>
              </a:ext>
            </a:extLst>
          </p:cNvPr>
          <p:cNvSpPr txBox="1"/>
          <p:nvPr/>
        </p:nvSpPr>
        <p:spPr>
          <a:xfrm>
            <a:off x="6393573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4825E-2067-4136-A6C1-AB12BA74BBF9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D1DBDF-CCAF-4A01-B9BC-8204D030DFBC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22793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9F4-28D3-452C-8AB1-8BAD43C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05EC-A46F-497C-980E-D97E60DC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69" b="1" dirty="0"/>
              <a:t>Hardware can do one operation at a time</a:t>
            </a:r>
          </a:p>
          <a:p>
            <a:pPr lvl="1"/>
            <a:r>
              <a:rPr lang="en-US" sz="2308" dirty="0"/>
              <a:t>Arithmetic operations</a:t>
            </a:r>
          </a:p>
          <a:p>
            <a:pPr lvl="2"/>
            <a:r>
              <a:rPr lang="en-US" sz="1846" dirty="0"/>
              <a:t>add, sub, </a:t>
            </a:r>
            <a:r>
              <a:rPr lang="en-US" sz="1846" dirty="0" err="1"/>
              <a:t>mult</a:t>
            </a:r>
            <a:r>
              <a:rPr lang="en-US" sz="1846" dirty="0"/>
              <a:t>, div, …</a:t>
            </a:r>
          </a:p>
          <a:p>
            <a:pPr lvl="1"/>
            <a:r>
              <a:rPr lang="en-US" sz="2308" dirty="0"/>
              <a:t>Data movement</a:t>
            </a:r>
          </a:p>
          <a:p>
            <a:pPr lvl="2"/>
            <a:r>
              <a:rPr lang="en-US" sz="1846" dirty="0"/>
              <a:t>move, load data, store data, …</a:t>
            </a:r>
          </a:p>
          <a:p>
            <a:pPr lvl="1"/>
            <a:r>
              <a:rPr lang="en-US" sz="2308" dirty="0"/>
              <a:t>Logical operations</a:t>
            </a:r>
          </a:p>
          <a:p>
            <a:pPr lvl="2"/>
            <a:r>
              <a:rPr lang="en-US" sz="1846" dirty="0"/>
              <a:t>shift, and, or, </a:t>
            </a:r>
            <a:r>
              <a:rPr lang="en-US" sz="1846" dirty="0" err="1"/>
              <a:t>xor</a:t>
            </a:r>
            <a:r>
              <a:rPr lang="en-US" sz="1846" dirty="0"/>
              <a:t>, …</a:t>
            </a:r>
          </a:p>
          <a:p>
            <a:pPr lvl="1"/>
            <a:r>
              <a:rPr lang="en-US" sz="2308" dirty="0"/>
              <a:t>Conditional operations</a:t>
            </a:r>
          </a:p>
          <a:p>
            <a:pPr lvl="2"/>
            <a:r>
              <a:rPr lang="en-US" sz="1846" dirty="0"/>
              <a:t>jump, branch on condition, …</a:t>
            </a:r>
          </a:p>
          <a:p>
            <a:endParaRPr lang="en-US" sz="2769" dirty="0"/>
          </a:p>
          <a:p>
            <a:r>
              <a:rPr lang="en-US" sz="2769" dirty="0"/>
              <a:t>Format of assembly instructions that uses register operands</a:t>
            </a:r>
          </a:p>
          <a:p>
            <a:pPr lvl="1"/>
            <a:r>
              <a:rPr lang="en-US" sz="2308" b="1" i="1" dirty="0">
                <a:solidFill>
                  <a:srgbClr val="0070C0"/>
                </a:solidFill>
              </a:rPr>
              <a:t>Command</a:t>
            </a:r>
            <a:r>
              <a:rPr lang="en-US" sz="2308" b="1" dirty="0">
                <a:solidFill>
                  <a:srgbClr val="0070C0"/>
                </a:solidFill>
              </a:rPr>
              <a:t>   </a:t>
            </a:r>
            <a:r>
              <a:rPr lang="en-US" sz="2308" b="1" i="1" dirty="0">
                <a:solidFill>
                  <a:srgbClr val="0070C0"/>
                </a:solidFill>
              </a:rPr>
              <a:t>Result</a:t>
            </a:r>
            <a:r>
              <a:rPr lang="en-US" sz="2308" b="1" dirty="0">
                <a:solidFill>
                  <a:srgbClr val="0070C0"/>
                </a:solidFill>
              </a:rPr>
              <a:t>, </a:t>
            </a:r>
            <a:r>
              <a:rPr lang="en-US" sz="2308" b="1" i="1" dirty="0">
                <a:solidFill>
                  <a:srgbClr val="0070C0"/>
                </a:solidFill>
              </a:rPr>
              <a:t>Operand 1</a:t>
            </a:r>
            <a:r>
              <a:rPr lang="en-US" sz="2308" b="1" dirty="0">
                <a:solidFill>
                  <a:srgbClr val="0070C0"/>
                </a:solidFill>
              </a:rPr>
              <a:t>, </a:t>
            </a:r>
            <a:r>
              <a:rPr lang="en-US" sz="2308" b="1" i="1" dirty="0">
                <a:solidFill>
                  <a:srgbClr val="0070C0"/>
                </a:solidFill>
              </a:rPr>
              <a:t>Operand 2</a:t>
            </a:r>
          </a:p>
          <a:p>
            <a:pPr lvl="1"/>
            <a:endParaRPr lang="en-US" sz="2308" i="1" dirty="0"/>
          </a:p>
          <a:p>
            <a:pPr lvl="1"/>
            <a:r>
              <a:rPr lang="en-US" sz="2308" dirty="0">
                <a:solidFill>
                  <a:srgbClr val="0070C0"/>
                </a:solidFill>
              </a:rPr>
              <a:t>E.g. </a:t>
            </a:r>
            <a:r>
              <a:rPr lang="en-US" sz="2308" b="1" dirty="0">
                <a:solidFill>
                  <a:srgbClr val="0070C0"/>
                </a:solidFill>
              </a:rPr>
              <a:t>C = A + B </a:t>
            </a:r>
            <a:r>
              <a:rPr lang="en-US" sz="2308" b="1" dirty="0">
                <a:solidFill>
                  <a:srgbClr val="0070C0"/>
                </a:solidFill>
                <a:sym typeface="Wingdings" panose="05000000000000000000" pitchFamily="2" charset="2"/>
              </a:rPr>
              <a:t> Add C, A, B</a:t>
            </a:r>
            <a:r>
              <a:rPr lang="en-US" sz="2308" dirty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r>
              <a:rPr lang="en-US" sz="2308" dirty="0">
                <a:sym typeface="Wingdings" panose="05000000000000000000" pitchFamily="2" charset="2"/>
              </a:rPr>
              <a:t>(A, B, C should be replaced by register id)</a:t>
            </a:r>
            <a:endParaRPr lang="en-US" sz="2308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1E66-EB2E-48EC-817F-250280C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9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9F4-28D3-452C-8AB1-8BAD43C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HLL vs. Hardware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05EC-A46F-497C-980E-D97E60DC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1" y="109494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dirty="0"/>
              <a:t>HLL are designed to be understood and programmed easily by programmers</a:t>
            </a:r>
          </a:p>
          <a:p>
            <a:endParaRPr lang="en-US" sz="2400" dirty="0"/>
          </a:p>
          <a:p>
            <a:r>
              <a:rPr lang="en-US" sz="2400" dirty="0"/>
              <a:t>A HLL line may be a combination of multiple assembly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1E66-EB2E-48EC-817F-250280C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8CF53-5E4F-4F4E-A655-795146A0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09" y="2744726"/>
            <a:ext cx="2143125" cy="1110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C0965-C400-42B3-8175-A983B6F0B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37" y="2574951"/>
            <a:ext cx="4308390" cy="38148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D4F7AEB-DCAF-4F37-9CED-20C4943F1BC8}"/>
              </a:ext>
            </a:extLst>
          </p:cNvPr>
          <p:cNvSpPr/>
          <p:nvPr/>
        </p:nvSpPr>
        <p:spPr>
          <a:xfrm>
            <a:off x="4289196" y="3022234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12DFB-1EBE-4A30-8C4D-E3752820D073}"/>
              </a:ext>
            </a:extLst>
          </p:cNvPr>
          <p:cNvSpPr/>
          <p:nvPr/>
        </p:nvSpPr>
        <p:spPr>
          <a:xfrm>
            <a:off x="2137829" y="3407473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551A62-B4A5-499A-8C41-7426040A214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731912" y="3527890"/>
            <a:ext cx="2641276" cy="1341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2F822-4314-48BB-B1DE-A6EB6B25206A}"/>
              </a:ext>
            </a:extLst>
          </p:cNvPr>
          <p:cNvSpPr/>
          <p:nvPr/>
        </p:nvSpPr>
        <p:spPr>
          <a:xfrm>
            <a:off x="6373188" y="4748682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04" y="2042060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32" y="1973252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2439319" y="1614682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6797941" y="1545874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4176148" y="2528266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91281-A7D3-496B-874E-C2C62CB27923}"/>
              </a:ext>
            </a:extLst>
          </p:cNvPr>
          <p:cNvSpPr/>
          <p:nvPr/>
        </p:nvSpPr>
        <p:spPr>
          <a:xfrm>
            <a:off x="2024780" y="2706502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4C9C2-6901-425C-865A-07CBB8556FD3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3618863" y="2826919"/>
            <a:ext cx="2641276" cy="1548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BE019-7EBB-4C13-BF1B-687E13B1BEEE}"/>
              </a:ext>
            </a:extLst>
          </p:cNvPr>
          <p:cNvSpPr/>
          <p:nvPr/>
        </p:nvSpPr>
        <p:spPr>
          <a:xfrm>
            <a:off x="6260140" y="4254713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41EBC-0A45-44C9-BA76-AFDC89248631}"/>
              </a:ext>
            </a:extLst>
          </p:cNvPr>
          <p:cNvSpPr txBox="1"/>
          <p:nvPr/>
        </p:nvSpPr>
        <p:spPr>
          <a:xfrm>
            <a:off x="677373" y="3450742"/>
            <a:ext cx="4641655" cy="2649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Operations involved: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Value of ‘a’ is loaded from mem to  $3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Value of ‘b’ is loaded from mem to $2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operation done on $2 and $3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Value of ‘c’ is stored to mem</a:t>
            </a:r>
          </a:p>
        </p:txBody>
      </p:sp>
    </p:spTree>
    <p:extLst>
      <p:ext uri="{BB962C8B-B14F-4D97-AF65-F5344CB8AC3E}">
        <p14:creationId xmlns:p14="http://schemas.microsoft.com/office/powerpoint/2010/main" val="34287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26606" y="3213385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820616" y="2922419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B0BA5BD-BD57-49BD-9A23-5169BF5E2311}"/>
              </a:ext>
            </a:extLst>
          </p:cNvPr>
          <p:cNvSpPr/>
          <p:nvPr/>
        </p:nvSpPr>
        <p:spPr>
          <a:xfrm>
            <a:off x="8625312" y="1396212"/>
            <a:ext cx="252301" cy="660020"/>
          </a:xfrm>
          <a:prstGeom prst="leftBrace">
            <a:avLst>
              <a:gd name="adj1" fmla="val 4918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0E0376-8417-4D83-B1E3-970A02AB0D10}"/>
              </a:ext>
            </a:extLst>
          </p:cNvPr>
          <p:cNvSpPr txBox="1"/>
          <p:nvPr/>
        </p:nvSpPr>
        <p:spPr>
          <a:xfrm>
            <a:off x="6456309" y="1334942"/>
            <a:ext cx="224599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Stack region </a:t>
            </a:r>
          </a:p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allocation for test()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914387-806A-4D8F-96CB-FAB0FFAF6619}"/>
              </a:ext>
            </a:extLst>
          </p:cNvPr>
          <p:cNvSpPr/>
          <p:nvPr/>
        </p:nvSpPr>
        <p:spPr>
          <a:xfrm>
            <a:off x="9025114" y="141560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17C6C8-22BC-4454-ACE5-4600BD31F084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220C67-83AA-4D93-9900-B75B3A2832C6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5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" grpId="0" animBg="1"/>
      <p:bldP spid="5" grpId="0"/>
      <p:bldP spid="38" grpId="0" animBg="1"/>
      <p:bldP spid="27" grpId="0" animBg="1"/>
      <p:bldP spid="39" grpId="0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26606" y="3704548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45A03-16C8-44B7-A75B-12C448FC8FAE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51C0DD-E700-45ED-ABE2-85A148604278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E5EDE-3320-4670-9557-B29C71DBC8A1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820616" y="3413581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ADE95F-0836-4AE4-939B-524138E4106E}"/>
              </a:ext>
            </a:extLst>
          </p:cNvPr>
          <p:cNvSpPr/>
          <p:nvPr/>
        </p:nvSpPr>
        <p:spPr>
          <a:xfrm>
            <a:off x="8754144" y="1731385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3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26A105-70B3-47B2-841A-D7630FC74C32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5A371D-93D4-4C14-A4FB-4094AFB2FDE7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0B3F3B-3929-4D01-B999-B9587D2000A9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26606" y="4077470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820616" y="3786503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738215-3E76-481F-9A3F-979B853E2874}"/>
              </a:ext>
            </a:extLst>
          </p:cNvPr>
          <p:cNvSpPr/>
          <p:nvPr/>
        </p:nvSpPr>
        <p:spPr>
          <a:xfrm>
            <a:off x="8763810" y="1567345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3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9FF9A69-25D2-43D7-B324-4ECEE1B9E6B9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1B052-2BBE-4AEB-A4F8-028DD2DBEE90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7CB580-7E9D-41D2-9FD3-7E615E1AD79C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4276731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3985764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D9356-84E8-4B7C-B061-BCD580224FB5}"/>
              </a:ext>
            </a:extLst>
          </p:cNvPr>
          <p:cNvCxnSpPr>
            <a:stCxn id="28" idx="1"/>
            <a:endCxn id="38" idx="3"/>
          </p:cNvCxnSpPr>
          <p:nvPr/>
        </p:nvCxnSpPr>
        <p:spPr>
          <a:xfrm flipH="1">
            <a:off x="8107033" y="1788534"/>
            <a:ext cx="918081" cy="1980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0484F2-620F-4642-A8C4-D33AB82ACD5F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718E22-CFEB-47E6-B890-79873065F7EA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F01E0A-413A-4E58-ACA4-D2A401972BFE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4517560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4226594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 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D9356-84E8-4B7C-B061-BCD580224FB5}"/>
              </a:ext>
            </a:extLst>
          </p:cNvPr>
          <p:cNvCxnSpPr>
            <a:cxnSpLocks/>
            <a:stCxn id="27" idx="1"/>
            <a:endCxn id="33" idx="3"/>
          </p:cNvCxnSpPr>
          <p:nvPr/>
        </p:nvCxnSpPr>
        <p:spPr>
          <a:xfrm flipH="1">
            <a:off x="8102939" y="1638005"/>
            <a:ext cx="922176" cy="18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713EE19-47A7-4768-88EB-FD7D019FEFFD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0D8ADD-4285-4E2F-963A-BFFBE011EF71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6497AE-227C-4AEC-A80B-0C39B439EA62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4953353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4662386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 (1)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5C4EE7-0B6A-4FBA-B165-DF202C16B4D4}"/>
              </a:ext>
            </a:extLst>
          </p:cNvPr>
          <p:cNvCxnSpPr>
            <a:cxnSpLocks/>
          </p:cNvCxnSpPr>
          <p:nvPr/>
        </p:nvCxnSpPr>
        <p:spPr>
          <a:xfrm>
            <a:off x="6868369" y="3566622"/>
            <a:ext cx="1" cy="18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3F7005-EC27-438B-89E2-1BA12271B679}"/>
              </a:ext>
            </a:extLst>
          </p:cNvPr>
          <p:cNvCxnSpPr>
            <a:cxnSpLocks/>
          </p:cNvCxnSpPr>
          <p:nvPr/>
        </p:nvCxnSpPr>
        <p:spPr>
          <a:xfrm>
            <a:off x="7057766" y="3917795"/>
            <a:ext cx="9051" cy="1454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927B441-86F7-46FA-9FD3-EA28EE62A85C}"/>
              </a:ext>
            </a:extLst>
          </p:cNvPr>
          <p:cNvSpPr/>
          <p:nvPr/>
        </p:nvSpPr>
        <p:spPr>
          <a:xfrm>
            <a:off x="6821322" y="5427472"/>
            <a:ext cx="325362" cy="3408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3231" b="1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1A399C-B6C4-49AD-99EA-B92FDC2F3D8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7146685" y="3582133"/>
            <a:ext cx="695011" cy="20157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952F8E2-8982-4D83-AEFD-589989C0AA10}"/>
              </a:ext>
            </a:extLst>
          </p:cNvPr>
          <p:cNvSpPr/>
          <p:nvPr/>
        </p:nvSpPr>
        <p:spPr>
          <a:xfrm>
            <a:off x="6799655" y="328609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</a:t>
            </a:r>
            <a:r>
              <a:rPr lang="en-US" sz="2077" dirty="0">
                <a:solidFill>
                  <a:srgbClr val="C00000"/>
                </a:solidFill>
                <a:latin typeface="Calibri"/>
              </a:rPr>
              <a:t>3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0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859-4F96-4AF8-9E4C-E219081D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Instruction Set Architecture &amp; Microarchitecture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F76F-D400-4BB0-87CA-2D60161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94" y="1375855"/>
            <a:ext cx="5031522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Instruction Set Architecture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the programmer’s view of the computer, defined by a set of instructions that each specifies an operation and its operand(s)</a:t>
            </a:r>
          </a:p>
          <a:p>
            <a:endParaRPr lang="en-US" sz="2400" dirty="0"/>
          </a:p>
          <a:p>
            <a:r>
              <a:rPr lang="en-US" sz="2400" b="1" dirty="0"/>
              <a:t>Microarchitecture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the way that the ISA is implemented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BD363-FD8C-4586-9A7A-CD55FF1C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F0671-6D19-422C-9FCD-0918A5E445B9}"/>
              </a:ext>
            </a:extLst>
          </p:cNvPr>
          <p:cNvGrpSpPr/>
          <p:nvPr/>
        </p:nvGrpSpPr>
        <p:grpSpPr>
          <a:xfrm>
            <a:off x="6431652" y="1629160"/>
            <a:ext cx="4412193" cy="3599680"/>
            <a:chOff x="4232635" y="1417771"/>
            <a:chExt cx="3374796" cy="27994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C2F5B-49D1-40A0-8707-162D047E0362}"/>
                </a:ext>
              </a:extLst>
            </p:cNvPr>
            <p:cNvSpPr/>
            <p:nvPr/>
          </p:nvSpPr>
          <p:spPr>
            <a:xfrm>
              <a:off x="4232635" y="1417771"/>
              <a:ext cx="3374796" cy="395925"/>
            </a:xfrm>
            <a:prstGeom prst="rect">
              <a:avLst/>
            </a:prstGeom>
            <a:solidFill>
              <a:srgbClr val="036DB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>
                  <a:solidFill>
                    <a:prstClr val="white"/>
                  </a:solidFill>
                  <a:latin typeface="Calibri"/>
                </a:rPr>
                <a:t>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13687A-6CE7-4D91-BA38-1DC2D1956A15}"/>
                </a:ext>
              </a:extLst>
            </p:cNvPr>
            <p:cNvSpPr/>
            <p:nvPr/>
          </p:nvSpPr>
          <p:spPr>
            <a:xfrm>
              <a:off x="4232635" y="1813696"/>
              <a:ext cx="3374796" cy="395925"/>
            </a:xfrm>
            <a:prstGeom prst="rect">
              <a:avLst/>
            </a:prstGeom>
            <a:solidFill>
              <a:srgbClr val="036DB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>
                  <a:solidFill>
                    <a:prstClr val="white"/>
                  </a:solidFill>
                  <a:latin typeface="Calibri"/>
                </a:rPr>
                <a:t>Compiler/Libraries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6503EA-C47C-470C-88F7-87EE46D4B765}"/>
                </a:ext>
              </a:extLst>
            </p:cNvPr>
            <p:cNvSpPr/>
            <p:nvPr/>
          </p:nvSpPr>
          <p:spPr>
            <a:xfrm>
              <a:off x="4232635" y="2209621"/>
              <a:ext cx="3374796" cy="395925"/>
            </a:xfrm>
            <a:prstGeom prst="rect">
              <a:avLst/>
            </a:prstGeom>
            <a:solidFill>
              <a:srgbClr val="036DB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 dirty="0">
                  <a:solidFill>
                    <a:prstClr val="white"/>
                  </a:solidFill>
                  <a:latin typeface="Calibri"/>
                </a:rPr>
                <a:t>Operating system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33A9AD-8AD8-4C2D-8CD0-10FD87053F73}"/>
                </a:ext>
              </a:extLst>
            </p:cNvPr>
            <p:cNvSpPr/>
            <p:nvPr/>
          </p:nvSpPr>
          <p:spPr>
            <a:xfrm>
              <a:off x="4232635" y="3465643"/>
              <a:ext cx="3374796" cy="3959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>
                  <a:solidFill>
                    <a:prstClr val="white"/>
                  </a:solidFill>
                  <a:latin typeface="Calibri"/>
                </a:rPr>
                <a:t>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FE4814-CF00-4364-B42E-6AFE9063880B}"/>
                </a:ext>
              </a:extLst>
            </p:cNvPr>
            <p:cNvSpPr/>
            <p:nvPr/>
          </p:nvSpPr>
          <p:spPr>
            <a:xfrm>
              <a:off x="4232635" y="3821278"/>
              <a:ext cx="3374796" cy="3959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 dirty="0">
                  <a:solidFill>
                    <a:prstClr val="white"/>
                  </a:solidFill>
                  <a:latin typeface="Calibri"/>
                </a:rPr>
                <a:t>Semiconductor physics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230D3-A89F-48C4-9BB4-0F369C320D0F}"/>
              </a:ext>
            </a:extLst>
          </p:cNvPr>
          <p:cNvSpPr/>
          <p:nvPr/>
        </p:nvSpPr>
        <p:spPr>
          <a:xfrm>
            <a:off x="6431652" y="3220222"/>
            <a:ext cx="4412193" cy="486965"/>
          </a:xfrm>
          <a:prstGeom prst="rect">
            <a:avLst/>
          </a:prstGeom>
          <a:solidFill>
            <a:srgbClr val="E7AC1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Instruction Set (ISA)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F2AD8-D897-4334-8EBA-3B11780BFA19}"/>
              </a:ext>
            </a:extLst>
          </p:cNvPr>
          <p:cNvSpPr/>
          <p:nvPr/>
        </p:nvSpPr>
        <p:spPr>
          <a:xfrm>
            <a:off x="6431652" y="3707186"/>
            <a:ext cx="4412193" cy="474984"/>
          </a:xfrm>
          <a:prstGeom prst="rect">
            <a:avLst/>
          </a:prstGeom>
          <a:solidFill>
            <a:srgbClr val="E7AC1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Microarchitecture</a:t>
            </a:r>
          </a:p>
        </p:txBody>
      </p:sp>
    </p:spTree>
    <p:extLst>
      <p:ext uri="{BB962C8B-B14F-4D97-AF65-F5344CB8AC3E}">
        <p14:creationId xmlns:p14="http://schemas.microsoft.com/office/powerpoint/2010/main" val="19599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CDDFAE8-5554-42C0-B8AC-166395339435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740A51-D4C6-4049-A050-9B9B4934FA9D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E47D93-3182-4806-8DBC-AD05D9723CE3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5136842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4845875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 (1)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52F8E2-8982-4D83-AEFD-589989C0AA10}"/>
              </a:ext>
            </a:extLst>
          </p:cNvPr>
          <p:cNvSpPr/>
          <p:nvPr/>
        </p:nvSpPr>
        <p:spPr>
          <a:xfrm>
            <a:off x="6799655" y="328609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</a:t>
            </a:r>
            <a:r>
              <a:rPr lang="en-US" sz="2077" dirty="0">
                <a:solidFill>
                  <a:srgbClr val="C00000"/>
                </a:solidFill>
                <a:latin typeface="Calibri"/>
              </a:rPr>
              <a:t>3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B25032-21EE-410A-9A3C-1CA03B135D02}"/>
              </a:ext>
            </a:extLst>
          </p:cNvPr>
          <p:cNvCxnSpPr>
            <a:cxnSpLocks/>
          </p:cNvCxnSpPr>
          <p:nvPr/>
        </p:nvCxnSpPr>
        <p:spPr>
          <a:xfrm flipH="1">
            <a:off x="8102941" y="1485348"/>
            <a:ext cx="922172" cy="19582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7B0EDCA-FBCB-450C-A8EE-7E621953C98C}"/>
              </a:ext>
            </a:extLst>
          </p:cNvPr>
          <p:cNvSpPr/>
          <p:nvPr/>
        </p:nvSpPr>
        <p:spPr>
          <a:xfrm>
            <a:off x="9022047" y="14074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 = </a:t>
            </a:r>
            <a:r>
              <a:rPr lang="en-US" sz="1038" b="1" dirty="0">
                <a:solidFill>
                  <a:srgbClr val="C00000"/>
                </a:solidFill>
                <a:latin typeface="Calibri"/>
              </a:rPr>
              <a:t>3</a:t>
            </a:r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4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MIPS CPUs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48154" y="1161317"/>
          <a:ext cx="9495693" cy="53105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65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Name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Number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$zero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0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$at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temporary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$v0-$v1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$2-$3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return values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$a0-$a3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$4-$7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Arguments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$t0-$t7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$8-$15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$s0-$s7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$16-$23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Saved 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$t8-$t9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$24-$25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$k0-$k1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$26-$27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 for OS kernel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Pointer (Global and static variables/data)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Pointer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Address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4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7D63-95A7-4762-AFD2-483461EA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Register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638E-DBE9-4CEF-9896-38CAD787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527517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0" indent="0" defTabSz="527517">
              <a:buNone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g, h, </a:t>
            </a:r>
            <a:r>
              <a:rPr 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j are loaded to registers, $t0, $t1, $t2, $t3</a:t>
            </a:r>
          </a:p>
          <a:p>
            <a:pPr marL="0" indent="0" defTabSz="527517">
              <a:buNone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>
              <a:buNone/>
            </a:pPr>
            <a:r>
              <a:rPr lang="en-US" sz="2400" dirty="0"/>
              <a:t>	- </a:t>
            </a:r>
            <a:r>
              <a:rPr lang="en-US" sz="2400" b="1" dirty="0"/>
              <a:t>HLL: </a:t>
            </a:r>
          </a:p>
          <a:p>
            <a:pPr marL="0" indent="0" defTabSz="527517">
              <a:buNone/>
            </a:pPr>
            <a:r>
              <a:rPr lang="en-US" sz="2400" dirty="0"/>
              <a:t>		f = (g + h) – (</a:t>
            </a:r>
            <a:r>
              <a:rPr lang="en-US" sz="2400" dirty="0" err="1"/>
              <a:t>i</a:t>
            </a:r>
            <a:r>
              <a:rPr lang="en-US" sz="2400" dirty="0"/>
              <a:t> + j);</a:t>
            </a:r>
          </a:p>
          <a:p>
            <a:pPr marL="0" indent="0" defTabSz="527517">
              <a:buNone/>
            </a:pPr>
            <a:endParaRPr lang="en-US" sz="2400" dirty="0"/>
          </a:p>
          <a:p>
            <a:pPr marL="0" indent="0" defTabSz="527517">
              <a:buNone/>
            </a:pPr>
            <a:r>
              <a:rPr lang="en-US" sz="2400" dirty="0"/>
              <a:t>	- </a:t>
            </a:r>
            <a:r>
              <a:rPr lang="en-US" sz="2400" b="1" dirty="0"/>
              <a:t>Assembly (with add &amp; sub operations)?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ym typeface="Wingdings" panose="05000000000000000000" pitchFamily="2" charset="2"/>
              </a:rPr>
              <a:t>add $t0, $t0, $t1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add $t2, $t2, $t3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sub $t2, $t0, $t2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Register values are maintained unless overwritten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14374-F500-4D75-B615-AF59660A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F62E-060E-43B0-BC3D-F0872507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DE4-BD10-47BC-A8B5-F2960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43" y="1407924"/>
            <a:ext cx="5170175" cy="49395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One line of HLL can involve:</a:t>
            </a:r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Load operand values from memory to registers</a:t>
            </a:r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Do computation on registers</a:t>
            </a:r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Move the results from register to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C7FB-5156-470E-81C5-B63E3EC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9BFFF-1117-40E0-B970-57D149B4EA06}"/>
              </a:ext>
            </a:extLst>
          </p:cNvPr>
          <p:cNvSpPr/>
          <p:nvPr/>
        </p:nvSpPr>
        <p:spPr>
          <a:xfrm>
            <a:off x="6842588" y="2729298"/>
            <a:ext cx="456604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add, sub,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div, …</a:t>
            </a:r>
          </a:p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shift, and, or,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jump, branch on condition,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B54E8-76EE-456D-BFC5-2FB5394C27E3}"/>
              </a:ext>
            </a:extLst>
          </p:cNvPr>
          <p:cNvSpPr/>
          <p:nvPr/>
        </p:nvSpPr>
        <p:spPr>
          <a:xfrm>
            <a:off x="6842589" y="1783337"/>
            <a:ext cx="4503377" cy="68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move, load data, 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1B1DB-692D-41F9-8329-E1848A8DDC14}"/>
              </a:ext>
            </a:extLst>
          </p:cNvPr>
          <p:cNvSpPr/>
          <p:nvPr/>
        </p:nvSpPr>
        <p:spPr>
          <a:xfrm>
            <a:off x="6756596" y="4675309"/>
            <a:ext cx="4503377" cy="68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move, store data, …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89BB293B-CBC4-4A1A-B4A4-AE5F61E982D1}"/>
              </a:ext>
            </a:extLst>
          </p:cNvPr>
          <p:cNvSpPr/>
          <p:nvPr/>
        </p:nvSpPr>
        <p:spPr>
          <a:xfrm>
            <a:off x="7093561" y="1841381"/>
            <a:ext cx="201164" cy="565297"/>
          </a:xfrm>
          <a:prstGeom prst="leftBrace">
            <a:avLst>
              <a:gd name="adj1" fmla="val 31449"/>
              <a:gd name="adj2" fmla="val 50000"/>
            </a:avLst>
          </a:prstGeom>
          <a:ln>
            <a:solidFill>
              <a:schemeClr val="accent5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184B55-0590-4D6B-AD60-7C15F504173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682634" y="2124029"/>
            <a:ext cx="1410927" cy="1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BD93FFAE-C636-4DFE-B5C7-365051459688}"/>
              </a:ext>
            </a:extLst>
          </p:cNvPr>
          <p:cNvSpPr/>
          <p:nvPr/>
        </p:nvSpPr>
        <p:spPr>
          <a:xfrm>
            <a:off x="7068243" y="2776403"/>
            <a:ext cx="226482" cy="1754333"/>
          </a:xfrm>
          <a:prstGeom prst="leftBrace">
            <a:avLst>
              <a:gd name="adj1" fmla="val 31449"/>
              <a:gd name="adj2" fmla="val 33732"/>
            </a:avLst>
          </a:prstGeom>
          <a:ln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63C5F2-7BDC-4D4F-9628-AE57586599A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657316" y="3368175"/>
            <a:ext cx="1410927" cy="0"/>
          </a:xfrm>
          <a:prstGeom prst="straightConnector1">
            <a:avLst/>
          </a:prstGeom>
          <a:ln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9E2125EA-8C01-46D7-AC6B-43F776D74A60}"/>
              </a:ext>
            </a:extLst>
          </p:cNvPr>
          <p:cNvSpPr/>
          <p:nvPr/>
        </p:nvSpPr>
        <p:spPr>
          <a:xfrm>
            <a:off x="7076265" y="4705955"/>
            <a:ext cx="201164" cy="565297"/>
          </a:xfrm>
          <a:prstGeom prst="leftBrace">
            <a:avLst>
              <a:gd name="adj1" fmla="val 31449"/>
              <a:gd name="adj2" fmla="val 50000"/>
            </a:avLst>
          </a:prstGeom>
          <a:ln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A03A5-4D39-47DB-AEA7-114F2F22373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785503" y="4539705"/>
            <a:ext cx="1290762" cy="44889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7" grpId="0"/>
      <p:bldP spid="29" grpId="0" animBg="1"/>
      <p:bldP spid="32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9F4-28D3-452C-8AB1-8BAD43C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MIPS CPUs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05EC-A46F-497C-980E-D97E60DC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15" y="5985467"/>
            <a:ext cx="7286714" cy="297932"/>
          </a:xfrm>
        </p:spPr>
        <p:txBody>
          <a:bodyPr>
            <a:normAutofit fontScale="77500" lnSpcReduction="20000"/>
          </a:bodyPr>
          <a:lstStyle/>
          <a:p>
            <a:r>
              <a:rPr lang="en-US" sz="2077" dirty="0"/>
              <a:t>Note: A, B, C in the table should be replaced by proper register 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1E66-EB2E-48EC-817F-250280C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Group 515">
            <a:extLst>
              <a:ext uri="{FF2B5EF4-FFF2-40B4-BE49-F238E27FC236}">
                <a16:creationId xmlns:a16="http://schemas.microsoft.com/office/drawing/2014/main" id="{6E3BBC18-3801-43DF-A979-7E0C381BB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942395"/>
              </p:ext>
            </p:extLst>
          </p:nvPr>
        </p:nvGraphicFramePr>
        <p:xfrm>
          <a:off x="2524529" y="1131824"/>
          <a:ext cx="7419945" cy="472288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6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054">
                  <a:extLst>
                    <a:ext uri="{9D8B030D-6E8A-4147-A177-3AD203B41FA5}">
                      <a16:colId xmlns:a16="http://schemas.microsoft.com/office/drawing/2014/main" val="1727164457"/>
                    </a:ext>
                  </a:extLst>
                </a:gridCol>
              </a:tblGrid>
              <a:tr h="3419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operator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 Operations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+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Add two values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-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C, A, B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Subtract one from another</a:t>
                      </a: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*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A, B 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Multiply two values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&amp;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Logical AND operation</a:t>
                      </a: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|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Logical OR operation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^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Logical XOR operation</a:t>
                      </a: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&lt;&lt; </a:t>
                      </a: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C, A,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left by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&gt;&gt; </a:t>
                      </a: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srl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C, A,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right by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6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(A &lt; B) C = 1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slt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Set if less than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C = Memory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C, Memory address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Load value from memory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98319"/>
                  </a:ext>
                </a:extLst>
              </a:tr>
              <a:tr h="34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Memory = C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C, Memory address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Store value to memory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41006"/>
                  </a:ext>
                </a:extLst>
              </a:tr>
              <a:tr h="34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If (A == B) go to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Addr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beq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A, B, address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Jump if A == B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25008"/>
                  </a:ext>
                </a:extLst>
              </a:tr>
              <a:tr h="45613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Many more …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92295" marR="92295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92295" marR="922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34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88FF-28C7-46F0-843B-6A23B304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MIPS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00B3-03F0-4F48-A9CC-CB6570B5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68497"/>
            <a:ext cx="10972800" cy="5193667"/>
          </a:xfrm>
        </p:spPr>
        <p:txBody>
          <a:bodyPr>
            <a:noAutofit/>
          </a:bodyPr>
          <a:lstStyle/>
          <a:p>
            <a:r>
              <a:rPr lang="en-US" sz="2400" b="1" dirty="0"/>
              <a:t>CPUs use their own assembly languages</a:t>
            </a:r>
          </a:p>
          <a:p>
            <a:pPr lvl="1"/>
            <a:r>
              <a:rPr lang="en-US" sz="2000" dirty="0"/>
              <a:t>Assembly language of ARM, Pentium, Opteron… are all different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MIPS Assembly Features</a:t>
            </a:r>
          </a:p>
          <a:p>
            <a:pPr lvl="1"/>
            <a:r>
              <a:rPr lang="en-US" sz="2000" dirty="0"/>
              <a:t>Very similar to ARM Assembly</a:t>
            </a:r>
          </a:p>
          <a:p>
            <a:pPr lvl="1"/>
            <a:r>
              <a:rPr lang="en-US" sz="2000" dirty="0"/>
              <a:t>One of the earliest RISC architectures that used pipelined instruction processing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Developed by MIPS Technologies</a:t>
            </a:r>
          </a:p>
          <a:p>
            <a:pPr lvl="1"/>
            <a:r>
              <a:rPr lang="en-US" sz="2000" dirty="0"/>
              <a:t>Now maintained by Wave Computing</a:t>
            </a:r>
          </a:p>
          <a:p>
            <a:pPr lvl="1"/>
            <a:r>
              <a:rPr lang="en-US" sz="2000" dirty="0"/>
              <a:t>Various generations</a:t>
            </a:r>
          </a:p>
          <a:p>
            <a:pPr lvl="2"/>
            <a:r>
              <a:rPr lang="en-US" sz="2000" dirty="0"/>
              <a:t>MIPS I~V</a:t>
            </a:r>
          </a:p>
          <a:p>
            <a:pPr lvl="2"/>
            <a:r>
              <a:rPr lang="en-US" sz="2000" dirty="0"/>
              <a:t>MIPS32 (32-bit processor)</a:t>
            </a:r>
          </a:p>
          <a:p>
            <a:pPr lvl="2"/>
            <a:r>
              <a:rPr lang="en-US" sz="2000" dirty="0"/>
              <a:t>MIPS64 (64-bit processor)</a:t>
            </a:r>
          </a:p>
          <a:p>
            <a:pPr lvl="2"/>
            <a:r>
              <a:rPr lang="en-US" sz="2000" dirty="0" err="1"/>
              <a:t>microMIPS</a:t>
            </a:r>
            <a:r>
              <a:rPr lang="en-US" sz="2000" dirty="0"/>
              <a:t>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1DE5E-2669-4D0D-8C6F-8AA6D4DD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2" descr="Image result for John L. Hennessy">
            <a:extLst>
              <a:ext uri="{FF2B5EF4-FFF2-40B4-BE49-F238E27FC236}">
                <a16:creationId xmlns:a16="http://schemas.microsoft.com/office/drawing/2014/main" id="{C9F2B06D-6D18-4587-9BA5-206ECDED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09" y="4070294"/>
            <a:ext cx="3645719" cy="18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293B-9A09-4F04-9568-879D9379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Two types of Computers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4AAC-B5DE-466B-A70C-D9C97205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89" y="1137278"/>
            <a:ext cx="10150629" cy="5117866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Reduced Instruction Set Computer (RISC): </a:t>
            </a:r>
            <a:r>
              <a:rPr lang="en-US" sz="2400" dirty="0"/>
              <a:t>MIPS, ARM, …</a:t>
            </a:r>
            <a:endParaRPr lang="en-US" sz="2400" b="1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Operands are in registers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Each instruction can do only one operation: Simple but longer codes</a:t>
            </a:r>
          </a:p>
          <a:p>
            <a:pPr marL="1582552" lvl="3" indent="0">
              <a:lnSpc>
                <a:spcPct val="120000"/>
              </a:lnSpc>
              <a:buNone/>
            </a:pPr>
            <a:endParaRPr lang="en-US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Complex Instruction Set Computer (CISC): </a:t>
            </a:r>
            <a:r>
              <a:rPr lang="en-US" sz="2400" dirty="0"/>
              <a:t>Intel, AMD, …</a:t>
            </a:r>
            <a:endParaRPr lang="en-US" sz="2400" b="1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Operands can be in registers, stacks, accumulators, in memories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Each instruction can do multiple operations: Complex but shorter codes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Preferred when memory was very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2627-39AD-41EA-9AB0-DC5BC75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7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Processor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3760" y="6167646"/>
            <a:ext cx="2461846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3827" y="904634"/>
            <a:ext cx="1957193" cy="1142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55902" y="1036332"/>
            <a:ext cx="1681167" cy="615767"/>
            <a:chOff x="3805310" y="1047931"/>
            <a:chExt cx="1457011" cy="827313"/>
          </a:xfrm>
          <a:solidFill>
            <a:schemeClr val="bg1">
              <a:lumMod val="6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805310" y="1047931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5310" y="1330959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05310" y="1613987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21890" y="1743800"/>
            <a:ext cx="102566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1433" y="2274496"/>
            <a:ext cx="2921648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916" y="4827538"/>
            <a:ext cx="59022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CPU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9289" y="2435675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0676" y="2788757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1450" y="3247534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721" y="255823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1721" y="280796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Integer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81721" y="30506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1632" y="3970073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45797" y="3951859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Multiply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Divide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0792" y="4840656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Lo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87015" y="4840655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Hi</a:t>
            </a:r>
          </a:p>
        </p:txBody>
      </p:sp>
      <p:cxnSp>
        <p:nvCxnSpPr>
          <p:cNvPr id="32" name="Elbow Connector 31"/>
          <p:cNvCxnSpPr>
            <a:stCxn id="25" idx="1"/>
            <a:endCxn id="27" idx="0"/>
          </p:cNvCxnSpPr>
          <p:nvPr/>
        </p:nvCxnSpPr>
        <p:spPr>
          <a:xfrm rot="10800000" flipV="1">
            <a:off x="2989239" y="3165887"/>
            <a:ext cx="392484" cy="8041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3"/>
            <a:endCxn id="28" idx="0"/>
          </p:cNvCxnSpPr>
          <p:nvPr/>
        </p:nvCxnSpPr>
        <p:spPr>
          <a:xfrm>
            <a:off x="4355692" y="3165888"/>
            <a:ext cx="157710" cy="7859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2"/>
            <a:endCxn id="29" idx="0"/>
          </p:cNvCxnSpPr>
          <p:nvPr/>
        </p:nvCxnSpPr>
        <p:spPr>
          <a:xfrm rot="5400000">
            <a:off x="4148272" y="4475527"/>
            <a:ext cx="394648" cy="3356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2"/>
            <a:endCxn id="30" idx="0"/>
          </p:cNvCxnSpPr>
          <p:nvPr/>
        </p:nvCxnSpPr>
        <p:spPr>
          <a:xfrm rot="16200000" flipH="1">
            <a:off x="4476383" y="4483026"/>
            <a:ext cx="394647" cy="32060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81250" y="2289349"/>
            <a:ext cx="2776597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1837" y="4842391"/>
            <a:ext cx="215026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1 (FPU)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4055" y="2450528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5442" y="2803609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56216" y="3262387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16488" y="257308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16488" y="282281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Floating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16488" y="30654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-point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35869" y="3905111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8705025" y="3550427"/>
            <a:ext cx="0" cy="35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93998" y="5284244"/>
            <a:ext cx="2921648" cy="138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6972" y="5992502"/>
            <a:ext cx="2169376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0 </a:t>
            </a:r>
          </a:p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(Traps and Memory)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28391" y="5430813"/>
            <a:ext cx="2252860" cy="500360"/>
            <a:chOff x="3881264" y="4887055"/>
            <a:chExt cx="997077" cy="433645"/>
          </a:xfrm>
        </p:grpSpPr>
        <p:sp>
          <p:nvSpPr>
            <p:cNvPr id="77" name="Rectangle 76"/>
            <p:cNvSpPr/>
            <p:nvPr/>
          </p:nvSpPr>
          <p:spPr>
            <a:xfrm>
              <a:off x="3881264" y="4887056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27517"/>
              <a:r>
                <a:rPr lang="en-US" sz="1615" dirty="0" err="1">
                  <a:solidFill>
                    <a:prstClr val="white"/>
                  </a:solidFill>
                  <a:latin typeface="Calibri"/>
                </a:rPr>
                <a:t>VAddr</a:t>
              </a:r>
              <a:endParaRPr lang="en-US" sz="1615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49990" y="488705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Cause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1489" y="512091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Status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50215" y="5120914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EPC</a:t>
              </a:r>
            </a:p>
          </p:txBody>
        </p:sp>
      </p:grpSp>
      <p:cxnSp>
        <p:nvCxnSpPr>
          <p:cNvPr id="87" name="Straight Connector 86"/>
          <p:cNvCxnSpPr>
            <a:cxnSpLocks/>
            <a:stCxn id="5" idx="1"/>
          </p:cNvCxnSpPr>
          <p:nvPr/>
        </p:nvCxnSpPr>
        <p:spPr>
          <a:xfrm flipH="1">
            <a:off x="3891582" y="1475758"/>
            <a:ext cx="1322245" cy="766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5" idx="3"/>
          </p:cNvCxnSpPr>
          <p:nvPr/>
        </p:nvCxnSpPr>
        <p:spPr>
          <a:xfrm>
            <a:off x="7171021" y="1475758"/>
            <a:ext cx="1498529" cy="791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41" idx="1"/>
          </p:cNvCxnSpPr>
          <p:nvPr/>
        </p:nvCxnSpPr>
        <p:spPr>
          <a:xfrm>
            <a:off x="5223081" y="3729956"/>
            <a:ext cx="2058170" cy="1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4" idx="0"/>
          </p:cNvCxnSpPr>
          <p:nvPr/>
        </p:nvCxnSpPr>
        <p:spPr>
          <a:xfrm flipH="1">
            <a:off x="6154822" y="3744808"/>
            <a:ext cx="5589" cy="1539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317671" y="2352595"/>
            <a:ext cx="769763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32~64bit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97471" y="2374185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82653" y="230347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209938" y="229233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95457" y="2328112"/>
            <a:ext cx="5613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 bit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378911" y="2387460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64093" y="231674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91379" y="230561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9FF0A5-50A5-43C7-870F-1628CC2E1487}"/>
              </a:ext>
            </a:extLst>
          </p:cNvPr>
          <p:cNvSpPr/>
          <p:nvPr/>
        </p:nvSpPr>
        <p:spPr>
          <a:xfrm>
            <a:off x="2258916" y="2267483"/>
            <a:ext cx="2964165" cy="2950695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C7079-F079-403B-BEEB-1AE6E3B5D18C}"/>
              </a:ext>
            </a:extLst>
          </p:cNvPr>
          <p:cNvSpPr txBox="1"/>
          <p:nvPr/>
        </p:nvSpPr>
        <p:spPr>
          <a:xfrm>
            <a:off x="1738877" y="1845664"/>
            <a:ext cx="151195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Focus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81721" y="33074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6488" y="33222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8159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15" grpId="0" animBg="1"/>
      <p:bldP spid="16" grpId="0"/>
      <p:bldP spid="21" grpId="0"/>
      <p:bldP spid="23" grpId="0"/>
      <p:bldP spid="24" grpId="0"/>
      <p:bldP spid="17" grpId="0" animBg="1"/>
      <p:bldP spid="18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41" grpId="0" animBg="1"/>
      <p:bldP spid="42" grpId="0"/>
      <p:bldP spid="44" grpId="0"/>
      <p:bldP spid="45" grpId="0"/>
      <p:bldP spid="46" grpId="0"/>
      <p:bldP spid="48" grpId="0" animBg="1"/>
      <p:bldP spid="49" grpId="0" animBg="1"/>
      <p:bldP spid="51" grpId="0" animBg="1"/>
      <p:bldP spid="52" grpId="0" animBg="1"/>
      <p:bldP spid="64" grpId="0" animBg="1"/>
      <p:bldP spid="65" grpId="0"/>
      <p:bldP spid="100" grpId="0"/>
      <p:bldP spid="108" grpId="0"/>
      <p:bldP spid="9" grpId="0" animBg="1"/>
      <p:bldP spid="11" grpId="0"/>
      <p:bldP spid="19" grpId="0" animBg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About MIPS32 Processor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92" y="1226289"/>
            <a:ext cx="11237140" cy="496461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Instructions are 32-bit 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Registers and Computing Logic use 32-bit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Memory bus is logically 32-bit 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32 general purpose registers (GPRs) for integer and address values</a:t>
            </a:r>
          </a:p>
          <a:p>
            <a:pPr marL="1055034" lvl="2" indent="0">
              <a:buNone/>
            </a:pPr>
            <a:r>
              <a:rPr lang="en-US" sz="2400" dirty="0"/>
              <a:t>- </a:t>
            </a:r>
            <a:r>
              <a:rPr lang="en-US" sz="2000" dirty="0"/>
              <a:t>A few special ones (i.e. $zero: constant 0, $</a:t>
            </a:r>
            <a:r>
              <a:rPr lang="en-US" sz="2000" dirty="0" err="1"/>
              <a:t>fp</a:t>
            </a:r>
            <a:r>
              <a:rPr lang="en-US" sz="2000" dirty="0"/>
              <a:t>: frame pointer, $</a:t>
            </a:r>
            <a:r>
              <a:rPr lang="en-US" sz="2000" dirty="0" err="1"/>
              <a:t>sp</a:t>
            </a:r>
            <a:r>
              <a:rPr lang="en-US" sz="2000" dirty="0"/>
              <a:t>: stack pointer..)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32 floating point registers for floating point operations (not our focus)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3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ISA?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2776136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Microarchitecture?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314451" y="195659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rgbClr val="00B050"/>
                </a:solidFill>
                <a:latin typeface="Calibri"/>
              </a:rPr>
              <a:t>Hardware operation definition</a:t>
            </a:r>
            <a:endParaRPr lang="en-US" sz="2800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14451" y="3558645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ISA implementation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5D2FC-F775-40F8-A49C-0C2C5C075E7E}"/>
              </a:ext>
            </a:extLst>
          </p:cNvPr>
          <p:cNvSpPr txBox="1"/>
          <p:nvPr/>
        </p:nvSpPr>
        <p:spPr>
          <a:xfrm>
            <a:off x="609600" y="4409663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Register File?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1ECF2-9FC5-4EEA-9A8B-09C43948E21F}"/>
              </a:ext>
            </a:extLst>
          </p:cNvPr>
          <p:cNvSpPr txBox="1"/>
          <p:nvPr/>
        </p:nvSpPr>
        <p:spPr>
          <a:xfrm>
            <a:off x="1314451" y="5062527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On-chip memory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154" dirty="0"/>
              <a:t>What Does the ISA Deal With Specifically?</a:t>
            </a:r>
            <a:endParaRPr lang="en-AU" altLang="en-US" sz="4154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DCB5B-5067-409C-B123-B711F8622CCE}"/>
              </a:ext>
            </a:extLst>
          </p:cNvPr>
          <p:cNvSpPr/>
          <p:nvPr/>
        </p:nvSpPr>
        <p:spPr>
          <a:xfrm>
            <a:off x="1286608" y="2073569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DA4C7-E5C8-4E4D-B9AE-D3BC66D63AAB}"/>
              </a:ext>
            </a:extLst>
          </p:cNvPr>
          <p:cNvSpPr txBox="1"/>
          <p:nvPr/>
        </p:nvSpPr>
        <p:spPr>
          <a:xfrm>
            <a:off x="1251821" y="1016002"/>
            <a:ext cx="4146135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Example: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 C program that reads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two integer values from “file.txt” file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and prints the sum of them.</a:t>
            </a:r>
          </a:p>
        </p:txBody>
      </p:sp>
      <p:pic>
        <p:nvPicPr>
          <p:cNvPr id="13" name="Picture 9" descr="hard-disk-drive">
            <a:extLst>
              <a:ext uri="{FF2B5EF4-FFF2-40B4-BE49-F238E27FC236}">
                <a16:creationId xmlns:a16="http://schemas.microsoft.com/office/drawing/2014/main" id="{8F06912E-527E-467F-B3B5-783C6725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E7EB3-4C1A-40B0-988E-5E776C0EF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7" y="5074128"/>
            <a:ext cx="1295565" cy="971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A24DE7-9B22-41B7-8D19-227560755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EDA22835-3C4A-480E-9382-647B5217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" name="AutoShape 38">
            <a:extLst>
              <a:ext uri="{FF2B5EF4-FFF2-40B4-BE49-F238E27FC236}">
                <a16:creationId xmlns:a16="http://schemas.microsoft.com/office/drawing/2014/main" id="{908095C2-CC88-4993-9CA3-D0CD6607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2" name="Rectangle: Rounded Corners 28671">
            <a:extLst>
              <a:ext uri="{FF2B5EF4-FFF2-40B4-BE49-F238E27FC236}">
                <a16:creationId xmlns:a16="http://schemas.microsoft.com/office/drawing/2014/main" id="{A6129ADA-426C-4A9E-A725-64FE5A1DAA96}"/>
              </a:ext>
            </a:extLst>
          </p:cNvPr>
          <p:cNvSpPr/>
          <p:nvPr/>
        </p:nvSpPr>
        <p:spPr>
          <a:xfrm>
            <a:off x="5463610" y="1311896"/>
            <a:ext cx="1863154" cy="3509523"/>
          </a:xfrm>
          <a:prstGeom prst="roundRect">
            <a:avLst/>
          </a:prstGeom>
          <a:noFill/>
          <a:ln w="22225">
            <a:solidFill>
              <a:srgbClr val="036DB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Processor</a:t>
            </a:r>
          </a:p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(CPU)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Understands and executes each line of the code. 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Uses fast on-chip memories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093D7B-34CF-44EF-B2A3-0799D4AA10CC}"/>
              </a:ext>
            </a:extLst>
          </p:cNvPr>
          <p:cNvSpPr/>
          <p:nvPr/>
        </p:nvSpPr>
        <p:spPr>
          <a:xfrm>
            <a:off x="7490971" y="1284701"/>
            <a:ext cx="1863154" cy="3509523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Memory</a:t>
            </a:r>
          </a:p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(DRAM)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9BBB59"/>
                </a:solidFill>
                <a:latin typeface="Calibri"/>
              </a:rPr>
              <a:t>Provides operands to CPU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9BBB59"/>
                </a:solidFill>
                <a:latin typeface="Calibri"/>
              </a:rPr>
              <a:t>(*</a:t>
            </a:r>
            <a:r>
              <a:rPr lang="en-US" b="1" dirty="0" err="1">
                <a:solidFill>
                  <a:srgbClr val="9BBB59"/>
                </a:solidFill>
                <a:latin typeface="Calibri"/>
              </a:rPr>
              <a:t>fp</a:t>
            </a:r>
            <a:r>
              <a:rPr lang="en-US" b="1" dirty="0">
                <a:solidFill>
                  <a:srgbClr val="9BBB59"/>
                </a:solidFill>
                <a:latin typeface="Calibri"/>
              </a:rPr>
              <a:t>, size, sum, numbers[2])</a:t>
            </a:r>
          </a:p>
          <a:p>
            <a:pPr algn="ctr" defTabSz="527517"/>
            <a:endParaRPr lang="en-US" sz="1846" dirty="0">
              <a:solidFill>
                <a:srgbClr val="9BBB59"/>
              </a:solidFill>
              <a:latin typeface="Calibri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B86DB82-D8A2-4B78-BA09-210E5F459C00}"/>
              </a:ext>
            </a:extLst>
          </p:cNvPr>
          <p:cNvSpPr/>
          <p:nvPr/>
        </p:nvSpPr>
        <p:spPr>
          <a:xfrm>
            <a:off x="9518332" y="1281482"/>
            <a:ext cx="1863154" cy="3509523"/>
          </a:xfrm>
          <a:prstGeom prst="round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Storage</a:t>
            </a:r>
          </a:p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(HDD)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F79646"/>
                </a:solidFill>
                <a:latin typeface="Calibri"/>
              </a:rPr>
              <a:t>Provides file inputs and program code</a:t>
            </a: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F79646"/>
                </a:solidFill>
                <a:latin typeface="Calibri"/>
              </a:rPr>
              <a:t>(file.txt)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0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672" grpId="0" animBg="1"/>
      <p:bldP spid="44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53DD-4B1B-4181-A7AB-40744DC4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4" y="1161553"/>
            <a:ext cx="5841288" cy="4964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Text:</a:t>
            </a:r>
            <a:r>
              <a:rPr lang="en-US" altLang="en-US" sz="2000" dirty="0"/>
              <a:t> program code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Static data: </a:t>
            </a:r>
            <a:r>
              <a:rPr lang="en-US" altLang="en-US" sz="2000" dirty="0"/>
              <a:t>global variables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e.g., static variables in C, constant arrays and strings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Dynamic data: </a:t>
            </a:r>
            <a:r>
              <a:rPr lang="en-US" altLang="en-US" sz="2000" dirty="0"/>
              <a:t>heap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e.g., malloc in C, new in Java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Grows from bottom (lower address) to top (higher address)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Stack:</a:t>
            </a:r>
            <a:r>
              <a:rPr lang="en-US" altLang="en-US" sz="2000" dirty="0"/>
              <a:t> temporal storage for functions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e.g., return address of sub-functions, local variables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Grows from top to bottom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2"/>
          <a:stretch/>
        </p:blipFill>
        <p:spPr bwMode="auto">
          <a:xfrm>
            <a:off x="7192276" y="1365832"/>
            <a:ext cx="3672825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6770F4-1337-4631-8FB3-3C0D15B034A4}"/>
              </a:ext>
            </a:extLst>
          </p:cNvPr>
          <p:cNvSpPr txBox="1"/>
          <p:nvPr/>
        </p:nvSpPr>
        <p:spPr>
          <a:xfrm>
            <a:off x="7400041" y="948477"/>
            <a:ext cx="295510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Address		     Content</a:t>
            </a:r>
          </a:p>
        </p:txBody>
      </p:sp>
    </p:spTree>
    <p:extLst>
      <p:ext uri="{BB962C8B-B14F-4D97-AF65-F5344CB8AC3E}">
        <p14:creationId xmlns:p14="http://schemas.microsoft.com/office/powerpoint/2010/main" val="36974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7607799" y="1311603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6868480" y="5519569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7979939" y="4751047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54510-E4D1-4957-8F11-2D340DD8AFD3}"/>
              </a:ext>
            </a:extLst>
          </p:cNvPr>
          <p:cNvSpPr/>
          <p:nvPr/>
        </p:nvSpPr>
        <p:spPr>
          <a:xfrm>
            <a:off x="1760737" y="1375423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A038D6-83B0-4138-927D-A0F4B5577E00}"/>
              </a:ext>
            </a:extLst>
          </p:cNvPr>
          <p:cNvSpPr/>
          <p:nvPr/>
        </p:nvSpPr>
        <p:spPr>
          <a:xfrm>
            <a:off x="7651663" y="3839847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C16C9-0C1D-491B-BC3D-33957C7836B3}"/>
              </a:ext>
            </a:extLst>
          </p:cNvPr>
          <p:cNvSpPr/>
          <p:nvPr/>
        </p:nvSpPr>
        <p:spPr>
          <a:xfrm>
            <a:off x="7651663" y="33150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6034D-EB6B-462F-97F8-5853B2D78575}"/>
              </a:ext>
            </a:extLst>
          </p:cNvPr>
          <p:cNvSpPr/>
          <p:nvPr/>
        </p:nvSpPr>
        <p:spPr>
          <a:xfrm>
            <a:off x="7651662" y="34655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  <p:pic>
        <p:nvPicPr>
          <p:cNvPr id="14" name="Picture 9" descr="hard-disk-drive">
            <a:extLst>
              <a:ext uri="{FF2B5EF4-FFF2-40B4-BE49-F238E27FC236}">
                <a16:creationId xmlns:a16="http://schemas.microsoft.com/office/drawing/2014/main" id="{18F1AD15-054B-4344-8D51-701B8F73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58" y="5457939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416929-C41D-4582-91F4-1568109A0E52}"/>
              </a:ext>
            </a:extLst>
          </p:cNvPr>
          <p:cNvSpPr/>
          <p:nvPr/>
        </p:nvSpPr>
        <p:spPr>
          <a:xfrm>
            <a:off x="9847824" y="5343231"/>
            <a:ext cx="1225298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</p:spTree>
    <p:extLst>
      <p:ext uri="{BB962C8B-B14F-4D97-AF65-F5344CB8AC3E}">
        <p14:creationId xmlns:p14="http://schemas.microsoft.com/office/powerpoint/2010/main" val="1479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15972 -0.216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108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54510-E4D1-4957-8F11-2D340DD8AFD3}"/>
              </a:ext>
            </a:extLst>
          </p:cNvPr>
          <p:cNvSpPr/>
          <p:nvPr/>
        </p:nvSpPr>
        <p:spPr>
          <a:xfrm>
            <a:off x="1760737" y="1375423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3B927-803D-485C-BE4C-BD9879ECB1EF}"/>
              </a:ext>
            </a:extLst>
          </p:cNvPr>
          <p:cNvCxnSpPr/>
          <p:nvPr/>
        </p:nvCxnSpPr>
        <p:spPr>
          <a:xfrm>
            <a:off x="1856510" y="2771975"/>
            <a:ext cx="0" cy="54672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6B255B2-CC31-4C8A-98DF-7BFC24BB8739}"/>
              </a:ext>
            </a:extLst>
          </p:cNvPr>
          <p:cNvSpPr/>
          <p:nvPr/>
        </p:nvSpPr>
        <p:spPr>
          <a:xfrm>
            <a:off x="1760737" y="2489697"/>
            <a:ext cx="9577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A90026-19EA-475F-A945-65B1862E1E29}"/>
              </a:ext>
            </a:extLst>
          </p:cNvPr>
          <p:cNvSpPr/>
          <p:nvPr/>
        </p:nvSpPr>
        <p:spPr>
          <a:xfrm>
            <a:off x="1760737" y="5332934"/>
            <a:ext cx="95773" cy="7673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0568C4E-9CD6-4C66-8EE0-C2833D14E845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0800000">
            <a:off x="1760737" y="2516073"/>
            <a:ext cx="14654" cy="2855227"/>
          </a:xfrm>
          <a:prstGeom prst="curvedConnector3">
            <a:avLst>
              <a:gd name="adj1" fmla="val 461455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F6A227D-5957-4077-AE3A-595DE5034C3B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E84401-5D1B-4D0E-A122-7F8C44D104D1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230504-BA2B-41F3-8D8D-F77B8EA72C40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8509DB-84F1-4D1E-9C12-78E7CD095A31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480697-1F88-4CA8-AA4B-7FE0B002FFB3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464B2E5B-4E2C-4EE3-93EB-E9E730349221}"/>
              </a:ext>
            </a:extLst>
          </p:cNvPr>
          <p:cNvSpPr/>
          <p:nvPr/>
        </p:nvSpPr>
        <p:spPr>
          <a:xfrm>
            <a:off x="8355241" y="1358812"/>
            <a:ext cx="252301" cy="660020"/>
          </a:xfrm>
          <a:prstGeom prst="leftBrace">
            <a:avLst>
              <a:gd name="adj1" fmla="val 4918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D49A62-F33D-4F91-9695-3469250F6819}"/>
              </a:ext>
            </a:extLst>
          </p:cNvPr>
          <p:cNvSpPr txBox="1"/>
          <p:nvPr/>
        </p:nvSpPr>
        <p:spPr>
          <a:xfrm>
            <a:off x="5156213" y="1515736"/>
            <a:ext cx="31710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Stack region for </a:t>
            </a:r>
            <a:r>
              <a:rPr lang="en-US" sz="2077" dirty="0" err="1">
                <a:solidFill>
                  <a:srgbClr val="0070C0"/>
                </a:solidFill>
                <a:latin typeface="Calibri"/>
              </a:rPr>
              <a:t>myfunction</a:t>
            </a:r>
            <a:endParaRPr lang="en-US" sz="2077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C2EF4-9861-484A-B00A-6A18E2F1F826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4FB53-4DB2-4297-9F70-2EDE8F8B6B03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5298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54510-E4D1-4957-8F11-2D340DD8AFD3}"/>
              </a:ext>
            </a:extLst>
          </p:cNvPr>
          <p:cNvSpPr/>
          <p:nvPr/>
        </p:nvSpPr>
        <p:spPr>
          <a:xfrm>
            <a:off x="1760737" y="1375423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E979A6-ED8A-4077-87F0-7E4A70DFE1EC}"/>
              </a:ext>
            </a:extLst>
          </p:cNvPr>
          <p:cNvSpPr/>
          <p:nvPr/>
        </p:nvSpPr>
        <p:spPr>
          <a:xfrm>
            <a:off x="1879033" y="4737332"/>
            <a:ext cx="9577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C9773B-018F-45F9-BC3E-8640AD6B1E82}"/>
              </a:ext>
            </a:extLst>
          </p:cNvPr>
          <p:cNvSpPr/>
          <p:nvPr/>
        </p:nvSpPr>
        <p:spPr>
          <a:xfrm>
            <a:off x="1879033" y="5508782"/>
            <a:ext cx="95773" cy="7673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FDD8CBB-2B49-46B7-9B2B-5528F249A651}"/>
              </a:ext>
            </a:extLst>
          </p:cNvPr>
          <p:cNvCxnSpPr>
            <a:cxnSpLocks/>
            <a:stCxn id="35" idx="2"/>
            <a:endCxn id="34" idx="2"/>
          </p:cNvCxnSpPr>
          <p:nvPr/>
        </p:nvCxnSpPr>
        <p:spPr>
          <a:xfrm rot="10800000">
            <a:off x="1879033" y="4763708"/>
            <a:ext cx="14654" cy="783441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044812-5835-4924-82E7-F8C2E1F98CCA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616F86-C80F-4027-B174-4CED462E2AA9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06580-63FB-4C38-A65F-A399E39C0D08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737B80-C260-4B0F-9CEE-9F2E307AAAF0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A1A11B-A84B-44BC-ADBE-11484DFE01B1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136CD61-975D-4682-805D-B69A33C90A53}"/>
              </a:ext>
            </a:extLst>
          </p:cNvPr>
          <p:cNvSpPr/>
          <p:nvPr/>
        </p:nvSpPr>
        <p:spPr>
          <a:xfrm>
            <a:off x="8355241" y="1358812"/>
            <a:ext cx="252301" cy="660020"/>
          </a:xfrm>
          <a:prstGeom prst="leftBrace">
            <a:avLst>
              <a:gd name="adj1" fmla="val 4918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FBD701-CBA3-4D7E-912E-2989DF254E0B}"/>
              </a:ext>
            </a:extLst>
          </p:cNvPr>
          <p:cNvSpPr txBox="1"/>
          <p:nvPr/>
        </p:nvSpPr>
        <p:spPr>
          <a:xfrm>
            <a:off x="5156213" y="1515736"/>
            <a:ext cx="31710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Stack region for </a:t>
            </a:r>
            <a:r>
              <a:rPr lang="en-US" sz="2077" dirty="0" err="1">
                <a:solidFill>
                  <a:srgbClr val="0070C0"/>
                </a:solidFill>
                <a:latin typeface="Calibri"/>
              </a:rPr>
              <a:t>myfunction</a:t>
            </a:r>
            <a:endParaRPr lang="en-US" sz="2077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3CB052-D546-404E-AA26-C37694B33865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59D41-8A0F-4BAD-A86D-750963B70A68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2418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B110-C27C-4603-B4A7-E0E24176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A307-5633-4EAC-B5ED-6F161BCC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40" y="1357110"/>
            <a:ext cx="5775262" cy="4964611"/>
          </a:xfrm>
        </p:spPr>
        <p:txBody>
          <a:bodyPr>
            <a:normAutofit/>
          </a:bodyPr>
          <a:lstStyle/>
          <a:p>
            <a:r>
              <a:rPr lang="en-US" sz="2400" dirty="0"/>
              <a:t>Variables are all stored in Memory, which is </a:t>
            </a:r>
            <a:r>
              <a:rPr lang="en-US" sz="2400" b="1" dirty="0"/>
              <a:t>outside of CPU</a:t>
            </a:r>
          </a:p>
          <a:p>
            <a:pPr lvl="1"/>
            <a:r>
              <a:rPr lang="en-US" sz="2000" dirty="0"/>
              <a:t>Slow..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How can we execute the operations faster?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on-chip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8A3B6-A8F3-4D92-80EC-A5087B43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9" name="Picture 8" descr="f02-13-P374493">
            <a:extLst>
              <a:ext uri="{FF2B5EF4-FFF2-40B4-BE49-F238E27FC236}">
                <a16:creationId xmlns:a16="http://schemas.microsoft.com/office/drawing/2014/main" id="{C4EF050D-6CEF-4B1D-A73A-DE37E5B0E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6927A-3496-4A0F-9A6A-5BFC4ECDDF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C61D5FB-290B-48AC-A4C2-DAC686D1A9DB}"/>
              </a:ext>
            </a:extLst>
          </p:cNvPr>
          <p:cNvCxnSpPr>
            <a:stCxn id="20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12E1C-2A11-483C-B0B9-795D1C099E65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63E0EC-3D20-426A-990C-19E68A5507FB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9A8160-5536-4F01-9E97-160090F77B7C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1152C-5D05-49B9-8430-5AE38016349D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CC4D63-B61A-43D4-94FA-D90B58FE5314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6D1DCD-A463-4BC6-AFC1-ABAF731D4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8" y="5331303"/>
            <a:ext cx="1295565" cy="971673"/>
          </a:xfrm>
          <a:prstGeom prst="rect">
            <a:avLst/>
          </a:prstGeom>
        </p:spPr>
      </p:pic>
      <p:sp>
        <p:nvSpPr>
          <p:cNvPr id="32" name="AutoShape 38">
            <a:extLst>
              <a:ext uri="{FF2B5EF4-FFF2-40B4-BE49-F238E27FC236}">
                <a16:creationId xmlns:a16="http://schemas.microsoft.com/office/drawing/2014/main" id="{DF9A9F82-A78F-4DC4-AF56-100D8CBD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077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129922-C2D9-4C03-91E4-D376B597C5EB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C63B-F8FA-40FA-8CA0-51146A17CB19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1681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F62E-060E-43B0-BC3D-F0872507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DE4-BD10-47BC-A8B5-F2960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29" y="1145018"/>
            <a:ext cx="5160702" cy="50198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Register File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On-chip memory that stores “Registers”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2000" b="1" dirty="0"/>
              <a:t>Registers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Temporal space to maintain operand values and calculation results before storing back to memory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Presented with “$” + “register id” in MIPS processor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i.e. $0 : 0</a:t>
            </a:r>
            <a:r>
              <a:rPr lang="en-US" sz="1600" baseline="30000" dirty="0"/>
              <a:t>th</a:t>
            </a:r>
            <a:r>
              <a:rPr lang="en-US" sz="1600" dirty="0"/>
              <a:t> register, </a:t>
            </a:r>
          </a:p>
          <a:p>
            <a:pPr marL="1055035" lvl="2" indent="0">
              <a:lnSpc>
                <a:spcPct val="120000"/>
              </a:lnSpc>
              <a:buNone/>
            </a:pPr>
            <a:r>
              <a:rPr lang="en-US" sz="1600" dirty="0"/>
              <a:t>         $1 : 1</a:t>
            </a:r>
            <a:r>
              <a:rPr lang="en-US" sz="1600" baseline="30000" dirty="0"/>
              <a:t>st</a:t>
            </a:r>
            <a:r>
              <a:rPr lang="en-US" sz="1600" dirty="0"/>
              <a:t>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C7FB-5156-470E-81C5-B63E3EC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8995052E-AAF6-44AF-8705-1DAB4EDE2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8EB39-DECF-4D3A-B801-EFFE0B8785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48EE65-0514-4417-B17D-2096C7A764A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01D65E-FDEE-4DC3-9643-961065345434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C7338-00F7-4C20-8EFA-C4496A8A948E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E4AB0-20DE-4304-A361-16A4AE6D69C8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FFBDE-AB33-4F3D-8EFF-BD393506EC57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E3BB3-B8AF-4452-8492-93491B64119A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B07225-7870-4355-A8D7-BC74BD4EB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8" y="5331303"/>
            <a:ext cx="1295565" cy="971673"/>
          </a:xfrm>
          <a:prstGeom prst="rect">
            <a:avLst/>
          </a:prstGeom>
        </p:spPr>
      </p:pic>
      <p:sp>
        <p:nvSpPr>
          <p:cNvPr id="16" name="AutoShape 38">
            <a:extLst>
              <a:ext uri="{FF2B5EF4-FFF2-40B4-BE49-F238E27FC236}">
                <a16:creationId xmlns:a16="http://schemas.microsoft.com/office/drawing/2014/main" id="{C07BACDF-93A2-4FD0-B6AC-862EB51D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077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9956C-C957-4A3E-903B-724A0DAE066C}"/>
              </a:ext>
            </a:extLst>
          </p:cNvPr>
          <p:cNvSpPr/>
          <p:nvPr/>
        </p:nvSpPr>
        <p:spPr>
          <a:xfrm>
            <a:off x="6508857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70AAF7-7AD8-49D8-AECA-957D001828C4}"/>
              </a:ext>
            </a:extLst>
          </p:cNvPr>
          <p:cNvSpPr/>
          <p:nvPr/>
        </p:nvSpPr>
        <p:spPr>
          <a:xfrm>
            <a:off x="6508857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78FC-7E76-4BAA-A210-A8C199ADDA38}"/>
              </a:ext>
            </a:extLst>
          </p:cNvPr>
          <p:cNvSpPr/>
          <p:nvPr/>
        </p:nvSpPr>
        <p:spPr>
          <a:xfrm>
            <a:off x="6508856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9267E-3411-4995-83C6-997EE5BEC471}"/>
              </a:ext>
            </a:extLst>
          </p:cNvPr>
          <p:cNvSpPr/>
          <p:nvPr/>
        </p:nvSpPr>
        <p:spPr>
          <a:xfrm>
            <a:off x="6509817" y="3615583"/>
            <a:ext cx="1307378" cy="983176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4A282-5837-431C-A0C4-BDAAE6AECBD4}"/>
              </a:ext>
            </a:extLst>
          </p:cNvPr>
          <p:cNvSpPr/>
          <p:nvPr/>
        </p:nvSpPr>
        <p:spPr>
          <a:xfrm>
            <a:off x="6509817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779AA3-8FA0-4912-8864-D846A0177E9E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6884837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A7E995-A37D-4521-BDF0-CC0FA815CCAF}"/>
              </a:ext>
            </a:extLst>
          </p:cNvPr>
          <p:cNvSpPr txBox="1"/>
          <p:nvPr/>
        </p:nvSpPr>
        <p:spPr>
          <a:xfrm>
            <a:off x="6393573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DE5BF0-CFAB-4E8C-98C6-F56317F12FA2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7C470B-4ABC-493D-86B3-52EF70D0055A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5782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2319</Words>
  <Application>Microsoft Office PowerPoint</Application>
  <PresentationFormat>Widescreen</PresentationFormat>
  <Paragraphs>629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1_Office Theme</vt:lpstr>
      <vt:lpstr>Lecture 2.  Processor Instruction Set Architecture &amp; Language (1)</vt:lpstr>
      <vt:lpstr>Instruction Set Architecture &amp; Microarchitecture</vt:lpstr>
      <vt:lpstr>What Does the ISA Deal With Specifically?</vt:lpstr>
      <vt:lpstr>Memory Layout</vt:lpstr>
      <vt:lpstr>Memory Layout</vt:lpstr>
      <vt:lpstr>Memory Layout</vt:lpstr>
      <vt:lpstr>Memory Layout</vt:lpstr>
      <vt:lpstr>Memory Access Is Slow</vt:lpstr>
      <vt:lpstr>Register File</vt:lpstr>
      <vt:lpstr>Typical Execution Steps</vt:lpstr>
      <vt:lpstr>Operations in Hardware</vt:lpstr>
      <vt:lpstr>HLL vs. Hardware Operations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Registers of MIPS CPUs</vt:lpstr>
      <vt:lpstr>Exercise: Register Reuse</vt:lpstr>
      <vt:lpstr>A Brief Review</vt:lpstr>
      <vt:lpstr>Operations of MIPS CPUs</vt:lpstr>
      <vt:lpstr>About MIPS Assembly</vt:lpstr>
      <vt:lpstr>Two types of Computers</vt:lpstr>
      <vt:lpstr>MIPS Processor Organization</vt:lpstr>
      <vt:lpstr>About MIPS32 Processor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3 Processor Instruction Set Architecture &amp; Language (1)</dc:title>
  <dc:creator>Haonan Wang</dc:creator>
  <cp:lastModifiedBy>Haonan Wang</cp:lastModifiedBy>
  <cp:revision>351</cp:revision>
  <dcterms:created xsi:type="dcterms:W3CDTF">2020-08-29T23:01:48Z</dcterms:created>
  <dcterms:modified xsi:type="dcterms:W3CDTF">2022-09-01T20:28:48Z</dcterms:modified>
</cp:coreProperties>
</file>