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466" r:id="rId3"/>
    <p:sldId id="297" r:id="rId4"/>
    <p:sldId id="260" r:id="rId5"/>
    <p:sldId id="308" r:id="rId6"/>
    <p:sldId id="309" r:id="rId7"/>
    <p:sldId id="310" r:id="rId8"/>
    <p:sldId id="468" r:id="rId9"/>
    <p:sldId id="311" r:id="rId10"/>
    <p:sldId id="312" r:id="rId11"/>
    <p:sldId id="467" r:id="rId12"/>
    <p:sldId id="298" r:id="rId13"/>
    <p:sldId id="299" r:id="rId14"/>
    <p:sldId id="300" r:id="rId15"/>
    <p:sldId id="301" r:id="rId16"/>
    <p:sldId id="302" r:id="rId17"/>
    <p:sldId id="303" r:id="rId18"/>
    <p:sldId id="478" r:id="rId19"/>
    <p:sldId id="479" r:id="rId20"/>
    <p:sldId id="480" r:id="rId21"/>
    <p:sldId id="315" r:id="rId22"/>
    <p:sldId id="305" r:id="rId23"/>
    <p:sldId id="306" r:id="rId24"/>
    <p:sldId id="307" r:id="rId25"/>
    <p:sldId id="318" r:id="rId26"/>
    <p:sldId id="319" r:id="rId27"/>
    <p:sldId id="320" r:id="rId28"/>
    <p:sldId id="321" r:id="rId29"/>
    <p:sldId id="323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dhLYD80+MK+ZmuIWZWufg==" hashData="qoc7ioEMMk6vtkL91ma1FJUBSah0qALhDi9rwn/VMS8RMtXRAt9u/eLLkh33JjU6IXH180M89hzZKe/X+DVik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5" autoAdjust="0"/>
    <p:restoredTop sz="75145" autoAdjust="0"/>
  </p:normalViewPr>
  <p:slideViewPr>
    <p:cSldViewPr snapToGrid="0">
      <p:cViewPr varScale="1">
        <p:scale>
          <a:sx n="138" d="100"/>
          <a:sy n="138" d="100"/>
        </p:scale>
        <p:origin x="4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D1E9-626B-447C-9E8A-FB1BB2A422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270FE-162E-42C2-B939-E6B6C8268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48ABE-6163-476F-A2BC-21873D3B89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249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838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79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6685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479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988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8637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288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1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275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89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7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191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6246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948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01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848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7650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5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54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E8454-660E-4AFF-91D1-659C6C8ECE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0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7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48ABE-6163-476F-A2BC-21873D3B89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793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48ABE-6163-476F-A2BC-21873D3B89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638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48ABE-6163-476F-A2BC-21873D3B89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10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48ABE-6163-476F-A2BC-21873D3B89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946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F361-4D01-4AFF-AE5B-2F54C3364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BFBBD-1E1A-43A7-9EB5-9399EC549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07C2-3A19-49B1-B567-4E6DE662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7262-DFC5-454D-85DE-21EB3C60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D967-6BDC-420D-9EC5-DECB0B80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A0E0-5868-44C7-9106-661A3FF4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6E83-2480-4F98-AB23-79B49A994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E5AF-CF25-48D7-B1C2-BB848BB8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2A5E-835A-4668-9C43-6865A0C0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D445-4817-4368-807B-2E437571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3F2B7-599B-4920-AC46-DA6E14340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E3E45-517D-4784-AC9D-66CEF0EA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957A-129A-4E5F-9F36-41020F36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19FB-DA8C-4CD1-A98B-ADC69652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F1B0-30AB-404A-B676-3476032D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5077"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8" name="TextBox 7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127366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>
                <a:solidFill>
                  <a:srgbClr val="036DB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8" name="TextBox 7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5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5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436-D2C1-446B-965C-F6CBAC54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9E34-3C9A-4FD6-A1A4-453D85F2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FD5A-41CA-457C-9820-CA9563A2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0A64-6AB2-45E4-9BE3-E7A7026D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31E1-CFC3-45F9-A7E2-55AE239B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6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9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3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3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7804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226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923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6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6" y="3757613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58E13C4E-75B7-4370-AFAC-ABEED847814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218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A100-FD8B-4F55-ACAF-965E3F1D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1277-31FB-4EB8-B776-CDB264F8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CBB5-2578-43D7-8690-93DD33B3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F1AE-0A84-47B1-A5F4-163D7F15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4FEC1-A718-4F30-B080-3A402717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D6FE-8F9E-49F9-AC00-AC9D5311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A5E7-8DF5-434D-8189-486FAFF90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869D-C6E3-4C42-A35F-0963D6242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ECE6-6601-4BBA-98B9-C27DBD8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E2DF-8D4B-49E7-B5E7-E53FAF6B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D045C-90BC-4E84-9EBE-41741B45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D4A2-05AE-4FD5-8F1B-19F7EA5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ABBA2-65A6-4B76-9009-4B7BA2AF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CC0A4-B7D8-49F3-B724-9B2D7D1D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73D5E-D499-4716-BC27-88A64411D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9AE8C-ADA4-4B46-B294-189369496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CC46B-625F-41EE-B5A7-24883D25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80707-C6A1-46A2-93B5-355E844C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99AD4-4D31-4B7E-B96A-97F6E24A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7574-85C0-4047-9275-5DF4CB84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D3C41-4B9D-4809-8A29-9DC39E1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D4453-3D5F-4177-99E4-1551E03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B94E-2114-4797-B013-8C836E9C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7D714-5131-4CBB-99BB-8C1BD6B7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1B6B6-C37D-40C4-A299-50824537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9D00-23B1-4107-8D37-3ED6FD37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1913-3FCA-429D-A681-60D9800F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8E11-66C0-4053-94E1-DAC0FA5A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0C55-D02C-4DCD-A7A4-825232845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BA002-FADE-477D-B0E8-E6BD9ED4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B473-7D2B-42CA-9787-4243C295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F65F-452E-41FF-8778-EDBF3BF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00A9-4375-409B-A432-B5AAA981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A9C22-3A89-41CC-BCE4-DC12043A6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AF847-C166-407F-A30E-D17FEC332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08510-BE51-40B1-B8BA-33AA5B27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A07C-2C5F-428A-9E88-636C3F19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D4E2-DB24-42E7-A068-D8AD9C38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36061-699C-4C61-ADF5-54D77A92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38FD-E936-4CB5-8839-80B2B6F9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F6DC-50DA-4D8F-88D0-7A5F3E210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0272-F4BC-4CB4-A219-253B7777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02C2-2C99-49A8-8C5E-F2711D2B1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2.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Instruction Set Architecture &amp; Language (2)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92CF0-4632-4D62-8540-D2F07F529F05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Tips to Remember Endianness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FE11C-1B74-43A6-B353-40725FE2D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08" y="1237480"/>
            <a:ext cx="6667500" cy="3333750"/>
          </a:xfr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D3EFE0F-8657-4D35-AB28-A2393B280669}"/>
              </a:ext>
            </a:extLst>
          </p:cNvPr>
          <p:cNvSpPr txBox="1"/>
          <p:nvPr/>
        </p:nvSpPr>
        <p:spPr>
          <a:xfrm>
            <a:off x="579943" y="5044023"/>
            <a:ext cx="3716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normal (same as writing order) when address is </a:t>
            </a:r>
            <a:r>
              <a:rPr lang="en-US" sz="2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low to high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7033BE-C15C-4593-A2E3-661D209C2621}"/>
              </a:ext>
            </a:extLst>
          </p:cNvPr>
          <p:cNvCxnSpPr>
            <a:cxnSpLocks/>
          </p:cNvCxnSpPr>
          <p:nvPr/>
        </p:nvCxnSpPr>
        <p:spPr>
          <a:xfrm flipV="1">
            <a:off x="2557088" y="4232135"/>
            <a:ext cx="0" cy="70535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2E4EA5-0FBC-418B-91B4-1B3214472DA0}"/>
              </a:ext>
            </a:extLst>
          </p:cNvPr>
          <p:cNvSpPr txBox="1"/>
          <p:nvPr/>
        </p:nvSpPr>
        <p:spPr>
          <a:xfrm>
            <a:off x="4841740" y="5044022"/>
            <a:ext cx="4423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strange here </a:t>
            </a:r>
          </a:p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same as writing order when address is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high to low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03F084-2C7F-4A65-8BE6-7FBC9C310F8F}"/>
              </a:ext>
            </a:extLst>
          </p:cNvPr>
          <p:cNvCxnSpPr>
            <a:cxnSpLocks/>
          </p:cNvCxnSpPr>
          <p:nvPr/>
        </p:nvCxnSpPr>
        <p:spPr>
          <a:xfrm flipV="1">
            <a:off x="6624675" y="4232135"/>
            <a:ext cx="0" cy="705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">
            <a:extLst>
              <a:ext uri="{FF2B5EF4-FFF2-40B4-BE49-F238E27FC236}">
                <a16:creationId xmlns:a16="http://schemas.microsoft.com/office/drawing/2014/main" id="{0F5F131A-353C-459D-886A-1568D21D6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807" y="1099103"/>
            <a:ext cx="3197748" cy="27008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3" name="Text Box 6">
            <a:extLst>
              <a:ext uri="{FF2B5EF4-FFF2-40B4-BE49-F238E27FC236}">
                <a16:creationId xmlns:a16="http://schemas.microsoft.com/office/drawing/2014/main" id="{DC7CEE6F-DECE-41CA-A494-DEB3D32F1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995" y="1127564"/>
            <a:ext cx="22098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word value: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BF31EAE6-FC51-46A2-AF13-25FAEC0D4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3064" y="3363325"/>
            <a:ext cx="142910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Little-Endian</a:t>
            </a:r>
          </a:p>
        </p:txBody>
      </p:sp>
      <p:sp>
        <p:nvSpPr>
          <p:cNvPr id="66" name="Text Box 16">
            <a:extLst>
              <a:ext uri="{FF2B5EF4-FFF2-40B4-BE49-F238E27FC236}">
                <a16:creationId xmlns:a16="http://schemas.microsoft.com/office/drawing/2014/main" id="{A4A73AA5-790D-48CF-8CA4-C083182D5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195" y="1508564"/>
            <a:ext cx="1992404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0 x 1 2 3 4 5 6 7 8</a:t>
            </a:r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1C9F4DDE-81BC-4EAA-B341-B5AF5A31F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395" y="2959065"/>
            <a:ext cx="609600" cy="34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3C1E1CE4-1EDC-410A-AC4B-16352C75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963" y="20446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0x03</a:t>
            </a:r>
          </a:p>
        </p:txBody>
      </p:sp>
      <p:sp>
        <p:nvSpPr>
          <p:cNvPr id="70" name="Text Box 6">
            <a:extLst>
              <a:ext uri="{FF2B5EF4-FFF2-40B4-BE49-F238E27FC236}">
                <a16:creationId xmlns:a16="http://schemas.microsoft.com/office/drawing/2014/main" id="{7236AAEF-20D9-4FA1-B742-01556FF04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395" y="2654265"/>
            <a:ext cx="609600" cy="340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48102067-A23E-4E48-BBE3-03810308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395" y="2349465"/>
            <a:ext cx="609600" cy="340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34</a:t>
            </a:r>
          </a:p>
        </p:txBody>
      </p:sp>
      <p:sp>
        <p:nvSpPr>
          <p:cNvPr id="72" name="Text Box 12">
            <a:extLst>
              <a:ext uri="{FF2B5EF4-FFF2-40B4-BE49-F238E27FC236}">
                <a16:creationId xmlns:a16="http://schemas.microsoft.com/office/drawing/2014/main" id="{ABFBC001-F18F-445F-BA13-C5F6E9223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963" y="23494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0x02</a:t>
            </a:r>
          </a:p>
        </p:txBody>
      </p:sp>
      <p:sp>
        <p:nvSpPr>
          <p:cNvPr id="73" name="Text Box 13">
            <a:extLst>
              <a:ext uri="{FF2B5EF4-FFF2-40B4-BE49-F238E27FC236}">
                <a16:creationId xmlns:a16="http://schemas.microsoft.com/office/drawing/2014/main" id="{EBD93472-1E8D-41E3-BD79-B82A1367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963" y="26542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0x01</a:t>
            </a:r>
          </a:p>
        </p:txBody>
      </p:sp>
      <p:sp>
        <p:nvSpPr>
          <p:cNvPr id="74" name="Text Box 7">
            <a:extLst>
              <a:ext uri="{FF2B5EF4-FFF2-40B4-BE49-F238E27FC236}">
                <a16:creationId xmlns:a16="http://schemas.microsoft.com/office/drawing/2014/main" id="{E584CA5E-5CA4-4BA0-9669-852C13AFF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395" y="2044665"/>
            <a:ext cx="609600" cy="34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75" name="Text Box 13">
            <a:extLst>
              <a:ext uri="{FF2B5EF4-FFF2-40B4-BE49-F238E27FC236}">
                <a16:creationId xmlns:a16="http://schemas.microsoft.com/office/drawing/2014/main" id="{90471A78-FABC-4689-82D6-0BEA8287E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807" y="2959065"/>
            <a:ext cx="799589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0x00</a:t>
            </a: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36D74672-E24D-4608-9DCC-90A7B75DF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395" y="2959065"/>
            <a:ext cx="609600" cy="34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77" name="Text Box 5">
            <a:extLst>
              <a:ext uri="{FF2B5EF4-FFF2-40B4-BE49-F238E27FC236}">
                <a16:creationId xmlns:a16="http://schemas.microsoft.com/office/drawing/2014/main" id="{79C905F8-C4CC-4B25-BA77-5961594F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395" y="20187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0x00</a:t>
            </a: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B46351EE-D217-4900-9034-394D3D27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395" y="2654265"/>
            <a:ext cx="609600" cy="340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34</a:t>
            </a:r>
          </a:p>
        </p:txBody>
      </p:sp>
      <p:sp>
        <p:nvSpPr>
          <p:cNvPr id="79" name="Text Box 7">
            <a:extLst>
              <a:ext uri="{FF2B5EF4-FFF2-40B4-BE49-F238E27FC236}">
                <a16:creationId xmlns:a16="http://schemas.microsoft.com/office/drawing/2014/main" id="{67DFD19F-F132-42F3-AE16-9A1D39537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395" y="2349465"/>
            <a:ext cx="609600" cy="340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80" name="Text Box 12">
            <a:extLst>
              <a:ext uri="{FF2B5EF4-FFF2-40B4-BE49-F238E27FC236}">
                <a16:creationId xmlns:a16="http://schemas.microsoft.com/office/drawing/2014/main" id="{F95F5419-C8F6-422F-9932-DF8D1C15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395" y="23235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0x01</a:t>
            </a:r>
          </a:p>
        </p:txBody>
      </p:sp>
      <p:sp>
        <p:nvSpPr>
          <p:cNvPr id="81" name="Text Box 13">
            <a:extLst>
              <a:ext uri="{FF2B5EF4-FFF2-40B4-BE49-F238E27FC236}">
                <a16:creationId xmlns:a16="http://schemas.microsoft.com/office/drawing/2014/main" id="{771ACA66-A327-4557-A76F-114F55239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395" y="26283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0x02</a:t>
            </a:r>
          </a:p>
        </p:txBody>
      </p:sp>
      <p:sp>
        <p:nvSpPr>
          <p:cNvPr id="82" name="Text Box 7">
            <a:extLst>
              <a:ext uri="{FF2B5EF4-FFF2-40B4-BE49-F238E27FC236}">
                <a16:creationId xmlns:a16="http://schemas.microsoft.com/office/drawing/2014/main" id="{235A21C6-F505-4D1B-8D07-8A9640E7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395" y="2044665"/>
            <a:ext cx="609600" cy="34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83" name="Text Box 13">
            <a:extLst>
              <a:ext uri="{FF2B5EF4-FFF2-40B4-BE49-F238E27FC236}">
                <a16:creationId xmlns:a16="http://schemas.microsoft.com/office/drawing/2014/main" id="{96FE793F-8E99-401F-9609-0B101FE4B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395" y="29331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3673A4-E90B-4C89-8697-1BA13046B853}"/>
              </a:ext>
            </a:extLst>
          </p:cNvPr>
          <p:cNvSpPr/>
          <p:nvPr/>
        </p:nvSpPr>
        <p:spPr>
          <a:xfrm>
            <a:off x="7958214" y="3868724"/>
            <a:ext cx="3704113" cy="1449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16C8EF-400D-4110-9774-64DCDAD992DC}"/>
              </a:ext>
            </a:extLst>
          </p:cNvPr>
          <p:cNvSpPr/>
          <p:nvPr/>
        </p:nvSpPr>
        <p:spPr>
          <a:xfrm>
            <a:off x="8718554" y="4431052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C0986D-7E7F-49AF-86A9-AAABC5E1796B}"/>
              </a:ext>
            </a:extLst>
          </p:cNvPr>
          <p:cNvSpPr/>
          <p:nvPr/>
        </p:nvSpPr>
        <p:spPr>
          <a:xfrm>
            <a:off x="9235542" y="4431052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56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AB1CA3-56A9-4C73-A0C2-5E6C9B51D405}"/>
              </a:ext>
            </a:extLst>
          </p:cNvPr>
          <p:cNvSpPr/>
          <p:nvPr/>
        </p:nvSpPr>
        <p:spPr>
          <a:xfrm>
            <a:off x="9763874" y="4431080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78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BF04D77-67AB-42D5-8B7F-19C5417C0080}"/>
              </a:ext>
            </a:extLst>
          </p:cNvPr>
          <p:cNvSpPr/>
          <p:nvPr/>
        </p:nvSpPr>
        <p:spPr>
          <a:xfrm>
            <a:off x="8213089" y="4431080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79A32F-D94F-4058-AD53-C4C662C2AA2E}"/>
              </a:ext>
            </a:extLst>
          </p:cNvPr>
          <p:cNvSpPr/>
          <p:nvPr/>
        </p:nvSpPr>
        <p:spPr>
          <a:xfrm>
            <a:off x="8213089" y="4028213"/>
            <a:ext cx="2067772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6E29DB-1E6D-4B94-8F08-936EFB6649D1}"/>
              </a:ext>
            </a:extLst>
          </p:cNvPr>
          <p:cNvSpPr txBox="1"/>
          <p:nvPr/>
        </p:nvSpPr>
        <p:spPr>
          <a:xfrm>
            <a:off x="10333493" y="4085421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D27A55-A67A-4D49-9142-8B52CAA63660}"/>
              </a:ext>
            </a:extLst>
          </p:cNvPr>
          <p:cNvSpPr txBox="1"/>
          <p:nvPr/>
        </p:nvSpPr>
        <p:spPr>
          <a:xfrm>
            <a:off x="10333493" y="4497258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6C0E73-447A-4A53-81B9-1F511A6B0BB2}"/>
              </a:ext>
            </a:extLst>
          </p:cNvPr>
          <p:cNvSpPr txBox="1"/>
          <p:nvPr/>
        </p:nvSpPr>
        <p:spPr>
          <a:xfrm>
            <a:off x="8513864" y="4962545"/>
            <a:ext cx="287431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Word-Oriented View</a:t>
            </a:r>
          </a:p>
        </p:txBody>
      </p:sp>
    </p:spTree>
    <p:extLst>
      <p:ext uri="{BB962C8B-B14F-4D97-AF65-F5344CB8AC3E}">
        <p14:creationId xmlns:p14="http://schemas.microsoft.com/office/powerpoint/2010/main" val="33243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2" grpId="0" animBg="1"/>
      <p:bldP spid="63" grpId="0"/>
      <p:bldP spid="64" grpId="0"/>
      <p:bldP spid="66" grpId="0"/>
      <p:bldP spid="68" grpId="0" animBg="1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 animBg="1"/>
      <p:bldP spid="80" grpId="0"/>
      <p:bldP spid="81" grpId="0"/>
      <p:bldP spid="82" grpId="0" animBg="1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Basic Instruction Formats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Example: Format with 3 registers</a:t>
            </a:r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/>
              <a:t>add  Rd, Rs, Rt   # Rd = Rs + Rt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3E0D1C-E08B-4ACB-8BCC-23E53D062D08}"/>
              </a:ext>
            </a:extLst>
          </p:cNvPr>
          <p:cNvCxnSpPr/>
          <p:nvPr/>
        </p:nvCxnSpPr>
        <p:spPr>
          <a:xfrm>
            <a:off x="3013308" y="2603692"/>
            <a:ext cx="81558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A47129-1EF4-41FB-A0BC-8BE87B468973}"/>
              </a:ext>
            </a:extLst>
          </p:cNvPr>
          <p:cNvSpPr txBox="1"/>
          <p:nvPr/>
        </p:nvSpPr>
        <p:spPr>
          <a:xfrm>
            <a:off x="1971782" y="3111125"/>
            <a:ext cx="1467068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(operation)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7C20D-01D9-4354-BABD-2DD56E9A9C20}"/>
              </a:ext>
            </a:extLst>
          </p:cNvPr>
          <p:cNvCxnSpPr/>
          <p:nvPr/>
        </p:nvCxnSpPr>
        <p:spPr>
          <a:xfrm>
            <a:off x="4001347" y="2603692"/>
            <a:ext cx="74143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36007B-D75A-4940-B156-0F4093B64A2B}"/>
              </a:ext>
            </a:extLst>
          </p:cNvPr>
          <p:cNvCxnSpPr/>
          <p:nvPr/>
        </p:nvCxnSpPr>
        <p:spPr>
          <a:xfrm>
            <a:off x="4883427" y="2603692"/>
            <a:ext cx="74143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2F42A7-1345-4D0E-A827-2306D165204B}"/>
              </a:ext>
            </a:extLst>
          </p:cNvPr>
          <p:cNvCxnSpPr/>
          <p:nvPr/>
        </p:nvCxnSpPr>
        <p:spPr>
          <a:xfrm>
            <a:off x="5724733" y="2603692"/>
            <a:ext cx="74143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2F2498-DC28-4C3E-B8B6-2D9AA74D009B}"/>
              </a:ext>
            </a:extLst>
          </p:cNvPr>
          <p:cNvSpPr txBox="1"/>
          <p:nvPr/>
        </p:nvSpPr>
        <p:spPr>
          <a:xfrm>
            <a:off x="2753463" y="4112910"/>
            <a:ext cx="3135795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Register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calculation result)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6CF4C-78DB-47B0-BC21-92F48569CDAF}"/>
              </a:ext>
            </a:extLst>
          </p:cNvPr>
          <p:cNvSpPr txBox="1"/>
          <p:nvPr/>
        </p:nvSpPr>
        <p:spPr>
          <a:xfrm>
            <a:off x="4190439" y="3097807"/>
            <a:ext cx="334097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Register 1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first operand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A15E-824C-4BF3-B94A-0D6E78D6ADE8}"/>
              </a:ext>
            </a:extLst>
          </p:cNvPr>
          <p:cNvSpPr txBox="1"/>
          <p:nvPr/>
        </p:nvSpPr>
        <p:spPr>
          <a:xfrm>
            <a:off x="6639659" y="4112909"/>
            <a:ext cx="376898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Register 2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second operand value)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7C821D-08C5-4D01-A8AE-ED18C6A08A4D}"/>
              </a:ext>
            </a:extLst>
          </p:cNvPr>
          <p:cNvCxnSpPr>
            <a:endCxn id="5" idx="0"/>
          </p:cNvCxnSpPr>
          <p:nvPr/>
        </p:nvCxnSpPr>
        <p:spPr>
          <a:xfrm flipH="1">
            <a:off x="2705316" y="2603692"/>
            <a:ext cx="707689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6788-F85C-4AF9-A1F7-00BEC30EA8A7}"/>
              </a:ext>
            </a:extLst>
          </p:cNvPr>
          <p:cNvCxnSpPr/>
          <p:nvPr/>
        </p:nvCxnSpPr>
        <p:spPr>
          <a:xfrm flipH="1">
            <a:off x="3931907" y="2603692"/>
            <a:ext cx="407789" cy="150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17B06-1D88-4375-B5AC-1B6BB3DE2FE2}"/>
              </a:ext>
            </a:extLst>
          </p:cNvPr>
          <p:cNvCxnSpPr/>
          <p:nvPr/>
        </p:nvCxnSpPr>
        <p:spPr>
          <a:xfrm>
            <a:off x="5313660" y="2603692"/>
            <a:ext cx="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79C772-8078-47B1-B646-96127AC4D5C3}"/>
              </a:ext>
            </a:extLst>
          </p:cNvPr>
          <p:cNvCxnSpPr>
            <a:cxnSpLocks/>
          </p:cNvCxnSpPr>
          <p:nvPr/>
        </p:nvCxnSpPr>
        <p:spPr>
          <a:xfrm>
            <a:off x="6211924" y="2603692"/>
            <a:ext cx="2271765" cy="150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3918F-0EA2-44E1-BFBC-91C51E925E93}"/>
              </a:ext>
            </a:extLst>
          </p:cNvPr>
          <p:cNvCxnSpPr>
            <a:cxnSpLocks/>
          </p:cNvCxnSpPr>
          <p:nvPr/>
        </p:nvCxnSpPr>
        <p:spPr>
          <a:xfrm>
            <a:off x="6630234" y="2603692"/>
            <a:ext cx="308703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86256C-CDBE-458A-BD24-BD1B0CBD8E70}"/>
              </a:ext>
            </a:extLst>
          </p:cNvPr>
          <p:cNvSpPr txBox="1"/>
          <p:nvPr/>
        </p:nvSpPr>
        <p:spPr>
          <a:xfrm>
            <a:off x="7739952" y="3057855"/>
            <a:ext cx="133562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02A845-58E6-4450-87C4-CC5A35504CA8}"/>
              </a:ext>
            </a:extLst>
          </p:cNvPr>
          <p:cNvCxnSpPr/>
          <p:nvPr/>
        </p:nvCxnSpPr>
        <p:spPr>
          <a:xfrm>
            <a:off x="8364816" y="2603692"/>
            <a:ext cx="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6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Basic Instruction Formats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Example: Format with 3 registers</a:t>
            </a:r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/>
              <a:t>add  $4, $3, $2   # $4 = $3 + $2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C35EE-FC7B-4BE2-B54E-84C91EFAF3E7}"/>
              </a:ext>
            </a:extLst>
          </p:cNvPr>
          <p:cNvSpPr/>
          <p:nvPr/>
        </p:nvSpPr>
        <p:spPr>
          <a:xfrm>
            <a:off x="8444244" y="3341758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0D7BD-27B7-4050-B7F5-3BD606818B06}"/>
              </a:ext>
            </a:extLst>
          </p:cNvPr>
          <p:cNvSpPr/>
          <p:nvPr/>
        </p:nvSpPr>
        <p:spPr>
          <a:xfrm>
            <a:off x="8444244" y="36628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70D07-564D-4212-A7FF-F014B76820AF}"/>
              </a:ext>
            </a:extLst>
          </p:cNvPr>
          <p:cNvSpPr/>
          <p:nvPr/>
        </p:nvSpPr>
        <p:spPr>
          <a:xfrm>
            <a:off x="8444243" y="398706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3D394-C036-40F7-9425-C07F2CA2F2A6}"/>
              </a:ext>
            </a:extLst>
          </p:cNvPr>
          <p:cNvSpPr/>
          <p:nvPr/>
        </p:nvSpPr>
        <p:spPr>
          <a:xfrm>
            <a:off x="8445204" y="5008014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1E2C46-50CC-4DC9-B39D-BD45DEB0565B}"/>
              </a:ext>
            </a:extLst>
          </p:cNvPr>
          <p:cNvSpPr/>
          <p:nvPr/>
        </p:nvSpPr>
        <p:spPr>
          <a:xfrm>
            <a:off x="8445204" y="531655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8E9BFB-A960-40E1-8381-38CD6D7EB13D}"/>
              </a:ext>
            </a:extLst>
          </p:cNvPr>
          <p:cNvSpPr txBox="1"/>
          <p:nvPr/>
        </p:nvSpPr>
        <p:spPr>
          <a:xfrm>
            <a:off x="8328959" y="2871707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04D6D-707F-4593-B684-02EEBCC6D23A}"/>
              </a:ext>
            </a:extLst>
          </p:cNvPr>
          <p:cNvSpPr/>
          <p:nvPr/>
        </p:nvSpPr>
        <p:spPr>
          <a:xfrm>
            <a:off x="8445204" y="432761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C271C-3663-490F-8375-794B1E6F6889}"/>
              </a:ext>
            </a:extLst>
          </p:cNvPr>
          <p:cNvSpPr/>
          <p:nvPr/>
        </p:nvSpPr>
        <p:spPr>
          <a:xfrm>
            <a:off x="8445204" y="466816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843A2-FBBF-41B7-AACA-C09BFB48A8AA}"/>
              </a:ext>
            </a:extLst>
          </p:cNvPr>
          <p:cNvSpPr txBox="1"/>
          <p:nvPr/>
        </p:nvSpPr>
        <p:spPr>
          <a:xfrm>
            <a:off x="2206539" y="3490845"/>
            <a:ext cx="5777544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$2 and $3 have integer values 3 and 2 each,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will have (     ) after executing this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A12C2-1286-45D7-A3AE-787CE8A74743}"/>
              </a:ext>
            </a:extLst>
          </p:cNvPr>
          <p:cNvSpPr txBox="1"/>
          <p:nvPr/>
        </p:nvSpPr>
        <p:spPr>
          <a:xfrm>
            <a:off x="3793273" y="3811767"/>
            <a:ext cx="33214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CC27D6-5EA8-4555-9F81-696F88013B23}"/>
              </a:ext>
            </a:extLst>
          </p:cNvPr>
          <p:cNvSpPr/>
          <p:nvPr/>
        </p:nvSpPr>
        <p:spPr>
          <a:xfrm>
            <a:off x="8451433" y="46637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9987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R-Type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call the instructions that use three registers as </a:t>
            </a:r>
            <a:r>
              <a:rPr lang="en-US" altLang="en-US" sz="2400" b="1" dirty="0"/>
              <a:t>R-type</a:t>
            </a:r>
            <a:r>
              <a:rPr lang="en-US" altLang="en-US" sz="2400" dirty="0"/>
              <a:t> Instructions</a:t>
            </a:r>
          </a:p>
          <a:p>
            <a:pPr lvl="1"/>
            <a:r>
              <a:rPr lang="en-US" altLang="en-US" sz="2000" dirty="0"/>
              <a:t>2 registers as source, 1 register for result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eaLnBrk="1" hangingPunct="1"/>
            <a:r>
              <a:rPr lang="en-US" altLang="en-US" sz="2400" b="1" dirty="0"/>
              <a:t>Examples:</a:t>
            </a:r>
          </a:p>
          <a:p>
            <a:pPr lvl="1"/>
            <a:r>
              <a:rPr lang="en-US" altLang="en-US" sz="2000" b="1" dirty="0"/>
              <a:t>sub</a:t>
            </a:r>
            <a:r>
              <a:rPr lang="en-US" altLang="en-US" sz="2000" dirty="0"/>
              <a:t> 	Rd, Rs, Rt 	# Rd = Rs </a:t>
            </a:r>
            <a:r>
              <a:rPr lang="en-US" altLang="en-US" sz="2000" b="1" dirty="0"/>
              <a:t>–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 err="1"/>
              <a:t>mul</a:t>
            </a:r>
            <a:r>
              <a:rPr lang="en-US" altLang="en-US" sz="2000" dirty="0"/>
              <a:t> 	Rd, Rs, Rt 	# Rd = Rs </a:t>
            </a:r>
            <a:r>
              <a:rPr lang="en-US" altLang="en-US" sz="2000" b="1" dirty="0"/>
              <a:t>*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/>
              <a:t>and</a:t>
            </a:r>
            <a:r>
              <a:rPr lang="en-US" altLang="en-US" sz="2000" dirty="0"/>
              <a:t> 	Rd, Rs, Rt	# Rd = Rs </a:t>
            </a:r>
            <a:r>
              <a:rPr lang="en-US" altLang="en-US" sz="2000" b="1" dirty="0"/>
              <a:t>&amp;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/>
              <a:t>or</a:t>
            </a:r>
            <a:r>
              <a:rPr lang="en-US" altLang="en-US" sz="2000" dirty="0"/>
              <a:t> 	Rd, Rs, Rt	# Rd = Rs </a:t>
            </a:r>
            <a:r>
              <a:rPr lang="en-US" altLang="en-US" sz="2000" b="1" dirty="0"/>
              <a:t>|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 err="1"/>
              <a:t>xor</a:t>
            </a:r>
            <a:r>
              <a:rPr lang="en-US" altLang="en-US" sz="2000" dirty="0"/>
              <a:t> 	Rd, Rs, Rt	# Rd = Rs </a:t>
            </a:r>
            <a:r>
              <a:rPr lang="en-US" altLang="en-US" sz="2000" b="1" dirty="0"/>
              <a:t>^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 err="1"/>
              <a:t>slt</a:t>
            </a:r>
            <a:r>
              <a:rPr lang="en-US" altLang="en-US" sz="2000" dirty="0"/>
              <a:t> 	Rd, Rs, Rt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(Rs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Rt) Rd </a:t>
            </a:r>
            <a:r>
              <a:rPr lang="en-US" altLang="en-US" sz="2000" b="1" dirty="0"/>
              <a:t>= 1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</a:t>
            </a:r>
            <a:r>
              <a:rPr lang="en-US" altLang="en-US" sz="2000" dirty="0"/>
              <a:t> Rd </a:t>
            </a:r>
            <a:r>
              <a:rPr lang="en-US" altLang="en-US" sz="2000" b="1" dirty="0"/>
              <a:t>= 0</a:t>
            </a:r>
            <a:r>
              <a:rPr lang="en-US" altLang="en-US" sz="2000" dirty="0"/>
              <a:t>;</a:t>
            </a:r>
          </a:p>
          <a:p>
            <a:pPr lvl="1"/>
            <a:r>
              <a:rPr lang="en-US" altLang="en-US" sz="2000" dirty="0"/>
              <a:t>many more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47C3795-0837-4511-B89D-3246203CFF17}"/>
              </a:ext>
            </a:extLst>
          </p:cNvPr>
          <p:cNvSpPr/>
          <p:nvPr/>
        </p:nvSpPr>
        <p:spPr>
          <a:xfrm>
            <a:off x="7193165" y="2893367"/>
            <a:ext cx="3557000" cy="1223371"/>
          </a:xfrm>
          <a:prstGeom prst="wedgeEllipseCallout">
            <a:avLst/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Rd, </a:t>
            </a:r>
            <a:r>
              <a:rPr lang="en-US" sz="2077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77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actual registers</a:t>
            </a:r>
          </a:p>
        </p:txBody>
      </p:sp>
    </p:spTree>
    <p:extLst>
      <p:ext uri="{BB962C8B-B14F-4D97-AF65-F5344CB8AC3E}">
        <p14:creationId xmlns:p14="http://schemas.microsoft.com/office/powerpoint/2010/main" val="4301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R-Type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Exercise:</a:t>
            </a:r>
          </a:p>
          <a:p>
            <a:pPr lvl="1"/>
            <a:r>
              <a:rPr lang="en-US" altLang="en-US" sz="2000" dirty="0"/>
              <a:t>Assume that the initial state of register file is like below</a:t>
            </a:r>
          </a:p>
          <a:p>
            <a:pPr lvl="1"/>
            <a:r>
              <a:rPr lang="en-US" altLang="en-US" sz="2000" dirty="0"/>
              <a:t>What is $2 value after executing all three instructions?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sub $4, $2, $3</a:t>
            </a:r>
          </a:p>
          <a:p>
            <a:pPr marL="0" indent="0">
              <a:buNone/>
            </a:pPr>
            <a:r>
              <a:rPr lang="en-US" altLang="en-US" sz="2400" dirty="0"/>
              <a:t>	add $3, $3, $4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slt</a:t>
            </a:r>
            <a:r>
              <a:rPr lang="en-US" altLang="en-US" sz="2400" dirty="0"/>
              <a:t>	$2, $3, $4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6050E-314B-4D70-93AA-0429B9B9553C}"/>
              </a:ext>
            </a:extLst>
          </p:cNvPr>
          <p:cNvSpPr/>
          <p:nvPr/>
        </p:nvSpPr>
        <p:spPr>
          <a:xfrm>
            <a:off x="8444244" y="3341758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E40CB-61BC-4AA6-B474-4D5B4249F7D3}"/>
              </a:ext>
            </a:extLst>
          </p:cNvPr>
          <p:cNvSpPr/>
          <p:nvPr/>
        </p:nvSpPr>
        <p:spPr>
          <a:xfrm>
            <a:off x="8444244" y="36628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80D97-4169-4CCC-8A4F-4DAE55BEFC3F}"/>
              </a:ext>
            </a:extLst>
          </p:cNvPr>
          <p:cNvSpPr/>
          <p:nvPr/>
        </p:nvSpPr>
        <p:spPr>
          <a:xfrm>
            <a:off x="8444243" y="398706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(10)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C30A9-F6A0-4F42-914F-D64B4D5BF189}"/>
              </a:ext>
            </a:extLst>
          </p:cNvPr>
          <p:cNvSpPr/>
          <p:nvPr/>
        </p:nvSpPr>
        <p:spPr>
          <a:xfrm>
            <a:off x="8445204" y="5008014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C2501A-573D-4110-B1CD-2CE36F05A2CF}"/>
              </a:ext>
            </a:extLst>
          </p:cNvPr>
          <p:cNvSpPr/>
          <p:nvPr/>
        </p:nvSpPr>
        <p:spPr>
          <a:xfrm>
            <a:off x="8445204" y="531655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2DDAC-F693-4716-A1B2-0281F427C24E}"/>
              </a:ext>
            </a:extLst>
          </p:cNvPr>
          <p:cNvSpPr txBox="1"/>
          <p:nvPr/>
        </p:nvSpPr>
        <p:spPr>
          <a:xfrm>
            <a:off x="8335430" y="285819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D46482-62D4-487C-81AA-0869A9C75A2D}"/>
              </a:ext>
            </a:extLst>
          </p:cNvPr>
          <p:cNvSpPr/>
          <p:nvPr/>
        </p:nvSpPr>
        <p:spPr>
          <a:xfrm>
            <a:off x="8445204" y="432761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93379-A32E-4800-BD88-AD4CED0FA515}"/>
              </a:ext>
            </a:extLst>
          </p:cNvPr>
          <p:cNvSpPr/>
          <p:nvPr/>
        </p:nvSpPr>
        <p:spPr>
          <a:xfrm>
            <a:off x="8445204" y="466816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4BAC12-1188-4009-8BFB-CBDF12526DEC}"/>
              </a:ext>
            </a:extLst>
          </p:cNvPr>
          <p:cNvSpPr/>
          <p:nvPr/>
        </p:nvSpPr>
        <p:spPr>
          <a:xfrm>
            <a:off x="8443339" y="465099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28F1E-6F00-4856-9FD8-72770E989541}"/>
              </a:ext>
            </a:extLst>
          </p:cNvPr>
          <p:cNvSpPr txBox="1"/>
          <p:nvPr/>
        </p:nvSpPr>
        <p:spPr>
          <a:xfrm>
            <a:off x="4160761" y="3187929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 = 10 - 8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A447B7-0B58-4415-AFC1-D6AA0A08E5C8}"/>
              </a:ext>
            </a:extLst>
          </p:cNvPr>
          <p:cNvSpPr txBox="1"/>
          <p:nvPr/>
        </p:nvSpPr>
        <p:spPr>
          <a:xfrm>
            <a:off x="4160760" y="3635419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10 = 8 + 2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F64F9-36CA-4018-860D-D49529E72EFA}"/>
              </a:ext>
            </a:extLst>
          </p:cNvPr>
          <p:cNvSpPr/>
          <p:nvPr/>
        </p:nvSpPr>
        <p:spPr>
          <a:xfrm>
            <a:off x="8445204" y="432761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(10)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BA7FE6-4050-40EC-BDE4-D47F6BE0F4BC}"/>
              </a:ext>
            </a:extLst>
          </p:cNvPr>
          <p:cNvSpPr txBox="1"/>
          <p:nvPr/>
        </p:nvSpPr>
        <p:spPr>
          <a:xfrm>
            <a:off x="4160759" y="4130976"/>
            <a:ext cx="2462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(10 &lt; 2)?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No</a:t>
            </a:r>
          </a:p>
          <a:p>
            <a:pPr defTabSz="527517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 $2 = 0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B9308-DB3D-45D1-B441-0442D73B6A61}"/>
              </a:ext>
            </a:extLst>
          </p:cNvPr>
          <p:cNvSpPr/>
          <p:nvPr/>
        </p:nvSpPr>
        <p:spPr>
          <a:xfrm>
            <a:off x="8444551" y="398542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011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Instructions Using Immediate Value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What if you want to use an immediate value?</a:t>
            </a:r>
          </a:p>
          <a:p>
            <a:pPr lvl="1"/>
            <a:r>
              <a:rPr lang="en-US" altLang="en-US" sz="2000" dirty="0"/>
              <a:t>E.g.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+ 1; // add immediate value 1 to 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add</a:t>
            </a:r>
            <a:r>
              <a:rPr lang="en-US" altLang="en-US" sz="3600" dirty="0" err="1">
                <a:solidFill>
                  <a:srgbClr val="FF0000"/>
                </a:solidFill>
              </a:rPr>
              <a:t>i</a:t>
            </a:r>
            <a:r>
              <a:rPr lang="en-US" altLang="en-US" sz="3600" dirty="0"/>
              <a:t> Rt, Rs, </a:t>
            </a:r>
            <a:r>
              <a:rPr lang="en-US" altLang="en-US" sz="3600" dirty="0" err="1"/>
              <a:t>imm</a:t>
            </a:r>
            <a:r>
              <a:rPr lang="en-US" altLang="en-US" sz="3600" dirty="0"/>
              <a:t>   # Rt = Rs + </a:t>
            </a:r>
            <a:r>
              <a:rPr lang="en-US" altLang="en-US" sz="3600" dirty="0" err="1"/>
              <a:t>imm</a:t>
            </a:r>
            <a:endParaRPr lang="en-US" altLang="en-US" sz="36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3E0D1C-E08B-4ACB-8BCC-23E53D062D08}"/>
              </a:ext>
            </a:extLst>
          </p:cNvPr>
          <p:cNvCxnSpPr/>
          <p:nvPr/>
        </p:nvCxnSpPr>
        <p:spPr>
          <a:xfrm>
            <a:off x="2820517" y="2975829"/>
            <a:ext cx="89713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A47129-1EF4-41FB-A0BC-8BE87B468973}"/>
              </a:ext>
            </a:extLst>
          </p:cNvPr>
          <p:cNvSpPr txBox="1"/>
          <p:nvPr/>
        </p:nvSpPr>
        <p:spPr>
          <a:xfrm>
            <a:off x="1706482" y="3483262"/>
            <a:ext cx="1467068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(operation)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7C20D-01D9-4354-BABD-2DD56E9A9C20}"/>
              </a:ext>
            </a:extLst>
          </p:cNvPr>
          <p:cNvCxnSpPr/>
          <p:nvPr/>
        </p:nvCxnSpPr>
        <p:spPr>
          <a:xfrm>
            <a:off x="3811614" y="2975829"/>
            <a:ext cx="55705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36007B-D75A-4940-B156-0F4093B64A2B}"/>
              </a:ext>
            </a:extLst>
          </p:cNvPr>
          <p:cNvCxnSpPr/>
          <p:nvPr/>
        </p:nvCxnSpPr>
        <p:spPr>
          <a:xfrm>
            <a:off x="4543455" y="2975829"/>
            <a:ext cx="67403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2F42A7-1345-4D0E-A827-2306D165204B}"/>
              </a:ext>
            </a:extLst>
          </p:cNvPr>
          <p:cNvCxnSpPr/>
          <p:nvPr/>
        </p:nvCxnSpPr>
        <p:spPr>
          <a:xfrm>
            <a:off x="5328080" y="2977575"/>
            <a:ext cx="89713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2F2498-DC28-4C3E-B8B6-2D9AA74D009B}"/>
              </a:ext>
            </a:extLst>
          </p:cNvPr>
          <p:cNvSpPr txBox="1"/>
          <p:nvPr/>
        </p:nvSpPr>
        <p:spPr>
          <a:xfrm>
            <a:off x="2552900" y="4485047"/>
            <a:ext cx="3135795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Register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calculation result)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6CF4C-78DB-47B0-BC21-92F48569CDAF}"/>
              </a:ext>
            </a:extLst>
          </p:cNvPr>
          <p:cNvSpPr txBox="1"/>
          <p:nvPr/>
        </p:nvSpPr>
        <p:spPr>
          <a:xfrm>
            <a:off x="4095071" y="3437576"/>
            <a:ext cx="283923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Register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operand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A15E-824C-4BF3-B94A-0D6E78D6ADE8}"/>
              </a:ext>
            </a:extLst>
          </p:cNvPr>
          <p:cNvSpPr txBox="1"/>
          <p:nvPr/>
        </p:nvSpPr>
        <p:spPr>
          <a:xfrm>
            <a:off x="6439096" y="4485046"/>
            <a:ext cx="4137671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operand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immediate operand value)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7C821D-08C5-4D01-A8AE-ED18C6A08A4D}"/>
              </a:ext>
            </a:extLst>
          </p:cNvPr>
          <p:cNvCxnSpPr>
            <a:endCxn id="5" idx="0"/>
          </p:cNvCxnSpPr>
          <p:nvPr/>
        </p:nvCxnSpPr>
        <p:spPr>
          <a:xfrm flipH="1">
            <a:off x="2440016" y="2975829"/>
            <a:ext cx="70769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6788-F85C-4AF9-A1F7-00BEC30EA8A7}"/>
              </a:ext>
            </a:extLst>
          </p:cNvPr>
          <p:cNvCxnSpPr/>
          <p:nvPr/>
        </p:nvCxnSpPr>
        <p:spPr>
          <a:xfrm flipH="1">
            <a:off x="3731343" y="2975829"/>
            <a:ext cx="407789" cy="150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17B06-1D88-4375-B5AC-1B6BB3DE2FE2}"/>
              </a:ext>
            </a:extLst>
          </p:cNvPr>
          <p:cNvCxnSpPr/>
          <p:nvPr/>
        </p:nvCxnSpPr>
        <p:spPr>
          <a:xfrm>
            <a:off x="5113097" y="2975829"/>
            <a:ext cx="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79C772-8078-47B1-B646-96127AC4D5C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51821" y="2975829"/>
            <a:ext cx="2456111" cy="150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Instructions Using Immediate Value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Example: Instruction format with immediate value</a:t>
            </a:r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addi</a:t>
            </a:r>
            <a:r>
              <a:rPr lang="en-US" altLang="en-US" sz="3600" dirty="0"/>
              <a:t>  $4, $3, 1   # $4 = $3 + 1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C35EE-FC7B-4BE2-B54E-84C91EFAF3E7}"/>
              </a:ext>
            </a:extLst>
          </p:cNvPr>
          <p:cNvSpPr/>
          <p:nvPr/>
        </p:nvSpPr>
        <p:spPr>
          <a:xfrm>
            <a:off x="8444244" y="3341758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0D7BD-27B7-4050-B7F5-3BD606818B06}"/>
              </a:ext>
            </a:extLst>
          </p:cNvPr>
          <p:cNvSpPr/>
          <p:nvPr/>
        </p:nvSpPr>
        <p:spPr>
          <a:xfrm>
            <a:off x="8444244" y="36628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70D07-564D-4212-A7FF-F014B76820AF}"/>
              </a:ext>
            </a:extLst>
          </p:cNvPr>
          <p:cNvSpPr/>
          <p:nvPr/>
        </p:nvSpPr>
        <p:spPr>
          <a:xfrm>
            <a:off x="8444243" y="398706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3D394-C036-40F7-9425-C07F2CA2F2A6}"/>
              </a:ext>
            </a:extLst>
          </p:cNvPr>
          <p:cNvSpPr/>
          <p:nvPr/>
        </p:nvSpPr>
        <p:spPr>
          <a:xfrm>
            <a:off x="8445204" y="5008014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1E2C46-50CC-4DC9-B39D-BD45DEB0565B}"/>
              </a:ext>
            </a:extLst>
          </p:cNvPr>
          <p:cNvSpPr/>
          <p:nvPr/>
        </p:nvSpPr>
        <p:spPr>
          <a:xfrm>
            <a:off x="8445204" y="531655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8E9BFB-A960-40E1-8381-38CD6D7EB13D}"/>
              </a:ext>
            </a:extLst>
          </p:cNvPr>
          <p:cNvSpPr txBox="1"/>
          <p:nvPr/>
        </p:nvSpPr>
        <p:spPr>
          <a:xfrm>
            <a:off x="8328959" y="2871707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04D6D-707F-4593-B684-02EEBCC6D23A}"/>
              </a:ext>
            </a:extLst>
          </p:cNvPr>
          <p:cNvSpPr/>
          <p:nvPr/>
        </p:nvSpPr>
        <p:spPr>
          <a:xfrm>
            <a:off x="8445204" y="432761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C271C-3663-490F-8375-794B1E6F6889}"/>
              </a:ext>
            </a:extLst>
          </p:cNvPr>
          <p:cNvSpPr/>
          <p:nvPr/>
        </p:nvSpPr>
        <p:spPr>
          <a:xfrm>
            <a:off x="8445204" y="466816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843A2-FBBF-41B7-AACA-C09BFB48A8AA}"/>
              </a:ext>
            </a:extLst>
          </p:cNvPr>
          <p:cNvSpPr txBox="1"/>
          <p:nvPr/>
        </p:nvSpPr>
        <p:spPr>
          <a:xfrm>
            <a:off x="2206539" y="3490845"/>
            <a:ext cx="5777544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$3 has integer value 2,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will have (     ) after executing this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A12C2-1286-45D7-A3AE-787CE8A74743}"/>
              </a:ext>
            </a:extLst>
          </p:cNvPr>
          <p:cNvSpPr txBox="1"/>
          <p:nvPr/>
        </p:nvSpPr>
        <p:spPr>
          <a:xfrm>
            <a:off x="3801365" y="3811767"/>
            <a:ext cx="33214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CC27D6-5EA8-4555-9F81-696F88013B23}"/>
              </a:ext>
            </a:extLst>
          </p:cNvPr>
          <p:cNvSpPr/>
          <p:nvPr/>
        </p:nvSpPr>
        <p:spPr>
          <a:xfrm>
            <a:off x="8443341" y="46637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2535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614053" cy="49646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call the instructions that use two registers and one immediate value as </a:t>
            </a:r>
            <a:r>
              <a:rPr lang="en-US" altLang="en-US" sz="2400" b="1" dirty="0"/>
              <a:t>I-type</a:t>
            </a:r>
            <a:r>
              <a:rPr lang="en-US" altLang="en-US" sz="2400" dirty="0"/>
              <a:t> Instructions</a:t>
            </a:r>
          </a:p>
          <a:p>
            <a:pPr lvl="1"/>
            <a:r>
              <a:rPr lang="en-US" altLang="en-US" sz="2000" dirty="0"/>
              <a:t>1 register and 1 immediate value as source, 1 register for result</a:t>
            </a:r>
          </a:p>
          <a:p>
            <a:pPr marL="527518" lvl="1" indent="0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b="1" dirty="0"/>
              <a:t>Examples:</a:t>
            </a:r>
          </a:p>
          <a:p>
            <a:pPr lvl="1"/>
            <a:r>
              <a:rPr lang="en-US" altLang="en-US" sz="2000" b="1" dirty="0" err="1"/>
              <a:t>subi</a:t>
            </a:r>
            <a:r>
              <a:rPr lang="en-US" altLang="en-US" sz="2000" dirty="0"/>
              <a:t> 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 	# Rt = Rs </a:t>
            </a:r>
            <a:r>
              <a:rPr lang="en-US" altLang="en-US" sz="2000" b="1" dirty="0"/>
              <a:t>–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b="1" dirty="0" err="1"/>
              <a:t>andi</a:t>
            </a:r>
            <a:r>
              <a:rPr lang="en-US" altLang="en-US" sz="2000" dirty="0"/>
              <a:t> 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Rt = Rs </a:t>
            </a:r>
            <a:r>
              <a:rPr lang="en-US" altLang="en-US" sz="2000" b="1" dirty="0"/>
              <a:t>&amp;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b="1" dirty="0" err="1"/>
              <a:t>ori</a:t>
            </a:r>
            <a:r>
              <a:rPr lang="en-US" altLang="en-US" sz="2000" dirty="0"/>
              <a:t> 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Rt = Rs </a:t>
            </a:r>
            <a:r>
              <a:rPr lang="en-US" altLang="en-US" sz="2000" b="1" dirty="0"/>
              <a:t>|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b="1" dirty="0" err="1"/>
              <a:t>xori</a:t>
            </a:r>
            <a:r>
              <a:rPr lang="en-US" altLang="en-US" sz="2000" dirty="0"/>
              <a:t> 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Rt = Rs </a:t>
            </a:r>
            <a:r>
              <a:rPr lang="en-US" altLang="en-US" sz="2000" b="1" dirty="0"/>
              <a:t>^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b="1" dirty="0" err="1"/>
              <a:t>beq</a:t>
            </a:r>
            <a:r>
              <a:rPr lang="en-US" altLang="en-US" sz="2000" dirty="0"/>
              <a:t>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(Rt == Rs) </a:t>
            </a:r>
            <a:r>
              <a:rPr lang="en-US" altLang="en-US" sz="2000" b="1" dirty="0" err="1"/>
              <a:t>goto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 </a:t>
            </a:r>
            <a:r>
              <a:rPr lang="en-US" altLang="en-US" sz="2000" dirty="0"/>
              <a:t>continue</a:t>
            </a:r>
          </a:p>
          <a:p>
            <a:pPr lvl="1"/>
            <a:r>
              <a:rPr lang="en-US" altLang="en-US" sz="2000" b="1" dirty="0" err="1"/>
              <a:t>lw</a:t>
            </a:r>
            <a:r>
              <a:rPr lang="en-US" altLang="en-US" sz="2000" dirty="0"/>
              <a:t>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		# </a:t>
            </a:r>
            <a:r>
              <a:rPr lang="en-US" altLang="en-US" sz="2000" b="1" dirty="0"/>
              <a:t>load a word</a:t>
            </a:r>
            <a:r>
              <a:rPr lang="en-US" altLang="en-US" sz="2000" dirty="0"/>
              <a:t> from (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 </a:t>
            </a:r>
            <a:r>
              <a:rPr lang="en-US" altLang="en-US" sz="2000" b="1" dirty="0"/>
              <a:t>+</a:t>
            </a:r>
            <a:r>
              <a:rPr lang="en-US" altLang="en-US" sz="2000" dirty="0"/>
              <a:t> Rs) address to Rt</a:t>
            </a:r>
          </a:p>
          <a:p>
            <a:pPr lvl="1"/>
            <a:r>
              <a:rPr lang="en-US" altLang="en-US" sz="2000" b="1" dirty="0" err="1"/>
              <a:t>slti</a:t>
            </a:r>
            <a:r>
              <a:rPr lang="en-US" altLang="en-US" sz="2000" dirty="0"/>
              <a:t>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(Rs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 Rt </a:t>
            </a:r>
            <a:r>
              <a:rPr lang="en-US" altLang="en-US" sz="2000" b="1" dirty="0"/>
              <a:t>= 1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</a:t>
            </a:r>
            <a:r>
              <a:rPr lang="en-US" altLang="en-US" sz="2000" dirty="0"/>
              <a:t> Rt </a:t>
            </a:r>
            <a:r>
              <a:rPr lang="en-US" altLang="en-US" sz="2000" b="1" dirty="0"/>
              <a:t>= 0</a:t>
            </a:r>
            <a:r>
              <a:rPr lang="en-US" altLang="en-US" sz="2000" dirty="0"/>
              <a:t>;</a:t>
            </a:r>
          </a:p>
          <a:p>
            <a:pPr lvl="1"/>
            <a:r>
              <a:rPr lang="en-US" altLang="en-US" sz="2000" dirty="0"/>
              <a:t>many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984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6F1-F631-46D8-A9C3-1E20D19A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I-Type: Branch Instructions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4260-E063-4B9D-A9F1-6EC644F3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Conditional Branches</a:t>
            </a:r>
          </a:p>
          <a:p>
            <a:pPr lvl="2"/>
            <a:r>
              <a:rPr lang="en-US" sz="2000" dirty="0"/>
              <a:t>Branches only if a particular condition is true</a:t>
            </a:r>
          </a:p>
          <a:p>
            <a:pPr lvl="3"/>
            <a:r>
              <a:rPr lang="en-US" sz="1800" dirty="0"/>
              <a:t>E.g., Compares Rs, Rt. If EQ/NE, branch to label, else continue</a:t>
            </a:r>
          </a:p>
          <a:p>
            <a:pPr lvl="2"/>
            <a:endParaRPr lang="en-US" sz="2000" dirty="0"/>
          </a:p>
          <a:p>
            <a:pPr lvl="1"/>
            <a:r>
              <a:rPr lang="en-US" sz="2400" b="1" dirty="0"/>
              <a:t>Example:</a:t>
            </a:r>
          </a:p>
          <a:p>
            <a:pPr marL="1055034" lvl="2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4472-1C8A-45F4-A5EB-F86DAD5E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490ED-085E-4376-8FBF-2ACD77144ECE}"/>
              </a:ext>
            </a:extLst>
          </p:cNvPr>
          <p:cNvSpPr/>
          <p:nvPr/>
        </p:nvSpPr>
        <p:spPr>
          <a:xfrm>
            <a:off x="3459922" y="3360328"/>
            <a:ext cx="3323330" cy="2010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a == b ) {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a++;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{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a--;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7EAEE-28FC-4DA6-A82C-F6C4E2DBF4D8}"/>
              </a:ext>
            </a:extLst>
          </p:cNvPr>
          <p:cNvSpPr txBox="1"/>
          <p:nvPr/>
        </p:nvSpPr>
        <p:spPr>
          <a:xfrm>
            <a:off x="5770395" y="3291838"/>
            <a:ext cx="3815468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condition of if statement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 the condition result,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execute either a++ or a--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1C222E-F811-4493-8F29-0A614F924A91}"/>
              </a:ext>
            </a:extLst>
          </p:cNvPr>
          <p:cNvSpPr/>
          <p:nvPr/>
        </p:nvSpPr>
        <p:spPr>
          <a:xfrm>
            <a:off x="3459923" y="3502520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0A0D28-5747-4927-8C97-DBC44F9DA21B}"/>
              </a:ext>
            </a:extLst>
          </p:cNvPr>
          <p:cNvSpPr/>
          <p:nvPr/>
        </p:nvSpPr>
        <p:spPr>
          <a:xfrm>
            <a:off x="3471216" y="4704405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01305D1-6650-4DF6-BC9B-6F595B56558E}"/>
              </a:ext>
            </a:extLst>
          </p:cNvPr>
          <p:cNvCxnSpPr>
            <a:stCxn id="19" idx="1"/>
            <a:endCxn id="22" idx="1"/>
          </p:cNvCxnSpPr>
          <p:nvPr/>
        </p:nvCxnSpPr>
        <p:spPr>
          <a:xfrm rot="10800000" flipH="1" flipV="1">
            <a:off x="3459922" y="3536399"/>
            <a:ext cx="11293" cy="1201885"/>
          </a:xfrm>
          <a:prstGeom prst="curvedConnector3">
            <a:avLst>
              <a:gd name="adj1" fmla="val -6450107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D0337E-9606-44F6-B610-0F224C5D8156}"/>
              </a:ext>
            </a:extLst>
          </p:cNvPr>
          <p:cNvCxnSpPr>
            <a:cxnSpLocks/>
          </p:cNvCxnSpPr>
          <p:nvPr/>
        </p:nvCxnSpPr>
        <p:spPr>
          <a:xfrm>
            <a:off x="3445947" y="3535576"/>
            <a:ext cx="0" cy="240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83F479-A5E3-452B-AC74-92A8F7DF836E}"/>
              </a:ext>
            </a:extLst>
          </p:cNvPr>
          <p:cNvSpPr txBox="1"/>
          <p:nvPr/>
        </p:nvSpPr>
        <p:spPr>
          <a:xfrm>
            <a:off x="2950055" y="3753740"/>
            <a:ext cx="66877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23412-2557-447F-976A-855D71CDE990}"/>
              </a:ext>
            </a:extLst>
          </p:cNvPr>
          <p:cNvSpPr txBox="1"/>
          <p:nvPr/>
        </p:nvSpPr>
        <p:spPr>
          <a:xfrm>
            <a:off x="2052273" y="4001150"/>
            <a:ext cx="73911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852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2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6F1-F631-46D8-A9C3-1E20D19A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I-Type: Branch Instructions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4260-E063-4B9D-A9F1-6EC644F3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Conditional Branches</a:t>
            </a:r>
          </a:p>
          <a:p>
            <a:pPr lvl="2"/>
            <a:r>
              <a:rPr lang="en-US" sz="2000" dirty="0"/>
              <a:t>Branches only if a particular condition is true</a:t>
            </a:r>
          </a:p>
          <a:p>
            <a:pPr lvl="3"/>
            <a:r>
              <a:rPr lang="en-US" sz="1800" dirty="0"/>
              <a:t>E.g., Compares Rs, Rt. If EQ/NE, branch to label, else continue</a:t>
            </a:r>
          </a:p>
          <a:p>
            <a:pPr lvl="2"/>
            <a:endParaRPr lang="en-US" sz="2000" dirty="0"/>
          </a:p>
          <a:p>
            <a:pPr lvl="1"/>
            <a:r>
              <a:rPr lang="en-US" sz="2400" b="1" dirty="0"/>
              <a:t>Example: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4472-1C8A-45F4-A5EB-F86DAD5E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D418-9504-4A52-B8E8-84FAE1E3C477}"/>
              </a:ext>
            </a:extLst>
          </p:cNvPr>
          <p:cNvSpPr/>
          <p:nvPr/>
        </p:nvSpPr>
        <p:spPr>
          <a:xfrm>
            <a:off x="1773288" y="3395250"/>
            <a:ext cx="2221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$4, $2, $3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$3, $3, $4</a:t>
            </a:r>
          </a:p>
          <a:p>
            <a:pPr defTabSz="527517"/>
            <a:r>
              <a:rPr lang="en-US" alt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$2, $3, $4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6A5E8-48B7-4B17-9900-03CC00E6813C}"/>
              </a:ext>
            </a:extLst>
          </p:cNvPr>
          <p:cNvSpPr txBox="1"/>
          <p:nvPr/>
        </p:nvSpPr>
        <p:spPr>
          <a:xfrm>
            <a:off x="1371774" y="4710913"/>
            <a:ext cx="3135795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branch,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are executed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sequentially; line by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EA4A5C-C141-463F-B2D4-61172E7C8B51}"/>
              </a:ext>
            </a:extLst>
          </p:cNvPr>
          <p:cNvCxnSpPr/>
          <p:nvPr/>
        </p:nvCxnSpPr>
        <p:spPr>
          <a:xfrm>
            <a:off x="1642612" y="3586110"/>
            <a:ext cx="0" cy="68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B1BAAC-D57C-41E8-A41E-B8FF99D123CC}"/>
              </a:ext>
            </a:extLst>
          </p:cNvPr>
          <p:cNvSpPr/>
          <p:nvPr/>
        </p:nvSpPr>
        <p:spPr>
          <a:xfrm>
            <a:off x="6788937" y="3379911"/>
            <a:ext cx="3614323" cy="137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sub $4, $2, $3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$3, $4, Label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$2, $3, $4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 	</a:t>
            </a:r>
            <a:r>
              <a:rPr lang="en-US" alt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$3, $3,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907B4-AB1D-42C6-BEA1-45144E322FB2}"/>
              </a:ext>
            </a:extLst>
          </p:cNvPr>
          <p:cNvSpPr txBox="1"/>
          <p:nvPr/>
        </p:nvSpPr>
        <p:spPr>
          <a:xfrm>
            <a:off x="6126523" y="4726978"/>
            <a:ext cx="4876656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instruction checks the condition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choose either executing next line or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jumping to the specified 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D44386-7B37-478E-94C9-9DB665CB78F3}"/>
              </a:ext>
            </a:extLst>
          </p:cNvPr>
          <p:cNvCxnSpPr>
            <a:cxnSpLocks/>
          </p:cNvCxnSpPr>
          <p:nvPr/>
        </p:nvCxnSpPr>
        <p:spPr>
          <a:xfrm>
            <a:off x="6833042" y="3559747"/>
            <a:ext cx="0" cy="22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6B685-1062-4634-BEE9-3D6C25CAF13C}"/>
              </a:ext>
            </a:extLst>
          </p:cNvPr>
          <p:cNvSpPr/>
          <p:nvPr/>
        </p:nvSpPr>
        <p:spPr>
          <a:xfrm>
            <a:off x="6833042" y="3904194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F0B910-3293-4BCA-AFA8-E4DE939C8BB4}"/>
              </a:ext>
            </a:extLst>
          </p:cNvPr>
          <p:cNvSpPr/>
          <p:nvPr/>
        </p:nvSpPr>
        <p:spPr>
          <a:xfrm>
            <a:off x="6844335" y="4525303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DC6ABF4-984E-4A39-AB71-DEC608B39996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 flipH="1" flipV="1">
            <a:off x="6833042" y="3938073"/>
            <a:ext cx="11293" cy="621108"/>
          </a:xfrm>
          <a:prstGeom prst="curvedConnector3">
            <a:avLst>
              <a:gd name="adj1" fmla="val -2335752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F0F861-DE82-4B88-8387-8031B08137C1}"/>
              </a:ext>
            </a:extLst>
          </p:cNvPr>
          <p:cNvSpPr txBox="1"/>
          <p:nvPr/>
        </p:nvSpPr>
        <p:spPr>
          <a:xfrm>
            <a:off x="5526128" y="4053048"/>
            <a:ext cx="103906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$3 == $4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DE649D-3B26-4BBA-987C-C4F1FD8E3767}"/>
              </a:ext>
            </a:extLst>
          </p:cNvPr>
          <p:cNvCxnSpPr>
            <a:cxnSpLocks/>
          </p:cNvCxnSpPr>
          <p:nvPr/>
        </p:nvCxnSpPr>
        <p:spPr>
          <a:xfrm>
            <a:off x="6844029" y="3958224"/>
            <a:ext cx="0" cy="2282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18F975-51B1-4092-BA57-8D32CC6CE0CC}"/>
              </a:ext>
            </a:extLst>
          </p:cNvPr>
          <p:cNvSpPr txBox="1"/>
          <p:nvPr/>
        </p:nvSpPr>
        <p:spPr>
          <a:xfrm>
            <a:off x="6810862" y="3904194"/>
            <a:ext cx="984565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$3 != $4</a:t>
            </a:r>
          </a:p>
        </p:txBody>
      </p:sp>
    </p:spTree>
    <p:extLst>
      <p:ext uri="{BB962C8B-B14F-4D97-AF65-F5344CB8AC3E}">
        <p14:creationId xmlns:p14="http://schemas.microsoft.com/office/powerpoint/2010/main" val="6601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21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Processor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3760" y="6167646"/>
            <a:ext cx="2461846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3827" y="904634"/>
            <a:ext cx="1957193" cy="1142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55902" y="1036332"/>
            <a:ext cx="1681167" cy="615767"/>
            <a:chOff x="3805310" y="1047931"/>
            <a:chExt cx="1457011" cy="827313"/>
          </a:xfrm>
          <a:solidFill>
            <a:schemeClr val="bg1">
              <a:lumMod val="6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805310" y="1047931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5310" y="1330959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05310" y="1613987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21890" y="1743800"/>
            <a:ext cx="102566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1433" y="2274496"/>
            <a:ext cx="2921648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916" y="4827538"/>
            <a:ext cx="59022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CPU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9289" y="2435675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0676" y="2788757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1450" y="3247534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721" y="255823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1721" y="280796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Integer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81721" y="30506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1632" y="3970073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45797" y="3951859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Multiply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Divide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0792" y="4840656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Lo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87015" y="4840655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Hi</a:t>
            </a:r>
          </a:p>
        </p:txBody>
      </p:sp>
      <p:cxnSp>
        <p:nvCxnSpPr>
          <p:cNvPr id="32" name="Elbow Connector 31"/>
          <p:cNvCxnSpPr>
            <a:stCxn id="25" idx="1"/>
            <a:endCxn id="27" idx="0"/>
          </p:cNvCxnSpPr>
          <p:nvPr/>
        </p:nvCxnSpPr>
        <p:spPr>
          <a:xfrm rot="10800000" flipV="1">
            <a:off x="2989239" y="3165887"/>
            <a:ext cx="392484" cy="8041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3"/>
            <a:endCxn id="28" idx="0"/>
          </p:cNvCxnSpPr>
          <p:nvPr/>
        </p:nvCxnSpPr>
        <p:spPr>
          <a:xfrm>
            <a:off x="4355692" y="3165888"/>
            <a:ext cx="157710" cy="7859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2"/>
            <a:endCxn id="29" idx="0"/>
          </p:cNvCxnSpPr>
          <p:nvPr/>
        </p:nvCxnSpPr>
        <p:spPr>
          <a:xfrm rot="5400000">
            <a:off x="4148272" y="4475527"/>
            <a:ext cx="394648" cy="3356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2"/>
            <a:endCxn id="30" idx="0"/>
          </p:cNvCxnSpPr>
          <p:nvPr/>
        </p:nvCxnSpPr>
        <p:spPr>
          <a:xfrm rot="16200000" flipH="1">
            <a:off x="4476383" y="4483026"/>
            <a:ext cx="394647" cy="32060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81250" y="2289349"/>
            <a:ext cx="2776597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1837" y="4842391"/>
            <a:ext cx="2150269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1 (FPU)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4055" y="2450528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5442" y="2803609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56216" y="3262387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16488" y="257308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16488" y="282281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Floating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16488" y="30654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-point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35869" y="3905111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8705025" y="3550427"/>
            <a:ext cx="0" cy="352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93998" y="5284244"/>
            <a:ext cx="2921648" cy="138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6972" y="5992502"/>
            <a:ext cx="2169376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0 </a:t>
            </a:r>
          </a:p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(Traps and Memory)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028391" y="5430813"/>
            <a:ext cx="2252860" cy="500360"/>
            <a:chOff x="3881264" y="4887055"/>
            <a:chExt cx="997077" cy="433645"/>
          </a:xfrm>
        </p:grpSpPr>
        <p:sp>
          <p:nvSpPr>
            <p:cNvPr id="77" name="Rectangle 76"/>
            <p:cNvSpPr/>
            <p:nvPr/>
          </p:nvSpPr>
          <p:spPr>
            <a:xfrm>
              <a:off x="3881264" y="4887056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27517"/>
              <a:r>
                <a:rPr lang="en-US" sz="1615" dirty="0" err="1">
                  <a:solidFill>
                    <a:prstClr val="white"/>
                  </a:solidFill>
                  <a:latin typeface="Calibri"/>
                </a:rPr>
                <a:t>VAddr</a:t>
              </a:r>
              <a:endParaRPr lang="en-US" sz="1615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49990" y="488705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Cause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81489" y="512091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Status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50215" y="5120914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EPC</a:t>
              </a:r>
            </a:p>
          </p:txBody>
        </p:sp>
      </p:grpSp>
      <p:cxnSp>
        <p:nvCxnSpPr>
          <p:cNvPr id="87" name="Straight Connector 86"/>
          <p:cNvCxnSpPr>
            <a:cxnSpLocks/>
            <a:stCxn id="5" idx="1"/>
          </p:cNvCxnSpPr>
          <p:nvPr/>
        </p:nvCxnSpPr>
        <p:spPr>
          <a:xfrm flipH="1">
            <a:off x="3891582" y="1475758"/>
            <a:ext cx="1322245" cy="766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5" idx="3"/>
          </p:cNvCxnSpPr>
          <p:nvPr/>
        </p:nvCxnSpPr>
        <p:spPr>
          <a:xfrm>
            <a:off x="7171021" y="1475758"/>
            <a:ext cx="1498529" cy="791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41" idx="1"/>
          </p:cNvCxnSpPr>
          <p:nvPr/>
        </p:nvCxnSpPr>
        <p:spPr>
          <a:xfrm>
            <a:off x="5223081" y="3729956"/>
            <a:ext cx="2058170" cy="1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4" idx="0"/>
          </p:cNvCxnSpPr>
          <p:nvPr/>
        </p:nvCxnSpPr>
        <p:spPr>
          <a:xfrm flipH="1">
            <a:off x="6154822" y="3744808"/>
            <a:ext cx="5589" cy="1539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317671" y="2352595"/>
            <a:ext cx="769763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32~64bit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197471" y="2374185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82653" y="230347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209938" y="229233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95457" y="2328112"/>
            <a:ext cx="5613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 bit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378911" y="2387460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64093" y="231674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91379" y="230561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9FF0A5-50A5-43C7-870F-1628CC2E1487}"/>
              </a:ext>
            </a:extLst>
          </p:cNvPr>
          <p:cNvSpPr/>
          <p:nvPr/>
        </p:nvSpPr>
        <p:spPr>
          <a:xfrm>
            <a:off x="2258916" y="2267483"/>
            <a:ext cx="2964165" cy="2950695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C7079-F079-403B-BEEB-1AE6E3B5D18C}"/>
              </a:ext>
            </a:extLst>
          </p:cNvPr>
          <p:cNvSpPr txBox="1"/>
          <p:nvPr/>
        </p:nvSpPr>
        <p:spPr>
          <a:xfrm>
            <a:off x="1738877" y="1845664"/>
            <a:ext cx="151195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Focus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81721" y="33074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6488" y="33222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8159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15" grpId="0" animBg="1"/>
      <p:bldP spid="16" grpId="0"/>
      <p:bldP spid="21" grpId="0"/>
      <p:bldP spid="23" grpId="0"/>
      <p:bldP spid="24" grpId="0"/>
      <p:bldP spid="17" grpId="0" animBg="1"/>
      <p:bldP spid="18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41" grpId="0" animBg="1"/>
      <p:bldP spid="42" grpId="0"/>
      <p:bldP spid="44" grpId="0"/>
      <p:bldP spid="45" grpId="0"/>
      <p:bldP spid="46" grpId="0"/>
      <p:bldP spid="48" grpId="0" animBg="1"/>
      <p:bldP spid="49" grpId="0" animBg="1"/>
      <p:bldP spid="51" grpId="0" animBg="1"/>
      <p:bldP spid="52" grpId="0" animBg="1"/>
      <p:bldP spid="64" grpId="0" animBg="1"/>
      <p:bldP spid="65" grpId="0"/>
      <p:bldP spid="100" grpId="0"/>
      <p:bldP spid="108" grpId="0"/>
      <p:bldP spid="9" grpId="0" animBg="1"/>
      <p:bldP spid="11" grpId="0"/>
      <p:bldP spid="1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Branch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Conditional Branches</a:t>
            </a:r>
          </a:p>
          <a:p>
            <a:pPr lvl="1"/>
            <a:r>
              <a:rPr lang="en-US" altLang="en-US" sz="2000" dirty="0"/>
              <a:t>Branch if condition satisfies</a:t>
            </a:r>
          </a:p>
          <a:p>
            <a:pPr lvl="1"/>
            <a:r>
              <a:rPr lang="en-US" altLang="en-US" sz="2000" b="1" dirty="0" err="1"/>
              <a:t>beq</a:t>
            </a:r>
            <a:r>
              <a:rPr lang="en-US" altLang="en-US" sz="2000" dirty="0"/>
              <a:t> 	Rs, 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 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(Rs == Rt) </a:t>
            </a:r>
            <a:r>
              <a:rPr lang="en-US" altLang="en-US" sz="2000" b="1" dirty="0" err="1"/>
              <a:t>goto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 </a:t>
            </a:r>
            <a:r>
              <a:rPr lang="en-US" altLang="en-US" sz="2000" dirty="0"/>
              <a:t>continue</a:t>
            </a:r>
          </a:p>
          <a:p>
            <a:pPr lvl="1"/>
            <a:r>
              <a:rPr lang="en-US" altLang="en-US" sz="2000" b="1" dirty="0" err="1"/>
              <a:t>bne</a:t>
            </a:r>
            <a:r>
              <a:rPr lang="en-US" altLang="en-US" sz="2000" dirty="0"/>
              <a:t>	Rs, 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(Rs </a:t>
            </a:r>
            <a:r>
              <a:rPr lang="en-US" altLang="en-US" sz="2000" b="1" dirty="0"/>
              <a:t>!=</a:t>
            </a:r>
            <a:r>
              <a:rPr lang="en-US" altLang="en-US" sz="2000" dirty="0"/>
              <a:t> Rt) </a:t>
            </a:r>
            <a:r>
              <a:rPr lang="en-US" altLang="en-US" sz="2000" b="1" dirty="0" err="1"/>
              <a:t>goto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 </a:t>
            </a:r>
            <a:r>
              <a:rPr lang="en-US" altLang="en-US" sz="2000" dirty="0"/>
              <a:t>continue</a:t>
            </a:r>
            <a:endParaRPr lang="en-US" altLang="en-US" sz="2000" b="1" dirty="0"/>
          </a:p>
          <a:p>
            <a:endParaRPr lang="en-US" altLang="en-US" sz="2400" dirty="0"/>
          </a:p>
          <a:p>
            <a:r>
              <a:rPr lang="en-US" altLang="en-US" sz="2400" b="1" dirty="0"/>
              <a:t>Unconditional Branches</a:t>
            </a:r>
          </a:p>
          <a:p>
            <a:pPr lvl="1"/>
            <a:r>
              <a:rPr lang="en-US" altLang="en-US" sz="2000" dirty="0"/>
              <a:t>Always branch to label</a:t>
            </a:r>
          </a:p>
          <a:p>
            <a:pPr lvl="1"/>
            <a:r>
              <a:rPr lang="en-US" altLang="en-US" sz="2000" b="1" dirty="0"/>
              <a:t>b</a:t>
            </a:r>
            <a:r>
              <a:rPr lang="en-US" altLang="en-US" sz="2000" dirty="0"/>
              <a:t>		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	# </a:t>
            </a:r>
            <a:r>
              <a:rPr lang="en-US" altLang="en-US" sz="2000" b="1" dirty="0" err="1"/>
              <a:t>goto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beq</a:t>
            </a:r>
            <a:r>
              <a:rPr lang="en-US" altLang="en-US" sz="2000" dirty="0"/>
              <a:t>	$0, $0,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</a:t>
            </a:r>
            <a:r>
              <a:rPr lang="en-US" altLang="en-US" sz="2000" b="1" dirty="0" err="1"/>
              <a:t>goto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marL="527517" lvl="1" indent="0">
              <a:buNone/>
            </a:pPr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B5F739F-F28F-4D47-9B73-59E7E73BEF9F}"/>
              </a:ext>
            </a:extLst>
          </p:cNvPr>
          <p:cNvSpPr/>
          <p:nvPr/>
        </p:nvSpPr>
        <p:spPr>
          <a:xfrm>
            <a:off x="6522282" y="3042518"/>
            <a:ext cx="4307424" cy="2865162"/>
          </a:xfrm>
          <a:prstGeom prst="wedgeEllipseCallout">
            <a:avLst>
              <a:gd name="adj1" fmla="val -56812"/>
              <a:gd name="adj2" fmla="val -669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2077" b="1" u="sng" dirty="0">
                <a:solidFill>
                  <a:prstClr val="white"/>
                </a:solidFill>
                <a:latin typeface="Calibri"/>
              </a:rPr>
              <a:t>Pseudo-instruction</a:t>
            </a:r>
          </a:p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Instruction “b </a:t>
            </a:r>
            <a:r>
              <a:rPr lang="en-US" sz="2077" dirty="0" err="1">
                <a:solidFill>
                  <a:prstClr val="white"/>
                </a:solidFill>
                <a:latin typeface="Calibri"/>
              </a:rPr>
              <a:t>imm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” is not actually supported by the hardware.</a:t>
            </a:r>
          </a:p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Assembler replaces “b </a:t>
            </a:r>
            <a:r>
              <a:rPr lang="en-US" sz="2077" dirty="0" err="1">
                <a:solidFill>
                  <a:prstClr val="white"/>
                </a:solidFill>
                <a:latin typeface="Calibri"/>
              </a:rPr>
              <a:t>imm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” to “</a:t>
            </a:r>
            <a:r>
              <a:rPr lang="en-US" sz="2077" dirty="0" err="1">
                <a:solidFill>
                  <a:prstClr val="white"/>
                </a:solidFill>
                <a:latin typeface="Calibri"/>
              </a:rPr>
              <a:t>beq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 $0, $0, </a:t>
            </a:r>
            <a:r>
              <a:rPr lang="en-US" sz="2077" dirty="0" err="1">
                <a:solidFill>
                  <a:prstClr val="white"/>
                </a:solidFill>
                <a:latin typeface="Calibri"/>
              </a:rPr>
              <a:t>imm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”</a:t>
            </a:r>
          </a:p>
          <a:p>
            <a:pPr algn="ctr" defTabSz="527517"/>
            <a:r>
              <a:rPr lang="en-US" sz="1385" i="1" dirty="0">
                <a:solidFill>
                  <a:prstClr val="white"/>
                </a:solidFill>
                <a:latin typeface="Calibri"/>
              </a:rPr>
              <a:t>check more pseudo instructions in textbook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BEF6D-DC29-4628-B634-21BA4A13E133}"/>
              </a:ext>
            </a:extLst>
          </p:cNvPr>
          <p:cNvSpPr txBox="1"/>
          <p:nvPr/>
        </p:nvSpPr>
        <p:spPr>
          <a:xfrm>
            <a:off x="2930768" y="4960226"/>
            <a:ext cx="2169184" cy="83792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same </a:t>
            </a:r>
          </a:p>
          <a:p>
            <a:pPr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values </a:t>
            </a:r>
          </a:p>
          <a:p>
            <a:pPr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always equal</a:t>
            </a:r>
            <a:endParaRPr lang="en-US" sz="1615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3624FD-2100-4CA3-922D-5D9A6A17AD77}"/>
              </a:ext>
            </a:extLst>
          </p:cNvPr>
          <p:cNvCxnSpPr/>
          <p:nvPr/>
        </p:nvCxnSpPr>
        <p:spPr>
          <a:xfrm flipV="1">
            <a:off x="3516007" y="4763931"/>
            <a:ext cx="0" cy="19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Memory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Memory operations use special format to present memory address</a:t>
            </a:r>
          </a:p>
          <a:p>
            <a:pPr lvl="1"/>
            <a:endParaRPr lang="en-US" alt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527517" lvl="1" indent="0" algn="ctr">
              <a:buNone/>
            </a:pPr>
            <a:r>
              <a:rPr lang="en-US" altLang="en-US" sz="3600" dirty="0">
                <a:solidFill>
                  <a:prstClr val="black"/>
                </a:solidFill>
              </a:rPr>
              <a:t>   </a:t>
            </a:r>
            <a:r>
              <a:rPr lang="en-US" altLang="en-US" sz="3600" dirty="0" err="1">
                <a:solidFill>
                  <a:prstClr val="black"/>
                </a:solidFill>
              </a:rPr>
              <a:t>lw</a:t>
            </a:r>
            <a:r>
              <a:rPr lang="en-US" altLang="en-US" sz="3600" dirty="0">
                <a:solidFill>
                  <a:prstClr val="black"/>
                </a:solidFill>
              </a:rPr>
              <a:t>  Rt, </a:t>
            </a:r>
            <a:r>
              <a:rPr lang="en-US" altLang="en-US" sz="3600" dirty="0" err="1">
                <a:solidFill>
                  <a:prstClr val="black"/>
                </a:solidFill>
              </a:rPr>
              <a:t>imm</a:t>
            </a:r>
            <a:r>
              <a:rPr lang="en-US" altLang="en-US" sz="3600" dirty="0">
                <a:solidFill>
                  <a:prstClr val="black"/>
                </a:solidFill>
              </a:rPr>
              <a:t>(Rs)  </a:t>
            </a:r>
            <a:r>
              <a:rPr lang="en-US" altLang="en-US" sz="2400" dirty="0">
                <a:solidFill>
                  <a:prstClr val="black"/>
                </a:solidFill>
              </a:rPr>
              <a:t># Load a word from address (Rs </a:t>
            </a:r>
            <a:r>
              <a:rPr lang="en-US" altLang="en-US" sz="2400" b="1" dirty="0">
                <a:solidFill>
                  <a:srgbClr val="FF0000"/>
                </a:solidFill>
              </a:rPr>
              <a:t>+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  <a:r>
              <a:rPr lang="en-US" altLang="en-US" sz="2400" dirty="0" err="1">
                <a:solidFill>
                  <a:prstClr val="black"/>
                </a:solidFill>
              </a:rPr>
              <a:t>imm</a:t>
            </a:r>
            <a:r>
              <a:rPr lang="en-US" altLang="en-US" sz="2400" dirty="0">
                <a:solidFill>
                  <a:prstClr val="black"/>
                </a:solidFill>
              </a:rPr>
              <a:t>) to Rt 						</a:t>
            </a:r>
          </a:p>
          <a:p>
            <a:pPr lvl="1"/>
            <a:endParaRPr lang="en-US" altLang="en-US" sz="2000" dirty="0"/>
          </a:p>
          <a:p>
            <a:pPr marL="527517" lvl="1" indent="0">
              <a:buNone/>
            </a:pPr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971760-4150-476A-A53D-967834B59224}"/>
              </a:ext>
            </a:extLst>
          </p:cNvPr>
          <p:cNvCxnSpPr/>
          <p:nvPr/>
        </p:nvCxnSpPr>
        <p:spPr>
          <a:xfrm>
            <a:off x="1665507" y="3496688"/>
            <a:ext cx="55705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61B57A-4FC1-473D-A243-A66E63AA030F}"/>
              </a:ext>
            </a:extLst>
          </p:cNvPr>
          <p:cNvSpPr txBox="1"/>
          <p:nvPr/>
        </p:nvSpPr>
        <p:spPr>
          <a:xfrm>
            <a:off x="745569" y="4004121"/>
            <a:ext cx="1467068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(operation)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DC9A4-0056-4DF9-B94E-366446C41346}"/>
              </a:ext>
            </a:extLst>
          </p:cNvPr>
          <p:cNvCxnSpPr/>
          <p:nvPr/>
        </p:nvCxnSpPr>
        <p:spPr>
          <a:xfrm>
            <a:off x="2418248" y="3496688"/>
            <a:ext cx="61275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4B77-47B5-46F6-AC9B-55B2EA005753}"/>
              </a:ext>
            </a:extLst>
          </p:cNvPr>
          <p:cNvCxnSpPr/>
          <p:nvPr/>
        </p:nvCxnSpPr>
        <p:spPr>
          <a:xfrm>
            <a:off x="3163813" y="3496688"/>
            <a:ext cx="81558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B1ABC-C5B2-4FDF-BA49-134921099763}"/>
              </a:ext>
            </a:extLst>
          </p:cNvPr>
          <p:cNvCxnSpPr/>
          <p:nvPr/>
        </p:nvCxnSpPr>
        <p:spPr>
          <a:xfrm>
            <a:off x="4035714" y="3498434"/>
            <a:ext cx="81558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EFAB72-7F58-473D-A858-CA3191F5C167}"/>
              </a:ext>
            </a:extLst>
          </p:cNvPr>
          <p:cNvSpPr txBox="1"/>
          <p:nvPr/>
        </p:nvSpPr>
        <p:spPr>
          <a:xfrm>
            <a:off x="1086794" y="5005905"/>
            <a:ext cx="2662908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Register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loaded value)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0FEFA-FC96-4F79-A488-28F1BA838464}"/>
              </a:ext>
            </a:extLst>
          </p:cNvPr>
          <p:cNvSpPr txBox="1"/>
          <p:nvPr/>
        </p:nvSpPr>
        <p:spPr>
          <a:xfrm>
            <a:off x="2990546" y="3989160"/>
            <a:ext cx="3443571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value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offset value of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target memory address)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25ED0-22EE-42A0-B177-093B4F0CBE47}"/>
              </a:ext>
            </a:extLst>
          </p:cNvPr>
          <p:cNvSpPr txBox="1"/>
          <p:nvPr/>
        </p:nvSpPr>
        <p:spPr>
          <a:xfrm>
            <a:off x="5607655" y="5005905"/>
            <a:ext cx="3443571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operand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base address of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target memory address)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A6530B-4410-40A5-863C-D20F7A392C45}"/>
              </a:ext>
            </a:extLst>
          </p:cNvPr>
          <p:cNvCxnSpPr>
            <a:cxnSpLocks/>
          </p:cNvCxnSpPr>
          <p:nvPr/>
        </p:nvCxnSpPr>
        <p:spPr>
          <a:xfrm flipH="1">
            <a:off x="1333447" y="3496689"/>
            <a:ext cx="707689" cy="507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CBD34-B210-44A6-B2D2-BA6B7263449B}"/>
              </a:ext>
            </a:extLst>
          </p:cNvPr>
          <p:cNvCxnSpPr/>
          <p:nvPr/>
        </p:nvCxnSpPr>
        <p:spPr>
          <a:xfrm flipH="1">
            <a:off x="2373922" y="3496689"/>
            <a:ext cx="407789" cy="150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41C76E-4162-4ACD-B004-48F4F2D89C31}"/>
              </a:ext>
            </a:extLst>
          </p:cNvPr>
          <p:cNvCxnSpPr/>
          <p:nvPr/>
        </p:nvCxnSpPr>
        <p:spPr>
          <a:xfrm>
            <a:off x="3593835" y="3496689"/>
            <a:ext cx="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F8F22A-25DB-4FBF-80FE-BE22D6B738B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43504" y="3496688"/>
            <a:ext cx="2885937" cy="150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3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Memory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Memory Instruction Example:</a:t>
            </a:r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lw</a:t>
            </a:r>
            <a:r>
              <a:rPr lang="en-US" altLang="en-US" sz="3600" dirty="0"/>
              <a:t>  $4, 4($3)   </a:t>
            </a:r>
            <a:r>
              <a:rPr lang="en-US" altLang="en-US" sz="3200" dirty="0"/>
              <a:t># $4 = a word data in ($3 + 4)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C35EE-FC7B-4BE2-B54E-84C91EFAF3E7}"/>
              </a:ext>
            </a:extLst>
          </p:cNvPr>
          <p:cNvSpPr/>
          <p:nvPr/>
        </p:nvSpPr>
        <p:spPr>
          <a:xfrm>
            <a:off x="7135963" y="336469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0D7BD-27B7-4050-B7F5-3BD606818B06}"/>
              </a:ext>
            </a:extLst>
          </p:cNvPr>
          <p:cNvSpPr/>
          <p:nvPr/>
        </p:nvSpPr>
        <p:spPr>
          <a:xfrm>
            <a:off x="7135963" y="368580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70D07-564D-4212-A7FF-F014B76820AF}"/>
              </a:ext>
            </a:extLst>
          </p:cNvPr>
          <p:cNvSpPr/>
          <p:nvPr/>
        </p:nvSpPr>
        <p:spPr>
          <a:xfrm>
            <a:off x="7135962" y="401000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3D394-C036-40F7-9425-C07F2CA2F2A6}"/>
              </a:ext>
            </a:extLst>
          </p:cNvPr>
          <p:cNvSpPr/>
          <p:nvPr/>
        </p:nvSpPr>
        <p:spPr>
          <a:xfrm>
            <a:off x="7136923" y="5030951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1E2C46-50CC-4DC9-B39D-BD45DEB0565B}"/>
              </a:ext>
            </a:extLst>
          </p:cNvPr>
          <p:cNvSpPr/>
          <p:nvPr/>
        </p:nvSpPr>
        <p:spPr>
          <a:xfrm>
            <a:off x="7136923" y="533949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8E9BFB-A960-40E1-8381-38CD6D7EB13D}"/>
              </a:ext>
            </a:extLst>
          </p:cNvPr>
          <p:cNvSpPr txBox="1"/>
          <p:nvPr/>
        </p:nvSpPr>
        <p:spPr>
          <a:xfrm>
            <a:off x="7020679" y="2894645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04D6D-707F-4593-B684-02EEBCC6D23A}"/>
              </a:ext>
            </a:extLst>
          </p:cNvPr>
          <p:cNvSpPr/>
          <p:nvPr/>
        </p:nvSpPr>
        <p:spPr>
          <a:xfrm>
            <a:off x="7136923" y="435055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</a:t>
            </a:r>
            <a:r>
              <a:rPr lang="en-US" sz="1200" dirty="0">
                <a:solidFill>
                  <a:srgbClr val="FFFF00"/>
                </a:solidFill>
                <a:latin typeface="Calibri"/>
              </a:rPr>
              <a:t>0x7000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C271C-3663-490F-8375-794B1E6F6889}"/>
              </a:ext>
            </a:extLst>
          </p:cNvPr>
          <p:cNvSpPr/>
          <p:nvPr/>
        </p:nvSpPr>
        <p:spPr>
          <a:xfrm>
            <a:off x="7136923" y="469109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843A2-FBBF-41B7-AACA-C09BFB48A8AA}"/>
              </a:ext>
            </a:extLst>
          </p:cNvPr>
          <p:cNvSpPr txBox="1"/>
          <p:nvPr/>
        </p:nvSpPr>
        <p:spPr>
          <a:xfrm>
            <a:off x="1199558" y="3508336"/>
            <a:ext cx="5777544" cy="137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initial state of register file and memory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like illustrated,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word in (             ) will be loaded to $4 so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will have (     ) after executing this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A12C2-1286-45D7-A3AE-787CE8A74743}"/>
              </a:ext>
            </a:extLst>
          </p:cNvPr>
          <p:cNvSpPr txBox="1"/>
          <p:nvPr/>
        </p:nvSpPr>
        <p:spPr>
          <a:xfrm>
            <a:off x="2697604" y="4442903"/>
            <a:ext cx="47961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CC27D6-5EA8-4555-9F81-696F88013B23}"/>
              </a:ext>
            </a:extLst>
          </p:cNvPr>
          <p:cNvSpPr/>
          <p:nvPr/>
        </p:nvSpPr>
        <p:spPr>
          <a:xfrm>
            <a:off x="7143662" y="4686706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(10)</a:t>
            </a:r>
          </a:p>
        </p:txBody>
      </p:sp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C7B59BDE-FFBB-4B0A-B0DA-832D68831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9043409" y="3350660"/>
            <a:ext cx="1507767" cy="236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B2EA98-3B0E-4F41-8529-2CF7CA5C04AB}"/>
              </a:ext>
            </a:extLst>
          </p:cNvPr>
          <p:cNvSpPr txBox="1"/>
          <p:nvPr/>
        </p:nvSpPr>
        <p:spPr>
          <a:xfrm>
            <a:off x="9226757" y="2902992"/>
            <a:ext cx="111408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564B0-AB36-4E85-975A-D0C202B76DA4}"/>
              </a:ext>
            </a:extLst>
          </p:cNvPr>
          <p:cNvSpPr/>
          <p:nvPr/>
        </p:nvSpPr>
        <p:spPr>
          <a:xfrm>
            <a:off x="9076402" y="3811474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83CF20-6820-49A0-9626-206491E72BCD}"/>
              </a:ext>
            </a:extLst>
          </p:cNvPr>
          <p:cNvSpPr/>
          <p:nvPr/>
        </p:nvSpPr>
        <p:spPr>
          <a:xfrm>
            <a:off x="9076631" y="4009407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512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EC9E5B-7787-45E0-9D9D-B97C913312EC}"/>
              </a:ext>
            </a:extLst>
          </p:cNvPr>
          <p:cNvSpPr txBox="1"/>
          <p:nvPr/>
        </p:nvSpPr>
        <p:spPr>
          <a:xfrm>
            <a:off x="10558731" y="5447287"/>
            <a:ext cx="418704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0x0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8B551-24C4-47F9-B051-33669BAA340D}"/>
              </a:ext>
            </a:extLst>
          </p:cNvPr>
          <p:cNvSpPr txBox="1"/>
          <p:nvPr/>
        </p:nvSpPr>
        <p:spPr>
          <a:xfrm>
            <a:off x="10549619" y="3228420"/>
            <a:ext cx="72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0x7fffffff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E1B72-B7EF-425A-81B1-1C5E5279A101}"/>
              </a:ext>
            </a:extLst>
          </p:cNvPr>
          <p:cNvSpPr txBox="1"/>
          <p:nvPr/>
        </p:nvSpPr>
        <p:spPr>
          <a:xfrm>
            <a:off x="10564652" y="3958716"/>
            <a:ext cx="663964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0x7000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3C172-28CB-4735-8D65-BA4B2F72D228}"/>
              </a:ext>
            </a:extLst>
          </p:cNvPr>
          <p:cNvSpPr txBox="1"/>
          <p:nvPr/>
        </p:nvSpPr>
        <p:spPr>
          <a:xfrm>
            <a:off x="10563306" y="3761560"/>
            <a:ext cx="663964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0x7004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84750D-1DA3-481B-B9F5-43BEE3263BBA}"/>
              </a:ext>
            </a:extLst>
          </p:cNvPr>
          <p:cNvCxnSpPr>
            <a:stCxn id="19" idx="1"/>
            <a:endCxn id="27" idx="3"/>
          </p:cNvCxnSpPr>
          <p:nvPr/>
        </p:nvCxnSpPr>
        <p:spPr>
          <a:xfrm flipH="1">
            <a:off x="8451040" y="3897728"/>
            <a:ext cx="625363" cy="938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D48F79-CB17-4604-A886-A4823C3D9EC1}"/>
              </a:ext>
            </a:extLst>
          </p:cNvPr>
          <p:cNvSpPr txBox="1"/>
          <p:nvPr/>
        </p:nvSpPr>
        <p:spPr>
          <a:xfrm>
            <a:off x="2411815" y="4137501"/>
            <a:ext cx="105509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0x7004</a:t>
            </a:r>
          </a:p>
        </p:txBody>
      </p:sp>
    </p:spTree>
    <p:extLst>
      <p:ext uri="{BB962C8B-B14F-4D97-AF65-F5344CB8AC3E}">
        <p14:creationId xmlns:p14="http://schemas.microsoft.com/office/powerpoint/2010/main" val="41112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Memory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Load: move data from memory to register file</a:t>
            </a:r>
            <a:endParaRPr lang="en-US" altLang="en-US" sz="2000" b="1" dirty="0"/>
          </a:p>
          <a:p>
            <a:pPr lvl="1"/>
            <a:r>
              <a:rPr lang="en-US" altLang="en-US" sz="2000" b="1" dirty="0" err="1"/>
              <a:t>lb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Rt = 1-byte data in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b="1" dirty="0" err="1"/>
              <a:t>lh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Rt = 2-byte (half-word) data in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b="1" dirty="0" err="1"/>
              <a:t>lw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Rt = 4-byte (word) data in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Store: move data from register file to memory</a:t>
            </a:r>
          </a:p>
          <a:p>
            <a:pPr lvl="1"/>
            <a:r>
              <a:rPr lang="en-US" altLang="en-US" sz="2000" b="1" dirty="0"/>
              <a:t>sb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 = 1-byte data in Rt</a:t>
            </a:r>
          </a:p>
          <a:p>
            <a:pPr lvl="1"/>
            <a:r>
              <a:rPr lang="en-US" altLang="en-US" sz="2000" b="1" dirty="0" err="1"/>
              <a:t>sh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 = 2-byte (half-word) data in Rt</a:t>
            </a:r>
          </a:p>
          <a:p>
            <a:pPr lvl="1"/>
            <a:r>
              <a:rPr lang="en-US" altLang="en-US" sz="2000" b="1" dirty="0" err="1"/>
              <a:t>sw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 = 4-byte (word) data in Rt</a:t>
            </a:r>
          </a:p>
          <a:p>
            <a:pPr lvl="1"/>
            <a:endParaRPr lang="en-US" altLang="en-US" sz="2000" dirty="0"/>
          </a:p>
          <a:p>
            <a:pPr marL="527517" lvl="1" indent="0">
              <a:buNone/>
            </a:pPr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1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Memory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Example:</a:t>
            </a:r>
          </a:p>
          <a:p>
            <a:pPr lvl="1"/>
            <a:r>
              <a:rPr lang="en-US" altLang="en-US" sz="2000" dirty="0"/>
              <a:t>The initial state of register file and memory are like below</a:t>
            </a:r>
          </a:p>
          <a:p>
            <a:pPr lvl="1"/>
            <a:r>
              <a:rPr lang="en-US" altLang="en-US" sz="2000" dirty="0"/>
              <a:t>What is $2 value after executing each of the following instructions? </a:t>
            </a:r>
          </a:p>
          <a:p>
            <a:endParaRPr lang="en-US" altLang="en-US" sz="2000" dirty="0"/>
          </a:p>
          <a:p>
            <a:pPr marL="527517" lvl="1" indent="0">
              <a:buNone/>
            </a:pPr>
            <a:r>
              <a:rPr lang="en-US" sz="2000" dirty="0" err="1"/>
              <a:t>lw</a:t>
            </a:r>
            <a:r>
              <a:rPr lang="en-US" sz="2000" dirty="0"/>
              <a:t>	$2, 0x40($3)    	</a:t>
            </a:r>
          </a:p>
          <a:p>
            <a:pPr marL="527517" lvl="1" indent="0">
              <a:buNone/>
            </a:pPr>
            <a:r>
              <a:rPr lang="en-US" sz="2000" dirty="0" err="1"/>
              <a:t>lb</a:t>
            </a:r>
            <a:r>
              <a:rPr lang="en-US" sz="2000" dirty="0"/>
              <a:t> 	$2, -1($4) 		</a:t>
            </a:r>
          </a:p>
          <a:p>
            <a:pPr marL="527517" lvl="1" indent="0">
              <a:buNone/>
            </a:pPr>
            <a:r>
              <a:rPr lang="en-US" sz="2000" dirty="0" err="1"/>
              <a:t>lh</a:t>
            </a:r>
            <a:r>
              <a:rPr lang="en-US" sz="2000" dirty="0"/>
              <a:t>  	$2, -6($4) 	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C35EE-FC7B-4BE2-B54E-84C91EFAF3E7}"/>
              </a:ext>
            </a:extLst>
          </p:cNvPr>
          <p:cNvSpPr/>
          <p:nvPr/>
        </p:nvSpPr>
        <p:spPr>
          <a:xfrm>
            <a:off x="7403441" y="336469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0D7BD-27B7-4050-B7F5-3BD606818B06}"/>
              </a:ext>
            </a:extLst>
          </p:cNvPr>
          <p:cNvSpPr/>
          <p:nvPr/>
        </p:nvSpPr>
        <p:spPr>
          <a:xfrm>
            <a:off x="7403441" y="368580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70D07-564D-4212-A7FF-F014B76820AF}"/>
              </a:ext>
            </a:extLst>
          </p:cNvPr>
          <p:cNvSpPr/>
          <p:nvPr/>
        </p:nvSpPr>
        <p:spPr>
          <a:xfrm>
            <a:off x="7403440" y="401000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srgbClr val="FFFF00"/>
                </a:solidFill>
                <a:latin typeface="Calibri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8E9BFB-A960-40E1-8381-38CD6D7EB13D}"/>
              </a:ext>
            </a:extLst>
          </p:cNvPr>
          <p:cNvSpPr txBox="1"/>
          <p:nvPr/>
        </p:nvSpPr>
        <p:spPr>
          <a:xfrm>
            <a:off x="7288157" y="2894645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04D6D-707F-4593-B684-02EEBCC6D23A}"/>
              </a:ext>
            </a:extLst>
          </p:cNvPr>
          <p:cNvSpPr/>
          <p:nvPr/>
        </p:nvSpPr>
        <p:spPr>
          <a:xfrm>
            <a:off x="7404401" y="435055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Calibri"/>
              </a:rPr>
              <a:t>0x7000</a:t>
            </a:r>
            <a:endParaRPr lang="en-US" sz="2077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C271C-3663-490F-8375-794B1E6F6889}"/>
              </a:ext>
            </a:extLst>
          </p:cNvPr>
          <p:cNvSpPr/>
          <p:nvPr/>
        </p:nvSpPr>
        <p:spPr>
          <a:xfrm>
            <a:off x="7404401" y="469109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Calibri"/>
              </a:rPr>
              <a:t>0x704C</a:t>
            </a:r>
          </a:p>
        </p:txBody>
      </p:sp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C7B59BDE-FFBB-4B0A-B0DA-832D68831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9043409" y="3350660"/>
            <a:ext cx="1507767" cy="236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B2EA98-3B0E-4F41-8529-2CF7CA5C04AB}"/>
              </a:ext>
            </a:extLst>
          </p:cNvPr>
          <p:cNvSpPr txBox="1"/>
          <p:nvPr/>
        </p:nvSpPr>
        <p:spPr>
          <a:xfrm>
            <a:off x="9226757" y="2902992"/>
            <a:ext cx="111408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EC9E5B-7787-45E0-9D9D-B97C913312EC}"/>
              </a:ext>
            </a:extLst>
          </p:cNvPr>
          <p:cNvSpPr txBox="1"/>
          <p:nvPr/>
        </p:nvSpPr>
        <p:spPr>
          <a:xfrm>
            <a:off x="10558731" y="5447287"/>
            <a:ext cx="418704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0x0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8B551-24C4-47F9-B051-33669BAA340D}"/>
              </a:ext>
            </a:extLst>
          </p:cNvPr>
          <p:cNvSpPr txBox="1"/>
          <p:nvPr/>
        </p:nvSpPr>
        <p:spPr>
          <a:xfrm>
            <a:off x="10549619" y="3228420"/>
            <a:ext cx="756938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0x7fffffff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E1B72-B7EF-425A-81B1-1C5E5279A101}"/>
              </a:ext>
            </a:extLst>
          </p:cNvPr>
          <p:cNvSpPr txBox="1"/>
          <p:nvPr/>
        </p:nvSpPr>
        <p:spPr>
          <a:xfrm>
            <a:off x="10564652" y="3958716"/>
            <a:ext cx="71526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0x7040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3C172-28CB-4735-8D65-BA4B2F72D228}"/>
              </a:ext>
            </a:extLst>
          </p:cNvPr>
          <p:cNvSpPr txBox="1"/>
          <p:nvPr/>
        </p:nvSpPr>
        <p:spPr>
          <a:xfrm>
            <a:off x="10563306" y="3761559"/>
            <a:ext cx="71526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0x7044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7DFD0-1F83-40E5-A296-AD96209F7227}"/>
              </a:ext>
            </a:extLst>
          </p:cNvPr>
          <p:cNvSpPr txBox="1"/>
          <p:nvPr/>
        </p:nvSpPr>
        <p:spPr>
          <a:xfrm>
            <a:off x="10564652" y="3561751"/>
            <a:ext cx="71526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0x7048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D3869A-1422-49D1-BBB0-3E6446A0A404}"/>
              </a:ext>
            </a:extLst>
          </p:cNvPr>
          <p:cNvSpPr/>
          <p:nvPr/>
        </p:nvSpPr>
        <p:spPr>
          <a:xfrm>
            <a:off x="9076631" y="3626253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0xF8BE97CD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564B0-AB36-4E85-975A-D0C202B76DA4}"/>
              </a:ext>
            </a:extLst>
          </p:cNvPr>
          <p:cNvSpPr/>
          <p:nvPr/>
        </p:nvSpPr>
        <p:spPr>
          <a:xfrm>
            <a:off x="9076402" y="3811474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0x134982FE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83CF20-6820-49A0-9626-206491E72BCD}"/>
              </a:ext>
            </a:extLst>
          </p:cNvPr>
          <p:cNvSpPr/>
          <p:nvPr/>
        </p:nvSpPr>
        <p:spPr>
          <a:xfrm>
            <a:off x="9076631" y="4009407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0x5A12C5B7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B63A17-C852-4207-93AA-49B0DCFFA5A0}"/>
              </a:ext>
            </a:extLst>
          </p:cNvPr>
          <p:cNvSpPr txBox="1"/>
          <p:nvPr/>
        </p:nvSpPr>
        <p:spPr>
          <a:xfrm>
            <a:off x="6976970" y="3346108"/>
            <a:ext cx="364202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57590F-E155-4939-8C73-4ADFD9328AFA}"/>
              </a:ext>
            </a:extLst>
          </p:cNvPr>
          <p:cNvSpPr txBox="1"/>
          <p:nvPr/>
        </p:nvSpPr>
        <p:spPr>
          <a:xfrm>
            <a:off x="6976970" y="3665807"/>
            <a:ext cx="364202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$1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A6226-053C-4341-BF74-388F420183B6}"/>
              </a:ext>
            </a:extLst>
          </p:cNvPr>
          <p:cNvSpPr txBox="1"/>
          <p:nvPr/>
        </p:nvSpPr>
        <p:spPr>
          <a:xfrm>
            <a:off x="6965326" y="3993894"/>
            <a:ext cx="364202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$2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D2F136-54FE-45C6-AFD2-328206CB7C93}"/>
              </a:ext>
            </a:extLst>
          </p:cNvPr>
          <p:cNvSpPr txBox="1"/>
          <p:nvPr/>
        </p:nvSpPr>
        <p:spPr>
          <a:xfrm>
            <a:off x="6965560" y="4329547"/>
            <a:ext cx="364202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$3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8FA74-E373-46A6-9553-6E4CF9205D17}"/>
              </a:ext>
            </a:extLst>
          </p:cNvPr>
          <p:cNvSpPr txBox="1"/>
          <p:nvPr/>
        </p:nvSpPr>
        <p:spPr>
          <a:xfrm>
            <a:off x="6965326" y="4698508"/>
            <a:ext cx="364202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$4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45886D-8768-4D68-8371-C4EC3A38400B}"/>
              </a:ext>
            </a:extLst>
          </p:cNvPr>
          <p:cNvSpPr txBox="1"/>
          <p:nvPr/>
        </p:nvSpPr>
        <p:spPr>
          <a:xfrm>
            <a:off x="6944629" y="5351564"/>
            <a:ext cx="45397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5713CF-3A11-4A0D-A70B-F37266845C01}"/>
              </a:ext>
            </a:extLst>
          </p:cNvPr>
          <p:cNvSpPr txBox="1"/>
          <p:nvPr/>
        </p:nvSpPr>
        <p:spPr>
          <a:xfrm>
            <a:off x="6996142" y="4990234"/>
            <a:ext cx="311304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3D394-C036-40F7-9425-C07F2CA2F2A6}"/>
              </a:ext>
            </a:extLst>
          </p:cNvPr>
          <p:cNvSpPr/>
          <p:nvPr/>
        </p:nvSpPr>
        <p:spPr>
          <a:xfrm>
            <a:off x="7404401" y="5030951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1E2C46-50CC-4DC9-B39D-BD45DEB0565B}"/>
              </a:ext>
            </a:extLst>
          </p:cNvPr>
          <p:cNvSpPr/>
          <p:nvPr/>
        </p:nvSpPr>
        <p:spPr>
          <a:xfrm>
            <a:off x="7404401" y="533949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58FCF-0AF5-4EB1-98C7-C360E3E1E2A0}"/>
              </a:ext>
            </a:extLst>
          </p:cNvPr>
          <p:cNvSpPr txBox="1"/>
          <p:nvPr/>
        </p:nvSpPr>
        <p:spPr>
          <a:xfrm>
            <a:off x="3693820" y="2683376"/>
            <a:ext cx="2584362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$2 = word in 0x7040 </a:t>
            </a:r>
            <a:endParaRPr lang="en-US" sz="138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AA874-32A2-403E-BD58-7025E14F3ED9}"/>
              </a:ext>
            </a:extLst>
          </p:cNvPr>
          <p:cNvSpPr txBox="1"/>
          <p:nvPr/>
        </p:nvSpPr>
        <p:spPr>
          <a:xfrm>
            <a:off x="3693819" y="3049946"/>
            <a:ext cx="2545890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$2 = byte in 0x704B </a:t>
            </a:r>
            <a:endParaRPr lang="en-US" sz="138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C9CF77-CE09-424F-B1CC-9F557BEED33E}"/>
              </a:ext>
            </a:extLst>
          </p:cNvPr>
          <p:cNvSpPr txBox="1"/>
          <p:nvPr/>
        </p:nvSpPr>
        <p:spPr>
          <a:xfrm>
            <a:off x="3693817" y="3440308"/>
            <a:ext cx="2768707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$2 = 2 bytes in 0x7046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442BC3-019F-4015-B5E8-C40C1C09D5C0}"/>
              </a:ext>
            </a:extLst>
          </p:cNvPr>
          <p:cNvSpPr/>
          <p:nvPr/>
        </p:nvSpPr>
        <p:spPr>
          <a:xfrm>
            <a:off x="7398998" y="401090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srgbClr val="C00000"/>
                </a:solidFill>
                <a:latin typeface="Calibri"/>
              </a:rPr>
              <a:t>0x5A12C5B7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22538A-8405-47D0-BD16-2AA384D01762}"/>
              </a:ext>
            </a:extLst>
          </p:cNvPr>
          <p:cNvCxnSpPr>
            <a:cxnSpLocks/>
            <a:stCxn id="28" idx="1"/>
            <a:endCxn id="60" idx="3"/>
          </p:cNvCxnSpPr>
          <p:nvPr/>
        </p:nvCxnSpPr>
        <p:spPr>
          <a:xfrm flipH="1">
            <a:off x="8706375" y="4095661"/>
            <a:ext cx="370255" cy="64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B076B51-0783-45F0-AF1A-ACC14C416EF4}"/>
              </a:ext>
            </a:extLst>
          </p:cNvPr>
          <p:cNvSpPr/>
          <p:nvPr/>
        </p:nvSpPr>
        <p:spPr>
          <a:xfrm>
            <a:off x="9446987" y="3584040"/>
            <a:ext cx="245193" cy="237009"/>
          </a:xfrm>
          <a:prstGeom prst="rect">
            <a:avLst/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8FDD07-14E9-4D28-85F2-A2BB93CBC61B}"/>
              </a:ext>
            </a:extLst>
          </p:cNvPr>
          <p:cNvCxnSpPr>
            <a:cxnSpLocks/>
            <a:stCxn id="8" idx="1"/>
            <a:endCxn id="60" idx="3"/>
          </p:cNvCxnSpPr>
          <p:nvPr/>
        </p:nvCxnSpPr>
        <p:spPr>
          <a:xfrm flipH="1">
            <a:off x="8706376" y="3702545"/>
            <a:ext cx="740611" cy="457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929DD1E-FBD2-4A70-953D-8B8351243BA1}"/>
              </a:ext>
            </a:extLst>
          </p:cNvPr>
          <p:cNvSpPr/>
          <p:nvPr/>
        </p:nvSpPr>
        <p:spPr>
          <a:xfrm>
            <a:off x="7398354" y="4009218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srgbClr val="C00000"/>
                </a:solidFill>
                <a:latin typeface="Calibri"/>
              </a:rPr>
              <a:t>0xFFFFFF</a:t>
            </a:r>
            <a:r>
              <a:rPr lang="en-US" sz="1615" b="1" dirty="0">
                <a:solidFill>
                  <a:srgbClr val="C00000"/>
                </a:solidFill>
                <a:latin typeface="Calibri"/>
              </a:rPr>
              <a:t>F8</a:t>
            </a:r>
          </a:p>
        </p:txBody>
      </p:sp>
      <p:sp>
        <p:nvSpPr>
          <p:cNvPr id="78" name="Speech Bubble: Oval 77">
            <a:extLst>
              <a:ext uri="{FF2B5EF4-FFF2-40B4-BE49-F238E27FC236}">
                <a16:creationId xmlns:a16="http://schemas.microsoft.com/office/drawing/2014/main" id="{ADDE3EBD-3A38-49F6-8901-615868F15748}"/>
              </a:ext>
            </a:extLst>
          </p:cNvPr>
          <p:cNvSpPr/>
          <p:nvPr/>
        </p:nvSpPr>
        <p:spPr>
          <a:xfrm>
            <a:off x="1794828" y="4319779"/>
            <a:ext cx="4313558" cy="1814877"/>
          </a:xfrm>
          <a:prstGeom prst="wedgeEllipseCallout">
            <a:avLst>
              <a:gd name="adj1" fmla="val 29468"/>
              <a:gd name="adj2" fmla="val -39906"/>
            </a:avLst>
          </a:prstGeom>
          <a:solidFill>
            <a:schemeClr val="accent6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Note that when executing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 and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lh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Calibri"/>
              </a:rPr>
              <a:t>which loads a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signed data </a:t>
            </a:r>
            <a:r>
              <a:rPr lang="en-US" sz="1600" dirty="0">
                <a:solidFill>
                  <a:prstClr val="white"/>
                </a:solidFill>
                <a:latin typeface="Calibri"/>
              </a:rPr>
              <a:t>which is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shorter than 4-byte word</a:t>
            </a:r>
            <a:r>
              <a:rPr lang="en-US" sz="1600" dirty="0">
                <a:solidFill>
                  <a:prstClr val="white"/>
                </a:solidFill>
                <a:latin typeface="Calibri"/>
              </a:rPr>
              <a:t>, the data should be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sign-extended</a:t>
            </a:r>
            <a:r>
              <a:rPr lang="en-US" sz="1600" dirty="0">
                <a:solidFill>
                  <a:prstClr val="white"/>
                </a:solidFill>
                <a:latin typeface="Calibri"/>
              </a:rPr>
              <a:t> to fill 32-bit space of a register.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CB66AD-6DFF-4A8F-A910-F51A0E71407D}"/>
              </a:ext>
            </a:extLst>
          </p:cNvPr>
          <p:cNvSpPr/>
          <p:nvPr/>
        </p:nvSpPr>
        <p:spPr>
          <a:xfrm>
            <a:off x="9452639" y="3775536"/>
            <a:ext cx="492367" cy="237009"/>
          </a:xfrm>
          <a:prstGeom prst="rect">
            <a:avLst/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CB91BC-DAA4-4E0B-9ABF-A2B7653CC176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>
            <a:off x="8705731" y="3894041"/>
            <a:ext cx="746908" cy="264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ABABD33-00C7-4156-B702-1BAA2D45253A}"/>
              </a:ext>
            </a:extLst>
          </p:cNvPr>
          <p:cNvSpPr/>
          <p:nvPr/>
        </p:nvSpPr>
        <p:spPr>
          <a:xfrm>
            <a:off x="7403309" y="402160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srgbClr val="C00000"/>
                </a:solidFill>
                <a:latin typeface="Calibri"/>
              </a:rPr>
              <a:t>0x0000</a:t>
            </a:r>
            <a:r>
              <a:rPr lang="en-US" sz="1615" b="1" dirty="0">
                <a:solidFill>
                  <a:srgbClr val="C00000"/>
                </a:solidFill>
                <a:latin typeface="Calibri"/>
              </a:rPr>
              <a:t>1349</a:t>
            </a:r>
          </a:p>
        </p:txBody>
      </p:sp>
    </p:spTree>
    <p:extLst>
      <p:ext uri="{BB962C8B-B14F-4D97-AF65-F5344CB8AC3E}">
        <p14:creationId xmlns:p14="http://schemas.microsoft.com/office/powerpoint/2010/main" val="281053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 animBg="1"/>
      <p:bldP spid="8" grpId="0" animBg="1"/>
      <p:bldP spid="8" grpId="1" animBg="1"/>
      <p:bldP spid="77" grpId="0" animBg="1"/>
      <p:bldP spid="78" grpId="0" animBg="1"/>
      <p:bldP spid="79" grpId="0" animBg="1"/>
      <p:bldP spid="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Memory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Example:</a:t>
            </a:r>
          </a:p>
          <a:p>
            <a:pPr lvl="1"/>
            <a:r>
              <a:rPr lang="en-US" altLang="en-US" sz="2000" dirty="0"/>
              <a:t>The initial state of register file and memory are like below</a:t>
            </a:r>
          </a:p>
          <a:p>
            <a:pPr lvl="1"/>
            <a:r>
              <a:rPr lang="en-US" altLang="en-US" sz="2000" dirty="0"/>
              <a:t>How the memory is updated? </a:t>
            </a:r>
          </a:p>
          <a:p>
            <a:pPr marL="527517" lvl="1" indent="0">
              <a:buNone/>
            </a:pPr>
            <a:endParaRPr lang="en-US" sz="2000" dirty="0"/>
          </a:p>
          <a:p>
            <a:pPr marL="527517" lvl="1" indent="0">
              <a:buNone/>
            </a:pPr>
            <a:r>
              <a:rPr lang="en-US" sz="2000" dirty="0" err="1"/>
              <a:t>sw</a:t>
            </a:r>
            <a:r>
              <a:rPr lang="en-US" sz="2000" dirty="0"/>
              <a:t>	$2, 0x40($3)   		</a:t>
            </a:r>
          </a:p>
          <a:p>
            <a:pPr marL="527517" lvl="1" indent="0">
              <a:buNone/>
            </a:pPr>
            <a:r>
              <a:rPr lang="en-US" sz="2000" dirty="0" err="1"/>
              <a:t>sb</a:t>
            </a:r>
            <a:r>
              <a:rPr lang="en-US" sz="2000" dirty="0"/>
              <a:t>	$2, -5($4) 		</a:t>
            </a:r>
          </a:p>
          <a:p>
            <a:pPr marL="527517" lvl="1" indent="0">
              <a:buNone/>
            </a:pPr>
            <a:r>
              <a:rPr lang="en-US" sz="2000" dirty="0" err="1"/>
              <a:t>sh</a:t>
            </a:r>
            <a:r>
              <a:rPr lang="en-US" sz="2000" dirty="0"/>
              <a:t>	$2, -2($4) 	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C35EE-FC7B-4BE2-B54E-84C91EFAF3E7}"/>
              </a:ext>
            </a:extLst>
          </p:cNvPr>
          <p:cNvSpPr/>
          <p:nvPr/>
        </p:nvSpPr>
        <p:spPr>
          <a:xfrm>
            <a:off x="7403441" y="336469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0D7BD-27B7-4050-B7F5-3BD606818B06}"/>
              </a:ext>
            </a:extLst>
          </p:cNvPr>
          <p:cNvSpPr/>
          <p:nvPr/>
        </p:nvSpPr>
        <p:spPr>
          <a:xfrm>
            <a:off x="7403441" y="368580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70D07-564D-4212-A7FF-F014B76820AF}"/>
              </a:ext>
            </a:extLst>
          </p:cNvPr>
          <p:cNvSpPr/>
          <p:nvPr/>
        </p:nvSpPr>
        <p:spPr>
          <a:xfrm>
            <a:off x="7403440" y="401000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Calibri"/>
              </a:rPr>
              <a:t>0x123489AB</a:t>
            </a:r>
            <a:endParaRPr lang="en-US" sz="20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8E9BFB-A960-40E1-8381-38CD6D7EB13D}"/>
              </a:ext>
            </a:extLst>
          </p:cNvPr>
          <p:cNvSpPr txBox="1"/>
          <p:nvPr/>
        </p:nvSpPr>
        <p:spPr>
          <a:xfrm>
            <a:off x="7288157" y="2894645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04D6D-707F-4593-B684-02EEBCC6D23A}"/>
              </a:ext>
            </a:extLst>
          </p:cNvPr>
          <p:cNvSpPr/>
          <p:nvPr/>
        </p:nvSpPr>
        <p:spPr>
          <a:xfrm>
            <a:off x="7404401" y="435055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Calibri"/>
              </a:rPr>
              <a:t>0x7000</a:t>
            </a:r>
            <a:endParaRPr lang="en-US" sz="20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C271C-3663-490F-8375-794B1E6F6889}"/>
              </a:ext>
            </a:extLst>
          </p:cNvPr>
          <p:cNvSpPr/>
          <p:nvPr/>
        </p:nvSpPr>
        <p:spPr>
          <a:xfrm>
            <a:off x="7404401" y="469109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Calibri"/>
              </a:rPr>
              <a:t>0x704C</a:t>
            </a:r>
          </a:p>
        </p:txBody>
      </p:sp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C7B59BDE-FFBB-4B0A-B0DA-832D68831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9043409" y="3350660"/>
            <a:ext cx="1507767" cy="236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B2EA98-3B0E-4F41-8529-2CF7CA5C04AB}"/>
              </a:ext>
            </a:extLst>
          </p:cNvPr>
          <p:cNvSpPr txBox="1"/>
          <p:nvPr/>
        </p:nvSpPr>
        <p:spPr>
          <a:xfrm>
            <a:off x="9226757" y="2902992"/>
            <a:ext cx="111408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EC9E5B-7787-45E0-9D9D-B97C913312EC}"/>
              </a:ext>
            </a:extLst>
          </p:cNvPr>
          <p:cNvSpPr txBox="1"/>
          <p:nvPr/>
        </p:nvSpPr>
        <p:spPr>
          <a:xfrm>
            <a:off x="10558731" y="5447287"/>
            <a:ext cx="418704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0x0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8B551-24C4-47F9-B051-33669BAA340D}"/>
              </a:ext>
            </a:extLst>
          </p:cNvPr>
          <p:cNvSpPr txBox="1"/>
          <p:nvPr/>
        </p:nvSpPr>
        <p:spPr>
          <a:xfrm>
            <a:off x="10549619" y="3228420"/>
            <a:ext cx="72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dirty="0">
                <a:solidFill>
                  <a:prstClr val="black"/>
                </a:solidFill>
                <a:latin typeface="Calibri"/>
              </a:rPr>
              <a:t>0x7fffffff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E1B72-B7EF-425A-81B1-1C5E5279A101}"/>
              </a:ext>
            </a:extLst>
          </p:cNvPr>
          <p:cNvSpPr txBox="1"/>
          <p:nvPr/>
        </p:nvSpPr>
        <p:spPr>
          <a:xfrm>
            <a:off x="10564652" y="395871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0x7040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3C172-28CB-4735-8D65-BA4B2F72D228}"/>
              </a:ext>
            </a:extLst>
          </p:cNvPr>
          <p:cNvSpPr txBox="1"/>
          <p:nvPr/>
        </p:nvSpPr>
        <p:spPr>
          <a:xfrm>
            <a:off x="10563306" y="376155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0x7044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7DFD0-1F83-40E5-A296-AD96209F7227}"/>
              </a:ext>
            </a:extLst>
          </p:cNvPr>
          <p:cNvSpPr txBox="1"/>
          <p:nvPr/>
        </p:nvSpPr>
        <p:spPr>
          <a:xfrm>
            <a:off x="10564652" y="356175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0x7048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D3869A-1422-49D1-BBB0-3E6446A0A404}"/>
              </a:ext>
            </a:extLst>
          </p:cNvPr>
          <p:cNvSpPr/>
          <p:nvPr/>
        </p:nvSpPr>
        <p:spPr>
          <a:xfrm>
            <a:off x="9076631" y="3626253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0xF8BE97CD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564B0-AB36-4E85-975A-D0C202B76DA4}"/>
              </a:ext>
            </a:extLst>
          </p:cNvPr>
          <p:cNvSpPr/>
          <p:nvPr/>
        </p:nvSpPr>
        <p:spPr>
          <a:xfrm>
            <a:off x="9076402" y="3811474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0x134982FE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83CF20-6820-49A0-9626-206491E72BCD}"/>
              </a:ext>
            </a:extLst>
          </p:cNvPr>
          <p:cNvSpPr/>
          <p:nvPr/>
        </p:nvSpPr>
        <p:spPr>
          <a:xfrm>
            <a:off x="9076631" y="4009407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0x5A12C5B7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B63A17-C852-4207-93AA-49B0DCFFA5A0}"/>
              </a:ext>
            </a:extLst>
          </p:cNvPr>
          <p:cNvSpPr txBox="1"/>
          <p:nvPr/>
        </p:nvSpPr>
        <p:spPr>
          <a:xfrm>
            <a:off x="6976970" y="334610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57590F-E155-4939-8C73-4ADFD9328AFA}"/>
              </a:ext>
            </a:extLst>
          </p:cNvPr>
          <p:cNvSpPr txBox="1"/>
          <p:nvPr/>
        </p:nvSpPr>
        <p:spPr>
          <a:xfrm>
            <a:off x="6976970" y="36658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$1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A6226-053C-4341-BF74-388F420183B6}"/>
              </a:ext>
            </a:extLst>
          </p:cNvPr>
          <p:cNvSpPr txBox="1"/>
          <p:nvPr/>
        </p:nvSpPr>
        <p:spPr>
          <a:xfrm>
            <a:off x="6965326" y="39938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$2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D2F136-54FE-45C6-AFD2-328206CB7C93}"/>
              </a:ext>
            </a:extLst>
          </p:cNvPr>
          <p:cNvSpPr txBox="1"/>
          <p:nvPr/>
        </p:nvSpPr>
        <p:spPr>
          <a:xfrm>
            <a:off x="6965560" y="43295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$3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8FA74-E373-46A6-9553-6E4CF9205D17}"/>
              </a:ext>
            </a:extLst>
          </p:cNvPr>
          <p:cNvSpPr txBox="1"/>
          <p:nvPr/>
        </p:nvSpPr>
        <p:spPr>
          <a:xfrm>
            <a:off x="6965326" y="469850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$4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45886D-8768-4D68-8371-C4EC3A38400B}"/>
              </a:ext>
            </a:extLst>
          </p:cNvPr>
          <p:cNvSpPr txBox="1"/>
          <p:nvPr/>
        </p:nvSpPr>
        <p:spPr>
          <a:xfrm>
            <a:off x="6944629" y="53515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5713CF-3A11-4A0D-A70B-F37266845C01}"/>
              </a:ext>
            </a:extLst>
          </p:cNvPr>
          <p:cNvSpPr txBox="1"/>
          <p:nvPr/>
        </p:nvSpPr>
        <p:spPr>
          <a:xfrm>
            <a:off x="6996142" y="499023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3D394-C036-40F7-9425-C07F2CA2F2A6}"/>
              </a:ext>
            </a:extLst>
          </p:cNvPr>
          <p:cNvSpPr/>
          <p:nvPr/>
        </p:nvSpPr>
        <p:spPr>
          <a:xfrm>
            <a:off x="7404401" y="5030951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1E2C46-50CC-4DC9-B39D-BD45DEB0565B}"/>
              </a:ext>
            </a:extLst>
          </p:cNvPr>
          <p:cNvSpPr/>
          <p:nvPr/>
        </p:nvSpPr>
        <p:spPr>
          <a:xfrm>
            <a:off x="7404401" y="533949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58FCF-0AF5-4EB1-98C7-C360E3E1E2A0}"/>
              </a:ext>
            </a:extLst>
          </p:cNvPr>
          <p:cNvSpPr txBox="1"/>
          <p:nvPr/>
        </p:nvSpPr>
        <p:spPr>
          <a:xfrm>
            <a:off x="3742372" y="2664696"/>
            <a:ext cx="2584362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0x7040 = word in $2 </a:t>
            </a:r>
            <a:endParaRPr lang="en-US" sz="138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AA874-32A2-403E-BD58-7025E14F3ED9}"/>
              </a:ext>
            </a:extLst>
          </p:cNvPr>
          <p:cNvSpPr txBox="1"/>
          <p:nvPr/>
        </p:nvSpPr>
        <p:spPr>
          <a:xfrm>
            <a:off x="3742370" y="3041337"/>
            <a:ext cx="2518638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0x7047 = byte in $2 </a:t>
            </a:r>
            <a:endParaRPr lang="en-US" sz="138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C9CF77-CE09-424F-B1CC-9F557BEED33E}"/>
              </a:ext>
            </a:extLst>
          </p:cNvPr>
          <p:cNvSpPr txBox="1"/>
          <p:nvPr/>
        </p:nvSpPr>
        <p:spPr>
          <a:xfrm>
            <a:off x="3742370" y="3424124"/>
            <a:ext cx="2782878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0x704A = 2 bytes in $2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22538A-8405-47D0-BD16-2AA384D01762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 flipV="1">
            <a:off x="8710818" y="4101673"/>
            <a:ext cx="359766" cy="57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B076B51-0783-45F0-AF1A-ACC14C416EF4}"/>
              </a:ext>
            </a:extLst>
          </p:cNvPr>
          <p:cNvSpPr/>
          <p:nvPr/>
        </p:nvSpPr>
        <p:spPr>
          <a:xfrm>
            <a:off x="8341255" y="4056937"/>
            <a:ext cx="245193" cy="237009"/>
          </a:xfrm>
          <a:prstGeom prst="rect">
            <a:avLst/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Speech Bubble: Oval 77">
            <a:extLst>
              <a:ext uri="{FF2B5EF4-FFF2-40B4-BE49-F238E27FC236}">
                <a16:creationId xmlns:a16="http://schemas.microsoft.com/office/drawing/2014/main" id="{ADDE3EBD-3A38-49F6-8901-615868F15748}"/>
              </a:ext>
            </a:extLst>
          </p:cNvPr>
          <p:cNvSpPr/>
          <p:nvPr/>
        </p:nvSpPr>
        <p:spPr>
          <a:xfrm>
            <a:off x="1904653" y="4220000"/>
            <a:ext cx="4008752" cy="1514930"/>
          </a:xfrm>
          <a:prstGeom prst="wedgeEllipseCallout">
            <a:avLst>
              <a:gd name="adj1" fmla="val 29468"/>
              <a:gd name="adj2" fmla="val -39906"/>
            </a:avLst>
          </a:prstGeom>
          <a:solidFill>
            <a:schemeClr val="accent6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When you store 1- to 2- bytes to memory, other values in the same word should remain unchanged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CB66AD-6DFF-4A8F-A910-F51A0E71407D}"/>
              </a:ext>
            </a:extLst>
          </p:cNvPr>
          <p:cNvSpPr/>
          <p:nvPr/>
        </p:nvSpPr>
        <p:spPr>
          <a:xfrm>
            <a:off x="8144300" y="4046654"/>
            <a:ext cx="492367" cy="237009"/>
          </a:xfrm>
          <a:prstGeom prst="rect">
            <a:avLst/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9DD4F9-8C55-44EF-9D36-AC1C10B5DB41}"/>
              </a:ext>
            </a:extLst>
          </p:cNvPr>
          <p:cNvSpPr/>
          <p:nvPr/>
        </p:nvSpPr>
        <p:spPr>
          <a:xfrm>
            <a:off x="9070584" y="4015419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0x1234589AB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A876A6-8D8C-4920-B043-C34E0C65EEF6}"/>
              </a:ext>
            </a:extLst>
          </p:cNvPr>
          <p:cNvSpPr/>
          <p:nvPr/>
        </p:nvSpPr>
        <p:spPr>
          <a:xfrm>
            <a:off x="9080954" y="3808265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0x</a:t>
            </a:r>
            <a:r>
              <a:rPr lang="en-US" sz="1600" b="1" dirty="0">
                <a:solidFill>
                  <a:srgbClr val="FF0000"/>
                </a:solidFill>
                <a:latin typeface="Calibri"/>
              </a:rPr>
              <a:t>AB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4982FE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9994A5-CEF8-48BE-A474-C45EC5C58D74}"/>
              </a:ext>
            </a:extLst>
          </p:cNvPr>
          <p:cNvSpPr/>
          <p:nvPr/>
        </p:nvSpPr>
        <p:spPr>
          <a:xfrm>
            <a:off x="9473924" y="3772108"/>
            <a:ext cx="245193" cy="237009"/>
          </a:xfrm>
          <a:prstGeom prst="rect">
            <a:avLst/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8FDD07-14E9-4D28-85F2-A2BB93CBC61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586448" y="3923395"/>
            <a:ext cx="877860" cy="25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84D4DF1-F587-44EF-831F-B47926355D29}"/>
              </a:ext>
            </a:extLst>
          </p:cNvPr>
          <p:cNvSpPr/>
          <p:nvPr/>
        </p:nvSpPr>
        <p:spPr>
          <a:xfrm>
            <a:off x="9081227" y="3617964"/>
            <a:ext cx="1452793" cy="17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0x</a:t>
            </a:r>
            <a:r>
              <a:rPr lang="en-US" sz="1600" b="1" dirty="0">
                <a:solidFill>
                  <a:srgbClr val="FF0000"/>
                </a:solidFill>
                <a:latin typeface="Calibri"/>
              </a:rPr>
              <a:t>89AB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97CD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C01369-0418-4679-A012-B4CFCC0FD917}"/>
              </a:ext>
            </a:extLst>
          </p:cNvPr>
          <p:cNvSpPr/>
          <p:nvPr/>
        </p:nvSpPr>
        <p:spPr>
          <a:xfrm>
            <a:off x="9415978" y="3598177"/>
            <a:ext cx="490919" cy="237009"/>
          </a:xfrm>
          <a:prstGeom prst="rect">
            <a:avLst/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CB91BC-DAA4-4E0B-9ABF-A2B7653CC176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8636667" y="3722197"/>
            <a:ext cx="765547" cy="442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8" grpId="0" animBg="1"/>
      <p:bldP spid="8" grpId="1" animBg="1"/>
      <p:bldP spid="78" grpId="0" animBg="1"/>
      <p:bldP spid="79" grpId="0" animBg="1"/>
      <p:bldP spid="42" grpId="0" animBg="1"/>
      <p:bldP spid="62" grpId="0" animBg="1"/>
      <p:bldP spid="47" grpId="0" animBg="1"/>
      <p:bldP spid="47" grpId="1" animBg="1"/>
      <p:bldP spid="64" grpId="0" animBg="1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2A99-6668-44CF-876F-088D54FD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Signed vs. Unsigned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05B-626C-4168-BC65-595CEBB7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We use sign extension for </a:t>
            </a:r>
            <a:r>
              <a:rPr lang="en-US" sz="2400" b="1" dirty="0" err="1"/>
              <a:t>lb</a:t>
            </a:r>
            <a:r>
              <a:rPr lang="en-US" sz="2400" b="1" dirty="0"/>
              <a:t> and </a:t>
            </a:r>
            <a:r>
              <a:rPr lang="en-US" sz="2400" b="1" dirty="0" err="1"/>
              <a:t>lh</a:t>
            </a:r>
            <a:endParaRPr lang="en-US" sz="2400" b="1" dirty="0"/>
          </a:p>
          <a:p>
            <a:pPr lvl="1"/>
            <a:r>
              <a:rPr lang="en-US" sz="2000" dirty="0"/>
              <a:t>This is because </a:t>
            </a:r>
            <a:r>
              <a:rPr lang="en-US" sz="2000" dirty="0" err="1"/>
              <a:t>lb</a:t>
            </a:r>
            <a:r>
              <a:rPr lang="en-US" sz="2000" dirty="0"/>
              <a:t> and </a:t>
            </a:r>
            <a:r>
              <a:rPr lang="en-US" sz="2000" dirty="0" err="1"/>
              <a:t>lh</a:t>
            </a:r>
            <a:r>
              <a:rPr lang="en-US" sz="2000" dirty="0"/>
              <a:t> are signed instructions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Unsigned instructions</a:t>
            </a:r>
          </a:p>
          <a:p>
            <a:pPr lvl="1"/>
            <a:r>
              <a:rPr lang="en-US" sz="2000" dirty="0"/>
              <a:t>No need to do sign extension because the values are regarded as positive values always; just fill zeros to the remaining bytes</a:t>
            </a:r>
          </a:p>
          <a:p>
            <a:pPr lvl="1"/>
            <a:r>
              <a:rPr lang="en-US" sz="2000" dirty="0" err="1"/>
              <a:t>lb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 $2, -1($4) 	# load byte unsigned </a:t>
            </a:r>
          </a:p>
          <a:p>
            <a:pPr marL="527517" lvl="1" indent="0">
              <a:buNone/>
            </a:pPr>
            <a:r>
              <a:rPr lang="en-US" sz="2000" dirty="0"/>
              <a:t>					# If </a:t>
            </a:r>
            <a:r>
              <a:rPr lang="en-US" sz="2000" dirty="0" err="1"/>
              <a:t>lb</a:t>
            </a:r>
            <a:r>
              <a:rPr lang="en-US" sz="2000" dirty="0"/>
              <a:t> in the earlier example is </a:t>
            </a:r>
            <a:r>
              <a:rPr lang="en-US" sz="2000" dirty="0" err="1"/>
              <a:t>lbu</a:t>
            </a:r>
            <a:r>
              <a:rPr lang="en-US" sz="2000" dirty="0"/>
              <a:t>, </a:t>
            </a:r>
          </a:p>
          <a:p>
            <a:pPr marL="527517" lvl="1" indent="0">
              <a:buNone/>
            </a:pPr>
            <a:r>
              <a:rPr lang="en-US" sz="2000" dirty="0"/>
              <a:t>					# $2 will be updated with </a:t>
            </a:r>
            <a:r>
              <a:rPr lang="en-US" sz="2000" b="1" dirty="0"/>
              <a:t>0x000000F8</a:t>
            </a:r>
            <a:endParaRPr lang="en-US" sz="2000" dirty="0"/>
          </a:p>
          <a:p>
            <a:pPr lvl="1"/>
            <a:r>
              <a:rPr lang="en-US" sz="2000" dirty="0" err="1"/>
              <a:t>lh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 $2, -6($4) # load half-word unsigned</a:t>
            </a:r>
          </a:p>
          <a:p>
            <a:pPr marL="527517" lvl="1" indent="0">
              <a:buNone/>
            </a:pPr>
            <a:r>
              <a:rPr lang="en-US" sz="2000" dirty="0"/>
              <a:t>					# If </a:t>
            </a:r>
            <a:r>
              <a:rPr lang="en-US" sz="2000" dirty="0" err="1"/>
              <a:t>lh</a:t>
            </a:r>
            <a:r>
              <a:rPr lang="en-US" sz="2000" dirty="0"/>
              <a:t> in the earlier example is </a:t>
            </a:r>
            <a:r>
              <a:rPr lang="en-US" sz="2000" dirty="0" err="1"/>
              <a:t>lhu</a:t>
            </a:r>
            <a:r>
              <a:rPr lang="en-US" sz="2000" dirty="0"/>
              <a:t>, </a:t>
            </a:r>
          </a:p>
          <a:p>
            <a:pPr marL="527517" lvl="1" indent="0">
              <a:buNone/>
            </a:pPr>
            <a:r>
              <a:rPr lang="en-US" sz="2000" dirty="0"/>
              <a:t>					# $2 will be updated with </a:t>
            </a:r>
            <a:r>
              <a:rPr lang="en-US" sz="2000" b="1" dirty="0"/>
              <a:t>0x00001349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51113-4CB9-424C-B255-1B5BBCDA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9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2A99-6668-44CF-876F-088D54FD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Signed vs. Unsigned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05B-626C-4168-BC65-595CEBB7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Other instructions also have unsigned versions</a:t>
            </a:r>
            <a:endParaRPr lang="en-US" sz="2000" b="1" dirty="0"/>
          </a:p>
          <a:p>
            <a:pPr lvl="1"/>
            <a:r>
              <a:rPr lang="en-US" sz="2000" dirty="0" err="1"/>
              <a:t>add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, </a:t>
            </a:r>
            <a:r>
              <a:rPr lang="en-US" sz="2000" dirty="0" err="1"/>
              <a:t>addi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, </a:t>
            </a:r>
            <a:r>
              <a:rPr lang="en-US" sz="2000" dirty="0" err="1"/>
              <a:t>sub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, </a:t>
            </a:r>
            <a:r>
              <a:rPr lang="en-US" sz="2000" dirty="0" err="1"/>
              <a:t>div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, </a:t>
            </a:r>
            <a:r>
              <a:rPr lang="en-US" sz="2000" dirty="0" err="1"/>
              <a:t>mult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, … </a:t>
            </a:r>
          </a:p>
          <a:p>
            <a:pPr marL="527517" lvl="1" indent="0">
              <a:buNone/>
            </a:pPr>
            <a:endParaRPr lang="en-US" sz="2000" dirty="0"/>
          </a:p>
          <a:p>
            <a:r>
              <a:rPr lang="en-US" sz="2400" b="1" dirty="0"/>
              <a:t>Example: </a:t>
            </a:r>
          </a:p>
          <a:p>
            <a:pPr lvl="1"/>
            <a:r>
              <a:rPr lang="en-US" sz="2000" dirty="0"/>
              <a:t>Assume that $2 = 0xFFFFFFFF, $3 = 0x00000001, what is $1 in each instruction?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slt</a:t>
            </a:r>
            <a:r>
              <a:rPr lang="en-US" sz="2000" dirty="0"/>
              <a:t>	$1, $2, $3	# signed set less than</a:t>
            </a:r>
          </a:p>
          <a:p>
            <a:pPr marL="527517" lvl="1" indent="0">
              <a:buNone/>
            </a:pPr>
            <a:r>
              <a:rPr lang="en-US" sz="2000" dirty="0"/>
              <a:t>					# -1 &lt; +1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$1 = 1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sltu</a:t>
            </a:r>
            <a:r>
              <a:rPr lang="en-US" sz="2000" dirty="0"/>
              <a:t>	$1, $2, $3	# unsigned set less than</a:t>
            </a:r>
          </a:p>
          <a:p>
            <a:pPr marL="527517" lvl="1" indent="0">
              <a:buNone/>
            </a:pPr>
            <a:r>
              <a:rPr lang="en-US" sz="2000" dirty="0"/>
              <a:t>					# +4,294,967,295 &gt; +1 </a:t>
            </a:r>
            <a:r>
              <a:rPr lang="en-US" sz="2000" dirty="0">
                <a:sym typeface="Wingdings" panose="05000000000000000000" pitchFamily="2" charset="2"/>
              </a:rPr>
              <a:t> $1 = 0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51113-4CB9-424C-B255-1B5BBCDA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61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Exercise-1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/>
              <a:t>Translate the given high-level language code to MIPS assembly.</a:t>
            </a:r>
          </a:p>
          <a:p>
            <a:pPr lvl="1"/>
            <a:r>
              <a:rPr lang="en-US" altLang="en-US" sz="2000" dirty="0"/>
              <a:t>Assume that the address of integer variables x, y, and z are in 0x400, 0x404, and 0x408 in the memory, respectively</a:t>
            </a:r>
          </a:p>
          <a:p>
            <a:pPr lvl="1"/>
            <a:r>
              <a:rPr lang="en-US" altLang="en-US" sz="2000" dirty="0"/>
              <a:t>$1’s initial value is 0x400</a:t>
            </a:r>
            <a:endParaRPr lang="en-US" sz="2400" dirty="0">
              <a:ea typeface="Times New Roman" pitchFamily="6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ea typeface="Times New Roman" pitchFamily="6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BA166-5640-493A-876B-79FFFE03DFC2}"/>
              </a:ext>
            </a:extLst>
          </p:cNvPr>
          <p:cNvSpPr/>
          <p:nvPr/>
        </p:nvSpPr>
        <p:spPr>
          <a:xfrm>
            <a:off x="2458069" y="3430782"/>
            <a:ext cx="1899852" cy="41197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y + z;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F3286A1-5ED2-42E9-B0BD-3CFB4B7832EC}"/>
              </a:ext>
            </a:extLst>
          </p:cNvPr>
          <p:cNvSpPr txBox="1">
            <a:spLocks/>
          </p:cNvSpPr>
          <p:nvPr/>
        </p:nvSpPr>
        <p:spPr>
          <a:xfrm>
            <a:off x="7333711" y="3341942"/>
            <a:ext cx="2735313" cy="144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lw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 	$2, 4($1)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lw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	$3, 8($1)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add	$2, $2, $3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sw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	$2, 0($1)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C11A6-B65A-40A9-B53A-101A12F16D8D}"/>
              </a:ext>
            </a:extLst>
          </p:cNvPr>
          <p:cNvSpPr txBox="1"/>
          <p:nvPr/>
        </p:nvSpPr>
        <p:spPr>
          <a:xfrm>
            <a:off x="8194669" y="2917014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DE1EB-22C2-4F9F-A0CD-CBE4DD96699A}"/>
              </a:ext>
            </a:extLst>
          </p:cNvPr>
          <p:cNvSpPr txBox="1"/>
          <p:nvPr/>
        </p:nvSpPr>
        <p:spPr>
          <a:xfrm>
            <a:off x="2151645" y="2915789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015-56F7-4133-93F4-D0F19BF18D13}"/>
              </a:ext>
            </a:extLst>
          </p:cNvPr>
          <p:cNvSpPr txBox="1"/>
          <p:nvPr/>
        </p:nvSpPr>
        <p:spPr>
          <a:xfrm>
            <a:off x="2154577" y="4253799"/>
            <a:ext cx="4980210" cy="1690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to do: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y value to a register			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z value to another register		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add operation 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result to memory</a:t>
            </a:r>
          </a:p>
        </p:txBody>
      </p:sp>
    </p:spTree>
    <p:extLst>
      <p:ext uri="{BB962C8B-B14F-4D97-AF65-F5344CB8AC3E}">
        <p14:creationId xmlns:p14="http://schemas.microsoft.com/office/powerpoint/2010/main" val="37246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About MIPS32 Processor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92" y="1226289"/>
            <a:ext cx="11237140" cy="496461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Instructions are 32-bit wide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Registers and Computing Logic use 32-bit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Memory bus is logically 32-bit wide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32 general purpose registers (GPRs) for integer and address values</a:t>
            </a:r>
          </a:p>
          <a:p>
            <a:pPr marL="1055034" lvl="2" indent="0">
              <a:buNone/>
            </a:pPr>
            <a:r>
              <a:rPr lang="en-US" sz="2400" dirty="0"/>
              <a:t>- </a:t>
            </a:r>
            <a:r>
              <a:rPr lang="en-US" sz="2000" dirty="0"/>
              <a:t>A few special ones (i.e. $zero: constant 0, $</a:t>
            </a:r>
            <a:r>
              <a:rPr lang="en-US" sz="2000" dirty="0" err="1"/>
              <a:t>fp</a:t>
            </a:r>
            <a:r>
              <a:rPr lang="en-US" sz="2000" dirty="0"/>
              <a:t>: frame pointer, $</a:t>
            </a:r>
            <a:r>
              <a:rPr lang="en-US" sz="2000" dirty="0" err="1"/>
              <a:t>sp</a:t>
            </a:r>
            <a:r>
              <a:rPr lang="en-US" sz="2000" dirty="0"/>
              <a:t>: stack pointer..)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32 floating point registers for floating point operations (not our focus)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3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Data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84" y="1268704"/>
            <a:ext cx="4384809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Integer:</a:t>
            </a:r>
            <a:r>
              <a:rPr lang="en-US" sz="2400" dirty="0"/>
              <a:t> </a:t>
            </a:r>
            <a:r>
              <a:rPr lang="en-US" sz="2000" dirty="0"/>
              <a:t>3 Sizes Defined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Byte (B)</a:t>
            </a:r>
          </a:p>
          <a:p>
            <a:pPr lvl="2"/>
            <a:r>
              <a:rPr lang="en-US" sz="2000" dirty="0"/>
              <a:t>8-bits</a:t>
            </a:r>
          </a:p>
          <a:p>
            <a:pPr lvl="2"/>
            <a:endParaRPr lang="en-US" sz="20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Halfword (H)</a:t>
            </a:r>
          </a:p>
          <a:p>
            <a:pPr lvl="2"/>
            <a:r>
              <a:rPr lang="en-US" sz="2000" dirty="0"/>
              <a:t>16-bits = 2 bytes</a:t>
            </a:r>
          </a:p>
          <a:p>
            <a:pPr lvl="2"/>
            <a:endParaRPr lang="en-US" sz="20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Word (W)</a:t>
            </a:r>
          </a:p>
          <a:p>
            <a:pPr lvl="2"/>
            <a:r>
              <a:rPr lang="en-US" sz="2000" dirty="0"/>
              <a:t>32-bits = 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3815" y="1268703"/>
            <a:ext cx="5259547" cy="4964611"/>
          </a:xfrm>
          <a:prstGeom prst="rect">
            <a:avLst/>
          </a:prstGeom>
        </p:spPr>
        <p:txBody>
          <a:bodyPr vert="horz" lIns="105508" tIns="52754" rIns="105508" bIns="52754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38" indent="-395638" defTabSz="527517"/>
            <a:r>
              <a:rPr lang="en-US" sz="2400" b="1" dirty="0">
                <a:solidFill>
                  <a:prstClr val="black"/>
                </a:solidFill>
              </a:rPr>
              <a:t>Floating-point: </a:t>
            </a:r>
            <a:r>
              <a:rPr lang="en-US" sz="2000" dirty="0">
                <a:solidFill>
                  <a:prstClr val="black"/>
                </a:solidFill>
              </a:rPr>
              <a:t>2 Sizes Defined</a:t>
            </a:r>
          </a:p>
          <a:p>
            <a:pPr marL="857216" lvl="1" indent="-329698" defTabSz="527517"/>
            <a:r>
              <a:rPr lang="en-US" sz="2000" b="1" dirty="0">
                <a:solidFill>
                  <a:srgbClr val="0070C0"/>
                </a:solidFill>
              </a:rPr>
              <a:t>Single (S)</a:t>
            </a:r>
          </a:p>
          <a:p>
            <a:pPr marL="1318793" lvl="2" indent="-263759" defTabSz="527517"/>
            <a:r>
              <a:rPr lang="en-US" sz="2000" dirty="0">
                <a:solidFill>
                  <a:prstClr val="black"/>
                </a:solidFill>
              </a:rPr>
              <a:t>32-bits = 4 bytes</a:t>
            </a:r>
          </a:p>
          <a:p>
            <a:pPr marL="1318793" lvl="2" indent="-263759" defTabSz="527517"/>
            <a:endParaRPr lang="en-US" sz="2000" dirty="0">
              <a:solidFill>
                <a:prstClr val="black"/>
              </a:solidFill>
            </a:endParaRPr>
          </a:p>
          <a:p>
            <a:pPr marL="857216" lvl="1" indent="-329698" defTabSz="527517"/>
            <a:r>
              <a:rPr lang="en-US" sz="2000" b="1" dirty="0">
                <a:solidFill>
                  <a:srgbClr val="0070C0"/>
                </a:solidFill>
              </a:rPr>
              <a:t>Double (D)</a:t>
            </a:r>
          </a:p>
          <a:p>
            <a:pPr marL="1318793" lvl="2" indent="-263759" defTabSz="527517"/>
            <a:r>
              <a:rPr lang="en-US" sz="2000" dirty="0">
                <a:solidFill>
                  <a:prstClr val="black"/>
                </a:solidFill>
              </a:rPr>
              <a:t>64-bits = 8 bytes</a:t>
            </a:r>
          </a:p>
          <a:p>
            <a:pPr marL="1318793" lvl="2" indent="-263759" defTabSz="527517"/>
            <a:endParaRPr lang="en-US" sz="2000" dirty="0">
              <a:solidFill>
                <a:prstClr val="black"/>
              </a:solidFill>
            </a:endParaRPr>
          </a:p>
          <a:p>
            <a:pPr marL="1318793" lvl="2" indent="-263759" defTabSz="527517"/>
            <a:r>
              <a:rPr lang="en-US" sz="2000" dirty="0">
                <a:solidFill>
                  <a:prstClr val="black"/>
                </a:solidFill>
              </a:rPr>
              <a:t>For a 32-bit data bus, a double needs 2 memory reads</a:t>
            </a:r>
          </a:p>
        </p:txBody>
      </p:sp>
    </p:spTree>
    <p:extLst>
      <p:ext uri="{BB962C8B-B14F-4D97-AF65-F5344CB8AC3E}">
        <p14:creationId xmlns:p14="http://schemas.microsoft.com/office/powerpoint/2010/main" val="578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236837" y="2438121"/>
            <a:ext cx="3704113" cy="2005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6654" y="4589014"/>
            <a:ext cx="3704113" cy="184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Byte-oriented vs. Word-oriented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210" y="1305910"/>
            <a:ext cx="6270655" cy="49646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Most processors are byte-oriented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Can access a word from any byte address  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MIPS: Word-oriented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Words must be </a:t>
            </a:r>
            <a:r>
              <a:rPr lang="en-US" sz="2000" dirty="0">
                <a:solidFill>
                  <a:srgbClr val="0070C0"/>
                </a:solidFill>
              </a:rPr>
              <a:t>aligned</a:t>
            </a:r>
            <a:r>
              <a:rPr lang="en-US" sz="2000" dirty="0"/>
              <a:t> to multiples of its size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byte-addressable!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Provides some simplicity in design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Logical views can be arranged in </a:t>
            </a:r>
            <a:r>
              <a:rPr lang="en-US" sz="2000" b="1" dirty="0"/>
              <a:t>rows of 4-bytes </a:t>
            </a:r>
            <a:r>
              <a:rPr lang="en-US" sz="2000" dirty="0"/>
              <a:t>for word-oriented memories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8167" y="1372734"/>
            <a:ext cx="1078128" cy="862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 err="1">
                <a:solidFill>
                  <a:prstClr val="black"/>
                </a:solidFill>
                <a:latin typeface="Calibri"/>
              </a:rPr>
              <a:t>Proc</a:t>
            </a:r>
            <a:endParaRPr lang="en-US" sz="207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88439" y="1372734"/>
            <a:ext cx="1078128" cy="862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Mem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666295" y="1531564"/>
            <a:ext cx="822144" cy="113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6952" y="1396690"/>
            <a:ext cx="30489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9554" y="1768542"/>
            <a:ext cx="31130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680434" y="2047644"/>
            <a:ext cx="822144" cy="11345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97543" y="1390277"/>
            <a:ext cx="393056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/</a:t>
            </a:r>
          </a:p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32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26083" y="1891128"/>
            <a:ext cx="393056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/</a:t>
            </a:r>
          </a:p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32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3111" y="2528281"/>
            <a:ext cx="1035329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53111" y="2915627"/>
            <a:ext cx="1035329" cy="385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53111" y="3290008"/>
            <a:ext cx="1035329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3111" y="3677355"/>
            <a:ext cx="1035329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94695" y="2906759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98483" y="3282041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8483" y="3693878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1197" y="4109362"/>
            <a:ext cx="3584251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Byte-Oriented View of Mem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96995" y="555083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13982" y="555083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42315" y="5550864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91529" y="5550864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7C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96995" y="515762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513982" y="515762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42315" y="5157656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91529" y="5157656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8E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91530" y="4775765"/>
            <a:ext cx="2067772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08145" y="4829922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11933" y="5205205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11933" y="5617042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92304" y="6082329"/>
            <a:ext cx="287431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Word-Oriented View</a:t>
            </a:r>
          </a:p>
        </p:txBody>
      </p:sp>
    </p:spTree>
    <p:extLst>
      <p:ext uri="{BB962C8B-B14F-4D97-AF65-F5344CB8AC3E}">
        <p14:creationId xmlns:p14="http://schemas.microsoft.com/office/powerpoint/2010/main" val="12340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" grpId="0" animBg="1"/>
      <p:bldP spid="6" grpId="0" animBg="1"/>
      <p:bldP spid="9" grpId="0"/>
      <p:bldP spid="10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239000" y="2163764"/>
            <a:ext cx="3505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Endian-ness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Endian-ness</a:t>
            </a:r>
            <a:r>
              <a:rPr lang="en-US" sz="2400" dirty="0"/>
              <a:t> refers to the two alternate methods of ordering the </a:t>
            </a:r>
            <a:r>
              <a:rPr lang="en-US" sz="2400" b="1" dirty="0"/>
              <a:t>bytes</a:t>
            </a:r>
            <a:r>
              <a:rPr lang="en-US" sz="2400" dirty="0"/>
              <a:t> in a larger unit (word, long, etc.)</a:t>
            </a:r>
          </a:p>
          <a:p>
            <a:pPr lvl="1" eaLnBrk="1" hangingPunct="1">
              <a:defRPr/>
            </a:pPr>
            <a:r>
              <a:rPr lang="en-US" sz="2000" b="1" dirty="0"/>
              <a:t>Big-Endian:</a:t>
            </a:r>
            <a:r>
              <a:rPr lang="en-US" sz="2000" dirty="0"/>
              <a:t> IBM, SPARC, Motorola</a:t>
            </a:r>
          </a:p>
          <a:p>
            <a:pPr lvl="2" eaLnBrk="1" hangingPunct="1">
              <a:defRPr/>
            </a:pPr>
            <a:r>
              <a:rPr lang="en-US" sz="2000" b="1" dirty="0">
                <a:solidFill>
                  <a:srgbClr val="0070C0"/>
                </a:solidFill>
              </a:rPr>
              <a:t>Most Significant byte (MSB)</a:t>
            </a:r>
            <a:r>
              <a:rPr lang="en-US" sz="2000" dirty="0">
                <a:solidFill>
                  <a:srgbClr val="0070C0"/>
                </a:solidFill>
              </a:rPr>
              <a:t> is put at the </a:t>
            </a:r>
          </a:p>
          <a:p>
            <a:pPr marL="1055035" lvl="2" indent="0"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   starting (low) address</a:t>
            </a:r>
          </a:p>
          <a:p>
            <a:pPr marL="1055035" lvl="2" indent="0">
              <a:buNone/>
              <a:defRPr/>
            </a:pPr>
            <a:endParaRPr lang="en-US" sz="2000" dirty="0"/>
          </a:p>
          <a:p>
            <a:pPr lvl="1" eaLnBrk="1" hangingPunct="1">
              <a:defRPr/>
            </a:pPr>
            <a:r>
              <a:rPr lang="en-US" sz="2000" b="1" dirty="0"/>
              <a:t>Little-Endian:</a:t>
            </a:r>
            <a:r>
              <a:rPr lang="en-US" sz="2000" dirty="0"/>
              <a:t> Intel, DEC</a:t>
            </a:r>
          </a:p>
          <a:p>
            <a:pPr lvl="2" eaLnBrk="1" hangingPunct="1">
              <a:defRPr/>
            </a:pPr>
            <a:r>
              <a:rPr lang="en-US" sz="2000" b="1" dirty="0">
                <a:solidFill>
                  <a:srgbClr val="0070C0"/>
                </a:solidFill>
              </a:rPr>
              <a:t>Least Significant byte (LSB) </a:t>
            </a:r>
            <a:r>
              <a:rPr lang="en-US" sz="2000" dirty="0">
                <a:solidFill>
                  <a:srgbClr val="0070C0"/>
                </a:solidFill>
              </a:rPr>
              <a:t>is put at the </a:t>
            </a:r>
          </a:p>
          <a:p>
            <a:pPr marL="1055035" lvl="2" indent="0"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   starting (low) address </a:t>
            </a:r>
          </a:p>
          <a:p>
            <a:pPr marL="1055035" lvl="2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Supporting both</a:t>
            </a:r>
          </a:p>
          <a:p>
            <a:pPr lvl="2">
              <a:defRPr/>
            </a:pPr>
            <a:r>
              <a:rPr lang="en-US" sz="2000" dirty="0"/>
              <a:t>MIPS, PowerPC, ARM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7467600" y="2239964"/>
            <a:ext cx="22098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>
                <a:solidFill>
                  <a:prstClr val="black"/>
                </a:solidFill>
              </a:rPr>
              <a:t>The longword value:</a:t>
            </a:r>
          </a:p>
        </p:txBody>
      </p:sp>
      <p:sp>
        <p:nvSpPr>
          <p:cNvPr id="3078" name="Text Box 14"/>
          <p:cNvSpPr txBox="1">
            <a:spLocks noChangeArrowheads="1"/>
          </p:cNvSpPr>
          <p:nvPr/>
        </p:nvSpPr>
        <p:spPr bwMode="auto">
          <a:xfrm>
            <a:off x="7619999" y="5059364"/>
            <a:ext cx="142910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Big-Endian</a:t>
            </a:r>
          </a:p>
        </p:txBody>
      </p:sp>
      <p:sp>
        <p:nvSpPr>
          <p:cNvPr id="3079" name="Text Box 15"/>
          <p:cNvSpPr txBox="1">
            <a:spLocks noChangeArrowheads="1"/>
          </p:cNvSpPr>
          <p:nvPr/>
        </p:nvSpPr>
        <p:spPr bwMode="auto">
          <a:xfrm>
            <a:off x="9144000" y="5059364"/>
            <a:ext cx="16002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Little-Endian</a:t>
            </a:r>
          </a:p>
        </p:txBody>
      </p:sp>
      <p:sp>
        <p:nvSpPr>
          <p:cNvPr id="3080" name="Text Box 16"/>
          <p:cNvSpPr txBox="1">
            <a:spLocks noChangeArrowheads="1"/>
          </p:cNvSpPr>
          <p:nvPr/>
        </p:nvSpPr>
        <p:spPr bwMode="auto">
          <a:xfrm>
            <a:off x="7924800" y="2620964"/>
            <a:ext cx="1992404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0 x 1 2 3 4 5 6 7 8</a:t>
            </a:r>
          </a:p>
        </p:txBody>
      </p:sp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7467600" y="3078164"/>
            <a:ext cx="25908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>
                <a:solidFill>
                  <a:prstClr val="black"/>
                </a:solidFill>
              </a:rPr>
              <a:t>can be stored differently</a:t>
            </a:r>
          </a:p>
        </p:txBody>
      </p:sp>
      <p:sp>
        <p:nvSpPr>
          <p:cNvPr id="3082" name="Text Box 4"/>
          <p:cNvSpPr txBox="1">
            <a:spLocks noChangeArrowheads="1"/>
          </p:cNvSpPr>
          <p:nvPr/>
        </p:nvSpPr>
        <p:spPr bwMode="auto">
          <a:xfrm>
            <a:off x="8001000" y="4678365"/>
            <a:ext cx="609600" cy="34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3083" name="Text Box 5"/>
          <p:cNvSpPr txBox="1">
            <a:spLocks noChangeArrowheads="1"/>
          </p:cNvSpPr>
          <p:nvPr/>
        </p:nvSpPr>
        <p:spPr bwMode="auto">
          <a:xfrm>
            <a:off x="7112568" y="37639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0x00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001000" y="4373565"/>
            <a:ext cx="609600" cy="340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8001000" y="4068765"/>
            <a:ext cx="609600" cy="340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34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112568" y="40687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0x01</a:t>
            </a:r>
          </a:p>
        </p:txBody>
      </p:sp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7112568" y="43735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0x02</a:t>
            </a:r>
          </a:p>
        </p:txBody>
      </p:sp>
      <p:sp>
        <p:nvSpPr>
          <p:cNvPr id="3088" name="Text Box 7"/>
          <p:cNvSpPr txBox="1">
            <a:spLocks noChangeArrowheads="1"/>
          </p:cNvSpPr>
          <p:nvPr/>
        </p:nvSpPr>
        <p:spPr bwMode="auto">
          <a:xfrm>
            <a:off x="8001000" y="3763965"/>
            <a:ext cx="609600" cy="34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3089" name="Text Box 13"/>
          <p:cNvSpPr txBox="1">
            <a:spLocks noChangeArrowheads="1"/>
          </p:cNvSpPr>
          <p:nvPr/>
        </p:nvSpPr>
        <p:spPr bwMode="auto">
          <a:xfrm>
            <a:off x="7201412" y="4678365"/>
            <a:ext cx="799589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0x03</a:t>
            </a:r>
          </a:p>
        </p:txBody>
      </p:sp>
      <p:sp>
        <p:nvSpPr>
          <p:cNvPr id="3090" name="Text Box 4"/>
          <p:cNvSpPr txBox="1">
            <a:spLocks noChangeArrowheads="1"/>
          </p:cNvSpPr>
          <p:nvPr/>
        </p:nvSpPr>
        <p:spPr bwMode="auto">
          <a:xfrm>
            <a:off x="9525000" y="4678365"/>
            <a:ext cx="609600" cy="34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3091" name="Text Box 5"/>
          <p:cNvSpPr txBox="1">
            <a:spLocks noChangeArrowheads="1"/>
          </p:cNvSpPr>
          <p:nvPr/>
        </p:nvSpPr>
        <p:spPr bwMode="auto">
          <a:xfrm>
            <a:off x="8763000" y="37380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0x00</a:t>
            </a:r>
          </a:p>
        </p:txBody>
      </p:sp>
      <p:sp>
        <p:nvSpPr>
          <p:cNvPr id="3092" name="Text Box 6"/>
          <p:cNvSpPr txBox="1">
            <a:spLocks noChangeArrowheads="1"/>
          </p:cNvSpPr>
          <p:nvPr/>
        </p:nvSpPr>
        <p:spPr bwMode="auto">
          <a:xfrm>
            <a:off x="9525000" y="4373565"/>
            <a:ext cx="609600" cy="340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34</a:t>
            </a:r>
          </a:p>
        </p:txBody>
      </p:sp>
      <p:sp>
        <p:nvSpPr>
          <p:cNvPr id="3093" name="Text Box 7"/>
          <p:cNvSpPr txBox="1">
            <a:spLocks noChangeArrowheads="1"/>
          </p:cNvSpPr>
          <p:nvPr/>
        </p:nvSpPr>
        <p:spPr bwMode="auto">
          <a:xfrm>
            <a:off x="9525000" y="4068765"/>
            <a:ext cx="609600" cy="340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3094" name="Text Box 12"/>
          <p:cNvSpPr txBox="1">
            <a:spLocks noChangeArrowheads="1"/>
          </p:cNvSpPr>
          <p:nvPr/>
        </p:nvSpPr>
        <p:spPr bwMode="auto">
          <a:xfrm>
            <a:off x="8763000" y="40428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0x01</a:t>
            </a:r>
          </a:p>
        </p:txBody>
      </p:sp>
      <p:sp>
        <p:nvSpPr>
          <p:cNvPr id="3095" name="Text Box 13"/>
          <p:cNvSpPr txBox="1">
            <a:spLocks noChangeArrowheads="1"/>
          </p:cNvSpPr>
          <p:nvPr/>
        </p:nvSpPr>
        <p:spPr bwMode="auto">
          <a:xfrm>
            <a:off x="8763000" y="43476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0x02</a:t>
            </a:r>
          </a:p>
        </p:txBody>
      </p:sp>
      <p:sp>
        <p:nvSpPr>
          <p:cNvPr id="3096" name="Text Box 7"/>
          <p:cNvSpPr txBox="1">
            <a:spLocks noChangeArrowheads="1"/>
          </p:cNvSpPr>
          <p:nvPr/>
        </p:nvSpPr>
        <p:spPr bwMode="auto">
          <a:xfrm>
            <a:off x="9525000" y="3763965"/>
            <a:ext cx="609600" cy="34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3097" name="Text Box 13"/>
          <p:cNvSpPr txBox="1">
            <a:spLocks noChangeArrowheads="1"/>
          </p:cNvSpPr>
          <p:nvPr/>
        </p:nvSpPr>
        <p:spPr bwMode="auto">
          <a:xfrm>
            <a:off x="8763000" y="46524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4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7" grpId="0"/>
      <p:bldP spid="3078" grpId="0"/>
      <p:bldP spid="3079" grpId="0"/>
      <p:bldP spid="3080" grpId="0"/>
      <p:bldP spid="3081" grpId="0"/>
      <p:bldP spid="3082" grpId="0" animBg="1"/>
      <p:bldP spid="3083" grpId="0"/>
      <p:bldP spid="3084" grpId="0" animBg="1"/>
      <p:bldP spid="3085" grpId="0" animBg="1"/>
      <p:bldP spid="3086" grpId="0"/>
      <p:bldP spid="3087" grpId="0"/>
      <p:bldP spid="3088" grpId="0" animBg="1"/>
      <p:bldP spid="3089" grpId="0"/>
      <p:bldP spid="3090" grpId="0" animBg="1"/>
      <p:bldP spid="3091" grpId="0"/>
      <p:bldP spid="3092" grpId="0" animBg="1"/>
      <p:bldP spid="3093" grpId="0" animBg="1"/>
      <p:bldP spid="3094" grpId="0"/>
      <p:bldP spid="3095" grpId="0"/>
      <p:bldP spid="3096" grpId="0" animBg="1"/>
      <p:bldP spid="30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Memory Characteristics &amp; Assumptions 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3212764"/>
            <a:ext cx="10584872" cy="36795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/>
              <a:t>Half-word and Word data are </a:t>
            </a:r>
            <a:r>
              <a:rPr lang="en-US" sz="2400" b="1" dirty="0">
                <a:solidFill>
                  <a:srgbClr val="0070C0"/>
                </a:solidFill>
              </a:rPr>
              <a:t>addressed with lowest byte address</a:t>
            </a:r>
            <a:r>
              <a:rPr lang="en-US" sz="2400" dirty="0"/>
              <a:t> among the bytes in the data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Addresses from left to right follows the same order as addresses from top to bottom</a:t>
            </a:r>
          </a:p>
          <a:p>
            <a:pPr eaLnBrk="1" hangingPunct="1"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We will use Little-Endian for MIPS in this course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C92F87-16C5-44A6-89EA-FDADE77CAA09}"/>
              </a:ext>
            </a:extLst>
          </p:cNvPr>
          <p:cNvSpPr/>
          <p:nvPr/>
        </p:nvSpPr>
        <p:spPr>
          <a:xfrm>
            <a:off x="3631869" y="1176636"/>
            <a:ext cx="3704113" cy="184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83D259-013E-4D9A-8C4F-DF9B717ED009}"/>
              </a:ext>
            </a:extLst>
          </p:cNvPr>
          <p:cNvSpPr/>
          <p:nvPr/>
        </p:nvSpPr>
        <p:spPr>
          <a:xfrm>
            <a:off x="4392210" y="2138458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B19F35-C1B9-47A6-8A60-D6C1B51869D1}"/>
              </a:ext>
            </a:extLst>
          </p:cNvPr>
          <p:cNvSpPr/>
          <p:nvPr/>
        </p:nvSpPr>
        <p:spPr>
          <a:xfrm>
            <a:off x="4909197" y="2138458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4B925C-7162-480C-A8A9-728E686856FD}"/>
              </a:ext>
            </a:extLst>
          </p:cNvPr>
          <p:cNvSpPr/>
          <p:nvPr/>
        </p:nvSpPr>
        <p:spPr>
          <a:xfrm>
            <a:off x="5437530" y="213848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D813C1-9E56-4139-9F4B-ACA3F194AA20}"/>
              </a:ext>
            </a:extLst>
          </p:cNvPr>
          <p:cNvSpPr/>
          <p:nvPr/>
        </p:nvSpPr>
        <p:spPr>
          <a:xfrm>
            <a:off x="3886744" y="213848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7C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669456-447D-46EC-B462-4F23DD855BD2}"/>
              </a:ext>
            </a:extLst>
          </p:cNvPr>
          <p:cNvSpPr/>
          <p:nvPr/>
        </p:nvSpPr>
        <p:spPr>
          <a:xfrm>
            <a:off x="4392210" y="1745250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47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62CAE8-51A7-4D26-9C04-674C736FCDE3}"/>
              </a:ext>
            </a:extLst>
          </p:cNvPr>
          <p:cNvSpPr/>
          <p:nvPr/>
        </p:nvSpPr>
        <p:spPr>
          <a:xfrm>
            <a:off x="4909197" y="1745250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F5892B-CF3C-409E-8740-249483EC23A9}"/>
              </a:ext>
            </a:extLst>
          </p:cNvPr>
          <p:cNvSpPr/>
          <p:nvPr/>
        </p:nvSpPr>
        <p:spPr>
          <a:xfrm>
            <a:off x="5437530" y="174527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58CE00-7629-4137-941C-632F445FFD48}"/>
              </a:ext>
            </a:extLst>
          </p:cNvPr>
          <p:cNvSpPr/>
          <p:nvPr/>
        </p:nvSpPr>
        <p:spPr>
          <a:xfrm>
            <a:off x="3886744" y="174527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8E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4CA3A0-23A2-43AF-8D18-C7BC256D9C18}"/>
              </a:ext>
            </a:extLst>
          </p:cNvPr>
          <p:cNvSpPr/>
          <p:nvPr/>
        </p:nvSpPr>
        <p:spPr>
          <a:xfrm>
            <a:off x="3886745" y="1363387"/>
            <a:ext cx="2067772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5060BF-B3F7-4DC4-87CA-A50F7B131382}"/>
              </a:ext>
            </a:extLst>
          </p:cNvPr>
          <p:cNvSpPr txBox="1"/>
          <p:nvPr/>
        </p:nvSpPr>
        <p:spPr>
          <a:xfrm>
            <a:off x="6003360" y="1417544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7B3244-6E3A-49C5-A5B7-249A53149684}"/>
              </a:ext>
            </a:extLst>
          </p:cNvPr>
          <p:cNvSpPr txBox="1"/>
          <p:nvPr/>
        </p:nvSpPr>
        <p:spPr>
          <a:xfrm>
            <a:off x="6007148" y="1792827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76E63-9F71-42FB-BB4E-E5B04DBDF1D8}"/>
              </a:ext>
            </a:extLst>
          </p:cNvPr>
          <p:cNvSpPr txBox="1"/>
          <p:nvPr/>
        </p:nvSpPr>
        <p:spPr>
          <a:xfrm>
            <a:off x="6007148" y="2204664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ECF2E8-6497-424D-9295-70AB04058715}"/>
              </a:ext>
            </a:extLst>
          </p:cNvPr>
          <p:cNvSpPr txBox="1"/>
          <p:nvPr/>
        </p:nvSpPr>
        <p:spPr>
          <a:xfrm>
            <a:off x="4187519" y="2669951"/>
            <a:ext cx="287431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Word-Oriented View</a:t>
            </a:r>
          </a:p>
        </p:txBody>
      </p:sp>
    </p:spTree>
    <p:extLst>
      <p:ext uri="{BB962C8B-B14F-4D97-AF65-F5344CB8AC3E}">
        <p14:creationId xmlns:p14="http://schemas.microsoft.com/office/powerpoint/2010/main" val="17860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Memory Organization Example 1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7517" lvl="1" indent="0">
              <a:buNone/>
              <a:defRPr/>
            </a:pPr>
            <a:r>
              <a:rPr lang="en-US" sz="2400" b="1" dirty="0"/>
              <a:t>Example:</a:t>
            </a:r>
            <a:r>
              <a:rPr lang="en-US" sz="2400" dirty="0"/>
              <a:t> If the memory layout is given like below</a:t>
            </a:r>
          </a:p>
          <a:p>
            <a:pPr marL="527517" lvl="1" indent="0">
              <a:buNone/>
              <a:defRPr/>
            </a:pPr>
            <a:endParaRPr lang="en-US" sz="2400" dirty="0"/>
          </a:p>
          <a:p>
            <a:pPr marL="527517" lvl="1" indent="0">
              <a:buNone/>
              <a:defRPr/>
            </a:pPr>
            <a:r>
              <a:rPr lang="en-US" sz="2400" dirty="0"/>
              <a:t>The byte value in address</a:t>
            </a:r>
          </a:p>
          <a:p>
            <a:pPr marL="527517" lvl="1" indent="0">
              <a:buNone/>
              <a:defRPr/>
            </a:pPr>
            <a:r>
              <a:rPr lang="en-US" sz="2400" dirty="0"/>
              <a:t>0x0000 is (         )</a:t>
            </a:r>
          </a:p>
          <a:p>
            <a:pPr marL="527517" lvl="1" indent="0">
              <a:buNone/>
              <a:defRPr/>
            </a:pPr>
            <a:r>
              <a:rPr lang="en-US" sz="2400" dirty="0"/>
              <a:t>0x0001 is (         )</a:t>
            </a:r>
          </a:p>
          <a:p>
            <a:pPr marL="527517" lvl="1" indent="0">
              <a:buNone/>
              <a:defRPr/>
            </a:pPr>
            <a:r>
              <a:rPr lang="en-US" sz="2400" dirty="0"/>
              <a:t>0x0002 is (         )</a:t>
            </a:r>
          </a:p>
          <a:p>
            <a:pPr marL="527517" lvl="1" indent="0">
              <a:buNone/>
              <a:defRPr/>
            </a:pPr>
            <a:r>
              <a:rPr lang="en-US" sz="2400" dirty="0"/>
              <a:t>0x0003 is (         )</a:t>
            </a:r>
          </a:p>
          <a:p>
            <a:pPr marL="527517" lvl="1" indent="0">
              <a:buNone/>
              <a:defRPr/>
            </a:pPr>
            <a:r>
              <a:rPr lang="en-US" sz="2400" dirty="0"/>
              <a:t>0x0006 is (         ) </a:t>
            </a:r>
          </a:p>
          <a:p>
            <a:pPr marL="527517" lvl="1" indent="0">
              <a:buNone/>
              <a:defRPr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DA4057-05C0-48F6-AB93-DC2DF2F5C91F}"/>
              </a:ext>
            </a:extLst>
          </p:cNvPr>
          <p:cNvSpPr/>
          <p:nvPr/>
        </p:nvSpPr>
        <p:spPr>
          <a:xfrm>
            <a:off x="6415935" y="2519492"/>
            <a:ext cx="3704113" cy="184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63EA73-B8C5-4498-98B1-8650113CAAA6}"/>
              </a:ext>
            </a:extLst>
          </p:cNvPr>
          <p:cNvSpPr/>
          <p:nvPr/>
        </p:nvSpPr>
        <p:spPr>
          <a:xfrm>
            <a:off x="7176275" y="3481314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456B6B-2AA6-4B27-9E72-95F180D4455E}"/>
              </a:ext>
            </a:extLst>
          </p:cNvPr>
          <p:cNvSpPr/>
          <p:nvPr/>
        </p:nvSpPr>
        <p:spPr>
          <a:xfrm>
            <a:off x="7693263" y="3481314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E91662-310D-4AB2-BE50-7B7EA5919B82}"/>
              </a:ext>
            </a:extLst>
          </p:cNvPr>
          <p:cNvSpPr/>
          <p:nvPr/>
        </p:nvSpPr>
        <p:spPr>
          <a:xfrm>
            <a:off x="8221595" y="3481342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CA8288-9709-44C5-8206-FA8229003590}"/>
              </a:ext>
            </a:extLst>
          </p:cNvPr>
          <p:cNvSpPr/>
          <p:nvPr/>
        </p:nvSpPr>
        <p:spPr>
          <a:xfrm>
            <a:off x="6670810" y="3481342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7C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D1EF24-590F-4BE9-BE4C-CBCAEC1FB596}"/>
              </a:ext>
            </a:extLst>
          </p:cNvPr>
          <p:cNvSpPr/>
          <p:nvPr/>
        </p:nvSpPr>
        <p:spPr>
          <a:xfrm>
            <a:off x="7176275" y="3088106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47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B41D8-EE92-46BD-BDD2-61F871D22D53}"/>
              </a:ext>
            </a:extLst>
          </p:cNvPr>
          <p:cNvSpPr/>
          <p:nvPr/>
        </p:nvSpPr>
        <p:spPr>
          <a:xfrm>
            <a:off x="7693263" y="3088106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163FD-5368-4511-8C32-0FDBE5E7BBFD}"/>
              </a:ext>
            </a:extLst>
          </p:cNvPr>
          <p:cNvSpPr/>
          <p:nvPr/>
        </p:nvSpPr>
        <p:spPr>
          <a:xfrm>
            <a:off x="8221595" y="3088134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BC84-5024-404E-80BB-CE921F185C32}"/>
              </a:ext>
            </a:extLst>
          </p:cNvPr>
          <p:cNvSpPr/>
          <p:nvPr/>
        </p:nvSpPr>
        <p:spPr>
          <a:xfrm>
            <a:off x="6670810" y="3088134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8E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8D63C6-9416-465D-8A15-6B65E85E2BFB}"/>
              </a:ext>
            </a:extLst>
          </p:cNvPr>
          <p:cNvSpPr/>
          <p:nvPr/>
        </p:nvSpPr>
        <p:spPr>
          <a:xfrm>
            <a:off x="6670810" y="2706243"/>
            <a:ext cx="2067772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079616-51EB-47DD-BE50-99F1A04CEFB2}"/>
              </a:ext>
            </a:extLst>
          </p:cNvPr>
          <p:cNvSpPr txBox="1"/>
          <p:nvPr/>
        </p:nvSpPr>
        <p:spPr>
          <a:xfrm>
            <a:off x="8787426" y="2760400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7CAF55-56C6-48E0-812E-47923F250B91}"/>
              </a:ext>
            </a:extLst>
          </p:cNvPr>
          <p:cNvSpPr txBox="1"/>
          <p:nvPr/>
        </p:nvSpPr>
        <p:spPr>
          <a:xfrm>
            <a:off x="8791214" y="3135683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58C8F-4AA8-4B8A-A14F-A8CE74C1BDC4}"/>
              </a:ext>
            </a:extLst>
          </p:cNvPr>
          <p:cNvSpPr txBox="1"/>
          <p:nvPr/>
        </p:nvSpPr>
        <p:spPr>
          <a:xfrm>
            <a:off x="8791214" y="3547520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930786-851B-443A-8C7F-A6D5C86E3B8E}"/>
              </a:ext>
            </a:extLst>
          </p:cNvPr>
          <p:cNvSpPr txBox="1"/>
          <p:nvPr/>
        </p:nvSpPr>
        <p:spPr>
          <a:xfrm>
            <a:off x="6971585" y="4012807"/>
            <a:ext cx="287431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Word-Oriented 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DF9C0E-D261-40DA-AF34-0A051F9EE047}"/>
              </a:ext>
            </a:extLst>
          </p:cNvPr>
          <p:cNvSpPr txBox="1"/>
          <p:nvPr/>
        </p:nvSpPr>
        <p:spPr>
          <a:xfrm>
            <a:off x="2701599" y="2519492"/>
            <a:ext cx="79060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0x3B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60EE81-8F1C-455C-9D9B-F326C4DA4E2F}"/>
              </a:ext>
            </a:extLst>
          </p:cNvPr>
          <p:cNvSpPr txBox="1"/>
          <p:nvPr/>
        </p:nvSpPr>
        <p:spPr>
          <a:xfrm>
            <a:off x="2704962" y="2960431"/>
            <a:ext cx="77457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7FE87-E07C-43AD-9B4D-49263C7EF604}"/>
              </a:ext>
            </a:extLst>
          </p:cNvPr>
          <p:cNvSpPr txBox="1"/>
          <p:nvPr/>
        </p:nvSpPr>
        <p:spPr>
          <a:xfrm>
            <a:off x="2703280" y="3378184"/>
            <a:ext cx="7601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AC491-641D-4E87-A029-414577F4C7AC}"/>
              </a:ext>
            </a:extLst>
          </p:cNvPr>
          <p:cNvSpPr txBox="1"/>
          <p:nvPr/>
        </p:nvSpPr>
        <p:spPr>
          <a:xfrm>
            <a:off x="2701599" y="3828393"/>
            <a:ext cx="80502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8FA4C2-F63E-48D5-8F31-92C385185F0B}"/>
              </a:ext>
            </a:extLst>
          </p:cNvPr>
          <p:cNvSpPr txBox="1"/>
          <p:nvPr/>
        </p:nvSpPr>
        <p:spPr>
          <a:xfrm>
            <a:off x="2703278" y="4257294"/>
            <a:ext cx="7601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0x47</a:t>
            </a:r>
          </a:p>
        </p:txBody>
      </p:sp>
    </p:spTree>
    <p:extLst>
      <p:ext uri="{BB962C8B-B14F-4D97-AF65-F5344CB8AC3E}">
        <p14:creationId xmlns:p14="http://schemas.microsoft.com/office/powerpoint/2010/main" val="35889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Memory Organization Example 2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>
          <a:xfrm>
            <a:off x="690063" y="1244680"/>
            <a:ext cx="9495692" cy="4996486"/>
          </a:xfrm>
        </p:spPr>
        <p:txBody>
          <a:bodyPr>
            <a:normAutofit/>
          </a:bodyPr>
          <a:lstStyle/>
          <a:p>
            <a:pPr marL="527517" lvl="1" indent="0">
              <a:buNone/>
              <a:defRPr/>
            </a:pPr>
            <a:r>
              <a:rPr lang="en-US" sz="2308" b="1" dirty="0"/>
              <a:t>Example:</a:t>
            </a:r>
            <a:r>
              <a:rPr lang="en-US" sz="2308" dirty="0"/>
              <a:t> If the memory layout in MIPS is given like below</a:t>
            </a:r>
          </a:p>
          <a:p>
            <a:pPr marL="527517" lvl="1" indent="0">
              <a:buNone/>
              <a:defRPr/>
            </a:pPr>
            <a:endParaRPr lang="en-US" sz="2308" dirty="0"/>
          </a:p>
          <a:p>
            <a:pPr marL="527517" lvl="1" indent="0">
              <a:buNone/>
              <a:defRPr/>
            </a:pPr>
            <a:r>
              <a:rPr lang="en-US" sz="2308" dirty="0"/>
              <a:t>The half-word value in address</a:t>
            </a:r>
          </a:p>
          <a:p>
            <a:pPr marL="527517" lvl="1" indent="0">
              <a:buNone/>
              <a:defRPr/>
            </a:pPr>
            <a:r>
              <a:rPr lang="en-US" sz="2308" dirty="0"/>
              <a:t>0x0000 is (             )</a:t>
            </a:r>
          </a:p>
          <a:p>
            <a:pPr marL="527517" lvl="1" indent="0">
              <a:buNone/>
              <a:defRPr/>
            </a:pPr>
            <a:r>
              <a:rPr lang="en-US" sz="2308" dirty="0"/>
              <a:t>0x0001 is (             )</a:t>
            </a:r>
          </a:p>
          <a:p>
            <a:pPr marL="527517" lvl="1" indent="0">
              <a:buNone/>
              <a:defRPr/>
            </a:pPr>
            <a:r>
              <a:rPr lang="en-US" sz="2308" dirty="0"/>
              <a:t>0x0002 is (             )</a:t>
            </a:r>
          </a:p>
          <a:p>
            <a:pPr marL="527517" lvl="1" indent="0">
              <a:buNone/>
              <a:defRPr/>
            </a:pPr>
            <a:endParaRPr lang="en-US" sz="2308" dirty="0"/>
          </a:p>
          <a:p>
            <a:pPr marL="527517" lvl="1" indent="0">
              <a:buNone/>
              <a:defRPr/>
            </a:pPr>
            <a:r>
              <a:rPr lang="en-US" sz="2308" dirty="0"/>
              <a:t>The word value in address</a:t>
            </a:r>
          </a:p>
          <a:p>
            <a:pPr marL="527517" lvl="1" indent="0">
              <a:buNone/>
              <a:defRPr/>
            </a:pPr>
            <a:r>
              <a:rPr lang="en-US" sz="2308" dirty="0"/>
              <a:t>0x0002 is (                    )</a:t>
            </a:r>
          </a:p>
          <a:p>
            <a:pPr marL="527517" lvl="1" indent="0">
              <a:buNone/>
              <a:defRPr/>
            </a:pPr>
            <a:r>
              <a:rPr lang="en-US" sz="2308" dirty="0"/>
              <a:t>0x0004 is (                    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DA4057-05C0-48F6-AB93-DC2DF2F5C91F}"/>
              </a:ext>
            </a:extLst>
          </p:cNvPr>
          <p:cNvSpPr/>
          <p:nvPr/>
        </p:nvSpPr>
        <p:spPr>
          <a:xfrm>
            <a:off x="8017401" y="2481444"/>
            <a:ext cx="3704113" cy="184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63EA73-B8C5-4498-98B1-8650113CAAA6}"/>
              </a:ext>
            </a:extLst>
          </p:cNvPr>
          <p:cNvSpPr/>
          <p:nvPr/>
        </p:nvSpPr>
        <p:spPr>
          <a:xfrm>
            <a:off x="8777741" y="344326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456B6B-2AA6-4B27-9E72-95F180D4455E}"/>
              </a:ext>
            </a:extLst>
          </p:cNvPr>
          <p:cNvSpPr/>
          <p:nvPr/>
        </p:nvSpPr>
        <p:spPr>
          <a:xfrm>
            <a:off x="9294729" y="344326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E91662-310D-4AB2-BE50-7B7EA5919B82}"/>
              </a:ext>
            </a:extLst>
          </p:cNvPr>
          <p:cNvSpPr/>
          <p:nvPr/>
        </p:nvSpPr>
        <p:spPr>
          <a:xfrm>
            <a:off x="9823061" y="3443294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CA8288-9709-44C5-8206-FA8229003590}"/>
              </a:ext>
            </a:extLst>
          </p:cNvPr>
          <p:cNvSpPr/>
          <p:nvPr/>
        </p:nvSpPr>
        <p:spPr>
          <a:xfrm>
            <a:off x="8272276" y="3443294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7C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D1EF24-590F-4BE9-BE4C-CBCAEC1FB596}"/>
              </a:ext>
            </a:extLst>
          </p:cNvPr>
          <p:cNvSpPr/>
          <p:nvPr/>
        </p:nvSpPr>
        <p:spPr>
          <a:xfrm>
            <a:off x="8777741" y="305005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47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B41D8-EE92-46BD-BDD2-61F871D22D53}"/>
              </a:ext>
            </a:extLst>
          </p:cNvPr>
          <p:cNvSpPr/>
          <p:nvPr/>
        </p:nvSpPr>
        <p:spPr>
          <a:xfrm>
            <a:off x="9294729" y="305005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163FD-5368-4511-8C32-0FDBE5E7BBFD}"/>
              </a:ext>
            </a:extLst>
          </p:cNvPr>
          <p:cNvSpPr/>
          <p:nvPr/>
        </p:nvSpPr>
        <p:spPr>
          <a:xfrm>
            <a:off x="9823061" y="3050086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>
                <a:solidFill>
                  <a:prstClr val="black"/>
                </a:solidFill>
                <a:latin typeface="Calibri"/>
              </a:rPr>
              <a:t>00</a:t>
            </a:r>
            <a:endParaRPr lang="en-US" sz="207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BC84-5024-404E-80BB-CE921F185C32}"/>
              </a:ext>
            </a:extLst>
          </p:cNvPr>
          <p:cNvSpPr/>
          <p:nvPr/>
        </p:nvSpPr>
        <p:spPr>
          <a:xfrm>
            <a:off x="8272276" y="3050086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8E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8D63C6-9416-465D-8A15-6B65E85E2BFB}"/>
              </a:ext>
            </a:extLst>
          </p:cNvPr>
          <p:cNvSpPr/>
          <p:nvPr/>
        </p:nvSpPr>
        <p:spPr>
          <a:xfrm>
            <a:off x="8272276" y="2668195"/>
            <a:ext cx="2067772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079616-51EB-47DD-BE50-99F1A04CEFB2}"/>
              </a:ext>
            </a:extLst>
          </p:cNvPr>
          <p:cNvSpPr txBox="1"/>
          <p:nvPr/>
        </p:nvSpPr>
        <p:spPr>
          <a:xfrm>
            <a:off x="10388892" y="2722352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7CAF55-56C6-48E0-812E-47923F250B91}"/>
              </a:ext>
            </a:extLst>
          </p:cNvPr>
          <p:cNvSpPr txBox="1"/>
          <p:nvPr/>
        </p:nvSpPr>
        <p:spPr>
          <a:xfrm>
            <a:off x="10392680" y="3097635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58C8F-4AA8-4B8A-A14F-A8CE74C1BDC4}"/>
              </a:ext>
            </a:extLst>
          </p:cNvPr>
          <p:cNvSpPr txBox="1"/>
          <p:nvPr/>
        </p:nvSpPr>
        <p:spPr>
          <a:xfrm>
            <a:off x="10392680" y="3509472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930786-851B-443A-8C7F-A6D5C86E3B8E}"/>
              </a:ext>
            </a:extLst>
          </p:cNvPr>
          <p:cNvSpPr txBox="1"/>
          <p:nvPr/>
        </p:nvSpPr>
        <p:spPr>
          <a:xfrm>
            <a:off x="8573051" y="3974759"/>
            <a:ext cx="287431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Word-Oriented 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DF9C0E-D261-40DA-AF34-0A051F9EE047}"/>
              </a:ext>
            </a:extLst>
          </p:cNvPr>
          <p:cNvSpPr txBox="1"/>
          <p:nvPr/>
        </p:nvSpPr>
        <p:spPr>
          <a:xfrm>
            <a:off x="2781940" y="2556903"/>
            <a:ext cx="100059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0xF33B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60EE81-8F1C-455C-9D9B-F326C4DA4E2F}"/>
              </a:ext>
            </a:extLst>
          </p:cNvPr>
          <p:cNvSpPr txBox="1"/>
          <p:nvPr/>
        </p:nvSpPr>
        <p:spPr>
          <a:xfrm>
            <a:off x="3915329" y="2966996"/>
            <a:ext cx="2327881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addressing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7FE87-E07C-43AD-9B4D-49263C7EF604}"/>
              </a:ext>
            </a:extLst>
          </p:cNvPr>
          <p:cNvSpPr txBox="1"/>
          <p:nvPr/>
        </p:nvSpPr>
        <p:spPr>
          <a:xfrm>
            <a:off x="2781940" y="3406133"/>
            <a:ext cx="100059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0x7C12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F57596-3049-4B00-B9E3-C77ED3D99EEE}"/>
              </a:ext>
            </a:extLst>
          </p:cNvPr>
          <p:cNvSpPr txBox="1"/>
          <p:nvPr/>
        </p:nvSpPr>
        <p:spPr>
          <a:xfrm>
            <a:off x="4480793" y="4663508"/>
            <a:ext cx="2327881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addressing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E17A2-4448-43D9-BAA7-C7EE33F37F67}"/>
              </a:ext>
            </a:extLst>
          </p:cNvPr>
          <p:cNvSpPr txBox="1"/>
          <p:nvPr/>
        </p:nvSpPr>
        <p:spPr>
          <a:xfrm>
            <a:off x="2789111" y="5107711"/>
            <a:ext cx="151355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0x8E471300</a:t>
            </a:r>
          </a:p>
        </p:txBody>
      </p:sp>
    </p:spTree>
    <p:extLst>
      <p:ext uri="{BB962C8B-B14F-4D97-AF65-F5344CB8AC3E}">
        <p14:creationId xmlns:p14="http://schemas.microsoft.com/office/powerpoint/2010/main" val="17041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2700</Words>
  <Application>Microsoft Office PowerPoint</Application>
  <PresentationFormat>Widescreen</PresentationFormat>
  <Paragraphs>624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SJSU Spartan Regular</vt:lpstr>
      <vt:lpstr>Arial</vt:lpstr>
      <vt:lpstr>Calibri</vt:lpstr>
      <vt:lpstr>Calibri Light</vt:lpstr>
      <vt:lpstr>Courier New</vt:lpstr>
      <vt:lpstr>Tahoma</vt:lpstr>
      <vt:lpstr>Office Theme</vt:lpstr>
      <vt:lpstr>1_Office Theme</vt:lpstr>
      <vt:lpstr>Lecture 2.  Processor Instruction Set Architecture &amp; Language (2)</vt:lpstr>
      <vt:lpstr>MIPS Processor Organization</vt:lpstr>
      <vt:lpstr>About MIPS32 Processor</vt:lpstr>
      <vt:lpstr>MIPS Data Sizes</vt:lpstr>
      <vt:lpstr>Byte-oriented vs. Word-oriented Memory</vt:lpstr>
      <vt:lpstr>Endian-ness</vt:lpstr>
      <vt:lpstr>Memory Characteristics &amp; Assumptions </vt:lpstr>
      <vt:lpstr>Memory Organization Example 1</vt:lpstr>
      <vt:lpstr>Memory Organization Example 2</vt:lpstr>
      <vt:lpstr>Tips to Remember Endianness</vt:lpstr>
      <vt:lpstr>Basic Instruction Formats</vt:lpstr>
      <vt:lpstr>Basic Instruction Formats</vt:lpstr>
      <vt:lpstr>R-Type Instructions</vt:lpstr>
      <vt:lpstr>R-Type Instructions</vt:lpstr>
      <vt:lpstr>Instructions Using Immediate Value</vt:lpstr>
      <vt:lpstr>Instructions Using Immediate Value</vt:lpstr>
      <vt:lpstr>I-Type Instructions</vt:lpstr>
      <vt:lpstr>I-Type: Branch Instructions</vt:lpstr>
      <vt:lpstr>I-Type: Branch Instructions</vt:lpstr>
      <vt:lpstr>I-Type: Branch Instructions</vt:lpstr>
      <vt:lpstr>I-Type: Memory Instructions</vt:lpstr>
      <vt:lpstr>I-Type: Memory Instructions</vt:lpstr>
      <vt:lpstr>I-Type: Memory Instructions</vt:lpstr>
      <vt:lpstr>I-Type: Memory Instructions</vt:lpstr>
      <vt:lpstr>I-Type: Memory Instructions</vt:lpstr>
      <vt:lpstr>Signed vs. Unsigned Instructions</vt:lpstr>
      <vt:lpstr>Signed vs. Unsigned Instructions</vt:lpstr>
      <vt:lpstr>Exercise-1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3 Processor Instruction Set Architecture &amp; Language (2)</dc:title>
  <dc:creator>Haonan Wang</dc:creator>
  <cp:lastModifiedBy>Haonan Wang</cp:lastModifiedBy>
  <cp:revision>521</cp:revision>
  <dcterms:created xsi:type="dcterms:W3CDTF">2020-08-31T06:34:00Z</dcterms:created>
  <dcterms:modified xsi:type="dcterms:W3CDTF">2022-09-13T07:22:25Z</dcterms:modified>
</cp:coreProperties>
</file>