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466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468" r:id="rId16"/>
    <p:sldId id="469" r:id="rId17"/>
    <p:sldId id="470" r:id="rId18"/>
    <p:sldId id="471" r:id="rId19"/>
    <p:sldId id="309" r:id="rId20"/>
    <p:sldId id="310" r:id="rId21"/>
    <p:sldId id="472" r:id="rId22"/>
    <p:sldId id="322" r:id="rId23"/>
    <p:sldId id="4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UkJEBPxkyGQlScumzo1pg==" hashData="tldaXE1ckDAZ3Q1HGFauqPZ3Wc+FE63vDm+hnnmkzwMgCJ2N31zMTskYHMASLPzbJMRk81cl/knmaDkXNhtrN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5" autoAdjust="0"/>
    <p:restoredTop sz="50545" autoAdjust="0"/>
  </p:normalViewPr>
  <p:slideViewPr>
    <p:cSldViewPr snapToGrid="0">
      <p:cViewPr varScale="1">
        <p:scale>
          <a:sx n="93" d="100"/>
          <a:sy n="93" d="100"/>
        </p:scale>
        <p:origin x="6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D1E9-626B-447C-9E8A-FB1BB2A422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70FE-162E-42C2-B939-E6B6C8268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448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74826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69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285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86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23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035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C7A7-2730-45AD-A779-D33AF0E3A247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 September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34BE8-501B-4ECF-BC22-2887268EAE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27517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1128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C7A7-2730-45AD-A779-D33AF0E3A247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 September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34BE8-501B-4ECF-BC22-2887268EAE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59236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98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0808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57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E8454-660E-4AFF-91D1-659C6C8ECE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72534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256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03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70FE-162E-42C2-B939-E6B6C82682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4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11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B32F-2A9B-4DF3-A664-261F649095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2253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F361-4D01-4AFF-AE5B-2F54C3364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FBBD-1E1A-43A7-9EB5-9399EC549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07C2-3A19-49B1-B567-4E6DE66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7262-DFC5-454D-85DE-21EB3C6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D967-6BDC-420D-9EC5-DECB0B80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A0E0-5868-44C7-9106-661A3FF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6E83-2480-4F98-AB23-79B49A99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E5AF-CF25-48D7-B1C2-BB848BB8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2A5E-835A-4668-9C43-6865A0C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D445-4817-4368-807B-2E437571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3F2B7-599B-4920-AC46-DA6E1434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3E45-517D-4784-AC9D-66CEF0EA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957A-129A-4E5F-9F36-41020F36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19FB-DA8C-4CD1-A98B-ADC69652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F1B0-30AB-404A-B676-3476032D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5077"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8" name="TextBox 7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27366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>
                <a:solidFill>
                  <a:srgbClr val="036DB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8" name="TextBox 7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436-D2C1-446B-965C-F6CBAC54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E34-3C9A-4FD6-A1A4-453D85F2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FD5A-41CA-457C-9820-CA9563A2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0A64-6AB2-45E4-9BE3-E7A7026D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31E1-CFC3-45F9-A7E2-55AE239B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6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9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3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3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780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226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923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6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6" y="3757613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58E13C4E-75B7-4370-AFAC-ABEED84781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1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A100-FD8B-4F55-ACAF-965E3F1D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1277-31FB-4EB8-B776-CDB264F8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CBB5-2578-43D7-8690-93DD33B3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F1AE-0A84-47B1-A5F4-163D7F15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4FEC1-A718-4F30-B080-3A40271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D6FE-8F9E-49F9-AC00-AC9D5311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A5E7-8DF5-434D-8189-486FAFF90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869D-C6E3-4C42-A35F-0963D6242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ECE6-6601-4BBA-98B9-C27DBD8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E2DF-8D4B-49E7-B5E7-E53FAF6B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045C-90BC-4E84-9EBE-41741B45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D4A2-05AE-4FD5-8F1B-19F7EA5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ABBA2-65A6-4B76-9009-4B7BA2AF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C0A4-B7D8-49F3-B724-9B2D7D1D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73D5E-D499-4716-BC27-88A64411D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AE8C-ADA4-4B46-B294-189369496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CC46B-625F-41EE-B5A7-24883D25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0707-C6A1-46A2-93B5-355E844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99AD4-4D31-4B7E-B96A-97F6E24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7574-85C0-4047-9275-5DF4CB8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D3C41-4B9D-4809-8A29-9DC39E1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4453-3D5F-4177-99E4-1551E03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B94E-2114-4797-B013-8C836E9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7D714-5131-4CBB-99BB-8C1BD6B7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1B6B6-C37D-40C4-A299-50824537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9D00-23B1-4107-8D37-3ED6FD3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1913-3FCA-429D-A681-60D9800F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8E11-66C0-4053-94E1-DAC0FA5A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0C55-D02C-4DCD-A7A4-825232845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A002-FADE-477D-B0E8-E6BD9ED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B473-7D2B-42CA-9787-4243C295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F65F-452E-41FF-8778-EDBF3B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0A9-4375-409B-A432-B5AAA981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9C22-3A89-41CC-BCE4-DC12043A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F847-C166-407F-A30E-D17FEC33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8510-BE51-40B1-B8BA-33AA5B27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07C-2C5F-428A-9E88-636C3F19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D4E2-DB24-42E7-A068-D8AD9C38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36061-699C-4C61-ADF5-54D77A92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38FD-E936-4CB5-8839-80B2B6F9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F6DC-50DA-4D8F-88D0-7A5F3E210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60E6-0326-4973-91C5-BC5F1C99443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0272-F4BC-4CB4-A219-253B7777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02C2-2C99-49A8-8C5E-F2711D2B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895C-C613-4C3C-B3EB-26A59FF8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2.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Instruction Set Architecture &amp; Language (3)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38F9A-6AA0-47C0-95F0-F163C9D92999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All instructions in MIPS are 32-bit wide</a:t>
            </a:r>
          </a:p>
          <a:p>
            <a:pPr lvl="1"/>
            <a:r>
              <a:rPr lang="en-US" altLang="en-US" sz="2000" dirty="0"/>
              <a:t>Within 32-bit data, command, two register ids, and an immediate value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addi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5" y="3949409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50152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50152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5960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0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Opcode</a:t>
            </a:r>
          </a:p>
          <a:p>
            <a:pPr lvl="1"/>
            <a:r>
              <a:rPr lang="en-US" altLang="en-US" sz="1800" dirty="0"/>
              <a:t>Indicate Command/Operation of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endParaRPr lang="en-US" altLang="en-US" sz="1600" b="1" dirty="0"/>
          </a:p>
          <a:p>
            <a:pPr lvl="2"/>
            <a:r>
              <a:rPr lang="en-US" altLang="en-US" sz="1600" b="1" dirty="0" err="1"/>
              <a:t>andi</a:t>
            </a:r>
            <a:endParaRPr lang="en-US" altLang="en-US" sz="1600" b="1" dirty="0"/>
          </a:p>
          <a:p>
            <a:pPr lvl="2"/>
            <a:r>
              <a:rPr lang="en-US" altLang="en-US" sz="1600" b="1" dirty="0" err="1"/>
              <a:t>ori</a:t>
            </a:r>
            <a:endParaRPr lang="en-US" altLang="en-US" sz="1600" b="1" dirty="0"/>
          </a:p>
          <a:p>
            <a:pPr lvl="2"/>
            <a:r>
              <a:rPr lang="en-US" altLang="en-US" sz="1600" b="1" dirty="0"/>
              <a:t>many more; </a:t>
            </a:r>
          </a:p>
          <a:p>
            <a:pPr lvl="2"/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625834" y="3953323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3625834" y="427155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3629215" y="4595837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7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 err="1"/>
              <a:t>Rs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Rt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source and destination register ids used by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r>
              <a:rPr lang="en-US" altLang="en-US" sz="1600" b="1" dirty="0"/>
              <a:t>	$5, $4, 1</a:t>
            </a:r>
          </a:p>
          <a:p>
            <a:pPr lvl="2"/>
            <a:r>
              <a:rPr lang="en-US" altLang="en-US" sz="1600" b="1" dirty="0" err="1"/>
              <a:t>andi</a:t>
            </a:r>
            <a:r>
              <a:rPr lang="en-US" altLang="en-US" sz="1600" b="1" dirty="0"/>
              <a:t>	$13, $12, 0xA</a:t>
            </a:r>
          </a:p>
          <a:p>
            <a:pPr lvl="2"/>
            <a:r>
              <a:rPr lang="en-US" altLang="en-US" sz="1600" b="1" dirty="0" err="1"/>
              <a:t>ori</a:t>
            </a:r>
            <a:r>
              <a:rPr lang="en-US" altLang="en-US" sz="1600" b="1" dirty="0"/>
              <a:t> 	$t3, $t2, 12</a:t>
            </a:r>
            <a:endParaRPr lang="en-US" altLang="en-US" sz="11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054221" y="3946691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054221" y="4264925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057601" y="4589205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1" name="Rectangle 5">
            <a:extLst>
              <a:ext uri="{FF2B5EF4-FFF2-40B4-BE49-F238E27FC236}">
                <a16:creationId xmlns:a16="http://schemas.microsoft.com/office/drawing/2014/main" id="{90F87BAE-74D8-41D3-B100-4A97AA47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264" y="394736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FAB80F03-BB7E-4161-9F2D-0B99AA51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559" y="394736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BBD4DA8-AA25-4300-8DDD-A5FE3D8D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58" y="426715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$12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54D22664-33B4-4353-93E7-D6BD8067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353" y="426715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23D35C4-A702-46D9-B4EB-9F1344EA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00" y="459147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$t2 (10)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8B983AE-E59D-4C26-B409-368D502E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595" y="459147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$t3 (11)</a:t>
            </a:r>
          </a:p>
        </p:txBody>
      </p:sp>
    </p:spTree>
    <p:extLst>
      <p:ext uri="{BB962C8B-B14F-4D97-AF65-F5344CB8AC3E}">
        <p14:creationId xmlns:p14="http://schemas.microsoft.com/office/powerpoint/2010/main" val="38611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Immediate</a:t>
            </a:r>
          </a:p>
          <a:p>
            <a:pPr lvl="1"/>
            <a:r>
              <a:rPr lang="en-US" altLang="en-US" sz="1800" dirty="0"/>
              <a:t>Indicate the immediate value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addi</a:t>
            </a:r>
            <a:r>
              <a:rPr lang="en-US" altLang="en-US" sz="1600" b="1" dirty="0"/>
              <a:t>	$5, $4, 1</a:t>
            </a:r>
          </a:p>
          <a:p>
            <a:pPr lvl="2"/>
            <a:r>
              <a:rPr lang="en-US" altLang="en-US" sz="1600" b="1" dirty="0" err="1"/>
              <a:t>andi</a:t>
            </a:r>
            <a:r>
              <a:rPr lang="en-US" altLang="en-US" sz="1600" b="1" dirty="0"/>
              <a:t>	$13, $12, 0xA</a:t>
            </a:r>
          </a:p>
          <a:p>
            <a:pPr lvl="2"/>
            <a:r>
              <a:rPr lang="en-US" altLang="en-US" sz="1600" b="1" dirty="0" err="1"/>
              <a:t>ori</a:t>
            </a:r>
            <a:r>
              <a:rPr lang="en-US" altLang="en-US" sz="1600" b="1" dirty="0"/>
              <a:t> 	$t3, $t2, 12</a:t>
            </a:r>
          </a:p>
          <a:p>
            <a:pPr lvl="3"/>
            <a:endParaRPr lang="en-US" altLang="en-US" sz="11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046129" y="4035703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046129" y="435393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0000000000001010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049509" y="4678217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0000000000001100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999" y="4034764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892" y="435869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0xA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A1458C4-08B5-4D68-B0B8-EA9131C7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088" y="468297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851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Special I-Type instructions: Load/Store</a:t>
            </a:r>
          </a:p>
          <a:p>
            <a:pPr lvl="1"/>
            <a:r>
              <a:rPr lang="en-US" altLang="en-US" sz="2000" dirty="0"/>
              <a:t>Within 32-bit data, command, two register ids, and an offset value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lw</a:t>
            </a:r>
            <a:r>
              <a:rPr lang="en-US" altLang="en-US" sz="3600" dirty="0"/>
              <a:t>	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r>
              <a:rPr lang="en-US" altLang="en-US" sz="3600" dirty="0"/>
              <a:t>(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381663" y="3714741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468" y="4780549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381662" y="4780549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159823" y="3361334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Load/Store in I-Type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lb</a:t>
            </a:r>
            <a:r>
              <a:rPr lang="en-US" altLang="en-US" sz="1600" b="1" dirty="0"/>
              <a:t>		$5, 4($4)</a:t>
            </a:r>
          </a:p>
          <a:p>
            <a:pPr lvl="2"/>
            <a:r>
              <a:rPr lang="en-US" altLang="en-US" sz="1600" b="1" dirty="0" err="1"/>
              <a:t>lh</a:t>
            </a:r>
            <a:r>
              <a:rPr lang="en-US" altLang="en-US" sz="1600" b="1" dirty="0"/>
              <a:t>		$13, 0x10($12)</a:t>
            </a:r>
          </a:p>
          <a:p>
            <a:pPr lvl="2"/>
            <a:r>
              <a:rPr lang="en-US" altLang="en-US" sz="1600" b="1" dirty="0" err="1"/>
              <a:t>lw</a:t>
            </a:r>
            <a:r>
              <a:rPr lang="en-US" altLang="en-US" sz="1600" b="1" dirty="0"/>
              <a:t> 	$t3, -16($t2)</a:t>
            </a:r>
          </a:p>
          <a:p>
            <a:pPr lvl="2"/>
            <a:r>
              <a:rPr lang="en-US" altLang="en-US" sz="1600" b="1" dirty="0" err="1"/>
              <a:t>sb</a:t>
            </a:r>
            <a:r>
              <a:rPr lang="en-US" altLang="en-US" sz="1600" b="1" dirty="0"/>
              <a:t>		$3, 0xfff0($4)</a:t>
            </a:r>
          </a:p>
          <a:p>
            <a:pPr lvl="2"/>
            <a:r>
              <a:rPr lang="en-US" altLang="en-US" sz="1600" b="1" dirty="0" err="1"/>
              <a:t>sh</a:t>
            </a:r>
            <a:r>
              <a:rPr lang="en-US" altLang="en-US" sz="1600" b="1" dirty="0"/>
              <a:t>		$2, 8($8)</a:t>
            </a:r>
          </a:p>
          <a:p>
            <a:pPr lvl="2"/>
            <a:r>
              <a:rPr lang="en-US" altLang="en-US" sz="1600" b="1" dirty="0" err="1"/>
              <a:t>sw</a:t>
            </a:r>
            <a:r>
              <a:rPr lang="en-US" altLang="en-US" sz="1600" b="1" dirty="0"/>
              <a:t>	$s1, 10($s0)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5142505" y="3612085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0000000000000100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2993980" y="1330306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86" y="2396113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2993980" y="2396113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5142505" y="3908031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100001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0000000000010000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11547E-3313-47F2-B1F0-0CA1CBAD703F}"/>
              </a:ext>
            </a:extLst>
          </p:cNvPr>
          <p:cNvGrpSpPr/>
          <p:nvPr/>
        </p:nvGrpSpPr>
        <p:grpSpPr>
          <a:xfrm>
            <a:off x="5145886" y="4210022"/>
            <a:ext cx="4842518" cy="263255"/>
            <a:chOff x="2034458" y="1468499"/>
            <a:chExt cx="4222925" cy="264160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329C0232-D90D-47A8-A903-B95D36F5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100011</a:t>
              </a:r>
            </a:p>
          </p:txBody>
        </p: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814C6D4-82CC-484C-84AC-585714B3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01010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C78B3934-7DC0-4408-878E-384A28C2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01011</a:t>
              </a: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536DC919-3D75-4E20-A55F-D34E9216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1111111111110000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570" y="3612579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967" y="3905879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0x10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A1458C4-08B5-4D68-B0B8-EA9131C7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203" y="421002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-16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9B2371-9B01-407D-9D1C-D5FF52410999}"/>
              </a:ext>
            </a:extLst>
          </p:cNvPr>
          <p:cNvGrpSpPr/>
          <p:nvPr/>
        </p:nvGrpSpPr>
        <p:grpSpPr>
          <a:xfrm>
            <a:off x="5139124" y="4538968"/>
            <a:ext cx="4842518" cy="263255"/>
            <a:chOff x="2034458" y="1468499"/>
            <a:chExt cx="4222925" cy="26416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A2914AAF-CFF9-4E42-99BF-82ED9ED0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101000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D8D5AC-C2A8-4C49-A76D-0C28CD7E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95BF7D2-734E-4EA3-81A9-B502EFDEE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00011</a:t>
              </a: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5B74BC9D-A017-453A-8DB2-4C3E3F68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1111111111110000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673E24-9F09-47D7-85DD-2B21D2AEA1CE}"/>
              </a:ext>
            </a:extLst>
          </p:cNvPr>
          <p:cNvGrpSpPr/>
          <p:nvPr/>
        </p:nvGrpSpPr>
        <p:grpSpPr>
          <a:xfrm>
            <a:off x="5139124" y="4857202"/>
            <a:ext cx="4842518" cy="263255"/>
            <a:chOff x="2034458" y="1468499"/>
            <a:chExt cx="4222925" cy="264160"/>
          </a:xfrm>
        </p:grpSpPr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89F15210-E945-463B-BA4C-D293AA47F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101001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FF81B297-9A53-4BFF-9C7E-747B8B48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FFE20E92-38FA-4E10-A1FF-99AD05AB9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3C93010B-342C-4603-B655-38DA5D09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B51060-C94B-40E7-8B68-7C03FC6CDF56}"/>
              </a:ext>
            </a:extLst>
          </p:cNvPr>
          <p:cNvGrpSpPr/>
          <p:nvPr/>
        </p:nvGrpSpPr>
        <p:grpSpPr>
          <a:xfrm>
            <a:off x="5142505" y="5181482"/>
            <a:ext cx="4842518" cy="263255"/>
            <a:chOff x="2034458" y="1468499"/>
            <a:chExt cx="4222925" cy="264160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F6EB28B9-26FE-4132-AC20-E8CD78EC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101011</a:t>
              </a:r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4FC08D3-92EE-41C6-AB3A-74FCA264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3F3C1CE6-03C1-4CF5-B70C-EF50F04DA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E2A63E58-C14A-4FA6-B2FF-298A3F36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0000000000001010</a:t>
              </a:r>
            </a:p>
          </p:txBody>
        </p:sp>
      </p:grpSp>
      <p:sp>
        <p:nvSpPr>
          <p:cNvPr id="89" name="Rectangle 5">
            <a:extLst>
              <a:ext uri="{FF2B5EF4-FFF2-40B4-BE49-F238E27FC236}">
                <a16:creationId xmlns:a16="http://schemas.microsoft.com/office/drawing/2014/main" id="{2102D4F0-C959-4A3A-97E3-C141F8FB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190" y="453946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0xfff0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A216527E-FC0F-4DF4-AF85-0E7333C2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86" y="4860944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99822962-20DC-4DA0-A856-8C7811CC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822" y="5181482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89" y="360619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5774F5B9-809E-4FDC-8FD3-1E6692CC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99" y="3904513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0x21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F3689200-99D2-4CB1-8A11-0527B40D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898" y="421002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0x23</a:t>
            </a:r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790BDF71-C9A2-494A-AE93-ABDD84E3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16" y="4539597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0x28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113F8660-8960-4263-91EB-25E47F31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110" y="4858720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0x29</a:t>
            </a:r>
          </a:p>
        </p:txBody>
      </p:sp>
      <p:sp>
        <p:nvSpPr>
          <p:cNvPr id="97" name="Rectangle 4">
            <a:extLst>
              <a:ext uri="{FF2B5EF4-FFF2-40B4-BE49-F238E27FC236}">
                <a16:creationId xmlns:a16="http://schemas.microsoft.com/office/drawing/2014/main" id="{92961EB9-713C-4154-882C-80C696CE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16" y="5181482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0x2B</a:t>
            </a:r>
          </a:p>
        </p:txBody>
      </p:sp>
    </p:spTree>
    <p:extLst>
      <p:ext uri="{BB962C8B-B14F-4D97-AF65-F5344CB8AC3E}">
        <p14:creationId xmlns:p14="http://schemas.microsoft.com/office/powerpoint/2010/main" val="25314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Special I-Type instructions: Branch</a:t>
            </a:r>
          </a:p>
          <a:p>
            <a:pPr lvl="1"/>
            <a:r>
              <a:rPr lang="en-US" altLang="en-US" sz="2000" dirty="0"/>
              <a:t>uses the same format but needs a special treatment for immediate field value</a:t>
            </a:r>
            <a:endParaRPr lang="en-US" altLang="en-US" sz="1600" dirty="0"/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 err="1"/>
              <a:t>beq</a:t>
            </a:r>
            <a:r>
              <a:rPr lang="en-US" altLang="en-US" sz="3600" dirty="0"/>
              <a:t>	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imm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5" y="3747109"/>
            <a:ext cx="6269064" cy="851505"/>
            <a:chOff x="2034458" y="1204339"/>
            <a:chExt cx="4226561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48129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48129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3937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C34F98-BCE3-4DAA-818C-D6BB1851ECB2}"/>
              </a:ext>
            </a:extLst>
          </p:cNvPr>
          <p:cNvCxnSpPr/>
          <p:nvPr/>
        </p:nvCxnSpPr>
        <p:spPr>
          <a:xfrm>
            <a:off x="7202612" y="2964826"/>
            <a:ext cx="100285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89816B-F39D-47EB-9CB2-65E116C8F0BA}"/>
              </a:ext>
            </a:extLst>
          </p:cNvPr>
          <p:cNvSpPr txBox="1"/>
          <p:nvPr/>
        </p:nvSpPr>
        <p:spPr>
          <a:xfrm>
            <a:off x="8158853" y="2987083"/>
            <a:ext cx="275107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name to branch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CD649-6CC7-4C18-8337-69777EA37F14}"/>
              </a:ext>
            </a:extLst>
          </p:cNvPr>
          <p:cNvCxnSpPr>
            <a:endCxn id="5" idx="1"/>
          </p:cNvCxnSpPr>
          <p:nvPr/>
        </p:nvCxnSpPr>
        <p:spPr>
          <a:xfrm>
            <a:off x="7749789" y="2964628"/>
            <a:ext cx="409064" cy="22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Target Addressing</a:t>
            </a:r>
            <a:endParaRPr lang="en-AU" altLang="en-US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857083" y="1184324"/>
            <a:ext cx="5700367" cy="4964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PC-relative addressing</a:t>
            </a:r>
          </a:p>
          <a:p>
            <a:pPr lvl="1"/>
            <a:r>
              <a:rPr lang="en-US" altLang="en-US" sz="2000" dirty="0"/>
              <a:t>MIPS calculates the branch target address based on the branch instruction’s next instruction’s address </a:t>
            </a:r>
          </a:p>
          <a:p>
            <a:pPr marL="527518" lvl="1" indent="0">
              <a:buNone/>
            </a:pPr>
            <a:endParaRPr lang="en-US" altLang="en-US" sz="2000" dirty="0"/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“Branch to N lines above or below”</a:t>
            </a:r>
            <a:r>
              <a:rPr lang="en-US" altLang="en-US" sz="2000" dirty="0"/>
              <a:t>; not branch to absolute address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necessary because in many cases, we do not know (at compile time) where our code will be loaded in the memory space</a:t>
            </a:r>
            <a:endParaRPr lang="en-AU" altLang="en-US" sz="24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7244557" y="2450404"/>
          <a:ext cx="4053288" cy="2952751"/>
        </p:xfrm>
        <a:graphic>
          <a:graphicData uri="http://schemas.openxmlformats.org/drawingml/2006/table">
            <a:tbl>
              <a:tblPr/>
              <a:tblGrid>
                <a:gridCol w="119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34CF07-B779-4A03-A84C-B4E8855865AD}"/>
              </a:ext>
            </a:extLst>
          </p:cNvPr>
          <p:cNvSpPr txBox="1"/>
          <p:nvPr/>
        </p:nvSpPr>
        <p:spPr>
          <a:xfrm>
            <a:off x="7167564" y="1534435"/>
            <a:ext cx="3140603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the code is loaded 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15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0x00080000</a:t>
            </a:r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832A1-E5ED-44F1-90A8-BF343E3FFA38}"/>
              </a:ext>
            </a:extLst>
          </p:cNvPr>
          <p:cNvCxnSpPr/>
          <p:nvPr/>
        </p:nvCxnSpPr>
        <p:spPr>
          <a:xfrm flipH="1">
            <a:off x="7678616" y="2138151"/>
            <a:ext cx="156613" cy="312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CB981-6DFA-45CB-8A91-DBE14C6D7901}"/>
              </a:ext>
            </a:extLst>
          </p:cNvPr>
          <p:cNvCxnSpPr/>
          <p:nvPr/>
        </p:nvCxnSpPr>
        <p:spPr>
          <a:xfrm>
            <a:off x="7101621" y="2645935"/>
            <a:ext cx="1429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27C5A4-A47E-4C88-A919-554DDB68BCA6}"/>
              </a:ext>
            </a:extLst>
          </p:cNvPr>
          <p:cNvCxnSpPr/>
          <p:nvPr/>
        </p:nvCxnSpPr>
        <p:spPr>
          <a:xfrm>
            <a:off x="7096124" y="3060828"/>
            <a:ext cx="142936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9A81F-2C92-4006-B7A1-1FF37D13D22B}"/>
              </a:ext>
            </a:extLst>
          </p:cNvPr>
          <p:cNvCxnSpPr/>
          <p:nvPr/>
        </p:nvCxnSpPr>
        <p:spPr>
          <a:xfrm>
            <a:off x="7167563" y="2645935"/>
            <a:ext cx="0" cy="414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3A5296-C4D4-4873-AC58-50BDF826F74A}"/>
              </a:ext>
            </a:extLst>
          </p:cNvPr>
          <p:cNvSpPr txBox="1"/>
          <p:nvPr/>
        </p:nvSpPr>
        <p:spPr>
          <a:xfrm>
            <a:off x="4396743" y="5822790"/>
            <a:ext cx="4974247" cy="58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instruction is 4-byte long</a:t>
            </a:r>
          </a:p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Assembly code line address increases by 4 bytes</a:t>
            </a:r>
            <a:endParaRPr lang="en-US" sz="1615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004754-C723-4C98-8A33-65FDD489712A}"/>
              </a:ext>
            </a:extLst>
          </p:cNvPr>
          <p:cNvCxnSpPr>
            <a:cxnSpLocks/>
          </p:cNvCxnSpPr>
          <p:nvPr/>
        </p:nvCxnSpPr>
        <p:spPr>
          <a:xfrm flipH="1" flipV="1">
            <a:off x="6901003" y="2853382"/>
            <a:ext cx="1" cy="2928193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E07E08-2A47-4CF7-86ED-D7BB93D1C2E5}"/>
              </a:ext>
            </a:extLst>
          </p:cNvPr>
          <p:cNvCxnSpPr>
            <a:cxnSpLocks/>
          </p:cNvCxnSpPr>
          <p:nvPr/>
        </p:nvCxnSpPr>
        <p:spPr>
          <a:xfrm>
            <a:off x="6884518" y="2853382"/>
            <a:ext cx="244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8EA90DA-6AF3-42D2-9DD0-F95A6D0C3842}"/>
              </a:ext>
            </a:extLst>
          </p:cNvPr>
          <p:cNvSpPr/>
          <p:nvPr/>
        </p:nvSpPr>
        <p:spPr>
          <a:xfrm>
            <a:off x="4060016" y="2695684"/>
            <a:ext cx="2876735" cy="1896347"/>
          </a:xfrm>
          <a:prstGeom prst="wedgeEllipseCallout">
            <a:avLst>
              <a:gd name="adj1" fmla="val 62450"/>
              <a:gd name="adj2" fmla="val 14022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two lines below from </a:t>
            </a:r>
            <a:r>
              <a:rPr lang="en-US" sz="1615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bne’s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instruction (</a:t>
            </a:r>
            <a:r>
              <a:rPr lang="en-US" sz="1615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field will be filled with 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FE77D3-CD4C-48B3-BD36-E54CA9226F49}"/>
              </a:ext>
            </a:extLst>
          </p:cNvPr>
          <p:cNvSpPr/>
          <p:nvPr/>
        </p:nvSpPr>
        <p:spPr>
          <a:xfrm>
            <a:off x="4060017" y="4689885"/>
            <a:ext cx="3052582" cy="1896347"/>
          </a:xfrm>
          <a:prstGeom prst="wedgeEllipseCallout">
            <a:avLst>
              <a:gd name="adj1" fmla="val 58198"/>
              <a:gd name="adj2" fmla="val -39996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6 lines above from b’s next line (Exit)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15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field will be filled with </a:t>
            </a:r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23930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Target Addressing</a:t>
            </a:r>
            <a:endParaRPr lang="en-AU" altLang="en-US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894155" y="1173347"/>
            <a:ext cx="5896403" cy="55068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Why branch’s next instruction should be considered?</a:t>
            </a:r>
          </a:p>
          <a:p>
            <a:pPr lvl="1"/>
            <a:r>
              <a:rPr lang="en-US" altLang="en-US" sz="1800" dirty="0"/>
              <a:t>Because MIPS increments program counter (PC) by 4 before executing an instruction</a:t>
            </a:r>
          </a:p>
          <a:p>
            <a:pPr lvl="1"/>
            <a:r>
              <a:rPr lang="en-US" altLang="en-US" sz="1800" dirty="0"/>
              <a:t>This already incremented PC value is used for branch target address calculation</a:t>
            </a:r>
          </a:p>
          <a:p>
            <a:pPr lvl="1"/>
            <a:endParaRPr lang="en-US" altLang="en-US" sz="1800" dirty="0"/>
          </a:p>
          <a:p>
            <a:r>
              <a:rPr lang="en-US" altLang="en-US" sz="2000" b="1" dirty="0"/>
              <a:t>Branch Target Address Calculation</a:t>
            </a:r>
          </a:p>
          <a:p>
            <a:pPr lvl="1"/>
            <a:r>
              <a:rPr lang="en-US" altLang="en-US" sz="1800" b="1" dirty="0"/>
              <a:t>Target address = branch’s next instruction address + offset x 4</a:t>
            </a:r>
          </a:p>
          <a:p>
            <a:pPr lvl="1"/>
            <a:r>
              <a:rPr lang="en-US" altLang="en-US" sz="1800" b="1" dirty="0" err="1"/>
              <a:t>bne</a:t>
            </a:r>
            <a:r>
              <a:rPr lang="en-US" altLang="en-US" sz="1800" b="1" dirty="0"/>
              <a:t> $t0, $s5, Exit</a:t>
            </a:r>
            <a:endParaRPr lang="en-US" altLang="en-US" sz="1800" dirty="0"/>
          </a:p>
          <a:p>
            <a:pPr lvl="2"/>
            <a:r>
              <a:rPr lang="en-US" altLang="en-US" sz="1800" dirty="0"/>
              <a:t>Exit (0x00080018) = </a:t>
            </a:r>
            <a:r>
              <a:rPr lang="en-US" altLang="en-US" sz="1800" dirty="0" err="1"/>
              <a:t>addi</a:t>
            </a:r>
            <a:r>
              <a:rPr lang="en-US" altLang="en-US" sz="1800" dirty="0"/>
              <a:t> address (0x00080010) + distance (2) x 4 byte/</a:t>
            </a:r>
            <a:r>
              <a:rPr lang="en-US" altLang="en-US" sz="1800" dirty="0" err="1"/>
              <a:t>inst</a:t>
            </a:r>
            <a:r>
              <a:rPr lang="en-US" altLang="en-US" sz="1800" dirty="0"/>
              <a:t> </a:t>
            </a:r>
            <a:endParaRPr lang="en-US" altLang="en-US" sz="2000" dirty="0"/>
          </a:p>
          <a:p>
            <a:pPr lvl="1"/>
            <a:r>
              <a:rPr lang="en-US" altLang="en-US" sz="1800" b="1" dirty="0"/>
              <a:t>b Loop</a:t>
            </a:r>
            <a:endParaRPr lang="en-US" altLang="en-US" sz="1800" dirty="0"/>
          </a:p>
          <a:p>
            <a:pPr lvl="2"/>
            <a:r>
              <a:rPr lang="en-US" altLang="en-US" sz="1800" dirty="0"/>
              <a:t>Loop (0x00080000) = Exit address (0x00080018) + distance (-6) x 4 byte/</a:t>
            </a:r>
            <a:r>
              <a:rPr lang="en-US" altLang="en-US" sz="1800" dirty="0" err="1"/>
              <a:t>inst</a:t>
            </a:r>
            <a:r>
              <a:rPr lang="en-US" altLang="en-US" sz="1800" dirty="0"/>
              <a:t>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1846" dirty="0"/>
          </a:p>
          <a:p>
            <a:pPr lvl="1"/>
            <a:endParaRPr lang="en-AU" altLang="en-US" sz="2769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7244557" y="2450404"/>
          <a:ext cx="4053288" cy="2952751"/>
        </p:xfrm>
        <a:graphic>
          <a:graphicData uri="http://schemas.openxmlformats.org/drawingml/2006/table">
            <a:tbl>
              <a:tblPr/>
              <a:tblGrid>
                <a:gridCol w="119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I-Type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26609" y="3622775"/>
            <a:ext cx="9495692" cy="250289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Branch in I-Type machine code format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bne</a:t>
            </a:r>
            <a:r>
              <a:rPr lang="en-US" altLang="en-US" sz="1600" b="1" dirty="0"/>
              <a:t>	$t0, $s5, Exit</a:t>
            </a:r>
          </a:p>
          <a:p>
            <a:pPr lvl="2"/>
            <a:r>
              <a:rPr lang="en-US" altLang="en-US" sz="1600" b="1" dirty="0" err="1"/>
              <a:t>beq</a:t>
            </a:r>
            <a:r>
              <a:rPr lang="en-US" altLang="en-US" sz="1600" b="1" dirty="0"/>
              <a:t>	$0, $0, Loop</a:t>
            </a:r>
          </a:p>
          <a:p>
            <a:pPr marL="1055034" lvl="2" indent="0">
              <a:buNone/>
            </a:pPr>
            <a:endParaRPr lang="en-US" altLang="en-US" sz="1600" b="1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4786457" y="4445561"/>
            <a:ext cx="4842518" cy="263255"/>
            <a:chOff x="2034458" y="1468499"/>
            <a:chExt cx="4222925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000101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10101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0000000000000010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8586D2-F05F-4461-858D-EC06130FBC3A}"/>
              </a:ext>
            </a:extLst>
          </p:cNvPr>
          <p:cNvGrpSpPr/>
          <p:nvPr/>
        </p:nvGrpSpPr>
        <p:grpSpPr>
          <a:xfrm>
            <a:off x="1545512" y="1346490"/>
            <a:ext cx="6269064" cy="851505"/>
            <a:chOff x="2034458" y="1204339"/>
            <a:chExt cx="4226561" cy="52832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2936024-DE78-435D-A3F6-B3F48E8F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E9532C0E-744B-4550-A4B5-5B673FCE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DEA4F625-9466-47B7-9BD3-17FE2784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21E0A42-0FB6-4175-BDE8-8EBA19BB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E719040-72EB-4FCD-B784-D73DCB24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87ADC971-DE0A-4516-9BD7-811280D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8773FA13-8AE9-4982-AC96-73296599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92981954-6047-4F66-9DB0-8376A8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9" y="1468499"/>
              <a:ext cx="21132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Immediate</a:t>
              </a:r>
            </a:p>
          </p:txBody>
        </p:sp>
      </p:grpSp>
      <p:sp>
        <p:nvSpPr>
          <p:cNvPr id="67" name="Rectangle 12">
            <a:extLst>
              <a:ext uri="{FF2B5EF4-FFF2-40B4-BE49-F238E27FC236}">
                <a16:creationId xmlns:a16="http://schemas.microsoft.com/office/drawing/2014/main" id="{FE348969-DBDD-4598-AFE7-B6B72D36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318" y="241229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40D6D-E130-4F80-BBDF-5F5CB36FE987}"/>
              </a:ext>
            </a:extLst>
          </p:cNvPr>
          <p:cNvCxnSpPr/>
          <p:nvPr/>
        </p:nvCxnSpPr>
        <p:spPr>
          <a:xfrm>
            <a:off x="1545512" y="241229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3620A2-7CD9-4303-87DF-A139D61A18A9}"/>
              </a:ext>
            </a:extLst>
          </p:cNvPr>
          <p:cNvGrpSpPr/>
          <p:nvPr/>
        </p:nvGrpSpPr>
        <p:grpSpPr>
          <a:xfrm>
            <a:off x="4786457" y="4741507"/>
            <a:ext cx="4842518" cy="263255"/>
            <a:chOff x="2034458" y="1468499"/>
            <a:chExt cx="4222925" cy="264160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B0E8EFF5-80E8-48E5-B1B5-0F863B06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000100</a:t>
              </a:r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12E4E1-D746-44C0-AF3E-6CFA4AA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6491E60-297A-440A-8A2F-361FE2CA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3C53D50-A5B8-44A5-8210-1F9E292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7" y="1468499"/>
              <a:ext cx="2109646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1111111111111010</a:t>
              </a:r>
            </a:p>
          </p:txBody>
        </p:sp>
      </p:grpSp>
      <p:sp>
        <p:nvSpPr>
          <p:cNvPr id="43" name="Rectangle 5">
            <a:extLst>
              <a:ext uri="{FF2B5EF4-FFF2-40B4-BE49-F238E27FC236}">
                <a16:creationId xmlns:a16="http://schemas.microsoft.com/office/drawing/2014/main" id="{D14730BC-3AA4-49DD-B690-7347F750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62" y="4445257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179D9CFF-05A6-4053-AD3C-275512D6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62" y="4740408"/>
            <a:ext cx="2419176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E78C135D-0B63-4EE3-8C1E-E2433BE8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733" y="4443997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0x5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5774F5B9-809E-4FDC-8FD3-1E6692CC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41" y="474429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0x4</a:t>
            </a:r>
          </a:p>
        </p:txBody>
      </p:sp>
      <p:graphicFrame>
        <p:nvGraphicFramePr>
          <p:cNvPr id="98" name="Group 77">
            <a:extLst>
              <a:ext uri="{FF2B5EF4-FFF2-40B4-BE49-F238E27FC236}">
                <a16:creationId xmlns:a16="http://schemas.microsoft.com/office/drawing/2014/main" id="{45FA1ECA-A3D2-41D8-ACA8-59C8ACAE8A33}"/>
              </a:ext>
            </a:extLst>
          </p:cNvPr>
          <p:cNvGraphicFramePr>
            <a:graphicFrameLocks noGrp="1"/>
          </p:cNvGraphicFramePr>
          <p:nvPr/>
        </p:nvGraphicFramePr>
        <p:xfrm>
          <a:off x="8524462" y="1630709"/>
          <a:ext cx="2877216" cy="2133600"/>
        </p:xfrm>
        <a:graphic>
          <a:graphicData uri="http://schemas.openxmlformats.org/drawingml/2006/table">
            <a:tbl>
              <a:tblPr/>
              <a:tblGrid>
                <a:gridCol w="85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Loop: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$t1, $s3, 2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add  $t1, $t1, $s6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$t0, 0($t1)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$t0, $s5, Exit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$s3, $s3, 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   Loop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Exit: …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All instructions in MIPS have 32-bit width</a:t>
            </a:r>
          </a:p>
          <a:p>
            <a:pPr lvl="1"/>
            <a:r>
              <a:rPr lang="en-US" altLang="en-US" sz="2000" dirty="0"/>
              <a:t>Within 32-bit data, command and three register ids should be presented</a:t>
            </a:r>
          </a:p>
          <a:p>
            <a:pPr marL="527517" lvl="1" indent="0" algn="ctr">
              <a:buNone/>
            </a:pPr>
            <a:endParaRPr lang="en-US" altLang="en-US" sz="2000" dirty="0"/>
          </a:p>
          <a:p>
            <a:pPr marL="527517" lvl="1" indent="0" algn="ctr">
              <a:buNone/>
            </a:pPr>
            <a:r>
              <a:rPr lang="en-US" altLang="en-US" sz="3600" dirty="0"/>
              <a:t>add  Rd, </a:t>
            </a:r>
            <a:r>
              <a:rPr lang="en-US" altLang="en-US" sz="3600" dirty="0" err="1"/>
              <a:t>Rs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Rt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3430214" y="3949409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020" y="5015217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3430214" y="5015217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6B16F4C-92ED-4F64-A81E-9175A1C71356}"/>
              </a:ext>
            </a:extLst>
          </p:cNvPr>
          <p:cNvSpPr/>
          <p:nvPr/>
        </p:nvSpPr>
        <p:spPr>
          <a:xfrm>
            <a:off x="6208375" y="3596002"/>
            <a:ext cx="561875" cy="353407"/>
          </a:xfrm>
          <a:prstGeom prst="downArrow">
            <a:avLst/>
          </a:prstGeom>
          <a:solidFill>
            <a:srgbClr val="0070C0"/>
          </a:solidFill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an Immediate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348154" y="1161553"/>
            <a:ext cx="9495692" cy="4964611"/>
          </a:xfrm>
        </p:spPr>
        <p:txBody>
          <a:bodyPr>
            <a:normAutofit/>
          </a:bodyPr>
          <a:lstStyle/>
          <a:p>
            <a:r>
              <a:rPr lang="en-US" sz="2000" b="1" dirty="0"/>
              <a:t>What if you want to load an immediate value to a register?</a:t>
            </a:r>
          </a:p>
          <a:p>
            <a:r>
              <a:rPr lang="en-US" sz="2000" b="1" dirty="0"/>
              <a:t>If immediate (constant) is 16 bits or less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 err="1"/>
              <a:t>ori</a:t>
            </a:r>
            <a:r>
              <a:rPr lang="en-US" sz="2000" dirty="0"/>
              <a:t> or </a:t>
            </a:r>
            <a:r>
              <a:rPr lang="en-US" sz="2000" b="1" dirty="0" err="1"/>
              <a:t>addi</a:t>
            </a:r>
            <a:r>
              <a:rPr lang="en-US" sz="2000" dirty="0"/>
              <a:t> instruction with $0 register</a:t>
            </a:r>
          </a:p>
          <a:p>
            <a:pPr lvl="1"/>
            <a:r>
              <a:rPr lang="en-US" sz="2000" dirty="0"/>
              <a:t>Examples : You want to load value 1 to $2</a:t>
            </a:r>
            <a:endParaRPr lang="en-US" sz="1600" dirty="0"/>
          </a:p>
          <a:p>
            <a:pPr lvl="2"/>
            <a:r>
              <a:rPr lang="en-US" sz="1800" dirty="0" err="1"/>
              <a:t>addi</a:t>
            </a:r>
            <a:r>
              <a:rPr lang="en-US" sz="1800" dirty="0"/>
              <a:t> 	$2, $0, 1	     		// R[2] = 0 + 1 = 1</a:t>
            </a:r>
          </a:p>
          <a:p>
            <a:pPr lvl="2"/>
            <a:r>
              <a:rPr lang="en-US" sz="1800" dirty="0" err="1"/>
              <a:t>ori</a:t>
            </a:r>
            <a:r>
              <a:rPr lang="en-US" sz="1800" dirty="0"/>
              <a:t>		$2, $0, 0x1      	        // R[2] = 0 | 1 = 1</a:t>
            </a:r>
          </a:p>
          <a:p>
            <a:endParaRPr lang="en-US" sz="2000" dirty="0"/>
          </a:p>
          <a:p>
            <a:r>
              <a:rPr lang="en-US" sz="2000" b="1" dirty="0"/>
              <a:t>If immediate is more than 16 bits</a:t>
            </a:r>
          </a:p>
          <a:p>
            <a:pPr lvl="1"/>
            <a:r>
              <a:rPr lang="en-US" sz="2000" dirty="0" err="1"/>
              <a:t>Immediates</a:t>
            </a:r>
            <a:r>
              <a:rPr lang="en-US" sz="2000" dirty="0"/>
              <a:t> limited to 16 bits so we must load constant with a 2-instruction sequence using the special </a:t>
            </a:r>
            <a:r>
              <a:rPr lang="en-US" sz="2000" dirty="0">
                <a:solidFill>
                  <a:srgbClr val="0070C0"/>
                </a:solidFill>
              </a:rPr>
              <a:t>LUI (Load Upper Immediate)</a:t>
            </a:r>
            <a:r>
              <a:rPr lang="en-US" sz="2000" dirty="0"/>
              <a:t> instruction</a:t>
            </a:r>
          </a:p>
          <a:p>
            <a:pPr lvl="1"/>
            <a:r>
              <a:rPr lang="en-US" sz="2000" dirty="0"/>
              <a:t>To load $2 with 0x12345678</a:t>
            </a:r>
          </a:p>
          <a:p>
            <a:pPr lvl="2"/>
            <a:r>
              <a:rPr lang="en-US" sz="1800" dirty="0" err="1"/>
              <a:t>lui</a:t>
            </a:r>
            <a:r>
              <a:rPr lang="en-US" sz="1800" dirty="0"/>
              <a:t>		$2, 0x1234</a:t>
            </a:r>
          </a:p>
          <a:p>
            <a:pPr lvl="2"/>
            <a:r>
              <a:rPr lang="en-US" sz="1800" dirty="0" err="1"/>
              <a:t>ori</a:t>
            </a:r>
            <a:r>
              <a:rPr lang="en-US" sz="1800" dirty="0"/>
              <a:t>		$2, $2, 0x5678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027932" y="5056967"/>
            <a:ext cx="1143000" cy="3077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12340000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189732" y="5056968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R[2]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7027932" y="5666567"/>
            <a:ext cx="1143000" cy="3077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Courier New" pitchFamily="64" charset="0"/>
              </a:rPr>
              <a:t>12345678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6189732" y="5666568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defTabSz="527517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Courier New" pitchFamily="64" charset="0"/>
              </a:rPr>
              <a:t>R[2]</a:t>
            </a:r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6723132" y="5361767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</a:pPr>
            <a:r>
              <a:rPr lang="en-US" sz="1400" u="sng" dirty="0">
                <a:solidFill>
                  <a:prstClr val="black"/>
                </a:solidFill>
                <a:latin typeface="Courier New" pitchFamily="64" charset="0"/>
              </a:rPr>
              <a:t>OR 00005678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70932" y="5060142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LUI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170932" y="5669742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ORI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8CFE879-EF22-4646-86FC-88B9BEC977EE}"/>
              </a:ext>
            </a:extLst>
          </p:cNvPr>
          <p:cNvSpPr/>
          <p:nvPr/>
        </p:nvSpPr>
        <p:spPr>
          <a:xfrm>
            <a:off x="7765382" y="3025618"/>
            <a:ext cx="3078464" cy="936235"/>
          </a:xfrm>
          <a:prstGeom prst="wedgeEllipseCallout">
            <a:avLst>
              <a:gd name="adj1" fmla="val -22936"/>
              <a:gd name="adj2" fmla="val 97937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LUI: the immediate value is loaded to the MSB 16 bits of the target register</a:t>
            </a:r>
          </a:p>
        </p:txBody>
      </p:sp>
    </p:spTree>
    <p:extLst>
      <p:ext uri="{BB962C8B-B14F-4D97-AF65-F5344CB8AC3E}">
        <p14:creationId xmlns:p14="http://schemas.microsoft.com/office/powerpoint/2010/main" val="2121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9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9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uiExpand="1" build="allAtOnce" animBg="1"/>
      <p:bldP spid="41989" grpId="0"/>
      <p:bldP spid="41990" grpId="0" uiExpand="1" build="allAtOnce" animBg="1"/>
      <p:bldP spid="41991" grpId="0"/>
      <p:bldP spid="9" grpId="0"/>
      <p:bldP spid="10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Exercise-2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Translate the given high-level language code to MIPS assembly.</a:t>
            </a:r>
          </a:p>
          <a:p>
            <a:pPr lvl="1"/>
            <a:r>
              <a:rPr lang="en-US" altLang="en-US" sz="2000" dirty="0"/>
              <a:t>Assume that the address of integer variable x and y are in $4 and $1 respectively. 	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972468" y="2662386"/>
            <a:ext cx="4087777" cy="264542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$2,	0($4)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$3,	0($1)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		$1,	$3,	$2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$1,	$0,	Else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add		$2,	$2,	$3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b 		Next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$2,	$0,	1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$2,	0($4)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ea typeface="Times New Roman" pitchFamily="6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0FC39-7AB5-4546-8E23-6007240556D0}"/>
              </a:ext>
            </a:extLst>
          </p:cNvPr>
          <p:cNvSpPr/>
          <p:nvPr/>
        </p:nvSpPr>
        <p:spPr>
          <a:xfrm>
            <a:off x="2062416" y="2686347"/>
            <a:ext cx="1899852" cy="153074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defTabSz="527517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(x &gt; y) </a:t>
            </a:r>
          </a:p>
          <a:p>
            <a:pPr defTabSz="527517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 = x + y;</a:t>
            </a:r>
            <a:b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b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 = 1;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9D5C7-B16C-473D-BEC5-5F0212A26CA8}"/>
              </a:ext>
            </a:extLst>
          </p:cNvPr>
          <p:cNvSpPr txBox="1"/>
          <p:nvPr/>
        </p:nvSpPr>
        <p:spPr>
          <a:xfrm>
            <a:off x="8584286" y="2261421"/>
            <a:ext cx="8354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DF419-96A7-42C8-8318-2B62F78B6B27}"/>
              </a:ext>
            </a:extLst>
          </p:cNvPr>
          <p:cNvSpPr txBox="1"/>
          <p:nvPr/>
        </p:nvSpPr>
        <p:spPr>
          <a:xfrm>
            <a:off x="1838419" y="2260196"/>
            <a:ext cx="253146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633CE-2A4B-4359-8929-31283B2B79C2}"/>
              </a:ext>
            </a:extLst>
          </p:cNvPr>
          <p:cNvSpPr txBox="1"/>
          <p:nvPr/>
        </p:nvSpPr>
        <p:spPr>
          <a:xfrm>
            <a:off x="2154577" y="4253798"/>
            <a:ext cx="4980210" cy="2329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to do: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x value to a register			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y value to another register		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y is less than x 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true, run add operation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Else, store 1 to one register</a:t>
            </a:r>
          </a:p>
          <a:p>
            <a:pPr marL="395638" indent="-395638" defTabSz="527517">
              <a:buFontTx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result value to x in memory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CF001DE-86F3-45C0-AB42-5CC6DDF188DE}"/>
              </a:ext>
            </a:extLst>
          </p:cNvPr>
          <p:cNvSpPr/>
          <p:nvPr/>
        </p:nvSpPr>
        <p:spPr>
          <a:xfrm>
            <a:off x="4002728" y="2262147"/>
            <a:ext cx="3762706" cy="2238620"/>
          </a:xfrm>
          <a:prstGeom prst="wedgeEllipseCallout">
            <a:avLst>
              <a:gd name="adj1" fmla="val 56455"/>
              <a:gd name="adj2" fmla="val 29729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false, you should </a:t>
            </a:r>
          </a:p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execute add</a:t>
            </a:r>
          </a:p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Create a label for else case and branch 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D37AA3-EE65-441F-B50E-99714EFBD447}"/>
              </a:ext>
            </a:extLst>
          </p:cNvPr>
          <p:cNvSpPr/>
          <p:nvPr/>
        </p:nvSpPr>
        <p:spPr>
          <a:xfrm>
            <a:off x="6932009" y="4496938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FAF02756-1FEC-4EAD-928D-FF55AF1A0534}"/>
              </a:ext>
            </a:extLst>
          </p:cNvPr>
          <p:cNvSpPr/>
          <p:nvPr/>
        </p:nvSpPr>
        <p:spPr>
          <a:xfrm>
            <a:off x="1262358" y="3382018"/>
            <a:ext cx="5304168" cy="2916222"/>
          </a:xfrm>
          <a:prstGeom prst="wedgeEllipseCallout">
            <a:avLst>
              <a:gd name="adj1" fmla="val 57359"/>
              <a:gd name="adj2" fmla="val 542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 when x &gt; y, the calculation result should be also stored to the memory without executing the else code</a:t>
            </a:r>
          </a:p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Add unconditional branch and skip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4D948B-44D1-4F7E-B1A1-5BF906851DD0}"/>
              </a:ext>
            </a:extLst>
          </p:cNvPr>
          <p:cNvSpPr/>
          <p:nvPr/>
        </p:nvSpPr>
        <p:spPr>
          <a:xfrm>
            <a:off x="8019496" y="3526544"/>
            <a:ext cx="114540" cy="67757"/>
          </a:xfrm>
          <a:prstGeom prst="rect">
            <a:avLst/>
          </a:prstGeom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2635D1-DEDA-40EB-8205-578AF6AC44C9}"/>
              </a:ext>
            </a:extLst>
          </p:cNvPr>
          <p:cNvSpPr/>
          <p:nvPr/>
        </p:nvSpPr>
        <p:spPr>
          <a:xfrm>
            <a:off x="8030788" y="4728429"/>
            <a:ext cx="114540" cy="67757"/>
          </a:xfrm>
          <a:prstGeom prst="rect">
            <a:avLst/>
          </a:prstGeom>
          <a:noFill/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920F6AB-4F67-45EA-AAC5-EC1D0C56C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11403" y="3761821"/>
            <a:ext cx="11293" cy="993294"/>
          </a:xfrm>
          <a:prstGeom prst="curvedConnector3">
            <a:avLst>
              <a:gd name="adj1" fmla="val -6450107"/>
            </a:avLst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1E6623-CCAD-401D-8296-A7B11FF98A66}"/>
              </a:ext>
            </a:extLst>
          </p:cNvPr>
          <p:cNvCxnSpPr>
            <a:cxnSpLocks/>
          </p:cNvCxnSpPr>
          <p:nvPr/>
        </p:nvCxnSpPr>
        <p:spPr>
          <a:xfrm>
            <a:off x="8029795" y="3802888"/>
            <a:ext cx="0" cy="58992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998B0A-E535-4CC1-BFFE-9FA292451700}"/>
              </a:ext>
            </a:extLst>
          </p:cNvPr>
          <p:cNvSpPr txBox="1"/>
          <p:nvPr/>
        </p:nvSpPr>
        <p:spPr>
          <a:xfrm>
            <a:off x="7467657" y="3898842"/>
            <a:ext cx="56457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AF489-15E2-4C1E-874C-16EFE27C157A}"/>
              </a:ext>
            </a:extLst>
          </p:cNvPr>
          <p:cNvSpPr txBox="1"/>
          <p:nvPr/>
        </p:nvSpPr>
        <p:spPr>
          <a:xfrm>
            <a:off x="6644214" y="4081818"/>
            <a:ext cx="66877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C72D4-2498-4271-9B3B-AE6DCB77625E}"/>
              </a:ext>
            </a:extLst>
          </p:cNvPr>
          <p:cNvSpPr/>
          <p:nvPr/>
        </p:nvSpPr>
        <p:spPr>
          <a:xfrm>
            <a:off x="8017046" y="5011433"/>
            <a:ext cx="114540" cy="67757"/>
          </a:xfrm>
          <a:prstGeom prst="rect">
            <a:avLst/>
          </a:prstGeom>
          <a:noFill/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E4B76-669F-4681-A41D-E672C02D6E11}"/>
              </a:ext>
            </a:extLst>
          </p:cNvPr>
          <p:cNvSpPr/>
          <p:nvPr/>
        </p:nvSpPr>
        <p:spPr>
          <a:xfrm>
            <a:off x="8030485" y="4295871"/>
            <a:ext cx="114540" cy="67757"/>
          </a:xfrm>
          <a:prstGeom prst="rect">
            <a:avLst/>
          </a:prstGeom>
          <a:noFill/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B93A749-4409-4FBA-AE46-EF8C383E09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7048" y="4394643"/>
            <a:ext cx="13439" cy="650511"/>
          </a:xfrm>
          <a:prstGeom prst="curvedConnector3">
            <a:avLst>
              <a:gd name="adj1" fmla="val 2614759"/>
            </a:avLst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E4E0E9-92FD-48F0-9A4A-F0178329744E}"/>
              </a:ext>
            </a:extLst>
          </p:cNvPr>
          <p:cNvCxnSpPr>
            <a:cxnSpLocks/>
          </p:cNvCxnSpPr>
          <p:nvPr/>
        </p:nvCxnSpPr>
        <p:spPr>
          <a:xfrm>
            <a:off x="8013183" y="4762308"/>
            <a:ext cx="3864" cy="283005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3" name="Rectangle 43012">
            <a:extLst>
              <a:ext uri="{FF2B5EF4-FFF2-40B4-BE49-F238E27FC236}">
                <a16:creationId xmlns:a16="http://schemas.microsoft.com/office/drawing/2014/main" id="{712E22DF-FEEB-4016-BD95-D43C8710C7A0}"/>
              </a:ext>
            </a:extLst>
          </p:cNvPr>
          <p:cNvSpPr/>
          <p:nvPr/>
        </p:nvSpPr>
        <p:spPr>
          <a:xfrm>
            <a:off x="6932009" y="4782620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5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8" grpId="1" uiExpand="1" build="allAtOnce" animBg="1"/>
      <p:bldP spid="18" grpId="0"/>
      <p:bldP spid="21" grpId="0" animBg="1"/>
      <p:bldP spid="26" grpId="0"/>
      <p:bldP spid="27" grpId="0"/>
      <p:bldP spid="430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248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Opcode</a:t>
            </a:r>
          </a:p>
          <a:p>
            <a:pPr lvl="1"/>
            <a:r>
              <a:rPr lang="en-US" altLang="en-US" sz="1800" dirty="0"/>
              <a:t>Indicate Command/Operation of an instruction with combination of Function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</a:t>
            </a:r>
          </a:p>
          <a:p>
            <a:pPr lvl="2"/>
            <a:r>
              <a:rPr lang="en-US" altLang="en-US" sz="1600" b="1" dirty="0"/>
              <a:t>and</a:t>
            </a:r>
          </a:p>
          <a:p>
            <a:pPr lvl="2"/>
            <a:r>
              <a:rPr lang="en-US" altLang="en-US" sz="1600" b="1" dirty="0"/>
              <a:t>or</a:t>
            </a:r>
          </a:p>
          <a:p>
            <a:pPr lvl="2"/>
            <a:r>
              <a:rPr lang="en-US" altLang="en-US" sz="1600" b="1" dirty="0"/>
              <a:t>many more </a:t>
            </a:r>
          </a:p>
          <a:p>
            <a:pPr lvl="1"/>
            <a:r>
              <a:rPr lang="en-US" altLang="en-US" sz="2000" dirty="0"/>
              <a:t>R-type instructions always have all zeros in Opcode field and use Function field to distinguish the instructions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D4429D-99F6-4FF4-B0B4-C5F3FA3FB76B}"/>
              </a:ext>
            </a:extLst>
          </p:cNvPr>
          <p:cNvGrpSpPr/>
          <p:nvPr/>
        </p:nvGrpSpPr>
        <p:grpSpPr>
          <a:xfrm>
            <a:off x="3593465" y="3938599"/>
            <a:ext cx="4846687" cy="263255"/>
            <a:chOff x="2034458" y="1468499"/>
            <a:chExt cx="4226560" cy="26416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47402038-3B9F-4D43-A969-FC98F282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9954B3E-BB4B-4F57-A7C0-1D1373B3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8E6ED2E0-07D1-4A6E-8A49-6A9651C3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EE2A0E-F9CB-408F-AB0D-6C9C0550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4EB8EC0-39E4-4E57-BF07-482A9294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ABEB8A17-D8D6-486A-853D-B260CBEB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3588259" y="425803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3589298" y="4577475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  <p:sp>
        <p:nvSpPr>
          <p:cNvPr id="42" name="Rectangle 4">
            <a:extLst>
              <a:ext uri="{FF2B5EF4-FFF2-40B4-BE49-F238E27FC236}">
                <a16:creationId xmlns:a16="http://schemas.microsoft.com/office/drawing/2014/main" id="{6AB34DBA-A862-4885-BF54-B5B75791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966" y="394134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7191CDDC-B853-4C84-B371-6696CF6B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876" y="393859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898BB92B-9AA4-45A4-B5DB-AF7EE24C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86" y="4252536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1D3023D2-9EA0-4B4C-960A-F54C8FD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96" y="4249793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0x24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D537AAAB-8E37-40FB-8314-57F1C6C2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96" y="457747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0x25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F8CD4149-77EE-4DC7-A86B-FFBF8BE9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86" y="4580218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7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Rs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Rt</a:t>
            </a:r>
            <a:r>
              <a:rPr lang="en-US" altLang="en-US" sz="2400" b="1" dirty="0"/>
              <a:t>, Rd</a:t>
            </a:r>
          </a:p>
          <a:p>
            <a:pPr lvl="1"/>
            <a:r>
              <a:rPr lang="en-US" altLang="en-US" sz="1800" dirty="0"/>
              <a:t>Indicate source and destination register ids used by an instruction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	$5, $4, $3</a:t>
            </a:r>
          </a:p>
          <a:p>
            <a:pPr lvl="2"/>
            <a:r>
              <a:rPr lang="en-US" altLang="en-US" sz="1600" b="1" dirty="0"/>
              <a:t>and	$13, $8, $2</a:t>
            </a:r>
          </a:p>
          <a:p>
            <a:pPr lvl="2"/>
            <a:r>
              <a:rPr lang="en-US" altLang="en-US" sz="1600" b="1" dirty="0"/>
              <a:t>or		$t8, $s0, $s1</a:t>
            </a:r>
          </a:p>
          <a:p>
            <a:pPr lvl="1"/>
            <a:r>
              <a:rPr lang="en-US" altLang="en-US" sz="2000" dirty="0"/>
              <a:t>Each field has 5 bits because we have 32 (=2</a:t>
            </a:r>
            <a:r>
              <a:rPr lang="en-US" altLang="en-US" sz="2000" baseline="30000" dirty="0"/>
              <a:t>5</a:t>
            </a:r>
            <a:r>
              <a:rPr lang="en-US" altLang="en-US" sz="2000" dirty="0"/>
              <a:t>) registers in MIPS</a:t>
            </a:r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01" y="390623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554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49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143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38" y="3906231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Shamt</a:t>
            </a:r>
            <a:endParaRPr lang="en-US" sz="1846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33" y="3906231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5006594" y="4225668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5007632" y="4545107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sz="184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sz="1846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  <p:sp>
        <p:nvSpPr>
          <p:cNvPr id="44" name="Rectangle 5">
            <a:extLst>
              <a:ext uri="{FF2B5EF4-FFF2-40B4-BE49-F238E27FC236}">
                <a16:creationId xmlns:a16="http://schemas.microsoft.com/office/drawing/2014/main" id="{A7B1DA58-F67D-40BE-BE7B-FF4F9BEE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94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7F4E97EB-1B77-4FB1-97C2-5669DDD5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888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B5F3793B-8083-467D-AB5A-5B46037F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83" y="390690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E98D2F3D-D399-4762-A8E7-D115A87A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48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02D268C-3BA7-4CDA-9265-AC1B77A9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643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00010</a:t>
            </a: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AFABED16-3748-47AB-96E4-407F7DDA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937" y="423191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01101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01D63E20-0797-4AD8-A19F-75BEFE06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388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5F6F1BD-606A-4773-B491-3B9357E3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82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90887711-242E-4740-BEE5-3C4BEF4B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977" y="42266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846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E0CF76EC-1BB8-418F-8819-E6B7E02D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90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CF17C391-A55E-4A22-8D59-BF2523CC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885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10001</a:t>
            </a: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C3F8699B-6096-4DB9-89E3-063DBEF7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79" y="4550312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37CBAD90-34FA-416D-B214-A7F17A23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630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$s0 (16)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67E9A6F3-63BD-4FB1-9789-519B7FEB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24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$s1 (17)</a:t>
            </a: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B3941F6E-D638-466D-813D-E5DED41A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219" y="4545116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sz="16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$t8 (24)</a:t>
            </a:r>
          </a:p>
        </p:txBody>
      </p:sp>
    </p:spTree>
    <p:extLst>
      <p:ext uri="{BB962C8B-B14F-4D97-AF65-F5344CB8AC3E}">
        <p14:creationId xmlns:p14="http://schemas.microsoft.com/office/powerpoint/2010/main" val="30990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  <p:bldP spid="44" grpId="0" animBg="1"/>
      <p:bldP spid="44" grpId="1" animBg="1"/>
      <p:bldP spid="46" grpId="0" animBg="1"/>
      <p:bldP spid="46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Shamt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the shift amount that is used for shift instructions only; the other R-type instructions have all zeros in this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/>
              <a:t>add	$5, $4, $3</a:t>
            </a:r>
          </a:p>
          <a:p>
            <a:pPr lvl="2"/>
            <a:r>
              <a:rPr lang="en-US" altLang="en-US" sz="1600" b="1" dirty="0"/>
              <a:t>and	$13, $8, $2</a:t>
            </a:r>
          </a:p>
          <a:p>
            <a:pPr lvl="2"/>
            <a:r>
              <a:rPr lang="en-US" altLang="en-US" sz="1600" b="1" dirty="0"/>
              <a:t>or		$t8, $s0, $s1</a:t>
            </a:r>
          </a:p>
          <a:p>
            <a:endParaRPr lang="en-US" altLang="en-US" sz="2400" dirty="0"/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17" y="421029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370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665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59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254" y="4210295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549" y="4210295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990410" y="4529733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B12E72-B330-4C4B-A082-9B819F5AE7EE}"/>
              </a:ext>
            </a:extLst>
          </p:cNvPr>
          <p:cNvGrpSpPr/>
          <p:nvPr/>
        </p:nvGrpSpPr>
        <p:grpSpPr>
          <a:xfrm>
            <a:off x="4991448" y="4849172"/>
            <a:ext cx="4846687" cy="263255"/>
            <a:chOff x="2034458" y="1468499"/>
            <a:chExt cx="4226560" cy="26416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05D894E-EBEA-4341-B69B-CAC1C9BE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16349B67-C0E7-4ECF-B994-2516EEA4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8517B3E6-4D40-4653-B01E-20669B57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</a:t>
              </a: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33886CB-E37C-40AA-8B52-4E4A390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11000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E5FFE28-4EFC-42A1-9D4D-020917FC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AF7919EE-86A6-4EDD-BD1C-CBEB885C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1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256-BB20-44C5-ADFD-43EE45AA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3AAD-B3FC-4165-8483-026D6BC2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Special format R-type Instruction</a:t>
            </a:r>
          </a:p>
          <a:p>
            <a:pPr lvl="1"/>
            <a:r>
              <a:rPr lang="en-US" sz="2000" dirty="0"/>
              <a:t>The second operand is an immediate value (</a:t>
            </a:r>
            <a:r>
              <a:rPr lang="en-US" sz="2000" dirty="0" err="1"/>
              <a:t>shamt</a:t>
            </a:r>
            <a:r>
              <a:rPr lang="en-US" sz="2000" dirty="0"/>
              <a:t>) that indicates the amount of shift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Logical Shifting</a:t>
            </a:r>
          </a:p>
          <a:p>
            <a:pPr lvl="1"/>
            <a:r>
              <a:rPr lang="en-US" sz="2000" dirty="0"/>
              <a:t>Shift towards left/right with filling in 0s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sll</a:t>
            </a:r>
            <a:r>
              <a:rPr lang="en-US" sz="1600" dirty="0">
                <a:solidFill>
                  <a:srgbClr val="0070C0"/>
                </a:solidFill>
              </a:rPr>
              <a:t>	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&lt;&lt;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unsigned data)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srl</a:t>
            </a:r>
            <a:r>
              <a:rPr lang="en-US" sz="1600" dirty="0">
                <a:solidFill>
                  <a:srgbClr val="0070C0"/>
                </a:solidFill>
              </a:rPr>
              <a:t> 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&gt;&gt;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unsigned data)</a:t>
            </a:r>
          </a:p>
          <a:p>
            <a:endParaRPr lang="en-US" sz="2400" dirty="0"/>
          </a:p>
          <a:p>
            <a:r>
              <a:rPr lang="en-US" sz="2400" b="1" dirty="0"/>
              <a:t>Arithmetic Shifting</a:t>
            </a:r>
          </a:p>
          <a:p>
            <a:pPr lvl="1"/>
            <a:r>
              <a:rPr lang="en-US" sz="2000" dirty="0"/>
              <a:t>Shift towards left/right with maintaining the value’s sign bit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sra</a:t>
            </a:r>
            <a:r>
              <a:rPr lang="en-US" sz="1600" dirty="0">
                <a:solidFill>
                  <a:srgbClr val="0070C0"/>
                </a:solidFill>
              </a:rPr>
              <a:t> 	Rd, Rt,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	# Rd = Rt &gt;&gt; </a:t>
            </a:r>
            <a:r>
              <a:rPr lang="en-US" sz="1600" dirty="0" err="1">
                <a:solidFill>
                  <a:srgbClr val="0070C0"/>
                </a:solidFill>
              </a:rPr>
              <a:t>shamt</a:t>
            </a:r>
            <a:r>
              <a:rPr lang="en-US" sz="1600" dirty="0">
                <a:solidFill>
                  <a:srgbClr val="0070C0"/>
                </a:solidFill>
              </a:rPr>
              <a:t> (Rt: signed data)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9691D-4318-4CBD-B4C6-D089E572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3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Logical Shift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Shift towards left/right with filling in 0s</a:t>
            </a:r>
          </a:p>
          <a:p>
            <a:r>
              <a:rPr lang="en-US" sz="2000" b="1" dirty="0"/>
              <a:t>Example:</a:t>
            </a:r>
          </a:p>
          <a:p>
            <a:pPr lvl="1"/>
            <a:r>
              <a:rPr lang="en-US" sz="1800" dirty="0"/>
              <a:t>Assume that the original value of $4 is 0x0000000C</a:t>
            </a:r>
          </a:p>
          <a:p>
            <a:pPr lvl="1"/>
            <a:r>
              <a:rPr lang="en-US" sz="1800" dirty="0"/>
              <a:t>What is the value of $5 after executing the following shift instructions?</a:t>
            </a:r>
          </a:p>
          <a:p>
            <a:pPr lvl="1"/>
            <a:r>
              <a:rPr lang="en-US" sz="1800" b="1" dirty="0" err="1"/>
              <a:t>sll</a:t>
            </a:r>
            <a:r>
              <a:rPr lang="en-US" sz="1800" dirty="0"/>
              <a:t>	$5, $4, 3		# shift left logical the value of $4 by 3 bits</a:t>
            </a:r>
          </a:p>
          <a:p>
            <a:pPr lvl="1"/>
            <a:r>
              <a:rPr lang="en-US" sz="1800" b="1" dirty="0" err="1"/>
              <a:t>srl</a:t>
            </a:r>
            <a:r>
              <a:rPr lang="en-US" sz="1800" dirty="0"/>
              <a:t> 	$5, $4, 2		# shift right logical the value of $4 by 2 bits</a:t>
            </a:r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675092" y="5306295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0 0 1 1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13093" y="4620495"/>
            <a:ext cx="3400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Right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2 bits: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284692" y="5611095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561292" y="5306295"/>
            <a:ext cx="28956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... 0 1 1 0 0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180292" y="4620495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Left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3 bits: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256180" y="561109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760692" y="507769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494867" y="507769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732492" y="3553695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0 ... 0 1 1 0 0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018492" y="35536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884892" y="53062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456892" y="530629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+96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808692" y="4010895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027892" y="4010895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675092" y="5687295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0x00000003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94692" y="5687295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0x00000060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A8CA4-76E2-43E9-8A31-310F1DA0033A}"/>
              </a:ext>
            </a:extLst>
          </p:cNvPr>
          <p:cNvSpPr/>
          <p:nvPr/>
        </p:nvSpPr>
        <p:spPr>
          <a:xfrm>
            <a:off x="2845362" y="4102619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2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3FFAB3-883E-45CE-BD37-F06F584118E2}"/>
              </a:ext>
            </a:extLst>
          </p:cNvPr>
          <p:cNvSpPr/>
          <p:nvPr/>
        </p:nvSpPr>
        <p:spPr>
          <a:xfrm>
            <a:off x="7179111" y="4103659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3	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A875FBF-B7D8-4DF5-91DD-4C0A1805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810" y="356787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AED3EBC1-1BFC-4B4D-8BD7-CC1B405B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530" y="3554730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0x0000000C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3ECDAD8-28B3-477A-8842-2694CFCC9E27}"/>
              </a:ext>
            </a:extLst>
          </p:cNvPr>
          <p:cNvSpPr/>
          <p:nvPr/>
        </p:nvSpPr>
        <p:spPr>
          <a:xfrm>
            <a:off x="899046" y="3289562"/>
            <a:ext cx="2441439" cy="1031751"/>
          </a:xfrm>
          <a:prstGeom prst="wedgeEllipseCallout">
            <a:avLst>
              <a:gd name="adj1" fmla="val 27628"/>
              <a:gd name="adj2" fmla="val 64073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“Shift Right N bits” is used for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by 2</a:t>
            </a:r>
            <a:r>
              <a:rPr lang="en-US" sz="1600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F40B1FD5-4058-47D7-9F34-A66B66C044B5}"/>
              </a:ext>
            </a:extLst>
          </p:cNvPr>
          <p:cNvSpPr/>
          <p:nvPr/>
        </p:nvSpPr>
        <p:spPr>
          <a:xfrm>
            <a:off x="8257387" y="3319907"/>
            <a:ext cx="3329594" cy="1412959"/>
          </a:xfrm>
          <a:prstGeom prst="wedgeEllipseCallout">
            <a:avLst>
              <a:gd name="adj1" fmla="val -37195"/>
              <a:gd name="adj2" fmla="val 780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“Shift Left N bits” is used for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by 2</a:t>
            </a:r>
            <a:r>
              <a:rPr lang="en-US" sz="1600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 defTabSz="527517"/>
            <a:r>
              <a:rPr lang="en-US" sz="1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Careful: Could overflow</a:t>
            </a:r>
            <a:r>
              <a:rPr lang="en-US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7E3EDE-8458-4E98-A17C-0C131771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892" y="530326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673268C8-171B-450B-ABFC-543FE6DE1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64" y="526206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891F57CE-65EC-477C-8DBD-9FCFE6636A98}"/>
              </a:ext>
            </a:extLst>
          </p:cNvPr>
          <p:cNvSpPr/>
          <p:nvPr/>
        </p:nvSpPr>
        <p:spPr>
          <a:xfrm>
            <a:off x="6485092" y="1807660"/>
            <a:ext cx="3126099" cy="1306360"/>
          </a:xfrm>
          <a:prstGeom prst="wedgeEllipseCallout">
            <a:avLst>
              <a:gd name="adj1" fmla="val -37195"/>
              <a:gd name="adj2" fmla="val 7808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operation should be done in bit level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translate given value to binary first</a:t>
            </a:r>
            <a:endParaRPr lang="en-US" sz="1200" b="1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  <p:bldP spid="25" grpId="0" animBg="1"/>
      <p:bldP spid="26" grpId="0" animBg="1"/>
      <p:bldP spid="27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Arithmetic Shift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Shift right with replicating MSB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Shift left with filling in 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lvl="1"/>
            <a:r>
              <a:rPr lang="en-US" sz="1800" dirty="0"/>
              <a:t>Assume that the original value of $4 is 0xFFFFFFFC (= -4)</a:t>
            </a:r>
          </a:p>
          <a:p>
            <a:pPr lvl="1"/>
            <a:r>
              <a:rPr lang="en-US" sz="1800" dirty="0"/>
              <a:t>What is the value of $5 after executing the following shift instruction?</a:t>
            </a:r>
          </a:p>
          <a:p>
            <a:pPr lvl="1"/>
            <a:r>
              <a:rPr lang="en-US" sz="1800" b="1" dirty="0" err="1"/>
              <a:t>sra</a:t>
            </a:r>
            <a:r>
              <a:rPr lang="en-US" sz="1800" dirty="0"/>
              <a:t>	$5, $4, 2		# shift right arithmetic the value of $4 by 2 bits</a:t>
            </a:r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86080" y="5322479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1 1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1 1 1 1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824081" y="4636679"/>
            <a:ext cx="3400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Right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2 bits: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195680" y="5627279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091280" y="4636679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Left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by 3 bits: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671680" y="5093879"/>
            <a:ext cx="23405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MSB replicated and shifted in…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405855" y="5093879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sz="1200" b="1" i="1" dirty="0">
                <a:solidFill>
                  <a:srgbClr val="FF0000"/>
                </a:solidFill>
                <a:latin typeface="Calibri"/>
              </a:rPr>
              <a:t>0’s shifted in…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643480" y="3569879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Courier New" pitchFamily="64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... 1 1 1 0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929480" y="35698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795880" y="53224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9367880" y="532247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-32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719680" y="4027079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5938880" y="4027079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586080" y="5703479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0xFFFFFFFF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05680" y="5703479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pc="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0xFFFFFFE0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A8CA4-76E2-43E9-8A31-310F1DA0033A}"/>
              </a:ext>
            </a:extLst>
          </p:cNvPr>
          <p:cNvSpPr/>
          <p:nvPr/>
        </p:nvSpPr>
        <p:spPr>
          <a:xfrm>
            <a:off x="2756350" y="4118803"/>
            <a:ext cx="1783180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77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sra</a:t>
            </a:r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$5, $4, 2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3FFAB3-883E-45CE-BD37-F06F584118E2}"/>
              </a:ext>
            </a:extLst>
          </p:cNvPr>
          <p:cNvSpPr/>
          <p:nvPr/>
        </p:nvSpPr>
        <p:spPr>
          <a:xfrm>
            <a:off x="7090099" y="4119843"/>
            <a:ext cx="2316019" cy="41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27517"/>
            <a:r>
              <a:rPr lang="en-US" sz="2077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r>
              <a:rPr lang="en-US" sz="20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</a:t>
            </a:r>
            <a:r>
              <a:rPr lang="en-US" sz="2077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$5, $4, 3	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A875FBF-B7D8-4DF5-91DD-4C0A1805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798" y="358406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 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AED3EBC1-1BFC-4B4D-8BD7-CC1B405B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390" y="3569586"/>
            <a:ext cx="22860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0xFFFFFFFC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7E3EDE-8458-4E98-A17C-0C131771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80" y="5319449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480185CD-2446-4F7C-9CE9-13314A6E60FD}"/>
              </a:ext>
            </a:extLst>
          </p:cNvPr>
          <p:cNvSpPr/>
          <p:nvPr/>
        </p:nvSpPr>
        <p:spPr>
          <a:xfrm>
            <a:off x="812054" y="2263311"/>
            <a:ext cx="2817861" cy="2030322"/>
          </a:xfrm>
          <a:prstGeom prst="wedgeEllipseCallout">
            <a:avLst>
              <a:gd name="adj1" fmla="val 11895"/>
              <a:gd name="adj2" fmla="val 6370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if we shifted in 0s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(like a logical right shift) our result would be a positive number and the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wouldn’t work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FAA2F78-A0CF-4A9A-BC0A-71516F6A7F79}"/>
              </a:ext>
            </a:extLst>
          </p:cNvPr>
          <p:cNvSpPr/>
          <p:nvPr/>
        </p:nvSpPr>
        <p:spPr>
          <a:xfrm>
            <a:off x="7749870" y="1974457"/>
            <a:ext cx="3740820" cy="2319584"/>
          </a:xfrm>
          <a:prstGeom prst="wedgeEllipseCallout">
            <a:avLst>
              <a:gd name="adj1" fmla="val -3049"/>
              <a:gd name="adj2" fmla="val 58132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there is no difference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an arithmetic and logical left shift. We always shift in 0s.</a:t>
            </a:r>
          </a:p>
          <a:p>
            <a:pPr algn="ctr" defTabSz="527517"/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 uses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sll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both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logical/arithmetic left shift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separate </a:t>
            </a:r>
            <a:r>
              <a:rPr lang="en-US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instruction)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69E05B18-FA94-4EB7-89E2-42D32183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80" y="5322479"/>
            <a:ext cx="28956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527517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1.. 1 1 1 0 0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urier New" pitchFamily="6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64" charset="0"/>
              </a:rPr>
              <a:t>0 0</a:t>
            </a: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331DD0E8-23CC-4F7F-86E4-3D3FF1866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168" y="5627279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F39441B0-C31A-4232-BC37-222B86DD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152" y="527825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527517">
              <a:spcBef>
                <a:spcPct val="50000"/>
              </a:spcBef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</p:spTree>
    <p:extLst>
      <p:ext uri="{BB962C8B-B14F-4D97-AF65-F5344CB8AC3E}">
        <p14:creationId xmlns:p14="http://schemas.microsoft.com/office/powerpoint/2010/main" val="33552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  <p:bldP spid="25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54" dirty="0"/>
              <a:t>Machine Code of R-Type Instructions</a:t>
            </a:r>
            <a:endParaRPr lang="en-US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48154" y="2878050"/>
            <a:ext cx="9495692" cy="33712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err="1"/>
              <a:t>Shamt</a:t>
            </a:r>
            <a:endParaRPr lang="en-US" altLang="en-US" sz="2400" b="1" dirty="0"/>
          </a:p>
          <a:p>
            <a:pPr lvl="1"/>
            <a:r>
              <a:rPr lang="en-US" altLang="en-US" sz="1800" dirty="0"/>
              <a:t>Indicate the shift amount that is used for shift instructions only; the other R-type instructions have all zeros in this field</a:t>
            </a:r>
          </a:p>
          <a:p>
            <a:pPr lvl="1"/>
            <a:r>
              <a:rPr lang="en-US" altLang="en-US" sz="1800" dirty="0"/>
              <a:t>Example:</a:t>
            </a:r>
          </a:p>
          <a:p>
            <a:pPr lvl="2"/>
            <a:r>
              <a:rPr lang="en-US" altLang="en-US" sz="1600" b="1" dirty="0" err="1"/>
              <a:t>sll</a:t>
            </a:r>
            <a:r>
              <a:rPr lang="en-US" altLang="en-US" sz="1600" b="1" dirty="0"/>
              <a:t>		$5, $4, 3</a:t>
            </a:r>
          </a:p>
          <a:p>
            <a:pPr lvl="2"/>
            <a:r>
              <a:rPr lang="en-US" altLang="en-US" sz="1600" b="1" dirty="0" err="1"/>
              <a:t>srl</a:t>
            </a:r>
            <a:r>
              <a:rPr lang="en-US" altLang="en-US" sz="1600" b="1" dirty="0"/>
              <a:t>		$5, $4, 2</a:t>
            </a:r>
          </a:p>
          <a:p>
            <a:pPr lvl="2"/>
            <a:r>
              <a:rPr lang="en-US" altLang="en-US" sz="1600" b="1" dirty="0" err="1"/>
              <a:t>sra</a:t>
            </a:r>
            <a:r>
              <a:rPr lang="en-US" altLang="en-US" sz="1600" b="1" dirty="0"/>
              <a:t>	$5, $4, 2</a:t>
            </a:r>
          </a:p>
          <a:p>
            <a:pPr marL="527517" lvl="1" indent="0" algn="ctr"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412D3-B254-4719-B25A-7E44DC5D9742}"/>
              </a:ext>
            </a:extLst>
          </p:cNvPr>
          <p:cNvGrpSpPr/>
          <p:nvPr/>
        </p:nvGrpSpPr>
        <p:grpSpPr>
          <a:xfrm>
            <a:off x="2937013" y="1202464"/>
            <a:ext cx="6269063" cy="851505"/>
            <a:chOff x="2034458" y="1204339"/>
            <a:chExt cx="4226560" cy="52832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272EDD45-F68C-458F-8F58-3E484FFD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Opcode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1583493-7727-49AC-980D-F7EAD62B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8809EEE-1CC6-42B6-A3C6-98AD02A0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292545E0-214F-4D0F-AE6F-FB359A6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969606CF-247F-4BC1-A74A-DF9365A1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6A0DF70-1A50-44D0-8040-12D15FF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3C45C2D4-3DB3-4019-A9E8-485B4CEB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83576AA5-2FA1-421B-AA11-DBE50423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F3A8E-7C04-43B3-8F94-98BD32C7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Shamt</a:t>
              </a:r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3BAA9E7-48FD-4F24-B1FB-E7BB26C0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204339"/>
              <a:ext cx="66040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bits</a:t>
              </a: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1E003754-2575-4F7F-98C2-16B7137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801821-492D-455F-8B21-F48C3617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204339"/>
              <a:ext cx="792480" cy="26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bits</a:t>
              </a:r>
            </a:p>
          </p:txBody>
        </p:sp>
      </p:grpSp>
      <p:sp>
        <p:nvSpPr>
          <p:cNvPr id="32" name="Rectangle 12">
            <a:extLst>
              <a:ext uri="{FF2B5EF4-FFF2-40B4-BE49-F238E27FC236}">
                <a16:creationId xmlns:a16="http://schemas.microsoft.com/office/drawing/2014/main" id="{90C89D7F-E470-412F-8983-0EC9ECC6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819" y="2268271"/>
            <a:ext cx="1175450" cy="4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6012B-290C-4D78-A8CA-EB7605DD74DB}"/>
              </a:ext>
            </a:extLst>
          </p:cNvPr>
          <p:cNvCxnSpPr/>
          <p:nvPr/>
        </p:nvCxnSpPr>
        <p:spPr>
          <a:xfrm>
            <a:off x="2937013" y="2268271"/>
            <a:ext cx="622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7402038-3B9F-4D43-A969-FC98F282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225" y="422647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9954B3E-BB4B-4F57-A7C0-1D1373B3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78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E6ED2E0-07D1-4A6E-8A49-6A9651C3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73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CEE2A0E-F9CB-408F-AB0D-6C9C0550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567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00101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4EB8EC0-39E4-4E57-BF07-482A929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862" y="422647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00011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BEB8A17-D8D6-486A-853D-B260CBE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157" y="4226479"/>
            <a:ext cx="908754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F1153-137D-4A08-B82D-2975C0245E31}"/>
              </a:ext>
            </a:extLst>
          </p:cNvPr>
          <p:cNvGrpSpPr/>
          <p:nvPr/>
        </p:nvGrpSpPr>
        <p:grpSpPr>
          <a:xfrm>
            <a:off x="4780018" y="4528236"/>
            <a:ext cx="4846687" cy="263255"/>
            <a:chOff x="2034458" y="1468499"/>
            <a:chExt cx="4226560" cy="26416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C773EA04-D294-454B-88A4-DCCCA120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444A9C8B-31EA-4776-B69F-2046B7B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E194C31-06A0-4721-A491-D3CF53C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4F1C35F4-2CEA-4C47-95F0-28DC71E1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1F16910C-731F-4CE7-BFAE-F7C7201B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84531F1B-86EA-469A-9252-D48621C7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2A62B-71AA-4755-B5D5-97650DDC45A8}"/>
              </a:ext>
            </a:extLst>
          </p:cNvPr>
          <p:cNvGrpSpPr/>
          <p:nvPr/>
        </p:nvGrpSpPr>
        <p:grpSpPr>
          <a:xfrm>
            <a:off x="4780018" y="4840361"/>
            <a:ext cx="4846687" cy="263255"/>
            <a:chOff x="2034458" y="1468499"/>
            <a:chExt cx="4226560" cy="264160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640A0648-16EF-4160-84FA-764BE564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5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000000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113DC9D-9124-476A-8DD4-CE549371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9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00000</a:t>
              </a:r>
            </a:p>
          </p:txBody>
        </p:sp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AC239D2A-5240-491A-ABD1-2DA6E999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3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00100</a:t>
              </a:r>
            </a:p>
          </p:txBody>
        </p: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98946529-CF34-47CA-BCE3-83F0F8142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7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5C68BF9A-86BF-4B2E-8E59-D9BA3FC6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138" y="1468499"/>
              <a:ext cx="66040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00010</a:t>
              </a: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471E04C4-798B-42AA-945C-5B0CC32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538" y="1468499"/>
              <a:ext cx="792480" cy="26416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527517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000011</a:t>
              </a:r>
            </a:p>
          </p:txBody>
        </p:sp>
      </p:grpSp>
      <p:sp>
        <p:nvSpPr>
          <p:cNvPr id="84" name="Rectangle 5">
            <a:extLst>
              <a:ext uri="{FF2B5EF4-FFF2-40B4-BE49-F238E27FC236}">
                <a16:creationId xmlns:a16="http://schemas.microsoft.com/office/drawing/2014/main" id="{26E7F6D2-E7D1-4FF6-AB58-2F25DD7E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550" y="4227317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Rectangle 5">
            <a:extLst>
              <a:ext uri="{FF2B5EF4-FFF2-40B4-BE49-F238E27FC236}">
                <a16:creationId xmlns:a16="http://schemas.microsoft.com/office/drawing/2014/main" id="{00B938AF-5022-4B38-9BCE-9870D38F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56" y="4525420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Rectangle 5">
            <a:extLst>
              <a:ext uri="{FF2B5EF4-FFF2-40B4-BE49-F238E27FC236}">
                <a16:creationId xmlns:a16="http://schemas.microsoft.com/office/drawing/2014/main" id="{ACFF5758-5B2E-41FA-996D-A8A2BC3B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56" y="4840369"/>
            <a:ext cx="757295" cy="2632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527517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55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41" grpId="0" animBg="1"/>
      <p:bldP spid="43" grpId="0" animBg="1"/>
      <p:bldP spid="45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2490</Words>
  <Application>Microsoft Office PowerPoint</Application>
  <PresentationFormat>Widescreen</PresentationFormat>
  <Paragraphs>662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SJSU Spartan Regular</vt:lpstr>
      <vt:lpstr>Arial</vt:lpstr>
      <vt:lpstr>Calibri</vt:lpstr>
      <vt:lpstr>Calibri Light</vt:lpstr>
      <vt:lpstr>Courier New</vt:lpstr>
      <vt:lpstr>Lucida Console</vt:lpstr>
      <vt:lpstr>Tahoma</vt:lpstr>
      <vt:lpstr>Times New Roman</vt:lpstr>
      <vt:lpstr>Wingdings</vt:lpstr>
      <vt:lpstr>Office Theme</vt:lpstr>
      <vt:lpstr>1_Office Theme</vt:lpstr>
      <vt:lpstr>Lecture 2.  Processor Instruction Set Architecture &amp; Language (3)</vt:lpstr>
      <vt:lpstr>Machine Code of R-Type Instructions</vt:lpstr>
      <vt:lpstr>Machine Code of R-Type Instructions</vt:lpstr>
      <vt:lpstr>Machine Code of R-Type Instructions</vt:lpstr>
      <vt:lpstr>Machine Code of R-Type Instructions</vt:lpstr>
      <vt:lpstr>Shift Instructions</vt:lpstr>
      <vt:lpstr>Example: Logical Shift</vt:lpstr>
      <vt:lpstr>Example: Arithmetic Shift</vt:lpstr>
      <vt:lpstr>Machine Code of R-Type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Machine Code of I-Type Instructions</vt:lpstr>
      <vt:lpstr>Branch Target Addressing</vt:lpstr>
      <vt:lpstr>Branch Target Addressing</vt:lpstr>
      <vt:lpstr>Machine Code of I-Type Instructions</vt:lpstr>
      <vt:lpstr>Loading an Immediate</vt:lpstr>
      <vt:lpstr>Exercise-2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3 Processor Instruction Set Architecture &amp; Language (2)</dc:title>
  <dc:creator>Haonan Wang</dc:creator>
  <cp:lastModifiedBy>Haonan Wang</cp:lastModifiedBy>
  <cp:revision>432</cp:revision>
  <dcterms:created xsi:type="dcterms:W3CDTF">2020-08-31T06:34:00Z</dcterms:created>
  <dcterms:modified xsi:type="dcterms:W3CDTF">2022-09-13T07:44:40Z</dcterms:modified>
</cp:coreProperties>
</file>