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466" r:id="rId3"/>
    <p:sldId id="297" r:id="rId4"/>
    <p:sldId id="473" r:id="rId5"/>
    <p:sldId id="474" r:id="rId6"/>
    <p:sldId id="311" r:id="rId7"/>
    <p:sldId id="316" r:id="rId8"/>
    <p:sldId id="312" r:id="rId9"/>
    <p:sldId id="325" r:id="rId10"/>
    <p:sldId id="326" r:id="rId11"/>
    <p:sldId id="327" r:id="rId12"/>
    <p:sldId id="328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2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3veowd7zdi9o2O0o4Wdemw==" hashData="sLhPqn40+W+QOt/jmfm+z7JaqH47awJRPb+eYiPIYqRay26qTuGwHRZdethP4AW4vSJPeDMRKG2164XBaFpCo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8" autoAdjust="0"/>
    <p:restoredTop sz="66982" autoAdjust="0"/>
  </p:normalViewPr>
  <p:slideViewPr>
    <p:cSldViewPr snapToGrid="0">
      <p:cViewPr varScale="1">
        <p:scale>
          <a:sx n="123" d="100"/>
          <a:sy n="123" d="100"/>
        </p:scale>
        <p:origin x="50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B1AC4-D1AA-428C-A178-7C1EADB5D6F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FD46F-4BAB-4C0E-9F0A-BC1BEC330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1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5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6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9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3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2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2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217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64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9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4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9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5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5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8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66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5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E8454-660E-4AFF-91D1-659C6C8ECE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65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E8454-660E-4AFF-91D1-659C6C8ECE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09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E8454-660E-4AFF-91D1-659C6C8ECE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1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835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963C55-317E-405E-BC3D-02D50D72A3F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0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675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6427-C75E-45B7-A6D2-773C781A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8A51D-63E0-4E7A-9F4C-72F1EFD20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B8FE-CA91-426D-AE6A-63891594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8E25-92F5-4FE9-9E55-F0B3D7B7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BD80-0243-49CC-AC4C-AFFE7B04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26A9-E9F8-4CE3-8679-E82D2F3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2AF37-8CFB-413B-8C58-351B642CB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A576-7AE9-4B70-B4B3-2D832696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81EB8-45A7-4B63-B80E-FA6FE9BD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811B-C05E-4E8F-8557-5E14731A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8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44439-961A-491F-A0BC-8671EF8C7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0F57B-9E3E-45F2-AA0E-957464777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863C-5BC6-47ED-ADBC-C9E64C13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93DF-1CB1-4295-9D20-BE2BE248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9076-1B92-4273-85FD-83D20ADB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5077"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8" name="TextBox 7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5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3968110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>
                <a:solidFill>
                  <a:srgbClr val="036DB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8" name="TextBox 7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3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3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55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2043-AFDF-4E1B-A787-7A5A72CE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3BFF-BBD6-4F54-9471-A0091243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C393-6304-48EB-BB99-4A85B1DA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09BC-74DF-45A4-AE81-9ED6A8D5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B855-423A-45F8-B6BA-3AAF90C7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7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40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4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83591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2553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5767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6" y="1125539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6" y="3757613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58E13C4E-75B7-4370-AFAC-ABEED847814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442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8B5B-1130-4898-BCE0-884BBFB4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B477E-0CD9-43C9-A89D-03F970CD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D8F2-18A7-4ECC-A12D-D119DAAF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3C953-B4BD-4482-8B20-9C734C8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6FC5-826D-4F3D-A66D-28B46452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B52-C99D-415E-8E0B-60E1C63F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115D-2060-4410-9F07-B2E941080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8362B-A266-42F1-9EB0-41EE81A10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D8DF2-9CC6-4694-966B-37EC0ACC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FF18-0A91-4768-9A11-5A7DB41D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74BD0-62EF-471D-9BB5-89C446A4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19E3-C363-4F8F-B3D4-025A6B21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E23A4-059F-4BA3-8F51-D6D17CF6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6F7DC-6DE6-4DC4-824A-EA7106E7E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1CFDB-16B4-40F8-8E98-C3B2A445A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AA54F-14F6-44F7-9205-E6334EA2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A2EB5-0CC9-4CAA-83EF-7AD6DFA2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1D707-669E-4F60-B172-6FA1001C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EA046-E81B-4AA8-92F6-8115D73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3AAA-C3D9-4DE5-9532-8B4E7922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72BAF-78AA-451D-8521-26997544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0B4E4-3AA0-4ABB-AF9A-A8836ACE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C3965-1A8E-475B-80B1-AAA4C9D4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2E730-41C4-4D13-9416-B6EF5EF4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7ACA5-2ED3-4D39-9435-DAB7ED38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E363-A166-425C-AFC7-D1E4E810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1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CA18-7B83-4749-9AB0-78267890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0D97-6FBC-4EDA-8BCF-009ABE08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FC775-81E1-4523-80C3-AC5CAB5CC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B3F51-3293-4712-9E62-B04CEE12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EAFA1-C0CA-4377-A312-587EA187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958FA-CC50-42E9-ADE2-B477DEB1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0A37-D25D-44B7-BB63-F91524D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47642-E68B-44FB-88AE-5391221B9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BC735-E965-4CA3-8D16-5A3F741E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CADC-3134-483F-AED6-85F8D1C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5B64D-5D8B-4081-A9AC-EC73A445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598BC-F8D7-46F7-B99B-2E00ACC8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28430-A375-45E2-BD75-DFAF1485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D26F-BD3A-49D5-A597-CC1C2412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78FE-8336-4E08-9DAB-A94363D8C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F59A-EF50-444B-82F2-557EBD1706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BFFF-9AD1-43F7-8DDF-C413F8BE2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9FDC-541D-4809-9E75-C3D146A34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FE20-2637-4BE6-9C76-05036065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8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2.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 Instruction Set Architecture &amp; Language (4)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4D7F5-5F12-43CF-AA6C-9C91EAE5665C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F24-B855-44A2-AE33-82157A3A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Than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C518-3166-4A54-A512-EB60625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The previous for loop can be rewritten by using “less than” operation like below</a:t>
            </a:r>
            <a:endParaRPr lang="en-US" sz="1800" b="1" dirty="0"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Example: Add numbers from 0 to 9 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735F-C733-4F21-84A4-8F8BD62D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43392-3CE0-4AEA-BF86-B4855B66B1F5}"/>
              </a:ext>
            </a:extLst>
          </p:cNvPr>
          <p:cNvSpPr txBox="1"/>
          <p:nvPr/>
        </p:nvSpPr>
        <p:spPr>
          <a:xfrm>
            <a:off x="1829802" y="3222411"/>
            <a:ext cx="3549075" cy="232980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sum = 0;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Times New Roman" pitchFamily="64" charset="0"/>
              <a:cs typeface="Arial" panose="020B0604020202020204" pitchFamily="34" charset="0"/>
            </a:endParaRP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10;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++)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{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	sum = sum +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A7DB88-2791-4504-9D9E-4117F247BCAF}"/>
              </a:ext>
            </a:extLst>
          </p:cNvPr>
          <p:cNvSpPr txBox="1">
            <a:spLocks/>
          </p:cNvSpPr>
          <p:nvPr/>
        </p:nvSpPr>
        <p:spPr>
          <a:xfrm>
            <a:off x="6483411" y="2742127"/>
            <a:ext cx="4484077" cy="34902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, $s1 = sum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$s0,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$t0, $0, 10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for: 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$s0, $t0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 		$s1, $s1, $s0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for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60EF-F279-431E-BDD3-13FD7174E22E}"/>
              </a:ext>
            </a:extLst>
          </p:cNvPr>
          <p:cNvSpPr txBox="1"/>
          <p:nvPr/>
        </p:nvSpPr>
        <p:spPr>
          <a:xfrm>
            <a:off x="8099689" y="2317200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DFBD9-75DB-415D-B73A-14252F327189}"/>
              </a:ext>
            </a:extLst>
          </p:cNvPr>
          <p:cNvSpPr txBox="1"/>
          <p:nvPr/>
        </p:nvSpPr>
        <p:spPr>
          <a:xfrm>
            <a:off x="2056665" y="2726784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D56F51-F10E-4594-A229-57E6DBFDC18D}"/>
              </a:ext>
            </a:extLst>
          </p:cNvPr>
          <p:cNvSpPr/>
          <p:nvPr/>
        </p:nvSpPr>
        <p:spPr>
          <a:xfrm>
            <a:off x="2951203" y="4151577"/>
            <a:ext cx="778335" cy="3978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A24B465-E668-4206-B7D2-F0A2763D61A6}"/>
              </a:ext>
            </a:extLst>
          </p:cNvPr>
          <p:cNvSpPr txBox="1">
            <a:spLocks/>
          </p:cNvSpPr>
          <p:nvPr/>
        </p:nvSpPr>
        <p:spPr>
          <a:xfrm>
            <a:off x="6483411" y="2742127"/>
            <a:ext cx="4484077" cy="35055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, $s1 = sum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$s0,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$t0, $0, 10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for: 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$s0, $t0,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 		$s1, $s1, $s0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for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26D66F-E5D3-45A6-9671-DDF66A567109}"/>
              </a:ext>
            </a:extLst>
          </p:cNvPr>
          <p:cNvSpPr/>
          <p:nvPr/>
        </p:nvSpPr>
        <p:spPr>
          <a:xfrm>
            <a:off x="7521907" y="4329378"/>
            <a:ext cx="3097967" cy="5955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F24-B855-44A2-AE33-82157A3A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Than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C518-3166-4A54-A512-EB60625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To reduce the number of instructions, you can also use </a:t>
            </a:r>
            <a:r>
              <a:rPr lang="en-US" sz="2000" b="1" dirty="0" err="1">
                <a:solidFill>
                  <a:srgbClr val="0070C0"/>
                </a:solidFill>
              </a:rPr>
              <a:t>slti</a:t>
            </a:r>
            <a:r>
              <a:rPr lang="en-US" sz="2000" b="1" dirty="0">
                <a:solidFill>
                  <a:srgbClr val="0070C0"/>
                </a:solidFill>
              </a:rPr>
              <a:t> or </a:t>
            </a:r>
            <a:r>
              <a:rPr lang="en-US" sz="2000" b="1" dirty="0" err="1">
                <a:solidFill>
                  <a:srgbClr val="0070C0"/>
                </a:solidFill>
              </a:rPr>
              <a:t>sltui</a:t>
            </a:r>
            <a:r>
              <a:rPr lang="en-US" sz="2000" b="1" dirty="0">
                <a:solidFill>
                  <a:srgbClr val="0070C0"/>
                </a:solidFill>
              </a:rPr>
              <a:t> instead of </a:t>
            </a:r>
            <a:r>
              <a:rPr lang="en-US" sz="2000" b="1" dirty="0" err="1">
                <a:solidFill>
                  <a:srgbClr val="0070C0"/>
                </a:solidFill>
              </a:rPr>
              <a:t>slt</a:t>
            </a:r>
            <a:endParaRPr lang="en-US" sz="18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Example: Add numbers from 0 to 9 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735F-C733-4F21-84A4-8F8BD62D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43392-3CE0-4AEA-BF86-B4855B66B1F5}"/>
              </a:ext>
            </a:extLst>
          </p:cNvPr>
          <p:cNvSpPr txBox="1"/>
          <p:nvPr/>
        </p:nvSpPr>
        <p:spPr>
          <a:xfrm>
            <a:off x="1829802" y="3222411"/>
            <a:ext cx="3549075" cy="232980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sum = 0;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Times New Roman" pitchFamily="64" charset="0"/>
              <a:cs typeface="Arial" panose="020B0604020202020204" pitchFamily="34" charset="0"/>
            </a:endParaRP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10;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++)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{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	sum = sum +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A7DB88-2791-4504-9D9E-4117F247BCAF}"/>
              </a:ext>
            </a:extLst>
          </p:cNvPr>
          <p:cNvSpPr txBox="1">
            <a:spLocks/>
          </p:cNvSpPr>
          <p:nvPr/>
        </p:nvSpPr>
        <p:spPr>
          <a:xfrm>
            <a:off x="6483411" y="2742127"/>
            <a:ext cx="4484077" cy="3482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, $s1 = sum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$s0,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$t0, $0, 10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for: 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$s0, $t0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 		$s1, $s1, $s0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for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60EF-F279-431E-BDD3-13FD7174E22E}"/>
              </a:ext>
            </a:extLst>
          </p:cNvPr>
          <p:cNvSpPr txBox="1"/>
          <p:nvPr/>
        </p:nvSpPr>
        <p:spPr>
          <a:xfrm>
            <a:off x="8099689" y="2317200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DFBD9-75DB-415D-B73A-14252F327189}"/>
              </a:ext>
            </a:extLst>
          </p:cNvPr>
          <p:cNvSpPr txBox="1"/>
          <p:nvPr/>
        </p:nvSpPr>
        <p:spPr>
          <a:xfrm>
            <a:off x="2056665" y="2726784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D56F51-F10E-4594-A229-57E6DBFDC18D}"/>
              </a:ext>
            </a:extLst>
          </p:cNvPr>
          <p:cNvSpPr/>
          <p:nvPr/>
        </p:nvSpPr>
        <p:spPr>
          <a:xfrm>
            <a:off x="2951203" y="4151577"/>
            <a:ext cx="778335" cy="3978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26D66F-E5D3-45A6-9671-DDF66A567109}"/>
              </a:ext>
            </a:extLst>
          </p:cNvPr>
          <p:cNvSpPr/>
          <p:nvPr/>
        </p:nvSpPr>
        <p:spPr>
          <a:xfrm>
            <a:off x="7563145" y="4021966"/>
            <a:ext cx="3063414" cy="918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9B79081-A03E-410E-B2F0-FABEA457E3E5}"/>
              </a:ext>
            </a:extLst>
          </p:cNvPr>
          <p:cNvSpPr txBox="1">
            <a:spLocks/>
          </p:cNvSpPr>
          <p:nvPr/>
        </p:nvSpPr>
        <p:spPr>
          <a:xfrm>
            <a:off x="6483410" y="2741479"/>
            <a:ext cx="4484077" cy="347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, $s1 = sum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$s0,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for: 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$s0, 10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 		$s1, $s1, $s0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for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08D392-2170-43F3-A27C-9CEF88AA095C}"/>
              </a:ext>
            </a:extLst>
          </p:cNvPr>
          <p:cNvSpPr/>
          <p:nvPr/>
        </p:nvSpPr>
        <p:spPr>
          <a:xfrm>
            <a:off x="7563145" y="4021966"/>
            <a:ext cx="3104652" cy="630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2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249-6D95-47C5-925B-883C8D9E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B2BA-0C73-4101-B318-513512F7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How are subroutines executed?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E3D5-701E-48E8-9916-98778F9C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B2D07-9D5F-48D4-8F37-0C0C6110E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75872"/>
              </p:ext>
            </p:extLst>
          </p:nvPr>
        </p:nvGraphicFramePr>
        <p:xfrm>
          <a:off x="1903047" y="2381465"/>
          <a:ext cx="2762463" cy="27080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6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8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(void)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…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 = 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 =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+= b;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BDF9D8-FFE7-4A43-A9FB-076E4C8521AD}"/>
              </a:ext>
            </a:extLst>
          </p:cNvPr>
          <p:cNvCxnSpPr/>
          <p:nvPr/>
        </p:nvCxnSpPr>
        <p:spPr>
          <a:xfrm>
            <a:off x="1716946" y="4188699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FA60DC-4330-486B-B07E-9C03F73425E1}"/>
              </a:ext>
            </a:extLst>
          </p:cNvPr>
          <p:cNvSpPr/>
          <p:nvPr/>
        </p:nvSpPr>
        <p:spPr>
          <a:xfrm>
            <a:off x="1707524" y="2845362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474037-4F09-4832-AE38-9E8D30D9A6F6}"/>
              </a:ext>
            </a:extLst>
          </p:cNvPr>
          <p:cNvSpPr/>
          <p:nvPr/>
        </p:nvSpPr>
        <p:spPr>
          <a:xfrm>
            <a:off x="1723225" y="4490782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FB8883F-5DF3-4C0A-AF3B-6C617445E486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>
            <a:off x="1707523" y="2871740"/>
            <a:ext cx="15702" cy="1645420"/>
          </a:xfrm>
          <a:prstGeom prst="curvedConnector3">
            <a:avLst>
              <a:gd name="adj1" fmla="val 3819760"/>
            </a:avLst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2E4FA-38D9-424C-BF99-1660E643D42E}"/>
              </a:ext>
            </a:extLst>
          </p:cNvPr>
          <p:cNvCxnSpPr/>
          <p:nvPr/>
        </p:nvCxnSpPr>
        <p:spPr>
          <a:xfrm>
            <a:off x="1707523" y="2871739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8691BB2-C33D-4D8C-B34A-907DCFFCF51E}"/>
              </a:ext>
            </a:extLst>
          </p:cNvPr>
          <p:cNvSpPr/>
          <p:nvPr/>
        </p:nvSpPr>
        <p:spPr>
          <a:xfrm>
            <a:off x="1711292" y="3175073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17189E-B494-490E-BE17-B250BFBCE74C}"/>
              </a:ext>
            </a:extLst>
          </p:cNvPr>
          <p:cNvSpPr/>
          <p:nvPr/>
        </p:nvSpPr>
        <p:spPr>
          <a:xfrm>
            <a:off x="1743632" y="4641508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9776DB2-8A67-4D20-BA83-9A4B802B7C6F}"/>
              </a:ext>
            </a:extLst>
          </p:cNvPr>
          <p:cNvCxnSpPr>
            <a:cxnSpLocks/>
            <a:stCxn id="19" idx="2"/>
            <a:endCxn id="18" idx="2"/>
          </p:cNvCxnSpPr>
          <p:nvPr/>
        </p:nvCxnSpPr>
        <p:spPr>
          <a:xfrm rot="10800000">
            <a:off x="1711292" y="3201450"/>
            <a:ext cx="32340" cy="1466435"/>
          </a:xfrm>
          <a:prstGeom prst="curvedConnector3">
            <a:avLst>
              <a:gd name="adj1" fmla="val 1713872"/>
            </a:avLst>
          </a:prstGeom>
          <a:ln>
            <a:solidFill>
              <a:srgbClr val="0070C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120C5D-66BE-436F-9484-4890F6281EC7}"/>
              </a:ext>
            </a:extLst>
          </p:cNvPr>
          <p:cNvCxnSpPr/>
          <p:nvPr/>
        </p:nvCxnSpPr>
        <p:spPr>
          <a:xfrm>
            <a:off x="1733742" y="4671811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2EA07F-8336-4A42-8D66-F9757B565D69}"/>
              </a:ext>
            </a:extLst>
          </p:cNvPr>
          <p:cNvSpPr txBox="1"/>
          <p:nvPr/>
        </p:nvSpPr>
        <p:spPr>
          <a:xfrm>
            <a:off x="5157552" y="2785414"/>
            <a:ext cx="5719194" cy="2010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jump back to the Caller function,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resume the execution from the immediate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line of the subroutine calling line?</a:t>
            </a:r>
          </a:p>
          <a:p>
            <a:pPr defTabSz="527517"/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9698" indent="-329698" defTabSz="527517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 should record the return address before </a:t>
            </a:r>
          </a:p>
          <a:p>
            <a:pPr defTabSz="527517"/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jumping to the subroutine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0174-C195-41B2-BFE3-381F2647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Special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E3A9-0689-41BD-BFDB-8AAABA7A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F48F2B-27BC-4153-B135-D58E6BF02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839440"/>
              </p:ext>
            </p:extLst>
          </p:nvPr>
        </p:nvGraphicFramePr>
        <p:xfrm>
          <a:off x="1348154" y="1161317"/>
          <a:ext cx="8444433" cy="478536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1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Assembler Name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Number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$zero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 0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$at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Assembler temporary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$v0-$v1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$2-$3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return values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$a0-$a3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$4-$7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Arguments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$t0-$t7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$8-$15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$s0-$s7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$16-$23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Saved 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$t8-$t9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$24-$25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$k0-$k1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$26-$27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 for OS kernel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44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Pointer (Global and static variables/data)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Pointer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Address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88A673-FF1B-4D01-876F-DECA67EFA7A2}"/>
              </a:ext>
            </a:extLst>
          </p:cNvPr>
          <p:cNvSpPr/>
          <p:nvPr/>
        </p:nvSpPr>
        <p:spPr>
          <a:xfrm>
            <a:off x="2017349" y="5559589"/>
            <a:ext cx="7523909" cy="3978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E0BD5-B1F5-4E24-BB52-A23009FB12D0}"/>
              </a:ext>
            </a:extLst>
          </p:cNvPr>
          <p:cNvSpPr txBox="1"/>
          <p:nvPr/>
        </p:nvSpPr>
        <p:spPr>
          <a:xfrm>
            <a:off x="1348154" y="5957405"/>
            <a:ext cx="413478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srgbClr val="FF0000"/>
                </a:solidFill>
                <a:latin typeface="Calibri"/>
              </a:rPr>
              <a:t>$ra</a:t>
            </a:r>
            <a:r>
              <a:rPr lang="en-US" sz="2077" dirty="0">
                <a:solidFill>
                  <a:srgbClr val="FF0000"/>
                </a:solidFill>
                <a:latin typeface="Calibri"/>
              </a:rPr>
              <a:t> register holds the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417220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125F-E894-40B9-90C2-822C4D73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and Link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198C-DF62-428A-9833-80024B00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Most of assembly languages provide a special jump (or branch) instruction that </a:t>
            </a:r>
            <a:r>
              <a:rPr lang="en-US" sz="2400" b="1" dirty="0">
                <a:solidFill>
                  <a:srgbClr val="0070C0"/>
                </a:solidFill>
              </a:rPr>
              <a:t>Jump + Update Return Address Register</a:t>
            </a:r>
          </a:p>
          <a:p>
            <a:pPr marL="527517" lvl="1" indent="0">
              <a:buNone/>
            </a:pPr>
            <a:endParaRPr lang="en-US" altLang="en-US" sz="4800" dirty="0">
              <a:solidFill>
                <a:prstClr val="black"/>
              </a:solidFill>
            </a:endParaRPr>
          </a:p>
          <a:p>
            <a:pPr marL="527517" lvl="1" indent="0">
              <a:buNone/>
            </a:pPr>
            <a:r>
              <a:rPr lang="en-US" altLang="en-US" sz="4800" dirty="0">
                <a:solidFill>
                  <a:prstClr val="black"/>
                </a:solidFill>
              </a:rPr>
              <a:t>	JA</a:t>
            </a:r>
            <a:r>
              <a:rPr lang="en-US" altLang="en-US" sz="4800" dirty="0">
                <a:solidFill>
                  <a:srgbClr val="0070C0"/>
                </a:solidFill>
              </a:rPr>
              <a:t>L</a:t>
            </a:r>
            <a:r>
              <a:rPr lang="en-US" altLang="en-US" sz="4800" dirty="0">
                <a:solidFill>
                  <a:prstClr val="black"/>
                </a:solidFill>
              </a:rPr>
              <a:t>  	Label</a:t>
            </a:r>
            <a:r>
              <a:rPr lang="en-US" altLang="en-US" sz="3200" dirty="0">
                <a:solidFill>
                  <a:prstClr val="black"/>
                </a:solidFill>
              </a:rPr>
              <a:t>   		</a:t>
            </a:r>
            <a:r>
              <a:rPr lang="en-US" altLang="en-US" sz="2400" dirty="0">
                <a:solidFill>
                  <a:prstClr val="black"/>
                </a:solidFill>
              </a:rPr>
              <a:t>1. Jump to Label and  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		2. Update $ra with return address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		(</a:t>
            </a:r>
            <a:r>
              <a:rPr lang="en-US" altLang="en-US" sz="2400" dirty="0">
                <a:solidFill>
                  <a:prstClr val="black"/>
                </a:solidFill>
                <a:sym typeface="Wingdings" panose="05000000000000000000" pitchFamily="2" charset="2"/>
              </a:rPr>
              <a:t>JAL’s next instruction address)</a:t>
            </a:r>
            <a:endParaRPr lang="en-US" altLang="en-US" sz="2400" dirty="0">
              <a:solidFill>
                <a:prstClr val="black"/>
              </a:solidFill>
            </a:endParaRP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</a:t>
            </a:r>
            <a:r>
              <a:rPr lang="en-US" altLang="en-US" sz="2000" dirty="0">
                <a:solidFill>
                  <a:prstClr val="black"/>
                </a:solidFill>
              </a:rPr>
              <a:t>      	</a:t>
            </a:r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EB5-189C-4A19-9926-FE215010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7C355-B502-4614-A601-2277F567FD37}"/>
              </a:ext>
            </a:extLst>
          </p:cNvPr>
          <p:cNvCxnSpPr>
            <a:cxnSpLocks/>
          </p:cNvCxnSpPr>
          <p:nvPr/>
        </p:nvCxnSpPr>
        <p:spPr>
          <a:xfrm>
            <a:off x="1727451" y="3683130"/>
            <a:ext cx="1072606" cy="1747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F3CA85-9D40-4A65-BF7F-7787E52DF653}"/>
              </a:ext>
            </a:extLst>
          </p:cNvPr>
          <p:cNvSpPr txBox="1"/>
          <p:nvPr/>
        </p:nvSpPr>
        <p:spPr>
          <a:xfrm>
            <a:off x="864987" y="4227020"/>
            <a:ext cx="191110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and Link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DF08A6-F497-4AE4-B066-DB1EF29D89C6}"/>
              </a:ext>
            </a:extLst>
          </p:cNvPr>
          <p:cNvCxnSpPr>
            <a:cxnSpLocks/>
          </p:cNvCxnSpPr>
          <p:nvPr/>
        </p:nvCxnSpPr>
        <p:spPr>
          <a:xfrm flipH="1">
            <a:off x="1700960" y="3684877"/>
            <a:ext cx="375745" cy="50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A9604C-C1EB-48DB-8CF4-987DA1E11D7B}"/>
              </a:ext>
            </a:extLst>
          </p:cNvPr>
          <p:cNvCxnSpPr>
            <a:cxnSpLocks/>
          </p:cNvCxnSpPr>
          <p:nvPr/>
        </p:nvCxnSpPr>
        <p:spPr>
          <a:xfrm>
            <a:off x="3363772" y="3684877"/>
            <a:ext cx="146341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37D09E-CB25-438A-8BD7-A644EFACC47D}"/>
              </a:ext>
            </a:extLst>
          </p:cNvPr>
          <p:cNvCxnSpPr>
            <a:cxnSpLocks/>
          </p:cNvCxnSpPr>
          <p:nvPr/>
        </p:nvCxnSpPr>
        <p:spPr>
          <a:xfrm>
            <a:off x="3892994" y="3683130"/>
            <a:ext cx="0" cy="1093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19EA28-344D-4F39-AA2A-AA0BFCD180D1}"/>
              </a:ext>
            </a:extLst>
          </p:cNvPr>
          <p:cNvSpPr txBox="1"/>
          <p:nvPr/>
        </p:nvSpPr>
        <p:spPr>
          <a:xfrm>
            <a:off x="2384321" y="4870399"/>
            <a:ext cx="3424925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code line to jump</a:t>
            </a:r>
          </a:p>
        </p:txBody>
      </p:sp>
    </p:spTree>
    <p:extLst>
      <p:ext uri="{BB962C8B-B14F-4D97-AF65-F5344CB8AC3E}">
        <p14:creationId xmlns:p14="http://schemas.microsoft.com/office/powerpoint/2010/main" val="36572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249-6D95-47C5-925B-883C8D9E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B2BA-0C73-4101-B318-513512F7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How can we jump back to address in $ra?</a:t>
            </a:r>
          </a:p>
          <a:p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E3D5-701E-48E8-9916-98778F9C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B2D07-9D5F-48D4-8F37-0C0C6110E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62773"/>
              </p:ext>
            </p:extLst>
          </p:nvPr>
        </p:nvGraphicFramePr>
        <p:xfrm>
          <a:off x="1911068" y="2303489"/>
          <a:ext cx="2762463" cy="27080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6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8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(void)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…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 = 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 =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+= b;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BDF9D8-FFE7-4A43-A9FB-076E4C8521AD}"/>
              </a:ext>
            </a:extLst>
          </p:cNvPr>
          <p:cNvCxnSpPr/>
          <p:nvPr/>
        </p:nvCxnSpPr>
        <p:spPr>
          <a:xfrm>
            <a:off x="1724967" y="4110723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FA60DC-4330-486B-B07E-9C03F73425E1}"/>
              </a:ext>
            </a:extLst>
          </p:cNvPr>
          <p:cNvSpPr/>
          <p:nvPr/>
        </p:nvSpPr>
        <p:spPr>
          <a:xfrm>
            <a:off x="1715545" y="2767386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474037-4F09-4832-AE38-9E8D30D9A6F6}"/>
              </a:ext>
            </a:extLst>
          </p:cNvPr>
          <p:cNvSpPr/>
          <p:nvPr/>
        </p:nvSpPr>
        <p:spPr>
          <a:xfrm>
            <a:off x="1731246" y="4412806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FB8883F-5DF3-4C0A-AF3B-6C617445E486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>
            <a:off x="1715544" y="2793764"/>
            <a:ext cx="15702" cy="1645420"/>
          </a:xfrm>
          <a:prstGeom prst="curvedConnector3">
            <a:avLst>
              <a:gd name="adj1" fmla="val 3819760"/>
            </a:avLst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2E4FA-38D9-424C-BF99-1660E643D42E}"/>
              </a:ext>
            </a:extLst>
          </p:cNvPr>
          <p:cNvCxnSpPr/>
          <p:nvPr/>
        </p:nvCxnSpPr>
        <p:spPr>
          <a:xfrm>
            <a:off x="1715544" y="2793763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8691BB2-C33D-4D8C-B34A-907DCFFCF51E}"/>
              </a:ext>
            </a:extLst>
          </p:cNvPr>
          <p:cNvSpPr/>
          <p:nvPr/>
        </p:nvSpPr>
        <p:spPr>
          <a:xfrm>
            <a:off x="1719313" y="3097097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17189E-B494-490E-BE17-B250BFBCE74C}"/>
              </a:ext>
            </a:extLst>
          </p:cNvPr>
          <p:cNvSpPr/>
          <p:nvPr/>
        </p:nvSpPr>
        <p:spPr>
          <a:xfrm>
            <a:off x="1751653" y="4563532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9776DB2-8A67-4D20-BA83-9A4B802B7C6F}"/>
              </a:ext>
            </a:extLst>
          </p:cNvPr>
          <p:cNvCxnSpPr>
            <a:cxnSpLocks/>
            <a:stCxn id="19" idx="2"/>
            <a:endCxn id="18" idx="2"/>
          </p:cNvCxnSpPr>
          <p:nvPr/>
        </p:nvCxnSpPr>
        <p:spPr>
          <a:xfrm rot="10800000">
            <a:off x="1719313" y="3123474"/>
            <a:ext cx="32340" cy="1466435"/>
          </a:xfrm>
          <a:prstGeom prst="curvedConnector3">
            <a:avLst>
              <a:gd name="adj1" fmla="val 1713872"/>
            </a:avLst>
          </a:prstGeom>
          <a:ln>
            <a:solidFill>
              <a:srgbClr val="0070C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120C5D-66BE-436F-9484-4890F6281EC7}"/>
              </a:ext>
            </a:extLst>
          </p:cNvPr>
          <p:cNvCxnSpPr/>
          <p:nvPr/>
        </p:nvCxnSpPr>
        <p:spPr>
          <a:xfrm>
            <a:off x="1741763" y="4593835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341EF5-7E76-4686-B725-4CFF16D9E1FE}"/>
              </a:ext>
            </a:extLst>
          </p:cNvPr>
          <p:cNvSpPr txBox="1"/>
          <p:nvPr/>
        </p:nvSpPr>
        <p:spPr>
          <a:xfrm>
            <a:off x="4909497" y="4190132"/>
            <a:ext cx="242855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D6C83-5A06-4BF4-8F3F-FD9614F0A5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97275" y="4396118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64F75A-D850-40D9-925D-9E955479736A}"/>
              </a:ext>
            </a:extLst>
          </p:cNvPr>
          <p:cNvSpPr txBox="1"/>
          <p:nvPr/>
        </p:nvSpPr>
        <p:spPr>
          <a:xfrm>
            <a:off x="5144301" y="4593835"/>
            <a:ext cx="472437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$pc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first line of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$ra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a += b;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251565-61FE-4E30-88BB-DA9E1A247869}"/>
              </a:ext>
            </a:extLst>
          </p:cNvPr>
          <p:cNvCxnSpPr/>
          <p:nvPr/>
        </p:nvCxnSpPr>
        <p:spPr>
          <a:xfrm>
            <a:off x="5029216" y="4616285"/>
            <a:ext cx="0" cy="179431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503775-6885-4BFC-A19F-4B284B2408C9}"/>
              </a:ext>
            </a:extLst>
          </p:cNvPr>
          <p:cNvCxnSpPr>
            <a:cxnSpLocks/>
          </p:cNvCxnSpPr>
          <p:nvPr/>
        </p:nvCxnSpPr>
        <p:spPr>
          <a:xfrm>
            <a:off x="5018450" y="4792131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5170E3-6D9D-450F-89F1-0A2ED095108F}"/>
              </a:ext>
            </a:extLst>
          </p:cNvPr>
          <p:cNvCxnSpPr>
            <a:cxnSpLocks/>
          </p:cNvCxnSpPr>
          <p:nvPr/>
        </p:nvCxnSpPr>
        <p:spPr>
          <a:xfrm>
            <a:off x="5026452" y="4758691"/>
            <a:ext cx="0" cy="331297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C0D239-382D-40FB-AE06-F1176596AECE}"/>
              </a:ext>
            </a:extLst>
          </p:cNvPr>
          <p:cNvCxnSpPr>
            <a:cxnSpLocks/>
          </p:cNvCxnSpPr>
          <p:nvPr/>
        </p:nvCxnSpPr>
        <p:spPr>
          <a:xfrm>
            <a:off x="5022036" y="5080053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125F-E894-40B9-90C2-822C4D73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with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198C-DF62-428A-9833-80024B00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We can return to the Caller by running Jump with Register instruction with $ra as an operand </a:t>
            </a:r>
          </a:p>
          <a:p>
            <a:pPr lvl="1"/>
            <a:endParaRPr lang="en-US" altLang="en-US" sz="4000" dirty="0">
              <a:solidFill>
                <a:prstClr val="black"/>
              </a:solidFill>
            </a:endParaRPr>
          </a:p>
          <a:p>
            <a:pPr marL="527517" lvl="1" indent="0">
              <a:buNone/>
            </a:pPr>
            <a:r>
              <a:rPr lang="en-US" altLang="en-US" sz="4800" dirty="0">
                <a:solidFill>
                  <a:prstClr val="black"/>
                </a:solidFill>
              </a:rPr>
              <a:t>	J</a:t>
            </a:r>
            <a:r>
              <a:rPr lang="en-US" altLang="en-US" sz="4800" dirty="0">
                <a:solidFill>
                  <a:srgbClr val="0070C0"/>
                </a:solidFill>
              </a:rPr>
              <a:t>R</a:t>
            </a:r>
            <a:r>
              <a:rPr lang="en-US" altLang="en-US" sz="4800" dirty="0">
                <a:solidFill>
                  <a:prstClr val="black"/>
                </a:solidFill>
              </a:rPr>
              <a:t>  	$ra</a:t>
            </a:r>
            <a:r>
              <a:rPr lang="en-US" altLang="en-US" sz="3200" dirty="0">
                <a:solidFill>
                  <a:prstClr val="black"/>
                </a:solidFill>
              </a:rPr>
              <a:t>   		</a:t>
            </a:r>
            <a:r>
              <a:rPr lang="en-US" altLang="en-US" sz="2400" dirty="0">
                <a:solidFill>
                  <a:prstClr val="black"/>
                </a:solidFill>
              </a:rPr>
              <a:t>; Jump to address in $ra 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	; ($pc = $ra)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							</a:t>
            </a:r>
            <a:r>
              <a:rPr lang="en-US" altLang="en-US" sz="2000" dirty="0">
                <a:solidFill>
                  <a:prstClr val="black"/>
                </a:solidFill>
              </a:rPr>
              <a:t>      	</a:t>
            </a:r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EB5-189C-4A19-9926-FE215010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7C355-B502-4614-A601-2277F567FD37}"/>
              </a:ext>
            </a:extLst>
          </p:cNvPr>
          <p:cNvCxnSpPr>
            <a:cxnSpLocks/>
          </p:cNvCxnSpPr>
          <p:nvPr/>
        </p:nvCxnSpPr>
        <p:spPr>
          <a:xfrm>
            <a:off x="1637458" y="3552986"/>
            <a:ext cx="1006873" cy="1747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F3CA85-9D40-4A65-BF7F-7787E52DF653}"/>
              </a:ext>
            </a:extLst>
          </p:cNvPr>
          <p:cNvSpPr txBox="1"/>
          <p:nvPr/>
        </p:nvSpPr>
        <p:spPr>
          <a:xfrm>
            <a:off x="791035" y="4096876"/>
            <a:ext cx="2443298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with Register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DF08A6-F497-4AE4-B066-DB1EF29D89C6}"/>
              </a:ext>
            </a:extLst>
          </p:cNvPr>
          <p:cNvCxnSpPr>
            <a:cxnSpLocks/>
          </p:cNvCxnSpPr>
          <p:nvPr/>
        </p:nvCxnSpPr>
        <p:spPr>
          <a:xfrm flipH="1">
            <a:off x="1627008" y="3552986"/>
            <a:ext cx="691018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A9604C-C1EB-48DB-8CF4-987DA1E11D7B}"/>
              </a:ext>
            </a:extLst>
          </p:cNvPr>
          <p:cNvCxnSpPr>
            <a:cxnSpLocks/>
          </p:cNvCxnSpPr>
          <p:nvPr/>
        </p:nvCxnSpPr>
        <p:spPr>
          <a:xfrm flipV="1">
            <a:off x="3321904" y="3552986"/>
            <a:ext cx="1001935" cy="1747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37D09E-CB25-438A-8BD7-A644EFACC47D}"/>
              </a:ext>
            </a:extLst>
          </p:cNvPr>
          <p:cNvCxnSpPr>
            <a:cxnSpLocks/>
          </p:cNvCxnSpPr>
          <p:nvPr/>
        </p:nvCxnSpPr>
        <p:spPr>
          <a:xfrm>
            <a:off x="3819042" y="3552986"/>
            <a:ext cx="0" cy="1276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19EA28-344D-4F39-AA2A-AA0BFCD180D1}"/>
              </a:ext>
            </a:extLst>
          </p:cNvPr>
          <p:cNvSpPr txBox="1"/>
          <p:nvPr/>
        </p:nvSpPr>
        <p:spPr>
          <a:xfrm>
            <a:off x="2207103" y="4829583"/>
            <a:ext cx="342492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holding the jump target address</a:t>
            </a:r>
          </a:p>
        </p:txBody>
      </p:sp>
    </p:spTree>
    <p:extLst>
      <p:ext uri="{BB962C8B-B14F-4D97-AF65-F5344CB8AC3E}">
        <p14:creationId xmlns:p14="http://schemas.microsoft.com/office/powerpoint/2010/main" val="7756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249-6D95-47C5-925B-883C8D9E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with Register</a:t>
            </a:r>
            <a:endParaRPr lang="en-US" sz="5538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B2BA-0C73-4101-B318-513512F7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Assume that the addresses in the previous example are like below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E3D5-701E-48E8-9916-98778F9C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B2D07-9D5F-48D4-8F37-0C0C6110E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44046"/>
              </p:ext>
            </p:extLst>
          </p:nvPr>
        </p:nvGraphicFramePr>
        <p:xfrm>
          <a:off x="2385424" y="2686263"/>
          <a:ext cx="2762463" cy="27080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6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8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(void)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…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 = 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 =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+= b;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341EF5-7E76-4686-B725-4CFF16D9E1FE}"/>
              </a:ext>
            </a:extLst>
          </p:cNvPr>
          <p:cNvSpPr txBox="1"/>
          <p:nvPr/>
        </p:nvSpPr>
        <p:spPr>
          <a:xfrm>
            <a:off x="5327707" y="4572906"/>
            <a:ext cx="189571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D6C83-5A06-4BF4-8F3F-FD9614F0A5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815485" y="4778892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64F75A-D850-40D9-925D-9E955479736A}"/>
              </a:ext>
            </a:extLst>
          </p:cNvPr>
          <p:cNvSpPr txBox="1"/>
          <p:nvPr/>
        </p:nvSpPr>
        <p:spPr>
          <a:xfrm>
            <a:off x="5618657" y="4976609"/>
            <a:ext cx="472437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$pc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first line of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$ra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a += 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251565-61FE-4E30-88BB-DA9E1A247869}"/>
              </a:ext>
            </a:extLst>
          </p:cNvPr>
          <p:cNvCxnSpPr/>
          <p:nvPr/>
        </p:nvCxnSpPr>
        <p:spPr>
          <a:xfrm>
            <a:off x="5503573" y="4999059"/>
            <a:ext cx="0" cy="179431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503775-6885-4BFC-A19F-4B284B2408C9}"/>
              </a:ext>
            </a:extLst>
          </p:cNvPr>
          <p:cNvCxnSpPr>
            <a:cxnSpLocks/>
          </p:cNvCxnSpPr>
          <p:nvPr/>
        </p:nvCxnSpPr>
        <p:spPr>
          <a:xfrm>
            <a:off x="5492807" y="5174905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5170E3-6D9D-450F-89F1-0A2ED095108F}"/>
              </a:ext>
            </a:extLst>
          </p:cNvPr>
          <p:cNvCxnSpPr>
            <a:cxnSpLocks/>
          </p:cNvCxnSpPr>
          <p:nvPr/>
        </p:nvCxnSpPr>
        <p:spPr>
          <a:xfrm>
            <a:off x="5507159" y="5141465"/>
            <a:ext cx="0" cy="331297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C0D239-382D-40FB-AE06-F1176596AECE}"/>
              </a:ext>
            </a:extLst>
          </p:cNvPr>
          <p:cNvCxnSpPr>
            <a:cxnSpLocks/>
          </p:cNvCxnSpPr>
          <p:nvPr/>
        </p:nvCxnSpPr>
        <p:spPr>
          <a:xfrm>
            <a:off x="5496393" y="5469177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E2926C-02D0-4528-8D0B-CA62A14858AF}"/>
              </a:ext>
            </a:extLst>
          </p:cNvPr>
          <p:cNvSpPr txBox="1"/>
          <p:nvPr/>
        </p:nvSpPr>
        <p:spPr>
          <a:xfrm>
            <a:off x="885215" y="3144669"/>
            <a:ext cx="1435008" cy="2080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0x00000160</a:t>
            </a: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0x00000200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0x00000204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FBC5B-EB17-4834-B48C-7D0D61D54067}"/>
              </a:ext>
            </a:extLst>
          </p:cNvPr>
          <p:cNvSpPr txBox="1"/>
          <p:nvPr/>
        </p:nvSpPr>
        <p:spPr>
          <a:xfrm>
            <a:off x="6481808" y="5312846"/>
            <a:ext cx="401727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0x00000208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6B4F1-0312-40DA-8762-130A7ED03BD6}"/>
              </a:ext>
            </a:extLst>
          </p:cNvPr>
          <p:cNvSpPr txBox="1"/>
          <p:nvPr/>
        </p:nvSpPr>
        <p:spPr>
          <a:xfrm>
            <a:off x="6481807" y="4989927"/>
            <a:ext cx="379973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0x00000160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EC1B626-174E-48A7-ACBC-94815BDF093B}"/>
              </a:ext>
            </a:extLst>
          </p:cNvPr>
          <p:cNvCxnSpPr>
            <a:cxnSpLocks/>
          </p:cNvCxnSpPr>
          <p:nvPr/>
        </p:nvCxnSpPr>
        <p:spPr>
          <a:xfrm rot="10800000">
            <a:off x="2688511" y="3187305"/>
            <a:ext cx="15702" cy="1645420"/>
          </a:xfrm>
          <a:prstGeom prst="curvedConnector3">
            <a:avLst>
              <a:gd name="adj1" fmla="val 3819760"/>
            </a:avLst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27F8C2-E476-4ADD-B177-06B9CAC6C33B}"/>
              </a:ext>
            </a:extLst>
          </p:cNvPr>
          <p:cNvSpPr txBox="1"/>
          <p:nvPr/>
        </p:nvSpPr>
        <p:spPr>
          <a:xfrm>
            <a:off x="5327707" y="3096894"/>
            <a:ext cx="111665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4C56F6-FB4C-4242-84BB-FE286BDC2036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815485" y="3302880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F60FEF-D8DA-463F-9438-BF2518844374}"/>
              </a:ext>
            </a:extLst>
          </p:cNvPr>
          <p:cNvSpPr txBox="1"/>
          <p:nvPr/>
        </p:nvSpPr>
        <p:spPr>
          <a:xfrm>
            <a:off x="5660677" y="3440850"/>
            <a:ext cx="144943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$pc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$ra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7AEE62-4102-4463-A075-039EC7D07C2C}"/>
              </a:ext>
            </a:extLst>
          </p:cNvPr>
          <p:cNvCxnSpPr/>
          <p:nvPr/>
        </p:nvCxnSpPr>
        <p:spPr>
          <a:xfrm>
            <a:off x="5545592" y="3463300"/>
            <a:ext cx="0" cy="179431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BAF231-EED9-4C3B-890E-DFA29543D0F5}"/>
              </a:ext>
            </a:extLst>
          </p:cNvPr>
          <p:cNvCxnSpPr>
            <a:cxnSpLocks/>
          </p:cNvCxnSpPr>
          <p:nvPr/>
        </p:nvCxnSpPr>
        <p:spPr>
          <a:xfrm>
            <a:off x="5539457" y="3628180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5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 animBg="1"/>
      <p:bldP spid="27" grpId="0" animBg="1"/>
      <p:bldP spid="35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249-6D95-47C5-925B-883C8D9E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with Register</a:t>
            </a:r>
            <a:endParaRPr lang="en-US" sz="5538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B2BA-0C73-4101-B318-513512F7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Assume that the addresses in the previous example are like below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E3D5-701E-48E8-9916-98778F9C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B2D07-9D5F-48D4-8F37-0C0C6110EAE1}"/>
              </a:ext>
            </a:extLst>
          </p:cNvPr>
          <p:cNvGraphicFramePr>
            <a:graphicFrameLocks noGrp="1"/>
          </p:cNvGraphicFramePr>
          <p:nvPr/>
        </p:nvGraphicFramePr>
        <p:xfrm>
          <a:off x="2385424" y="2686263"/>
          <a:ext cx="2762463" cy="27080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6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8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(void)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…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 = 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 =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+= b;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341EF5-7E76-4686-B725-4CFF16D9E1FE}"/>
              </a:ext>
            </a:extLst>
          </p:cNvPr>
          <p:cNvSpPr txBox="1"/>
          <p:nvPr/>
        </p:nvSpPr>
        <p:spPr>
          <a:xfrm>
            <a:off x="5327707" y="4572906"/>
            <a:ext cx="189571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D6C83-5A06-4BF4-8F3F-FD9614F0A5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815485" y="4778892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64F75A-D850-40D9-925D-9E955479736A}"/>
              </a:ext>
            </a:extLst>
          </p:cNvPr>
          <p:cNvSpPr txBox="1"/>
          <p:nvPr/>
        </p:nvSpPr>
        <p:spPr>
          <a:xfrm>
            <a:off x="5618657" y="4976609"/>
            <a:ext cx="472437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$pc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first line of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$ra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a += 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251565-61FE-4E30-88BB-DA9E1A247869}"/>
              </a:ext>
            </a:extLst>
          </p:cNvPr>
          <p:cNvCxnSpPr/>
          <p:nvPr/>
        </p:nvCxnSpPr>
        <p:spPr>
          <a:xfrm>
            <a:off x="5503573" y="4999059"/>
            <a:ext cx="0" cy="179431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503775-6885-4BFC-A19F-4B284B2408C9}"/>
              </a:ext>
            </a:extLst>
          </p:cNvPr>
          <p:cNvCxnSpPr>
            <a:cxnSpLocks/>
          </p:cNvCxnSpPr>
          <p:nvPr/>
        </p:nvCxnSpPr>
        <p:spPr>
          <a:xfrm>
            <a:off x="5492807" y="5174905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5170E3-6D9D-450F-89F1-0A2ED095108F}"/>
              </a:ext>
            </a:extLst>
          </p:cNvPr>
          <p:cNvCxnSpPr>
            <a:cxnSpLocks/>
          </p:cNvCxnSpPr>
          <p:nvPr/>
        </p:nvCxnSpPr>
        <p:spPr>
          <a:xfrm>
            <a:off x="5507159" y="5141465"/>
            <a:ext cx="0" cy="331297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C0D239-382D-40FB-AE06-F1176596AECE}"/>
              </a:ext>
            </a:extLst>
          </p:cNvPr>
          <p:cNvCxnSpPr>
            <a:cxnSpLocks/>
          </p:cNvCxnSpPr>
          <p:nvPr/>
        </p:nvCxnSpPr>
        <p:spPr>
          <a:xfrm>
            <a:off x="5496393" y="5469177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E2926C-02D0-4528-8D0B-CA62A14858AF}"/>
              </a:ext>
            </a:extLst>
          </p:cNvPr>
          <p:cNvSpPr txBox="1"/>
          <p:nvPr/>
        </p:nvSpPr>
        <p:spPr>
          <a:xfrm>
            <a:off x="885215" y="3144669"/>
            <a:ext cx="1435008" cy="2080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0x00000160</a:t>
            </a: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0x00000200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0x00000204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FBC5B-EB17-4834-B48C-7D0D61D54067}"/>
              </a:ext>
            </a:extLst>
          </p:cNvPr>
          <p:cNvSpPr txBox="1"/>
          <p:nvPr/>
        </p:nvSpPr>
        <p:spPr>
          <a:xfrm>
            <a:off x="6480551" y="5315872"/>
            <a:ext cx="401727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0x00000208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6B4F1-0312-40DA-8762-130A7ED03BD6}"/>
              </a:ext>
            </a:extLst>
          </p:cNvPr>
          <p:cNvSpPr txBox="1"/>
          <p:nvPr/>
        </p:nvSpPr>
        <p:spPr>
          <a:xfrm>
            <a:off x="6481807" y="4989927"/>
            <a:ext cx="379973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0x00000160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EC1B626-174E-48A7-ACBC-94815BDF093B}"/>
              </a:ext>
            </a:extLst>
          </p:cNvPr>
          <p:cNvCxnSpPr>
            <a:cxnSpLocks/>
          </p:cNvCxnSpPr>
          <p:nvPr/>
        </p:nvCxnSpPr>
        <p:spPr>
          <a:xfrm rot="10800000">
            <a:off x="2688511" y="3187305"/>
            <a:ext cx="15702" cy="1645420"/>
          </a:xfrm>
          <a:prstGeom prst="curvedConnector3">
            <a:avLst>
              <a:gd name="adj1" fmla="val 3819760"/>
            </a:avLst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27F8C2-E476-4ADD-B177-06B9CAC6C33B}"/>
              </a:ext>
            </a:extLst>
          </p:cNvPr>
          <p:cNvSpPr txBox="1"/>
          <p:nvPr/>
        </p:nvSpPr>
        <p:spPr>
          <a:xfrm>
            <a:off x="5327707" y="3096894"/>
            <a:ext cx="111665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4C56F6-FB4C-4242-84BB-FE286BDC2036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815485" y="3302880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F60FEF-D8DA-463F-9438-BF2518844374}"/>
              </a:ext>
            </a:extLst>
          </p:cNvPr>
          <p:cNvSpPr txBox="1"/>
          <p:nvPr/>
        </p:nvSpPr>
        <p:spPr>
          <a:xfrm>
            <a:off x="5660677" y="3440850"/>
            <a:ext cx="144943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$pc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$ra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7AEE62-4102-4463-A075-039EC7D07C2C}"/>
              </a:ext>
            </a:extLst>
          </p:cNvPr>
          <p:cNvCxnSpPr/>
          <p:nvPr/>
        </p:nvCxnSpPr>
        <p:spPr>
          <a:xfrm>
            <a:off x="5545592" y="3463300"/>
            <a:ext cx="0" cy="179431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BAF231-EED9-4C3B-890E-DFA29543D0F5}"/>
              </a:ext>
            </a:extLst>
          </p:cNvPr>
          <p:cNvCxnSpPr>
            <a:cxnSpLocks/>
          </p:cNvCxnSpPr>
          <p:nvPr/>
        </p:nvCxnSpPr>
        <p:spPr>
          <a:xfrm>
            <a:off x="5539457" y="3628180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CB9C91-7EE8-4042-AD78-8A9F5DAAE6D2}"/>
              </a:ext>
            </a:extLst>
          </p:cNvPr>
          <p:cNvSpPr txBox="1"/>
          <p:nvPr/>
        </p:nvSpPr>
        <p:spPr>
          <a:xfrm>
            <a:off x="6465921" y="3464353"/>
            <a:ext cx="379973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0x00000208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6A31E273-234B-42DB-A7E6-51B597ACA41D}"/>
              </a:ext>
            </a:extLst>
          </p:cNvPr>
          <p:cNvSpPr/>
          <p:nvPr/>
        </p:nvSpPr>
        <p:spPr>
          <a:xfrm>
            <a:off x="6785828" y="1705830"/>
            <a:ext cx="2762463" cy="1481474"/>
          </a:xfrm>
          <a:prstGeom prst="wedgeEllipseCallout">
            <a:avLst>
              <a:gd name="adj1" fmla="val -38657"/>
              <a:gd name="adj2" fmla="val 51181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Return to the return address in $ra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2DCC3-41E4-4B78-A758-E06E60A60F20}"/>
              </a:ext>
            </a:extLst>
          </p:cNvPr>
          <p:cNvSpPr txBox="1"/>
          <p:nvPr/>
        </p:nvSpPr>
        <p:spPr>
          <a:xfrm>
            <a:off x="5682630" y="4964797"/>
            <a:ext cx="379973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endParaRPr lang="en-US" sz="2077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ED3D-228A-4BAA-BD78-47FC696B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804A-CFA4-4E8C-AE20-2E9BD13B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How can we pass the parameters to/from a subroutine?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DC3B-A8B3-4DBD-B960-CCAF0E82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F2E724-DE72-4D9D-ABDD-D7A516E85222}"/>
              </a:ext>
            </a:extLst>
          </p:cNvPr>
          <p:cNvGraphicFramePr>
            <a:graphicFrameLocks noGrp="1"/>
          </p:cNvGraphicFramePr>
          <p:nvPr/>
        </p:nvGraphicFramePr>
        <p:xfrm>
          <a:off x="1772843" y="2525446"/>
          <a:ext cx="2762463" cy="27080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6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8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(int a)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…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 = 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 =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(c);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+= b;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E12799-4B60-474C-8B0E-11A3E17398B2}"/>
              </a:ext>
            </a:extLst>
          </p:cNvPr>
          <p:cNvSpPr txBox="1"/>
          <p:nvPr/>
        </p:nvSpPr>
        <p:spPr>
          <a:xfrm>
            <a:off x="4890991" y="4410461"/>
            <a:ext cx="499207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parameter “c” should be passed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024B22-7601-4A3D-8722-5C28E151CB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78769" y="4616447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BA8117-B178-4D3A-9EDA-079B3AD10839}"/>
              </a:ext>
            </a:extLst>
          </p:cNvPr>
          <p:cNvSpPr txBox="1"/>
          <p:nvPr/>
        </p:nvSpPr>
        <p:spPr>
          <a:xfrm>
            <a:off x="4634881" y="3877158"/>
            <a:ext cx="40318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“b” should be returned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D5C342-480C-4383-8EB1-421908F62B0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476760" y="4083144"/>
            <a:ext cx="2158121" cy="447088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7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</a:t>
            </a:r>
            <a:r>
              <a:rPr lang="en-US" dirty="0"/>
              <a:t> &amp; </a:t>
            </a:r>
            <a:r>
              <a:rPr lang="en-US" dirty="0" err="1"/>
              <a:t>Div</a:t>
            </a:r>
            <a:r>
              <a:rPr lang="en-US" dirty="0"/>
              <a:t>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3760" y="6167646"/>
            <a:ext cx="2461846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3827" y="904634"/>
            <a:ext cx="1957193" cy="1142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55902" y="1036332"/>
            <a:ext cx="1681167" cy="615767"/>
            <a:chOff x="3805310" y="1047931"/>
            <a:chExt cx="1457011" cy="827313"/>
          </a:xfrm>
          <a:solidFill>
            <a:schemeClr val="bg1">
              <a:lumMod val="6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3805310" y="1047931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05310" y="1330959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05310" y="1613987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21890" y="1743800"/>
            <a:ext cx="102566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01433" y="2274496"/>
            <a:ext cx="2921648" cy="291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916" y="4827538"/>
            <a:ext cx="59022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CPU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89289" y="2435675"/>
            <a:ext cx="3930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10676" y="2788757"/>
            <a:ext cx="34336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21450" y="3247534"/>
            <a:ext cx="49725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1721" y="2558236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81721" y="2807966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b="1" dirty="0">
                <a:solidFill>
                  <a:prstClr val="white"/>
                </a:solidFill>
                <a:latin typeface="Calibri"/>
              </a:rPr>
              <a:t>Integer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81721" y="3050627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385" b="1" dirty="0">
                <a:solidFill>
                  <a:prstClr val="white"/>
                </a:solidFill>
                <a:latin typeface="Calibri"/>
              </a:rPr>
              <a:t>Registers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21632" y="3970073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Arithmetic Unit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45797" y="3951859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Multiply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Divide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0792" y="4840656"/>
            <a:ext cx="493992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Lo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87015" y="4840655"/>
            <a:ext cx="493992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Hi</a:t>
            </a:r>
          </a:p>
        </p:txBody>
      </p:sp>
      <p:cxnSp>
        <p:nvCxnSpPr>
          <p:cNvPr id="32" name="Elbow Connector 31"/>
          <p:cNvCxnSpPr>
            <a:stCxn id="25" idx="1"/>
            <a:endCxn id="27" idx="0"/>
          </p:cNvCxnSpPr>
          <p:nvPr/>
        </p:nvCxnSpPr>
        <p:spPr>
          <a:xfrm rot="10800000" flipV="1">
            <a:off x="2989239" y="3165887"/>
            <a:ext cx="392484" cy="80418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3"/>
            <a:endCxn id="28" idx="0"/>
          </p:cNvCxnSpPr>
          <p:nvPr/>
        </p:nvCxnSpPr>
        <p:spPr>
          <a:xfrm>
            <a:off x="4355692" y="3165888"/>
            <a:ext cx="157710" cy="78597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2"/>
            <a:endCxn id="29" idx="0"/>
          </p:cNvCxnSpPr>
          <p:nvPr/>
        </p:nvCxnSpPr>
        <p:spPr>
          <a:xfrm rot="5400000">
            <a:off x="4148272" y="4475527"/>
            <a:ext cx="394648" cy="3356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2"/>
            <a:endCxn id="30" idx="0"/>
          </p:cNvCxnSpPr>
          <p:nvPr/>
        </p:nvCxnSpPr>
        <p:spPr>
          <a:xfrm rot="16200000" flipH="1">
            <a:off x="4476383" y="4483026"/>
            <a:ext cx="394647" cy="32060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281250" y="2289349"/>
            <a:ext cx="2776597" cy="291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1837" y="4842391"/>
            <a:ext cx="2150269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Coprocessor 1 (FPU)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4055" y="2450528"/>
            <a:ext cx="3930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45442" y="2803609"/>
            <a:ext cx="34336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56216" y="3262387"/>
            <a:ext cx="49725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16488" y="2573088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16488" y="2822818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b="1" dirty="0">
                <a:solidFill>
                  <a:prstClr val="white"/>
                </a:solidFill>
                <a:latin typeface="Calibri"/>
              </a:rPr>
              <a:t>Floating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16488" y="3065479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b="1" dirty="0">
                <a:solidFill>
                  <a:prstClr val="white"/>
                </a:solidFill>
                <a:latin typeface="Calibri"/>
              </a:rPr>
              <a:t>-point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135869" y="3905111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Arithmetic Unit</a:t>
            </a: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8705025" y="3550427"/>
            <a:ext cx="0" cy="352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693998" y="5284244"/>
            <a:ext cx="2921648" cy="1386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06972" y="5992502"/>
            <a:ext cx="2169376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Coprocessor 0 </a:t>
            </a:r>
          </a:p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(Traps and Memory)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028391" y="5430813"/>
            <a:ext cx="2252860" cy="500360"/>
            <a:chOff x="3881264" y="4887055"/>
            <a:chExt cx="997077" cy="433645"/>
          </a:xfrm>
        </p:grpSpPr>
        <p:sp>
          <p:nvSpPr>
            <p:cNvPr id="77" name="Rectangle 76"/>
            <p:cNvSpPr/>
            <p:nvPr/>
          </p:nvSpPr>
          <p:spPr>
            <a:xfrm>
              <a:off x="3881264" y="4887056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27517"/>
              <a:r>
                <a:rPr lang="en-US" sz="1615" dirty="0" err="1">
                  <a:solidFill>
                    <a:prstClr val="white"/>
                  </a:solidFill>
                  <a:latin typeface="Calibri"/>
                </a:rPr>
                <a:t>VAddr</a:t>
              </a:r>
              <a:endParaRPr lang="en-US" sz="1615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49990" y="4887055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Cause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81489" y="5120915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Status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50215" y="5120914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EPC</a:t>
              </a:r>
            </a:p>
          </p:txBody>
        </p:sp>
      </p:grpSp>
      <p:cxnSp>
        <p:nvCxnSpPr>
          <p:cNvPr id="87" name="Straight Connector 86"/>
          <p:cNvCxnSpPr>
            <a:cxnSpLocks/>
            <a:stCxn id="5" idx="1"/>
          </p:cNvCxnSpPr>
          <p:nvPr/>
        </p:nvCxnSpPr>
        <p:spPr>
          <a:xfrm flipH="1">
            <a:off x="3891582" y="1475758"/>
            <a:ext cx="1322245" cy="766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  <a:stCxn id="5" idx="3"/>
          </p:cNvCxnSpPr>
          <p:nvPr/>
        </p:nvCxnSpPr>
        <p:spPr>
          <a:xfrm>
            <a:off x="7171021" y="1475758"/>
            <a:ext cx="1498529" cy="791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3"/>
            <a:endCxn id="41" idx="1"/>
          </p:cNvCxnSpPr>
          <p:nvPr/>
        </p:nvCxnSpPr>
        <p:spPr>
          <a:xfrm>
            <a:off x="5223081" y="3729956"/>
            <a:ext cx="2058170" cy="1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64" idx="0"/>
          </p:cNvCxnSpPr>
          <p:nvPr/>
        </p:nvCxnSpPr>
        <p:spPr>
          <a:xfrm flipH="1">
            <a:off x="6154822" y="3744808"/>
            <a:ext cx="5589" cy="1539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317671" y="2352595"/>
            <a:ext cx="769763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32~64bit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197471" y="2374185"/>
            <a:ext cx="973971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182653" y="2303470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209938" y="2292335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595457" y="2328112"/>
            <a:ext cx="561372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32 bit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378911" y="2387460"/>
            <a:ext cx="973971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64093" y="2316745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91379" y="2305610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1721" y="3307427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6488" y="3322279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385" b="1" dirty="0">
                <a:solidFill>
                  <a:prstClr val="white"/>
                </a:solidFill>
                <a:latin typeface="Calibri"/>
              </a:rPr>
              <a:t>Registers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241298-B47C-45BA-805B-013CCFC64AA9}"/>
              </a:ext>
            </a:extLst>
          </p:cNvPr>
          <p:cNvSpPr/>
          <p:nvPr/>
        </p:nvSpPr>
        <p:spPr>
          <a:xfrm>
            <a:off x="3942106" y="4850721"/>
            <a:ext cx="493992" cy="230521"/>
          </a:xfrm>
          <a:prstGeom prst="rect">
            <a:avLst/>
          </a:prstGeom>
          <a:solidFill>
            <a:schemeClr val="accent5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Lo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458259-48F7-43B8-8720-3AC32B3CF957}"/>
              </a:ext>
            </a:extLst>
          </p:cNvPr>
          <p:cNvSpPr/>
          <p:nvPr/>
        </p:nvSpPr>
        <p:spPr>
          <a:xfrm>
            <a:off x="4598328" y="4850720"/>
            <a:ext cx="493992" cy="230521"/>
          </a:xfrm>
          <a:prstGeom prst="rect">
            <a:avLst/>
          </a:prstGeom>
          <a:solidFill>
            <a:schemeClr val="accent5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7023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322A-8EB7-4441-BD13-1CD31402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Registers For 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E867-D733-43EF-BBA5-B35969BA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4" y="1161553"/>
            <a:ext cx="10043746" cy="5255038"/>
          </a:xfrm>
        </p:spPr>
        <p:txBody>
          <a:bodyPr>
            <a:noAutofit/>
          </a:bodyPr>
          <a:lstStyle/>
          <a:p>
            <a:r>
              <a:rPr lang="en-US" sz="2400" b="1" dirty="0"/>
              <a:t>Input Parameters</a:t>
            </a:r>
          </a:p>
          <a:p>
            <a:pPr lvl="1"/>
            <a:r>
              <a:rPr lang="en-US" sz="2000" dirty="0"/>
              <a:t>Up to 4 parameters in $a0 ~ $a3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more than 4 parameters, use stack from 5</a:t>
            </a:r>
            <a:r>
              <a:rPr lang="en-US" sz="2000" baseline="30000" dirty="0"/>
              <a:t>th</a:t>
            </a:r>
            <a:r>
              <a:rPr lang="en-US" sz="2000" dirty="0"/>
              <a:t> parameter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b="1" dirty="0"/>
              <a:t>Return Value</a:t>
            </a:r>
          </a:p>
          <a:p>
            <a:pPr lvl="1"/>
            <a:r>
              <a:rPr lang="en-US" sz="2000" dirty="0"/>
              <a:t>For 32-bit return value, </a:t>
            </a:r>
            <a:r>
              <a:rPr lang="en-US" sz="2000" b="1" dirty="0"/>
              <a:t>$v0 </a:t>
            </a:r>
            <a:r>
              <a:rPr lang="en-US" sz="2000" dirty="0"/>
              <a:t>is used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$v1 also is used when the return value is 64 bits long </a:t>
            </a:r>
          </a:p>
          <a:p>
            <a:pPr lvl="2"/>
            <a:r>
              <a:rPr lang="en-US" sz="1800" dirty="0"/>
              <a:t>i.e. $v0 holds the bottom 32 bits and $v1 holds the top 32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E90C-3CF2-443F-B9D5-D0EEF6C2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8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1629-62FB-4AEC-9C22-4F54D79C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8056A-FC5F-466B-8985-72A34B28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7967" y="6047592"/>
            <a:ext cx="2461846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BF7F5-DF04-4A00-9B0A-3F98D062B05C}"/>
              </a:ext>
            </a:extLst>
          </p:cNvPr>
          <p:cNvSpPr txBox="1"/>
          <p:nvPr/>
        </p:nvSpPr>
        <p:spPr>
          <a:xfrm>
            <a:off x="1495174" y="1455410"/>
            <a:ext cx="3407379" cy="382027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t;</a:t>
            </a:r>
          </a:p>
          <a:p>
            <a:pPr defTabSz="527517"/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main(void) {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y;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y =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3, 4, 5);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defTabSz="527517"/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(int f, int g, int h, int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result;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result = (f + g) – (h +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result;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EC634-B029-455A-A744-B63CF9C8D0B9}"/>
              </a:ext>
            </a:extLst>
          </p:cNvPr>
          <p:cNvSpPr txBox="1"/>
          <p:nvPr/>
        </p:nvSpPr>
        <p:spPr>
          <a:xfrm>
            <a:off x="2076424" y="1028032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DBDEEFC-4927-492A-A0C7-75F29696B00F}"/>
              </a:ext>
            </a:extLst>
          </p:cNvPr>
          <p:cNvSpPr txBox="1">
            <a:spLocks/>
          </p:cNvSpPr>
          <p:nvPr/>
        </p:nvSpPr>
        <p:spPr>
          <a:xfrm>
            <a:off x="5832917" y="1442555"/>
            <a:ext cx="4788665" cy="3538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main: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$0, 2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= 2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$a1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$0, 3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= 3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$a2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$0, 4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= 4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$a3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$0, 5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= 5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call subroutine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$s0, 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$v0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$0	# y = returned value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$t0, 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$a1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 $t0 = f + g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$t1, 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$a2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$a3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 $t1 = h + I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sub	$s0, $t0, $t1		# result = (f + g) – (h +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$v0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$s0, $0		# put return value in $v0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 return to caller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7CF24-468D-4555-BD13-258D6B0D0106}"/>
              </a:ext>
            </a:extLst>
          </p:cNvPr>
          <p:cNvSpPr txBox="1"/>
          <p:nvPr/>
        </p:nvSpPr>
        <p:spPr>
          <a:xfrm>
            <a:off x="7175162" y="1027550"/>
            <a:ext cx="204709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Assembly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1F5CE39-ACB9-4908-A2E9-A57D75922761}"/>
              </a:ext>
            </a:extLst>
          </p:cNvPr>
          <p:cNvSpPr txBox="1">
            <a:spLocks/>
          </p:cNvSpPr>
          <p:nvPr/>
        </p:nvSpPr>
        <p:spPr>
          <a:xfrm>
            <a:off x="5990878" y="1936915"/>
            <a:ext cx="2018378" cy="20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8C3C7BD-62EE-46C8-B52E-B49C34F473EE}"/>
              </a:ext>
            </a:extLst>
          </p:cNvPr>
          <p:cNvSpPr txBox="1">
            <a:spLocks/>
          </p:cNvSpPr>
          <p:nvPr/>
        </p:nvSpPr>
        <p:spPr>
          <a:xfrm>
            <a:off x="5990877" y="2132527"/>
            <a:ext cx="2018378" cy="20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EB2D10C1-410A-4061-BE21-08F485ECE876}"/>
              </a:ext>
            </a:extLst>
          </p:cNvPr>
          <p:cNvSpPr txBox="1">
            <a:spLocks/>
          </p:cNvSpPr>
          <p:nvPr/>
        </p:nvSpPr>
        <p:spPr>
          <a:xfrm>
            <a:off x="5947497" y="2346420"/>
            <a:ext cx="2018378" cy="20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28007CBE-2B2C-491B-9E8B-F65609D50D21}"/>
              </a:ext>
            </a:extLst>
          </p:cNvPr>
          <p:cNvSpPr txBox="1">
            <a:spLocks/>
          </p:cNvSpPr>
          <p:nvPr/>
        </p:nvSpPr>
        <p:spPr>
          <a:xfrm>
            <a:off x="5947497" y="2561850"/>
            <a:ext cx="2018378" cy="20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D5833999-043E-4F67-A7E5-49BA916143C2}"/>
              </a:ext>
            </a:extLst>
          </p:cNvPr>
          <p:cNvSpPr txBox="1">
            <a:spLocks/>
          </p:cNvSpPr>
          <p:nvPr/>
        </p:nvSpPr>
        <p:spPr>
          <a:xfrm>
            <a:off x="5947497" y="2773699"/>
            <a:ext cx="2018378" cy="20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EB1EA353-5AE3-4558-AAE7-1BE7CB765E25}"/>
              </a:ext>
            </a:extLst>
          </p:cNvPr>
          <p:cNvSpPr txBox="1">
            <a:spLocks/>
          </p:cNvSpPr>
          <p:nvPr/>
        </p:nvSpPr>
        <p:spPr>
          <a:xfrm>
            <a:off x="6278891" y="3838946"/>
            <a:ext cx="2018378" cy="20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F625659-AD1B-4FF8-B577-F12036D5E4F1}"/>
              </a:ext>
            </a:extLst>
          </p:cNvPr>
          <p:cNvSpPr txBox="1">
            <a:spLocks/>
          </p:cNvSpPr>
          <p:nvPr/>
        </p:nvSpPr>
        <p:spPr>
          <a:xfrm>
            <a:off x="6278890" y="4068079"/>
            <a:ext cx="2018378" cy="20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402EC8FA-75ED-4C1D-AB8B-E632C1C35E39}"/>
              </a:ext>
            </a:extLst>
          </p:cNvPr>
          <p:cNvSpPr txBox="1">
            <a:spLocks/>
          </p:cNvSpPr>
          <p:nvPr/>
        </p:nvSpPr>
        <p:spPr>
          <a:xfrm>
            <a:off x="6195567" y="4486263"/>
            <a:ext cx="2018378" cy="20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310B774-31BB-405E-B86B-D2C2BFB6DD0B}"/>
              </a:ext>
            </a:extLst>
          </p:cNvPr>
          <p:cNvSpPr txBox="1">
            <a:spLocks/>
          </p:cNvSpPr>
          <p:nvPr/>
        </p:nvSpPr>
        <p:spPr>
          <a:xfrm>
            <a:off x="6165972" y="4704804"/>
            <a:ext cx="2018378" cy="20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AC556793-7EEE-4214-832E-D24726ABDD59}"/>
              </a:ext>
            </a:extLst>
          </p:cNvPr>
          <p:cNvSpPr txBox="1">
            <a:spLocks/>
          </p:cNvSpPr>
          <p:nvPr/>
        </p:nvSpPr>
        <p:spPr>
          <a:xfrm>
            <a:off x="5947497" y="2978350"/>
            <a:ext cx="2018378" cy="20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9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1629-62FB-4AEC-9C22-4F54D79C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 1 (Addressing)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606D834-82A3-4112-9BE8-6CB62324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19" y="1246617"/>
            <a:ext cx="456052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Question: What values the following registers will have in each condition?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b="1" dirty="0"/>
              <a:t>After </a:t>
            </a:r>
            <a:r>
              <a:rPr lang="en-US" sz="2400" b="1" dirty="0" err="1"/>
              <a:t>jal</a:t>
            </a:r>
            <a:endParaRPr lang="en-US" sz="2400" b="1" dirty="0"/>
          </a:p>
          <a:p>
            <a:pPr lvl="1"/>
            <a:r>
              <a:rPr lang="en-US" sz="2000" dirty="0"/>
              <a:t>$pc : 0x00000168</a:t>
            </a:r>
          </a:p>
          <a:p>
            <a:pPr lvl="1"/>
            <a:r>
              <a:rPr lang="en-US" sz="2000" dirty="0"/>
              <a:t>$ra : 0x00000160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After </a:t>
            </a:r>
            <a:r>
              <a:rPr lang="en-US" sz="2400" b="1" dirty="0" err="1"/>
              <a:t>jr</a:t>
            </a:r>
            <a:endParaRPr lang="en-US" sz="2400" b="1" dirty="0"/>
          </a:p>
          <a:p>
            <a:pPr lvl="1"/>
            <a:r>
              <a:rPr lang="en-US" sz="2000" dirty="0"/>
              <a:t>$pc : 0x00000160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8056A-FC5F-466B-8985-72A34B28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7CF24-468D-4555-BD13-258D6B0D0106}"/>
              </a:ext>
            </a:extLst>
          </p:cNvPr>
          <p:cNvSpPr txBox="1"/>
          <p:nvPr/>
        </p:nvSpPr>
        <p:spPr>
          <a:xfrm>
            <a:off x="7678117" y="1235984"/>
            <a:ext cx="204709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Assembly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6478FFE-A8F1-4F91-A28F-BC47DEC532A7}"/>
              </a:ext>
            </a:extLst>
          </p:cNvPr>
          <p:cNvSpPr txBox="1">
            <a:spLocks/>
          </p:cNvSpPr>
          <p:nvPr/>
        </p:nvSpPr>
        <p:spPr>
          <a:xfrm>
            <a:off x="5246604" y="1516986"/>
            <a:ext cx="1060731" cy="5254335"/>
          </a:xfrm>
          <a:prstGeom prst="rect">
            <a:avLst/>
          </a:prstGeom>
          <a:noFill/>
        </p:spPr>
        <p:txBody>
          <a:bodyPr vert="horz" lIns="0" tIns="52754" rIns="0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0x0000015C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0x00000160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0x00000168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. 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. 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.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0x0000016E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1400" b="1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53003-D69A-4458-8573-C62789EED79C}"/>
              </a:ext>
            </a:extLst>
          </p:cNvPr>
          <p:cNvSpPr/>
          <p:nvPr/>
        </p:nvSpPr>
        <p:spPr>
          <a:xfrm>
            <a:off x="2293997" y="3377230"/>
            <a:ext cx="2109327" cy="351692"/>
          </a:xfrm>
          <a:prstGeom prst="rect">
            <a:avLst/>
          </a:prstGeom>
          <a:solidFill>
            <a:schemeClr val="bg1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48CD57-34E5-49C4-89B3-054AF72FC9D3}"/>
              </a:ext>
            </a:extLst>
          </p:cNvPr>
          <p:cNvSpPr/>
          <p:nvPr/>
        </p:nvSpPr>
        <p:spPr>
          <a:xfrm>
            <a:off x="2293997" y="3728645"/>
            <a:ext cx="2109327" cy="396864"/>
          </a:xfrm>
          <a:prstGeom prst="rect">
            <a:avLst/>
          </a:prstGeom>
          <a:solidFill>
            <a:schemeClr val="bg1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7FFB48-7994-4A6E-BA59-3A33ACDE9906}"/>
              </a:ext>
            </a:extLst>
          </p:cNvPr>
          <p:cNvSpPr/>
          <p:nvPr/>
        </p:nvSpPr>
        <p:spPr>
          <a:xfrm>
            <a:off x="2293997" y="4795247"/>
            <a:ext cx="2109327" cy="493126"/>
          </a:xfrm>
          <a:prstGeom prst="rect">
            <a:avLst/>
          </a:prstGeom>
          <a:solidFill>
            <a:schemeClr val="bg1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DC4CBB6-5804-4B0F-A548-7EFF7658CFEB}"/>
              </a:ext>
            </a:extLst>
          </p:cNvPr>
          <p:cNvSpPr txBox="1">
            <a:spLocks/>
          </p:cNvSpPr>
          <p:nvPr/>
        </p:nvSpPr>
        <p:spPr>
          <a:xfrm>
            <a:off x="6307335" y="1738948"/>
            <a:ext cx="4788665" cy="3538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main: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$0, 2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= 2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$a1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$0, 3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= 3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$a2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$0, 4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= 4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$a3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$0, 5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= 5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call subroutine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$s0, 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$v0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$0	# y = returned value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$t0, 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$a1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 $t0 = f + g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$t1, 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$a2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$a3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 $t1 = h + I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sub	$s0, $t0, $t1		# result = (f + g) – (h +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$v0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$s0, $0		# put return value in $v0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 return to caller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3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1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22D-1A4D-45C8-8D22-92A4FC18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Register Value Overwriting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9E4-968B-4947-800D-8D2FEBF8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1" y="1245067"/>
            <a:ext cx="5832659" cy="4964611"/>
          </a:xfrm>
        </p:spPr>
        <p:txBody>
          <a:bodyPr>
            <a:noAutofit/>
          </a:bodyPr>
          <a:lstStyle/>
          <a:p>
            <a:r>
              <a:rPr lang="en-US" sz="2400" b="1" dirty="0"/>
              <a:t>Register file is a shared resource</a:t>
            </a:r>
          </a:p>
          <a:p>
            <a:endParaRPr lang="en-US" sz="2000" dirty="0"/>
          </a:p>
          <a:p>
            <a:r>
              <a:rPr lang="en-US" sz="2400" b="1" dirty="0"/>
              <a:t>Example: </a:t>
            </a:r>
          </a:p>
          <a:p>
            <a:pPr lvl="1"/>
            <a:r>
              <a:rPr lang="en-US" sz="2000" dirty="0"/>
              <a:t>In the previous code, $t0, $t1, and $s0 are updated by Callee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Assume that main function wanted to compare the </a:t>
            </a:r>
            <a:r>
              <a:rPr lang="en-US" sz="2000" dirty="0" err="1"/>
              <a:t>diffofsums</a:t>
            </a:r>
            <a:r>
              <a:rPr lang="en-US" sz="2000" dirty="0"/>
              <a:t> return value with value 10 and $t0 has value 10 before calling subroutine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After calling the subroutine, $t0 is updated with intermediate compute result </a:t>
            </a:r>
            <a:r>
              <a:rPr lang="en-US" sz="2000" dirty="0">
                <a:sym typeface="Wingdings" panose="05000000000000000000" pitchFamily="2" charset="2"/>
              </a:rPr>
              <a:t> incorrect comparison</a:t>
            </a:r>
            <a:endParaRPr lang="en-US" sz="2000" dirty="0"/>
          </a:p>
          <a:p>
            <a:pPr lvl="2"/>
            <a:endParaRPr lang="en-US" sz="1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0DFF5-9116-45F8-BCA8-CF3383A7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5FA04-5CB6-48D6-9816-B9E6BCC2E096}"/>
              </a:ext>
            </a:extLst>
          </p:cNvPr>
          <p:cNvSpPr txBox="1">
            <a:spLocks/>
          </p:cNvSpPr>
          <p:nvPr/>
        </p:nvSpPr>
        <p:spPr>
          <a:xfrm>
            <a:off x="6009518" y="1664516"/>
            <a:ext cx="5258088" cy="4031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main: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$0, 10	# main wanted to use $t0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$0, 2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= 2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$a1, $0, 3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= 3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$a2, $0, 4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= 4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$a3, $0, 5	#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= 5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call subroutine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$s0, $v0, $0	# y = returned value</a:t>
            </a: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$t1, $s0, $t0	# to compare with comp result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$a0, $a1		# $t0 = f + g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$a2, $a3		# $t1 = h + I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sub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$t0, $t1		# result = (f + g) – (h +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$v0, $s0, $0		# put return value in $v0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		# return to caller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69E5D-087A-4B9B-B68A-6435D9A3F513}"/>
              </a:ext>
            </a:extLst>
          </p:cNvPr>
          <p:cNvSpPr txBox="1"/>
          <p:nvPr/>
        </p:nvSpPr>
        <p:spPr>
          <a:xfrm>
            <a:off x="5582093" y="5773433"/>
            <a:ext cx="6188149" cy="66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84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returning from </a:t>
            </a:r>
            <a:r>
              <a:rPr lang="en-US" sz="1846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84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main function will see the values of $t0, $t1, and $s0 are updated unexpectedly </a:t>
            </a:r>
          </a:p>
        </p:txBody>
      </p:sp>
    </p:spTree>
    <p:extLst>
      <p:ext uri="{BB962C8B-B14F-4D97-AF65-F5344CB8AC3E}">
        <p14:creationId xmlns:p14="http://schemas.microsoft.com/office/powerpoint/2010/main" val="15629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22D-1A4D-45C8-8D22-92A4FC18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Register Value Overwriting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9E4-968B-4947-800D-8D2FEBF8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96" y="1283239"/>
            <a:ext cx="4960981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Use Stack memory to protect register values </a:t>
            </a:r>
          </a:p>
          <a:p>
            <a:pPr lvl="1"/>
            <a:r>
              <a:rPr lang="en-US" sz="2000" dirty="0"/>
              <a:t>Callee backs up the values of registers to stack memory that will be updated in its function body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Callee</a:t>
            </a:r>
            <a:r>
              <a:rPr lang="en-US" sz="2000" dirty="0"/>
              <a:t> restores the values from stack to original registers before returning to Caller</a:t>
            </a:r>
          </a:p>
          <a:p>
            <a:pPr lvl="1"/>
            <a:endParaRPr lang="en-US" sz="18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0DFF5-9116-45F8-BCA8-CF3383A7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5FA04-5CB6-48D6-9816-B9E6BCC2E096}"/>
              </a:ext>
            </a:extLst>
          </p:cNvPr>
          <p:cNvSpPr txBox="1">
            <a:spLocks/>
          </p:cNvSpPr>
          <p:nvPr/>
        </p:nvSpPr>
        <p:spPr>
          <a:xfrm>
            <a:off x="6009518" y="1664516"/>
            <a:ext cx="5258088" cy="4031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-12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make space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# to store 3 registers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$s0, 8($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$s0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4($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$t0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$t1, 0($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$t1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$a0, $a1		# $t0 = f + g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$a2, $a3		# $t1 = h + I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sub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$t0, $t1		# result = (f + g) – (h +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$v0, $s0, $0		# put return value in $v0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$t1, 0($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$t1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4($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$t0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$s0, 8($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$s0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12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deallocate stack space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		# return to caller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85CC5F-99DD-48E4-9CD7-C9B185741544}"/>
              </a:ext>
            </a:extLst>
          </p:cNvPr>
          <p:cNvSpPr/>
          <p:nvPr/>
        </p:nvSpPr>
        <p:spPr>
          <a:xfrm>
            <a:off x="6467871" y="1928544"/>
            <a:ext cx="4427863" cy="1141559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13A06A-8C8D-4B35-8F69-60C7582E523E}"/>
              </a:ext>
            </a:extLst>
          </p:cNvPr>
          <p:cNvSpPr/>
          <p:nvPr/>
        </p:nvSpPr>
        <p:spPr>
          <a:xfrm>
            <a:off x="6467871" y="4128062"/>
            <a:ext cx="4427863" cy="1141559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D5E2C-EC84-4DF9-B6E8-8F97AE93D50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37645" y="2499323"/>
            <a:ext cx="8302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074371-A8A0-48E0-87A4-16F90BCD3AD9}"/>
              </a:ext>
            </a:extLst>
          </p:cNvPr>
          <p:cNvCxnSpPr>
            <a:cxnSpLocks/>
          </p:cNvCxnSpPr>
          <p:nvPr/>
        </p:nvCxnSpPr>
        <p:spPr>
          <a:xfrm flipV="1">
            <a:off x="5481979" y="4599698"/>
            <a:ext cx="985892" cy="1365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22D-1A4D-45C8-8D22-92A4FC18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Register Value Overwriting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0DFF5-9116-45F8-BCA8-CF3383A7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5FA04-5CB6-48D6-9816-B9E6BCC2E096}"/>
              </a:ext>
            </a:extLst>
          </p:cNvPr>
          <p:cNvSpPr txBox="1">
            <a:spLocks/>
          </p:cNvSpPr>
          <p:nvPr/>
        </p:nvSpPr>
        <p:spPr>
          <a:xfrm>
            <a:off x="1115703" y="1641503"/>
            <a:ext cx="5258088" cy="4031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-12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make space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# to store 3 registers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$s0, 8($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$s0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4($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$t0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$t1, 0($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$t1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$a0, $a1		# $t0 = f + g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$a2, $a3		# $t1 = h + I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sub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$t0, $t1		# result = (f + g) – (h +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$v0, $s0, $0		# put return value in $v0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$t1, 0($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$t1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4($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$t0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$s0, 8($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$s0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12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deallocate stack space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		# return to caller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8" descr="f02-13-P374493">
            <a:extLst>
              <a:ext uri="{FF2B5EF4-FFF2-40B4-BE49-F238E27FC236}">
                <a16:creationId xmlns:a16="http://schemas.microsoft.com/office/drawing/2014/main" id="{5512E22B-25B1-415F-83DA-FB485B630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1C04FBC-2514-4344-8878-F39F53CC24D8}"/>
              </a:ext>
            </a:extLst>
          </p:cNvPr>
          <p:cNvCxnSpPr/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ED5AAD1-925D-4C11-9BA3-71D1B096FDD2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872CCA-E91D-41D0-BCC9-09E68F073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28" name="AutoShape 38">
            <a:extLst>
              <a:ext uri="{FF2B5EF4-FFF2-40B4-BE49-F238E27FC236}">
                <a16:creationId xmlns:a16="http://schemas.microsoft.com/office/drawing/2014/main" id="{97BAF066-1865-4FE4-9882-3D374F5F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4ACA6-309F-4237-843D-585BA4BEF859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FEFCE2-96B3-403C-B57E-DAA9FDC271B0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$t0 (10)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F5581A-D31A-4F96-9AFA-155F52EDC2A8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$t1 (2)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C89E7-D08E-4D01-9CC6-5DFD29457A2C}"/>
              </a:ext>
            </a:extLst>
          </p:cNvPr>
          <p:cNvSpPr/>
          <p:nvPr/>
        </p:nvSpPr>
        <p:spPr>
          <a:xfrm>
            <a:off x="6796523" y="3610289"/>
            <a:ext cx="1307378" cy="32519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E2EB83-6EE7-4CE1-9E09-B6ACB2B99B84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$ra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F6DF7F0-D874-43C9-99D0-1A9FC0AB413F}"/>
              </a:ext>
            </a:extLst>
          </p:cNvPr>
          <p:cNvCxnSpPr>
            <a:cxnSpLocks/>
            <a:endCxn id="33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206916-4366-4677-AA24-13B3E63781E1}"/>
              </a:ext>
            </a:extLst>
          </p:cNvPr>
          <p:cNvSpPr txBox="1"/>
          <p:nvPr/>
        </p:nvSpPr>
        <p:spPr>
          <a:xfrm>
            <a:off x="6722810" y="2232275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E4340-4D10-4BE5-8471-A615D95256EA}"/>
              </a:ext>
            </a:extLst>
          </p:cNvPr>
          <p:cNvSpPr/>
          <p:nvPr/>
        </p:nvSpPr>
        <p:spPr>
          <a:xfrm>
            <a:off x="6793208" y="395278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$s0 (9)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87BB8B-8B38-4CE5-8A1A-380182516DC1}"/>
              </a:ext>
            </a:extLst>
          </p:cNvPr>
          <p:cNvGrpSpPr/>
          <p:nvPr/>
        </p:nvGrpSpPr>
        <p:grpSpPr>
          <a:xfrm>
            <a:off x="6909629" y="1281597"/>
            <a:ext cx="1535581" cy="837922"/>
            <a:chOff x="5277144" y="1110717"/>
            <a:chExt cx="1330837" cy="726199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919DF0CF-3375-43D9-A9CC-BA704696745B}"/>
                </a:ext>
              </a:extLst>
            </p:cNvPr>
            <p:cNvSpPr/>
            <p:nvPr/>
          </p:nvSpPr>
          <p:spPr>
            <a:xfrm>
              <a:off x="6389320" y="1359158"/>
              <a:ext cx="218661" cy="422909"/>
            </a:xfrm>
            <a:prstGeom prst="leftBrace">
              <a:avLst>
                <a:gd name="adj1" fmla="val 49183"/>
                <a:gd name="adj2" fmla="val 5000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27517"/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A342D4-8AA1-4948-8788-14502EE98E46}"/>
                </a:ext>
              </a:extLst>
            </p:cNvPr>
            <p:cNvSpPr txBox="1"/>
            <p:nvPr/>
          </p:nvSpPr>
          <p:spPr>
            <a:xfrm>
              <a:off x="5277144" y="1110717"/>
              <a:ext cx="1161708" cy="72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Stack region </a:t>
              </a:r>
            </a:p>
            <a:p>
              <a:pPr defTabSz="527517"/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allocation for </a:t>
              </a:r>
            </a:p>
            <a:p>
              <a:pPr defTabSz="527517"/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diffofsums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285CA7-106E-4D63-8F35-F696DC15A46B}"/>
              </a:ext>
            </a:extLst>
          </p:cNvPr>
          <p:cNvSpPr/>
          <p:nvPr/>
        </p:nvSpPr>
        <p:spPr>
          <a:xfrm>
            <a:off x="9025114" y="141560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087A5D-6A7C-4304-8587-15596BFE6D10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9DA179-ACB9-4FDE-B831-31D787A17EEB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FA6058-B1CC-40F1-92C5-427659824664}"/>
              </a:ext>
            </a:extLst>
          </p:cNvPr>
          <p:cNvSpPr/>
          <p:nvPr/>
        </p:nvSpPr>
        <p:spPr>
          <a:xfrm>
            <a:off x="6796524" y="4280381"/>
            <a:ext cx="1307378" cy="32519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F527E93-CD6B-480F-9D0B-AF1F24AED8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9E2D70C-0177-4EFE-B7E6-C6A8B353C19B}"/>
              </a:ext>
            </a:extLst>
          </p:cNvPr>
          <p:cNvSpPr/>
          <p:nvPr/>
        </p:nvSpPr>
        <p:spPr>
          <a:xfrm>
            <a:off x="9024009" y="1876737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D922EE-D21C-4665-BF91-F761705C09CA}"/>
              </a:ext>
            </a:extLst>
          </p:cNvPr>
          <p:cNvGrpSpPr/>
          <p:nvPr/>
        </p:nvGrpSpPr>
        <p:grpSpPr>
          <a:xfrm>
            <a:off x="8366184" y="1310377"/>
            <a:ext cx="590685" cy="307777"/>
            <a:chOff x="6539492" y="1135660"/>
            <a:chExt cx="511927" cy="26674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174D64-AA4F-4B54-AF1A-1EFAB976A865}"/>
                </a:ext>
              </a:extLst>
            </p:cNvPr>
            <p:cNvSpPr txBox="1"/>
            <p:nvPr/>
          </p:nvSpPr>
          <p:spPr>
            <a:xfrm>
              <a:off x="6539492" y="1135660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4A74A172-72BC-4E1B-887F-C563CF3F1F53}"/>
                </a:ext>
              </a:extLst>
            </p:cNvPr>
            <p:cNvSpPr/>
            <p:nvPr/>
          </p:nvSpPr>
          <p:spPr>
            <a:xfrm>
              <a:off x="6883302" y="1246284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CC3911BD-CA04-4B0F-9B00-656FE043AB0B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8102939" y="1946483"/>
            <a:ext cx="921069" cy="149707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B57BD8F-0ECD-4615-BB83-47D6C5209F8F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8102941" y="1788534"/>
            <a:ext cx="922173" cy="133082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EBD37F9-186A-4248-909A-F5D8A45D0FEC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8100585" y="1638005"/>
            <a:ext cx="924530" cy="246387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DD28D9A-5BD5-4C69-856D-3ABBBF336C67}"/>
              </a:ext>
            </a:extLst>
          </p:cNvPr>
          <p:cNvSpPr/>
          <p:nvPr/>
        </p:nvSpPr>
        <p:spPr>
          <a:xfrm>
            <a:off x="9027093" y="1571758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66B082-FD50-4936-8BA3-5E2D94AAB01B}"/>
              </a:ext>
            </a:extLst>
          </p:cNvPr>
          <p:cNvSpPr/>
          <p:nvPr/>
        </p:nvSpPr>
        <p:spPr>
          <a:xfrm>
            <a:off x="9020426" y="1721847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10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37AECD-A2DE-4374-8962-A984676D2E30}"/>
              </a:ext>
            </a:extLst>
          </p:cNvPr>
          <p:cNvSpPr/>
          <p:nvPr/>
        </p:nvSpPr>
        <p:spPr>
          <a:xfrm>
            <a:off x="9027591" y="187904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51CA0A-7AD3-4DE6-8BC9-B91A07F7FD61}"/>
              </a:ext>
            </a:extLst>
          </p:cNvPr>
          <p:cNvSpPr/>
          <p:nvPr/>
        </p:nvSpPr>
        <p:spPr>
          <a:xfrm>
            <a:off x="6799438" y="297308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$t0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5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67CA52-38D1-486D-9F48-1BAE84FE5D9E}"/>
              </a:ext>
            </a:extLst>
          </p:cNvPr>
          <p:cNvSpPr/>
          <p:nvPr/>
        </p:nvSpPr>
        <p:spPr>
          <a:xfrm>
            <a:off x="6798876" y="3289986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$t1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9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501241-7CB9-4F8A-8516-7963AF1E5FAD}"/>
              </a:ext>
            </a:extLst>
          </p:cNvPr>
          <p:cNvSpPr/>
          <p:nvPr/>
        </p:nvSpPr>
        <p:spPr>
          <a:xfrm>
            <a:off x="6796250" y="3964363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$s0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-4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505AF-74ED-412E-91D2-78A1784731CD}"/>
              </a:ext>
            </a:extLst>
          </p:cNvPr>
          <p:cNvSpPr txBox="1"/>
          <p:nvPr/>
        </p:nvSpPr>
        <p:spPr>
          <a:xfrm>
            <a:off x="3429193" y="976142"/>
            <a:ext cx="3340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srgbClr val="FF0000"/>
                </a:solidFill>
                <a:latin typeface="Calibri"/>
              </a:rPr>
              <a:t>After computations </a:t>
            </a:r>
          </a:p>
          <a:p>
            <a:pPr defTabSz="527517"/>
            <a:r>
              <a:rPr lang="en-US" sz="1600" b="1" dirty="0">
                <a:solidFill>
                  <a:srgbClr val="FF0000"/>
                </a:solidFill>
                <a:latin typeface="Calibri"/>
              </a:rPr>
              <a:t>in the function, registers are updated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9CB82E-6B83-432E-B089-7B3002A75D6C}"/>
              </a:ext>
            </a:extLst>
          </p:cNvPr>
          <p:cNvCxnSpPr>
            <a:cxnSpLocks/>
          </p:cNvCxnSpPr>
          <p:nvPr/>
        </p:nvCxnSpPr>
        <p:spPr>
          <a:xfrm>
            <a:off x="6404415" y="1571758"/>
            <a:ext cx="308913" cy="1576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0222 0.069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22D-1A4D-45C8-8D22-92A4FC18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Register Value Overwriting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0DFF5-9116-45F8-BCA8-CF3383A7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5FA04-5CB6-48D6-9816-B9E6BCC2E096}"/>
              </a:ext>
            </a:extLst>
          </p:cNvPr>
          <p:cNvSpPr txBox="1">
            <a:spLocks/>
          </p:cNvSpPr>
          <p:nvPr/>
        </p:nvSpPr>
        <p:spPr>
          <a:xfrm>
            <a:off x="1115703" y="1641503"/>
            <a:ext cx="5258088" cy="4031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-12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make space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# to store 3 registers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$s0, 8($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$s0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4($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$t0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$t1, 0($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$t1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$a0, $a1		# $t0 = f + g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$a2, $a3		# $t1 = h + I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sub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$t0, $t1		# result = (f + g) – (h +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$v0, $s0, $0		# put return value in $v0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$t1, 0($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$t1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4($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$t0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$s0, 8($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$s0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12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deallocate stack space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		# return to caller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8" descr="f02-13-P374493">
            <a:extLst>
              <a:ext uri="{FF2B5EF4-FFF2-40B4-BE49-F238E27FC236}">
                <a16:creationId xmlns:a16="http://schemas.microsoft.com/office/drawing/2014/main" id="{5512E22B-25B1-415F-83DA-FB485B630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1C04FBC-2514-4344-8878-F39F53CC24D8}"/>
              </a:ext>
            </a:extLst>
          </p:cNvPr>
          <p:cNvCxnSpPr/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ED5AAD1-925D-4C11-9BA3-71D1B096FDD2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872CCA-E91D-41D0-BCC9-09E68F073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28" name="AutoShape 38">
            <a:extLst>
              <a:ext uri="{FF2B5EF4-FFF2-40B4-BE49-F238E27FC236}">
                <a16:creationId xmlns:a16="http://schemas.microsoft.com/office/drawing/2014/main" id="{97BAF066-1865-4FE4-9882-3D374F5F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4ACA6-309F-4237-843D-585BA4BEF859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FEFCE2-96B3-403C-B57E-DAA9FDC271B0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$t0 (10)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F5581A-D31A-4F96-9AFA-155F52EDC2A8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$t1 (2)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C89E7-D08E-4D01-9CC6-5DFD29457A2C}"/>
              </a:ext>
            </a:extLst>
          </p:cNvPr>
          <p:cNvSpPr/>
          <p:nvPr/>
        </p:nvSpPr>
        <p:spPr>
          <a:xfrm>
            <a:off x="6796523" y="3610289"/>
            <a:ext cx="1307378" cy="32519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E2EB83-6EE7-4CE1-9E09-B6ACB2B99B84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$ra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F6DF7F0-D874-43C9-99D0-1A9FC0AB413F}"/>
              </a:ext>
            </a:extLst>
          </p:cNvPr>
          <p:cNvCxnSpPr>
            <a:cxnSpLocks/>
            <a:endCxn id="33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206916-4366-4677-AA24-13B3E63781E1}"/>
              </a:ext>
            </a:extLst>
          </p:cNvPr>
          <p:cNvSpPr txBox="1"/>
          <p:nvPr/>
        </p:nvSpPr>
        <p:spPr>
          <a:xfrm>
            <a:off x="6727170" y="2233622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E4340-4D10-4BE5-8471-A615D95256EA}"/>
              </a:ext>
            </a:extLst>
          </p:cNvPr>
          <p:cNvSpPr/>
          <p:nvPr/>
        </p:nvSpPr>
        <p:spPr>
          <a:xfrm>
            <a:off x="6793208" y="395278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$s0 (9)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87BB8B-8B38-4CE5-8A1A-380182516DC1}"/>
              </a:ext>
            </a:extLst>
          </p:cNvPr>
          <p:cNvGrpSpPr/>
          <p:nvPr/>
        </p:nvGrpSpPr>
        <p:grpSpPr>
          <a:xfrm>
            <a:off x="6909629" y="1281597"/>
            <a:ext cx="1535581" cy="837922"/>
            <a:chOff x="5277144" y="1110717"/>
            <a:chExt cx="1330837" cy="726199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919DF0CF-3375-43D9-A9CC-BA704696745B}"/>
                </a:ext>
              </a:extLst>
            </p:cNvPr>
            <p:cNvSpPr/>
            <p:nvPr/>
          </p:nvSpPr>
          <p:spPr>
            <a:xfrm>
              <a:off x="6389320" y="1359158"/>
              <a:ext cx="218661" cy="422909"/>
            </a:xfrm>
            <a:prstGeom prst="leftBrace">
              <a:avLst>
                <a:gd name="adj1" fmla="val 49183"/>
                <a:gd name="adj2" fmla="val 5000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27517"/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A342D4-8AA1-4948-8788-14502EE98E46}"/>
                </a:ext>
              </a:extLst>
            </p:cNvPr>
            <p:cNvSpPr txBox="1"/>
            <p:nvPr/>
          </p:nvSpPr>
          <p:spPr>
            <a:xfrm>
              <a:off x="5277144" y="1110717"/>
              <a:ext cx="1161708" cy="72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Stack region </a:t>
              </a:r>
            </a:p>
            <a:p>
              <a:pPr defTabSz="527517"/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allocation for </a:t>
              </a:r>
            </a:p>
            <a:p>
              <a:pPr defTabSz="527517"/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diffofsums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285CA7-106E-4D63-8F35-F696DC15A46B}"/>
              </a:ext>
            </a:extLst>
          </p:cNvPr>
          <p:cNvSpPr/>
          <p:nvPr/>
        </p:nvSpPr>
        <p:spPr>
          <a:xfrm>
            <a:off x="9025114" y="141560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087A5D-6A7C-4304-8587-15596BFE6D10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9DA179-ACB9-4FDE-B831-31D787A17EEB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FA6058-B1CC-40F1-92C5-427659824664}"/>
              </a:ext>
            </a:extLst>
          </p:cNvPr>
          <p:cNvSpPr/>
          <p:nvPr/>
        </p:nvSpPr>
        <p:spPr>
          <a:xfrm>
            <a:off x="6796524" y="4280381"/>
            <a:ext cx="1307378" cy="32519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F527E93-CD6B-480F-9D0B-AF1F24AED8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9E2D70C-0177-4EFE-B7E6-C6A8B353C19B}"/>
              </a:ext>
            </a:extLst>
          </p:cNvPr>
          <p:cNvSpPr/>
          <p:nvPr/>
        </p:nvSpPr>
        <p:spPr>
          <a:xfrm>
            <a:off x="9024009" y="1876737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D922EE-D21C-4665-BF91-F761705C09CA}"/>
              </a:ext>
            </a:extLst>
          </p:cNvPr>
          <p:cNvGrpSpPr/>
          <p:nvPr/>
        </p:nvGrpSpPr>
        <p:grpSpPr>
          <a:xfrm>
            <a:off x="8338600" y="1788293"/>
            <a:ext cx="590685" cy="307777"/>
            <a:chOff x="6539492" y="1135660"/>
            <a:chExt cx="511927" cy="26674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174D64-AA4F-4B54-AF1A-1EFAB976A865}"/>
                </a:ext>
              </a:extLst>
            </p:cNvPr>
            <p:cNvSpPr txBox="1"/>
            <p:nvPr/>
          </p:nvSpPr>
          <p:spPr>
            <a:xfrm>
              <a:off x="6539492" y="1135660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4A74A172-72BC-4E1B-887F-C563CF3F1F53}"/>
                </a:ext>
              </a:extLst>
            </p:cNvPr>
            <p:cNvSpPr/>
            <p:nvPr/>
          </p:nvSpPr>
          <p:spPr>
            <a:xfrm>
              <a:off x="6883302" y="1246284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CC3911BD-CA04-4B0F-9B00-656FE043AB0B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8102939" y="1946483"/>
            <a:ext cx="921069" cy="1497075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B57BD8F-0ECD-4615-BB83-47D6C5209F8F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8102941" y="1788534"/>
            <a:ext cx="922173" cy="1330825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EBD37F9-186A-4248-909A-F5D8A45D0FEC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8100585" y="1638005"/>
            <a:ext cx="924530" cy="24638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DD28D9A-5BD5-4C69-856D-3ABBBF336C67}"/>
              </a:ext>
            </a:extLst>
          </p:cNvPr>
          <p:cNvSpPr/>
          <p:nvPr/>
        </p:nvSpPr>
        <p:spPr>
          <a:xfrm>
            <a:off x="9027093" y="1571758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66B082-FD50-4936-8BA3-5E2D94AAB01B}"/>
              </a:ext>
            </a:extLst>
          </p:cNvPr>
          <p:cNvSpPr/>
          <p:nvPr/>
        </p:nvSpPr>
        <p:spPr>
          <a:xfrm>
            <a:off x="9020426" y="1721847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10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37AECD-A2DE-4374-8962-A984676D2E30}"/>
              </a:ext>
            </a:extLst>
          </p:cNvPr>
          <p:cNvSpPr/>
          <p:nvPr/>
        </p:nvSpPr>
        <p:spPr>
          <a:xfrm>
            <a:off x="9027591" y="187904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51CA0A-7AD3-4DE6-8BC9-B91A07F7FD61}"/>
              </a:ext>
            </a:extLst>
          </p:cNvPr>
          <p:cNvSpPr/>
          <p:nvPr/>
        </p:nvSpPr>
        <p:spPr>
          <a:xfrm>
            <a:off x="6799438" y="297308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$t0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5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67CA52-38D1-486D-9F48-1BAE84FE5D9E}"/>
              </a:ext>
            </a:extLst>
          </p:cNvPr>
          <p:cNvSpPr/>
          <p:nvPr/>
        </p:nvSpPr>
        <p:spPr>
          <a:xfrm>
            <a:off x="6798876" y="3289986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$t1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9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501241-7CB9-4F8A-8516-7963AF1E5FAD}"/>
              </a:ext>
            </a:extLst>
          </p:cNvPr>
          <p:cNvSpPr/>
          <p:nvPr/>
        </p:nvSpPr>
        <p:spPr>
          <a:xfrm>
            <a:off x="6796250" y="3964363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$s0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-4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505AF-74ED-412E-91D2-78A1784731CD}"/>
              </a:ext>
            </a:extLst>
          </p:cNvPr>
          <p:cNvSpPr txBox="1"/>
          <p:nvPr/>
        </p:nvSpPr>
        <p:spPr>
          <a:xfrm>
            <a:off x="4275484" y="1008519"/>
            <a:ext cx="2510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srgbClr val="FF0000"/>
                </a:solidFill>
                <a:latin typeface="Calibri"/>
              </a:rPr>
              <a:t>Before returning to Caller, </a:t>
            </a:r>
          </a:p>
          <a:p>
            <a:pPr defTabSz="527517"/>
            <a:r>
              <a:rPr lang="en-US" sz="1600" b="1" dirty="0">
                <a:solidFill>
                  <a:srgbClr val="FF0000"/>
                </a:solidFill>
                <a:latin typeface="Calibri"/>
              </a:rPr>
              <a:t>Register values are revoked</a:t>
            </a:r>
          </a:p>
        </p:txBody>
      </p:sp>
    </p:spTree>
    <p:extLst>
      <p:ext uri="{BB962C8B-B14F-4D97-AF65-F5344CB8AC3E}">
        <p14:creationId xmlns:p14="http://schemas.microsoft.com/office/powerpoint/2010/main" val="37792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-0.00169 -0.0643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321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22D-1A4D-45C8-8D22-92A4FC18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Example: Nested Function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0DFF5-9116-45F8-BCA8-CF3383A7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5FA04-5CB6-48D6-9816-B9E6BCC2E096}"/>
              </a:ext>
            </a:extLst>
          </p:cNvPr>
          <p:cNvSpPr txBox="1">
            <a:spLocks/>
          </p:cNvSpPr>
          <p:nvPr/>
        </p:nvSpPr>
        <p:spPr>
          <a:xfrm>
            <a:off x="1115703" y="1641502"/>
            <a:ext cx="5258088" cy="4661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func1:		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-4		# make space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# to store $ra register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$ra, 0($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	# save $ra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func2			# jump to func2 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$ra, 0($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	# restore $ra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		# deallocate stack space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		# return to caller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func2: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-8		# make space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# to store 2 registers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		# deallocate stack space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		# return to func1 (caller)</a:t>
            </a:r>
          </a:p>
        </p:txBody>
      </p:sp>
      <p:pic>
        <p:nvPicPr>
          <p:cNvPr id="24" name="Picture 8" descr="f02-13-P374493">
            <a:extLst>
              <a:ext uri="{FF2B5EF4-FFF2-40B4-BE49-F238E27FC236}">
                <a16:creationId xmlns:a16="http://schemas.microsoft.com/office/drawing/2014/main" id="{5512E22B-25B1-415F-83DA-FB485B630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40487" y="1561485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D5AAD1-925D-4C11-9BA3-71D1B096FDD2}"/>
              </a:ext>
            </a:extLst>
          </p:cNvPr>
          <p:cNvSpPr/>
          <p:nvPr/>
        </p:nvSpPr>
        <p:spPr>
          <a:xfrm>
            <a:off x="8984350" y="4089728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285CA7-106E-4D63-8F35-F696DC15A46B}"/>
              </a:ext>
            </a:extLst>
          </p:cNvPr>
          <p:cNvSpPr/>
          <p:nvPr/>
        </p:nvSpPr>
        <p:spPr>
          <a:xfrm>
            <a:off x="9002752" y="16112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087A5D-6A7C-4304-8587-15596BFE6D10}"/>
              </a:ext>
            </a:extLst>
          </p:cNvPr>
          <p:cNvSpPr/>
          <p:nvPr/>
        </p:nvSpPr>
        <p:spPr>
          <a:xfrm>
            <a:off x="9002754" y="17639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Used by func1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9DA179-ACB9-4FDE-B831-31D787A17EEB}"/>
              </a:ext>
            </a:extLst>
          </p:cNvPr>
          <p:cNvSpPr/>
          <p:nvPr/>
        </p:nvSpPr>
        <p:spPr>
          <a:xfrm>
            <a:off x="9002752" y="19144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Used by func2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E2D70C-0177-4EFE-B7E6-C6A8B353C19B}"/>
              </a:ext>
            </a:extLst>
          </p:cNvPr>
          <p:cNvSpPr/>
          <p:nvPr/>
        </p:nvSpPr>
        <p:spPr>
          <a:xfrm>
            <a:off x="9001647" y="207239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Used by func2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20BD8DA-A9B2-4F68-951F-47B83FB5BA70}"/>
              </a:ext>
            </a:extLst>
          </p:cNvPr>
          <p:cNvGrpSpPr/>
          <p:nvPr/>
        </p:nvGrpSpPr>
        <p:grpSpPr>
          <a:xfrm>
            <a:off x="7317411" y="1503276"/>
            <a:ext cx="1591940" cy="307777"/>
            <a:chOff x="5671737" y="1154364"/>
            <a:chExt cx="1379682" cy="26674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28D457-87A7-489C-94CA-91394E2E6792}"/>
                </a:ext>
              </a:extLst>
            </p:cNvPr>
            <p:cNvSpPr txBox="1"/>
            <p:nvPr/>
          </p:nvSpPr>
          <p:spPr>
            <a:xfrm>
              <a:off x="5671737" y="1154364"/>
              <a:ext cx="1235672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 before func1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DF9BF5DF-0904-486A-9463-566D59380185}"/>
                </a:ext>
              </a:extLst>
            </p:cNvPr>
            <p:cNvSpPr/>
            <p:nvPr/>
          </p:nvSpPr>
          <p:spPr>
            <a:xfrm>
              <a:off x="6883302" y="1246284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5CBF11-E21D-4390-A9E1-5686C34A50B8}"/>
              </a:ext>
            </a:extLst>
          </p:cNvPr>
          <p:cNvGrpSpPr/>
          <p:nvPr/>
        </p:nvGrpSpPr>
        <p:grpSpPr>
          <a:xfrm>
            <a:off x="7651167" y="1700572"/>
            <a:ext cx="1258187" cy="307777"/>
            <a:chOff x="5960990" y="1154364"/>
            <a:chExt cx="1090429" cy="26674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E99976-5BBB-447A-A90E-6A54D11BBA70}"/>
                </a:ext>
              </a:extLst>
            </p:cNvPr>
            <p:cNvSpPr txBox="1"/>
            <p:nvPr/>
          </p:nvSpPr>
          <p:spPr>
            <a:xfrm>
              <a:off x="5960990" y="1154364"/>
              <a:ext cx="936646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 in func1</a:t>
              </a:r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010FA6D2-1DE8-4C60-A96E-46ABAB083408}"/>
                </a:ext>
              </a:extLst>
            </p:cNvPr>
            <p:cNvSpPr/>
            <p:nvPr/>
          </p:nvSpPr>
          <p:spPr>
            <a:xfrm>
              <a:off x="6883302" y="1246284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E1F92D8-CB70-4D00-9A3B-1E4A4E5A4CBE}"/>
              </a:ext>
            </a:extLst>
          </p:cNvPr>
          <p:cNvGrpSpPr/>
          <p:nvPr/>
        </p:nvGrpSpPr>
        <p:grpSpPr>
          <a:xfrm>
            <a:off x="7643799" y="1958804"/>
            <a:ext cx="1258187" cy="307777"/>
            <a:chOff x="5960990" y="1154364"/>
            <a:chExt cx="1090429" cy="26674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AA6DB7-379F-40A1-961A-AF7F5FE32F08}"/>
                </a:ext>
              </a:extLst>
            </p:cNvPr>
            <p:cNvSpPr txBox="1"/>
            <p:nvPr/>
          </p:nvSpPr>
          <p:spPr>
            <a:xfrm>
              <a:off x="5960990" y="1154364"/>
              <a:ext cx="936646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 in func2</a:t>
              </a:r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87AACB54-966C-4BC3-BAE7-5D3C1FDFDB71}"/>
                </a:ext>
              </a:extLst>
            </p:cNvPr>
            <p:cNvSpPr/>
            <p:nvPr/>
          </p:nvSpPr>
          <p:spPr>
            <a:xfrm>
              <a:off x="6883302" y="1246284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AEB75903-94F8-4A4F-8D2E-03CB33089AAA}"/>
              </a:ext>
            </a:extLst>
          </p:cNvPr>
          <p:cNvSpPr/>
          <p:nvPr/>
        </p:nvSpPr>
        <p:spPr>
          <a:xfrm>
            <a:off x="6795797" y="4994005"/>
            <a:ext cx="3509745" cy="1577503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Why does func1 store $ra in stack before calling func2?</a:t>
            </a:r>
          </a:p>
        </p:txBody>
      </p:sp>
    </p:spTree>
    <p:extLst>
      <p:ext uri="{BB962C8B-B14F-4D97-AF65-F5344CB8AC3E}">
        <p14:creationId xmlns:p14="http://schemas.microsoft.com/office/powerpoint/2010/main" val="12895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A66C-A5EF-4893-993A-EF6E80E2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Example: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512D-982F-473F-B59D-5E860570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Recursive functions should keep its input parameters and return address to the stack because all the recursions will try to use the same registers for these.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D13F-F152-4516-8167-34B3FF99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8507C-03F1-48DF-93A5-B4B4B0633ACC}"/>
              </a:ext>
            </a:extLst>
          </p:cNvPr>
          <p:cNvSpPr txBox="1"/>
          <p:nvPr/>
        </p:nvSpPr>
        <p:spPr>
          <a:xfrm>
            <a:off x="1103603" y="2882248"/>
            <a:ext cx="3791781" cy="183204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factorial (int n)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(n &lt;= 1)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1;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(n * factorial (n-1));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833DC-2C09-4B74-847D-EEC9FE5B8146}"/>
              </a:ext>
            </a:extLst>
          </p:cNvPr>
          <p:cNvSpPr txBox="1"/>
          <p:nvPr/>
        </p:nvSpPr>
        <p:spPr>
          <a:xfrm>
            <a:off x="1684854" y="2454870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160B9-F702-4D02-B91E-977EAD550F0A}"/>
              </a:ext>
            </a:extLst>
          </p:cNvPr>
          <p:cNvSpPr txBox="1"/>
          <p:nvPr/>
        </p:nvSpPr>
        <p:spPr>
          <a:xfrm>
            <a:off x="7297650" y="2022995"/>
            <a:ext cx="204709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Assembly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8FC911E-644E-4D01-822C-84AC64F09AE5}"/>
              </a:ext>
            </a:extLst>
          </p:cNvPr>
          <p:cNvSpPr txBox="1">
            <a:spLocks/>
          </p:cNvSpPr>
          <p:nvPr/>
        </p:nvSpPr>
        <p:spPr>
          <a:xfrm>
            <a:off x="5633059" y="2440161"/>
            <a:ext cx="5251606" cy="37213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-8	# make room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4($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store input (n)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$ra, 0($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store return address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$0, 2	# $t0 = 2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$a0, $t0	# n &lt;= 1?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$0,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no: go to else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$v0, $0, 1	# yes: return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	# restore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 return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$a0, -1	# n = n -1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recursive call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$ra, 0($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restore return address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4($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restore input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	# restore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$v0, $a0, $v0	# n * factorial(n-1)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return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A66C-A5EF-4893-993A-EF6E80E2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Example: Recursion for 3!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D13F-F152-4516-8167-34B3FF99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4" name="Picture 8" descr="f02-13-P374493">
            <a:extLst>
              <a:ext uri="{FF2B5EF4-FFF2-40B4-BE49-F238E27FC236}">
                <a16:creationId xmlns:a16="http://schemas.microsoft.com/office/drawing/2014/main" id="{E00559B9-8652-4EAB-959D-700A0C705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1851560" y="1807213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6EF06D-E0A7-490B-8591-8A391F74A75F}"/>
              </a:ext>
            </a:extLst>
          </p:cNvPr>
          <p:cNvSpPr/>
          <p:nvPr/>
        </p:nvSpPr>
        <p:spPr>
          <a:xfrm>
            <a:off x="1895423" y="4335457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B6970-1507-4A13-B929-89DDD2398DCE}"/>
              </a:ext>
            </a:extLst>
          </p:cNvPr>
          <p:cNvSpPr/>
          <p:nvPr/>
        </p:nvSpPr>
        <p:spPr>
          <a:xfrm>
            <a:off x="1892290" y="1846216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E0C21-865F-4D1F-B0D6-244D2C23CBBB}"/>
              </a:ext>
            </a:extLst>
          </p:cNvPr>
          <p:cNvSpPr/>
          <p:nvPr/>
        </p:nvSpPr>
        <p:spPr>
          <a:xfrm>
            <a:off x="1892291" y="2041940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400C1A-670F-4E39-B6D6-33D20FEDAE25}"/>
              </a:ext>
            </a:extLst>
          </p:cNvPr>
          <p:cNvSpPr/>
          <p:nvPr/>
        </p:nvSpPr>
        <p:spPr>
          <a:xfrm>
            <a:off x="1892290" y="2235535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3E8B0-D11C-43E8-800A-C8715D623023}"/>
              </a:ext>
            </a:extLst>
          </p:cNvPr>
          <p:cNvSpPr/>
          <p:nvPr/>
        </p:nvSpPr>
        <p:spPr>
          <a:xfrm>
            <a:off x="1901951" y="2436549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5F924C-1F56-46B0-AFF4-76AB79B16F6C}"/>
              </a:ext>
            </a:extLst>
          </p:cNvPr>
          <p:cNvGrpSpPr/>
          <p:nvPr/>
        </p:nvGrpSpPr>
        <p:grpSpPr>
          <a:xfrm>
            <a:off x="4090001" y="1739968"/>
            <a:ext cx="562600" cy="307777"/>
            <a:chOff x="6427672" y="1154366"/>
            <a:chExt cx="487586" cy="2667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CADFAE-C4F6-459B-9D9E-4C44C940F41E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4E11151-F7C4-448E-9023-B7DA9D9F1BAC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7B1274-2247-4446-A230-286268589A53}"/>
              </a:ext>
            </a:extLst>
          </p:cNvPr>
          <p:cNvSpPr txBox="1"/>
          <p:nvPr/>
        </p:nvSpPr>
        <p:spPr>
          <a:xfrm>
            <a:off x="819356" y="1717932"/>
            <a:ext cx="11144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0x000000FC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0x000000F8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0x000000F4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0x000000F0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0x000000EC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0x000000E8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0x000000E4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0x000000E0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0x000000DC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08AEF1-C4D3-4809-BB43-814515B880E3}"/>
              </a:ext>
            </a:extLst>
          </p:cNvPr>
          <p:cNvSpPr/>
          <p:nvPr/>
        </p:nvSpPr>
        <p:spPr>
          <a:xfrm>
            <a:off x="1895875" y="2646496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475173-2FCD-4B21-8E4D-48ECC50760B8}"/>
              </a:ext>
            </a:extLst>
          </p:cNvPr>
          <p:cNvSpPr/>
          <p:nvPr/>
        </p:nvSpPr>
        <p:spPr>
          <a:xfrm>
            <a:off x="1895876" y="2842220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B3F141-86D2-49EE-AA01-A33140F7641D}"/>
              </a:ext>
            </a:extLst>
          </p:cNvPr>
          <p:cNvSpPr/>
          <p:nvPr/>
        </p:nvSpPr>
        <p:spPr>
          <a:xfrm>
            <a:off x="1895875" y="3035815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499C88-1A8E-4E73-8230-40E7AB678583}"/>
              </a:ext>
            </a:extLst>
          </p:cNvPr>
          <p:cNvSpPr/>
          <p:nvPr/>
        </p:nvSpPr>
        <p:spPr>
          <a:xfrm>
            <a:off x="1894770" y="3236829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8FE17E-F971-4A30-B2CE-D5E2CF0D7467}"/>
              </a:ext>
            </a:extLst>
          </p:cNvPr>
          <p:cNvSpPr/>
          <p:nvPr/>
        </p:nvSpPr>
        <p:spPr>
          <a:xfrm>
            <a:off x="1901424" y="2041183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$a0 (0x3)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4A0DED-EBE2-4C96-8B2D-9C1E6BD1367C}"/>
              </a:ext>
            </a:extLst>
          </p:cNvPr>
          <p:cNvSpPr/>
          <p:nvPr/>
        </p:nvSpPr>
        <p:spPr>
          <a:xfrm>
            <a:off x="1901423" y="2234779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$ra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5B7698C-F375-49E5-A73D-733B1C5B847A}"/>
              </a:ext>
            </a:extLst>
          </p:cNvPr>
          <p:cNvGrpSpPr/>
          <p:nvPr/>
        </p:nvGrpSpPr>
        <p:grpSpPr>
          <a:xfrm>
            <a:off x="4082821" y="2141906"/>
            <a:ext cx="562600" cy="307777"/>
            <a:chOff x="6427672" y="1154366"/>
            <a:chExt cx="487586" cy="26674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3B78B9-34D4-421F-ABC5-7EAED243A1E8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37FADA87-8CA8-492F-9FBF-6BB264F35A11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F23F46D3-1237-4943-87CB-0654377D8FE7}"/>
              </a:ext>
            </a:extLst>
          </p:cNvPr>
          <p:cNvSpPr/>
          <p:nvPr/>
        </p:nvSpPr>
        <p:spPr>
          <a:xfrm>
            <a:off x="1897165" y="2435723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$a0 (0x2)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EE138C-867A-48C7-84C2-980F1014A078}"/>
              </a:ext>
            </a:extLst>
          </p:cNvPr>
          <p:cNvSpPr/>
          <p:nvPr/>
        </p:nvSpPr>
        <p:spPr>
          <a:xfrm>
            <a:off x="1891089" y="2645670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$ra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366C81-F52E-41A1-8B7F-6C32BDADE43E}"/>
              </a:ext>
            </a:extLst>
          </p:cNvPr>
          <p:cNvGrpSpPr/>
          <p:nvPr/>
        </p:nvGrpSpPr>
        <p:grpSpPr>
          <a:xfrm>
            <a:off x="4086410" y="2540936"/>
            <a:ext cx="562600" cy="307777"/>
            <a:chOff x="6427672" y="1154366"/>
            <a:chExt cx="487586" cy="26674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4D599A-DFD9-428C-B76F-A40E04805429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524022FA-DCC3-45B0-9420-539E863E9358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2966E677-B25B-4F4A-B35A-77E9EEF14D76}"/>
              </a:ext>
            </a:extLst>
          </p:cNvPr>
          <p:cNvSpPr/>
          <p:nvPr/>
        </p:nvSpPr>
        <p:spPr>
          <a:xfrm>
            <a:off x="1891186" y="2841940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$a0 (0x1)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605EB9-02E1-4636-9D2E-5E208075F60B}"/>
              </a:ext>
            </a:extLst>
          </p:cNvPr>
          <p:cNvSpPr/>
          <p:nvPr/>
        </p:nvSpPr>
        <p:spPr>
          <a:xfrm>
            <a:off x="1891185" y="3035536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$ra</a:t>
            </a:r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3D9D410B-328A-4924-A137-F2B287FB78BD}"/>
              </a:ext>
            </a:extLst>
          </p:cNvPr>
          <p:cNvSpPr txBox="1">
            <a:spLocks/>
          </p:cNvSpPr>
          <p:nvPr/>
        </p:nvSpPr>
        <p:spPr>
          <a:xfrm>
            <a:off x="5934508" y="1931424"/>
            <a:ext cx="5542383" cy="3543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  <a:r>
              <a:rPr lang="en-US" sz="1385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-8	# make room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4($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store input (n)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$ra, 0($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store return address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$0, 2	# $t0 = 2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$a0, $t0	# n &lt;= 1?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$0, </a:t>
            </a:r>
            <a:r>
              <a:rPr lang="en-US" sz="138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no: go to else (</a:t>
            </a:r>
            <a:r>
              <a:rPr lang="en-US" sz="1385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$v0, $0, 1	# yes: return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	# restore 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US" sz="1385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38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 return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385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$a0, -1	# n = n -1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138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8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recursive call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$ra, 0($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restore return address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4($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restore input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	# restore 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US" sz="1385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$v0, $a0, $v0	# n * factorial(n-1)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38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return</a:t>
            </a: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C079A1-16FC-492D-A27C-92D7A7967EC3}"/>
              </a:ext>
            </a:extLst>
          </p:cNvPr>
          <p:cNvGrpSpPr/>
          <p:nvPr/>
        </p:nvGrpSpPr>
        <p:grpSpPr>
          <a:xfrm>
            <a:off x="4083363" y="2551055"/>
            <a:ext cx="562600" cy="307777"/>
            <a:chOff x="6427672" y="1154366"/>
            <a:chExt cx="487586" cy="26674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D93379-36BC-4155-9220-26C7E2B0DCE5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5DB26A58-8A49-48CB-AA03-6FF2587EC35C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F335F5-E724-4782-9BD1-5BFC1F314497}"/>
              </a:ext>
            </a:extLst>
          </p:cNvPr>
          <p:cNvSpPr txBox="1"/>
          <p:nvPr/>
        </p:nvSpPr>
        <p:spPr>
          <a:xfrm>
            <a:off x="4537484" y="2912924"/>
            <a:ext cx="79060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$v0 </a:t>
            </a:r>
            <a:r>
              <a:rPr lang="en-US" sz="1600" b="1">
                <a:solidFill>
                  <a:prstClr val="black"/>
                </a:solidFill>
                <a:latin typeface="Calibri"/>
              </a:rPr>
              <a:t>= 1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1EC7C03-7462-431B-8482-C8CFC05F242F}"/>
              </a:ext>
            </a:extLst>
          </p:cNvPr>
          <p:cNvGrpSpPr/>
          <p:nvPr/>
        </p:nvGrpSpPr>
        <p:grpSpPr>
          <a:xfrm>
            <a:off x="4086410" y="2145069"/>
            <a:ext cx="562600" cy="307777"/>
            <a:chOff x="6427672" y="1154366"/>
            <a:chExt cx="487586" cy="26674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C3FD9D3-8984-4940-BF88-BDC73D05E83B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E342B733-5D3B-46CB-96FA-A3A12A089C25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6E60EF8-6C59-421B-B0C2-CE27B06EA790}"/>
              </a:ext>
            </a:extLst>
          </p:cNvPr>
          <p:cNvSpPr txBox="1"/>
          <p:nvPr/>
        </p:nvSpPr>
        <p:spPr>
          <a:xfrm>
            <a:off x="4520395" y="2421450"/>
            <a:ext cx="1082348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$a0 = 2</a:t>
            </a:r>
          </a:p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$v0 = 2 x 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66F5A8-A643-4706-A4B9-95EE7AF4A9DD}"/>
              </a:ext>
            </a:extLst>
          </p:cNvPr>
          <p:cNvGrpSpPr/>
          <p:nvPr/>
        </p:nvGrpSpPr>
        <p:grpSpPr>
          <a:xfrm>
            <a:off x="4104896" y="1739525"/>
            <a:ext cx="562600" cy="307777"/>
            <a:chOff x="6427672" y="1154366"/>
            <a:chExt cx="487586" cy="26674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CF7F7B1-E072-4DE6-A4E7-8D2FA9035C37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C6BDD798-F0AD-49D3-B527-5B47A3747D09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3A4B4F4-075D-49FE-B76E-B1C25B2A0124}"/>
              </a:ext>
            </a:extLst>
          </p:cNvPr>
          <p:cNvSpPr txBox="1"/>
          <p:nvPr/>
        </p:nvSpPr>
        <p:spPr>
          <a:xfrm>
            <a:off x="4503307" y="1974171"/>
            <a:ext cx="1082348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$a0 = 3</a:t>
            </a:r>
          </a:p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$v0 = 3 x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97C5E2-5226-40D1-AF76-30236B126AF5}"/>
              </a:ext>
            </a:extLst>
          </p:cNvPr>
          <p:cNvSpPr txBox="1"/>
          <p:nvPr/>
        </p:nvSpPr>
        <p:spPr>
          <a:xfrm>
            <a:off x="4503307" y="1758630"/>
            <a:ext cx="79060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$v0 = 6</a:t>
            </a:r>
          </a:p>
        </p:txBody>
      </p:sp>
    </p:spTree>
    <p:extLst>
      <p:ext uri="{BB962C8B-B14F-4D97-AF65-F5344CB8AC3E}">
        <p14:creationId xmlns:p14="http://schemas.microsoft.com/office/powerpoint/2010/main" val="16691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00118 0.05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117 0.056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8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00118 0.0560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80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 animBg="1"/>
      <p:bldP spid="56" grpId="0" animBg="1"/>
      <p:bldP spid="60" grpId="0" animBg="1"/>
      <p:bldP spid="61" grpId="0" animBg="1"/>
      <p:bldP spid="66" grpId="0"/>
      <p:bldP spid="66" grpId="1"/>
      <p:bldP spid="70" grpId="0"/>
      <p:bldP spid="70" grpId="1"/>
      <p:bldP spid="74" grpId="0"/>
      <p:bldP spid="74" grpId="1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0496-A8EF-431D-A724-AE9E160A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</a:t>
            </a:r>
            <a:r>
              <a:rPr lang="en-US" dirty="0"/>
              <a:t> &amp; </a:t>
            </a:r>
            <a:r>
              <a:rPr lang="en-US" dirty="0" err="1"/>
              <a:t>Div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E991-5F2F-499D-B1E6-61597FC6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Mult</a:t>
            </a:r>
            <a:r>
              <a:rPr lang="en-US" sz="2400" b="1" dirty="0"/>
              <a:t> &amp; </a:t>
            </a:r>
            <a:r>
              <a:rPr lang="en-US" sz="2400" b="1" dirty="0" err="1"/>
              <a:t>Div</a:t>
            </a:r>
            <a:r>
              <a:rPr lang="en-US" sz="2400" b="1" dirty="0"/>
              <a:t> use special registers, lo and hi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Multiplication</a:t>
            </a:r>
          </a:p>
          <a:p>
            <a:pPr lvl="1"/>
            <a:r>
              <a:rPr lang="en-US" sz="2000" b="1" dirty="0" err="1"/>
              <a:t>mult</a:t>
            </a:r>
            <a:r>
              <a:rPr lang="en-US" sz="2000" dirty="0"/>
              <a:t>	Rs, Rt		# lo = lower 32-bit of Rs * Rt</a:t>
            </a:r>
          </a:p>
          <a:p>
            <a:pPr marL="1055035" lvl="2" indent="0">
              <a:buNone/>
            </a:pPr>
            <a:r>
              <a:rPr lang="en-US" sz="1600" dirty="0"/>
              <a:t>					</a:t>
            </a:r>
            <a:r>
              <a:rPr lang="en-US" sz="2000" dirty="0"/>
              <a:t># hi = higher 32-bit of Rs * Rt</a:t>
            </a:r>
          </a:p>
          <a:p>
            <a:pPr marL="1055035" lvl="2" indent="0">
              <a:buNone/>
            </a:pPr>
            <a:endParaRPr lang="en-US" sz="2000" dirty="0"/>
          </a:p>
          <a:p>
            <a:r>
              <a:rPr lang="en-US" sz="2400" b="1" dirty="0"/>
              <a:t>Division</a:t>
            </a:r>
          </a:p>
          <a:p>
            <a:pPr lvl="1"/>
            <a:r>
              <a:rPr lang="en-US" sz="2000" b="1" dirty="0"/>
              <a:t>div</a:t>
            </a:r>
            <a:r>
              <a:rPr lang="en-US" sz="2000" dirty="0"/>
              <a:t> 	Rs, Rt		# lo = quotient of Rs/Rt</a:t>
            </a:r>
          </a:p>
          <a:p>
            <a:pPr marL="1055035" lvl="2" indent="0">
              <a:buNone/>
            </a:pPr>
            <a:r>
              <a:rPr lang="en-US" sz="2000" dirty="0"/>
              <a:t>					# hi = remainder of Rs/Rt</a:t>
            </a:r>
          </a:p>
          <a:p>
            <a:endParaRPr lang="en-US" sz="2400" dirty="0"/>
          </a:p>
          <a:p>
            <a:r>
              <a:rPr lang="en-US" sz="2400" b="1" dirty="0"/>
              <a:t>Moves the contents of lo/hi registers to GPR</a:t>
            </a:r>
          </a:p>
          <a:p>
            <a:pPr lvl="1"/>
            <a:r>
              <a:rPr lang="en-US" sz="2000" b="1" dirty="0" err="1"/>
              <a:t>mflo</a:t>
            </a:r>
            <a:r>
              <a:rPr lang="en-US" sz="2000" dirty="0"/>
              <a:t> 	$2			# $2 = lo</a:t>
            </a:r>
          </a:p>
          <a:p>
            <a:pPr lvl="1"/>
            <a:r>
              <a:rPr lang="en-US" sz="2000" b="1" dirty="0" err="1"/>
              <a:t>mfhi</a:t>
            </a:r>
            <a:r>
              <a:rPr lang="en-US" sz="2000" dirty="0"/>
              <a:t>	$3			# $3 = 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62776-EFA9-4D5A-AB73-F8C8BDA2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7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6A8883B-FA50-4FCC-9EFB-9B495105F3BD}"/>
              </a:ext>
            </a:extLst>
          </p:cNvPr>
          <p:cNvSpPr/>
          <p:nvPr/>
        </p:nvSpPr>
        <p:spPr>
          <a:xfrm>
            <a:off x="1267234" y="3232149"/>
            <a:ext cx="5011615" cy="2801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301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Translate the given high-level language code to MIPS assembly</a:t>
            </a:r>
          </a:p>
          <a:p>
            <a:pPr lvl="1"/>
            <a:r>
              <a:rPr lang="en-US" altLang="en-US" sz="2000" dirty="0"/>
              <a:t>Assume that the base address of an </a:t>
            </a:r>
            <a:r>
              <a:rPr lang="en-US" altLang="en-US" sz="2000" b="1" i="1" dirty="0"/>
              <a:t>integer</a:t>
            </a:r>
            <a:r>
              <a:rPr lang="en-US" altLang="en-US" sz="2000" dirty="0"/>
              <a:t> array a is in register $s0</a:t>
            </a:r>
            <a:endParaRPr lang="en-US" altLang="en-US" sz="2400" dirty="0"/>
          </a:p>
          <a:p>
            <a:pPr lvl="2"/>
            <a:r>
              <a:rPr lang="en-US" altLang="en-US" sz="1800" dirty="0"/>
              <a:t>base address of an array: the address of the first element of the array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>
              <a:latin typeface="+mj-lt"/>
              <a:ea typeface="Times New Roman" pitchFamily="64" charset="0"/>
              <a:cs typeface="Times New Roman" pitchFamily="6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891CD-3774-47F1-B4EF-88F188B870E3}"/>
              </a:ext>
            </a:extLst>
          </p:cNvPr>
          <p:cNvSpPr txBox="1"/>
          <p:nvPr/>
        </p:nvSpPr>
        <p:spPr>
          <a:xfrm>
            <a:off x="3822148" y="2494393"/>
            <a:ext cx="2444262" cy="41197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a[1]++;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058C48D-FB5B-4873-9239-53058FF4ED2A}"/>
              </a:ext>
            </a:extLst>
          </p:cNvPr>
          <p:cNvSpPr txBox="1">
            <a:spLocks/>
          </p:cNvSpPr>
          <p:nvPr/>
        </p:nvSpPr>
        <p:spPr>
          <a:xfrm>
            <a:off x="7541263" y="3188736"/>
            <a:ext cx="2735313" cy="1089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lw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 	$t3, 4($s0)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$t3, $t3,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sw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	$t3, 4($s0)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D562C-A650-4E8A-B223-4E6369FB7CA4}"/>
              </a:ext>
            </a:extLst>
          </p:cNvPr>
          <p:cNvSpPr txBox="1"/>
          <p:nvPr/>
        </p:nvSpPr>
        <p:spPr>
          <a:xfrm>
            <a:off x="8402221" y="2763808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B35A2-1161-4861-8A1E-A89E92AA088D}"/>
              </a:ext>
            </a:extLst>
          </p:cNvPr>
          <p:cNvSpPr txBox="1"/>
          <p:nvPr/>
        </p:nvSpPr>
        <p:spPr>
          <a:xfrm>
            <a:off x="1166356" y="2478911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19336-4D6B-429F-B6ED-68BEB3336B34}"/>
              </a:ext>
            </a:extLst>
          </p:cNvPr>
          <p:cNvSpPr/>
          <p:nvPr/>
        </p:nvSpPr>
        <p:spPr>
          <a:xfrm>
            <a:off x="3441865" y="5153087"/>
            <a:ext cx="1729154" cy="39272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a[0]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39E96B-CAD3-426E-9849-25215D692DD2}"/>
              </a:ext>
            </a:extLst>
          </p:cNvPr>
          <p:cNvSpPr/>
          <p:nvPr/>
        </p:nvSpPr>
        <p:spPr>
          <a:xfrm>
            <a:off x="3440436" y="4760364"/>
            <a:ext cx="1729154" cy="39272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a[1]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E27F5-A5A9-45DA-9473-11D3EECA4D77}"/>
              </a:ext>
            </a:extLst>
          </p:cNvPr>
          <p:cNvSpPr/>
          <p:nvPr/>
        </p:nvSpPr>
        <p:spPr>
          <a:xfrm>
            <a:off x="3441865" y="4371432"/>
            <a:ext cx="1729154" cy="39272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B2423-D67C-4018-B534-2A0861322B6D}"/>
              </a:ext>
            </a:extLst>
          </p:cNvPr>
          <p:cNvSpPr txBox="1"/>
          <p:nvPr/>
        </p:nvSpPr>
        <p:spPr>
          <a:xfrm>
            <a:off x="1453374" y="5083103"/>
            <a:ext cx="1385316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a[0] is in $s0</a:t>
            </a:r>
          </a:p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exercise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2C6E6D-515F-49ED-9C10-BCE68681F14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838690" y="5349449"/>
            <a:ext cx="603175" cy="9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531A5B-6FAA-4CF6-AFBF-F5CE2A2E4D1F}"/>
              </a:ext>
            </a:extLst>
          </p:cNvPr>
          <p:cNvSpPr txBox="1"/>
          <p:nvPr/>
        </p:nvSpPr>
        <p:spPr>
          <a:xfrm>
            <a:off x="5201260" y="5171885"/>
            <a:ext cx="86594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ACED7-E3A7-4BF4-9CA6-E49D683A3073}"/>
              </a:ext>
            </a:extLst>
          </p:cNvPr>
          <p:cNvSpPr txBox="1"/>
          <p:nvPr/>
        </p:nvSpPr>
        <p:spPr>
          <a:xfrm>
            <a:off x="5201260" y="4816758"/>
            <a:ext cx="86594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C5F6F2-3050-4333-8E36-D548AEE9A0A0}"/>
              </a:ext>
            </a:extLst>
          </p:cNvPr>
          <p:cNvSpPr txBox="1"/>
          <p:nvPr/>
        </p:nvSpPr>
        <p:spPr>
          <a:xfrm>
            <a:off x="5201259" y="4419893"/>
            <a:ext cx="86594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0x7008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48A04-6CB7-4B78-B56E-8E083E9A95A5}"/>
              </a:ext>
            </a:extLst>
          </p:cNvPr>
          <p:cNvSpPr txBox="1"/>
          <p:nvPr/>
        </p:nvSpPr>
        <p:spPr>
          <a:xfrm>
            <a:off x="1305438" y="3568512"/>
            <a:ext cx="4671472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defined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a[3]; and the system allocated </a:t>
            </a:r>
          </a:p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chunk of memory for this 3-element array from 0x7000,</a:t>
            </a:r>
          </a:p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address of elements would be like below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5DE41-93BE-4D21-BC5F-3F4CBB68E8D7}"/>
              </a:ext>
            </a:extLst>
          </p:cNvPr>
          <p:cNvSpPr txBox="1"/>
          <p:nvPr/>
        </p:nvSpPr>
        <p:spPr>
          <a:xfrm>
            <a:off x="1330737" y="3181165"/>
            <a:ext cx="354911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allocation for Arrays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E967A-AC8C-4635-B094-EAA3B30C024E}"/>
              </a:ext>
            </a:extLst>
          </p:cNvPr>
          <p:cNvCxnSpPr/>
          <p:nvPr/>
        </p:nvCxnSpPr>
        <p:spPr>
          <a:xfrm>
            <a:off x="3441865" y="5740887"/>
            <a:ext cx="17277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67B69A-FB1A-470C-A08D-4495DA5C09E2}"/>
              </a:ext>
            </a:extLst>
          </p:cNvPr>
          <p:cNvSpPr txBox="1"/>
          <p:nvPr/>
        </p:nvSpPr>
        <p:spPr>
          <a:xfrm>
            <a:off x="3643541" y="5727046"/>
            <a:ext cx="1385316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byte (integer)</a:t>
            </a:r>
          </a:p>
        </p:txBody>
      </p:sp>
    </p:spTree>
    <p:extLst>
      <p:ext uri="{BB962C8B-B14F-4D97-AF65-F5344CB8AC3E}">
        <p14:creationId xmlns:p14="http://schemas.microsoft.com/office/powerpoint/2010/main" val="292005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10" grpId="0" animBg="1"/>
      <p:bldP spid="11" grpId="0" animBg="1"/>
      <p:bldP spid="5" grpId="0"/>
      <p:bldP spid="15" grpId="0"/>
      <p:bldP spid="18" grpId="0"/>
      <p:bldP spid="19" grpId="0"/>
      <p:bldP spid="20" grpId="0"/>
      <p:bldP spid="21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4301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Translate the given high-level language code to MIPS assembly</a:t>
            </a:r>
            <a:endParaRPr lang="en-US" altLang="en-US" sz="2000" dirty="0"/>
          </a:p>
          <a:p>
            <a:pPr lvl="1"/>
            <a:r>
              <a:rPr lang="en-US" altLang="en-US" sz="2000" dirty="0"/>
              <a:t>Assume that the base address of a </a:t>
            </a:r>
            <a:r>
              <a:rPr lang="en-US" altLang="en-US" sz="2000" b="1" i="1" dirty="0"/>
              <a:t>char</a:t>
            </a:r>
            <a:r>
              <a:rPr lang="en-US" altLang="en-US" sz="2000" dirty="0"/>
              <a:t> array a is in register $s0</a:t>
            </a:r>
          </a:p>
          <a:p>
            <a:pPr lvl="2"/>
            <a:r>
              <a:rPr lang="en-US" altLang="en-US" sz="1800" dirty="0"/>
              <a:t>base address of an array: the address of the first element of the array</a:t>
            </a:r>
          </a:p>
          <a:p>
            <a:pPr lvl="1"/>
            <a:r>
              <a:rPr lang="en-US" altLang="en-US" sz="2000" dirty="0"/>
              <a:t>Assume that the value of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 in $t0.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+mj-lt"/>
              <a:ea typeface="Times New Roman" pitchFamily="64" charset="0"/>
              <a:cs typeface="Times New Roman" pitchFamily="6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891CD-3774-47F1-B4EF-88F188B870E3}"/>
              </a:ext>
            </a:extLst>
          </p:cNvPr>
          <p:cNvSpPr txBox="1"/>
          <p:nvPr/>
        </p:nvSpPr>
        <p:spPr>
          <a:xfrm>
            <a:off x="3840480" y="2926080"/>
            <a:ext cx="2444262" cy="41197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a[</a:t>
            </a:r>
            <a:r>
              <a:rPr lang="en-US" sz="2077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]--;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058C48D-FB5B-4873-9239-53058FF4ED2A}"/>
              </a:ext>
            </a:extLst>
          </p:cNvPr>
          <p:cNvSpPr txBox="1">
            <a:spLocks/>
          </p:cNvSpPr>
          <p:nvPr/>
        </p:nvSpPr>
        <p:spPr>
          <a:xfrm>
            <a:off x="7333711" y="3341942"/>
            <a:ext cx="2735313" cy="1351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308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308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D562C-A650-4E8A-B223-4E6369FB7CA4}"/>
              </a:ext>
            </a:extLst>
          </p:cNvPr>
          <p:cNvSpPr txBox="1"/>
          <p:nvPr/>
        </p:nvSpPr>
        <p:spPr>
          <a:xfrm>
            <a:off x="8194669" y="2917014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B35A2-1161-4861-8A1E-A89E92AA088D}"/>
              </a:ext>
            </a:extLst>
          </p:cNvPr>
          <p:cNvSpPr txBox="1"/>
          <p:nvPr/>
        </p:nvSpPr>
        <p:spPr>
          <a:xfrm>
            <a:off x="967020" y="2917014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6441-04E8-4532-9E65-D40172981333}"/>
              </a:ext>
            </a:extLst>
          </p:cNvPr>
          <p:cNvSpPr/>
          <p:nvPr/>
        </p:nvSpPr>
        <p:spPr>
          <a:xfrm>
            <a:off x="1162038" y="3555829"/>
            <a:ext cx="5011615" cy="2801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532EC7-B655-4711-8B9B-01F0F862C88E}"/>
              </a:ext>
            </a:extLst>
          </p:cNvPr>
          <p:cNvSpPr/>
          <p:nvPr/>
        </p:nvSpPr>
        <p:spPr>
          <a:xfrm>
            <a:off x="4605305" y="5150676"/>
            <a:ext cx="460517" cy="39272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9E9AD-E9AC-45EC-8476-8FA05F05B601}"/>
              </a:ext>
            </a:extLst>
          </p:cNvPr>
          <p:cNvSpPr txBox="1"/>
          <p:nvPr/>
        </p:nvSpPr>
        <p:spPr>
          <a:xfrm>
            <a:off x="1715423" y="5552225"/>
            <a:ext cx="1385316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a[0] is in $s0</a:t>
            </a:r>
          </a:p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exercise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B2C626-E965-4C29-B90D-F78EFB76ABCC}"/>
              </a:ext>
            </a:extLst>
          </p:cNvPr>
          <p:cNvCxnSpPr>
            <a:cxnSpLocks/>
            <a:stCxn id="14" idx="3"/>
            <a:endCxn id="11" idx="2"/>
          </p:cNvCxnSpPr>
          <p:nvPr/>
        </p:nvCxnSpPr>
        <p:spPr>
          <a:xfrm flipV="1">
            <a:off x="3100739" y="5543399"/>
            <a:ext cx="1734825" cy="374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C43C0-A56C-4FDA-A1A1-03A812276D85}"/>
              </a:ext>
            </a:extLst>
          </p:cNvPr>
          <p:cNvSpPr txBox="1"/>
          <p:nvPr/>
        </p:nvSpPr>
        <p:spPr>
          <a:xfrm>
            <a:off x="5096064" y="516467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90D7B-FCEF-4A24-8B48-129233A5A695}"/>
              </a:ext>
            </a:extLst>
          </p:cNvPr>
          <p:cNvSpPr txBox="1"/>
          <p:nvPr/>
        </p:nvSpPr>
        <p:spPr>
          <a:xfrm>
            <a:off x="5096064" y="4809551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72F81E-C083-4C9F-B088-1D6C2DC92098}"/>
              </a:ext>
            </a:extLst>
          </p:cNvPr>
          <p:cNvSpPr txBox="1"/>
          <p:nvPr/>
        </p:nvSpPr>
        <p:spPr>
          <a:xfrm>
            <a:off x="1200242" y="3892192"/>
            <a:ext cx="4671472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defined char a[8]; and the system allocated </a:t>
            </a:r>
          </a:p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chunk of memory for this 8-element array from 0x7000,</a:t>
            </a:r>
          </a:p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address of elements would be like below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16BEB4-C664-4EE8-A5CB-17FE3716C617}"/>
              </a:ext>
            </a:extLst>
          </p:cNvPr>
          <p:cNvSpPr txBox="1"/>
          <p:nvPr/>
        </p:nvSpPr>
        <p:spPr>
          <a:xfrm>
            <a:off x="1225541" y="3504845"/>
            <a:ext cx="354911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allocation for Arrays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57B673-718C-43D4-A8B7-95FEFF234AFC}"/>
              </a:ext>
            </a:extLst>
          </p:cNvPr>
          <p:cNvCxnSpPr>
            <a:cxnSpLocks/>
          </p:cNvCxnSpPr>
          <p:nvPr/>
        </p:nvCxnSpPr>
        <p:spPr>
          <a:xfrm>
            <a:off x="4605306" y="5733681"/>
            <a:ext cx="4590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86A154-A623-4916-99D2-5CC11B391666}"/>
              </a:ext>
            </a:extLst>
          </p:cNvPr>
          <p:cNvSpPr txBox="1"/>
          <p:nvPr/>
        </p:nvSpPr>
        <p:spPr>
          <a:xfrm>
            <a:off x="4230763" y="5752393"/>
            <a:ext cx="11849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byte (char)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D3F6E2-FC5B-49FE-8C2C-A83F8EA325C8}"/>
              </a:ext>
            </a:extLst>
          </p:cNvPr>
          <p:cNvSpPr/>
          <p:nvPr/>
        </p:nvSpPr>
        <p:spPr>
          <a:xfrm>
            <a:off x="4143311" y="5149085"/>
            <a:ext cx="460517" cy="39272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a[1]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738E07-DB05-460C-BFE3-C1AC37337D87}"/>
              </a:ext>
            </a:extLst>
          </p:cNvPr>
          <p:cNvSpPr/>
          <p:nvPr/>
        </p:nvSpPr>
        <p:spPr>
          <a:xfrm>
            <a:off x="3682917" y="5149084"/>
            <a:ext cx="460517" cy="39272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a[2]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C6DF6-3217-4CA3-B02C-1CB7DB8DE4EB}"/>
              </a:ext>
            </a:extLst>
          </p:cNvPr>
          <p:cNvSpPr/>
          <p:nvPr/>
        </p:nvSpPr>
        <p:spPr>
          <a:xfrm>
            <a:off x="3222516" y="5149083"/>
            <a:ext cx="460517" cy="39272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a[3]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63EE0D-B572-4D85-A009-7B932199260C}"/>
              </a:ext>
            </a:extLst>
          </p:cNvPr>
          <p:cNvSpPr/>
          <p:nvPr/>
        </p:nvSpPr>
        <p:spPr>
          <a:xfrm>
            <a:off x="4608754" y="4759815"/>
            <a:ext cx="460517" cy="39272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a[4]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C11809-ADDD-4524-A39B-09D351639DB9}"/>
              </a:ext>
            </a:extLst>
          </p:cNvPr>
          <p:cNvSpPr/>
          <p:nvPr/>
        </p:nvSpPr>
        <p:spPr>
          <a:xfrm>
            <a:off x="4146759" y="4758224"/>
            <a:ext cx="460517" cy="39272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a[5]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39B447-0AC0-4F10-862E-7FDF62B34874}"/>
              </a:ext>
            </a:extLst>
          </p:cNvPr>
          <p:cNvSpPr/>
          <p:nvPr/>
        </p:nvSpPr>
        <p:spPr>
          <a:xfrm>
            <a:off x="3686366" y="4758223"/>
            <a:ext cx="460517" cy="39272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a[6]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32CECF-88C1-4120-9891-99D68048ABE8}"/>
              </a:ext>
            </a:extLst>
          </p:cNvPr>
          <p:cNvSpPr/>
          <p:nvPr/>
        </p:nvSpPr>
        <p:spPr>
          <a:xfrm>
            <a:off x="3225965" y="4758222"/>
            <a:ext cx="460517" cy="39272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a[7]</a:t>
            </a:r>
          </a:p>
        </p:txBody>
      </p:sp>
    </p:spTree>
    <p:extLst>
      <p:ext uri="{BB962C8B-B14F-4D97-AF65-F5344CB8AC3E}">
        <p14:creationId xmlns:p14="http://schemas.microsoft.com/office/powerpoint/2010/main" val="25380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6" grpId="0"/>
      <p:bldP spid="17" grpId="0"/>
      <p:bldP spid="19" grpId="0"/>
      <p:bldP spid="20" grpId="0"/>
      <p:bldP spid="22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4301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Translate the given high-level language code to MIPS assembly</a:t>
            </a:r>
          </a:p>
          <a:p>
            <a:pPr lvl="1"/>
            <a:r>
              <a:rPr lang="en-US" altLang="en-US" sz="2000" dirty="0"/>
              <a:t>Assume that the base address of a </a:t>
            </a:r>
            <a:r>
              <a:rPr lang="en-US" altLang="en-US" sz="2000" b="1" i="1" dirty="0"/>
              <a:t>char</a:t>
            </a:r>
            <a:r>
              <a:rPr lang="en-US" altLang="en-US" sz="2000" dirty="0"/>
              <a:t> array a is in register $s0</a:t>
            </a:r>
          </a:p>
          <a:p>
            <a:pPr lvl="2"/>
            <a:r>
              <a:rPr lang="en-US" altLang="en-US" sz="1800" dirty="0"/>
              <a:t>base address of an array: the address of the first element of the array</a:t>
            </a:r>
          </a:p>
          <a:p>
            <a:pPr lvl="1"/>
            <a:r>
              <a:rPr lang="en-US" altLang="en-US" sz="2000" dirty="0"/>
              <a:t>Assume that the value of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 in $t0.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+mj-lt"/>
              <a:ea typeface="Times New Roman" pitchFamily="64" charset="0"/>
              <a:cs typeface="Times New Roman" pitchFamily="6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891CD-3774-47F1-B4EF-88F188B870E3}"/>
              </a:ext>
            </a:extLst>
          </p:cNvPr>
          <p:cNvSpPr txBox="1"/>
          <p:nvPr/>
        </p:nvSpPr>
        <p:spPr>
          <a:xfrm>
            <a:off x="3840480" y="2921878"/>
            <a:ext cx="2444262" cy="41197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a[</a:t>
            </a:r>
            <a:r>
              <a:rPr lang="en-US" sz="2077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]--;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058C48D-FB5B-4873-9239-53058FF4ED2A}"/>
              </a:ext>
            </a:extLst>
          </p:cNvPr>
          <p:cNvSpPr txBox="1">
            <a:spLocks/>
          </p:cNvSpPr>
          <p:nvPr/>
        </p:nvSpPr>
        <p:spPr>
          <a:xfrm>
            <a:off x="7333711" y="3341942"/>
            <a:ext cx="2735313" cy="1351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add	$t2, $s0, $t0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lb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 	$t3, 0($t2)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subi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$t3, $t3,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sb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	$t3, 0($t2)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D562C-A650-4E8A-B223-4E6369FB7CA4}"/>
              </a:ext>
            </a:extLst>
          </p:cNvPr>
          <p:cNvSpPr txBox="1"/>
          <p:nvPr/>
        </p:nvSpPr>
        <p:spPr>
          <a:xfrm>
            <a:off x="8194669" y="2917014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B35A2-1161-4861-8A1E-A89E92AA088D}"/>
              </a:ext>
            </a:extLst>
          </p:cNvPr>
          <p:cNvSpPr txBox="1"/>
          <p:nvPr/>
        </p:nvSpPr>
        <p:spPr>
          <a:xfrm>
            <a:off x="967866" y="2913786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C1A1C1-3E0B-4EFB-BCC5-4C30AD479B81}"/>
              </a:ext>
            </a:extLst>
          </p:cNvPr>
          <p:cNvSpPr/>
          <p:nvPr/>
        </p:nvSpPr>
        <p:spPr>
          <a:xfrm>
            <a:off x="1532235" y="3762717"/>
            <a:ext cx="3745402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we know that the address of a[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is $s0 + 1byte *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$s0 + $t0</a:t>
            </a:r>
          </a:p>
          <a:p>
            <a:pPr defTabSz="527517"/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this a valid operation to get one byte from $s0 + $t0?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$t1,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$t0($s0)</a:t>
            </a:r>
          </a:p>
        </p:txBody>
      </p:sp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id="{C3E25164-CA00-42D1-94DA-2F500D2B5881}"/>
              </a:ext>
            </a:extLst>
          </p:cNvPr>
          <p:cNvSpPr/>
          <p:nvPr/>
        </p:nvSpPr>
        <p:spPr>
          <a:xfrm>
            <a:off x="3538450" y="4414809"/>
            <a:ext cx="5073961" cy="2290782"/>
          </a:xfrm>
          <a:prstGeom prst="wedgeEllipseCallout">
            <a:avLst>
              <a:gd name="adj1" fmla="val -57992"/>
              <a:gd name="adj2" fmla="val -27930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No, </a:t>
            </a: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because </a:t>
            </a: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offset should be an immediate value</a:t>
            </a: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not a register id</a:t>
            </a:r>
          </a:p>
          <a:p>
            <a:pPr defTabSz="527517"/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7819" indent="-197819" defTabSz="527517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 should change the base address value, not offset value</a:t>
            </a:r>
          </a:p>
          <a:p>
            <a:pPr defTabSz="527517"/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i.e. </a:t>
            </a: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 base</a:t>
            </a: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$t2 = $s0 + $t0</a:t>
            </a:r>
          </a:p>
          <a:p>
            <a:pPr defTabSz="527517"/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and then load one byte from </a:t>
            </a:r>
            <a:r>
              <a: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0($t2)</a:t>
            </a:r>
          </a:p>
        </p:txBody>
      </p:sp>
    </p:spTree>
    <p:extLst>
      <p:ext uri="{BB962C8B-B14F-4D97-AF65-F5344CB8AC3E}">
        <p14:creationId xmlns:p14="http://schemas.microsoft.com/office/powerpoint/2010/main" val="13010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</a:t>
            </a:r>
            <a:r>
              <a:rPr lang="en-US" sz="4154" dirty="0" err="1"/>
              <a:t>Mult</a:t>
            </a:r>
            <a:r>
              <a:rPr lang="en-US" sz="4154" dirty="0"/>
              <a:t>/</a:t>
            </a:r>
            <a:r>
              <a:rPr lang="en-US" sz="4154" dirty="0" err="1"/>
              <a:t>Div</a:t>
            </a:r>
            <a:r>
              <a:rPr lang="en-US" sz="4154" dirty="0"/>
              <a:t>/</a:t>
            </a:r>
            <a:r>
              <a:rPr lang="en-US" sz="4154" dirty="0" err="1"/>
              <a:t>Mflo</a:t>
            </a:r>
            <a:r>
              <a:rPr lang="en-US" sz="4154" dirty="0"/>
              <a:t>/</a:t>
            </a:r>
            <a:r>
              <a:rPr lang="en-US" sz="4154" dirty="0" err="1"/>
              <a:t>Mfhi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3712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err="1"/>
              <a:t>Mult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Div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Mflo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Mfhi</a:t>
            </a:r>
            <a:endParaRPr lang="en-US" altLang="en-US" sz="2400" b="1" dirty="0"/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mult</a:t>
            </a:r>
            <a:r>
              <a:rPr lang="en-US" altLang="en-US" sz="1600" b="1" dirty="0"/>
              <a:t>	$5, $4</a:t>
            </a:r>
          </a:p>
          <a:p>
            <a:pPr lvl="2"/>
            <a:r>
              <a:rPr lang="en-US" altLang="en-US" sz="1600" b="1" dirty="0"/>
              <a:t>div	$5, $4</a:t>
            </a:r>
          </a:p>
          <a:p>
            <a:pPr lvl="2"/>
            <a:r>
              <a:rPr lang="en-US" altLang="en-US" sz="1600" b="1" dirty="0" err="1"/>
              <a:t>mflo</a:t>
            </a:r>
            <a:r>
              <a:rPr lang="en-US" altLang="en-US" sz="1600" b="1" dirty="0"/>
              <a:t>	$5</a:t>
            </a:r>
          </a:p>
          <a:p>
            <a:pPr lvl="2"/>
            <a:r>
              <a:rPr lang="en-US" altLang="en-US" sz="1600" b="1" dirty="0" err="1"/>
              <a:t>mfhi</a:t>
            </a:r>
            <a:r>
              <a:rPr lang="en-US" altLang="en-US" sz="1600" b="1" dirty="0"/>
              <a:t>	$4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2937013" y="1202464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819" y="2268271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2937013" y="2268271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4">
            <a:extLst>
              <a:ext uri="{FF2B5EF4-FFF2-40B4-BE49-F238E27FC236}">
                <a16:creationId xmlns:a16="http://schemas.microsoft.com/office/drawing/2014/main" id="{47402038-3B9F-4D43-A969-FC98F282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242" y="361258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29954B3E-BB4B-4F57-A7C0-1D1373B3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996" y="361258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00101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8E6ED2E0-07D1-4A6E-8A49-6A9651C3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290" y="361258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00100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3CEE2A0E-F9CB-408F-AB0D-6C9C0550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585" y="361258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D4EB8EC0-39E4-4E57-BF07-482A9294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880" y="361258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BEB8A17-D8D6-486A-853D-B260CBEB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175" y="361258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0x18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CF1153-137D-4A08-B82D-2975C0245E31}"/>
              </a:ext>
            </a:extLst>
          </p:cNvPr>
          <p:cNvGrpSpPr/>
          <p:nvPr/>
        </p:nvGrpSpPr>
        <p:grpSpPr>
          <a:xfrm>
            <a:off x="4788035" y="3914346"/>
            <a:ext cx="4846687" cy="263255"/>
            <a:chOff x="2034458" y="1468499"/>
            <a:chExt cx="4226560" cy="26416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C773EA04-D294-454B-88A4-DCCCA120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444A9C8B-31EA-4776-B69F-2046B7B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E194C31-06A0-4721-A491-D3CF53C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4F1C35F4-2CEA-4C47-95F0-28DC71E1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1F16910C-731F-4CE7-BFAE-F7C7201B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84531F1B-86EA-469A-9252-D48621C7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0x1a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72A62B-71AA-4755-B5D5-97650DDC45A8}"/>
              </a:ext>
            </a:extLst>
          </p:cNvPr>
          <p:cNvGrpSpPr/>
          <p:nvPr/>
        </p:nvGrpSpPr>
        <p:grpSpPr>
          <a:xfrm>
            <a:off x="4788035" y="4226471"/>
            <a:ext cx="4846687" cy="263255"/>
            <a:chOff x="2034458" y="1468499"/>
            <a:chExt cx="4226560" cy="264160"/>
          </a:xfrm>
        </p:grpSpPr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640A0648-16EF-4160-84FA-764BE5643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0113DC9D-9124-476A-8DD4-CE549371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AC239D2A-5240-491A-ABD1-2DA6E9993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98946529-CF34-47CA-BCE3-83F0F8142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5C68BF9A-86BF-4B2E-8E59-D9BA3FC6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83" name="Rectangle 4">
              <a:extLst>
                <a:ext uri="{FF2B5EF4-FFF2-40B4-BE49-F238E27FC236}">
                  <a16:creationId xmlns:a16="http://schemas.microsoft.com/office/drawing/2014/main" id="{471E04C4-798B-42AA-945C-5B0CC32D7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0x12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AC03941-3E8C-432F-A32B-8BAD6F72679A}"/>
              </a:ext>
            </a:extLst>
          </p:cNvPr>
          <p:cNvGrpSpPr/>
          <p:nvPr/>
        </p:nvGrpSpPr>
        <p:grpSpPr>
          <a:xfrm>
            <a:off x="4788035" y="4542124"/>
            <a:ext cx="4846687" cy="263255"/>
            <a:chOff x="2034458" y="1468499"/>
            <a:chExt cx="4226560" cy="264160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08B19E27-04CD-4ED8-B9E5-38DCF508D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DC009FD6-96AD-40DC-8834-E0D1BF1FC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B93C929D-0431-48B1-90A8-34C51DB0F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2CA9731F-552A-4090-90D6-CED87CB0C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54559985-E0B2-4F52-A7FD-F00EFF06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A929CC93-7DBB-45EC-892B-024156FF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0x10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6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6B46-9C6B-43F6-8D31-B109B462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J-Type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0516-8B50-4FD0-B234-9B1316C3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There is another type, J, in MIPS for Jump instruction</a:t>
            </a:r>
          </a:p>
          <a:p>
            <a:pPr lvl="1"/>
            <a:r>
              <a:rPr lang="en-US" sz="2000" dirty="0"/>
              <a:t>Similar to unconditional branch</a:t>
            </a:r>
          </a:p>
          <a:p>
            <a:endParaRPr lang="en-US" sz="2400" dirty="0"/>
          </a:p>
          <a:p>
            <a:pPr marL="527517" lvl="1" indent="0" algn="ctr">
              <a:buNone/>
            </a:pPr>
            <a:r>
              <a:rPr lang="en-US" altLang="en-US" sz="3600" dirty="0">
                <a:solidFill>
                  <a:prstClr val="black"/>
                </a:solidFill>
              </a:rPr>
              <a:t>j 	target   # Jump to target</a:t>
            </a:r>
          </a:p>
          <a:p>
            <a:endParaRPr lang="en-US" sz="2400" dirty="0"/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71D7-013A-412B-87D7-D508416D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C5CC34-7A95-4649-95D3-F0AD6EF736AB}"/>
              </a:ext>
            </a:extLst>
          </p:cNvPr>
          <p:cNvGrpSpPr/>
          <p:nvPr/>
        </p:nvGrpSpPr>
        <p:grpSpPr>
          <a:xfrm>
            <a:off x="2777978" y="3908483"/>
            <a:ext cx="6224330" cy="852930"/>
            <a:chOff x="2034458" y="1203455"/>
            <a:chExt cx="4196401" cy="529204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506D48D3-066D-4DC2-BD54-A4F464DEA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B8D6192-06E1-4FE9-8988-0DB3BB36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3403921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</a:t>
              </a: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EE3955D4-04B2-40B7-80F4-BB5F2443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1E56A86B-85B7-4EE3-8906-106AAC4ED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01" y="1203455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 bits</a:t>
              </a:r>
            </a:p>
          </p:txBody>
        </p:sp>
      </p:grpSp>
      <p:sp>
        <p:nvSpPr>
          <p:cNvPr id="35" name="Rectangle 12">
            <a:extLst>
              <a:ext uri="{FF2B5EF4-FFF2-40B4-BE49-F238E27FC236}">
                <a16:creationId xmlns:a16="http://schemas.microsoft.com/office/drawing/2014/main" id="{CBFAAD9F-9D5C-40D0-A866-507331D8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784" y="4975715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575478-2734-487A-B45A-0EE017792125}"/>
              </a:ext>
            </a:extLst>
          </p:cNvPr>
          <p:cNvCxnSpPr/>
          <p:nvPr/>
        </p:nvCxnSpPr>
        <p:spPr>
          <a:xfrm>
            <a:off x="2777978" y="4975715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471BAC0-4BA5-4454-9395-8D02CA9FA779}"/>
              </a:ext>
            </a:extLst>
          </p:cNvPr>
          <p:cNvSpPr/>
          <p:nvPr/>
        </p:nvSpPr>
        <p:spPr>
          <a:xfrm>
            <a:off x="5556139" y="3556500"/>
            <a:ext cx="561875" cy="353407"/>
          </a:xfrm>
          <a:prstGeom prst="downArrow">
            <a:avLst/>
          </a:prstGeom>
          <a:solidFill>
            <a:srgbClr val="0070C0"/>
          </a:solidFill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66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Jump Target Addressing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01868" y="1314484"/>
            <a:ext cx="6352964" cy="4964611"/>
          </a:xfrm>
        </p:spPr>
        <p:txBody>
          <a:bodyPr>
            <a:noAutofit/>
          </a:bodyPr>
          <a:lstStyle/>
          <a:p>
            <a:r>
              <a:rPr lang="en-US" altLang="en-US" sz="2000" b="1" dirty="0"/>
              <a:t>Jump instruction provides larger scale jump than branch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Target address = First 4 bits of jump’s next instruction address : Last 28 bits of (target x 4)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Example: j Loop (0x00080000)</a:t>
            </a:r>
          </a:p>
          <a:p>
            <a:pPr lvl="1"/>
            <a:r>
              <a:rPr lang="en-US" altLang="en-US" sz="1800" b="1" dirty="0"/>
              <a:t>The first 4 bits of Exit = 0x0</a:t>
            </a:r>
          </a:p>
          <a:p>
            <a:pPr lvl="1"/>
            <a:endParaRPr lang="en-US" altLang="en-US" sz="1800" b="1" dirty="0"/>
          </a:p>
          <a:p>
            <a:pPr lvl="1"/>
            <a:r>
              <a:rPr lang="en-US" altLang="en-US" sz="1800" b="1" dirty="0"/>
              <a:t>Last 28 bits of target x 4 = 0080000</a:t>
            </a:r>
          </a:p>
          <a:p>
            <a:pPr lvl="1"/>
            <a:endParaRPr lang="en-US" altLang="en-US" sz="1800" b="1" dirty="0"/>
          </a:p>
          <a:p>
            <a:pPr lvl="1"/>
            <a:r>
              <a:rPr lang="en-US" altLang="en-US" sz="1800" b="1" dirty="0"/>
              <a:t>target field = 0x0020000</a:t>
            </a: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24" name="Group 77">
            <a:extLst>
              <a:ext uri="{FF2B5EF4-FFF2-40B4-BE49-F238E27FC236}">
                <a16:creationId xmlns:a16="http://schemas.microsoft.com/office/drawing/2014/main" id="{D1DCAF7F-BE47-4137-9287-757DCCEE2139}"/>
              </a:ext>
            </a:extLst>
          </p:cNvPr>
          <p:cNvGraphicFramePr>
            <a:graphicFrameLocks noGrp="1"/>
          </p:cNvGraphicFramePr>
          <p:nvPr/>
        </p:nvGraphicFramePr>
        <p:xfrm>
          <a:off x="6954832" y="3080219"/>
          <a:ext cx="4441451" cy="2952751"/>
        </p:xfrm>
        <a:graphic>
          <a:graphicData uri="http://schemas.openxmlformats.org/drawingml/2006/table">
            <a:tbl>
              <a:tblPr/>
              <a:tblGrid>
                <a:gridCol w="1314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$t1, $s3, 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00080004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00080008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$t0, 0($t1)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0008000C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$t0, $s5, Exit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$s3, $s3, 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00080014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   Loop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00080018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Exit: …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D342CA7B-F0FE-46A2-A2CC-1C2D47EB6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2883" y="1806821"/>
            <a:ext cx="381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527517">
              <a:defRPr/>
            </a:pP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00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FC6C2C-8CBA-4C8C-9153-530C97D50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83" y="1806821"/>
            <a:ext cx="2667000" cy="60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400" dirty="0">
                <a:solidFill>
                  <a:prstClr val="white"/>
                </a:solidFill>
              </a:rPr>
              <a:t>Target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502C1E6-7806-4358-B221-27BE298E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083" y="1806821"/>
            <a:ext cx="6858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PC [31:28]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438C3127-3B2B-4A69-8873-FCEBE282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98" y="1184304"/>
            <a:ext cx="277101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400" b="1" dirty="0">
                <a:solidFill>
                  <a:prstClr val="black"/>
                </a:solidFill>
              </a:rPr>
              <a:t>Target address of Jump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E1F60B6-D1C6-42F0-AD5E-B97882EFD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083" y="1502021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/>
            <a:r>
              <a:rPr lang="en-US" altLang="en-US" sz="1400">
                <a:solidFill>
                  <a:prstClr val="black"/>
                </a:solidFill>
              </a:rPr>
              <a:t>4-bits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B5ED400-A253-4568-8BC0-9342E139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83" y="1502021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400" dirty="0">
                <a:solidFill>
                  <a:prstClr val="black"/>
                </a:solidFill>
              </a:rPr>
              <a:t>26-bits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57453-7610-4B9D-B927-26973A5B7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483" y="1502021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/>
            <a:r>
              <a:rPr lang="en-US" altLang="en-US" sz="1400">
                <a:solidFill>
                  <a:prstClr val="black"/>
                </a:solidFill>
              </a:rPr>
              <a:t>2-bits</a:t>
            </a: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4E5C0381-2307-4BA5-A6EE-0EAEE5F2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707" y="2487564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2D3BF7-3A5F-48F2-B5E9-D9A8E9139D4B}"/>
              </a:ext>
            </a:extLst>
          </p:cNvPr>
          <p:cNvCxnSpPr>
            <a:cxnSpLocks/>
          </p:cNvCxnSpPr>
          <p:nvPr/>
        </p:nvCxnSpPr>
        <p:spPr>
          <a:xfrm>
            <a:off x="7489931" y="2548559"/>
            <a:ext cx="3753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5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J-Type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3347743"/>
            <a:ext cx="9495692" cy="3248114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Jump in J-Type machine code format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/>
              <a:t>j	Loop</a:t>
            </a:r>
          </a:p>
          <a:p>
            <a:pPr marL="1055034" lvl="2" indent="0">
              <a:buNone/>
            </a:pPr>
            <a:endParaRPr lang="en-US" altLang="en-US" sz="16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3896336" y="4146157"/>
            <a:ext cx="5550861" cy="263255"/>
            <a:chOff x="2034458" y="1468499"/>
            <a:chExt cx="4840636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000010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691" y="1468499"/>
              <a:ext cx="4051403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00000000000000100000000000000000</a:t>
              </a:r>
            </a:p>
          </p:txBody>
        </p:sp>
      </p:grpSp>
      <p:sp>
        <p:nvSpPr>
          <p:cNvPr id="43" name="Rectangle 5">
            <a:extLst>
              <a:ext uri="{FF2B5EF4-FFF2-40B4-BE49-F238E27FC236}">
                <a16:creationId xmlns:a16="http://schemas.microsoft.com/office/drawing/2014/main" id="{D14730BC-3AA4-49DD-B690-7347F750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367" y="4146157"/>
            <a:ext cx="4645830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0x0020000</a:t>
            </a:r>
          </a:p>
        </p:txBody>
      </p:sp>
      <p:sp>
        <p:nvSpPr>
          <p:cNvPr id="92" name="Rectangle 4">
            <a:extLst>
              <a:ext uri="{FF2B5EF4-FFF2-40B4-BE49-F238E27FC236}">
                <a16:creationId xmlns:a16="http://schemas.microsoft.com/office/drawing/2014/main" id="{E78C135D-0B63-4EE3-8C1E-E2433BE8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613" y="414842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A935F1-2B7E-4D8E-A1C2-058F95822BDB}"/>
              </a:ext>
            </a:extLst>
          </p:cNvPr>
          <p:cNvGrpSpPr/>
          <p:nvPr/>
        </p:nvGrpSpPr>
        <p:grpSpPr>
          <a:xfrm>
            <a:off x="3067532" y="1227546"/>
            <a:ext cx="6224330" cy="852930"/>
            <a:chOff x="2034458" y="1203455"/>
            <a:chExt cx="4196401" cy="529204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8F5D7DF6-BDAF-4438-A7D2-13B0F723B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F79B63DC-26CE-4E3F-A532-2BE07344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3403921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</a:t>
              </a:r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A57D8CCA-167E-4E0E-BAEF-F55D0BC36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0AD79CDC-F33F-4029-9C89-F85F5C56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01" y="1203455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 bits</a:t>
              </a:r>
            </a:p>
          </p:txBody>
        </p:sp>
      </p:grpSp>
      <p:sp>
        <p:nvSpPr>
          <p:cNvPr id="48" name="Rectangle 12">
            <a:extLst>
              <a:ext uri="{FF2B5EF4-FFF2-40B4-BE49-F238E27FC236}">
                <a16:creationId xmlns:a16="http://schemas.microsoft.com/office/drawing/2014/main" id="{8BBE1318-0232-45D6-9E36-A6C7C86F7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338" y="2294777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0E1BDF-2B20-4D94-8DFF-8E7B16175358}"/>
              </a:ext>
            </a:extLst>
          </p:cNvPr>
          <p:cNvCxnSpPr/>
          <p:nvPr/>
        </p:nvCxnSpPr>
        <p:spPr>
          <a:xfrm>
            <a:off x="3067532" y="2294777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F24-B855-44A2-AE33-82157A3A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MIPS: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C518-3166-4A54-A512-EB60625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Loop code consists of  </a:t>
            </a:r>
          </a:p>
          <a:p>
            <a:pPr lvl="1"/>
            <a:r>
              <a:rPr lang="en-US" sz="1800" dirty="0"/>
              <a:t>Condition check code </a:t>
            </a:r>
          </a:p>
          <a:p>
            <a:pPr lvl="2"/>
            <a:r>
              <a:rPr lang="en-US" sz="1600" dirty="0"/>
              <a:t>To decide to continue the loop iteration or exit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Jump to the loop entry to run the next iteration</a:t>
            </a:r>
          </a:p>
          <a:p>
            <a:pPr marL="527517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Example: Find </a:t>
            </a:r>
            <a:r>
              <a:rPr lang="en-US" sz="1800" b="1" i="1" dirty="0">
                <a:sym typeface="Wingdings" panose="05000000000000000000" pitchFamily="2" charset="2"/>
              </a:rPr>
              <a:t>x</a:t>
            </a:r>
            <a:r>
              <a:rPr lang="en-US" sz="1800" b="1" dirty="0">
                <a:sym typeface="Wingdings" panose="05000000000000000000" pitchFamily="2" charset="2"/>
              </a:rPr>
              <a:t> where 2</a:t>
            </a:r>
            <a:r>
              <a:rPr lang="en-US" sz="1800" b="1" i="1" baseline="30000" dirty="0">
                <a:sym typeface="Wingdings" panose="05000000000000000000" pitchFamily="2" charset="2"/>
              </a:rPr>
              <a:t>x</a:t>
            </a:r>
            <a:r>
              <a:rPr lang="en-US" sz="1800" b="1" dirty="0">
                <a:sym typeface="Wingdings" panose="05000000000000000000" pitchFamily="2" charset="2"/>
              </a:rPr>
              <a:t> = 128 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735F-C733-4F21-84A4-8F8BD62D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43392-3CE0-4AEA-BF86-B4855B66B1F5}"/>
              </a:ext>
            </a:extLst>
          </p:cNvPr>
          <p:cNvSpPr txBox="1"/>
          <p:nvPr/>
        </p:nvSpPr>
        <p:spPr>
          <a:xfrm>
            <a:off x="1829802" y="3718038"/>
            <a:ext cx="3549075" cy="264944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pow = 1;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x = 0;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Times New Roman" pitchFamily="64" charset="0"/>
              <a:cs typeface="Arial" panose="020B0604020202020204" pitchFamily="34" charset="0"/>
            </a:endParaRP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(pow != 128)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{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	pow = pow * 2;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	x = x + 1;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A7DB88-2791-4504-9D9E-4117F247BCAF}"/>
              </a:ext>
            </a:extLst>
          </p:cNvPr>
          <p:cNvSpPr txBox="1">
            <a:spLocks/>
          </p:cNvSpPr>
          <p:nvPr/>
        </p:nvSpPr>
        <p:spPr>
          <a:xfrm>
            <a:off x="6483411" y="3088051"/>
            <a:ext cx="4484077" cy="32524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pow, $s1 = x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$t0, $0, 128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while: 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$s0, $t0,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sll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$s1, $s1,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while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60EF-F279-431E-BDD3-13FD7174E22E}"/>
              </a:ext>
            </a:extLst>
          </p:cNvPr>
          <p:cNvSpPr txBox="1"/>
          <p:nvPr/>
        </p:nvSpPr>
        <p:spPr>
          <a:xfrm>
            <a:off x="8099689" y="2663123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DFBD9-75DB-415D-B73A-14252F327189}"/>
              </a:ext>
            </a:extLst>
          </p:cNvPr>
          <p:cNvSpPr txBox="1"/>
          <p:nvPr/>
        </p:nvSpPr>
        <p:spPr>
          <a:xfrm>
            <a:off x="2056665" y="3222411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DD18F7A-088E-43FA-916B-6B211E0A1E86}"/>
              </a:ext>
            </a:extLst>
          </p:cNvPr>
          <p:cNvSpPr txBox="1">
            <a:spLocks/>
          </p:cNvSpPr>
          <p:nvPr/>
        </p:nvSpPr>
        <p:spPr>
          <a:xfrm>
            <a:off x="6511279" y="4655314"/>
            <a:ext cx="890220" cy="426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308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9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F24-B855-44A2-AE33-82157A3A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MIPS: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C518-3166-4A54-A512-EB60625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Loop code consists of  </a:t>
            </a:r>
          </a:p>
          <a:p>
            <a:pPr lvl="1"/>
            <a:r>
              <a:rPr lang="en-US" sz="1800" dirty="0"/>
              <a:t>Condition check code </a:t>
            </a:r>
          </a:p>
          <a:p>
            <a:pPr lvl="2"/>
            <a:r>
              <a:rPr lang="en-US" sz="1600" dirty="0"/>
              <a:t>To decide to continue the loop iteration or exit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Jump to the loop entry to run the next iteration</a:t>
            </a:r>
          </a:p>
          <a:p>
            <a:pPr marL="527517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Example: Add numbers from 0 to 9 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735F-C733-4F21-84A4-8F8BD62D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43392-3CE0-4AEA-BF86-B4855B66B1F5}"/>
              </a:ext>
            </a:extLst>
          </p:cNvPr>
          <p:cNvSpPr txBox="1"/>
          <p:nvPr/>
        </p:nvSpPr>
        <p:spPr>
          <a:xfrm>
            <a:off x="1829802" y="3718038"/>
            <a:ext cx="3549075" cy="232980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sum = 0;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Times New Roman" pitchFamily="64" charset="0"/>
              <a:cs typeface="Arial" panose="020B0604020202020204" pitchFamily="34" charset="0"/>
            </a:endParaRP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!= 10;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++)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{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	sum = sum +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A7DB88-2791-4504-9D9E-4117F247BCAF}"/>
              </a:ext>
            </a:extLst>
          </p:cNvPr>
          <p:cNvSpPr txBox="1">
            <a:spLocks/>
          </p:cNvSpPr>
          <p:nvPr/>
        </p:nvSpPr>
        <p:spPr>
          <a:xfrm>
            <a:off x="6483411" y="3088051"/>
            <a:ext cx="4497410" cy="32524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, $s1 = sum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$s0,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$t0, $0, 10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for: 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$s0, $t0,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 		$s1, $s1, $s0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for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60EF-F279-431E-BDD3-13FD7174E22E}"/>
              </a:ext>
            </a:extLst>
          </p:cNvPr>
          <p:cNvSpPr txBox="1"/>
          <p:nvPr/>
        </p:nvSpPr>
        <p:spPr>
          <a:xfrm>
            <a:off x="8099689" y="2663123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DFBD9-75DB-415D-B73A-14252F327189}"/>
              </a:ext>
            </a:extLst>
          </p:cNvPr>
          <p:cNvSpPr txBox="1"/>
          <p:nvPr/>
        </p:nvSpPr>
        <p:spPr>
          <a:xfrm>
            <a:off x="2056665" y="3222411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DD18F7A-088E-43FA-916B-6B211E0A1E86}"/>
              </a:ext>
            </a:extLst>
          </p:cNvPr>
          <p:cNvSpPr txBox="1">
            <a:spLocks/>
          </p:cNvSpPr>
          <p:nvPr/>
        </p:nvSpPr>
        <p:spPr>
          <a:xfrm>
            <a:off x="6483411" y="4625262"/>
            <a:ext cx="890220" cy="426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308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8895</TotalTime>
  <Words>5296</Words>
  <Application>Microsoft Office PowerPoint</Application>
  <PresentationFormat>Widescreen</PresentationFormat>
  <Paragraphs>904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SJSU Spartan Regular</vt:lpstr>
      <vt:lpstr>Arial</vt:lpstr>
      <vt:lpstr>Calibri</vt:lpstr>
      <vt:lpstr>Calibri Light</vt:lpstr>
      <vt:lpstr>Courier New</vt:lpstr>
      <vt:lpstr>Tahoma</vt:lpstr>
      <vt:lpstr>Wingdings</vt:lpstr>
      <vt:lpstr>Office Theme</vt:lpstr>
      <vt:lpstr>1_Office Theme</vt:lpstr>
      <vt:lpstr>Lecture 2.  Processor Instruction Set Architecture &amp; Language (4)</vt:lpstr>
      <vt:lpstr>Mult &amp; Div Instructions</vt:lpstr>
      <vt:lpstr>Mult &amp; Div Instructions</vt:lpstr>
      <vt:lpstr>Machine Code of Mult/Div/Mflo/Mfhi</vt:lpstr>
      <vt:lpstr>J-Type Instruction</vt:lpstr>
      <vt:lpstr>Jump Target Addressing</vt:lpstr>
      <vt:lpstr>Machine Code of J-Type Instructions</vt:lpstr>
      <vt:lpstr>Loops in MIPS: While Loops</vt:lpstr>
      <vt:lpstr>Loops in MIPS: For Loop</vt:lpstr>
      <vt:lpstr>Less Than Comparisons</vt:lpstr>
      <vt:lpstr>Less Than Comparisons</vt:lpstr>
      <vt:lpstr>Calling a Subroutine</vt:lpstr>
      <vt:lpstr>Special Registers</vt:lpstr>
      <vt:lpstr>Jump and Link Instruction</vt:lpstr>
      <vt:lpstr>Calling a Subroutine</vt:lpstr>
      <vt:lpstr>Jump with Register</vt:lpstr>
      <vt:lpstr>Jump with Register</vt:lpstr>
      <vt:lpstr>Jump with Register</vt:lpstr>
      <vt:lpstr>Parameter Passing</vt:lpstr>
      <vt:lpstr>Registers For Parameter Passing</vt:lpstr>
      <vt:lpstr>Example 1</vt:lpstr>
      <vt:lpstr>Example 1 (Addressing)</vt:lpstr>
      <vt:lpstr>Register Value Overwriting</vt:lpstr>
      <vt:lpstr>Register Value Overwriting</vt:lpstr>
      <vt:lpstr>Register Value Overwriting</vt:lpstr>
      <vt:lpstr>Register Value Overwriting</vt:lpstr>
      <vt:lpstr>Example: Nested Function Call</vt:lpstr>
      <vt:lpstr>Example: Recursion</vt:lpstr>
      <vt:lpstr>Example: Recursion for 3!</vt:lpstr>
      <vt:lpstr>Exercise 1</vt:lpstr>
      <vt:lpstr>Exercise 2</vt:lpstr>
      <vt:lpstr>Exercise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3 Processor Instruction Set Architecture &amp; Language (4)</dc:title>
  <dc:creator>Haonan Wang</dc:creator>
  <cp:lastModifiedBy>Haonan Wang</cp:lastModifiedBy>
  <cp:revision>332</cp:revision>
  <dcterms:created xsi:type="dcterms:W3CDTF">2020-09-14T06:37:39Z</dcterms:created>
  <dcterms:modified xsi:type="dcterms:W3CDTF">2022-09-15T07:14:20Z</dcterms:modified>
</cp:coreProperties>
</file>