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2"/>
  </p:notesMasterIdLst>
  <p:sldIdLst>
    <p:sldId id="466" r:id="rId3"/>
    <p:sldId id="465" r:id="rId4"/>
    <p:sldId id="436" r:id="rId5"/>
    <p:sldId id="437" r:id="rId6"/>
    <p:sldId id="438" r:id="rId7"/>
    <p:sldId id="439" r:id="rId8"/>
    <p:sldId id="440" r:id="rId9"/>
    <p:sldId id="441" r:id="rId10"/>
    <p:sldId id="443" r:id="rId11"/>
    <p:sldId id="445" r:id="rId12"/>
    <p:sldId id="463" r:id="rId13"/>
    <p:sldId id="444" r:id="rId14"/>
    <p:sldId id="462" r:id="rId15"/>
    <p:sldId id="460" r:id="rId16"/>
    <p:sldId id="461" r:id="rId17"/>
    <p:sldId id="446" r:id="rId18"/>
    <p:sldId id="448" r:id="rId19"/>
    <p:sldId id="449" r:id="rId20"/>
    <p:sldId id="450" r:id="rId21"/>
    <p:sldId id="454" r:id="rId22"/>
    <p:sldId id="453" r:id="rId23"/>
    <p:sldId id="292" r:id="rId24"/>
    <p:sldId id="456" r:id="rId25"/>
    <p:sldId id="293" r:id="rId26"/>
    <p:sldId id="296" r:id="rId27"/>
    <p:sldId id="297" r:id="rId28"/>
    <p:sldId id="260" r:id="rId29"/>
    <p:sldId id="308" r:id="rId30"/>
    <p:sldId id="309" r:id="rId31"/>
    <p:sldId id="310" r:id="rId32"/>
    <p:sldId id="468" r:id="rId33"/>
    <p:sldId id="469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14" r:id="rId42"/>
    <p:sldId id="313" r:id="rId43"/>
    <p:sldId id="315" r:id="rId44"/>
    <p:sldId id="305" r:id="rId45"/>
    <p:sldId id="307" r:id="rId46"/>
    <p:sldId id="320" r:id="rId47"/>
    <p:sldId id="291" r:id="rId48"/>
    <p:sldId id="472" r:id="rId49"/>
    <p:sldId id="473" r:id="rId50"/>
    <p:sldId id="294" r:id="rId51"/>
    <p:sldId id="295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311" r:id="rId67"/>
    <p:sldId id="316" r:id="rId68"/>
    <p:sldId id="312" r:id="rId69"/>
    <p:sldId id="488" r:id="rId70"/>
    <p:sldId id="489" r:id="rId71"/>
    <p:sldId id="490" r:id="rId72"/>
    <p:sldId id="325" r:id="rId73"/>
    <p:sldId id="326" r:id="rId74"/>
    <p:sldId id="327" r:id="rId75"/>
    <p:sldId id="328" r:id="rId76"/>
    <p:sldId id="513" r:id="rId77"/>
    <p:sldId id="514" r:id="rId78"/>
    <p:sldId id="515" r:id="rId79"/>
    <p:sldId id="516" r:id="rId80"/>
    <p:sldId id="517" r:id="rId81"/>
    <p:sldId id="518" r:id="rId82"/>
    <p:sldId id="519" r:id="rId83"/>
    <p:sldId id="521" r:id="rId84"/>
    <p:sldId id="522" r:id="rId85"/>
    <p:sldId id="529" r:id="rId86"/>
    <p:sldId id="530" r:id="rId87"/>
    <p:sldId id="532" r:id="rId88"/>
    <p:sldId id="533" r:id="rId89"/>
    <p:sldId id="534" r:id="rId90"/>
    <p:sldId id="259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2PNJa7sLHcAwfMnUUU/7Q==" hashData="jyAqiW3y54RSCqUjjZPqwz0lYNWjTeTFF0giQq8v+z79c3XLjnfm4zAbeV7OOssDd2dgFe6HzyP9BEtTkAFXa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64" autoAdjust="0"/>
  </p:normalViewPr>
  <p:slideViewPr>
    <p:cSldViewPr snapToGrid="0">
      <p:cViewPr varScale="1">
        <p:scale>
          <a:sx n="99" d="100"/>
          <a:sy n="99" d="100"/>
        </p:scale>
        <p:origin x="2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BC1F1-AAD6-4E30-9B89-9B8B7FA963C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1FC8-020B-40A9-8F23-3AD821CC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31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41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7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1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3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7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8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4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74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6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6E621-E02E-49D5-BA98-95783897D2C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B714-89B6-49DE-96ED-82B88F9F90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49833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930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387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48ABE-6163-476F-A2BC-21873D3B89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491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383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790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6685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479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988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8637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2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4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1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897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191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246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013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5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08083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7253418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25691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03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2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1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466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1122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225343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4854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7482666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690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2851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8641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23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22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035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C7A7-2730-45AD-A779-D33AF0E3A247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 September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34BE8-501B-4ECF-BC22-2887268EAE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11281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C7A7-2730-45AD-A779-D33AF0E3A247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 September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34BE8-501B-4ECF-BC22-2887268EAE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59236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9847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5730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34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963C55-317E-405E-BC3D-02D50D72A3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061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7560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4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76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4284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09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8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13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5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52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91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9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61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69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3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22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11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49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59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70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FD46F-4BAB-4C0E-9F0A-BC1BEC330CE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84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66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41FC8-020B-40A9-8F23-3AD821CC26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EEE7-0D76-41F0-B0DC-4D8FE0F3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0F10-0D3C-4789-A908-22A01863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97E-DC2E-4277-84AC-4911CD31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A743-DA86-4ED9-9673-E6CAD669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23A9-6C65-4B52-99D2-3C2ECA1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0E4C-35FB-48D6-BAD8-8458D192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56BDD-7F99-4966-8004-6E053AD9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BDE8-778C-438F-809B-4822D9A2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E55B-0215-4F61-8632-11D2177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1EBA-994F-4B22-B2EB-1EA65C06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DDAC8-E51D-43DE-A27A-36BDE1A7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B97D8-4B94-4520-B14D-19A8E5D3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2006-A139-40F8-8B3D-229636BA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721F-863A-4B82-B187-5B3F2A1E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04E2-17D2-4988-8924-32E95F4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0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366895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6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D77F-D92C-493D-98FB-460E6CD1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6E2C-0E1B-483F-A148-C846407E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24A2-B4A9-4CFA-BD93-A7017E37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E6E2-CF04-47A4-8BBE-92CCDC72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D4EF-FF4B-4CB7-889E-223BFF7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7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6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022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301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820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0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F78-46FA-4D12-8C93-6D7A1C0D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217B4-DE61-4E6E-AD4F-AD77ED2D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0604-1966-409C-BDAA-3B1CF54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E346-68C9-49CE-8829-498E36D4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8E8F-7269-4B96-9604-A7FF101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603-27D6-4EFC-AE31-5FAB357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06B-BA17-45BF-B0FE-2B5578C4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C4848-5CA8-4514-9C28-219112FA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BF802-B992-4915-93FE-842BD2C7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002A-CCD8-41A5-845C-3D66903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C85-F9C8-4162-82CB-61A519F2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6E13-3734-46EF-A85E-B08D59CC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9C1C-CD92-4A9C-8983-CDBDEB3F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22B5-15F2-43A6-BBC9-D8021CCA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2536-4C60-49F9-9059-A19F2354E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DE420-823D-430F-B32C-003E3B688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AFA3-766D-469C-B75E-B1F9AF88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0B0D-2A2C-4050-B1BF-5535089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DF4DB-EECA-497D-AA04-C89CDFB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6A12-A7CD-492A-91A5-5E499C2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2B9AE-8FAC-41B5-A62D-4B34532B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6DC04-1236-4B12-BA13-8704A1E9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34F1-011D-41D6-AE56-728BCB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9FE55-28EE-4F3E-AFCE-57AFC003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BD0A-4A2A-41CE-923B-13DDAC30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DBDE-2940-4C69-BA8E-C22A36C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DFBB-73FC-41E1-8C15-9F69A0DF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362-C4EA-48FC-AF2A-AAF814D6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6C1F-43C1-46EF-A51F-403F1E76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162E-FBF7-422C-8F6E-5A21A99D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E02F-D142-47CF-956F-D7C9502D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E87D-CF10-431D-B492-56A0CFF8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8C69-825B-4814-829E-58757F7D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95EA6-FB49-4104-8395-31D33844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CCF2-25D0-4772-BFC2-056183B6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DCD6-C515-40F7-B80B-1F07541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BBD7-1B32-4AED-BD7D-899EF75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AD09-725C-421D-A231-7771321B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2E48-3848-4F1E-92C7-2DDB30D2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20F9-FDDE-4DDE-B1E0-268AD669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2C44-AAE3-4241-8865-F53E9BA8D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4AC6-1C02-410C-B8CE-7DC4C1567B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B567-E4B0-491F-9FAD-A2D250AD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04A1-ED71-45DD-95AF-EAB63644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52E-6696-4561-9ECD-DE1B95D4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4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2.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Instruction Set Architecture 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Language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8D26-92E8-4EE6-A905-3F84C2F9B362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Typical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3" y="1715644"/>
            <a:ext cx="5350025" cy="4587331"/>
          </a:xfrm>
        </p:spPr>
        <p:txBody>
          <a:bodyPr>
            <a:normAutofit/>
          </a:bodyPr>
          <a:lstStyle/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Load operand values from memory to registers</a:t>
            </a:r>
          </a:p>
          <a:p>
            <a:pPr marL="1120974" lvl="1" indent="-593457">
              <a:buFont typeface="+mj-lt"/>
              <a:buAutoNum type="arabicPeriod"/>
            </a:pPr>
            <a:endParaRPr lang="en-US" sz="2400" dirty="0"/>
          </a:p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Do computation on registers</a:t>
            </a:r>
          </a:p>
          <a:p>
            <a:pPr marL="1120974" lvl="1" indent="-593457">
              <a:buFont typeface="+mj-lt"/>
              <a:buAutoNum type="arabicPeriod"/>
            </a:pPr>
            <a:endParaRPr lang="en-US" sz="2400" dirty="0"/>
          </a:p>
          <a:p>
            <a:pPr marL="1120974" lvl="1" indent="-593457">
              <a:buFont typeface="+mj-lt"/>
              <a:buAutoNum type="arabicPeriod"/>
            </a:pPr>
            <a:r>
              <a:rPr lang="en-US" sz="2400" dirty="0"/>
              <a:t>Move the results from register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8995052E-AAF6-44AF-8705-1DAB4EDE2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8EB39-DECF-4D3A-B801-EFFE0B878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48EE65-0514-4417-B17D-2096C7A764A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01D65E-FDEE-4DC3-9643-961065345434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C7338-00F7-4C20-8EFA-C4496A8A948E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E4AB0-20DE-4304-A361-16A4AE6D69C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FFBDE-AB33-4F3D-8EFF-BD393506EC57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E3BB3-B8AF-4452-8492-93491B64119A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B07225-7870-4355-A8D7-BC74BD4EB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16" name="AutoShape 38">
            <a:extLst>
              <a:ext uri="{FF2B5EF4-FFF2-40B4-BE49-F238E27FC236}">
                <a16:creationId xmlns:a16="http://schemas.microsoft.com/office/drawing/2014/main" id="{C07BACDF-93A2-4FD0-B6AC-862EB51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9956C-C957-4A3E-903B-724A0DAE066C}"/>
              </a:ext>
            </a:extLst>
          </p:cNvPr>
          <p:cNvSpPr/>
          <p:nvPr/>
        </p:nvSpPr>
        <p:spPr>
          <a:xfrm>
            <a:off x="6508857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0AAF7-7AD8-49D8-AECA-957D001828C4}"/>
              </a:ext>
            </a:extLst>
          </p:cNvPr>
          <p:cNvSpPr/>
          <p:nvPr/>
        </p:nvSpPr>
        <p:spPr>
          <a:xfrm>
            <a:off x="6508857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8FC-7E76-4BAA-A210-A8C199ADDA38}"/>
              </a:ext>
            </a:extLst>
          </p:cNvPr>
          <p:cNvSpPr/>
          <p:nvPr/>
        </p:nvSpPr>
        <p:spPr>
          <a:xfrm>
            <a:off x="6508856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9267E-3411-4995-83C6-997EE5BEC471}"/>
              </a:ext>
            </a:extLst>
          </p:cNvPr>
          <p:cNvSpPr/>
          <p:nvPr/>
        </p:nvSpPr>
        <p:spPr>
          <a:xfrm>
            <a:off x="6509817" y="3615583"/>
            <a:ext cx="1307378" cy="983176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4A282-5837-431C-A0C4-BDAAE6AECBD4}"/>
              </a:ext>
            </a:extLst>
          </p:cNvPr>
          <p:cNvSpPr/>
          <p:nvPr/>
        </p:nvSpPr>
        <p:spPr>
          <a:xfrm>
            <a:off x="6509817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779AA3-8FA0-4912-8864-D846A0177E9E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6884837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A7E995-A37D-4521-BDF0-CC0FA815CCAF}"/>
              </a:ext>
            </a:extLst>
          </p:cNvPr>
          <p:cNvSpPr txBox="1"/>
          <p:nvPr/>
        </p:nvSpPr>
        <p:spPr>
          <a:xfrm>
            <a:off x="6393573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4825E-2067-4136-A6C1-AB12BA74BBF9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D1DBDF-CCAF-4A01-B9BC-8204D030DFBC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22793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69" b="1" dirty="0"/>
              <a:t>Hardware can do one operation at a time</a:t>
            </a:r>
          </a:p>
          <a:p>
            <a:pPr lvl="1"/>
            <a:r>
              <a:rPr lang="en-US" sz="2308" dirty="0"/>
              <a:t>Arithmetic operations</a:t>
            </a:r>
          </a:p>
          <a:p>
            <a:pPr lvl="2"/>
            <a:r>
              <a:rPr lang="en-US" sz="1846" dirty="0"/>
              <a:t>add, sub, </a:t>
            </a:r>
            <a:r>
              <a:rPr lang="en-US" sz="1846" dirty="0" err="1"/>
              <a:t>mult</a:t>
            </a:r>
            <a:r>
              <a:rPr lang="en-US" sz="1846" dirty="0"/>
              <a:t>, div, …</a:t>
            </a:r>
          </a:p>
          <a:p>
            <a:pPr lvl="1"/>
            <a:r>
              <a:rPr lang="en-US" sz="2308" dirty="0"/>
              <a:t>Data movement</a:t>
            </a:r>
          </a:p>
          <a:p>
            <a:pPr lvl="2"/>
            <a:r>
              <a:rPr lang="en-US" sz="1846" dirty="0"/>
              <a:t>move, load data, store data, …</a:t>
            </a:r>
          </a:p>
          <a:p>
            <a:pPr lvl="1"/>
            <a:r>
              <a:rPr lang="en-US" sz="2308" dirty="0"/>
              <a:t>Logical operations</a:t>
            </a:r>
          </a:p>
          <a:p>
            <a:pPr lvl="2"/>
            <a:r>
              <a:rPr lang="en-US" sz="1846" dirty="0"/>
              <a:t>shift, and, or, </a:t>
            </a:r>
            <a:r>
              <a:rPr lang="en-US" sz="1846" dirty="0" err="1"/>
              <a:t>xor</a:t>
            </a:r>
            <a:r>
              <a:rPr lang="en-US" sz="1846" dirty="0"/>
              <a:t>, …</a:t>
            </a:r>
          </a:p>
          <a:p>
            <a:pPr lvl="1"/>
            <a:r>
              <a:rPr lang="en-US" sz="2308" dirty="0"/>
              <a:t>Conditional operations</a:t>
            </a:r>
          </a:p>
          <a:p>
            <a:pPr lvl="2"/>
            <a:r>
              <a:rPr lang="en-US" sz="1846" dirty="0"/>
              <a:t>jump, branch on condition, …</a:t>
            </a:r>
          </a:p>
          <a:p>
            <a:endParaRPr lang="en-US" sz="2769" dirty="0"/>
          </a:p>
          <a:p>
            <a:r>
              <a:rPr lang="en-US" sz="2769" dirty="0"/>
              <a:t>Format of assembly instructions that uses register operands</a:t>
            </a:r>
          </a:p>
          <a:p>
            <a:pPr lvl="1"/>
            <a:r>
              <a:rPr lang="en-US" sz="2308" b="1" i="1" dirty="0">
                <a:solidFill>
                  <a:srgbClr val="0070C0"/>
                </a:solidFill>
              </a:rPr>
              <a:t>Command</a:t>
            </a:r>
            <a:r>
              <a:rPr lang="en-US" sz="2308" b="1" dirty="0">
                <a:solidFill>
                  <a:srgbClr val="0070C0"/>
                </a:solidFill>
              </a:rPr>
              <a:t>   </a:t>
            </a:r>
            <a:r>
              <a:rPr lang="en-US" sz="2308" b="1" i="1" dirty="0">
                <a:solidFill>
                  <a:srgbClr val="0070C0"/>
                </a:solidFill>
              </a:rPr>
              <a:t>Result</a:t>
            </a:r>
            <a:r>
              <a:rPr lang="en-US" sz="2308" b="1" dirty="0">
                <a:solidFill>
                  <a:srgbClr val="0070C0"/>
                </a:solidFill>
              </a:rPr>
              <a:t>, </a:t>
            </a:r>
            <a:r>
              <a:rPr lang="en-US" sz="2308" b="1" i="1" dirty="0">
                <a:solidFill>
                  <a:srgbClr val="0070C0"/>
                </a:solidFill>
              </a:rPr>
              <a:t>Operand 1</a:t>
            </a:r>
            <a:r>
              <a:rPr lang="en-US" sz="2308" b="1" dirty="0">
                <a:solidFill>
                  <a:srgbClr val="0070C0"/>
                </a:solidFill>
              </a:rPr>
              <a:t>, </a:t>
            </a:r>
            <a:r>
              <a:rPr lang="en-US" sz="2308" b="1" i="1" dirty="0">
                <a:solidFill>
                  <a:srgbClr val="0070C0"/>
                </a:solidFill>
              </a:rPr>
              <a:t>Operand 2</a:t>
            </a:r>
          </a:p>
          <a:p>
            <a:pPr lvl="1"/>
            <a:endParaRPr lang="en-US" sz="2308" i="1" dirty="0"/>
          </a:p>
          <a:p>
            <a:pPr lvl="1"/>
            <a:r>
              <a:rPr lang="en-US" sz="2308" dirty="0">
                <a:solidFill>
                  <a:srgbClr val="0070C0"/>
                </a:solidFill>
              </a:rPr>
              <a:t>E.g. </a:t>
            </a:r>
            <a:r>
              <a:rPr lang="en-US" sz="2308" b="1" dirty="0">
                <a:solidFill>
                  <a:srgbClr val="0070C0"/>
                </a:solidFill>
              </a:rPr>
              <a:t>C = A + B </a:t>
            </a:r>
            <a:r>
              <a:rPr lang="en-US" sz="2308" b="1" dirty="0">
                <a:solidFill>
                  <a:srgbClr val="0070C0"/>
                </a:solidFill>
                <a:sym typeface="Wingdings" panose="05000000000000000000" pitchFamily="2" charset="2"/>
              </a:rPr>
              <a:t> Add C, A, B</a:t>
            </a:r>
            <a:r>
              <a:rPr lang="en-US" sz="2308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sz="2308" dirty="0">
                <a:sym typeface="Wingdings" panose="05000000000000000000" pitchFamily="2" charset="2"/>
              </a:rPr>
              <a:t>(A, B, C should be replaced by register id)</a:t>
            </a:r>
            <a:endParaRPr lang="en-US" sz="2308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9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04" y="2042060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32" y="1973252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2439319" y="1614682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6797941" y="1545874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4176148" y="2528266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91281-A7D3-496B-874E-C2C62CB27923}"/>
              </a:ext>
            </a:extLst>
          </p:cNvPr>
          <p:cNvSpPr/>
          <p:nvPr/>
        </p:nvSpPr>
        <p:spPr>
          <a:xfrm>
            <a:off x="2024780" y="2706502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4C9C2-6901-425C-865A-07CBB8556FD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3618863" y="2826919"/>
            <a:ext cx="2641276" cy="1548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BE019-7EBB-4C13-BF1B-687E13B1BEEE}"/>
              </a:ext>
            </a:extLst>
          </p:cNvPr>
          <p:cNvSpPr/>
          <p:nvPr/>
        </p:nvSpPr>
        <p:spPr>
          <a:xfrm>
            <a:off x="6260140" y="4254713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41EBC-0A45-44C9-BA76-AFDC89248631}"/>
              </a:ext>
            </a:extLst>
          </p:cNvPr>
          <p:cNvSpPr txBox="1"/>
          <p:nvPr/>
        </p:nvSpPr>
        <p:spPr>
          <a:xfrm>
            <a:off x="677373" y="3450742"/>
            <a:ext cx="4641655" cy="2649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Operations involved: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‘a’ is loaded from mem to  $3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‘b’ is loaded from mem to $2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operation done on $2 and $3</a:t>
            </a: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defTabSz="52751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Value of ‘c’ is stored to mem</a:t>
            </a:r>
          </a:p>
        </p:txBody>
      </p:sp>
    </p:spTree>
    <p:extLst>
      <p:ext uri="{BB962C8B-B14F-4D97-AF65-F5344CB8AC3E}">
        <p14:creationId xmlns:p14="http://schemas.microsoft.com/office/powerpoint/2010/main" val="34287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8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321338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2922419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B0BA5BD-BD57-49BD-9A23-5169BF5E2311}"/>
              </a:ext>
            </a:extLst>
          </p:cNvPr>
          <p:cNvSpPr/>
          <p:nvPr/>
        </p:nvSpPr>
        <p:spPr>
          <a:xfrm>
            <a:off x="8625312" y="13962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0E0376-8417-4D83-B1E3-970A02AB0D10}"/>
              </a:ext>
            </a:extLst>
          </p:cNvPr>
          <p:cNvSpPr txBox="1"/>
          <p:nvPr/>
        </p:nvSpPr>
        <p:spPr>
          <a:xfrm>
            <a:off x="6456309" y="1334942"/>
            <a:ext cx="224599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</a:t>
            </a:r>
          </a:p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allocation for test()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914387-806A-4D8F-96CB-FAB0FFAF6619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17C6C8-22BC-4454-ACE5-4600BD31F084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220C67-83AA-4D93-9900-B75B3A2832C6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5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" grpId="0" animBg="1"/>
      <p:bldP spid="5" grpId="0"/>
      <p:bldP spid="38" grpId="0" animBg="1"/>
      <p:bldP spid="27" grpId="0" animBg="1"/>
      <p:bldP spid="39" grpId="0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3704548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45A03-16C8-44B7-A75B-12C448FC8FAE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51C0DD-E700-45ED-ABE2-85A148604278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E5EDE-3320-4670-9557-B29C71DBC8A1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3413581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ADE95F-0836-4AE4-939B-524138E4106E}"/>
              </a:ext>
            </a:extLst>
          </p:cNvPr>
          <p:cNvSpPr/>
          <p:nvPr/>
        </p:nvSpPr>
        <p:spPr>
          <a:xfrm>
            <a:off x="8754144" y="173138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3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26A105-70B3-47B2-841A-D7630FC74C32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5A371D-93D4-4C14-A4FB-4094AFB2FDE7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0B3F3B-3929-4D01-B999-B9587D2000A9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26606" y="4077470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820616" y="3786503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738215-3E76-481F-9A3F-979B853E2874}"/>
              </a:ext>
            </a:extLst>
          </p:cNvPr>
          <p:cNvSpPr/>
          <p:nvPr/>
        </p:nvSpPr>
        <p:spPr>
          <a:xfrm>
            <a:off x="8763810" y="1567345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3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9FF9A69-25D2-43D7-B324-4ECEE1B9E6B9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1B052-2BBE-4AEB-A4F8-028DD2DBEE90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7CB580-7E9D-41D2-9FD3-7E615E1AD79C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276731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3985764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D9356-84E8-4B7C-B061-BCD580224FB5}"/>
              </a:ext>
            </a:extLst>
          </p:cNvPr>
          <p:cNvCxnSpPr>
            <a:stCxn id="28" idx="1"/>
            <a:endCxn id="38" idx="3"/>
          </p:cNvCxnSpPr>
          <p:nvPr/>
        </p:nvCxnSpPr>
        <p:spPr>
          <a:xfrm flipH="1">
            <a:off x="8107033" y="1788534"/>
            <a:ext cx="918081" cy="1980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0484F2-620F-4642-A8C4-D33AB82ACD5F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18E22-CFEB-47E6-B890-79873065F7EA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F01E0A-413A-4E58-ACA4-D2A401972BFE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517560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226594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D9356-84E8-4B7C-B061-BCD580224FB5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>
            <a:off x="8102939" y="1638005"/>
            <a:ext cx="922176" cy="18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713EE19-47A7-4768-88EB-FD7D019FEFFD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0D8ADD-4285-4E2F-963A-BFFBE011EF71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6497AE-227C-4AEC-A80B-0C39B439EA62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4953353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662386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5C4EE7-0B6A-4FBA-B165-DF202C16B4D4}"/>
              </a:ext>
            </a:extLst>
          </p:cNvPr>
          <p:cNvCxnSpPr>
            <a:cxnSpLocks/>
          </p:cNvCxnSpPr>
          <p:nvPr/>
        </p:nvCxnSpPr>
        <p:spPr>
          <a:xfrm>
            <a:off x="6868369" y="3566622"/>
            <a:ext cx="1" cy="18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3F7005-EC27-438B-89E2-1BA12271B679}"/>
              </a:ext>
            </a:extLst>
          </p:cNvPr>
          <p:cNvCxnSpPr>
            <a:cxnSpLocks/>
          </p:cNvCxnSpPr>
          <p:nvPr/>
        </p:nvCxnSpPr>
        <p:spPr>
          <a:xfrm>
            <a:off x="7057766" y="3917795"/>
            <a:ext cx="9051" cy="1454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27B441-86F7-46FA-9FD3-EA28EE62A85C}"/>
              </a:ext>
            </a:extLst>
          </p:cNvPr>
          <p:cNvSpPr/>
          <p:nvPr/>
        </p:nvSpPr>
        <p:spPr>
          <a:xfrm>
            <a:off x="6821322" y="5427472"/>
            <a:ext cx="325362" cy="3408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3231" b="1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1A399C-B6C4-49AD-99EA-B92FDC2F3D8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7146685" y="3582133"/>
            <a:ext cx="695011" cy="20157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52F8E2-8982-4D83-AEFD-589989C0AA10}"/>
              </a:ext>
            </a:extLst>
          </p:cNvPr>
          <p:cNvSpPr/>
          <p:nvPr/>
        </p:nvSpPr>
        <p:spPr>
          <a:xfrm>
            <a:off x="6799655" y="32860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</a:t>
            </a:r>
            <a:r>
              <a:rPr lang="en-US" sz="2077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0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f02-13-P374493">
            <a:extLst>
              <a:ext uri="{FF2B5EF4-FFF2-40B4-BE49-F238E27FC236}">
                <a16:creationId xmlns:a16="http://schemas.microsoft.com/office/drawing/2014/main" id="{34565D89-BE81-408A-8213-C8D2C5099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CDDFAE8-5554-42C0-B8AC-166395339435}"/>
              </a:ext>
            </a:extLst>
          </p:cNvPr>
          <p:cNvSpPr/>
          <p:nvPr/>
        </p:nvSpPr>
        <p:spPr>
          <a:xfrm>
            <a:off x="9025114" y="14095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740A51-D4C6-4049-A050-9B9B4934FA9D}"/>
              </a:ext>
            </a:extLst>
          </p:cNvPr>
          <p:cNvSpPr/>
          <p:nvPr/>
        </p:nvSpPr>
        <p:spPr>
          <a:xfrm>
            <a:off x="9025115" y="15622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47D93-3182-4806-8DBC-AD05D9723CE3}"/>
              </a:ext>
            </a:extLst>
          </p:cNvPr>
          <p:cNvSpPr/>
          <p:nvPr/>
        </p:nvSpPr>
        <p:spPr>
          <a:xfrm>
            <a:off x="9025114" y="17127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A040-470A-465D-951C-A5ED123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Memory &amp;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8B42-D4C0-4A2C-91AA-F646C62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B49BF-E9C9-4242-9872-AF979B03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60" y="1278348"/>
            <a:ext cx="2143125" cy="111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66282-FBDE-47CC-810A-6567FE4D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212" y="2602678"/>
            <a:ext cx="4462096" cy="3989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8D9B5-6091-4CA8-8B55-1958DB5271E3}"/>
              </a:ext>
            </a:extLst>
          </p:cNvPr>
          <p:cNvSpPr txBox="1"/>
          <p:nvPr/>
        </p:nvSpPr>
        <p:spPr>
          <a:xfrm>
            <a:off x="1914175" y="850970"/>
            <a:ext cx="97276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C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E095F-26EC-482C-B44A-34FA4579D1C5}"/>
              </a:ext>
            </a:extLst>
          </p:cNvPr>
          <p:cNvSpPr txBox="1"/>
          <p:nvPr/>
        </p:nvSpPr>
        <p:spPr>
          <a:xfrm>
            <a:off x="4012128" y="2176526"/>
            <a:ext cx="241386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MIPS Assembly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ACC49F-7511-45E7-8441-24FDFA3AB9B8}"/>
              </a:ext>
            </a:extLst>
          </p:cNvPr>
          <p:cNvSpPr/>
          <p:nvPr/>
        </p:nvSpPr>
        <p:spPr>
          <a:xfrm>
            <a:off x="2719565" y="2042060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90FA3-ECF6-423A-9CD1-AAEFF2D230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B090304-505F-4946-9F21-B2789692BEE2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BBDE6-9756-4319-9D3B-542606D00CEB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B07D-E870-4C12-A2D0-5B727855C76F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b =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4B6B06-11E3-489A-92CC-19A732C4C9DC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a =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129EB1-044E-4B5A-9256-8F0888F1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30" name="AutoShape 38">
            <a:extLst>
              <a:ext uri="{FF2B5EF4-FFF2-40B4-BE49-F238E27FC236}">
                <a16:creationId xmlns:a16="http://schemas.microsoft.com/office/drawing/2014/main" id="{DAFAC261-3BB9-4CAE-B5B3-45FD80A2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C5E9E-80C2-4098-A9AE-23C87F91742A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1D99C-568B-4743-8C50-28E46A75ECED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D9CBA-7BC2-4884-819E-62EB3A9CD895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159A-922E-47C9-9452-73366064634E}"/>
              </a:ext>
            </a:extLst>
          </p:cNvPr>
          <p:cNvSpPr/>
          <p:nvPr/>
        </p:nvSpPr>
        <p:spPr>
          <a:xfrm>
            <a:off x="6796523" y="3939779"/>
            <a:ext cx="1307378" cy="65898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ACA58-57C9-436D-99E4-1240FC220150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4C1114D-81A1-4E91-ADB1-AE49B989F196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EB378D-C1C1-4FD0-B522-C92BBB416A95}"/>
              </a:ext>
            </a:extLst>
          </p:cNvPr>
          <p:cNvSpPr txBox="1"/>
          <p:nvPr/>
        </p:nvSpPr>
        <p:spPr>
          <a:xfrm>
            <a:off x="6680278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B78B64A-8C81-4044-8B8A-D946B79222FA}"/>
              </a:ext>
            </a:extLst>
          </p:cNvPr>
          <p:cNvSpPr/>
          <p:nvPr/>
        </p:nvSpPr>
        <p:spPr>
          <a:xfrm>
            <a:off x="1704492" y="5136842"/>
            <a:ext cx="199037" cy="129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BF59-9755-42A4-BAE1-9CEDF11E5603}"/>
              </a:ext>
            </a:extLst>
          </p:cNvPr>
          <p:cNvSpPr txBox="1"/>
          <p:nvPr/>
        </p:nvSpPr>
        <p:spPr>
          <a:xfrm>
            <a:off x="798502" y="4845875"/>
            <a:ext cx="1372363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executing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72FCB-0253-4FDB-B794-DDBC3A057595}"/>
              </a:ext>
            </a:extLst>
          </p:cNvPr>
          <p:cNvSpPr/>
          <p:nvPr/>
        </p:nvSpPr>
        <p:spPr>
          <a:xfrm>
            <a:off x="6799655" y="361962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 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52F8E2-8982-4D83-AEFD-589989C0AA10}"/>
              </a:ext>
            </a:extLst>
          </p:cNvPr>
          <p:cNvSpPr/>
          <p:nvPr/>
        </p:nvSpPr>
        <p:spPr>
          <a:xfrm>
            <a:off x="6799655" y="328609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 (</a:t>
            </a:r>
            <a:r>
              <a:rPr lang="en-US" sz="2077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B25032-21EE-410A-9A3C-1CA03B135D02}"/>
              </a:ext>
            </a:extLst>
          </p:cNvPr>
          <p:cNvCxnSpPr>
            <a:cxnSpLocks/>
          </p:cNvCxnSpPr>
          <p:nvPr/>
        </p:nvCxnSpPr>
        <p:spPr>
          <a:xfrm flipH="1">
            <a:off x="8102941" y="1485348"/>
            <a:ext cx="922172" cy="19582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7B0EDCA-FBCB-450C-A8EE-7E621953C98C}"/>
              </a:ext>
            </a:extLst>
          </p:cNvPr>
          <p:cNvSpPr/>
          <p:nvPr/>
        </p:nvSpPr>
        <p:spPr>
          <a:xfrm>
            <a:off x="9022047" y="140746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 = </a:t>
            </a:r>
            <a:r>
              <a:rPr lang="en-US" sz="1038" b="1" dirty="0">
                <a:solidFill>
                  <a:srgbClr val="C00000"/>
                </a:solidFill>
                <a:latin typeface="Calibri"/>
              </a:rPr>
              <a:t>3</a:t>
            </a:r>
            <a:r>
              <a:rPr lang="en-US" sz="1038" b="1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4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859-4F96-4AF8-9E4C-E219081D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 Set Architecture &amp; Microarchitecture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F76F-D400-4BB0-87CA-2D60161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94" y="1375855"/>
            <a:ext cx="5031522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Instruction Set Architecture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the programmer’s view of the computer, defined by a set of instructions that each specifies an operation and its operand(s)</a:t>
            </a:r>
          </a:p>
          <a:p>
            <a:endParaRPr lang="en-US" sz="2400" dirty="0"/>
          </a:p>
          <a:p>
            <a:r>
              <a:rPr lang="en-US" sz="2400" b="1" dirty="0"/>
              <a:t>Microarchitecture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the way that the ISA is implemented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BD363-FD8C-4586-9A7A-CD55FF1C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F0671-6D19-422C-9FCD-0918A5E445B9}"/>
              </a:ext>
            </a:extLst>
          </p:cNvPr>
          <p:cNvGrpSpPr/>
          <p:nvPr/>
        </p:nvGrpSpPr>
        <p:grpSpPr>
          <a:xfrm>
            <a:off x="6431652" y="1629160"/>
            <a:ext cx="4412193" cy="3599680"/>
            <a:chOff x="4232635" y="1417771"/>
            <a:chExt cx="3374796" cy="27994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C2F5B-49D1-40A0-8707-162D047E0362}"/>
                </a:ext>
              </a:extLst>
            </p:cNvPr>
            <p:cNvSpPr/>
            <p:nvPr/>
          </p:nvSpPr>
          <p:spPr>
            <a:xfrm>
              <a:off x="4232635" y="1417771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13687A-6CE7-4D91-BA38-1DC2D1956A15}"/>
                </a:ext>
              </a:extLst>
            </p:cNvPr>
            <p:cNvSpPr/>
            <p:nvPr/>
          </p:nvSpPr>
          <p:spPr>
            <a:xfrm>
              <a:off x="4232635" y="1813696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Compiler/Libraries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503EA-C47C-470C-88F7-87EE46D4B765}"/>
                </a:ext>
              </a:extLst>
            </p:cNvPr>
            <p:cNvSpPr/>
            <p:nvPr/>
          </p:nvSpPr>
          <p:spPr>
            <a:xfrm>
              <a:off x="4232635" y="2209621"/>
              <a:ext cx="3374796" cy="395925"/>
            </a:xfrm>
            <a:prstGeom prst="rect">
              <a:avLst/>
            </a:prstGeom>
            <a:solidFill>
              <a:srgbClr val="036DB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 dirty="0">
                  <a:solidFill>
                    <a:prstClr val="white"/>
                  </a:solidFill>
                  <a:latin typeface="Calibri"/>
                </a:rPr>
                <a:t>Operating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33A9AD-8AD8-4C2D-8CD0-10FD87053F73}"/>
                </a:ext>
              </a:extLst>
            </p:cNvPr>
            <p:cNvSpPr/>
            <p:nvPr/>
          </p:nvSpPr>
          <p:spPr>
            <a:xfrm>
              <a:off x="4232635" y="3465643"/>
              <a:ext cx="3374796" cy="3959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>
                  <a:solidFill>
                    <a:prstClr val="white"/>
                  </a:solidFill>
                  <a:latin typeface="Calibri"/>
                </a:rPr>
                <a:t>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FE4814-CF00-4364-B42E-6AFE9063880B}"/>
                </a:ext>
              </a:extLst>
            </p:cNvPr>
            <p:cNvSpPr/>
            <p:nvPr/>
          </p:nvSpPr>
          <p:spPr>
            <a:xfrm>
              <a:off x="4232635" y="3821278"/>
              <a:ext cx="3374796" cy="3959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2077" dirty="0">
                  <a:solidFill>
                    <a:prstClr val="white"/>
                  </a:solidFill>
                  <a:latin typeface="Calibri"/>
                </a:rPr>
                <a:t>Semiconductor physics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230D3-A89F-48C4-9BB4-0F369C320D0F}"/>
              </a:ext>
            </a:extLst>
          </p:cNvPr>
          <p:cNvSpPr/>
          <p:nvPr/>
        </p:nvSpPr>
        <p:spPr>
          <a:xfrm>
            <a:off x="6431652" y="3220222"/>
            <a:ext cx="4412193" cy="486965"/>
          </a:xfrm>
          <a:prstGeom prst="rect">
            <a:avLst/>
          </a:prstGeom>
          <a:solidFill>
            <a:srgbClr val="E7AC1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Instruction Set (ISA)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F2AD8-D897-4334-8EBA-3B11780BFA19}"/>
              </a:ext>
            </a:extLst>
          </p:cNvPr>
          <p:cNvSpPr/>
          <p:nvPr/>
        </p:nvSpPr>
        <p:spPr>
          <a:xfrm>
            <a:off x="6431652" y="3707186"/>
            <a:ext cx="4412193" cy="474984"/>
          </a:xfrm>
          <a:prstGeom prst="rect">
            <a:avLst/>
          </a:prstGeom>
          <a:solidFill>
            <a:srgbClr val="E7AC1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19599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of MIPS CPUs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48154" y="1161317"/>
          <a:ext cx="9495693" cy="53105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6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Name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Number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$zero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0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$at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temporary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$v0-$v1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$2-$3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values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$a0-$a3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$4-$7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Arguments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$t0-$t7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$8-$15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$s0-$s7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$16-$23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Saved 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$t8-$t9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$24-$25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$k0-$k1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$26-$27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for OS kernel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Pointer (Global and static variables/data)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Pointer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Address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4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vs. Hardware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1" y="109494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dirty="0"/>
              <a:t>HLL are designed to be understood and programmed easily by programmers</a:t>
            </a:r>
          </a:p>
          <a:p>
            <a:endParaRPr lang="en-US" sz="2400" dirty="0"/>
          </a:p>
          <a:p>
            <a:r>
              <a:rPr lang="en-US" sz="2400" dirty="0"/>
              <a:t>A HLL line may be a combination of multiple assembly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CF53-5E4F-4F4E-A655-795146A0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09" y="2744726"/>
            <a:ext cx="2143125" cy="1110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C0965-C400-42B3-8175-A983B6F0B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37" y="2574951"/>
            <a:ext cx="4308390" cy="38148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D4F7AEB-DCAF-4F37-9CED-20C4943F1BC8}"/>
              </a:ext>
            </a:extLst>
          </p:cNvPr>
          <p:cNvSpPr/>
          <p:nvPr/>
        </p:nvSpPr>
        <p:spPr>
          <a:xfrm>
            <a:off x="4289196" y="3022234"/>
            <a:ext cx="1292564" cy="555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Compile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2DFB-1EBE-4A30-8C4D-E3752820D073}"/>
              </a:ext>
            </a:extLst>
          </p:cNvPr>
          <p:cNvSpPr/>
          <p:nvPr/>
        </p:nvSpPr>
        <p:spPr>
          <a:xfrm>
            <a:off x="2137829" y="3407473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551A62-B4A5-499A-8C41-7426040A214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731912" y="3527890"/>
            <a:ext cx="2641276" cy="1341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2F822-4314-48BB-B1DE-A6EB6B25206A}"/>
              </a:ext>
            </a:extLst>
          </p:cNvPr>
          <p:cNvSpPr/>
          <p:nvPr/>
        </p:nvSpPr>
        <p:spPr>
          <a:xfrm>
            <a:off x="6373188" y="4748682"/>
            <a:ext cx="1594083" cy="2408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43" y="1407924"/>
            <a:ext cx="5170175" cy="4939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One line of HLL can involve: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Load operand values from memory to registers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Do computation on registers</a:t>
            </a:r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1120974" lvl="1" indent="-593457"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Move the results from register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9BFFF-1117-40E0-B970-57D149B4EA06}"/>
              </a:ext>
            </a:extLst>
          </p:cNvPr>
          <p:cNvSpPr/>
          <p:nvPr/>
        </p:nvSpPr>
        <p:spPr>
          <a:xfrm>
            <a:off x="6842588" y="2729298"/>
            <a:ext cx="45660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add, sub,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div, …</a:t>
            </a:r>
          </a:p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shift, and, or,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jump, branch on condition,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B54E8-76EE-456D-BFC5-2FB5394C27E3}"/>
              </a:ext>
            </a:extLst>
          </p:cNvPr>
          <p:cNvSpPr/>
          <p:nvPr/>
        </p:nvSpPr>
        <p:spPr>
          <a:xfrm>
            <a:off x="6842589" y="1783337"/>
            <a:ext cx="4503377" cy="68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move, load data, 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1B1DB-692D-41F9-8329-E1848A8DDC14}"/>
              </a:ext>
            </a:extLst>
          </p:cNvPr>
          <p:cNvSpPr/>
          <p:nvPr/>
        </p:nvSpPr>
        <p:spPr>
          <a:xfrm>
            <a:off x="6756596" y="4675309"/>
            <a:ext cx="4503377" cy="68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517" lvl="1"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 operations</a:t>
            </a:r>
          </a:p>
          <a:p>
            <a:pPr marL="1055035" lvl="2" defTabSz="527517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move, store data, …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9BB293B-CBC4-4A1A-B4A4-AE5F61E982D1}"/>
              </a:ext>
            </a:extLst>
          </p:cNvPr>
          <p:cNvSpPr/>
          <p:nvPr/>
        </p:nvSpPr>
        <p:spPr>
          <a:xfrm>
            <a:off x="7093561" y="1841381"/>
            <a:ext cx="201164" cy="565297"/>
          </a:xfrm>
          <a:prstGeom prst="leftBrace">
            <a:avLst>
              <a:gd name="adj1" fmla="val 31449"/>
              <a:gd name="adj2" fmla="val 50000"/>
            </a:avLst>
          </a:prstGeom>
          <a:ln>
            <a:solidFill>
              <a:schemeClr val="accent5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84B55-0590-4D6B-AD60-7C15F504173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682634" y="2124029"/>
            <a:ext cx="1410927" cy="1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BD93FFAE-C636-4DFE-B5C7-365051459688}"/>
              </a:ext>
            </a:extLst>
          </p:cNvPr>
          <p:cNvSpPr/>
          <p:nvPr/>
        </p:nvSpPr>
        <p:spPr>
          <a:xfrm>
            <a:off x="7068243" y="2776403"/>
            <a:ext cx="226482" cy="1754333"/>
          </a:xfrm>
          <a:prstGeom prst="leftBrace">
            <a:avLst>
              <a:gd name="adj1" fmla="val 31449"/>
              <a:gd name="adj2" fmla="val 33732"/>
            </a:avLst>
          </a:prstGeom>
          <a:ln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63C5F2-7BDC-4D4F-9628-AE57586599A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657316" y="3368175"/>
            <a:ext cx="1410927" cy="0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9E2125EA-8C01-46D7-AC6B-43F776D74A60}"/>
              </a:ext>
            </a:extLst>
          </p:cNvPr>
          <p:cNvSpPr/>
          <p:nvPr/>
        </p:nvSpPr>
        <p:spPr>
          <a:xfrm>
            <a:off x="7076265" y="4705955"/>
            <a:ext cx="201164" cy="565297"/>
          </a:xfrm>
          <a:prstGeom prst="leftBrace">
            <a:avLst>
              <a:gd name="adj1" fmla="val 31449"/>
              <a:gd name="adj2" fmla="val 50000"/>
            </a:avLst>
          </a:prstGeom>
          <a:ln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A03A5-4D39-47DB-AEA7-114F2F22373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785503" y="4539705"/>
            <a:ext cx="1290762" cy="44889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7" grpId="0"/>
      <p:bldP spid="29" grpId="0" animBg="1"/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9F4-28D3-452C-8AB1-8BAD43C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MIPS CPUs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05EC-A46F-497C-980E-D97E60DC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15" y="5985467"/>
            <a:ext cx="7286714" cy="297932"/>
          </a:xfrm>
        </p:spPr>
        <p:txBody>
          <a:bodyPr>
            <a:normAutofit fontScale="77500" lnSpcReduction="20000"/>
          </a:bodyPr>
          <a:lstStyle/>
          <a:p>
            <a:r>
              <a:rPr lang="en-US" sz="2077" dirty="0"/>
              <a:t>Note: A, B, C in the table should be replaced by proper register 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1E66-EB2E-48EC-817F-250280CE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Group 515">
            <a:extLst>
              <a:ext uri="{FF2B5EF4-FFF2-40B4-BE49-F238E27FC236}">
                <a16:creationId xmlns:a16="http://schemas.microsoft.com/office/drawing/2014/main" id="{6E3BBC18-3801-43DF-A979-7E0C381BB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42395"/>
              </p:ext>
            </p:extLst>
          </p:nvPr>
        </p:nvGraphicFramePr>
        <p:xfrm>
          <a:off x="2524529" y="1131824"/>
          <a:ext cx="7419945" cy="472288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6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054">
                  <a:extLst>
                    <a:ext uri="{9D8B030D-6E8A-4147-A177-3AD203B41FA5}">
                      <a16:colId xmlns:a16="http://schemas.microsoft.com/office/drawing/2014/main" val="1727164457"/>
                    </a:ext>
                  </a:extLst>
                </a:gridCol>
              </a:tblGrid>
              <a:tr h="3419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operator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 Operations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+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Add two values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-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Subtract one from another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*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 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Multiply two values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&amp;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AND operation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|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OR operation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^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Logical XOR operation</a:t>
                      </a: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&lt;&lt; </a:t>
                      </a: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 by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&gt;&gt; </a:t>
                      </a: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srl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C, A,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right by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shamt</a:t>
                      </a:r>
                      <a:endParaRPr kumimoji="0" lang="en-US" sz="1400" b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6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(A &lt; B) C = 1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A, 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Set if less than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C = Memory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C, Memory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Load value from memory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98319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Memory = C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C, Memory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Store value to memory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41006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If (A == B) go to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beq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A, B, address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Jump if A == B</a:t>
                      </a:r>
                    </a:p>
                  </a:txBody>
                  <a:tcPr marL="106494" marR="106494" marT="52754" marB="52754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25008"/>
                  </a:ext>
                </a:extLst>
              </a:tr>
              <a:tr h="45613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Many more …</a:t>
                      </a:r>
                    </a:p>
                  </a:txBody>
                  <a:tcPr marL="106494" marR="106494" marT="52754" marB="52754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92295" marR="92295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marL="92295" marR="922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34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88FF-28C7-46F0-843B-6A23B304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MIPS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00B3-03F0-4F48-A9CC-CB6570B5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68497"/>
            <a:ext cx="10972800" cy="5193667"/>
          </a:xfrm>
        </p:spPr>
        <p:txBody>
          <a:bodyPr>
            <a:noAutofit/>
          </a:bodyPr>
          <a:lstStyle/>
          <a:p>
            <a:r>
              <a:rPr lang="en-US" sz="2400" b="1" dirty="0"/>
              <a:t>CPUs use their own assembly languages</a:t>
            </a:r>
          </a:p>
          <a:p>
            <a:pPr lvl="1"/>
            <a:r>
              <a:rPr lang="en-US" sz="2000" dirty="0"/>
              <a:t>Assembly language of ARM, Pentium, Opteron… are all different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MIPS Assembly Features</a:t>
            </a:r>
          </a:p>
          <a:p>
            <a:pPr lvl="1"/>
            <a:r>
              <a:rPr lang="en-US" sz="2000" dirty="0"/>
              <a:t>Very similar to ARM Assembly</a:t>
            </a:r>
          </a:p>
          <a:p>
            <a:pPr lvl="1"/>
            <a:r>
              <a:rPr lang="en-US" sz="2000" dirty="0"/>
              <a:t>One of the earliest RISC architectures that used pipelined instruction processing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Developed by MIPS Technologies</a:t>
            </a:r>
          </a:p>
          <a:p>
            <a:pPr lvl="1"/>
            <a:r>
              <a:rPr lang="en-US" sz="2000" dirty="0"/>
              <a:t>Now maintained by Wave Computing</a:t>
            </a:r>
          </a:p>
          <a:p>
            <a:pPr lvl="1"/>
            <a:r>
              <a:rPr lang="en-US" sz="2000" dirty="0"/>
              <a:t>Various generations</a:t>
            </a:r>
          </a:p>
          <a:p>
            <a:pPr lvl="2"/>
            <a:r>
              <a:rPr lang="en-US" sz="2000" dirty="0"/>
              <a:t>MIPS I~V</a:t>
            </a:r>
          </a:p>
          <a:p>
            <a:pPr lvl="2"/>
            <a:r>
              <a:rPr lang="en-US" sz="2000" dirty="0"/>
              <a:t>MIPS32 (32-bit processor)</a:t>
            </a:r>
          </a:p>
          <a:p>
            <a:pPr lvl="2"/>
            <a:r>
              <a:rPr lang="en-US" sz="2000" dirty="0"/>
              <a:t>MIPS64 (64-bit processor)</a:t>
            </a:r>
          </a:p>
          <a:p>
            <a:pPr lvl="2"/>
            <a:r>
              <a:rPr lang="en-US" sz="2000" dirty="0" err="1"/>
              <a:t>microMIPS</a:t>
            </a:r>
            <a:r>
              <a:rPr lang="en-US" sz="2000" dirty="0"/>
              <a:t>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1DE5E-2669-4D0D-8C6F-8AA6D4DD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2" descr="Image result for John L. Hennessy">
            <a:extLst>
              <a:ext uri="{FF2B5EF4-FFF2-40B4-BE49-F238E27FC236}">
                <a16:creationId xmlns:a16="http://schemas.microsoft.com/office/drawing/2014/main" id="{C9F2B06D-6D18-4587-9BA5-206ECDED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9" y="4070294"/>
            <a:ext cx="3645719" cy="18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293B-9A09-4F04-9568-879D9379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Two types of Computers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4AAC-B5DE-466B-A70C-D9C97205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89" y="1137278"/>
            <a:ext cx="10150629" cy="5117866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Reduced Instruction Set Computer (RISC): </a:t>
            </a:r>
            <a:r>
              <a:rPr lang="en-US" sz="2400" dirty="0"/>
              <a:t>MIPS, ARM, …</a:t>
            </a:r>
            <a:endParaRPr lang="en-US" sz="2400" b="1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Operands are in registers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Each instruction can do only one operation: Simple but longer codes</a:t>
            </a:r>
          </a:p>
          <a:p>
            <a:pPr marL="1582552" lvl="3" indent="0">
              <a:lnSpc>
                <a:spcPct val="120000"/>
              </a:lnSpc>
              <a:buNone/>
            </a:pPr>
            <a:endParaRPr lang="en-US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Complex Instruction Set Computer (CISC): </a:t>
            </a:r>
            <a:r>
              <a:rPr lang="en-US" sz="2400" dirty="0"/>
              <a:t>Intel, AMD, …</a:t>
            </a:r>
            <a:endParaRPr lang="en-US" sz="2400" b="1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Operands can be in registers, stacks, accumulators, in memories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Each instruction can do multiple operations: Complex but shorter codes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marL="1055034" lvl="2" indent="0">
              <a:lnSpc>
                <a:spcPct val="120000"/>
              </a:lnSpc>
              <a:buNone/>
            </a:pPr>
            <a:r>
              <a:rPr lang="en-US" sz="2000" dirty="0"/>
              <a:t>- Preferred when memory was very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2627-39AD-41EA-9AB0-DC5BC75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7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Processor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3760" y="616764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827" y="904634"/>
            <a:ext cx="1957193" cy="114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55902" y="1036332"/>
            <a:ext cx="1681167" cy="615767"/>
            <a:chOff x="3805310" y="1047931"/>
            <a:chExt cx="1457011" cy="827313"/>
          </a:xfrm>
          <a:solidFill>
            <a:schemeClr val="bg1">
              <a:lumMod val="6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805310" y="1047931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5310" y="1330959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5310" y="1613987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1890" y="1743800"/>
            <a:ext cx="102566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433" y="2274496"/>
            <a:ext cx="2921648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916" y="4827538"/>
            <a:ext cx="59022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CPU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9289" y="2435675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0676" y="2788757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450" y="3247534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721" y="255823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1721" y="280796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Integer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1721" y="30506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1632" y="3970073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45797" y="3951859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Multiply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Divide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0792" y="4840656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015" y="4840655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  <p:cxnSp>
        <p:nvCxnSpPr>
          <p:cNvPr id="32" name="Elbow Connector 31"/>
          <p:cNvCxnSpPr>
            <a:stCxn id="25" idx="1"/>
            <a:endCxn id="27" idx="0"/>
          </p:cNvCxnSpPr>
          <p:nvPr/>
        </p:nvCxnSpPr>
        <p:spPr>
          <a:xfrm rot="10800000" flipV="1">
            <a:off x="2989239" y="3165887"/>
            <a:ext cx="392484" cy="804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8" idx="0"/>
          </p:cNvCxnSpPr>
          <p:nvPr/>
        </p:nvCxnSpPr>
        <p:spPr>
          <a:xfrm>
            <a:off x="4355692" y="3165888"/>
            <a:ext cx="157710" cy="785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2"/>
            <a:endCxn id="29" idx="0"/>
          </p:cNvCxnSpPr>
          <p:nvPr/>
        </p:nvCxnSpPr>
        <p:spPr>
          <a:xfrm rot="5400000">
            <a:off x="4148272" y="4475527"/>
            <a:ext cx="394648" cy="3356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30" idx="0"/>
          </p:cNvCxnSpPr>
          <p:nvPr/>
        </p:nvCxnSpPr>
        <p:spPr>
          <a:xfrm rot="16200000" flipH="1">
            <a:off x="4476383" y="4483026"/>
            <a:ext cx="394647" cy="320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81250" y="2289349"/>
            <a:ext cx="2776597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1837" y="4842391"/>
            <a:ext cx="215026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1 (FPU)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4055" y="2450528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5442" y="2803609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6216" y="326238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16488" y="257308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16488" y="282281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Floating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488" y="30654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-point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5869" y="3905111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8705025" y="3550427"/>
            <a:ext cx="0" cy="35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93998" y="5284244"/>
            <a:ext cx="2921648" cy="138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972" y="5992502"/>
            <a:ext cx="2169376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0 </a:t>
            </a:r>
          </a:p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(Traps and Memory)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8391" y="5430813"/>
            <a:ext cx="2252860" cy="500360"/>
            <a:chOff x="3881264" y="4887055"/>
            <a:chExt cx="997077" cy="433645"/>
          </a:xfrm>
        </p:grpSpPr>
        <p:sp>
          <p:nvSpPr>
            <p:cNvPr id="77" name="Rectangle 76"/>
            <p:cNvSpPr/>
            <p:nvPr/>
          </p:nvSpPr>
          <p:spPr>
            <a:xfrm>
              <a:off x="3881264" y="4887056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27517"/>
              <a:r>
                <a:rPr lang="en-US" sz="1615" dirty="0" err="1">
                  <a:solidFill>
                    <a:prstClr val="white"/>
                  </a:solidFill>
                  <a:latin typeface="Calibri"/>
                </a:rPr>
                <a:t>VAddr</a:t>
              </a:r>
              <a:endParaRPr lang="en-US" sz="161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49990" y="488705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Cause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1489" y="512091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Status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50215" y="5120914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EPC</a:t>
              </a:r>
            </a:p>
          </p:txBody>
        </p:sp>
      </p:grpSp>
      <p:cxnSp>
        <p:nvCxnSpPr>
          <p:cNvPr id="87" name="Straight Connector 86"/>
          <p:cNvCxnSpPr>
            <a:cxnSpLocks/>
            <a:stCxn id="5" idx="1"/>
          </p:cNvCxnSpPr>
          <p:nvPr/>
        </p:nvCxnSpPr>
        <p:spPr>
          <a:xfrm flipH="1">
            <a:off x="3891582" y="1475758"/>
            <a:ext cx="1322245" cy="76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" idx="3"/>
          </p:cNvCxnSpPr>
          <p:nvPr/>
        </p:nvCxnSpPr>
        <p:spPr>
          <a:xfrm>
            <a:off x="7171021" y="1475758"/>
            <a:ext cx="1498529" cy="791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41" idx="1"/>
          </p:cNvCxnSpPr>
          <p:nvPr/>
        </p:nvCxnSpPr>
        <p:spPr>
          <a:xfrm>
            <a:off x="5223081" y="3729956"/>
            <a:ext cx="2058170" cy="1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4" idx="0"/>
          </p:cNvCxnSpPr>
          <p:nvPr/>
        </p:nvCxnSpPr>
        <p:spPr>
          <a:xfrm flipH="1">
            <a:off x="6154822" y="3744808"/>
            <a:ext cx="5589" cy="153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17671" y="2352595"/>
            <a:ext cx="769763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32~64bit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97471" y="2374185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2653" y="230347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209938" y="229233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95457" y="2328112"/>
            <a:ext cx="5613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 bit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378911" y="2387460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64093" y="231674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91379" y="230561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9FF0A5-50A5-43C7-870F-1628CC2E1487}"/>
              </a:ext>
            </a:extLst>
          </p:cNvPr>
          <p:cNvSpPr/>
          <p:nvPr/>
        </p:nvSpPr>
        <p:spPr>
          <a:xfrm>
            <a:off x="2258916" y="2267483"/>
            <a:ext cx="2964165" cy="2950695"/>
          </a:xfrm>
          <a:prstGeom prst="rect">
            <a:avLst/>
          </a:prstGeom>
          <a:ln w="381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C7079-F079-403B-BEEB-1AE6E3B5D18C}"/>
              </a:ext>
            </a:extLst>
          </p:cNvPr>
          <p:cNvSpPr txBox="1"/>
          <p:nvPr/>
        </p:nvSpPr>
        <p:spPr>
          <a:xfrm>
            <a:off x="1738877" y="1845664"/>
            <a:ext cx="15119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Focus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81721" y="33074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6488" y="33222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400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8159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5" grpId="0" animBg="1"/>
      <p:bldP spid="16" grpId="0"/>
      <p:bldP spid="21" grpId="0"/>
      <p:bldP spid="23" grpId="0"/>
      <p:bldP spid="24" grpId="0"/>
      <p:bldP spid="17" grpId="0" animBg="1"/>
      <p:bldP spid="18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41" grpId="0" animBg="1"/>
      <p:bldP spid="42" grpId="0"/>
      <p:bldP spid="44" grpId="0"/>
      <p:bldP spid="45" grpId="0"/>
      <p:bldP spid="46" grpId="0"/>
      <p:bldP spid="48" grpId="0" animBg="1"/>
      <p:bldP spid="49" grpId="0" animBg="1"/>
      <p:bldP spid="51" grpId="0" animBg="1"/>
      <p:bldP spid="52" grpId="0" animBg="1"/>
      <p:bldP spid="64" grpId="0" animBg="1"/>
      <p:bldP spid="65" grpId="0"/>
      <p:bldP spid="100" grpId="0"/>
      <p:bldP spid="108" grpId="0"/>
      <p:bldP spid="9" grpId="0" animBg="1"/>
      <p:bldP spid="11" grpId="0"/>
      <p:bldP spid="19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About MIPS32 Processor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92" y="1226289"/>
            <a:ext cx="11237140" cy="496461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Instructions are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Registers and Computing Logic use 32-bit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Memory bus is logically 32-bit 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general purpose registers (GPRs) for integer and address values</a:t>
            </a:r>
          </a:p>
          <a:p>
            <a:pPr marL="1055034" lvl="2" indent="0">
              <a:buNone/>
            </a:pPr>
            <a:r>
              <a:rPr lang="en-US" sz="2400" dirty="0"/>
              <a:t>- </a:t>
            </a:r>
            <a:r>
              <a:rPr lang="en-US" sz="2000" dirty="0"/>
              <a:t>A few special ones (i.e. $zero: constant 0, $</a:t>
            </a:r>
            <a:r>
              <a:rPr lang="en-US" sz="2000" dirty="0" err="1"/>
              <a:t>fp</a:t>
            </a:r>
            <a:r>
              <a:rPr lang="en-US" sz="2000" dirty="0"/>
              <a:t>: frame pointer, $</a:t>
            </a:r>
            <a:r>
              <a:rPr lang="en-US" sz="2000" dirty="0" err="1"/>
              <a:t>sp</a:t>
            </a:r>
            <a:r>
              <a:rPr lang="en-US" sz="2000" dirty="0"/>
              <a:t>: stack pointer..)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32 floating point registers for floating point operations (not our focus)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Data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84" y="1268704"/>
            <a:ext cx="4384809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Integer:</a:t>
            </a:r>
            <a:r>
              <a:rPr lang="en-US" sz="2400" dirty="0"/>
              <a:t> </a:t>
            </a:r>
            <a:r>
              <a:rPr lang="en-US" sz="2000" dirty="0"/>
              <a:t>3 Sizes Defined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Byte (B)</a:t>
            </a:r>
          </a:p>
          <a:p>
            <a:pPr lvl="2"/>
            <a:r>
              <a:rPr lang="en-US" sz="2000" dirty="0"/>
              <a:t>8-bits</a:t>
            </a:r>
          </a:p>
          <a:p>
            <a:pPr lvl="2"/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Halfword (H)</a:t>
            </a:r>
          </a:p>
          <a:p>
            <a:pPr lvl="2"/>
            <a:r>
              <a:rPr lang="en-US" sz="2000" dirty="0"/>
              <a:t>16-bits = 2 bytes</a:t>
            </a:r>
          </a:p>
          <a:p>
            <a:pPr lvl="2"/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Word (W)</a:t>
            </a:r>
          </a:p>
          <a:p>
            <a:pPr lvl="2"/>
            <a:r>
              <a:rPr lang="en-US" sz="2000" dirty="0"/>
              <a:t>32-bits = 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3815" y="1268703"/>
            <a:ext cx="5259547" cy="4964611"/>
          </a:xfrm>
          <a:prstGeom prst="rect">
            <a:avLst/>
          </a:prstGeom>
        </p:spPr>
        <p:txBody>
          <a:bodyPr vert="horz" lIns="105508" tIns="52754" rIns="105508" bIns="52754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38" indent="-395638" defTabSz="527517"/>
            <a:r>
              <a:rPr lang="en-US" sz="2400" b="1" dirty="0">
                <a:solidFill>
                  <a:prstClr val="black"/>
                </a:solidFill>
              </a:rPr>
              <a:t>Floating-point: </a:t>
            </a:r>
            <a:r>
              <a:rPr lang="en-US" sz="2000" dirty="0">
                <a:solidFill>
                  <a:prstClr val="black"/>
                </a:solidFill>
              </a:rPr>
              <a:t>2 Sizes Defined</a:t>
            </a:r>
          </a:p>
          <a:p>
            <a:pPr marL="857216" lvl="1" indent="-329698" defTabSz="527517"/>
            <a:r>
              <a:rPr lang="en-US" sz="2000" b="1" dirty="0">
                <a:solidFill>
                  <a:srgbClr val="0070C0"/>
                </a:solidFill>
              </a:rPr>
              <a:t>Single (S)</a:t>
            </a: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32-bits = 4 bytes</a:t>
            </a:r>
          </a:p>
          <a:p>
            <a:pPr marL="1318793" lvl="2" indent="-263759" defTabSz="527517"/>
            <a:endParaRPr lang="en-US" sz="2000" dirty="0">
              <a:solidFill>
                <a:prstClr val="black"/>
              </a:solidFill>
            </a:endParaRPr>
          </a:p>
          <a:p>
            <a:pPr marL="857216" lvl="1" indent="-329698" defTabSz="527517"/>
            <a:r>
              <a:rPr lang="en-US" sz="2000" b="1" dirty="0">
                <a:solidFill>
                  <a:srgbClr val="0070C0"/>
                </a:solidFill>
              </a:rPr>
              <a:t>Double (D)</a:t>
            </a: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64-bits = 8 bytes</a:t>
            </a:r>
          </a:p>
          <a:p>
            <a:pPr marL="1318793" lvl="2" indent="-263759" defTabSz="527517"/>
            <a:endParaRPr lang="en-US" sz="2000" dirty="0">
              <a:solidFill>
                <a:prstClr val="black"/>
              </a:solidFill>
            </a:endParaRPr>
          </a:p>
          <a:p>
            <a:pPr marL="1318793" lvl="2" indent="-263759" defTabSz="527517"/>
            <a:r>
              <a:rPr lang="en-US" sz="2000" dirty="0">
                <a:solidFill>
                  <a:prstClr val="black"/>
                </a:solidFill>
              </a:rPr>
              <a:t>For a 32-bit data bus, a double needs 2 memory reads</a:t>
            </a:r>
          </a:p>
        </p:txBody>
      </p:sp>
    </p:spTree>
    <p:extLst>
      <p:ext uri="{BB962C8B-B14F-4D97-AF65-F5344CB8AC3E}">
        <p14:creationId xmlns:p14="http://schemas.microsoft.com/office/powerpoint/2010/main" val="578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36837" y="2438121"/>
            <a:ext cx="3704113" cy="2005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6654" y="4589014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Byte-oriented vs. Word-oriented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10" y="1305910"/>
            <a:ext cx="6270655" cy="49646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Most processors are byte-oriented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Can access a word from any byte address  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MIPS: Word-oriented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Words must be </a:t>
            </a:r>
            <a:r>
              <a:rPr lang="en-US" sz="2000" dirty="0">
                <a:solidFill>
                  <a:srgbClr val="0070C0"/>
                </a:solidFill>
              </a:rPr>
              <a:t>aligned</a:t>
            </a:r>
            <a:r>
              <a:rPr lang="en-US" sz="2000" dirty="0"/>
              <a:t> to multiples of its size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byte-addressable!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Provides some simplicity in design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Logical views can be arranged in </a:t>
            </a:r>
            <a:r>
              <a:rPr lang="en-US" sz="2000" b="1" dirty="0"/>
              <a:t>rows of 4-bytes </a:t>
            </a:r>
            <a:r>
              <a:rPr lang="en-US" sz="2000" dirty="0"/>
              <a:t>for word-oriented memories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8167" y="1372734"/>
            <a:ext cx="1078128" cy="862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 err="1">
                <a:solidFill>
                  <a:prstClr val="black"/>
                </a:solidFill>
                <a:latin typeface="Calibri"/>
              </a:rPr>
              <a:t>Proc</a:t>
            </a:r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88439" y="1372734"/>
            <a:ext cx="1078128" cy="862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666295" y="1531564"/>
            <a:ext cx="822144" cy="113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6952" y="1396690"/>
            <a:ext cx="30489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9554" y="1768542"/>
            <a:ext cx="31130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680434" y="2047644"/>
            <a:ext cx="822144" cy="11345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7543" y="1390277"/>
            <a:ext cx="39305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/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26083" y="1891128"/>
            <a:ext cx="393056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/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3111" y="2528281"/>
            <a:ext cx="1035329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53111" y="2915627"/>
            <a:ext cx="1035329" cy="385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53111" y="3290008"/>
            <a:ext cx="1035329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3111" y="3677355"/>
            <a:ext cx="1035329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94695" y="2906759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98483" y="3282041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8483" y="3693878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1197" y="4109362"/>
            <a:ext cx="358425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Byte-Oriented View of Mem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96995" y="555083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13982" y="555083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42315" y="555086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1529" y="5550864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96995" y="515762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13982" y="515762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42315" y="515765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91529" y="5157656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91530" y="4775765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08145" y="482992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1933" y="5205205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11933" y="5617042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92304" y="6082329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12340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" grpId="0" animBg="1"/>
      <p:bldP spid="6" grpId="0" animBg="1"/>
      <p:bldP spid="9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154" dirty="0"/>
              <a:t>What Does the ISA Deal With Specifically?</a:t>
            </a:r>
            <a:endParaRPr lang="en-AU" altLang="en-US" sz="4154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DCB5B-5067-409C-B123-B711F8622CCE}"/>
              </a:ext>
            </a:extLst>
          </p:cNvPr>
          <p:cNvSpPr/>
          <p:nvPr/>
        </p:nvSpPr>
        <p:spPr>
          <a:xfrm>
            <a:off x="1286608" y="2073569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DA4C7-E5C8-4E4D-B9AE-D3BC66D63AAB}"/>
              </a:ext>
            </a:extLst>
          </p:cNvPr>
          <p:cNvSpPr txBox="1"/>
          <p:nvPr/>
        </p:nvSpPr>
        <p:spPr>
          <a:xfrm>
            <a:off x="1251821" y="1016002"/>
            <a:ext cx="414613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Example: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 C program that reads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two integer values from “file.txt” file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and prints the sum of them.</a:t>
            </a:r>
          </a:p>
        </p:txBody>
      </p:sp>
      <p:pic>
        <p:nvPicPr>
          <p:cNvPr id="13" name="Picture 9" descr="hard-disk-drive">
            <a:extLst>
              <a:ext uri="{FF2B5EF4-FFF2-40B4-BE49-F238E27FC236}">
                <a16:creationId xmlns:a16="http://schemas.microsoft.com/office/drawing/2014/main" id="{8F06912E-527E-467F-B3B5-783C6725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5" y="5173472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E7EB3-4C1A-40B0-988E-5E776C0E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7" y="5074128"/>
            <a:ext cx="1295565" cy="971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A24DE7-9B22-41B7-8D19-227560755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391702" y="5504710"/>
            <a:ext cx="1888427" cy="494523"/>
          </a:xfrm>
          <a:prstGeom prst="rect">
            <a:avLst/>
          </a:prstGeom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EDA22835-3C4A-480E-9382-647B5217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64" y="5474864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908095C2-CC88-4993-9CA3-D0CD6607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154" y="5431376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2" name="Rectangle: Rounded Corners 28671">
            <a:extLst>
              <a:ext uri="{FF2B5EF4-FFF2-40B4-BE49-F238E27FC236}">
                <a16:creationId xmlns:a16="http://schemas.microsoft.com/office/drawing/2014/main" id="{A6129ADA-426C-4A9E-A725-64FE5A1DAA96}"/>
              </a:ext>
            </a:extLst>
          </p:cNvPr>
          <p:cNvSpPr/>
          <p:nvPr/>
        </p:nvSpPr>
        <p:spPr>
          <a:xfrm>
            <a:off x="5463610" y="1311896"/>
            <a:ext cx="1863154" cy="3509523"/>
          </a:xfrm>
          <a:prstGeom prst="roundRect">
            <a:avLst/>
          </a:prstGeom>
          <a:noFill/>
          <a:ln w="22225">
            <a:solidFill>
              <a:srgbClr val="036DB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Processor</a:t>
            </a:r>
          </a:p>
          <a:p>
            <a:pPr algn="ctr"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(CPU)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Understands and executes each line of the code. 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0070C0"/>
                </a:solidFill>
                <a:latin typeface="Calibri"/>
              </a:rPr>
              <a:t>Uses fast on-chip memories</a:t>
            </a:r>
          </a:p>
          <a:p>
            <a:pPr algn="ctr" defTabSz="527517"/>
            <a:endParaRPr lang="en-US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093D7B-34CF-44EF-B2A3-0799D4AA10CC}"/>
              </a:ext>
            </a:extLst>
          </p:cNvPr>
          <p:cNvSpPr/>
          <p:nvPr/>
        </p:nvSpPr>
        <p:spPr>
          <a:xfrm>
            <a:off x="7490971" y="1284701"/>
            <a:ext cx="1863154" cy="3509523"/>
          </a:xfrm>
          <a:prstGeom prst="roundRect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Memory</a:t>
            </a:r>
          </a:p>
          <a:p>
            <a:pPr algn="ctr" defTabSz="527517"/>
            <a:r>
              <a:rPr lang="en-US" sz="2000" b="1" dirty="0">
                <a:solidFill>
                  <a:srgbClr val="9BBB59"/>
                </a:solidFill>
                <a:latin typeface="Calibri"/>
              </a:rPr>
              <a:t>(DRAM)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9BBB59"/>
                </a:solidFill>
                <a:latin typeface="Calibri"/>
              </a:rPr>
              <a:t>Provides operands to CPU</a:t>
            </a: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9BBB59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9BBB59"/>
                </a:solidFill>
                <a:latin typeface="Calibri"/>
              </a:rPr>
              <a:t>(*</a:t>
            </a:r>
            <a:r>
              <a:rPr lang="en-US" b="1" dirty="0" err="1">
                <a:solidFill>
                  <a:srgbClr val="9BBB59"/>
                </a:solidFill>
                <a:latin typeface="Calibri"/>
              </a:rPr>
              <a:t>fp</a:t>
            </a:r>
            <a:r>
              <a:rPr lang="en-US" b="1" dirty="0">
                <a:solidFill>
                  <a:srgbClr val="9BBB59"/>
                </a:solidFill>
                <a:latin typeface="Calibri"/>
              </a:rPr>
              <a:t>, size, sum, numbers[2])</a:t>
            </a:r>
          </a:p>
          <a:p>
            <a:pPr algn="ctr" defTabSz="527517"/>
            <a:endParaRPr lang="en-US" sz="1846" dirty="0">
              <a:solidFill>
                <a:srgbClr val="9BBB59"/>
              </a:solidFill>
              <a:latin typeface="Calibri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86DB82-D8A2-4B78-BA09-210E5F459C00}"/>
              </a:ext>
            </a:extLst>
          </p:cNvPr>
          <p:cNvSpPr/>
          <p:nvPr/>
        </p:nvSpPr>
        <p:spPr>
          <a:xfrm>
            <a:off x="9518332" y="1281482"/>
            <a:ext cx="1863154" cy="3509523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Storage</a:t>
            </a:r>
          </a:p>
          <a:p>
            <a:pPr algn="ctr" defTabSz="527517"/>
            <a:r>
              <a:rPr lang="en-US" sz="2000" b="1" dirty="0">
                <a:solidFill>
                  <a:srgbClr val="F79646"/>
                </a:solidFill>
                <a:latin typeface="Calibri"/>
              </a:rPr>
              <a:t>(HDD)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dirty="0">
                <a:solidFill>
                  <a:srgbClr val="F79646"/>
                </a:solidFill>
                <a:latin typeface="Calibri"/>
              </a:rPr>
              <a:t>Provides file inputs and program code</a:t>
            </a: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b="1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r>
              <a:rPr lang="en-US" b="1" dirty="0">
                <a:solidFill>
                  <a:srgbClr val="F79646"/>
                </a:solidFill>
                <a:latin typeface="Calibri"/>
              </a:rPr>
              <a:t>(file.txt)</a:t>
            </a: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  <a:p>
            <a:pPr algn="ctr" defTabSz="527517"/>
            <a:endParaRPr lang="en-US" dirty="0">
              <a:solidFill>
                <a:srgbClr val="F7964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672" grpId="0" animBg="1"/>
      <p:bldP spid="44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239000" y="2163764"/>
            <a:ext cx="3505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Endian-ness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Endian-ness</a:t>
            </a:r>
            <a:r>
              <a:rPr lang="en-US" sz="2400" dirty="0"/>
              <a:t> refers to the two alternate methods of ordering the </a:t>
            </a:r>
            <a:r>
              <a:rPr lang="en-US" sz="2400" b="1" dirty="0"/>
              <a:t>bytes</a:t>
            </a:r>
            <a:r>
              <a:rPr lang="en-US" sz="2400" dirty="0"/>
              <a:t> in a larger unit (word, long, etc.)</a:t>
            </a:r>
          </a:p>
          <a:p>
            <a:pPr lvl="1" eaLnBrk="1" hangingPunct="1">
              <a:defRPr/>
            </a:pPr>
            <a:r>
              <a:rPr lang="en-US" sz="2000" b="1" dirty="0"/>
              <a:t>Big-Endian:</a:t>
            </a:r>
            <a:r>
              <a:rPr lang="en-US" sz="2000" dirty="0"/>
              <a:t> IBM, SPARC, Motorola</a:t>
            </a:r>
          </a:p>
          <a:p>
            <a:pPr lvl="2" eaLnBrk="1" hangingPunct="1">
              <a:defRPr/>
            </a:pPr>
            <a:r>
              <a:rPr lang="en-US" sz="2000" b="1" dirty="0">
                <a:solidFill>
                  <a:srgbClr val="0070C0"/>
                </a:solidFill>
              </a:rPr>
              <a:t>Most Significant byte (MSB)</a:t>
            </a:r>
            <a:r>
              <a:rPr lang="en-US" sz="2000" dirty="0">
                <a:solidFill>
                  <a:srgbClr val="0070C0"/>
                </a:solidFill>
              </a:rPr>
              <a:t> is put at the </a:t>
            </a:r>
          </a:p>
          <a:p>
            <a:pPr marL="1055035" lvl="2" indent="0"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   starting (low) address</a:t>
            </a:r>
          </a:p>
          <a:p>
            <a:pPr marL="1055035" lvl="2" indent="0">
              <a:buNone/>
              <a:defRPr/>
            </a:pPr>
            <a:endParaRPr lang="en-US" sz="2000" dirty="0"/>
          </a:p>
          <a:p>
            <a:pPr lvl="1" eaLnBrk="1" hangingPunct="1">
              <a:defRPr/>
            </a:pPr>
            <a:r>
              <a:rPr lang="en-US" sz="2000" b="1" dirty="0"/>
              <a:t>Little-Endian:</a:t>
            </a:r>
            <a:r>
              <a:rPr lang="en-US" sz="2000" dirty="0"/>
              <a:t> Intel, DEC</a:t>
            </a:r>
          </a:p>
          <a:p>
            <a:pPr lvl="2" eaLnBrk="1" hangingPunct="1">
              <a:defRPr/>
            </a:pPr>
            <a:r>
              <a:rPr lang="en-US" sz="2000" b="1" dirty="0">
                <a:solidFill>
                  <a:srgbClr val="0070C0"/>
                </a:solidFill>
              </a:rPr>
              <a:t>Least Significant byte (LSB) </a:t>
            </a:r>
            <a:r>
              <a:rPr lang="en-US" sz="2000" dirty="0">
                <a:solidFill>
                  <a:srgbClr val="0070C0"/>
                </a:solidFill>
              </a:rPr>
              <a:t>is put at the </a:t>
            </a:r>
          </a:p>
          <a:p>
            <a:pPr marL="1055035" lvl="2" indent="0">
              <a:buNone/>
              <a:defRPr/>
            </a:pPr>
            <a:r>
              <a:rPr lang="en-US" sz="2000" dirty="0">
                <a:solidFill>
                  <a:srgbClr val="0070C0"/>
                </a:solidFill>
              </a:rPr>
              <a:t>   starting (low) address </a:t>
            </a:r>
          </a:p>
          <a:p>
            <a:pPr marL="1055035" lvl="2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Supporting both</a:t>
            </a:r>
          </a:p>
          <a:p>
            <a:pPr lvl="2">
              <a:defRPr/>
            </a:pPr>
            <a:r>
              <a:rPr lang="en-US" sz="2000" dirty="0"/>
              <a:t>MIPS, PowerPC, ARM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7467600" y="2239964"/>
            <a:ext cx="2209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>
                <a:solidFill>
                  <a:prstClr val="black"/>
                </a:solidFill>
              </a:rPr>
              <a:t>The longword value:</a:t>
            </a: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7619999" y="5059364"/>
            <a:ext cx="142910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Big-Endian</a:t>
            </a:r>
          </a:p>
        </p:txBody>
      </p:sp>
      <p:sp>
        <p:nvSpPr>
          <p:cNvPr id="3079" name="Text Box 15"/>
          <p:cNvSpPr txBox="1">
            <a:spLocks noChangeArrowheads="1"/>
          </p:cNvSpPr>
          <p:nvPr/>
        </p:nvSpPr>
        <p:spPr bwMode="auto">
          <a:xfrm>
            <a:off x="9144000" y="5059364"/>
            <a:ext cx="16002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Little-Endian</a:t>
            </a:r>
          </a:p>
        </p:txBody>
      </p:sp>
      <p:sp>
        <p:nvSpPr>
          <p:cNvPr id="3080" name="Text Box 16"/>
          <p:cNvSpPr txBox="1">
            <a:spLocks noChangeArrowheads="1"/>
          </p:cNvSpPr>
          <p:nvPr/>
        </p:nvSpPr>
        <p:spPr bwMode="auto">
          <a:xfrm>
            <a:off x="7924800" y="2620964"/>
            <a:ext cx="1992404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0 x 1 2 3 4 5 6 7 8</a:t>
            </a:r>
          </a:p>
        </p:txBody>
      </p: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7467600" y="3078164"/>
            <a:ext cx="2590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>
                <a:solidFill>
                  <a:prstClr val="black"/>
                </a:solidFill>
              </a:rPr>
              <a:t>can be stored differently</a:t>
            </a:r>
          </a:p>
        </p:txBody>
      </p:sp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8001000" y="46783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auto">
          <a:xfrm>
            <a:off x="7112568" y="37639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001000" y="43735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8001000" y="40687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112568" y="40687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7112568" y="43735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3088" name="Text Box 7"/>
          <p:cNvSpPr txBox="1">
            <a:spLocks noChangeArrowheads="1"/>
          </p:cNvSpPr>
          <p:nvPr/>
        </p:nvSpPr>
        <p:spPr bwMode="auto">
          <a:xfrm>
            <a:off x="8001000" y="37639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3089" name="Text Box 13"/>
          <p:cNvSpPr txBox="1">
            <a:spLocks noChangeArrowheads="1"/>
          </p:cNvSpPr>
          <p:nvPr/>
        </p:nvSpPr>
        <p:spPr bwMode="auto">
          <a:xfrm>
            <a:off x="7201412" y="4678365"/>
            <a:ext cx="799589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3090" name="Text Box 4"/>
          <p:cNvSpPr txBox="1">
            <a:spLocks noChangeArrowheads="1"/>
          </p:cNvSpPr>
          <p:nvPr/>
        </p:nvSpPr>
        <p:spPr bwMode="auto">
          <a:xfrm>
            <a:off x="9525000" y="46783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3091" name="Text Box 5"/>
          <p:cNvSpPr txBox="1">
            <a:spLocks noChangeArrowheads="1"/>
          </p:cNvSpPr>
          <p:nvPr/>
        </p:nvSpPr>
        <p:spPr bwMode="auto">
          <a:xfrm>
            <a:off x="8763000" y="37380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3092" name="Text Box 6"/>
          <p:cNvSpPr txBox="1">
            <a:spLocks noChangeArrowheads="1"/>
          </p:cNvSpPr>
          <p:nvPr/>
        </p:nvSpPr>
        <p:spPr bwMode="auto">
          <a:xfrm>
            <a:off x="9525000" y="43735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3093" name="Text Box 7"/>
          <p:cNvSpPr txBox="1">
            <a:spLocks noChangeArrowheads="1"/>
          </p:cNvSpPr>
          <p:nvPr/>
        </p:nvSpPr>
        <p:spPr bwMode="auto">
          <a:xfrm>
            <a:off x="9525000" y="40687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3094" name="Text Box 12"/>
          <p:cNvSpPr txBox="1">
            <a:spLocks noChangeArrowheads="1"/>
          </p:cNvSpPr>
          <p:nvPr/>
        </p:nvSpPr>
        <p:spPr bwMode="auto">
          <a:xfrm>
            <a:off x="8763000" y="40428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3095" name="Text Box 13"/>
          <p:cNvSpPr txBox="1">
            <a:spLocks noChangeArrowheads="1"/>
          </p:cNvSpPr>
          <p:nvPr/>
        </p:nvSpPr>
        <p:spPr bwMode="auto">
          <a:xfrm>
            <a:off x="8763000" y="43476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3096" name="Text Box 7"/>
          <p:cNvSpPr txBox="1">
            <a:spLocks noChangeArrowheads="1"/>
          </p:cNvSpPr>
          <p:nvPr/>
        </p:nvSpPr>
        <p:spPr bwMode="auto">
          <a:xfrm>
            <a:off x="9525000" y="37639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3097" name="Text Box 13"/>
          <p:cNvSpPr txBox="1">
            <a:spLocks noChangeArrowheads="1"/>
          </p:cNvSpPr>
          <p:nvPr/>
        </p:nvSpPr>
        <p:spPr bwMode="auto">
          <a:xfrm>
            <a:off x="8763000" y="46524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4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7" grpId="0"/>
      <p:bldP spid="3078" grpId="0"/>
      <p:bldP spid="3079" grpId="0"/>
      <p:bldP spid="3080" grpId="0"/>
      <p:bldP spid="3081" grpId="0"/>
      <p:bldP spid="3082" grpId="0" animBg="1"/>
      <p:bldP spid="3083" grpId="0"/>
      <p:bldP spid="3084" grpId="0" animBg="1"/>
      <p:bldP spid="3085" grpId="0" animBg="1"/>
      <p:bldP spid="3086" grpId="0"/>
      <p:bldP spid="3087" grpId="0"/>
      <p:bldP spid="3088" grpId="0" animBg="1"/>
      <p:bldP spid="3089" grpId="0"/>
      <p:bldP spid="3090" grpId="0" animBg="1"/>
      <p:bldP spid="3091" grpId="0"/>
      <p:bldP spid="3092" grpId="0" animBg="1"/>
      <p:bldP spid="3093" grpId="0" animBg="1"/>
      <p:bldP spid="3094" grpId="0"/>
      <p:bldP spid="3095" grpId="0"/>
      <p:bldP spid="3096" grpId="0" animBg="1"/>
      <p:bldP spid="30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Memory Characteristics &amp; Assumptions 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3212764"/>
            <a:ext cx="10584872" cy="36795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Half-word and Word data are </a:t>
            </a:r>
            <a:r>
              <a:rPr lang="en-US" sz="2400" b="1" dirty="0">
                <a:solidFill>
                  <a:srgbClr val="0070C0"/>
                </a:solidFill>
              </a:rPr>
              <a:t>addressed with lowest byte address</a:t>
            </a:r>
            <a:r>
              <a:rPr lang="en-US" sz="2400" dirty="0"/>
              <a:t> among the bytes in the data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Addresses from left to right follows the same order as addresses from top to bottom</a:t>
            </a:r>
          </a:p>
          <a:p>
            <a:pPr eaLnBrk="1" hangingPunct="1"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We will use Little-Endian for MIPS in this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C92F87-16C5-44A6-89EA-FDADE77CAA09}"/>
              </a:ext>
            </a:extLst>
          </p:cNvPr>
          <p:cNvSpPr/>
          <p:nvPr/>
        </p:nvSpPr>
        <p:spPr>
          <a:xfrm>
            <a:off x="3631869" y="1176636"/>
            <a:ext cx="3704113" cy="1849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3D259-013E-4D9A-8C4F-DF9B717ED009}"/>
              </a:ext>
            </a:extLst>
          </p:cNvPr>
          <p:cNvSpPr/>
          <p:nvPr/>
        </p:nvSpPr>
        <p:spPr>
          <a:xfrm>
            <a:off x="4392210" y="2138458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B19F35-C1B9-47A6-8A60-D6C1B51869D1}"/>
              </a:ext>
            </a:extLst>
          </p:cNvPr>
          <p:cNvSpPr/>
          <p:nvPr/>
        </p:nvSpPr>
        <p:spPr>
          <a:xfrm>
            <a:off x="4909197" y="2138458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F3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B925C-7162-480C-A8A9-728E686856FD}"/>
              </a:ext>
            </a:extLst>
          </p:cNvPr>
          <p:cNvSpPr/>
          <p:nvPr/>
        </p:nvSpPr>
        <p:spPr>
          <a:xfrm>
            <a:off x="5437530" y="213848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D813C1-9E56-4139-9F4B-ACA3F194AA20}"/>
              </a:ext>
            </a:extLst>
          </p:cNvPr>
          <p:cNvSpPr/>
          <p:nvPr/>
        </p:nvSpPr>
        <p:spPr>
          <a:xfrm>
            <a:off x="3886744" y="2138486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669456-447D-46EC-B462-4F23DD855BD2}"/>
              </a:ext>
            </a:extLst>
          </p:cNvPr>
          <p:cNvSpPr/>
          <p:nvPr/>
        </p:nvSpPr>
        <p:spPr>
          <a:xfrm>
            <a:off x="4392210" y="1745250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47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62CAE8-51A7-4D26-9C04-674C736FCDE3}"/>
              </a:ext>
            </a:extLst>
          </p:cNvPr>
          <p:cNvSpPr/>
          <p:nvPr/>
        </p:nvSpPr>
        <p:spPr>
          <a:xfrm>
            <a:off x="4909197" y="1745250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F5892B-CF3C-409E-8740-249483EC23A9}"/>
              </a:ext>
            </a:extLst>
          </p:cNvPr>
          <p:cNvSpPr/>
          <p:nvPr/>
        </p:nvSpPr>
        <p:spPr>
          <a:xfrm>
            <a:off x="5437530" y="174527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58CE00-7629-4137-941C-632F445FFD48}"/>
              </a:ext>
            </a:extLst>
          </p:cNvPr>
          <p:cNvSpPr/>
          <p:nvPr/>
        </p:nvSpPr>
        <p:spPr>
          <a:xfrm>
            <a:off x="3886744" y="1745278"/>
            <a:ext cx="516988" cy="385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8E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4CA3A0-23A2-43AF-8D18-C7BC256D9C18}"/>
              </a:ext>
            </a:extLst>
          </p:cNvPr>
          <p:cNvSpPr/>
          <p:nvPr/>
        </p:nvSpPr>
        <p:spPr>
          <a:xfrm>
            <a:off x="3886745" y="1363387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060BF-B3F7-4DC4-87CA-A50F7B131382}"/>
              </a:ext>
            </a:extLst>
          </p:cNvPr>
          <p:cNvSpPr txBox="1"/>
          <p:nvPr/>
        </p:nvSpPr>
        <p:spPr>
          <a:xfrm>
            <a:off x="6003360" y="1417544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7B3244-6E3A-49C5-A5B7-249A53149684}"/>
              </a:ext>
            </a:extLst>
          </p:cNvPr>
          <p:cNvSpPr txBox="1"/>
          <p:nvPr/>
        </p:nvSpPr>
        <p:spPr>
          <a:xfrm>
            <a:off x="6007148" y="1792827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76E63-9F71-42FB-BB4E-E5B04DBDF1D8}"/>
              </a:ext>
            </a:extLst>
          </p:cNvPr>
          <p:cNvSpPr txBox="1"/>
          <p:nvPr/>
        </p:nvSpPr>
        <p:spPr>
          <a:xfrm>
            <a:off x="6007148" y="2204664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ECF2E8-6497-424D-9295-70AB04058715}"/>
              </a:ext>
            </a:extLst>
          </p:cNvPr>
          <p:cNvSpPr txBox="1"/>
          <p:nvPr/>
        </p:nvSpPr>
        <p:spPr>
          <a:xfrm>
            <a:off x="4187519" y="2669951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17860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Tips to Remember Endianness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FE11C-1B74-43A6-B353-40725FE2D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08" y="1237480"/>
            <a:ext cx="6667500" cy="3333750"/>
          </a:xfr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3EFE0F-8657-4D35-AB28-A2393B280669}"/>
              </a:ext>
            </a:extLst>
          </p:cNvPr>
          <p:cNvSpPr txBox="1"/>
          <p:nvPr/>
        </p:nvSpPr>
        <p:spPr>
          <a:xfrm>
            <a:off x="579943" y="5044023"/>
            <a:ext cx="371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normal (same as writing order) when address is </a:t>
            </a:r>
            <a:r>
              <a:rPr lang="en-US" sz="2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low to high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7033BE-C15C-4593-A2E3-661D209C2621}"/>
              </a:ext>
            </a:extLst>
          </p:cNvPr>
          <p:cNvCxnSpPr>
            <a:cxnSpLocks/>
          </p:cNvCxnSpPr>
          <p:nvPr/>
        </p:nvCxnSpPr>
        <p:spPr>
          <a:xfrm flipV="1">
            <a:off x="2557088" y="4232135"/>
            <a:ext cx="0" cy="70535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2E4EA5-0FBC-418B-91B4-1B3214472DA0}"/>
              </a:ext>
            </a:extLst>
          </p:cNvPr>
          <p:cNvSpPr txBox="1"/>
          <p:nvPr/>
        </p:nvSpPr>
        <p:spPr>
          <a:xfrm>
            <a:off x="4841740" y="5044022"/>
            <a:ext cx="4423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strange here </a:t>
            </a:r>
          </a:p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same as writing order when address is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high to low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03F084-2C7F-4A65-8BE6-7FBC9C310F8F}"/>
              </a:ext>
            </a:extLst>
          </p:cNvPr>
          <p:cNvCxnSpPr>
            <a:cxnSpLocks/>
          </p:cNvCxnSpPr>
          <p:nvPr/>
        </p:nvCxnSpPr>
        <p:spPr>
          <a:xfrm flipV="1">
            <a:off x="6624675" y="4232135"/>
            <a:ext cx="0" cy="705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">
            <a:extLst>
              <a:ext uri="{FF2B5EF4-FFF2-40B4-BE49-F238E27FC236}">
                <a16:creationId xmlns:a16="http://schemas.microsoft.com/office/drawing/2014/main" id="{0F5F131A-353C-459D-886A-1568D21D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807" y="1099103"/>
            <a:ext cx="3197748" cy="27008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3" name="Text Box 6">
            <a:extLst>
              <a:ext uri="{FF2B5EF4-FFF2-40B4-BE49-F238E27FC236}">
                <a16:creationId xmlns:a16="http://schemas.microsoft.com/office/drawing/2014/main" id="{DC7CEE6F-DECE-41CA-A494-DEB3D32F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995" y="1127564"/>
            <a:ext cx="22098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word value: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BF31EAE6-FC51-46A2-AF13-25FAEC0D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064" y="3363325"/>
            <a:ext cx="142910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Little-Endian</a:t>
            </a:r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A4A73AA5-790D-48CF-8CA4-C083182D5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195" y="1508564"/>
            <a:ext cx="1992404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615" b="1" dirty="0">
                <a:solidFill>
                  <a:prstClr val="black"/>
                </a:solidFill>
              </a:rPr>
              <a:t>0 x 1 2 3 4 5 6 7 8</a:t>
            </a: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1C9F4DDE-81BC-4EAA-B341-B5AF5A31F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9590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3C1E1CE4-1EDC-410A-AC4B-16352C75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0446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7236AAEF-20D9-4FA1-B742-01556FF0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6542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48102067-A23E-4E48-BBE3-03810308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3494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72" name="Text Box 12">
            <a:extLst>
              <a:ext uri="{FF2B5EF4-FFF2-40B4-BE49-F238E27FC236}">
                <a16:creationId xmlns:a16="http://schemas.microsoft.com/office/drawing/2014/main" id="{ABFBC001-F18F-445F-BA13-C5F6E922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3494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73" name="Text Box 13">
            <a:extLst>
              <a:ext uri="{FF2B5EF4-FFF2-40B4-BE49-F238E27FC236}">
                <a16:creationId xmlns:a16="http://schemas.microsoft.com/office/drawing/2014/main" id="{EBD93472-1E8D-41E3-BD79-B82A1367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963" y="2654265"/>
            <a:ext cx="888432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E584CA5E-5CA4-4BA0-9669-852C13AFF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395" y="20446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90471A78-FABC-4689-82D6-0BEA8287E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807" y="2959065"/>
            <a:ext cx="799589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36D74672-E24D-4608-9DCC-90A7B75DF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959065"/>
            <a:ext cx="609600" cy="34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79C905F8-C4CC-4B25-BA77-5961594F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0187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0x00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B46351EE-D217-4900-9034-394D3D27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654265"/>
            <a:ext cx="609600" cy="340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34</a:t>
            </a:r>
          </a:p>
        </p:txBody>
      </p:sp>
      <p:sp>
        <p:nvSpPr>
          <p:cNvPr id="79" name="Text Box 7">
            <a:extLst>
              <a:ext uri="{FF2B5EF4-FFF2-40B4-BE49-F238E27FC236}">
                <a16:creationId xmlns:a16="http://schemas.microsoft.com/office/drawing/2014/main" id="{67DFD19F-F132-42F3-AE16-9A1D3953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349465"/>
            <a:ext cx="609600" cy="340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>
                <a:solidFill>
                  <a:prstClr val="blac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F95F5419-C8F6-422F-9932-DF8D1C15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3235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0x01</a:t>
            </a:r>
          </a:p>
        </p:txBody>
      </p:sp>
      <p:sp>
        <p:nvSpPr>
          <p:cNvPr id="81" name="Text Box 13">
            <a:extLst>
              <a:ext uri="{FF2B5EF4-FFF2-40B4-BE49-F238E27FC236}">
                <a16:creationId xmlns:a16="http://schemas.microsoft.com/office/drawing/2014/main" id="{771ACA66-A327-4557-A76F-114F55239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6283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0x02</a:t>
            </a:r>
          </a:p>
        </p:txBody>
      </p:sp>
      <p:sp>
        <p:nvSpPr>
          <p:cNvPr id="82" name="Text Box 7">
            <a:extLst>
              <a:ext uri="{FF2B5EF4-FFF2-40B4-BE49-F238E27FC236}">
                <a16:creationId xmlns:a16="http://schemas.microsoft.com/office/drawing/2014/main" id="{235A21C6-F505-4D1B-8D07-8A9640E7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395" y="2044665"/>
            <a:ext cx="609600" cy="34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83" name="Text Box 13">
            <a:extLst>
              <a:ext uri="{FF2B5EF4-FFF2-40B4-BE49-F238E27FC236}">
                <a16:creationId xmlns:a16="http://schemas.microsoft.com/office/drawing/2014/main" id="{96FE793F-8E99-401F-9609-0B101FE4B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395" y="2933191"/>
            <a:ext cx="762000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527517" eaLnBrk="1" hangingPunct="1">
              <a:spcBef>
                <a:spcPct val="50000"/>
              </a:spcBef>
            </a:pPr>
            <a:r>
              <a:rPr lang="en-US" altLang="en-US" sz="1615" dirty="0">
                <a:solidFill>
                  <a:prstClr val="black"/>
                </a:solidFill>
                <a:latin typeface="Courier New" panose="02070309020205020404" pitchFamily="49" charset="0"/>
              </a:rPr>
              <a:t>0x03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673A4-E90B-4C89-8697-1BA13046B853}"/>
              </a:ext>
            </a:extLst>
          </p:cNvPr>
          <p:cNvSpPr/>
          <p:nvPr/>
        </p:nvSpPr>
        <p:spPr>
          <a:xfrm>
            <a:off x="7958214" y="3868724"/>
            <a:ext cx="3704113" cy="1449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16C8EF-400D-4110-9774-64DCDAD992DC}"/>
              </a:ext>
            </a:extLst>
          </p:cNvPr>
          <p:cNvSpPr/>
          <p:nvPr/>
        </p:nvSpPr>
        <p:spPr>
          <a:xfrm>
            <a:off x="8718554" y="443105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34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C0986D-7E7F-49AF-86A9-AAABC5E1796B}"/>
              </a:ext>
            </a:extLst>
          </p:cNvPr>
          <p:cNvSpPr/>
          <p:nvPr/>
        </p:nvSpPr>
        <p:spPr>
          <a:xfrm>
            <a:off x="9235542" y="4431052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56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B1CA3-56A9-4C73-A0C2-5E6C9B51D405}"/>
              </a:ext>
            </a:extLst>
          </p:cNvPr>
          <p:cNvSpPr/>
          <p:nvPr/>
        </p:nvSpPr>
        <p:spPr>
          <a:xfrm>
            <a:off x="9763874" y="4431080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78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F04D77-67AB-42D5-8B7F-19C5417C0080}"/>
              </a:ext>
            </a:extLst>
          </p:cNvPr>
          <p:cNvSpPr/>
          <p:nvPr/>
        </p:nvSpPr>
        <p:spPr>
          <a:xfrm>
            <a:off x="8213089" y="4431080"/>
            <a:ext cx="516988" cy="385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79A32F-D94F-4058-AD53-C4C662C2AA2E}"/>
              </a:ext>
            </a:extLst>
          </p:cNvPr>
          <p:cNvSpPr/>
          <p:nvPr/>
        </p:nvSpPr>
        <p:spPr>
          <a:xfrm>
            <a:off x="8213089" y="4028213"/>
            <a:ext cx="2067772" cy="385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6E29DB-1E6D-4B94-8F08-936EFB6649D1}"/>
              </a:ext>
            </a:extLst>
          </p:cNvPr>
          <p:cNvSpPr txBox="1"/>
          <p:nvPr/>
        </p:nvSpPr>
        <p:spPr>
          <a:xfrm>
            <a:off x="10333493" y="4085421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D27A55-A67A-4D49-9142-8B52CAA63660}"/>
              </a:ext>
            </a:extLst>
          </p:cNvPr>
          <p:cNvSpPr txBox="1"/>
          <p:nvPr/>
        </p:nvSpPr>
        <p:spPr>
          <a:xfrm>
            <a:off x="10333493" y="4497258"/>
            <a:ext cx="105990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6C0E73-447A-4A53-81B9-1F511A6B0BB2}"/>
              </a:ext>
            </a:extLst>
          </p:cNvPr>
          <p:cNvSpPr txBox="1"/>
          <p:nvPr/>
        </p:nvSpPr>
        <p:spPr>
          <a:xfrm>
            <a:off x="8513864" y="4962545"/>
            <a:ext cx="287431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dirty="0">
                <a:solidFill>
                  <a:prstClr val="black"/>
                </a:solidFill>
                <a:latin typeface="Calibri"/>
              </a:rPr>
              <a:t>Logical Word-Oriented View</a:t>
            </a:r>
          </a:p>
        </p:txBody>
      </p:sp>
    </p:spTree>
    <p:extLst>
      <p:ext uri="{BB962C8B-B14F-4D97-AF65-F5344CB8AC3E}">
        <p14:creationId xmlns:p14="http://schemas.microsoft.com/office/powerpoint/2010/main" val="33243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2" grpId="0" animBg="1"/>
      <p:bldP spid="63" grpId="0"/>
      <p:bldP spid="64" grpId="0"/>
      <p:bldP spid="66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Basic Instruction Formats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Format with 3 registers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Rd, Rs, Rt   # Rd = Rs + Rt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3E0D1C-E08B-4ACB-8BCC-23E53D062D08}"/>
              </a:ext>
            </a:extLst>
          </p:cNvPr>
          <p:cNvCxnSpPr/>
          <p:nvPr/>
        </p:nvCxnSpPr>
        <p:spPr>
          <a:xfrm>
            <a:off x="3013308" y="2603692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A47129-1EF4-41FB-A0BC-8BE87B468973}"/>
              </a:ext>
            </a:extLst>
          </p:cNvPr>
          <p:cNvSpPr txBox="1"/>
          <p:nvPr/>
        </p:nvSpPr>
        <p:spPr>
          <a:xfrm>
            <a:off x="1971782" y="3111125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7C20D-01D9-4354-BABD-2DD56E9A9C20}"/>
              </a:ext>
            </a:extLst>
          </p:cNvPr>
          <p:cNvCxnSpPr/>
          <p:nvPr/>
        </p:nvCxnSpPr>
        <p:spPr>
          <a:xfrm>
            <a:off x="4001347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36007B-D75A-4940-B156-0F4093B64A2B}"/>
              </a:ext>
            </a:extLst>
          </p:cNvPr>
          <p:cNvCxnSpPr/>
          <p:nvPr/>
        </p:nvCxnSpPr>
        <p:spPr>
          <a:xfrm>
            <a:off x="4883427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F42A7-1345-4D0E-A827-2306D165204B}"/>
              </a:ext>
            </a:extLst>
          </p:cNvPr>
          <p:cNvCxnSpPr/>
          <p:nvPr/>
        </p:nvCxnSpPr>
        <p:spPr>
          <a:xfrm>
            <a:off x="5724733" y="2603692"/>
            <a:ext cx="741437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F2498-DC28-4C3E-B8B6-2D9AA74D009B}"/>
              </a:ext>
            </a:extLst>
          </p:cNvPr>
          <p:cNvSpPr txBox="1"/>
          <p:nvPr/>
        </p:nvSpPr>
        <p:spPr>
          <a:xfrm>
            <a:off x="2753463" y="4112910"/>
            <a:ext cx="3135795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calculation result)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6CF4C-78DB-47B0-BC21-92F48569CDAF}"/>
              </a:ext>
            </a:extLst>
          </p:cNvPr>
          <p:cNvSpPr txBox="1"/>
          <p:nvPr/>
        </p:nvSpPr>
        <p:spPr>
          <a:xfrm>
            <a:off x="4190439" y="3097807"/>
            <a:ext cx="334097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1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first operand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A15E-824C-4BF3-B94A-0D6E78D6ADE8}"/>
              </a:ext>
            </a:extLst>
          </p:cNvPr>
          <p:cNvSpPr txBox="1"/>
          <p:nvPr/>
        </p:nvSpPr>
        <p:spPr>
          <a:xfrm>
            <a:off x="6639659" y="4112909"/>
            <a:ext cx="376898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2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second operand value)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C821D-08C5-4D01-A8AE-ED18C6A08A4D}"/>
              </a:ext>
            </a:extLst>
          </p:cNvPr>
          <p:cNvCxnSpPr>
            <a:endCxn id="5" idx="0"/>
          </p:cNvCxnSpPr>
          <p:nvPr/>
        </p:nvCxnSpPr>
        <p:spPr>
          <a:xfrm flipH="1">
            <a:off x="2705316" y="2603692"/>
            <a:ext cx="707689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6788-F85C-4AF9-A1F7-00BEC30EA8A7}"/>
              </a:ext>
            </a:extLst>
          </p:cNvPr>
          <p:cNvCxnSpPr/>
          <p:nvPr/>
        </p:nvCxnSpPr>
        <p:spPr>
          <a:xfrm flipH="1">
            <a:off x="3931907" y="2603692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17B06-1D88-4375-B5AC-1B6BB3DE2FE2}"/>
              </a:ext>
            </a:extLst>
          </p:cNvPr>
          <p:cNvCxnSpPr/>
          <p:nvPr/>
        </p:nvCxnSpPr>
        <p:spPr>
          <a:xfrm>
            <a:off x="5313660" y="2603692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9C772-8078-47B1-B646-96127AC4D5C3}"/>
              </a:ext>
            </a:extLst>
          </p:cNvPr>
          <p:cNvCxnSpPr>
            <a:cxnSpLocks/>
          </p:cNvCxnSpPr>
          <p:nvPr/>
        </p:nvCxnSpPr>
        <p:spPr>
          <a:xfrm>
            <a:off x="6211924" y="2603692"/>
            <a:ext cx="2271765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3918F-0EA2-44E1-BFBC-91C51E925E93}"/>
              </a:ext>
            </a:extLst>
          </p:cNvPr>
          <p:cNvCxnSpPr>
            <a:cxnSpLocks/>
          </p:cNvCxnSpPr>
          <p:nvPr/>
        </p:nvCxnSpPr>
        <p:spPr>
          <a:xfrm>
            <a:off x="6630234" y="2603692"/>
            <a:ext cx="30870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86256C-CDBE-458A-BD24-BD1B0CBD8E70}"/>
              </a:ext>
            </a:extLst>
          </p:cNvPr>
          <p:cNvSpPr txBox="1"/>
          <p:nvPr/>
        </p:nvSpPr>
        <p:spPr>
          <a:xfrm>
            <a:off x="7739952" y="3057855"/>
            <a:ext cx="133562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02A845-58E6-4450-87C4-CC5A35504CA8}"/>
              </a:ext>
            </a:extLst>
          </p:cNvPr>
          <p:cNvCxnSpPr/>
          <p:nvPr/>
        </p:nvCxnSpPr>
        <p:spPr>
          <a:xfrm>
            <a:off x="8364816" y="2603692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Basic Instruction Formats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Format with 3 registers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$4, $3, $2   # $4 = $3 + $2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8328959" y="2871707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43A2-FBBF-41B7-AACA-C09BFB48A8AA}"/>
              </a:ext>
            </a:extLst>
          </p:cNvPr>
          <p:cNvSpPr txBox="1"/>
          <p:nvPr/>
        </p:nvSpPr>
        <p:spPr>
          <a:xfrm>
            <a:off x="2206539" y="3490845"/>
            <a:ext cx="5777544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$2 and $3 have integer values 3 and 2 each,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will have (     ) after executing this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2C2-1286-45D7-A3AE-787CE8A74743}"/>
              </a:ext>
            </a:extLst>
          </p:cNvPr>
          <p:cNvSpPr txBox="1"/>
          <p:nvPr/>
        </p:nvSpPr>
        <p:spPr>
          <a:xfrm>
            <a:off x="3793273" y="3811767"/>
            <a:ext cx="33214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CC27D6-5EA8-4555-9F81-696F88013B23}"/>
              </a:ext>
            </a:extLst>
          </p:cNvPr>
          <p:cNvSpPr/>
          <p:nvPr/>
        </p:nvSpPr>
        <p:spPr>
          <a:xfrm>
            <a:off x="8451433" y="46637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9987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call the instructions that use three registers as </a:t>
            </a:r>
            <a:r>
              <a:rPr lang="en-US" altLang="en-US" sz="2400" b="1" dirty="0"/>
              <a:t>R-type</a:t>
            </a:r>
            <a:r>
              <a:rPr lang="en-US" altLang="en-US" sz="2400" dirty="0"/>
              <a:t> Instructions</a:t>
            </a:r>
          </a:p>
          <a:p>
            <a:pPr lvl="1"/>
            <a:r>
              <a:rPr lang="en-US" altLang="en-US" sz="2000" dirty="0"/>
              <a:t>2 registers as source, 1 register for result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eaLnBrk="1" hangingPunct="1"/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b="1" dirty="0"/>
              <a:t>sub</a:t>
            </a:r>
            <a:r>
              <a:rPr lang="en-US" altLang="en-US" sz="2000" dirty="0"/>
              <a:t> 	Rd, Rs, Rt 	# Rd = Rs </a:t>
            </a:r>
            <a:r>
              <a:rPr lang="en-US" altLang="en-US" sz="2000" b="1" dirty="0"/>
              <a:t>–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mul</a:t>
            </a:r>
            <a:r>
              <a:rPr lang="en-US" altLang="en-US" sz="2000" dirty="0"/>
              <a:t> 	Rd, Rs, Rt 	# Rd = Rs </a:t>
            </a:r>
            <a:r>
              <a:rPr lang="en-US" altLang="en-US" sz="2000" b="1" dirty="0"/>
              <a:t>*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/>
              <a:t>and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&amp;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/>
              <a:t>or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|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xor</a:t>
            </a:r>
            <a:r>
              <a:rPr lang="en-US" altLang="en-US" sz="2000" dirty="0"/>
              <a:t> 	Rd, Rs, Rt	# Rd = Rs </a:t>
            </a:r>
            <a:r>
              <a:rPr lang="en-US" altLang="en-US" sz="2000" b="1" dirty="0"/>
              <a:t>^</a:t>
            </a:r>
            <a:r>
              <a:rPr lang="en-US" altLang="en-US" sz="2000" dirty="0"/>
              <a:t> Rt</a:t>
            </a:r>
          </a:p>
          <a:p>
            <a:pPr lvl="1"/>
            <a:r>
              <a:rPr lang="en-US" altLang="en-US" sz="2000" b="1" dirty="0" err="1"/>
              <a:t>slt</a:t>
            </a:r>
            <a:r>
              <a:rPr lang="en-US" altLang="en-US" sz="2000" dirty="0"/>
              <a:t> 	Rd, Rs, Rt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Rt) Rd </a:t>
            </a:r>
            <a:r>
              <a:rPr lang="en-US" altLang="en-US" sz="2000" b="1" dirty="0"/>
              <a:t>= 1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</a:t>
            </a:r>
            <a:r>
              <a:rPr lang="en-US" altLang="en-US" sz="2000" dirty="0"/>
              <a:t> Rd </a:t>
            </a:r>
            <a:r>
              <a:rPr lang="en-US" altLang="en-US" sz="2000" b="1" dirty="0"/>
              <a:t>= 0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/>
              <a:t>many more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47C3795-0837-4511-B89D-3246203CFF17}"/>
              </a:ext>
            </a:extLst>
          </p:cNvPr>
          <p:cNvSpPr/>
          <p:nvPr/>
        </p:nvSpPr>
        <p:spPr>
          <a:xfrm>
            <a:off x="7193165" y="2893367"/>
            <a:ext cx="3557000" cy="1223371"/>
          </a:xfrm>
          <a:prstGeom prst="wedgeEllipseCallout">
            <a:avLst/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Rd, </a:t>
            </a:r>
            <a:r>
              <a:rPr lang="en-US" sz="2077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77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actual registers</a:t>
            </a:r>
          </a:p>
        </p:txBody>
      </p:sp>
    </p:spTree>
    <p:extLst>
      <p:ext uri="{BB962C8B-B14F-4D97-AF65-F5344CB8AC3E}">
        <p14:creationId xmlns:p14="http://schemas.microsoft.com/office/powerpoint/2010/main" val="4301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Exercise:</a:t>
            </a:r>
          </a:p>
          <a:p>
            <a:pPr lvl="1"/>
            <a:r>
              <a:rPr lang="en-US" altLang="en-US" sz="2000" dirty="0"/>
              <a:t>Assume that the initial state of register file is like below</a:t>
            </a:r>
          </a:p>
          <a:p>
            <a:pPr lvl="1"/>
            <a:r>
              <a:rPr lang="en-US" altLang="en-US" sz="2000" dirty="0"/>
              <a:t>What is $2 value after executing all three instructions?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sub $4, $2, $3</a:t>
            </a:r>
          </a:p>
          <a:p>
            <a:pPr marL="0" indent="0">
              <a:buNone/>
            </a:pPr>
            <a:r>
              <a:rPr lang="en-US" altLang="en-US" sz="2400" dirty="0"/>
              <a:t>	add $3, $3, $4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slt</a:t>
            </a:r>
            <a:r>
              <a:rPr lang="en-US" altLang="en-US" sz="2400" dirty="0"/>
              <a:t>	$2, $3, $4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6050E-314B-4D70-93AA-0429B9B9553C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E40CB-61BC-4AA6-B474-4D5B4249F7D3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80D97-4169-4CCC-8A4F-4DAE55BEFC3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(10)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C30A9-F6A0-4F42-914F-D64B4D5BF189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2501A-573D-4110-B1CD-2CE36F05A2CF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DAC-F693-4716-A1B2-0281F427C24E}"/>
              </a:ext>
            </a:extLst>
          </p:cNvPr>
          <p:cNvSpPr txBox="1"/>
          <p:nvPr/>
        </p:nvSpPr>
        <p:spPr>
          <a:xfrm>
            <a:off x="8335430" y="285819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46482-62D4-487C-81AA-0869A9C75A2D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3379-A32E-4800-BD88-AD4CED0FA515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4BAC12-1188-4009-8BFB-CBDF12526DEC}"/>
              </a:ext>
            </a:extLst>
          </p:cNvPr>
          <p:cNvSpPr/>
          <p:nvPr/>
        </p:nvSpPr>
        <p:spPr>
          <a:xfrm>
            <a:off x="8443339" y="465099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28F1E-6F00-4856-9FD8-72770E989541}"/>
              </a:ext>
            </a:extLst>
          </p:cNvPr>
          <p:cNvSpPr txBox="1"/>
          <p:nvPr/>
        </p:nvSpPr>
        <p:spPr>
          <a:xfrm>
            <a:off x="4160761" y="318792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 = 10 - 8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A447B7-0B58-4415-AFC1-D6AA0A08E5C8}"/>
              </a:ext>
            </a:extLst>
          </p:cNvPr>
          <p:cNvSpPr txBox="1"/>
          <p:nvPr/>
        </p:nvSpPr>
        <p:spPr>
          <a:xfrm>
            <a:off x="4160760" y="3635419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10 = 8 + 2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F64F9-36CA-4018-860D-D49529E72EF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BA7FE6-4050-40EC-BDE4-D47F6BE0F4BC}"/>
              </a:ext>
            </a:extLst>
          </p:cNvPr>
          <p:cNvSpPr txBox="1"/>
          <p:nvPr/>
        </p:nvSpPr>
        <p:spPr>
          <a:xfrm>
            <a:off x="4160759" y="4130976"/>
            <a:ext cx="2462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(10 &lt; 2)?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No</a:t>
            </a:r>
          </a:p>
          <a:p>
            <a:pPr defTabSz="527517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 $2 = 0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B9308-DB3D-45D1-B441-0442D73B6A61}"/>
              </a:ext>
            </a:extLst>
          </p:cNvPr>
          <p:cNvSpPr/>
          <p:nvPr/>
        </p:nvSpPr>
        <p:spPr>
          <a:xfrm>
            <a:off x="8444551" y="3985425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01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Instructions Using Immediate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What if you want to use an immediate value?</a:t>
            </a:r>
          </a:p>
          <a:p>
            <a:pPr lvl="1"/>
            <a:r>
              <a:rPr lang="en-US" altLang="en-US" sz="2000" dirty="0"/>
              <a:t>E.g.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+ 1; // add immediate value 1 to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</a:t>
            </a:r>
            <a:r>
              <a:rPr lang="en-US" altLang="en-US" sz="3600" dirty="0" err="1">
                <a:solidFill>
                  <a:srgbClr val="FF0000"/>
                </a:solidFill>
              </a:rPr>
              <a:t>i</a:t>
            </a:r>
            <a:r>
              <a:rPr lang="en-US" altLang="en-US" sz="3600" dirty="0"/>
              <a:t> Rt, Rs, </a:t>
            </a:r>
            <a:r>
              <a:rPr lang="en-US" altLang="en-US" sz="3600" dirty="0" err="1"/>
              <a:t>imm</a:t>
            </a:r>
            <a:r>
              <a:rPr lang="en-US" altLang="en-US" sz="3600" dirty="0"/>
              <a:t>   # Rt = Rs + </a:t>
            </a:r>
            <a:r>
              <a:rPr lang="en-US" altLang="en-US" sz="3600" dirty="0" err="1"/>
              <a:t>imm</a:t>
            </a:r>
            <a:endParaRPr lang="en-US" altLang="en-US" sz="36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3E0D1C-E08B-4ACB-8BCC-23E53D062D08}"/>
              </a:ext>
            </a:extLst>
          </p:cNvPr>
          <p:cNvCxnSpPr/>
          <p:nvPr/>
        </p:nvCxnSpPr>
        <p:spPr>
          <a:xfrm>
            <a:off x="2820517" y="2975829"/>
            <a:ext cx="89713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A47129-1EF4-41FB-A0BC-8BE87B468973}"/>
              </a:ext>
            </a:extLst>
          </p:cNvPr>
          <p:cNvSpPr txBox="1"/>
          <p:nvPr/>
        </p:nvSpPr>
        <p:spPr>
          <a:xfrm>
            <a:off x="1706482" y="3483262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7C20D-01D9-4354-BABD-2DD56E9A9C20}"/>
              </a:ext>
            </a:extLst>
          </p:cNvPr>
          <p:cNvCxnSpPr/>
          <p:nvPr/>
        </p:nvCxnSpPr>
        <p:spPr>
          <a:xfrm>
            <a:off x="3811614" y="2975829"/>
            <a:ext cx="55705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36007B-D75A-4940-B156-0F4093B64A2B}"/>
              </a:ext>
            </a:extLst>
          </p:cNvPr>
          <p:cNvCxnSpPr/>
          <p:nvPr/>
        </p:nvCxnSpPr>
        <p:spPr>
          <a:xfrm>
            <a:off x="4543455" y="2975829"/>
            <a:ext cx="67403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2F42A7-1345-4D0E-A827-2306D165204B}"/>
              </a:ext>
            </a:extLst>
          </p:cNvPr>
          <p:cNvCxnSpPr/>
          <p:nvPr/>
        </p:nvCxnSpPr>
        <p:spPr>
          <a:xfrm>
            <a:off x="5328080" y="2977575"/>
            <a:ext cx="897139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F2498-DC28-4C3E-B8B6-2D9AA74D009B}"/>
              </a:ext>
            </a:extLst>
          </p:cNvPr>
          <p:cNvSpPr txBox="1"/>
          <p:nvPr/>
        </p:nvSpPr>
        <p:spPr>
          <a:xfrm>
            <a:off x="2552900" y="4485047"/>
            <a:ext cx="3135795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calculation result)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6CF4C-78DB-47B0-BC21-92F48569CDAF}"/>
              </a:ext>
            </a:extLst>
          </p:cNvPr>
          <p:cNvSpPr txBox="1"/>
          <p:nvPr/>
        </p:nvSpPr>
        <p:spPr>
          <a:xfrm>
            <a:off x="4095071" y="3437576"/>
            <a:ext cx="2839239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Register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operand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A15E-824C-4BF3-B94A-0D6E78D6ADE8}"/>
              </a:ext>
            </a:extLst>
          </p:cNvPr>
          <p:cNvSpPr txBox="1"/>
          <p:nvPr/>
        </p:nvSpPr>
        <p:spPr>
          <a:xfrm>
            <a:off x="6439096" y="4485046"/>
            <a:ext cx="4137671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operand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immediate operand value)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7C821D-08C5-4D01-A8AE-ED18C6A08A4D}"/>
              </a:ext>
            </a:extLst>
          </p:cNvPr>
          <p:cNvCxnSpPr>
            <a:endCxn id="5" idx="0"/>
          </p:cNvCxnSpPr>
          <p:nvPr/>
        </p:nvCxnSpPr>
        <p:spPr>
          <a:xfrm flipH="1">
            <a:off x="2440016" y="2975829"/>
            <a:ext cx="70769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6788-F85C-4AF9-A1F7-00BEC30EA8A7}"/>
              </a:ext>
            </a:extLst>
          </p:cNvPr>
          <p:cNvCxnSpPr/>
          <p:nvPr/>
        </p:nvCxnSpPr>
        <p:spPr>
          <a:xfrm flipH="1">
            <a:off x="3731343" y="2975829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17B06-1D88-4375-B5AC-1B6BB3DE2FE2}"/>
              </a:ext>
            </a:extLst>
          </p:cNvPr>
          <p:cNvCxnSpPr/>
          <p:nvPr/>
        </p:nvCxnSpPr>
        <p:spPr>
          <a:xfrm>
            <a:off x="5113097" y="2975829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9C772-8078-47B1-B646-96127AC4D5C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51821" y="2975829"/>
            <a:ext cx="2456111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Instructions Using Immediate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Example: Instruction format with immediate value</a:t>
            </a:r>
          </a:p>
          <a:p>
            <a:pPr marL="527517" lvl="1" indent="0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addi</a:t>
            </a:r>
            <a:r>
              <a:rPr lang="en-US" altLang="en-US" sz="3600" dirty="0"/>
              <a:t>  $4, $3, 1   # $4 = $3 + 1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C35EE-FC7B-4BE2-B54E-84C91EFAF3E7}"/>
              </a:ext>
            </a:extLst>
          </p:cNvPr>
          <p:cNvSpPr/>
          <p:nvPr/>
        </p:nvSpPr>
        <p:spPr>
          <a:xfrm>
            <a:off x="8444244" y="3341758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0D7BD-27B7-4050-B7F5-3BD606818B06}"/>
              </a:ext>
            </a:extLst>
          </p:cNvPr>
          <p:cNvSpPr/>
          <p:nvPr/>
        </p:nvSpPr>
        <p:spPr>
          <a:xfrm>
            <a:off x="8444244" y="36628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70D07-564D-4212-A7FF-F014B76820AF}"/>
              </a:ext>
            </a:extLst>
          </p:cNvPr>
          <p:cNvSpPr/>
          <p:nvPr/>
        </p:nvSpPr>
        <p:spPr>
          <a:xfrm>
            <a:off x="8444243" y="398706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$2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3D394-C036-40F7-9425-C07F2CA2F2A6}"/>
              </a:ext>
            </a:extLst>
          </p:cNvPr>
          <p:cNvSpPr/>
          <p:nvPr/>
        </p:nvSpPr>
        <p:spPr>
          <a:xfrm>
            <a:off x="8445204" y="5008014"/>
            <a:ext cx="1307378" cy="2833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E2C46-50CC-4DC9-B39D-BD45DEB0565B}"/>
              </a:ext>
            </a:extLst>
          </p:cNvPr>
          <p:cNvSpPr/>
          <p:nvPr/>
        </p:nvSpPr>
        <p:spPr>
          <a:xfrm>
            <a:off x="8445204" y="5316557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8E9BFB-A960-40E1-8381-38CD6D7EB13D}"/>
              </a:ext>
            </a:extLst>
          </p:cNvPr>
          <p:cNvSpPr txBox="1"/>
          <p:nvPr/>
        </p:nvSpPr>
        <p:spPr>
          <a:xfrm>
            <a:off x="8328959" y="2871707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04D6D-707F-4593-B684-02EEBCC6D23A}"/>
              </a:ext>
            </a:extLst>
          </p:cNvPr>
          <p:cNvSpPr/>
          <p:nvPr/>
        </p:nvSpPr>
        <p:spPr>
          <a:xfrm>
            <a:off x="8445204" y="4327614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$3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C271C-3663-490F-8375-794B1E6F6889}"/>
              </a:ext>
            </a:extLst>
          </p:cNvPr>
          <p:cNvSpPr/>
          <p:nvPr/>
        </p:nvSpPr>
        <p:spPr>
          <a:xfrm>
            <a:off x="8445204" y="466816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43A2-FBBF-41B7-AACA-C09BFB48A8AA}"/>
              </a:ext>
            </a:extLst>
          </p:cNvPr>
          <p:cNvSpPr txBox="1"/>
          <p:nvPr/>
        </p:nvSpPr>
        <p:spPr>
          <a:xfrm>
            <a:off x="2206539" y="3490845"/>
            <a:ext cx="5777544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has integer value 2,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will have (     ) after executing this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2C2-1286-45D7-A3AE-787CE8A74743}"/>
              </a:ext>
            </a:extLst>
          </p:cNvPr>
          <p:cNvSpPr txBox="1"/>
          <p:nvPr/>
        </p:nvSpPr>
        <p:spPr>
          <a:xfrm>
            <a:off x="3801365" y="3811767"/>
            <a:ext cx="33214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CC27D6-5EA8-4555-9F81-696F88013B23}"/>
              </a:ext>
            </a:extLst>
          </p:cNvPr>
          <p:cNvSpPr/>
          <p:nvPr/>
        </p:nvSpPr>
        <p:spPr>
          <a:xfrm>
            <a:off x="8443341" y="46637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$4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535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614053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call the instructions that use two registers and one immediate value as </a:t>
            </a:r>
            <a:r>
              <a:rPr lang="en-US" altLang="en-US" sz="2400" b="1" dirty="0"/>
              <a:t>I-type</a:t>
            </a:r>
            <a:r>
              <a:rPr lang="en-US" altLang="en-US" sz="2400" dirty="0"/>
              <a:t> Instructions</a:t>
            </a:r>
          </a:p>
          <a:p>
            <a:pPr lvl="1"/>
            <a:r>
              <a:rPr lang="en-US" altLang="en-US" sz="2000" dirty="0"/>
              <a:t>1 register and 1 immediate value as source, 1 register for result</a:t>
            </a:r>
          </a:p>
          <a:p>
            <a:pPr marL="527518" lvl="1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b="1" dirty="0" err="1"/>
              <a:t>subi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	# Rt = Rs </a:t>
            </a:r>
            <a:r>
              <a:rPr lang="en-US" altLang="en-US" sz="2000" b="1" dirty="0"/>
              <a:t>–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andi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&amp;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ori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|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xori</a:t>
            </a:r>
            <a:r>
              <a:rPr lang="en-US" altLang="en-US" sz="2000" dirty="0"/>
              <a:t> 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Rt = Rs </a:t>
            </a:r>
            <a:r>
              <a:rPr lang="en-US" altLang="en-US" sz="2000" b="1" dirty="0"/>
              <a:t>^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b="1" dirty="0" err="1"/>
              <a:t>beq</a:t>
            </a:r>
            <a:r>
              <a:rPr lang="en-US" altLang="en-US" sz="2000" dirty="0"/>
              <a:t>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(Rt == Rs)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</a:p>
          <a:p>
            <a:pPr lvl="1"/>
            <a:r>
              <a:rPr lang="en-US" altLang="en-US" sz="2000" b="1" dirty="0" err="1"/>
              <a:t>lw</a:t>
            </a:r>
            <a:r>
              <a:rPr lang="en-US" altLang="en-US" sz="2000" dirty="0"/>
              <a:t>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		# </a:t>
            </a:r>
            <a:r>
              <a:rPr lang="en-US" altLang="en-US" sz="2000" b="1" dirty="0"/>
              <a:t>load a word</a:t>
            </a:r>
            <a:r>
              <a:rPr lang="en-US" altLang="en-US" sz="2000" dirty="0"/>
              <a:t> from (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</a:t>
            </a:r>
            <a:r>
              <a:rPr lang="en-US" altLang="en-US" sz="2000" b="1" dirty="0"/>
              <a:t>+</a:t>
            </a:r>
            <a:r>
              <a:rPr lang="en-US" altLang="en-US" sz="2000" dirty="0"/>
              <a:t> Rs) address to Rt</a:t>
            </a:r>
          </a:p>
          <a:p>
            <a:pPr lvl="1"/>
            <a:r>
              <a:rPr lang="en-US" altLang="en-US" sz="2000" b="1" dirty="0" err="1"/>
              <a:t>slti</a:t>
            </a:r>
            <a:r>
              <a:rPr lang="en-US" altLang="en-US" sz="2000" dirty="0"/>
              <a:t>	Rt, Rs,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Rt </a:t>
            </a:r>
            <a:r>
              <a:rPr lang="en-US" altLang="en-US" sz="2000" b="1" dirty="0"/>
              <a:t>= 1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</a:t>
            </a:r>
            <a:r>
              <a:rPr lang="en-US" altLang="en-US" sz="2000" dirty="0"/>
              <a:t> Rt </a:t>
            </a:r>
            <a:r>
              <a:rPr lang="en-US" altLang="en-US" sz="2000" b="1" dirty="0"/>
              <a:t>= 0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/>
              <a:t>many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6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53DD-4B1B-4181-A7AB-40744DC4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1161553"/>
            <a:ext cx="5841288" cy="4964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Text:</a:t>
            </a:r>
            <a:r>
              <a:rPr lang="en-US" altLang="en-US" sz="2000" dirty="0"/>
              <a:t> program code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Static data: </a:t>
            </a:r>
            <a:r>
              <a:rPr lang="en-US" altLang="en-US" sz="2000" dirty="0"/>
              <a:t>global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Dynamic data: </a:t>
            </a:r>
            <a:r>
              <a:rPr lang="en-US" altLang="en-US" sz="2000" dirty="0"/>
              <a:t>heap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malloc in C, new in Java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Grows from bottom (lower address) to top (higher address)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Stack:</a:t>
            </a:r>
            <a:r>
              <a:rPr lang="en-US" altLang="en-US" sz="2000" dirty="0"/>
              <a:t> temporal storage for functions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return address of sub-functions, local variables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Grows from top to bottom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/>
          <a:stretch/>
        </p:blipFill>
        <p:spPr bwMode="auto">
          <a:xfrm>
            <a:off x="7192276" y="1365832"/>
            <a:ext cx="3672825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770F4-1337-4631-8FB3-3C0D15B034A4}"/>
              </a:ext>
            </a:extLst>
          </p:cNvPr>
          <p:cNvSpPr txBox="1"/>
          <p:nvPr/>
        </p:nvSpPr>
        <p:spPr>
          <a:xfrm>
            <a:off x="7400041" y="948477"/>
            <a:ext cx="295510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Address		     Content</a:t>
            </a:r>
          </a:p>
        </p:txBody>
      </p:sp>
    </p:spTree>
    <p:extLst>
      <p:ext uri="{BB962C8B-B14F-4D97-AF65-F5344CB8AC3E}">
        <p14:creationId xmlns:p14="http://schemas.microsoft.com/office/powerpoint/2010/main" val="36974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F1-F631-46D8-A9C3-1E20D19A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I-Type: Branch Instructions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4260-E063-4B9D-A9F1-6EC644F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Conditional Branches</a:t>
            </a:r>
          </a:p>
          <a:p>
            <a:pPr lvl="2"/>
            <a:r>
              <a:rPr lang="en-US" sz="2000" dirty="0"/>
              <a:t>Branches only if a particular condition is true</a:t>
            </a:r>
          </a:p>
          <a:p>
            <a:pPr lvl="3"/>
            <a:r>
              <a:rPr lang="en-US" sz="1800" dirty="0"/>
              <a:t>E.g., Compares Rs, Rt. If EQ/NE, branch to label, else continue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/>
              <a:t>Example:</a:t>
            </a:r>
          </a:p>
          <a:p>
            <a:pPr marL="1055034" lvl="2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4472-1C8A-45F4-A5EB-F86DAD5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490ED-085E-4376-8FBF-2ACD77144ECE}"/>
              </a:ext>
            </a:extLst>
          </p:cNvPr>
          <p:cNvSpPr/>
          <p:nvPr/>
        </p:nvSpPr>
        <p:spPr>
          <a:xfrm>
            <a:off x="3459922" y="3360328"/>
            <a:ext cx="3323330" cy="2010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a == b ) {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a++;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a--;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7EAEE-28FC-4DA6-A82C-F6C4E2DBF4D8}"/>
              </a:ext>
            </a:extLst>
          </p:cNvPr>
          <p:cNvSpPr txBox="1"/>
          <p:nvPr/>
        </p:nvSpPr>
        <p:spPr>
          <a:xfrm>
            <a:off x="5770395" y="3291838"/>
            <a:ext cx="3815468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condition of if statement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 the condition result,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execute either a++ or a--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C222E-F811-4493-8F29-0A614F924A91}"/>
              </a:ext>
            </a:extLst>
          </p:cNvPr>
          <p:cNvSpPr/>
          <p:nvPr/>
        </p:nvSpPr>
        <p:spPr>
          <a:xfrm>
            <a:off x="3459923" y="3502520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0A0D28-5747-4927-8C97-DBC44F9DA21B}"/>
              </a:ext>
            </a:extLst>
          </p:cNvPr>
          <p:cNvSpPr/>
          <p:nvPr/>
        </p:nvSpPr>
        <p:spPr>
          <a:xfrm>
            <a:off x="3471216" y="4704405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01305D1-6650-4DF6-BC9B-6F595B56558E}"/>
              </a:ext>
            </a:extLst>
          </p:cNvPr>
          <p:cNvCxnSpPr>
            <a:stCxn id="19" idx="1"/>
            <a:endCxn id="22" idx="1"/>
          </p:cNvCxnSpPr>
          <p:nvPr/>
        </p:nvCxnSpPr>
        <p:spPr>
          <a:xfrm rot="10800000" flipH="1" flipV="1">
            <a:off x="3459922" y="3536399"/>
            <a:ext cx="11293" cy="1201885"/>
          </a:xfrm>
          <a:prstGeom prst="curvedConnector3">
            <a:avLst>
              <a:gd name="adj1" fmla="val -6450107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D0337E-9606-44F6-B610-0F224C5D8156}"/>
              </a:ext>
            </a:extLst>
          </p:cNvPr>
          <p:cNvCxnSpPr>
            <a:cxnSpLocks/>
          </p:cNvCxnSpPr>
          <p:nvPr/>
        </p:nvCxnSpPr>
        <p:spPr>
          <a:xfrm>
            <a:off x="3445947" y="3535576"/>
            <a:ext cx="0" cy="240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83F479-A5E3-452B-AC74-92A8F7DF836E}"/>
              </a:ext>
            </a:extLst>
          </p:cNvPr>
          <p:cNvSpPr txBox="1"/>
          <p:nvPr/>
        </p:nvSpPr>
        <p:spPr>
          <a:xfrm>
            <a:off x="2950055" y="3753740"/>
            <a:ext cx="66877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23412-2557-447F-976A-855D71CDE990}"/>
              </a:ext>
            </a:extLst>
          </p:cNvPr>
          <p:cNvSpPr txBox="1"/>
          <p:nvPr/>
        </p:nvSpPr>
        <p:spPr>
          <a:xfrm>
            <a:off x="2052273" y="4001150"/>
            <a:ext cx="73911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08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2" grpId="0"/>
      <p:bldP spid="2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F1-F631-46D8-A9C3-1E20D19A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I-Type: Branch Instructions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4260-E063-4B9D-A9F1-6EC644F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Conditional Branches</a:t>
            </a:r>
          </a:p>
          <a:p>
            <a:pPr lvl="2"/>
            <a:r>
              <a:rPr lang="en-US" sz="2000" dirty="0"/>
              <a:t>Branches only if a particular condition is true</a:t>
            </a:r>
          </a:p>
          <a:p>
            <a:pPr lvl="3"/>
            <a:r>
              <a:rPr lang="en-US" sz="1800" dirty="0"/>
              <a:t>E.g., Compares Rs, Rt. If EQ/NE, branch to label, else continue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/>
              <a:t>Example: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4472-1C8A-45F4-A5EB-F86DAD5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D418-9504-4A52-B8E8-84FAE1E3C477}"/>
              </a:ext>
            </a:extLst>
          </p:cNvPr>
          <p:cNvSpPr/>
          <p:nvPr/>
        </p:nvSpPr>
        <p:spPr>
          <a:xfrm>
            <a:off x="1773288" y="3395250"/>
            <a:ext cx="2221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$4, $2, $3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$3, $3, $4</a:t>
            </a:r>
          </a:p>
          <a:p>
            <a:pPr defTabSz="527517"/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$2, $3, $4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6A5E8-48B7-4B17-9900-03CC00E6813C}"/>
              </a:ext>
            </a:extLst>
          </p:cNvPr>
          <p:cNvSpPr txBox="1"/>
          <p:nvPr/>
        </p:nvSpPr>
        <p:spPr>
          <a:xfrm>
            <a:off x="1371774" y="4710913"/>
            <a:ext cx="3135795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branch,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are executed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sequentially; line by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A4A5C-C141-463F-B2D4-61172E7C8B51}"/>
              </a:ext>
            </a:extLst>
          </p:cNvPr>
          <p:cNvCxnSpPr/>
          <p:nvPr/>
        </p:nvCxnSpPr>
        <p:spPr>
          <a:xfrm>
            <a:off x="1642612" y="3586110"/>
            <a:ext cx="0" cy="68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B1BAAC-D57C-41E8-A41E-B8FF99D123CC}"/>
              </a:ext>
            </a:extLst>
          </p:cNvPr>
          <p:cNvSpPr/>
          <p:nvPr/>
        </p:nvSpPr>
        <p:spPr>
          <a:xfrm>
            <a:off x="6788937" y="3379911"/>
            <a:ext cx="3614323" cy="137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sub $4, $2, $3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$3, $4, Label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$2, $3, $4</a:t>
            </a:r>
          </a:p>
          <a:p>
            <a:pPr defTabSz="527517"/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 	</a:t>
            </a:r>
            <a:r>
              <a:rPr lang="en-US" alt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$3, $3,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907B4-AB1D-42C6-BEA1-45144E322FB2}"/>
              </a:ext>
            </a:extLst>
          </p:cNvPr>
          <p:cNvSpPr txBox="1"/>
          <p:nvPr/>
        </p:nvSpPr>
        <p:spPr>
          <a:xfrm>
            <a:off x="6126523" y="4726978"/>
            <a:ext cx="4876656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instruction checks the condition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choose either executing next line or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to the specified 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44386-7B37-478E-94C9-9DB665CB78F3}"/>
              </a:ext>
            </a:extLst>
          </p:cNvPr>
          <p:cNvCxnSpPr>
            <a:cxnSpLocks/>
          </p:cNvCxnSpPr>
          <p:nvPr/>
        </p:nvCxnSpPr>
        <p:spPr>
          <a:xfrm>
            <a:off x="6833042" y="3559747"/>
            <a:ext cx="0" cy="22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6B685-1062-4634-BEE9-3D6C25CAF13C}"/>
              </a:ext>
            </a:extLst>
          </p:cNvPr>
          <p:cNvSpPr/>
          <p:nvPr/>
        </p:nvSpPr>
        <p:spPr>
          <a:xfrm>
            <a:off x="6833042" y="3904194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0B910-3293-4BCA-AFA8-E4DE939C8BB4}"/>
              </a:ext>
            </a:extLst>
          </p:cNvPr>
          <p:cNvSpPr/>
          <p:nvPr/>
        </p:nvSpPr>
        <p:spPr>
          <a:xfrm>
            <a:off x="6844335" y="4525303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DC6ABF4-984E-4A39-AB71-DEC608B39996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 flipH="1" flipV="1">
            <a:off x="6833042" y="3938073"/>
            <a:ext cx="11293" cy="621108"/>
          </a:xfrm>
          <a:prstGeom prst="curvedConnector3">
            <a:avLst>
              <a:gd name="adj1" fmla="val -2335752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F0F861-DE82-4B88-8387-8031B08137C1}"/>
              </a:ext>
            </a:extLst>
          </p:cNvPr>
          <p:cNvSpPr txBox="1"/>
          <p:nvPr/>
        </p:nvSpPr>
        <p:spPr>
          <a:xfrm>
            <a:off x="5526128" y="4053048"/>
            <a:ext cx="103906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== $4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DE649D-3B26-4BBA-987C-C4F1FD8E3767}"/>
              </a:ext>
            </a:extLst>
          </p:cNvPr>
          <p:cNvCxnSpPr>
            <a:cxnSpLocks/>
          </p:cNvCxnSpPr>
          <p:nvPr/>
        </p:nvCxnSpPr>
        <p:spPr>
          <a:xfrm>
            <a:off x="6844029" y="3958224"/>
            <a:ext cx="0" cy="2282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18F975-51B1-4092-BA57-8D32CC6CE0CC}"/>
              </a:ext>
            </a:extLst>
          </p:cNvPr>
          <p:cNvSpPr txBox="1"/>
          <p:nvPr/>
        </p:nvSpPr>
        <p:spPr>
          <a:xfrm>
            <a:off x="6810862" y="3904194"/>
            <a:ext cx="98456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$3 != $4</a:t>
            </a:r>
          </a:p>
        </p:txBody>
      </p:sp>
    </p:spTree>
    <p:extLst>
      <p:ext uri="{BB962C8B-B14F-4D97-AF65-F5344CB8AC3E}">
        <p14:creationId xmlns:p14="http://schemas.microsoft.com/office/powerpoint/2010/main" val="38676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1" grpId="0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Branch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Conditional Branches</a:t>
            </a:r>
          </a:p>
          <a:p>
            <a:pPr lvl="1"/>
            <a:r>
              <a:rPr lang="en-US" altLang="en-US" sz="2000" dirty="0"/>
              <a:t>Branch if condition satisfies</a:t>
            </a:r>
          </a:p>
          <a:p>
            <a:pPr lvl="1"/>
            <a:r>
              <a:rPr lang="en-US" altLang="en-US" sz="2000" b="1" dirty="0" err="1"/>
              <a:t>beq</a:t>
            </a:r>
            <a:r>
              <a:rPr lang="en-US" altLang="en-US" sz="2000" dirty="0"/>
              <a:t> 	Rs, 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 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== Rt)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</a:p>
          <a:p>
            <a:pPr lvl="1"/>
            <a:r>
              <a:rPr lang="en-US" altLang="en-US" sz="2000" b="1" dirty="0" err="1"/>
              <a:t>bne</a:t>
            </a:r>
            <a:r>
              <a:rPr lang="en-US" altLang="en-US" sz="2000" dirty="0"/>
              <a:t>	Rs, 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(Rs </a:t>
            </a:r>
            <a:r>
              <a:rPr lang="en-US" altLang="en-US" sz="2000" b="1" dirty="0"/>
              <a:t>!=</a:t>
            </a:r>
            <a:r>
              <a:rPr lang="en-US" altLang="en-US" sz="2000" dirty="0"/>
              <a:t> Rt)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; </a:t>
            </a:r>
            <a:r>
              <a:rPr lang="en-US" altLang="en-US" sz="2000" b="1" dirty="0"/>
              <a:t>else </a:t>
            </a:r>
            <a:r>
              <a:rPr lang="en-US" altLang="en-US" sz="2000" dirty="0"/>
              <a:t>continue</a:t>
            </a:r>
            <a:endParaRPr lang="en-US" altLang="en-US" sz="2000" b="1" dirty="0"/>
          </a:p>
          <a:p>
            <a:endParaRPr lang="en-US" altLang="en-US" sz="2400" dirty="0"/>
          </a:p>
          <a:p>
            <a:r>
              <a:rPr lang="en-US" altLang="en-US" sz="2400" b="1" dirty="0"/>
              <a:t>Unconditional Branches</a:t>
            </a:r>
          </a:p>
          <a:p>
            <a:pPr lvl="1"/>
            <a:r>
              <a:rPr lang="en-US" altLang="en-US" sz="2000" dirty="0"/>
              <a:t>Always branch to label</a:t>
            </a:r>
          </a:p>
          <a:p>
            <a:pPr lvl="1"/>
            <a:r>
              <a:rPr lang="en-US" altLang="en-US" sz="2000" b="1" dirty="0"/>
              <a:t>b</a:t>
            </a:r>
            <a:r>
              <a:rPr lang="en-US" altLang="en-US" sz="2000" dirty="0"/>
              <a:t>		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	# </a:t>
            </a:r>
            <a:r>
              <a:rPr lang="en-US" altLang="en-US" sz="2000" b="1" dirty="0" err="1"/>
              <a:t>goto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beq</a:t>
            </a:r>
            <a:r>
              <a:rPr lang="en-US" altLang="en-US" sz="2000" dirty="0"/>
              <a:t>	$0, $0,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		# </a:t>
            </a:r>
            <a:r>
              <a:rPr lang="en-US" altLang="en-US" sz="2000" b="1" dirty="0" err="1"/>
              <a:t>goto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imm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B5F739F-F28F-4D47-9B73-59E7E73BEF9F}"/>
              </a:ext>
            </a:extLst>
          </p:cNvPr>
          <p:cNvSpPr/>
          <p:nvPr/>
        </p:nvSpPr>
        <p:spPr>
          <a:xfrm>
            <a:off x="6522282" y="3042518"/>
            <a:ext cx="4307424" cy="2865162"/>
          </a:xfrm>
          <a:prstGeom prst="wedgeEllipseCallout">
            <a:avLst>
              <a:gd name="adj1" fmla="val -56812"/>
              <a:gd name="adj2" fmla="val -669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2077" b="1" u="sng" dirty="0">
                <a:solidFill>
                  <a:prstClr val="white"/>
                </a:solidFill>
                <a:latin typeface="Calibri"/>
              </a:rPr>
              <a:t>Pseudo-instruction</a:t>
            </a:r>
          </a:p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Instruction “b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 is not actually supported by the hardware.</a:t>
            </a:r>
          </a:p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Assembler replaces “b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 to “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beq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 $0, $0, </a:t>
            </a:r>
            <a:r>
              <a:rPr lang="en-US" sz="2077" dirty="0" err="1">
                <a:solidFill>
                  <a:prstClr val="white"/>
                </a:solidFill>
                <a:latin typeface="Calibri"/>
              </a:rPr>
              <a:t>imm</a:t>
            </a:r>
            <a:r>
              <a:rPr lang="en-US" sz="2077" dirty="0">
                <a:solidFill>
                  <a:prstClr val="white"/>
                </a:solidFill>
                <a:latin typeface="Calibri"/>
              </a:rPr>
              <a:t>”</a:t>
            </a:r>
          </a:p>
          <a:p>
            <a:pPr algn="ctr" defTabSz="527517"/>
            <a:r>
              <a:rPr lang="en-US" sz="1385" i="1" dirty="0">
                <a:solidFill>
                  <a:prstClr val="white"/>
                </a:solidFill>
                <a:latin typeface="Calibri"/>
              </a:rPr>
              <a:t>check more pseudo instructions in textbook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BEF6D-DC29-4628-B634-21BA4A13E133}"/>
              </a:ext>
            </a:extLst>
          </p:cNvPr>
          <p:cNvSpPr txBox="1"/>
          <p:nvPr/>
        </p:nvSpPr>
        <p:spPr>
          <a:xfrm>
            <a:off x="2930768" y="4960226"/>
            <a:ext cx="2169184" cy="83792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same </a:t>
            </a:r>
          </a:p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values </a:t>
            </a:r>
          </a:p>
          <a:p>
            <a:pPr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always equal</a:t>
            </a:r>
            <a:endParaRPr lang="en-US" sz="1615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3624FD-2100-4CA3-922D-5D9A6A17AD77}"/>
              </a:ext>
            </a:extLst>
          </p:cNvPr>
          <p:cNvCxnSpPr/>
          <p:nvPr/>
        </p:nvCxnSpPr>
        <p:spPr>
          <a:xfrm flipV="1">
            <a:off x="3516007" y="4763931"/>
            <a:ext cx="0" cy="19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Memory operations use special format to present memory address</a:t>
            </a:r>
          </a:p>
          <a:p>
            <a:pPr lvl="1"/>
            <a:endParaRPr lang="en-US" alt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527517" lvl="1" indent="0" algn="ctr">
              <a:buNone/>
            </a:pPr>
            <a:r>
              <a:rPr lang="en-US" altLang="en-US" sz="3600" dirty="0">
                <a:solidFill>
                  <a:prstClr val="black"/>
                </a:solidFill>
              </a:rPr>
              <a:t>   </a:t>
            </a:r>
            <a:r>
              <a:rPr lang="en-US" altLang="en-US" sz="3600" dirty="0" err="1">
                <a:solidFill>
                  <a:prstClr val="black"/>
                </a:solidFill>
              </a:rPr>
              <a:t>lw</a:t>
            </a:r>
            <a:r>
              <a:rPr lang="en-US" altLang="en-US" sz="3600" dirty="0">
                <a:solidFill>
                  <a:prstClr val="black"/>
                </a:solidFill>
              </a:rPr>
              <a:t>  Rt, </a:t>
            </a:r>
            <a:r>
              <a:rPr lang="en-US" altLang="en-US" sz="3600" dirty="0" err="1">
                <a:solidFill>
                  <a:prstClr val="black"/>
                </a:solidFill>
              </a:rPr>
              <a:t>imm</a:t>
            </a:r>
            <a:r>
              <a:rPr lang="en-US" altLang="en-US" sz="3600" dirty="0">
                <a:solidFill>
                  <a:prstClr val="black"/>
                </a:solidFill>
              </a:rPr>
              <a:t>(Rs)  </a:t>
            </a:r>
            <a:r>
              <a:rPr lang="en-US" altLang="en-US" sz="2400" dirty="0">
                <a:solidFill>
                  <a:prstClr val="black"/>
                </a:solidFill>
              </a:rPr>
              <a:t># Load a word from address (Rs </a:t>
            </a:r>
            <a:r>
              <a:rPr lang="en-US" altLang="en-US" sz="2400" b="1" dirty="0">
                <a:solidFill>
                  <a:srgbClr val="FF0000"/>
                </a:solidFill>
              </a:rPr>
              <a:t>+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</a:rPr>
              <a:t>imm</a:t>
            </a:r>
            <a:r>
              <a:rPr lang="en-US" altLang="en-US" sz="2400" dirty="0">
                <a:solidFill>
                  <a:prstClr val="black"/>
                </a:solidFill>
              </a:rPr>
              <a:t>) to Rt 						</a:t>
            </a:r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971760-4150-476A-A53D-967834B59224}"/>
              </a:ext>
            </a:extLst>
          </p:cNvPr>
          <p:cNvCxnSpPr/>
          <p:nvPr/>
        </p:nvCxnSpPr>
        <p:spPr>
          <a:xfrm>
            <a:off x="1665507" y="3496688"/>
            <a:ext cx="55705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61B57A-4FC1-473D-A243-A66E63AA030F}"/>
              </a:ext>
            </a:extLst>
          </p:cNvPr>
          <p:cNvSpPr txBox="1"/>
          <p:nvPr/>
        </p:nvSpPr>
        <p:spPr>
          <a:xfrm>
            <a:off x="745569" y="4004121"/>
            <a:ext cx="146706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(operation)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DC9A4-0056-4DF9-B94E-366446C41346}"/>
              </a:ext>
            </a:extLst>
          </p:cNvPr>
          <p:cNvCxnSpPr/>
          <p:nvPr/>
        </p:nvCxnSpPr>
        <p:spPr>
          <a:xfrm>
            <a:off x="2418248" y="3496688"/>
            <a:ext cx="61275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4B77-47B5-46F6-AC9B-55B2EA005753}"/>
              </a:ext>
            </a:extLst>
          </p:cNvPr>
          <p:cNvCxnSpPr/>
          <p:nvPr/>
        </p:nvCxnSpPr>
        <p:spPr>
          <a:xfrm>
            <a:off x="3163813" y="3496688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B1ABC-C5B2-4FDF-BA49-134921099763}"/>
              </a:ext>
            </a:extLst>
          </p:cNvPr>
          <p:cNvCxnSpPr/>
          <p:nvPr/>
        </p:nvCxnSpPr>
        <p:spPr>
          <a:xfrm>
            <a:off x="4035714" y="3498434"/>
            <a:ext cx="81558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EFAB72-7F58-473D-A858-CA3191F5C167}"/>
              </a:ext>
            </a:extLst>
          </p:cNvPr>
          <p:cNvSpPr txBox="1"/>
          <p:nvPr/>
        </p:nvSpPr>
        <p:spPr>
          <a:xfrm>
            <a:off x="1086794" y="5005905"/>
            <a:ext cx="2662908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Register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loaded value)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0FEFA-FC96-4F79-A488-28F1BA838464}"/>
              </a:ext>
            </a:extLst>
          </p:cNvPr>
          <p:cNvSpPr txBox="1"/>
          <p:nvPr/>
        </p:nvSpPr>
        <p:spPr>
          <a:xfrm>
            <a:off x="2990546" y="3989160"/>
            <a:ext cx="3443571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value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offset value of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memory address)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25ED0-22EE-42A0-B177-093B4F0CBE47}"/>
              </a:ext>
            </a:extLst>
          </p:cNvPr>
          <p:cNvSpPr txBox="1"/>
          <p:nvPr/>
        </p:nvSpPr>
        <p:spPr>
          <a:xfrm>
            <a:off x="5607655" y="5005905"/>
            <a:ext cx="3443571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operand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(stores base address of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memory address)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6530B-4410-40A5-863C-D20F7A392C45}"/>
              </a:ext>
            </a:extLst>
          </p:cNvPr>
          <p:cNvCxnSpPr>
            <a:cxnSpLocks/>
          </p:cNvCxnSpPr>
          <p:nvPr/>
        </p:nvCxnSpPr>
        <p:spPr>
          <a:xfrm flipH="1">
            <a:off x="1333447" y="3496689"/>
            <a:ext cx="707689" cy="50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CBD34-B210-44A6-B2D2-BA6B7263449B}"/>
              </a:ext>
            </a:extLst>
          </p:cNvPr>
          <p:cNvCxnSpPr/>
          <p:nvPr/>
        </p:nvCxnSpPr>
        <p:spPr>
          <a:xfrm flipH="1">
            <a:off x="2373922" y="3496689"/>
            <a:ext cx="407789" cy="15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41C76E-4162-4ACD-B004-48F4F2D89C31}"/>
              </a:ext>
            </a:extLst>
          </p:cNvPr>
          <p:cNvCxnSpPr/>
          <p:nvPr/>
        </p:nvCxnSpPr>
        <p:spPr>
          <a:xfrm>
            <a:off x="3593835" y="3496689"/>
            <a:ext cx="0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F8F22A-25DB-4FBF-80FE-BE22D6B738B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43504" y="3496688"/>
            <a:ext cx="2885937" cy="150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I-Type: Memory Instructions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Load: move data from memory to register file</a:t>
            </a:r>
            <a:endParaRPr lang="en-US" altLang="en-US" sz="2000" b="1" dirty="0"/>
          </a:p>
          <a:p>
            <a:pPr lvl="1"/>
            <a:r>
              <a:rPr lang="en-US" altLang="en-US" sz="2000" b="1" dirty="0" err="1"/>
              <a:t>lb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1-byte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b="1" dirty="0" err="1"/>
              <a:t>lh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2-byte (half-word)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b="1" dirty="0" err="1"/>
              <a:t>lw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Rt = 4-byte (word) data in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Store: move data from register file to memory</a:t>
            </a:r>
          </a:p>
          <a:p>
            <a:pPr lvl="1"/>
            <a:r>
              <a:rPr lang="en-US" altLang="en-US" sz="2000" b="1" dirty="0"/>
              <a:t>sb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1-byte data in Rt</a:t>
            </a:r>
          </a:p>
          <a:p>
            <a:pPr lvl="1"/>
            <a:r>
              <a:rPr lang="en-US" altLang="en-US" sz="2000" b="1" dirty="0" err="1"/>
              <a:t>sh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2-byte (half-word) data in Rt</a:t>
            </a:r>
          </a:p>
          <a:p>
            <a:pPr lvl="1"/>
            <a:r>
              <a:rPr lang="en-US" altLang="en-US" sz="2000" b="1" dirty="0" err="1"/>
              <a:t>sw</a:t>
            </a:r>
            <a:r>
              <a:rPr lang="en-US" altLang="en-US" sz="2000" dirty="0"/>
              <a:t> 	Rt,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(Rs) # (Rs + </a:t>
            </a:r>
            <a:r>
              <a:rPr lang="en-US" altLang="en-US" sz="2000" dirty="0" err="1"/>
              <a:t>imm</a:t>
            </a:r>
            <a:r>
              <a:rPr lang="en-US" altLang="en-US" sz="2000" dirty="0"/>
              <a:t>) = 4-byte (word) data in Rt</a:t>
            </a:r>
          </a:p>
          <a:p>
            <a:pPr lvl="1"/>
            <a:endParaRPr lang="en-US" altLang="en-US" sz="2000" dirty="0"/>
          </a:p>
          <a:p>
            <a:pPr marL="527517" lvl="1" indent="0">
              <a:buNone/>
            </a:pPr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1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A99-6668-44CF-876F-088D54F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Signed vs. Unsigned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05B-626C-4168-BC65-595CEBB7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 use sign extension for </a:t>
            </a:r>
            <a:r>
              <a:rPr lang="en-US" sz="2400" b="1" dirty="0" err="1"/>
              <a:t>lb</a:t>
            </a:r>
            <a:r>
              <a:rPr lang="en-US" sz="2400" b="1" dirty="0"/>
              <a:t> and </a:t>
            </a:r>
            <a:r>
              <a:rPr lang="en-US" sz="2400" b="1" dirty="0" err="1"/>
              <a:t>lh</a:t>
            </a:r>
            <a:endParaRPr lang="en-US" sz="2400" b="1" dirty="0"/>
          </a:p>
          <a:p>
            <a:pPr lvl="1"/>
            <a:r>
              <a:rPr lang="en-US" sz="2000" dirty="0"/>
              <a:t>This is because </a:t>
            </a:r>
            <a:r>
              <a:rPr lang="en-US" sz="2000" dirty="0" err="1"/>
              <a:t>lb</a:t>
            </a:r>
            <a:r>
              <a:rPr lang="en-US" sz="2000" dirty="0"/>
              <a:t> and </a:t>
            </a:r>
            <a:r>
              <a:rPr lang="en-US" sz="2000" dirty="0" err="1"/>
              <a:t>lh</a:t>
            </a:r>
            <a:r>
              <a:rPr lang="en-US" sz="2000" dirty="0"/>
              <a:t> are signed instructions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Unsigned instructions</a:t>
            </a:r>
          </a:p>
          <a:p>
            <a:pPr lvl="1"/>
            <a:r>
              <a:rPr lang="en-US" sz="2000" dirty="0"/>
              <a:t>No need to do sign extension because the values are regarded as positive values always; just fill zeros to the remaining bytes</a:t>
            </a:r>
          </a:p>
          <a:p>
            <a:pPr lvl="1"/>
            <a:r>
              <a:rPr lang="en-US" sz="2000" dirty="0" err="1"/>
              <a:t>lb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 $2, -1($4) 	# load byte unsigned </a:t>
            </a:r>
          </a:p>
          <a:p>
            <a:pPr marL="527517" lvl="1" indent="0">
              <a:buNone/>
            </a:pPr>
            <a:r>
              <a:rPr lang="en-US" sz="2000" dirty="0"/>
              <a:t>					# If </a:t>
            </a:r>
            <a:r>
              <a:rPr lang="en-US" sz="2000" dirty="0" err="1"/>
              <a:t>lb</a:t>
            </a:r>
            <a:r>
              <a:rPr lang="en-US" sz="2000" dirty="0"/>
              <a:t> in the earlier example is </a:t>
            </a:r>
            <a:r>
              <a:rPr lang="en-US" sz="2000" dirty="0" err="1"/>
              <a:t>lbu</a:t>
            </a:r>
            <a:r>
              <a:rPr lang="en-US" sz="2000" dirty="0"/>
              <a:t>, </a:t>
            </a:r>
          </a:p>
          <a:p>
            <a:pPr marL="527517" lvl="1" indent="0">
              <a:buNone/>
            </a:pPr>
            <a:r>
              <a:rPr lang="en-US" sz="2000" dirty="0"/>
              <a:t>					# $2 will be updated with </a:t>
            </a:r>
            <a:r>
              <a:rPr lang="en-US" sz="2000" b="1" dirty="0"/>
              <a:t>0x000000F8</a:t>
            </a:r>
            <a:endParaRPr lang="en-US" sz="2000" dirty="0"/>
          </a:p>
          <a:p>
            <a:pPr lvl="1"/>
            <a:r>
              <a:rPr lang="en-US" sz="2000" dirty="0" err="1"/>
              <a:t>lh</a:t>
            </a:r>
            <a:r>
              <a:rPr lang="en-US" sz="2000" dirty="0" err="1">
                <a:solidFill>
                  <a:srgbClr val="FF0000"/>
                </a:solidFill>
              </a:rPr>
              <a:t>u</a:t>
            </a:r>
            <a:r>
              <a:rPr lang="en-US" sz="2000" dirty="0"/>
              <a:t> $2, -6($4) # load half-word unsigned</a:t>
            </a:r>
          </a:p>
          <a:p>
            <a:pPr marL="527517" lvl="1" indent="0">
              <a:buNone/>
            </a:pPr>
            <a:r>
              <a:rPr lang="en-US" sz="2000" dirty="0"/>
              <a:t>					# If </a:t>
            </a:r>
            <a:r>
              <a:rPr lang="en-US" sz="2000" dirty="0" err="1"/>
              <a:t>lh</a:t>
            </a:r>
            <a:r>
              <a:rPr lang="en-US" sz="2000" dirty="0"/>
              <a:t> in the earlier example is </a:t>
            </a:r>
            <a:r>
              <a:rPr lang="en-US" sz="2000" dirty="0" err="1"/>
              <a:t>lhu</a:t>
            </a:r>
            <a:r>
              <a:rPr lang="en-US" sz="2000" dirty="0"/>
              <a:t>, </a:t>
            </a:r>
          </a:p>
          <a:p>
            <a:pPr marL="527517" lvl="1" indent="0">
              <a:buNone/>
            </a:pPr>
            <a:r>
              <a:rPr lang="en-US" sz="2000" dirty="0"/>
              <a:t>					# $2 will be updated with </a:t>
            </a:r>
            <a:r>
              <a:rPr lang="en-US" sz="2000" b="1" dirty="0"/>
              <a:t>0x00001349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1113-4CB9-424C-B255-1B5BBCDA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All instructions in MIPS are 32-bit width</a:t>
            </a:r>
          </a:p>
          <a:p>
            <a:pPr lvl="1"/>
            <a:r>
              <a:rPr lang="en-US" altLang="en-US" sz="2000" dirty="0"/>
              <a:t>Within 32-bit data, command and three register ids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Rd, 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Rt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4" y="3949409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50152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50152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5960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Opcode</a:t>
            </a:r>
          </a:p>
          <a:p>
            <a:pPr lvl="1"/>
            <a:r>
              <a:rPr lang="en-US" altLang="en-US" sz="1800" dirty="0"/>
              <a:t>Indicate Command/Operation of an instruction with combination of Function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</a:t>
            </a:r>
          </a:p>
          <a:p>
            <a:pPr lvl="2"/>
            <a:r>
              <a:rPr lang="en-US" altLang="en-US" sz="1600" b="1" dirty="0"/>
              <a:t>and</a:t>
            </a:r>
          </a:p>
          <a:p>
            <a:pPr lvl="2"/>
            <a:r>
              <a:rPr lang="en-US" altLang="en-US" sz="1600" b="1" dirty="0"/>
              <a:t>or</a:t>
            </a:r>
          </a:p>
          <a:p>
            <a:pPr lvl="2"/>
            <a:r>
              <a:rPr lang="en-US" altLang="en-US" sz="1600" b="1" dirty="0"/>
              <a:t>many more </a:t>
            </a:r>
          </a:p>
          <a:p>
            <a:pPr lvl="1"/>
            <a:r>
              <a:rPr lang="en-US" altLang="en-US" sz="2000" dirty="0"/>
              <a:t>R-type instructions always have all zeros in Opcode field and use Function field to distinguish the instructions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593465" y="3938599"/>
            <a:ext cx="4846687" cy="263255"/>
            <a:chOff x="2034458" y="1468499"/>
            <a:chExt cx="4226560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4EB8EC0-39E4-4E57-BF07-482A9294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ABEB8A17-D8D6-486A-853D-B260CBEB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3588259" y="425803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3589298" y="4577475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  <p:sp>
        <p:nvSpPr>
          <p:cNvPr id="42" name="Rectangle 4">
            <a:extLst>
              <a:ext uri="{FF2B5EF4-FFF2-40B4-BE49-F238E27FC236}">
                <a16:creationId xmlns:a16="http://schemas.microsoft.com/office/drawing/2014/main" id="{6AB34DBA-A862-4885-BF54-B5B75791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966" y="394134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7191CDDC-B853-4C84-B371-6696CF6B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876" y="393859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898BB92B-9AA4-45A4-B5DB-AF7EE24C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86" y="4252536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1D3023D2-9EA0-4B4C-960A-F54C8FD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96" y="4249793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0x24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D537AAAB-8E37-40FB-8314-57F1C6C2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96" y="457747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0x25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F8CD4149-77EE-4DC7-A86B-FFBF8BE9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86" y="4580218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7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Rs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Rt</a:t>
            </a:r>
            <a:r>
              <a:rPr lang="en-US" altLang="en-US" sz="2400" b="1" dirty="0"/>
              <a:t>, Rd</a:t>
            </a:r>
          </a:p>
          <a:p>
            <a:pPr lvl="1"/>
            <a:r>
              <a:rPr lang="en-US" altLang="en-US" sz="1800" dirty="0"/>
              <a:t>Indicate source and destination register ids used by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	$5, $4, $3</a:t>
            </a:r>
          </a:p>
          <a:p>
            <a:pPr lvl="2"/>
            <a:r>
              <a:rPr lang="en-US" altLang="en-US" sz="1600" b="1" dirty="0"/>
              <a:t>and	$13, $8, $2</a:t>
            </a:r>
          </a:p>
          <a:p>
            <a:pPr lvl="2"/>
            <a:r>
              <a:rPr lang="en-US" altLang="en-US" sz="1600" b="1" dirty="0"/>
              <a:t>or		$t8, $s0, $s1</a:t>
            </a:r>
          </a:p>
          <a:p>
            <a:pPr lvl="1"/>
            <a:r>
              <a:rPr lang="en-US" altLang="en-US" sz="2000" dirty="0"/>
              <a:t>Each field has 5 bits because we have 32 (=2</a:t>
            </a:r>
            <a:r>
              <a:rPr lang="en-US" altLang="en-US" sz="2000" baseline="30000" dirty="0"/>
              <a:t>5</a:t>
            </a:r>
            <a:r>
              <a:rPr lang="en-US" altLang="en-US" sz="2000" dirty="0"/>
              <a:t>) registers in MIPS</a:t>
            </a:r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01" y="390623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54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49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43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38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Shamt</a:t>
            </a:r>
            <a:endParaRPr lang="en-US" sz="1846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33" y="390623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5006594" y="4225668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5007632" y="4545107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  <p:sp>
        <p:nvSpPr>
          <p:cNvPr id="44" name="Rectangle 5">
            <a:extLst>
              <a:ext uri="{FF2B5EF4-FFF2-40B4-BE49-F238E27FC236}">
                <a16:creationId xmlns:a16="http://schemas.microsoft.com/office/drawing/2014/main" id="{A7B1DA58-F67D-40BE-BE7B-FF4F9BEE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94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7F4E97EB-1B77-4FB1-97C2-5669DDD5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888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B5F3793B-8083-467D-AB5A-5B46037F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83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E98D2F3D-D399-4762-A8E7-D115A87A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48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02D268C-3BA7-4CDA-9265-AC1B77A9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643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00010</a:t>
            </a: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AFABED16-3748-47AB-96E4-407F7DDA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937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01101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01D63E20-0797-4AD8-A19F-75BEFE06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388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5F6F1BD-606A-4773-B491-3B9357E3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82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90887711-242E-4740-BEE5-3C4BEF4B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977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E0CF76EC-1BB8-418F-8819-E6B7E02D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90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CF17C391-A55E-4A22-8D59-BF2523CC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885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10001</a:t>
            </a: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C3F8699B-6096-4DB9-89E3-063DBEF7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79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37CBAD90-34FA-416D-B214-A7F17A23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630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 (16)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67E9A6F3-63BD-4FB1-9789-519B7FEB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24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$s1 (17)</a:t>
            </a: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B3941F6E-D638-466D-813D-E5DED41A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219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$t8 (24)</a:t>
            </a:r>
          </a:p>
        </p:txBody>
      </p:sp>
    </p:spTree>
    <p:extLst>
      <p:ext uri="{BB962C8B-B14F-4D97-AF65-F5344CB8AC3E}">
        <p14:creationId xmlns:p14="http://schemas.microsoft.com/office/powerpoint/2010/main" val="30990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  <p:bldP spid="44" grpId="0" animBg="1"/>
      <p:bldP spid="44" grpId="1" animBg="1"/>
      <p:bldP spid="46" grpId="0" animBg="1"/>
      <p:bldP spid="46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Shamt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the shift amount that is used for shift instructions only; the other R-type instructions have all zeros in this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	$5, $4, $3</a:t>
            </a:r>
          </a:p>
          <a:p>
            <a:pPr lvl="2"/>
            <a:r>
              <a:rPr lang="en-US" altLang="en-US" sz="1600" b="1" dirty="0"/>
              <a:t>and	$13, $8, $2</a:t>
            </a:r>
          </a:p>
          <a:p>
            <a:pPr lvl="2"/>
            <a:r>
              <a:rPr lang="en-US" altLang="en-US" sz="1600" b="1" dirty="0"/>
              <a:t>or		$t8, $s0, $s1</a:t>
            </a:r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17" y="421029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370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665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59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254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549" y="421029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990410" y="4529733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4991448" y="4849172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1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7607799" y="1311603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6868480" y="5519569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7979939" y="4751047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A038D6-83B0-4138-927D-A0F4B5577E00}"/>
              </a:ext>
            </a:extLst>
          </p:cNvPr>
          <p:cNvSpPr/>
          <p:nvPr/>
        </p:nvSpPr>
        <p:spPr>
          <a:xfrm>
            <a:off x="7651663" y="3839847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C16C9-0C1D-491B-BC3D-33957C7836B3}"/>
              </a:ext>
            </a:extLst>
          </p:cNvPr>
          <p:cNvSpPr/>
          <p:nvPr/>
        </p:nvSpPr>
        <p:spPr>
          <a:xfrm>
            <a:off x="7651663" y="33150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6034D-EB6B-462F-97F8-5853B2D78575}"/>
              </a:ext>
            </a:extLst>
          </p:cNvPr>
          <p:cNvSpPr/>
          <p:nvPr/>
        </p:nvSpPr>
        <p:spPr>
          <a:xfrm>
            <a:off x="7651662" y="34655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  <p:pic>
        <p:nvPicPr>
          <p:cNvPr id="14" name="Picture 9" descr="hard-disk-drive">
            <a:extLst>
              <a:ext uri="{FF2B5EF4-FFF2-40B4-BE49-F238E27FC236}">
                <a16:creationId xmlns:a16="http://schemas.microsoft.com/office/drawing/2014/main" id="{18F1AD15-054B-4344-8D51-701B8F73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58" y="5457939"/>
            <a:ext cx="1771242" cy="9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416929-C41D-4582-91F4-1568109A0E52}"/>
              </a:ext>
            </a:extLst>
          </p:cNvPr>
          <p:cNvSpPr/>
          <p:nvPr/>
        </p:nvSpPr>
        <p:spPr>
          <a:xfrm>
            <a:off x="9847824" y="5343231"/>
            <a:ext cx="1225298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79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15972 -0.216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108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15" grpId="0" animBg="1"/>
      <p:bldP spid="1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256-BB20-44C5-ADFD-43EE45AA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3AAD-B3FC-4165-8483-026D6BC2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Special format R-type Instruction</a:t>
            </a:r>
          </a:p>
          <a:p>
            <a:pPr lvl="1"/>
            <a:r>
              <a:rPr lang="en-US" sz="2000" dirty="0"/>
              <a:t>The second operand is an immediate value (</a:t>
            </a:r>
            <a:r>
              <a:rPr lang="en-US" sz="2000" dirty="0" err="1"/>
              <a:t>shamt</a:t>
            </a:r>
            <a:r>
              <a:rPr lang="en-US" sz="2000" dirty="0"/>
              <a:t>) that indicates the amount of shift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Logical Shifting</a:t>
            </a:r>
          </a:p>
          <a:p>
            <a:pPr lvl="1"/>
            <a:r>
              <a:rPr lang="en-US" sz="2000" dirty="0"/>
              <a:t>Shift towards left/right with filling in 0s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sll</a:t>
            </a:r>
            <a:r>
              <a:rPr lang="en-US" sz="1600" dirty="0">
                <a:solidFill>
                  <a:srgbClr val="0070C0"/>
                </a:solidFill>
              </a:rPr>
              <a:t>	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&lt;&lt;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unsigned data)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srl</a:t>
            </a:r>
            <a:r>
              <a:rPr lang="en-US" sz="1600" dirty="0">
                <a:solidFill>
                  <a:srgbClr val="0070C0"/>
                </a:solidFill>
              </a:rPr>
              <a:t> 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&gt;&gt;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unsigned data)</a:t>
            </a:r>
          </a:p>
          <a:p>
            <a:endParaRPr lang="en-US" sz="2400" dirty="0"/>
          </a:p>
          <a:p>
            <a:r>
              <a:rPr lang="en-US" sz="2400" b="1" dirty="0"/>
              <a:t>Arithmetic Shifting</a:t>
            </a:r>
          </a:p>
          <a:p>
            <a:pPr lvl="1"/>
            <a:r>
              <a:rPr lang="en-US" sz="2000" dirty="0"/>
              <a:t>Shift towards left/right with maintaining the value’s sign bit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sra</a:t>
            </a:r>
            <a:r>
              <a:rPr lang="en-US" sz="1600" dirty="0">
                <a:solidFill>
                  <a:srgbClr val="0070C0"/>
                </a:solidFill>
              </a:rPr>
              <a:t> 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&gt;&gt;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signed data)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9691D-4318-4CBD-B4C6-D089E572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3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Logical Shift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Shift towards left/right with filling in 0s</a:t>
            </a:r>
          </a:p>
          <a:p>
            <a:r>
              <a:rPr lang="en-US" sz="2000" b="1" dirty="0"/>
              <a:t>Example:</a:t>
            </a:r>
          </a:p>
          <a:p>
            <a:pPr lvl="1"/>
            <a:r>
              <a:rPr lang="en-US" sz="1800" dirty="0"/>
              <a:t>Assume that the original value of $4 is 0x0000000C</a:t>
            </a:r>
          </a:p>
          <a:p>
            <a:pPr lvl="1"/>
            <a:r>
              <a:rPr lang="en-US" sz="1800" dirty="0"/>
              <a:t>What is the value of $5 after executing the following shift instructions?</a:t>
            </a:r>
          </a:p>
          <a:p>
            <a:pPr lvl="1"/>
            <a:r>
              <a:rPr lang="en-US" sz="1800" b="1" dirty="0" err="1"/>
              <a:t>sll</a:t>
            </a:r>
            <a:r>
              <a:rPr lang="en-US" sz="1800" dirty="0"/>
              <a:t>	$5, $4, 3		# shift left logical the value of $4 by 3 bits</a:t>
            </a:r>
          </a:p>
          <a:p>
            <a:pPr lvl="1"/>
            <a:r>
              <a:rPr lang="en-US" sz="1800" b="1" dirty="0" err="1"/>
              <a:t>srl</a:t>
            </a:r>
            <a:r>
              <a:rPr lang="en-US" sz="1800" dirty="0"/>
              <a:t> 	$5, $4, 2		# shift right logical the value of $4 by 2 bits</a:t>
            </a:r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675092" y="5306295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0 0 1 1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13093" y="4620495"/>
            <a:ext cx="3400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Right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2 bits: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284692" y="5611095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561292" y="5306295"/>
            <a:ext cx="28956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... 0 1 1 0 0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180292" y="4620495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Left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3 bits: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256180" y="561109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760692" y="507769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494867" y="507769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732492" y="3553695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0 ... 0 1 1 0 0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018492" y="35536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884892" y="53062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456892" y="53062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+96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808692" y="4010895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027892" y="4010895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675092" y="5687295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0x00000003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94692" y="5687295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0x00000060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A8CA4-76E2-43E9-8A31-310F1DA0033A}"/>
              </a:ext>
            </a:extLst>
          </p:cNvPr>
          <p:cNvSpPr/>
          <p:nvPr/>
        </p:nvSpPr>
        <p:spPr>
          <a:xfrm>
            <a:off x="2845362" y="4102619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2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3FFAB3-883E-45CE-BD37-F06F584118E2}"/>
              </a:ext>
            </a:extLst>
          </p:cNvPr>
          <p:cNvSpPr/>
          <p:nvPr/>
        </p:nvSpPr>
        <p:spPr>
          <a:xfrm>
            <a:off x="7179111" y="4103659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3	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A875FBF-B7D8-4DF5-91DD-4C0A1805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810" y="356787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AED3EBC1-1BFC-4B4D-8BD7-CC1B405B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530" y="3554730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0x0000000C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3ECDAD8-28B3-477A-8842-2694CFCC9E27}"/>
              </a:ext>
            </a:extLst>
          </p:cNvPr>
          <p:cNvSpPr/>
          <p:nvPr/>
        </p:nvSpPr>
        <p:spPr>
          <a:xfrm>
            <a:off x="899046" y="3289562"/>
            <a:ext cx="2441439" cy="1031751"/>
          </a:xfrm>
          <a:prstGeom prst="wedgeEllipseCallout">
            <a:avLst>
              <a:gd name="adj1" fmla="val 27628"/>
              <a:gd name="adj2" fmla="val 64073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“Shift Right N bits” is used for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by 2</a:t>
            </a:r>
            <a:r>
              <a:rPr lang="en-US" sz="1600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40B1FD5-4058-47D7-9F34-A66B66C044B5}"/>
              </a:ext>
            </a:extLst>
          </p:cNvPr>
          <p:cNvSpPr/>
          <p:nvPr/>
        </p:nvSpPr>
        <p:spPr>
          <a:xfrm>
            <a:off x="8257387" y="3319907"/>
            <a:ext cx="3329594" cy="1412959"/>
          </a:xfrm>
          <a:prstGeom prst="wedgeEllipseCallout">
            <a:avLst>
              <a:gd name="adj1" fmla="val -37195"/>
              <a:gd name="adj2" fmla="val 780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“Shift Left N bits” is used for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by 2</a:t>
            </a:r>
            <a:r>
              <a:rPr lang="en-US" sz="1600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 defTabSz="527517"/>
            <a:r>
              <a:rPr lang="en-US" sz="1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Careful: Could overflow</a:t>
            </a:r>
            <a:r>
              <a:rPr lang="en-US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7E3EDE-8458-4E98-A17C-0C131771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892" y="530326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673268C8-171B-450B-ABFC-543FE6DE1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64" y="526206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891F57CE-65EC-477C-8DBD-9FCFE6636A98}"/>
              </a:ext>
            </a:extLst>
          </p:cNvPr>
          <p:cNvSpPr/>
          <p:nvPr/>
        </p:nvSpPr>
        <p:spPr>
          <a:xfrm>
            <a:off x="6485092" y="1807660"/>
            <a:ext cx="3126099" cy="1306360"/>
          </a:xfrm>
          <a:prstGeom prst="wedgeEllipseCallout">
            <a:avLst>
              <a:gd name="adj1" fmla="val -37195"/>
              <a:gd name="adj2" fmla="val 780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operation should be done in bit level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translate given value to binary first</a:t>
            </a:r>
            <a:endParaRPr lang="en-US" sz="1200" b="1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  <p:bldP spid="25" grpId="0" animBg="1"/>
      <p:bldP spid="26" grpId="0" animBg="1"/>
      <p:bldP spid="27" grpId="0" animBg="1"/>
      <p:bldP spid="30" grpId="0" animBg="1"/>
      <p:bldP spid="3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Arithmetic Shift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Shift right with replicating MSB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Shift left with filling in 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lvl="1"/>
            <a:r>
              <a:rPr lang="en-US" sz="1800" dirty="0"/>
              <a:t>Assume that the original value of $4 is 0xFFFFFFFC (= -4)</a:t>
            </a:r>
          </a:p>
          <a:p>
            <a:pPr lvl="1"/>
            <a:r>
              <a:rPr lang="en-US" sz="1800" dirty="0"/>
              <a:t>What is the value of $5 after executing the following shift instruction?</a:t>
            </a:r>
          </a:p>
          <a:p>
            <a:pPr lvl="1"/>
            <a:r>
              <a:rPr lang="en-US" sz="1800" b="1" dirty="0" err="1"/>
              <a:t>sra</a:t>
            </a:r>
            <a:r>
              <a:rPr lang="en-US" sz="1800" dirty="0"/>
              <a:t>	$5, $4, 2		# shift right arithmetic the value of $4 by 2 bits</a:t>
            </a:r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86080" y="5322479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1 1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1 1 1 1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824081" y="4636679"/>
            <a:ext cx="3400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Right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2 bits: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195680" y="5627279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091280" y="4636679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Left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3 bits: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671680" y="5093879"/>
            <a:ext cx="23405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MSB replicated and shifted in…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405855" y="5093879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643480" y="3569879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Courier New" pitchFamily="64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1 1 1 0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929480" y="35698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795880" y="53224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367880" y="53224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-32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719680" y="4027079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5938880" y="4027079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586080" y="5703479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0xFFFFFFFF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05680" y="5703479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0xFFFFFFE0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A8CA4-76E2-43E9-8A31-310F1DA0033A}"/>
              </a:ext>
            </a:extLst>
          </p:cNvPr>
          <p:cNvSpPr/>
          <p:nvPr/>
        </p:nvSpPr>
        <p:spPr>
          <a:xfrm>
            <a:off x="2756350" y="4118803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77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sra</a:t>
            </a:r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2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3FFAB3-883E-45CE-BD37-F06F584118E2}"/>
              </a:ext>
            </a:extLst>
          </p:cNvPr>
          <p:cNvSpPr/>
          <p:nvPr/>
        </p:nvSpPr>
        <p:spPr>
          <a:xfrm>
            <a:off x="7090099" y="4119843"/>
            <a:ext cx="2316019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77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r>
              <a:rPr lang="en-US" sz="20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</a:t>
            </a:r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$5, $4, 3	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A875FBF-B7D8-4DF5-91DD-4C0A1805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798" y="358406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AED3EBC1-1BFC-4B4D-8BD7-CC1B405B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390" y="3569586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0xFFFFFFFC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7E3EDE-8458-4E98-A17C-0C131771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80" y="531944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480185CD-2446-4F7C-9CE9-13314A6E60FD}"/>
              </a:ext>
            </a:extLst>
          </p:cNvPr>
          <p:cNvSpPr/>
          <p:nvPr/>
        </p:nvSpPr>
        <p:spPr>
          <a:xfrm>
            <a:off x="812054" y="2263311"/>
            <a:ext cx="2817861" cy="2030322"/>
          </a:xfrm>
          <a:prstGeom prst="wedgeEllipseCallout">
            <a:avLst>
              <a:gd name="adj1" fmla="val 11895"/>
              <a:gd name="adj2" fmla="val 6370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if we shifted in 0s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(like a logical right shift) our result would be a positive number and the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wouldn’t work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FAA2F78-A0CF-4A9A-BC0A-71516F6A7F79}"/>
              </a:ext>
            </a:extLst>
          </p:cNvPr>
          <p:cNvSpPr/>
          <p:nvPr/>
        </p:nvSpPr>
        <p:spPr>
          <a:xfrm>
            <a:off x="7749870" y="1974457"/>
            <a:ext cx="3740820" cy="2319584"/>
          </a:xfrm>
          <a:prstGeom prst="wedgeEllipseCallout">
            <a:avLst>
              <a:gd name="adj1" fmla="val -3049"/>
              <a:gd name="adj2" fmla="val 58132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there is no difference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an arithmetic and logical left shift. We always shift in 0s.</a:t>
            </a:r>
          </a:p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uses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both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logical/arithmetic left shift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separate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instruction)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69E05B18-FA94-4EB7-89E2-42D32183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80" y="5322479"/>
            <a:ext cx="28956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1.. 1 1 1 0 0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331DD0E8-23CC-4F7F-86E4-3D3FF1866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168" y="5627279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F39441B0-C31A-4232-BC37-222B86DD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152" y="527825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</p:spTree>
    <p:extLst>
      <p:ext uri="{BB962C8B-B14F-4D97-AF65-F5344CB8AC3E}">
        <p14:creationId xmlns:p14="http://schemas.microsoft.com/office/powerpoint/2010/main" val="33552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  <p:bldP spid="25" grpId="0" animBg="1"/>
      <p:bldP spid="31" grpId="0" animBg="1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Shamt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the shift amount that is used for shift instructions only; the other R-type instructions have all zeros in this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sll</a:t>
            </a:r>
            <a:r>
              <a:rPr lang="en-US" altLang="en-US" sz="1600" b="1" dirty="0"/>
              <a:t>		$5, $4, 3</a:t>
            </a:r>
          </a:p>
          <a:p>
            <a:pPr lvl="2"/>
            <a:r>
              <a:rPr lang="en-US" altLang="en-US" sz="1600" b="1" dirty="0" err="1"/>
              <a:t>srl</a:t>
            </a:r>
            <a:r>
              <a:rPr lang="en-US" altLang="en-US" sz="1600" b="1" dirty="0"/>
              <a:t>		$5, $4, 2</a:t>
            </a:r>
          </a:p>
          <a:p>
            <a:pPr lvl="2"/>
            <a:r>
              <a:rPr lang="en-US" altLang="en-US" sz="1600" b="1" dirty="0" err="1"/>
              <a:t>sra</a:t>
            </a:r>
            <a:r>
              <a:rPr lang="en-US" altLang="en-US" sz="1600" b="1" dirty="0"/>
              <a:t>	$5, $4, 2</a:t>
            </a:r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225" y="422647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78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73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567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862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157" y="422647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780018" y="452823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2A62B-71AA-4755-B5D5-97650DDC45A8}"/>
              </a:ext>
            </a:extLst>
          </p:cNvPr>
          <p:cNvGrpSpPr/>
          <p:nvPr/>
        </p:nvGrpSpPr>
        <p:grpSpPr>
          <a:xfrm>
            <a:off x="4780018" y="4840361"/>
            <a:ext cx="4846687" cy="263255"/>
            <a:chOff x="2034458" y="1468499"/>
            <a:chExt cx="4226560" cy="264160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640A0648-16EF-4160-84FA-764BE564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113DC9D-9124-476A-8DD4-CE549371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AC239D2A-5240-491A-ABD1-2DA6E999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98946529-CF34-47CA-BCE3-83F0F8142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5C68BF9A-86BF-4B2E-8E59-D9BA3FC6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471E04C4-798B-42AA-945C-5B0CC32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000011</a:t>
              </a:r>
            </a:p>
          </p:txBody>
        </p:sp>
      </p:grpSp>
      <p:sp>
        <p:nvSpPr>
          <p:cNvPr id="84" name="Rectangle 5">
            <a:extLst>
              <a:ext uri="{FF2B5EF4-FFF2-40B4-BE49-F238E27FC236}">
                <a16:creationId xmlns:a16="http://schemas.microsoft.com/office/drawing/2014/main" id="{26E7F6D2-E7D1-4FF6-AB58-2F25DD7E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550" y="4227317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Rectangle 5">
            <a:extLst>
              <a:ext uri="{FF2B5EF4-FFF2-40B4-BE49-F238E27FC236}">
                <a16:creationId xmlns:a16="http://schemas.microsoft.com/office/drawing/2014/main" id="{00B938AF-5022-4B38-9BCE-9870D38F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56" y="452542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Rectangle 5">
            <a:extLst>
              <a:ext uri="{FF2B5EF4-FFF2-40B4-BE49-F238E27FC236}">
                <a16:creationId xmlns:a16="http://schemas.microsoft.com/office/drawing/2014/main" id="{ACFF5758-5B2E-41FA-996D-A8A2BC3B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56" y="484036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55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All instructions in MIPS are 32-bit wide</a:t>
            </a:r>
          </a:p>
          <a:p>
            <a:pPr lvl="1"/>
            <a:r>
              <a:rPr lang="en-US" altLang="en-US" sz="2000" dirty="0"/>
              <a:t>Within 32-bit data, command, two register ids, and an immediate value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5" y="3949409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50152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50152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5960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0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Opcode</a:t>
            </a:r>
          </a:p>
          <a:p>
            <a:pPr lvl="1"/>
            <a:r>
              <a:rPr lang="en-US" altLang="en-US" sz="1800" dirty="0"/>
              <a:t>Indicate Command/Operation of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endParaRPr lang="en-US" altLang="en-US" sz="1600" b="1" dirty="0"/>
          </a:p>
          <a:p>
            <a:pPr lvl="2"/>
            <a:r>
              <a:rPr lang="en-US" altLang="en-US" sz="1600" b="1" dirty="0" err="1"/>
              <a:t>andi</a:t>
            </a:r>
            <a:endParaRPr lang="en-US" altLang="en-US" sz="1600" b="1" dirty="0"/>
          </a:p>
          <a:p>
            <a:pPr lvl="2"/>
            <a:r>
              <a:rPr lang="en-US" altLang="en-US" sz="1600" b="1" dirty="0" err="1"/>
              <a:t>ori</a:t>
            </a:r>
            <a:endParaRPr lang="en-US" altLang="en-US" sz="1600" b="1" dirty="0"/>
          </a:p>
          <a:p>
            <a:pPr lvl="2"/>
            <a:r>
              <a:rPr lang="en-US" altLang="en-US" sz="1600" b="1" dirty="0"/>
              <a:t>many more; </a:t>
            </a:r>
          </a:p>
          <a:p>
            <a:pPr lvl="2"/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625834" y="3953323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3625834" y="427155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3629215" y="4595837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7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 err="1"/>
              <a:t>Rs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Rt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source and destination register ids used by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r>
              <a:rPr lang="en-US" altLang="en-US" sz="1600" b="1" dirty="0"/>
              <a:t>	$5, $4, 1</a:t>
            </a:r>
          </a:p>
          <a:p>
            <a:pPr lvl="2"/>
            <a:r>
              <a:rPr lang="en-US" altLang="en-US" sz="1600" b="1" dirty="0" err="1"/>
              <a:t>andi</a:t>
            </a:r>
            <a:r>
              <a:rPr lang="en-US" altLang="en-US" sz="1600" b="1" dirty="0"/>
              <a:t>	$13, $12, 0xA</a:t>
            </a:r>
          </a:p>
          <a:p>
            <a:pPr lvl="2"/>
            <a:r>
              <a:rPr lang="en-US" altLang="en-US" sz="1600" b="1" dirty="0" err="1"/>
              <a:t>ori</a:t>
            </a:r>
            <a:r>
              <a:rPr lang="en-US" altLang="en-US" sz="1600" b="1" dirty="0"/>
              <a:t> 	$t3, $t2, 12</a:t>
            </a:r>
            <a:endParaRPr lang="en-US" altLang="en-US" sz="11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054221" y="3946691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054221" y="4264925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057601" y="4589205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1" name="Rectangle 5">
            <a:extLst>
              <a:ext uri="{FF2B5EF4-FFF2-40B4-BE49-F238E27FC236}">
                <a16:creationId xmlns:a16="http://schemas.microsoft.com/office/drawing/2014/main" id="{90F87BAE-74D8-41D3-B100-4A97AA47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264" y="394736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FAB80F03-BB7E-4161-9F2D-0B99AA51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559" y="394736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BBD4DA8-AA25-4300-8DDD-A5FE3D8D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58" y="426715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$12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54D22664-33B4-4353-93E7-D6BD8067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53" y="426715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23D35C4-A702-46D9-B4EB-9F1344EA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00" y="459147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$t2 (10)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8B983AE-E59D-4C26-B409-368D502E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595" y="459147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$t3 (11)</a:t>
            </a:r>
          </a:p>
        </p:txBody>
      </p:sp>
    </p:spTree>
    <p:extLst>
      <p:ext uri="{BB962C8B-B14F-4D97-AF65-F5344CB8AC3E}">
        <p14:creationId xmlns:p14="http://schemas.microsoft.com/office/powerpoint/2010/main" val="386114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Immediate</a:t>
            </a:r>
          </a:p>
          <a:p>
            <a:pPr lvl="1"/>
            <a:r>
              <a:rPr lang="en-US" altLang="en-US" sz="1800" dirty="0"/>
              <a:t>Indicate the immediate value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r>
              <a:rPr lang="en-US" altLang="en-US" sz="1600" b="1" dirty="0"/>
              <a:t>	$5, $4, 1</a:t>
            </a:r>
          </a:p>
          <a:p>
            <a:pPr lvl="2"/>
            <a:r>
              <a:rPr lang="en-US" altLang="en-US" sz="1600" b="1" dirty="0" err="1"/>
              <a:t>andi</a:t>
            </a:r>
            <a:r>
              <a:rPr lang="en-US" altLang="en-US" sz="1600" b="1" dirty="0"/>
              <a:t>	$13, $12, 0xA</a:t>
            </a:r>
          </a:p>
          <a:p>
            <a:pPr lvl="2"/>
            <a:r>
              <a:rPr lang="en-US" altLang="en-US" sz="1600" b="1" dirty="0" err="1"/>
              <a:t>ori</a:t>
            </a:r>
            <a:r>
              <a:rPr lang="en-US" altLang="en-US" sz="1600" b="1" dirty="0"/>
              <a:t> 	$t3, $t2, 12</a:t>
            </a:r>
          </a:p>
          <a:p>
            <a:pPr lvl="3"/>
            <a:endParaRPr lang="en-US" altLang="en-US" sz="11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046129" y="4035703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046129" y="435393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0000000000001010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049509" y="4678217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0000000000001100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999" y="4034764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892" y="435869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0xA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A1458C4-08B5-4D68-B0B8-EA9131C7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088" y="468297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85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Special I-Type instructions: Load/Store</a:t>
            </a:r>
          </a:p>
          <a:p>
            <a:pPr lvl="1"/>
            <a:r>
              <a:rPr lang="en-US" altLang="en-US" sz="2000" dirty="0"/>
              <a:t>Within 32-bit data, command, two register ids, and an offset value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lw</a:t>
            </a:r>
            <a:r>
              <a:rPr lang="en-US" altLang="en-US" sz="3600" dirty="0"/>
              <a:t>	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r>
              <a:rPr lang="en-US" altLang="en-US" sz="3600" dirty="0"/>
              <a:t>(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381663" y="3714741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468" y="4780549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381662" y="4780549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159823" y="3361334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1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Load/Store in I-Type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lb</a:t>
            </a:r>
            <a:r>
              <a:rPr lang="en-US" altLang="en-US" sz="1600" b="1" dirty="0"/>
              <a:t>		$5, 4($4)</a:t>
            </a:r>
          </a:p>
          <a:p>
            <a:pPr lvl="2"/>
            <a:r>
              <a:rPr lang="en-US" altLang="en-US" sz="1600" b="1" dirty="0" err="1"/>
              <a:t>lh</a:t>
            </a:r>
            <a:r>
              <a:rPr lang="en-US" altLang="en-US" sz="1600" b="1" dirty="0"/>
              <a:t>		$13, 0x10($12)</a:t>
            </a:r>
          </a:p>
          <a:p>
            <a:pPr lvl="2"/>
            <a:r>
              <a:rPr lang="en-US" altLang="en-US" sz="1600" b="1" dirty="0" err="1"/>
              <a:t>lw</a:t>
            </a:r>
            <a:r>
              <a:rPr lang="en-US" altLang="en-US" sz="1600" b="1" dirty="0"/>
              <a:t> 	$t3, -16($t2)</a:t>
            </a:r>
          </a:p>
          <a:p>
            <a:pPr lvl="2"/>
            <a:r>
              <a:rPr lang="en-US" altLang="en-US" sz="1600" b="1" dirty="0" err="1"/>
              <a:t>sb</a:t>
            </a:r>
            <a:r>
              <a:rPr lang="en-US" altLang="en-US" sz="1600" b="1" dirty="0"/>
              <a:t>		$3, 0xfff0($4)</a:t>
            </a:r>
          </a:p>
          <a:p>
            <a:pPr lvl="2"/>
            <a:r>
              <a:rPr lang="en-US" altLang="en-US" sz="1600" b="1" dirty="0" err="1"/>
              <a:t>sh</a:t>
            </a:r>
            <a:r>
              <a:rPr lang="en-US" altLang="en-US" sz="1600" b="1" dirty="0"/>
              <a:t>		$2, 8($8)</a:t>
            </a:r>
          </a:p>
          <a:p>
            <a:pPr lvl="2"/>
            <a:r>
              <a:rPr lang="en-US" altLang="en-US" sz="1600" b="1" dirty="0" err="1"/>
              <a:t>sw</a:t>
            </a:r>
            <a:r>
              <a:rPr lang="en-US" altLang="en-US" sz="1600" b="1" dirty="0"/>
              <a:t>	$s1, 10($s0)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142505" y="3612085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0000000000000100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142505" y="3908031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100001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0000000000010000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145886" y="4210022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1111111111110000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570" y="3612579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967" y="3905879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0x10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A1458C4-08B5-4D68-B0B8-EA9131C7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203" y="421002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-16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9B2371-9B01-407D-9D1C-D5FF52410999}"/>
              </a:ext>
            </a:extLst>
          </p:cNvPr>
          <p:cNvGrpSpPr/>
          <p:nvPr/>
        </p:nvGrpSpPr>
        <p:grpSpPr>
          <a:xfrm>
            <a:off x="5139124" y="4538968"/>
            <a:ext cx="4842518" cy="263255"/>
            <a:chOff x="2034458" y="1468499"/>
            <a:chExt cx="4222925" cy="26416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A2914AAF-CFF9-4E42-99BF-82ED9ED0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101000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D8D5AC-C2A8-4C49-A76D-0C28CD7E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95BF7D2-734E-4EA3-81A9-B502EFDEE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00011</a:t>
              </a: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5B74BC9D-A017-453A-8DB2-4C3E3F68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1111111111110000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673E24-9F09-47D7-85DD-2B21D2AEA1CE}"/>
              </a:ext>
            </a:extLst>
          </p:cNvPr>
          <p:cNvGrpSpPr/>
          <p:nvPr/>
        </p:nvGrpSpPr>
        <p:grpSpPr>
          <a:xfrm>
            <a:off x="5139124" y="4857202"/>
            <a:ext cx="4842518" cy="263255"/>
            <a:chOff x="2034458" y="1468499"/>
            <a:chExt cx="4222925" cy="264160"/>
          </a:xfrm>
        </p:grpSpPr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89F15210-E945-463B-BA4C-D293AA47F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101001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FF81B297-9A53-4BFF-9C7E-747B8B48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FFE20E92-38FA-4E10-A1FF-99AD05AB9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3C93010B-342C-4603-B655-38DA5D09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B51060-C94B-40E7-8B68-7C03FC6CDF56}"/>
              </a:ext>
            </a:extLst>
          </p:cNvPr>
          <p:cNvGrpSpPr/>
          <p:nvPr/>
        </p:nvGrpSpPr>
        <p:grpSpPr>
          <a:xfrm>
            <a:off x="5142505" y="5181482"/>
            <a:ext cx="4842518" cy="263255"/>
            <a:chOff x="2034458" y="1468499"/>
            <a:chExt cx="4222925" cy="264160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F6EB28B9-26FE-4132-AC20-E8CD78EC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101011</a:t>
              </a:r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4FC08D3-92EE-41C6-AB3A-74FCA264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3F3C1CE6-03C1-4CF5-B70C-EF50F04DA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E2A63E58-C14A-4FA6-B2FF-298A3F36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0000000000001010</a:t>
              </a:r>
            </a:p>
          </p:txBody>
        </p:sp>
      </p:grpSp>
      <p:sp>
        <p:nvSpPr>
          <p:cNvPr id="89" name="Rectangle 5">
            <a:extLst>
              <a:ext uri="{FF2B5EF4-FFF2-40B4-BE49-F238E27FC236}">
                <a16:creationId xmlns:a16="http://schemas.microsoft.com/office/drawing/2014/main" id="{2102D4F0-C959-4A3A-97E3-C141F8FB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190" y="453946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0xfff0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A216527E-FC0F-4DF4-AF85-0E7333C2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86" y="4860944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99822962-20DC-4DA0-A856-8C7811CC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822" y="518148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89" y="360619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5774F5B9-809E-4FDC-8FD3-1E6692CC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99" y="3904513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0x21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F3689200-99D2-4CB1-8A11-0527B40D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98" y="421002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0x23</a:t>
            </a:r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790BDF71-C9A2-494A-AE93-ABDD84E3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16" y="4539597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0x28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113F8660-8960-4263-91EB-25E47F31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110" y="4858720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0x29</a:t>
            </a:r>
          </a:p>
        </p:txBody>
      </p:sp>
      <p:sp>
        <p:nvSpPr>
          <p:cNvPr id="97" name="Rectangle 4">
            <a:extLst>
              <a:ext uri="{FF2B5EF4-FFF2-40B4-BE49-F238E27FC236}">
                <a16:creationId xmlns:a16="http://schemas.microsoft.com/office/drawing/2014/main" id="{92961EB9-713C-4154-882C-80C696CE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16" y="518148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0x2B</a:t>
            </a:r>
          </a:p>
        </p:txBody>
      </p:sp>
    </p:spTree>
    <p:extLst>
      <p:ext uri="{BB962C8B-B14F-4D97-AF65-F5344CB8AC3E}">
        <p14:creationId xmlns:p14="http://schemas.microsoft.com/office/powerpoint/2010/main" val="25314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3B927-803D-485C-BE4C-BD9879ECB1EF}"/>
              </a:ext>
            </a:extLst>
          </p:cNvPr>
          <p:cNvCxnSpPr/>
          <p:nvPr/>
        </p:nvCxnSpPr>
        <p:spPr>
          <a:xfrm>
            <a:off x="1856510" y="2771975"/>
            <a:ext cx="0" cy="54672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6B255B2-CC31-4C8A-98DF-7BFC24BB8739}"/>
              </a:ext>
            </a:extLst>
          </p:cNvPr>
          <p:cNvSpPr/>
          <p:nvPr/>
        </p:nvSpPr>
        <p:spPr>
          <a:xfrm>
            <a:off x="1760737" y="2489697"/>
            <a:ext cx="9577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A90026-19EA-475F-A945-65B1862E1E29}"/>
              </a:ext>
            </a:extLst>
          </p:cNvPr>
          <p:cNvSpPr/>
          <p:nvPr/>
        </p:nvSpPr>
        <p:spPr>
          <a:xfrm>
            <a:off x="1760737" y="5332934"/>
            <a:ext cx="95773" cy="7673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0568C4E-9CD6-4C66-8EE0-C2833D14E845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>
            <a:off x="1760737" y="2516073"/>
            <a:ext cx="14654" cy="2855227"/>
          </a:xfrm>
          <a:prstGeom prst="curvedConnector3">
            <a:avLst>
              <a:gd name="adj1" fmla="val 461455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6A227D-5957-4077-AE3A-595DE5034C3B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E84401-5D1B-4D0E-A122-7F8C44D104D1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230504-BA2B-41F3-8D8D-F77B8EA72C40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509DB-84F1-4D1E-9C12-78E7CD095A31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480697-1F88-4CA8-AA4B-7FE0B002FFB3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464B2E5B-4E2C-4EE3-93EB-E9E730349221}"/>
              </a:ext>
            </a:extLst>
          </p:cNvPr>
          <p:cNvSpPr/>
          <p:nvPr/>
        </p:nvSpPr>
        <p:spPr>
          <a:xfrm>
            <a:off x="8355241" y="13588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D49A62-F33D-4F91-9695-3469250F6819}"/>
              </a:ext>
            </a:extLst>
          </p:cNvPr>
          <p:cNvSpPr txBox="1"/>
          <p:nvPr/>
        </p:nvSpPr>
        <p:spPr>
          <a:xfrm>
            <a:off x="5156213" y="1515736"/>
            <a:ext cx="31710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for </a:t>
            </a:r>
            <a:r>
              <a:rPr lang="en-US" sz="2077" dirty="0" err="1">
                <a:solidFill>
                  <a:srgbClr val="0070C0"/>
                </a:solidFill>
                <a:latin typeface="Calibri"/>
              </a:rPr>
              <a:t>myfunction</a:t>
            </a:r>
            <a:endParaRPr lang="en-US" sz="2077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C2EF4-9861-484A-B00A-6A18E2F1F826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4FB53-4DB2-4297-9F70-2EDE8F8B6B03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5298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Special I-Type instructions: Branch</a:t>
            </a:r>
          </a:p>
          <a:p>
            <a:pPr lvl="1"/>
            <a:r>
              <a:rPr lang="en-US" altLang="en-US" sz="2000" dirty="0"/>
              <a:t>uses the same format but needs a special treatment for immediate field value</a:t>
            </a:r>
            <a:endParaRPr lang="en-US" altLang="en-US" sz="1600" dirty="0"/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beq</a:t>
            </a:r>
            <a:r>
              <a:rPr lang="en-US" altLang="en-US" sz="3600" dirty="0"/>
              <a:t>	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5" y="3747109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48129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48129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3937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C34F98-BCE3-4DAA-818C-D6BB1851ECB2}"/>
              </a:ext>
            </a:extLst>
          </p:cNvPr>
          <p:cNvCxnSpPr/>
          <p:nvPr/>
        </p:nvCxnSpPr>
        <p:spPr>
          <a:xfrm>
            <a:off x="7202612" y="2964826"/>
            <a:ext cx="100285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89816B-F39D-47EB-9CB2-65E116C8F0BA}"/>
              </a:ext>
            </a:extLst>
          </p:cNvPr>
          <p:cNvSpPr txBox="1"/>
          <p:nvPr/>
        </p:nvSpPr>
        <p:spPr>
          <a:xfrm>
            <a:off x="8158853" y="2987083"/>
            <a:ext cx="275107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name to branch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CD649-6CC7-4C18-8337-69777EA37F14}"/>
              </a:ext>
            </a:extLst>
          </p:cNvPr>
          <p:cNvCxnSpPr>
            <a:endCxn id="5" idx="1"/>
          </p:cNvCxnSpPr>
          <p:nvPr/>
        </p:nvCxnSpPr>
        <p:spPr>
          <a:xfrm>
            <a:off x="7749789" y="2964628"/>
            <a:ext cx="409064" cy="22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Target Addressing</a:t>
            </a:r>
            <a:endParaRPr lang="en-AU" altLang="en-US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857083" y="1184324"/>
            <a:ext cx="5700367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PC-relative addressing</a:t>
            </a:r>
          </a:p>
          <a:p>
            <a:pPr lvl="1"/>
            <a:r>
              <a:rPr lang="en-US" altLang="en-US" sz="2000" dirty="0"/>
              <a:t>MIPS calculates the branch target address based on the branch instruction’s next instruction’s address </a:t>
            </a:r>
          </a:p>
          <a:p>
            <a:pPr marL="527518" lvl="1" indent="0">
              <a:buNone/>
            </a:pPr>
            <a:endParaRPr lang="en-US" altLang="en-US" sz="2000" dirty="0"/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“Branch to N lines above or below”</a:t>
            </a:r>
            <a:r>
              <a:rPr lang="en-US" altLang="en-US" sz="2000" dirty="0"/>
              <a:t>; not branch to absolute address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necessary because in many cases, we do not know (at compile time) where our code will be loaded in the memory space</a:t>
            </a:r>
            <a:endParaRPr lang="en-AU" altLang="en-US" sz="24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7244557" y="2450404"/>
          <a:ext cx="4053288" cy="2952751"/>
        </p:xfrm>
        <a:graphic>
          <a:graphicData uri="http://schemas.openxmlformats.org/drawingml/2006/table">
            <a:tbl>
              <a:tblPr/>
              <a:tblGrid>
                <a:gridCol w="119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34CF07-B779-4A03-A84C-B4E8855865AD}"/>
              </a:ext>
            </a:extLst>
          </p:cNvPr>
          <p:cNvSpPr txBox="1"/>
          <p:nvPr/>
        </p:nvSpPr>
        <p:spPr>
          <a:xfrm>
            <a:off x="7167564" y="1534435"/>
            <a:ext cx="3140603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the code is loaded 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1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0x00080000</a:t>
            </a:r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832A1-E5ED-44F1-90A8-BF343E3FFA38}"/>
              </a:ext>
            </a:extLst>
          </p:cNvPr>
          <p:cNvCxnSpPr/>
          <p:nvPr/>
        </p:nvCxnSpPr>
        <p:spPr>
          <a:xfrm flipH="1">
            <a:off x="7678616" y="2138151"/>
            <a:ext cx="156613" cy="312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CB981-6DFA-45CB-8A91-DBE14C6D7901}"/>
              </a:ext>
            </a:extLst>
          </p:cNvPr>
          <p:cNvCxnSpPr/>
          <p:nvPr/>
        </p:nvCxnSpPr>
        <p:spPr>
          <a:xfrm>
            <a:off x="7101621" y="2645935"/>
            <a:ext cx="1429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27C5A4-A47E-4C88-A919-554DDB68BCA6}"/>
              </a:ext>
            </a:extLst>
          </p:cNvPr>
          <p:cNvCxnSpPr/>
          <p:nvPr/>
        </p:nvCxnSpPr>
        <p:spPr>
          <a:xfrm>
            <a:off x="7096124" y="3060828"/>
            <a:ext cx="1429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9A81F-2C92-4006-B7A1-1FF37D13D22B}"/>
              </a:ext>
            </a:extLst>
          </p:cNvPr>
          <p:cNvCxnSpPr/>
          <p:nvPr/>
        </p:nvCxnSpPr>
        <p:spPr>
          <a:xfrm>
            <a:off x="7167563" y="2645935"/>
            <a:ext cx="0" cy="414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3A5296-C4D4-4873-AC58-50BDF826F74A}"/>
              </a:ext>
            </a:extLst>
          </p:cNvPr>
          <p:cNvSpPr txBox="1"/>
          <p:nvPr/>
        </p:nvSpPr>
        <p:spPr>
          <a:xfrm>
            <a:off x="4396743" y="5822790"/>
            <a:ext cx="4974247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instruction is 4-byte long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Assembly code line address increases by 4 bytes</a:t>
            </a:r>
            <a:endParaRPr lang="en-US" sz="161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004754-C723-4C98-8A33-65FDD489712A}"/>
              </a:ext>
            </a:extLst>
          </p:cNvPr>
          <p:cNvCxnSpPr>
            <a:cxnSpLocks/>
          </p:cNvCxnSpPr>
          <p:nvPr/>
        </p:nvCxnSpPr>
        <p:spPr>
          <a:xfrm flipH="1" flipV="1">
            <a:off x="6901003" y="2853382"/>
            <a:ext cx="1" cy="2928193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E07E08-2A47-4CF7-86ED-D7BB93D1C2E5}"/>
              </a:ext>
            </a:extLst>
          </p:cNvPr>
          <p:cNvCxnSpPr>
            <a:cxnSpLocks/>
          </p:cNvCxnSpPr>
          <p:nvPr/>
        </p:nvCxnSpPr>
        <p:spPr>
          <a:xfrm>
            <a:off x="6884518" y="2853382"/>
            <a:ext cx="244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8EA90DA-6AF3-42D2-9DD0-F95A6D0C3842}"/>
              </a:ext>
            </a:extLst>
          </p:cNvPr>
          <p:cNvSpPr/>
          <p:nvPr/>
        </p:nvSpPr>
        <p:spPr>
          <a:xfrm>
            <a:off x="4060016" y="2695684"/>
            <a:ext cx="2876735" cy="1896347"/>
          </a:xfrm>
          <a:prstGeom prst="wedgeEllipseCallout">
            <a:avLst>
              <a:gd name="adj1" fmla="val 62450"/>
              <a:gd name="adj2" fmla="val 14022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two lines below from </a:t>
            </a:r>
            <a:r>
              <a:rPr lang="en-US" sz="1615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bne’s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instruction (</a:t>
            </a:r>
            <a:r>
              <a:rPr lang="en-US" sz="1615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field will be filled with 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FE77D3-CD4C-48B3-BD36-E54CA9226F49}"/>
              </a:ext>
            </a:extLst>
          </p:cNvPr>
          <p:cNvSpPr/>
          <p:nvPr/>
        </p:nvSpPr>
        <p:spPr>
          <a:xfrm>
            <a:off x="4060017" y="4689885"/>
            <a:ext cx="3052582" cy="1896347"/>
          </a:xfrm>
          <a:prstGeom prst="wedgeEllipseCallout">
            <a:avLst>
              <a:gd name="adj1" fmla="val 58198"/>
              <a:gd name="adj2" fmla="val -39996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6 lines above from b’s next line (Exit)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field will be filled with 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23930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Target Addressing</a:t>
            </a:r>
            <a:endParaRPr lang="en-AU" altLang="en-US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894155" y="1173347"/>
            <a:ext cx="5896403" cy="55068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Why branch’s next instruction should be considered?</a:t>
            </a:r>
          </a:p>
          <a:p>
            <a:pPr lvl="1"/>
            <a:r>
              <a:rPr lang="en-US" altLang="en-US" sz="1800" dirty="0"/>
              <a:t>Because MIPS increments program counter (PC) by 4 before executing an instruction</a:t>
            </a:r>
          </a:p>
          <a:p>
            <a:pPr lvl="1"/>
            <a:r>
              <a:rPr lang="en-US" altLang="en-US" sz="1800" dirty="0"/>
              <a:t>This already incremented PC value is used for branch target address calculation</a:t>
            </a:r>
          </a:p>
          <a:p>
            <a:pPr lvl="1"/>
            <a:endParaRPr lang="en-US" altLang="en-US" sz="1800" dirty="0"/>
          </a:p>
          <a:p>
            <a:r>
              <a:rPr lang="en-US" altLang="en-US" sz="2000" b="1" dirty="0"/>
              <a:t>Branch Target Address Calculation</a:t>
            </a:r>
          </a:p>
          <a:p>
            <a:pPr lvl="1"/>
            <a:r>
              <a:rPr lang="en-US" altLang="en-US" sz="1800" b="1" dirty="0"/>
              <a:t>Target address = branch’s next instruction address + offset x 4</a:t>
            </a:r>
          </a:p>
          <a:p>
            <a:pPr lvl="1"/>
            <a:r>
              <a:rPr lang="en-US" altLang="en-US" sz="1800" b="1" dirty="0" err="1"/>
              <a:t>bne</a:t>
            </a:r>
            <a:r>
              <a:rPr lang="en-US" altLang="en-US" sz="1800" b="1" dirty="0"/>
              <a:t> $t0, $s5, Exit</a:t>
            </a:r>
            <a:endParaRPr lang="en-US" altLang="en-US" sz="1800" dirty="0"/>
          </a:p>
          <a:p>
            <a:pPr lvl="2"/>
            <a:r>
              <a:rPr lang="en-US" altLang="en-US" sz="1800" dirty="0"/>
              <a:t>Exit (0x00080018) = </a:t>
            </a:r>
            <a:r>
              <a:rPr lang="en-US" altLang="en-US" sz="1800" dirty="0" err="1"/>
              <a:t>addi</a:t>
            </a:r>
            <a:r>
              <a:rPr lang="en-US" altLang="en-US" sz="1800" dirty="0"/>
              <a:t> address (0x00080010) + distance (2) x 4 byte/</a:t>
            </a:r>
            <a:r>
              <a:rPr lang="en-US" altLang="en-US" sz="1800" dirty="0" err="1"/>
              <a:t>inst</a:t>
            </a:r>
            <a:r>
              <a:rPr lang="en-US" altLang="en-US" sz="1800" dirty="0"/>
              <a:t> </a:t>
            </a:r>
            <a:endParaRPr lang="en-US" altLang="en-US" sz="2000" dirty="0"/>
          </a:p>
          <a:p>
            <a:pPr lvl="1"/>
            <a:r>
              <a:rPr lang="en-US" altLang="en-US" sz="1800" b="1" dirty="0"/>
              <a:t>b Loop</a:t>
            </a:r>
            <a:endParaRPr lang="en-US" altLang="en-US" sz="1800" dirty="0"/>
          </a:p>
          <a:p>
            <a:pPr lvl="2"/>
            <a:r>
              <a:rPr lang="en-US" altLang="en-US" sz="1800" dirty="0"/>
              <a:t>Loop (0x00080000) = Exit address (0x00080018) + distance (-6) x 4 byte/</a:t>
            </a:r>
            <a:r>
              <a:rPr lang="en-US" altLang="en-US" sz="1800" dirty="0" err="1"/>
              <a:t>inst</a:t>
            </a:r>
            <a:r>
              <a:rPr lang="en-US" altLang="en-US" sz="1800" dirty="0"/>
              <a:t>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1846" dirty="0"/>
          </a:p>
          <a:p>
            <a:pPr lvl="1"/>
            <a:endParaRPr lang="en-AU" altLang="en-US" sz="2769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7244557" y="2450404"/>
          <a:ext cx="4053288" cy="2952751"/>
        </p:xfrm>
        <a:graphic>
          <a:graphicData uri="http://schemas.openxmlformats.org/drawingml/2006/table">
            <a:tbl>
              <a:tblPr/>
              <a:tblGrid>
                <a:gridCol w="119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26609" y="3622775"/>
            <a:ext cx="9495692" cy="250289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Branch in I-Type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bne</a:t>
            </a:r>
            <a:r>
              <a:rPr lang="en-US" altLang="en-US" sz="1600" b="1" dirty="0"/>
              <a:t>	$t0, $s5, Exit</a:t>
            </a:r>
          </a:p>
          <a:p>
            <a:pPr lvl="2"/>
            <a:r>
              <a:rPr lang="en-US" altLang="en-US" sz="1600" b="1" dirty="0" err="1"/>
              <a:t>beq</a:t>
            </a:r>
            <a:r>
              <a:rPr lang="en-US" altLang="en-US" sz="1600" b="1" dirty="0"/>
              <a:t>	$0, $0, Loop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4786457" y="4445561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000101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1545512" y="1346490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318" y="241229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1545512" y="241229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4786457" y="474150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1111111111111010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62" y="4445257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62" y="4740408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733" y="4443997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0x5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5774F5B9-809E-4FDC-8FD3-1E6692CC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41" y="474429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0x4</a:t>
            </a:r>
          </a:p>
        </p:txBody>
      </p:sp>
      <p:graphicFrame>
        <p:nvGraphicFramePr>
          <p:cNvPr id="98" name="Group 77">
            <a:extLst>
              <a:ext uri="{FF2B5EF4-FFF2-40B4-BE49-F238E27FC236}">
                <a16:creationId xmlns:a16="http://schemas.microsoft.com/office/drawing/2014/main" id="{45FA1ECA-A3D2-41D8-ACA8-59C8ACAE8A33}"/>
              </a:ext>
            </a:extLst>
          </p:cNvPr>
          <p:cNvGraphicFramePr>
            <a:graphicFrameLocks noGrp="1"/>
          </p:cNvGraphicFramePr>
          <p:nvPr/>
        </p:nvGraphicFramePr>
        <p:xfrm>
          <a:off x="8524462" y="1630709"/>
          <a:ext cx="2877216" cy="2133600"/>
        </p:xfrm>
        <a:graphic>
          <a:graphicData uri="http://schemas.openxmlformats.org/drawingml/2006/table">
            <a:tbl>
              <a:tblPr/>
              <a:tblGrid>
                <a:gridCol w="85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an Immediate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348154" y="1161553"/>
            <a:ext cx="9495692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What if you want to load an immediate value to a register?</a:t>
            </a:r>
          </a:p>
          <a:p>
            <a:r>
              <a:rPr lang="en-US" sz="2000" b="1" dirty="0"/>
              <a:t>If immediate (constant) is 16 bits or less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 err="1"/>
              <a:t>ori</a:t>
            </a:r>
            <a:r>
              <a:rPr lang="en-US" sz="2000" dirty="0"/>
              <a:t> or </a:t>
            </a:r>
            <a:r>
              <a:rPr lang="en-US" sz="2000" b="1" dirty="0" err="1"/>
              <a:t>addi</a:t>
            </a:r>
            <a:r>
              <a:rPr lang="en-US" sz="2000" dirty="0"/>
              <a:t> instruction with $0 register</a:t>
            </a:r>
          </a:p>
          <a:p>
            <a:pPr lvl="1"/>
            <a:r>
              <a:rPr lang="en-US" sz="2000" dirty="0"/>
              <a:t>Examples : You want to load value 1 to $2</a:t>
            </a:r>
            <a:endParaRPr lang="en-US" sz="1600" dirty="0"/>
          </a:p>
          <a:p>
            <a:pPr lvl="2"/>
            <a:r>
              <a:rPr lang="en-US" sz="1800" dirty="0" err="1"/>
              <a:t>addi</a:t>
            </a:r>
            <a:r>
              <a:rPr lang="en-US" sz="1800" dirty="0"/>
              <a:t> 	$2, $0, 1	     		// R[2] = 0 + 1 = 1</a:t>
            </a:r>
          </a:p>
          <a:p>
            <a:pPr lvl="2"/>
            <a:r>
              <a:rPr lang="en-US" sz="1800" dirty="0" err="1"/>
              <a:t>ori</a:t>
            </a:r>
            <a:r>
              <a:rPr lang="en-US" sz="1800" dirty="0"/>
              <a:t>		$2, $0, 0x1      	        // R[2] = 0 | 1 = 1</a:t>
            </a:r>
          </a:p>
          <a:p>
            <a:endParaRPr lang="en-US" sz="2000" dirty="0"/>
          </a:p>
          <a:p>
            <a:r>
              <a:rPr lang="en-US" sz="2000" b="1" dirty="0"/>
              <a:t>If immediate is more than 16 bits</a:t>
            </a:r>
          </a:p>
          <a:p>
            <a:pPr lvl="1"/>
            <a:r>
              <a:rPr lang="en-US" sz="2000" dirty="0" err="1"/>
              <a:t>Immediates</a:t>
            </a:r>
            <a:r>
              <a:rPr lang="en-US" sz="2000" dirty="0"/>
              <a:t> limited to 16 bits so we must load constant with a 2-instruction sequence using the special </a:t>
            </a:r>
            <a:r>
              <a:rPr lang="en-US" sz="2000" dirty="0">
                <a:solidFill>
                  <a:srgbClr val="0070C0"/>
                </a:solidFill>
              </a:rPr>
              <a:t>LUI (Load Upper Immediate)</a:t>
            </a:r>
            <a:r>
              <a:rPr lang="en-US" sz="2000" dirty="0"/>
              <a:t> instruction</a:t>
            </a:r>
          </a:p>
          <a:p>
            <a:pPr lvl="1"/>
            <a:r>
              <a:rPr lang="en-US" sz="2000" dirty="0"/>
              <a:t>To load $2 with 0x12345678</a:t>
            </a:r>
          </a:p>
          <a:p>
            <a:pPr lvl="2"/>
            <a:r>
              <a:rPr lang="en-US" sz="1800" dirty="0" err="1"/>
              <a:t>lui</a:t>
            </a:r>
            <a:r>
              <a:rPr lang="en-US" sz="1800" dirty="0"/>
              <a:t>		$2, 0x1234</a:t>
            </a:r>
          </a:p>
          <a:p>
            <a:pPr lvl="2"/>
            <a:r>
              <a:rPr lang="en-US" sz="1800" dirty="0" err="1"/>
              <a:t>ori</a:t>
            </a:r>
            <a:r>
              <a:rPr lang="en-US" sz="1800" dirty="0"/>
              <a:t>		$2, $2, 0x5678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027932" y="5056967"/>
            <a:ext cx="1143000" cy="3077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12340000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189732" y="5056968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R[2]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7027932" y="5666567"/>
            <a:ext cx="1143000" cy="3077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12345678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6189732" y="5666568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527517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Courier New" pitchFamily="64" charset="0"/>
              </a:rPr>
              <a:t>R[2]</a:t>
            </a:r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6723132" y="5361767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u="sng" dirty="0">
                <a:solidFill>
                  <a:prstClr val="black"/>
                </a:solidFill>
                <a:latin typeface="Courier New" pitchFamily="64" charset="0"/>
              </a:rPr>
              <a:t>OR 00005678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70932" y="5060142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LUI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170932" y="5669742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ORI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8CFE879-EF22-4646-86FC-88B9BEC977EE}"/>
              </a:ext>
            </a:extLst>
          </p:cNvPr>
          <p:cNvSpPr/>
          <p:nvPr/>
        </p:nvSpPr>
        <p:spPr>
          <a:xfrm>
            <a:off x="7765382" y="3025618"/>
            <a:ext cx="3078464" cy="936235"/>
          </a:xfrm>
          <a:prstGeom prst="wedgeEllipseCallout">
            <a:avLst>
              <a:gd name="adj1" fmla="val -22936"/>
              <a:gd name="adj2" fmla="val 97937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LUI: the immediate value is loaded to the MSB 16 bits of the target register</a:t>
            </a:r>
          </a:p>
        </p:txBody>
      </p:sp>
    </p:spTree>
    <p:extLst>
      <p:ext uri="{BB962C8B-B14F-4D97-AF65-F5344CB8AC3E}">
        <p14:creationId xmlns:p14="http://schemas.microsoft.com/office/powerpoint/2010/main" val="21219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9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uiExpand="1" build="allAtOnce" animBg="1"/>
      <p:bldP spid="41989" grpId="0"/>
      <p:bldP spid="41990" grpId="0" uiExpand="1" build="allAtOnce" animBg="1"/>
      <p:bldP spid="41991" grpId="0"/>
      <p:bldP spid="9" grpId="0"/>
      <p:bldP spid="10" grpId="0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6B46-9C6B-43F6-8D31-B109B462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J-Type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0516-8B50-4FD0-B234-9B1316C3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is another type, J, in MIPS for Jump instruction</a:t>
            </a:r>
          </a:p>
          <a:p>
            <a:pPr lvl="1"/>
            <a:r>
              <a:rPr lang="en-US" sz="2000" dirty="0"/>
              <a:t>Similar to unconditional branch</a:t>
            </a:r>
          </a:p>
          <a:p>
            <a:endParaRPr lang="en-US" sz="2400" dirty="0"/>
          </a:p>
          <a:p>
            <a:pPr marL="527517" lvl="1" indent="0" algn="ctr">
              <a:buNone/>
            </a:pPr>
            <a:r>
              <a:rPr lang="en-US" altLang="en-US" sz="3600" dirty="0">
                <a:solidFill>
                  <a:prstClr val="black"/>
                </a:solidFill>
              </a:rPr>
              <a:t>j 	target   # Jump to target</a:t>
            </a:r>
          </a:p>
          <a:p>
            <a:endParaRPr lang="en-US" sz="24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71D7-013A-412B-87D7-D508416D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C5CC34-7A95-4649-95D3-F0AD6EF736AB}"/>
              </a:ext>
            </a:extLst>
          </p:cNvPr>
          <p:cNvGrpSpPr/>
          <p:nvPr/>
        </p:nvGrpSpPr>
        <p:grpSpPr>
          <a:xfrm>
            <a:off x="2777978" y="3908483"/>
            <a:ext cx="6224330" cy="852930"/>
            <a:chOff x="2034458" y="1203455"/>
            <a:chExt cx="4196401" cy="529204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506D48D3-066D-4DC2-BD54-A4F464DE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B8D6192-06E1-4FE9-8988-0DB3BB36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3403921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E3955D4-04B2-40B7-80F4-BB5F2443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1E56A86B-85B7-4EE3-8906-106AAC4E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01" y="1203455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bits</a:t>
              </a:r>
            </a:p>
          </p:txBody>
        </p:sp>
      </p:grpSp>
      <p:sp>
        <p:nvSpPr>
          <p:cNvPr id="35" name="Rectangle 12">
            <a:extLst>
              <a:ext uri="{FF2B5EF4-FFF2-40B4-BE49-F238E27FC236}">
                <a16:creationId xmlns:a16="http://schemas.microsoft.com/office/drawing/2014/main" id="{CBFAAD9F-9D5C-40D0-A866-507331D8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784" y="4975715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575478-2734-487A-B45A-0EE017792125}"/>
              </a:ext>
            </a:extLst>
          </p:cNvPr>
          <p:cNvCxnSpPr/>
          <p:nvPr/>
        </p:nvCxnSpPr>
        <p:spPr>
          <a:xfrm>
            <a:off x="2777978" y="4975715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471BAC0-4BA5-4454-9395-8D02CA9FA779}"/>
              </a:ext>
            </a:extLst>
          </p:cNvPr>
          <p:cNvSpPr/>
          <p:nvPr/>
        </p:nvSpPr>
        <p:spPr>
          <a:xfrm>
            <a:off x="5556139" y="3556500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Jump Target Addressing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1868" y="1314484"/>
            <a:ext cx="6352964" cy="496461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Jump instruction provides larger scale jump than branch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Target address = First 4 bits of jump’s next instruction address : Last 28 bits of (target x 4)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Example: j Loop (0x00080000)</a:t>
            </a:r>
          </a:p>
          <a:p>
            <a:pPr lvl="1"/>
            <a:r>
              <a:rPr lang="en-US" altLang="en-US" sz="1800" b="1" dirty="0"/>
              <a:t>The first 4 bits of Exit = 0x0</a:t>
            </a:r>
          </a:p>
          <a:p>
            <a:pPr lvl="1"/>
            <a:endParaRPr lang="en-US" altLang="en-US" sz="1800" b="1" dirty="0"/>
          </a:p>
          <a:p>
            <a:pPr lvl="1"/>
            <a:r>
              <a:rPr lang="en-US" altLang="en-US" sz="1800" b="1" dirty="0"/>
              <a:t>Last 28 bits of target x 4 = 0080000</a:t>
            </a:r>
          </a:p>
          <a:p>
            <a:pPr lvl="1"/>
            <a:endParaRPr lang="en-US" altLang="en-US" sz="1800" b="1" dirty="0"/>
          </a:p>
          <a:p>
            <a:pPr lvl="1"/>
            <a:r>
              <a:rPr lang="en-US" altLang="en-US" sz="1800" b="1" dirty="0"/>
              <a:t>target = 0x0020000</a:t>
            </a: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24" name="Group 77">
            <a:extLst>
              <a:ext uri="{FF2B5EF4-FFF2-40B4-BE49-F238E27FC236}">
                <a16:creationId xmlns:a16="http://schemas.microsoft.com/office/drawing/2014/main" id="{D1DCAF7F-BE47-4137-9287-757DCCEE2139}"/>
              </a:ext>
            </a:extLst>
          </p:cNvPr>
          <p:cNvGraphicFramePr>
            <a:graphicFrameLocks noGrp="1"/>
          </p:cNvGraphicFramePr>
          <p:nvPr/>
        </p:nvGraphicFramePr>
        <p:xfrm>
          <a:off x="6954832" y="3080219"/>
          <a:ext cx="4441451" cy="2952751"/>
        </p:xfrm>
        <a:graphic>
          <a:graphicData uri="http://schemas.openxmlformats.org/drawingml/2006/table">
            <a:tbl>
              <a:tblPr/>
              <a:tblGrid>
                <a:gridCol w="131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D342CA7B-F0FE-46A2-A2CC-1C2D47EB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883" y="1806821"/>
            <a:ext cx="381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527517">
              <a:defRPr/>
            </a:pP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00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FC6C2C-8CBA-4C8C-9153-530C97D5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83" y="1806821"/>
            <a:ext cx="2667000" cy="60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dirty="0">
                <a:solidFill>
                  <a:prstClr val="white"/>
                </a:solidFill>
              </a:rPr>
              <a:t>Target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502C1E6-7806-4358-B221-27BE298E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083" y="1806821"/>
            <a:ext cx="6858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PC [31:28]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38C3127-3B2B-4A69-8873-FCEBE282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98" y="1184304"/>
            <a:ext cx="27710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b="1" dirty="0">
                <a:solidFill>
                  <a:prstClr val="black"/>
                </a:solidFill>
              </a:rPr>
              <a:t>Target address of Jump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E1F60B6-D1C6-42F0-AD5E-B97882EF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083" y="1502021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/>
            <a:r>
              <a:rPr lang="en-US" altLang="en-US" sz="1400">
                <a:solidFill>
                  <a:prstClr val="black"/>
                </a:solidFill>
              </a:rPr>
              <a:t>4-bits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B5ED400-A253-4568-8BC0-9342E139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83" y="1502021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 dirty="0">
                <a:solidFill>
                  <a:prstClr val="black"/>
                </a:solidFill>
              </a:rPr>
              <a:t>26-bits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57453-7610-4B9D-B927-26973A5B7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83" y="1502021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/>
            <a:r>
              <a:rPr lang="en-US" altLang="en-US" sz="1400">
                <a:solidFill>
                  <a:prstClr val="black"/>
                </a:solidFill>
              </a:rPr>
              <a:t>2-bits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4E5C0381-2307-4BA5-A6EE-0EAEE5F2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707" y="2487564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2D3BF7-3A5F-48F2-B5E9-D9A8E9139D4B}"/>
              </a:ext>
            </a:extLst>
          </p:cNvPr>
          <p:cNvCxnSpPr>
            <a:cxnSpLocks/>
          </p:cNvCxnSpPr>
          <p:nvPr/>
        </p:nvCxnSpPr>
        <p:spPr>
          <a:xfrm>
            <a:off x="7489931" y="2548559"/>
            <a:ext cx="3753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J-Type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3347743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Jump in J-Type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j	Loop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896336" y="4146157"/>
            <a:ext cx="5550861" cy="263255"/>
            <a:chOff x="2034458" y="1468499"/>
            <a:chExt cx="4840636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000010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691" y="1468499"/>
              <a:ext cx="4051403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00000000000000100000000000000000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367" y="4146157"/>
            <a:ext cx="4645830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0x0020000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613" y="414842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A935F1-2B7E-4D8E-A1C2-058F95822BDB}"/>
              </a:ext>
            </a:extLst>
          </p:cNvPr>
          <p:cNvGrpSpPr/>
          <p:nvPr/>
        </p:nvGrpSpPr>
        <p:grpSpPr>
          <a:xfrm>
            <a:off x="3067532" y="1227546"/>
            <a:ext cx="6224330" cy="852930"/>
            <a:chOff x="2034458" y="1203455"/>
            <a:chExt cx="4196401" cy="529204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8F5D7DF6-BDAF-4438-A7D2-13B0F723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F79B63DC-26CE-4E3F-A532-2BE07344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3403921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A57D8CCA-167E-4E0E-BAEF-F55D0BC3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0AD79CDC-F33F-4029-9C89-F85F5C56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01" y="1203455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bits</a:t>
              </a:r>
            </a:p>
          </p:txBody>
        </p:sp>
      </p:grpSp>
      <p:sp>
        <p:nvSpPr>
          <p:cNvPr id="48" name="Rectangle 12">
            <a:extLst>
              <a:ext uri="{FF2B5EF4-FFF2-40B4-BE49-F238E27FC236}">
                <a16:creationId xmlns:a16="http://schemas.microsoft.com/office/drawing/2014/main" id="{8BBE1318-0232-45D6-9E36-A6C7C86F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338" y="229477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0E1BDF-2B20-4D94-8DFF-8E7B16175358}"/>
              </a:ext>
            </a:extLst>
          </p:cNvPr>
          <p:cNvCxnSpPr/>
          <p:nvPr/>
        </p:nvCxnSpPr>
        <p:spPr>
          <a:xfrm>
            <a:off x="3067532" y="229477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</a:t>
            </a:r>
            <a:r>
              <a:rPr lang="en-US" dirty="0"/>
              <a:t> &amp; 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3760" y="6167646"/>
            <a:ext cx="2461846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827" y="904634"/>
            <a:ext cx="1957193" cy="114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55902" y="1036332"/>
            <a:ext cx="1681167" cy="615767"/>
            <a:chOff x="3805310" y="1047931"/>
            <a:chExt cx="1457011" cy="827313"/>
          </a:xfrm>
          <a:solidFill>
            <a:schemeClr val="bg1">
              <a:lumMod val="6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805310" y="1047931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5310" y="1330959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05310" y="1613987"/>
              <a:ext cx="1457011" cy="26125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77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1890" y="1743800"/>
            <a:ext cx="102566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1433" y="2274496"/>
            <a:ext cx="2921648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916" y="4827538"/>
            <a:ext cx="59022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CPU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9289" y="2435675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0676" y="2788757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1450" y="3247534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721" y="255823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1721" y="2807966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Integer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1721" y="30506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385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1632" y="3970073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45797" y="3951859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Multiply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Divide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0792" y="4840656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015" y="4840655"/>
            <a:ext cx="493992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  <p:cxnSp>
        <p:nvCxnSpPr>
          <p:cNvPr id="32" name="Elbow Connector 31"/>
          <p:cNvCxnSpPr>
            <a:stCxn id="25" idx="1"/>
            <a:endCxn id="27" idx="0"/>
          </p:cNvCxnSpPr>
          <p:nvPr/>
        </p:nvCxnSpPr>
        <p:spPr>
          <a:xfrm rot="10800000" flipV="1">
            <a:off x="2989239" y="3165887"/>
            <a:ext cx="392484" cy="804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8" idx="0"/>
          </p:cNvCxnSpPr>
          <p:nvPr/>
        </p:nvCxnSpPr>
        <p:spPr>
          <a:xfrm>
            <a:off x="4355692" y="3165888"/>
            <a:ext cx="157710" cy="785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2"/>
            <a:endCxn id="29" idx="0"/>
          </p:cNvCxnSpPr>
          <p:nvPr/>
        </p:nvCxnSpPr>
        <p:spPr>
          <a:xfrm rot="5400000">
            <a:off x="4148272" y="4475527"/>
            <a:ext cx="394648" cy="3356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30" idx="0"/>
          </p:cNvCxnSpPr>
          <p:nvPr/>
        </p:nvCxnSpPr>
        <p:spPr>
          <a:xfrm rot="16200000" flipH="1">
            <a:off x="4476383" y="4483026"/>
            <a:ext cx="394647" cy="320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81250" y="2289349"/>
            <a:ext cx="2776597" cy="291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1837" y="4842391"/>
            <a:ext cx="215026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1 (FPU)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4055" y="2450528"/>
            <a:ext cx="393056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5442" y="2803609"/>
            <a:ext cx="343364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56216" y="3262387"/>
            <a:ext cx="49725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Calibri"/>
              </a:rPr>
              <a:t>$31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16488" y="257308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16488" y="2822818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Floating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16488" y="30654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-point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35869" y="3905111"/>
            <a:ext cx="1135209" cy="494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Arithmetic Unit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8705025" y="3550427"/>
            <a:ext cx="0" cy="35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93998" y="5284244"/>
            <a:ext cx="2921648" cy="1386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972" y="5992502"/>
            <a:ext cx="2169376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Coprocessor 0 </a:t>
            </a:r>
          </a:p>
          <a:p>
            <a:pPr defTabSz="527517"/>
            <a:r>
              <a:rPr lang="en-US" sz="1846" b="1" dirty="0">
                <a:solidFill>
                  <a:prstClr val="black"/>
                </a:solidFill>
                <a:latin typeface="Calibri"/>
              </a:rPr>
              <a:t>(Traps and Memory)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8391" y="5430813"/>
            <a:ext cx="2252860" cy="500360"/>
            <a:chOff x="3881264" y="4887055"/>
            <a:chExt cx="997077" cy="433645"/>
          </a:xfrm>
        </p:grpSpPr>
        <p:sp>
          <p:nvSpPr>
            <p:cNvPr id="77" name="Rectangle 76"/>
            <p:cNvSpPr/>
            <p:nvPr/>
          </p:nvSpPr>
          <p:spPr>
            <a:xfrm>
              <a:off x="3881264" y="4887056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27517"/>
              <a:r>
                <a:rPr lang="en-US" sz="1615" dirty="0" err="1">
                  <a:solidFill>
                    <a:prstClr val="white"/>
                  </a:solidFill>
                  <a:latin typeface="Calibri"/>
                </a:rPr>
                <a:t>VAddr</a:t>
              </a:r>
              <a:endParaRPr lang="en-US" sz="161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49990" y="488705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Cause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1489" y="5120915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Status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50215" y="5120914"/>
              <a:ext cx="428126" cy="1997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EPC</a:t>
              </a:r>
            </a:p>
          </p:txBody>
        </p:sp>
      </p:grpSp>
      <p:cxnSp>
        <p:nvCxnSpPr>
          <p:cNvPr id="87" name="Straight Connector 86"/>
          <p:cNvCxnSpPr>
            <a:cxnSpLocks/>
            <a:stCxn id="5" idx="1"/>
          </p:cNvCxnSpPr>
          <p:nvPr/>
        </p:nvCxnSpPr>
        <p:spPr>
          <a:xfrm flipH="1">
            <a:off x="3891582" y="1475758"/>
            <a:ext cx="1322245" cy="766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" idx="3"/>
          </p:cNvCxnSpPr>
          <p:nvPr/>
        </p:nvCxnSpPr>
        <p:spPr>
          <a:xfrm>
            <a:off x="7171021" y="1475758"/>
            <a:ext cx="1498529" cy="791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3"/>
            <a:endCxn id="41" idx="1"/>
          </p:cNvCxnSpPr>
          <p:nvPr/>
        </p:nvCxnSpPr>
        <p:spPr>
          <a:xfrm>
            <a:off x="5223081" y="3729956"/>
            <a:ext cx="2058170" cy="14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4" idx="0"/>
          </p:cNvCxnSpPr>
          <p:nvPr/>
        </p:nvCxnSpPr>
        <p:spPr>
          <a:xfrm flipH="1">
            <a:off x="6154822" y="3744808"/>
            <a:ext cx="5589" cy="1539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17671" y="2352595"/>
            <a:ext cx="769763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32~64bit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97471" y="2374185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82653" y="230347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209938" y="229233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95457" y="2328112"/>
            <a:ext cx="5613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69" dirty="0">
                <a:solidFill>
                  <a:prstClr val="black"/>
                </a:solidFill>
                <a:latin typeface="Calibri"/>
              </a:rPr>
              <a:t>32 bit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378911" y="2387460"/>
            <a:ext cx="9739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64093" y="2316745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91379" y="2305610"/>
            <a:ext cx="0" cy="1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1721" y="3307427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6488" y="3322279"/>
            <a:ext cx="973971" cy="2305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385" b="1" dirty="0">
                <a:solidFill>
                  <a:prstClr val="white"/>
                </a:solidFill>
                <a:latin typeface="Calibri"/>
              </a:rPr>
              <a:t>Registers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241298-B47C-45BA-805B-013CCFC64AA9}"/>
              </a:ext>
            </a:extLst>
          </p:cNvPr>
          <p:cNvSpPr/>
          <p:nvPr/>
        </p:nvSpPr>
        <p:spPr>
          <a:xfrm>
            <a:off x="3942106" y="4850721"/>
            <a:ext cx="493992" cy="230521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Lo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458259-48F7-43B8-8720-3AC32B3CF957}"/>
              </a:ext>
            </a:extLst>
          </p:cNvPr>
          <p:cNvSpPr/>
          <p:nvPr/>
        </p:nvSpPr>
        <p:spPr>
          <a:xfrm>
            <a:off x="4598328" y="4850720"/>
            <a:ext cx="493992" cy="230521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0631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0496-A8EF-431D-A724-AE9E160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</a:t>
            </a:r>
            <a:r>
              <a:rPr lang="en-US" dirty="0"/>
              <a:t> &amp; 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E991-5F2F-499D-B1E6-61597FC6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Mult</a:t>
            </a:r>
            <a:r>
              <a:rPr lang="en-US" sz="2400" b="1" dirty="0"/>
              <a:t> &amp; </a:t>
            </a:r>
            <a:r>
              <a:rPr lang="en-US" sz="2400" b="1" dirty="0" err="1"/>
              <a:t>Div</a:t>
            </a:r>
            <a:r>
              <a:rPr lang="en-US" sz="2400" b="1" dirty="0"/>
              <a:t> use special registers, lo and hi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Multiplication</a:t>
            </a:r>
          </a:p>
          <a:p>
            <a:pPr lvl="1"/>
            <a:r>
              <a:rPr lang="en-US" sz="2000" b="1" dirty="0" err="1"/>
              <a:t>mult</a:t>
            </a:r>
            <a:r>
              <a:rPr lang="en-US" sz="2000" dirty="0"/>
              <a:t>	Rs, Rt		# lo = lower 32-bit of Rs * Rt</a:t>
            </a:r>
          </a:p>
          <a:p>
            <a:pPr marL="1055035" lvl="2" indent="0">
              <a:buNone/>
            </a:pPr>
            <a:r>
              <a:rPr lang="en-US" sz="1600" dirty="0"/>
              <a:t>					</a:t>
            </a:r>
            <a:r>
              <a:rPr lang="en-US" sz="2000" dirty="0"/>
              <a:t># hi = higher 32-bit of Rs * Rt</a:t>
            </a:r>
          </a:p>
          <a:p>
            <a:pPr marL="1055035" lvl="2" indent="0">
              <a:buNone/>
            </a:pPr>
            <a:endParaRPr lang="en-US" sz="2000" dirty="0"/>
          </a:p>
          <a:p>
            <a:r>
              <a:rPr lang="en-US" sz="2400" b="1" dirty="0"/>
              <a:t>Division</a:t>
            </a:r>
          </a:p>
          <a:p>
            <a:pPr lvl="1"/>
            <a:r>
              <a:rPr lang="en-US" sz="2000" b="1" dirty="0"/>
              <a:t>div</a:t>
            </a:r>
            <a:r>
              <a:rPr lang="en-US" sz="2000" dirty="0"/>
              <a:t> 	Rs, Rt		# lo = quotient of Rs/Rt</a:t>
            </a:r>
          </a:p>
          <a:p>
            <a:pPr marL="1055035" lvl="2" indent="0">
              <a:buNone/>
            </a:pPr>
            <a:r>
              <a:rPr lang="en-US" sz="2000" dirty="0"/>
              <a:t>					# hi = remainder of Rs/Rt</a:t>
            </a:r>
          </a:p>
          <a:p>
            <a:endParaRPr lang="en-US" sz="2400" dirty="0"/>
          </a:p>
          <a:p>
            <a:r>
              <a:rPr lang="en-US" sz="2400" b="1" dirty="0"/>
              <a:t>Moves the contents of lo/hi registers to GPR</a:t>
            </a:r>
          </a:p>
          <a:p>
            <a:pPr lvl="1"/>
            <a:r>
              <a:rPr lang="en-US" sz="2000" b="1" dirty="0" err="1"/>
              <a:t>mflo</a:t>
            </a:r>
            <a:r>
              <a:rPr lang="en-US" sz="2000" dirty="0"/>
              <a:t> 	$2			# $2 = lo</a:t>
            </a:r>
          </a:p>
          <a:p>
            <a:pPr lvl="1"/>
            <a:r>
              <a:rPr lang="en-US" sz="2000" b="1" dirty="0" err="1"/>
              <a:t>mfhi</a:t>
            </a:r>
            <a:r>
              <a:rPr lang="en-US" sz="2000" dirty="0"/>
              <a:t>	$3			# $3 = 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2776-EFA9-4D5A-AB73-F8C8BDA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4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1F7-EAA4-4045-B3A2-1D574BA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A8F-0122-4043-B9AB-EE63F1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6E7F6C45-D903-4BAF-A46B-B523C6A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B167F-A67B-44FE-90FA-9B73A8CC4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F694826-CFCD-4EE3-BF23-C2D08DDCD01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54510-E4D1-4957-8F11-2D340DD8AFD3}"/>
              </a:ext>
            </a:extLst>
          </p:cNvPr>
          <p:cNvSpPr/>
          <p:nvPr/>
        </p:nvSpPr>
        <p:spPr>
          <a:xfrm>
            <a:off x="1760737" y="1375423"/>
            <a:ext cx="4002082" cy="453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1154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Open file for reading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mynumbers.txt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“r");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Read and display data */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(“Sum = %d\n”, </a:t>
            </a:r>
            <a:r>
              <a:rPr lang="en-US" sz="1154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27517"/>
            <a:endParaRPr lang="en-US" sz="1154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(void) {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54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defTabSz="527517"/>
            <a:r>
              <a:rPr lang="en-US" sz="1154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E979A6-ED8A-4077-87F0-7E4A70DFE1EC}"/>
              </a:ext>
            </a:extLst>
          </p:cNvPr>
          <p:cNvSpPr/>
          <p:nvPr/>
        </p:nvSpPr>
        <p:spPr>
          <a:xfrm>
            <a:off x="1879033" y="4737332"/>
            <a:ext cx="9577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C9773B-018F-45F9-BC3E-8640AD6B1E82}"/>
              </a:ext>
            </a:extLst>
          </p:cNvPr>
          <p:cNvSpPr/>
          <p:nvPr/>
        </p:nvSpPr>
        <p:spPr>
          <a:xfrm>
            <a:off x="1879033" y="5508782"/>
            <a:ext cx="95773" cy="7673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FDD8CBB-2B49-46B7-9B2B-5528F249A651}"/>
              </a:ext>
            </a:extLst>
          </p:cNvPr>
          <p:cNvCxnSpPr>
            <a:cxnSpLocks/>
            <a:stCxn id="35" idx="2"/>
            <a:endCxn id="34" idx="2"/>
          </p:cNvCxnSpPr>
          <p:nvPr/>
        </p:nvCxnSpPr>
        <p:spPr>
          <a:xfrm rot="10800000">
            <a:off x="1879033" y="4763708"/>
            <a:ext cx="14654" cy="783441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044812-5835-4924-82E7-F8C2E1F98CCA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616F86-C80F-4027-B174-4CED462E2AA9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06580-63FB-4C38-A65F-A399E39C0D0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737B80-C260-4B0F-9CEE-9F2E307AAAF0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A1A11B-A84B-44BC-ADBE-11484DFE01B1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136CD61-975D-4682-805D-B69A33C90A53}"/>
              </a:ext>
            </a:extLst>
          </p:cNvPr>
          <p:cNvSpPr/>
          <p:nvPr/>
        </p:nvSpPr>
        <p:spPr>
          <a:xfrm>
            <a:off x="8355241" y="1358812"/>
            <a:ext cx="252301" cy="660020"/>
          </a:xfrm>
          <a:prstGeom prst="leftBrace">
            <a:avLst>
              <a:gd name="adj1" fmla="val 4918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FBD701-CBA3-4D7E-912E-2989DF254E0B}"/>
              </a:ext>
            </a:extLst>
          </p:cNvPr>
          <p:cNvSpPr txBox="1"/>
          <p:nvPr/>
        </p:nvSpPr>
        <p:spPr>
          <a:xfrm>
            <a:off x="5156213" y="1515736"/>
            <a:ext cx="31710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srgbClr val="0070C0"/>
                </a:solidFill>
                <a:latin typeface="Calibri"/>
              </a:rPr>
              <a:t>Stack region for </a:t>
            </a:r>
            <a:r>
              <a:rPr lang="en-US" sz="2077" dirty="0" err="1">
                <a:solidFill>
                  <a:srgbClr val="0070C0"/>
                </a:solidFill>
                <a:latin typeface="Calibri"/>
              </a:rPr>
              <a:t>myfunction</a:t>
            </a:r>
            <a:endParaRPr lang="en-US" sz="2077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3CB052-D546-404E-AA26-C37694B33865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59D41-8A0F-4BAD-A86D-750963B70A68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2418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</a:t>
            </a:r>
            <a:r>
              <a:rPr lang="en-US" sz="4154" dirty="0" err="1"/>
              <a:t>Mult</a:t>
            </a:r>
            <a:r>
              <a:rPr lang="en-US" sz="4154" dirty="0"/>
              <a:t>/</a:t>
            </a:r>
            <a:r>
              <a:rPr lang="en-US" sz="4154" dirty="0" err="1"/>
              <a:t>Div</a:t>
            </a:r>
            <a:r>
              <a:rPr lang="en-US" sz="4154" dirty="0"/>
              <a:t>/</a:t>
            </a:r>
            <a:r>
              <a:rPr lang="en-US" sz="4154" dirty="0" err="1"/>
              <a:t>Mflo</a:t>
            </a:r>
            <a:r>
              <a:rPr lang="en-US" sz="4154" dirty="0"/>
              <a:t>/</a:t>
            </a:r>
            <a:r>
              <a:rPr lang="en-US" sz="4154" dirty="0" err="1"/>
              <a:t>Mfhi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Mult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Div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Mflo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Mfhi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mult</a:t>
            </a:r>
            <a:r>
              <a:rPr lang="en-US" altLang="en-US" sz="1600" b="1" dirty="0"/>
              <a:t>	$5, $4</a:t>
            </a:r>
          </a:p>
          <a:p>
            <a:pPr lvl="2"/>
            <a:r>
              <a:rPr lang="en-US" altLang="en-US" sz="1600" b="1" dirty="0"/>
              <a:t>div	$5, $4</a:t>
            </a:r>
          </a:p>
          <a:p>
            <a:pPr lvl="2"/>
            <a:r>
              <a:rPr lang="en-US" altLang="en-US" sz="1600" b="1" dirty="0" err="1"/>
              <a:t>mflo</a:t>
            </a:r>
            <a:r>
              <a:rPr lang="en-US" altLang="en-US" sz="1600" b="1" dirty="0"/>
              <a:t>	$5</a:t>
            </a:r>
          </a:p>
          <a:p>
            <a:pPr lvl="2"/>
            <a:r>
              <a:rPr lang="en-US" altLang="en-US" sz="1600" b="1" dirty="0" err="1"/>
              <a:t>mfhi</a:t>
            </a:r>
            <a:r>
              <a:rPr lang="en-US" altLang="en-US" sz="1600" b="1" dirty="0"/>
              <a:t>	$4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42" y="361258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996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290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85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880" y="361258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175" y="361258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0x18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788035" y="391434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0x1a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2A62B-71AA-4755-B5D5-97650DDC45A8}"/>
              </a:ext>
            </a:extLst>
          </p:cNvPr>
          <p:cNvGrpSpPr/>
          <p:nvPr/>
        </p:nvGrpSpPr>
        <p:grpSpPr>
          <a:xfrm>
            <a:off x="4788035" y="4226471"/>
            <a:ext cx="4846687" cy="263255"/>
            <a:chOff x="2034458" y="1468499"/>
            <a:chExt cx="4226560" cy="264160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640A0648-16EF-4160-84FA-764BE564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113DC9D-9124-476A-8DD4-CE549371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AC239D2A-5240-491A-ABD1-2DA6E999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98946529-CF34-47CA-BCE3-83F0F8142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5C68BF9A-86BF-4B2E-8E59-D9BA3FC6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471E04C4-798B-42AA-945C-5B0CC32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C03941-3E8C-432F-A32B-8BAD6F72679A}"/>
              </a:ext>
            </a:extLst>
          </p:cNvPr>
          <p:cNvGrpSpPr/>
          <p:nvPr/>
        </p:nvGrpSpPr>
        <p:grpSpPr>
          <a:xfrm>
            <a:off x="4788035" y="4542124"/>
            <a:ext cx="4846687" cy="263255"/>
            <a:chOff x="2034458" y="1468499"/>
            <a:chExt cx="4226560" cy="264160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08B19E27-04CD-4ED8-B9E5-38DCF508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DC009FD6-96AD-40DC-8834-E0D1BF1F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93C929D-0431-48B1-90A8-34C51DB0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CA9731F-552A-4090-90D6-CED87CB0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54559985-E0B2-4F52-A7FD-F00EFF06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A929CC93-7DBB-45EC-892B-024156FF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1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MIPS: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Loop code consists of  </a:t>
            </a:r>
          </a:p>
          <a:p>
            <a:pPr lvl="1"/>
            <a:r>
              <a:rPr lang="en-US" sz="1800" dirty="0"/>
              <a:t>Condition check code </a:t>
            </a:r>
          </a:p>
          <a:p>
            <a:pPr lvl="2"/>
            <a:r>
              <a:rPr lang="en-US" sz="1600" dirty="0"/>
              <a:t>To decide to continue the loop iteration or exit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Jump to the loop entry to run the next iteration</a:t>
            </a: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Find </a:t>
            </a:r>
            <a:r>
              <a:rPr lang="en-US" sz="1800" b="1" i="1" dirty="0">
                <a:sym typeface="Wingdings" panose="05000000000000000000" pitchFamily="2" charset="2"/>
              </a:rPr>
              <a:t>x</a:t>
            </a:r>
            <a:r>
              <a:rPr lang="en-US" sz="1800" b="1" dirty="0">
                <a:sym typeface="Wingdings" panose="05000000000000000000" pitchFamily="2" charset="2"/>
              </a:rPr>
              <a:t> where 2</a:t>
            </a:r>
            <a:r>
              <a:rPr lang="en-US" sz="1800" b="1" i="1" baseline="30000" dirty="0">
                <a:sym typeface="Wingdings" panose="05000000000000000000" pitchFamily="2" charset="2"/>
              </a:rPr>
              <a:t>x</a:t>
            </a:r>
            <a:r>
              <a:rPr lang="en-US" sz="1800" b="1" dirty="0">
                <a:sym typeface="Wingdings" panose="05000000000000000000" pitchFamily="2" charset="2"/>
              </a:rPr>
              <a:t> = 128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718038"/>
            <a:ext cx="3549075" cy="264944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pow = 1;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x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(pow != 128)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pow = pow * 2;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x = x + 1;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3088051"/>
            <a:ext cx="4484077" cy="325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pow, $s1 = x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128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while: 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$s1, $s1,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while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663123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3222411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D18F7A-088E-43FA-916B-6B211E0A1E86}"/>
              </a:ext>
            </a:extLst>
          </p:cNvPr>
          <p:cNvSpPr txBox="1">
            <a:spLocks/>
          </p:cNvSpPr>
          <p:nvPr/>
        </p:nvSpPr>
        <p:spPr>
          <a:xfrm>
            <a:off x="6511279" y="4655314"/>
            <a:ext cx="890220" cy="426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MIPS: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Loop code consists of  </a:t>
            </a:r>
          </a:p>
          <a:p>
            <a:pPr lvl="1"/>
            <a:r>
              <a:rPr lang="en-US" sz="1800" dirty="0"/>
              <a:t>Condition check code </a:t>
            </a:r>
          </a:p>
          <a:p>
            <a:pPr lvl="2"/>
            <a:r>
              <a:rPr lang="en-US" sz="1600" dirty="0"/>
              <a:t>To decide to continue the loop iteration or exit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Jump to the loop entry to run the next iteration</a:t>
            </a: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718038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!=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3088051"/>
            <a:ext cx="4497410" cy="325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663123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3222411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D18F7A-088E-43FA-916B-6B211E0A1E86}"/>
              </a:ext>
            </a:extLst>
          </p:cNvPr>
          <p:cNvSpPr txBox="1">
            <a:spLocks/>
          </p:cNvSpPr>
          <p:nvPr/>
        </p:nvSpPr>
        <p:spPr>
          <a:xfrm>
            <a:off x="6483411" y="4625262"/>
            <a:ext cx="890220" cy="426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308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previous for loop can be rewritten by using “less than” operation like below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222411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490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317200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2726784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D56F51-F10E-4594-A229-57E6DBFDC18D}"/>
              </a:ext>
            </a:extLst>
          </p:cNvPr>
          <p:cNvSpPr/>
          <p:nvPr/>
        </p:nvSpPr>
        <p:spPr>
          <a:xfrm>
            <a:off x="2951203" y="4151577"/>
            <a:ext cx="778335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A24B465-E668-4206-B7D2-F0A2763D61A6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505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$s0, $t0,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6D66F-E5D3-45A6-9671-DDF66A567109}"/>
              </a:ext>
            </a:extLst>
          </p:cNvPr>
          <p:cNvSpPr/>
          <p:nvPr/>
        </p:nvSpPr>
        <p:spPr>
          <a:xfrm>
            <a:off x="7521907" y="4329378"/>
            <a:ext cx="3097967" cy="5955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F24-B855-44A2-AE33-82157A3A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C518-3166-4A54-A512-EB606256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To reduce the number of instructions, you can also use </a:t>
            </a:r>
            <a:r>
              <a:rPr lang="en-US" sz="2000" b="1" dirty="0" err="1">
                <a:solidFill>
                  <a:srgbClr val="0070C0"/>
                </a:solidFill>
              </a:rPr>
              <a:t>slti</a:t>
            </a:r>
            <a:r>
              <a:rPr lang="en-US" sz="2000" b="1" dirty="0">
                <a:solidFill>
                  <a:srgbClr val="0070C0"/>
                </a:solidFill>
              </a:rPr>
              <a:t> or </a:t>
            </a:r>
            <a:r>
              <a:rPr lang="en-US" sz="2000" b="1" dirty="0" err="1">
                <a:solidFill>
                  <a:srgbClr val="0070C0"/>
                </a:solidFill>
              </a:rPr>
              <a:t>sltui</a:t>
            </a:r>
            <a:r>
              <a:rPr lang="en-US" sz="2000" b="1" dirty="0">
                <a:solidFill>
                  <a:srgbClr val="0070C0"/>
                </a:solidFill>
              </a:rPr>
              <a:t> instead of </a:t>
            </a:r>
            <a:r>
              <a:rPr lang="en-US" sz="2000" b="1" dirty="0" err="1">
                <a:solidFill>
                  <a:srgbClr val="0070C0"/>
                </a:solidFill>
              </a:rPr>
              <a:t>slt</a:t>
            </a:r>
            <a:endParaRPr lang="en-US" sz="18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527517" lvl="1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Example: Add numbers from 0 to 9 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735F-C733-4F21-84A4-8F8BD62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392-3CE0-4AEA-BF86-B4855B66B1F5}"/>
              </a:ext>
            </a:extLst>
          </p:cNvPr>
          <p:cNvSpPr txBox="1"/>
          <p:nvPr/>
        </p:nvSpPr>
        <p:spPr>
          <a:xfrm>
            <a:off x="1829802" y="3222411"/>
            <a:ext cx="3549075" cy="232980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sum = 0;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 10;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++)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{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	sum = sum +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;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A7DB88-2791-4504-9D9E-4117F247BCAF}"/>
              </a:ext>
            </a:extLst>
          </p:cNvPr>
          <p:cNvSpPr txBox="1">
            <a:spLocks/>
          </p:cNvSpPr>
          <p:nvPr/>
        </p:nvSpPr>
        <p:spPr>
          <a:xfrm>
            <a:off x="6483411" y="2742127"/>
            <a:ext cx="4484077" cy="3482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$t0, $0,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$t0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0EF-F279-431E-BDD3-13FD7174E22E}"/>
              </a:ext>
            </a:extLst>
          </p:cNvPr>
          <p:cNvSpPr txBox="1"/>
          <p:nvPr/>
        </p:nvSpPr>
        <p:spPr>
          <a:xfrm>
            <a:off x="8099689" y="2317200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DFBD9-75DB-415D-B73A-14252F327189}"/>
              </a:ext>
            </a:extLst>
          </p:cNvPr>
          <p:cNvSpPr txBox="1"/>
          <p:nvPr/>
        </p:nvSpPr>
        <p:spPr>
          <a:xfrm>
            <a:off x="2056665" y="2726784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D56F51-F10E-4594-A229-57E6DBFDC18D}"/>
              </a:ext>
            </a:extLst>
          </p:cNvPr>
          <p:cNvSpPr/>
          <p:nvPr/>
        </p:nvSpPr>
        <p:spPr>
          <a:xfrm>
            <a:off x="2951203" y="4151577"/>
            <a:ext cx="778335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26D66F-E5D3-45A6-9671-DDF66A567109}"/>
              </a:ext>
            </a:extLst>
          </p:cNvPr>
          <p:cNvSpPr/>
          <p:nvPr/>
        </p:nvSpPr>
        <p:spPr>
          <a:xfrm>
            <a:off x="7563145" y="4021966"/>
            <a:ext cx="3063414" cy="918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9B79081-A03E-410E-B2F0-FABEA457E3E5}"/>
              </a:ext>
            </a:extLst>
          </p:cNvPr>
          <p:cNvSpPr txBox="1">
            <a:spLocks/>
          </p:cNvSpPr>
          <p:nvPr/>
        </p:nvSpPr>
        <p:spPr>
          <a:xfrm>
            <a:off x="6483410" y="2741479"/>
            <a:ext cx="4484077" cy="347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# $s0 =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itchFamily="64" charset="0"/>
                <a:cs typeface="Arial" panose="020B0604020202020204" pitchFamily="34" charset="0"/>
              </a:rPr>
              <a:t>, $s1 = sum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$s0,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		$s1, $0, $0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for: 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$s0, 10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$t1, $0,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		$s1, $s1, $s0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$s0, $s0,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	for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done: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08D392-2170-43F3-A27C-9CEF88AA095C}"/>
              </a:ext>
            </a:extLst>
          </p:cNvPr>
          <p:cNvSpPr/>
          <p:nvPr/>
        </p:nvSpPr>
        <p:spPr>
          <a:xfrm>
            <a:off x="7563145" y="4021966"/>
            <a:ext cx="3104652" cy="630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2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are subroutines executed?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/>
        </p:nvGraphicFramePr>
        <p:xfrm>
          <a:off x="1903047" y="2381465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DF9D8-FFE7-4A43-A9FB-076E4C8521AD}"/>
              </a:ext>
            </a:extLst>
          </p:cNvPr>
          <p:cNvCxnSpPr/>
          <p:nvPr/>
        </p:nvCxnSpPr>
        <p:spPr>
          <a:xfrm>
            <a:off x="1716946" y="4188699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FA60DC-4330-486B-B07E-9C03F73425E1}"/>
              </a:ext>
            </a:extLst>
          </p:cNvPr>
          <p:cNvSpPr/>
          <p:nvPr/>
        </p:nvSpPr>
        <p:spPr>
          <a:xfrm>
            <a:off x="1707524" y="284536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74037-4F09-4832-AE38-9E8D30D9A6F6}"/>
              </a:ext>
            </a:extLst>
          </p:cNvPr>
          <p:cNvSpPr/>
          <p:nvPr/>
        </p:nvSpPr>
        <p:spPr>
          <a:xfrm>
            <a:off x="1723225" y="449078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B8883F-5DF3-4C0A-AF3B-6C617445E486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>
            <a:off x="1707523" y="2871740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2E4FA-38D9-424C-BF99-1660E643D42E}"/>
              </a:ext>
            </a:extLst>
          </p:cNvPr>
          <p:cNvCxnSpPr/>
          <p:nvPr/>
        </p:nvCxnSpPr>
        <p:spPr>
          <a:xfrm>
            <a:off x="1707523" y="2871739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691BB2-C33D-4D8C-B34A-907DCFFCF51E}"/>
              </a:ext>
            </a:extLst>
          </p:cNvPr>
          <p:cNvSpPr/>
          <p:nvPr/>
        </p:nvSpPr>
        <p:spPr>
          <a:xfrm>
            <a:off x="1711292" y="3175073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17189E-B494-490E-BE17-B250BFBCE74C}"/>
              </a:ext>
            </a:extLst>
          </p:cNvPr>
          <p:cNvSpPr/>
          <p:nvPr/>
        </p:nvSpPr>
        <p:spPr>
          <a:xfrm>
            <a:off x="1743632" y="4641508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776DB2-8A67-4D20-BA83-9A4B802B7C6F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0800000">
            <a:off x="1711292" y="3201450"/>
            <a:ext cx="32340" cy="1466435"/>
          </a:xfrm>
          <a:prstGeom prst="curvedConnector3">
            <a:avLst>
              <a:gd name="adj1" fmla="val 1713872"/>
            </a:avLst>
          </a:prstGeom>
          <a:ln>
            <a:solidFill>
              <a:srgbClr val="0070C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20C5D-66BE-436F-9484-4890F6281EC7}"/>
              </a:ext>
            </a:extLst>
          </p:cNvPr>
          <p:cNvCxnSpPr/>
          <p:nvPr/>
        </p:nvCxnSpPr>
        <p:spPr>
          <a:xfrm>
            <a:off x="1733742" y="4671811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2EA07F-8336-4A42-8D66-F9757B565D69}"/>
              </a:ext>
            </a:extLst>
          </p:cNvPr>
          <p:cNvSpPr txBox="1"/>
          <p:nvPr/>
        </p:nvSpPr>
        <p:spPr>
          <a:xfrm>
            <a:off x="5157552" y="2785414"/>
            <a:ext cx="5719194" cy="2010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jump back to the Caller function,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resume the execution from the immediate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line of the subroutine calling line?</a:t>
            </a:r>
          </a:p>
          <a:p>
            <a:pPr defTabSz="527517"/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9698" indent="-329698" defTabSz="527517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should record the return address before </a:t>
            </a:r>
          </a:p>
          <a:p>
            <a:pPr defTabSz="527517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jumping to the subroutine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174-C195-41B2-BFE3-381F264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Special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E3A9-0689-41BD-BFDB-8AAABA7A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F48F2B-27BC-4153-B135-D58E6BF02E0B}"/>
              </a:ext>
            </a:extLst>
          </p:cNvPr>
          <p:cNvGraphicFramePr>
            <a:graphicFrameLocks/>
          </p:cNvGraphicFramePr>
          <p:nvPr/>
        </p:nvGraphicFramePr>
        <p:xfrm>
          <a:off x="1348154" y="1161317"/>
          <a:ext cx="8444433" cy="478536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Name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Number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$zero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0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$at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Assembler temporary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$v0-$v1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$2-$3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return values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$a0-$a3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$4-$7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 Arguments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$t0-$t7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$8-$15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$s0-$s7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$16-$23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Saved 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$t8-$t9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$24-$25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Temporaries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$k0-$k1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$26-$27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for OS kernel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4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Pointer (Global and static variables/data)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Pointer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</a:t>
                      </a:r>
                    </a:p>
                  </a:txBody>
                  <a:tcPr marL="105508" marR="105508" marT="52754" marB="52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Address</a:t>
                      </a:r>
                    </a:p>
                  </a:txBody>
                  <a:tcPr marL="105508" marR="105508" marT="52754" marB="5275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88A673-FF1B-4D01-876F-DECA67EFA7A2}"/>
              </a:ext>
            </a:extLst>
          </p:cNvPr>
          <p:cNvSpPr/>
          <p:nvPr/>
        </p:nvSpPr>
        <p:spPr>
          <a:xfrm>
            <a:off x="2017349" y="5559589"/>
            <a:ext cx="7523909" cy="3978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0BD5-B1F5-4E24-BB52-A23009FB12D0}"/>
              </a:ext>
            </a:extLst>
          </p:cNvPr>
          <p:cNvSpPr txBox="1"/>
          <p:nvPr/>
        </p:nvSpPr>
        <p:spPr>
          <a:xfrm>
            <a:off x="1348154" y="5957405"/>
            <a:ext cx="413478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b="1" dirty="0">
                <a:solidFill>
                  <a:srgbClr val="FF0000"/>
                </a:solidFill>
                <a:latin typeface="Calibri"/>
              </a:rPr>
              <a:t>$ra</a:t>
            </a:r>
            <a:r>
              <a:rPr lang="en-US" sz="2077" dirty="0">
                <a:solidFill>
                  <a:srgbClr val="FF0000"/>
                </a:solidFill>
                <a:latin typeface="Calibri"/>
              </a:rPr>
              <a:t> register holds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41722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125F-E894-40B9-90C2-822C4D7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and Link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198C-DF62-428A-9833-80024B0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Most of assembly languages provide a special jump (or branch) instruction that </a:t>
            </a:r>
            <a:r>
              <a:rPr lang="en-US" sz="2400" b="1" dirty="0">
                <a:solidFill>
                  <a:srgbClr val="0070C0"/>
                </a:solidFill>
              </a:rPr>
              <a:t>Jump + Update Return Address Register</a:t>
            </a:r>
          </a:p>
          <a:p>
            <a:pPr marL="527517" lvl="1" indent="0">
              <a:buNone/>
            </a:pPr>
            <a:endParaRPr lang="en-US" altLang="en-US" sz="48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4800" dirty="0">
                <a:solidFill>
                  <a:prstClr val="black"/>
                </a:solidFill>
              </a:rPr>
              <a:t>	JA</a:t>
            </a:r>
            <a:r>
              <a:rPr lang="en-US" altLang="en-US" sz="4800" dirty="0">
                <a:solidFill>
                  <a:srgbClr val="0070C0"/>
                </a:solidFill>
              </a:rPr>
              <a:t>L</a:t>
            </a:r>
            <a:r>
              <a:rPr lang="en-US" altLang="en-US" sz="4800" dirty="0">
                <a:solidFill>
                  <a:prstClr val="black"/>
                </a:solidFill>
              </a:rPr>
              <a:t>  	Label</a:t>
            </a:r>
            <a:r>
              <a:rPr lang="en-US" altLang="en-US" sz="3200" dirty="0">
                <a:solidFill>
                  <a:prstClr val="black"/>
                </a:solidFill>
              </a:rPr>
              <a:t>   		</a:t>
            </a:r>
            <a:r>
              <a:rPr lang="en-US" altLang="en-US" sz="2400" dirty="0">
                <a:solidFill>
                  <a:prstClr val="black"/>
                </a:solidFill>
              </a:rPr>
              <a:t>1. Jump to Label and  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2. Update $ra with return address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(</a:t>
            </a:r>
            <a:r>
              <a:rPr lang="en-US" altLang="en-US" sz="2400" dirty="0">
                <a:solidFill>
                  <a:prstClr val="black"/>
                </a:solidFill>
                <a:sym typeface="Wingdings" panose="05000000000000000000" pitchFamily="2" charset="2"/>
              </a:rPr>
              <a:t>JAL’s next instruction address)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  <a:r>
              <a:rPr lang="en-US" altLang="en-US" sz="2000" dirty="0">
                <a:solidFill>
                  <a:prstClr val="black"/>
                </a:solidFill>
              </a:rPr>
              <a:t>      	</a:t>
            </a: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EB5-189C-4A19-9926-FE21501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7C355-B502-4614-A601-2277F567FD37}"/>
              </a:ext>
            </a:extLst>
          </p:cNvPr>
          <p:cNvCxnSpPr>
            <a:cxnSpLocks/>
          </p:cNvCxnSpPr>
          <p:nvPr/>
        </p:nvCxnSpPr>
        <p:spPr>
          <a:xfrm>
            <a:off x="1727451" y="3683130"/>
            <a:ext cx="1072606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3CA85-9D40-4A65-BF7F-7787E52DF653}"/>
              </a:ext>
            </a:extLst>
          </p:cNvPr>
          <p:cNvSpPr txBox="1"/>
          <p:nvPr/>
        </p:nvSpPr>
        <p:spPr>
          <a:xfrm>
            <a:off x="864987" y="4227020"/>
            <a:ext cx="191110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and Link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F08A6-F497-4AE4-B066-DB1EF29D89C6}"/>
              </a:ext>
            </a:extLst>
          </p:cNvPr>
          <p:cNvCxnSpPr>
            <a:cxnSpLocks/>
          </p:cNvCxnSpPr>
          <p:nvPr/>
        </p:nvCxnSpPr>
        <p:spPr>
          <a:xfrm flipH="1">
            <a:off x="1700960" y="3684877"/>
            <a:ext cx="375745" cy="50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A9604C-C1EB-48DB-8CF4-987DA1E11D7B}"/>
              </a:ext>
            </a:extLst>
          </p:cNvPr>
          <p:cNvCxnSpPr>
            <a:cxnSpLocks/>
          </p:cNvCxnSpPr>
          <p:nvPr/>
        </p:nvCxnSpPr>
        <p:spPr>
          <a:xfrm>
            <a:off x="3363772" y="3684877"/>
            <a:ext cx="146341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7D09E-CB25-438A-8BD7-A644EFACC47D}"/>
              </a:ext>
            </a:extLst>
          </p:cNvPr>
          <p:cNvCxnSpPr>
            <a:cxnSpLocks/>
          </p:cNvCxnSpPr>
          <p:nvPr/>
        </p:nvCxnSpPr>
        <p:spPr>
          <a:xfrm>
            <a:off x="3892994" y="3683130"/>
            <a:ext cx="0" cy="109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19EA28-344D-4F39-AA2A-AA0BFCD180D1}"/>
              </a:ext>
            </a:extLst>
          </p:cNvPr>
          <p:cNvSpPr txBox="1"/>
          <p:nvPr/>
        </p:nvSpPr>
        <p:spPr>
          <a:xfrm>
            <a:off x="2384321" y="4870399"/>
            <a:ext cx="342492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code line to jump</a:t>
            </a:r>
          </a:p>
        </p:txBody>
      </p:sp>
    </p:spTree>
    <p:extLst>
      <p:ext uri="{BB962C8B-B14F-4D97-AF65-F5344CB8AC3E}">
        <p14:creationId xmlns:p14="http://schemas.microsoft.com/office/powerpoint/2010/main" val="36572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How can we jump back to address in $ra?</a:t>
            </a:r>
          </a:p>
          <a:p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/>
        </p:nvGraphicFramePr>
        <p:xfrm>
          <a:off x="1911068" y="2303489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BDF9D8-FFE7-4A43-A9FB-076E4C8521AD}"/>
              </a:ext>
            </a:extLst>
          </p:cNvPr>
          <p:cNvCxnSpPr/>
          <p:nvPr/>
        </p:nvCxnSpPr>
        <p:spPr>
          <a:xfrm>
            <a:off x="1724967" y="4110723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FA60DC-4330-486B-B07E-9C03F73425E1}"/>
              </a:ext>
            </a:extLst>
          </p:cNvPr>
          <p:cNvSpPr/>
          <p:nvPr/>
        </p:nvSpPr>
        <p:spPr>
          <a:xfrm>
            <a:off x="1715545" y="2767386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74037-4F09-4832-AE38-9E8D30D9A6F6}"/>
              </a:ext>
            </a:extLst>
          </p:cNvPr>
          <p:cNvSpPr/>
          <p:nvPr/>
        </p:nvSpPr>
        <p:spPr>
          <a:xfrm>
            <a:off x="1731246" y="4412806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B8883F-5DF3-4C0A-AF3B-6C617445E486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>
            <a:off x="1715544" y="2793764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2E4FA-38D9-424C-BF99-1660E643D42E}"/>
              </a:ext>
            </a:extLst>
          </p:cNvPr>
          <p:cNvCxnSpPr/>
          <p:nvPr/>
        </p:nvCxnSpPr>
        <p:spPr>
          <a:xfrm>
            <a:off x="1715544" y="2793763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691BB2-C33D-4D8C-B34A-907DCFFCF51E}"/>
              </a:ext>
            </a:extLst>
          </p:cNvPr>
          <p:cNvSpPr/>
          <p:nvPr/>
        </p:nvSpPr>
        <p:spPr>
          <a:xfrm>
            <a:off x="1719313" y="3097097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17189E-B494-490E-BE17-B250BFBCE74C}"/>
              </a:ext>
            </a:extLst>
          </p:cNvPr>
          <p:cNvSpPr/>
          <p:nvPr/>
        </p:nvSpPr>
        <p:spPr>
          <a:xfrm>
            <a:off x="1751653" y="4563532"/>
            <a:ext cx="52753" cy="52753"/>
          </a:xfrm>
          <a:prstGeom prst="ellipse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776DB2-8A67-4D20-BA83-9A4B802B7C6F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10800000">
            <a:off x="1719313" y="3123474"/>
            <a:ext cx="32340" cy="1466435"/>
          </a:xfrm>
          <a:prstGeom prst="curvedConnector3">
            <a:avLst>
              <a:gd name="adj1" fmla="val 1713872"/>
            </a:avLst>
          </a:prstGeom>
          <a:ln>
            <a:solidFill>
              <a:srgbClr val="0070C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20C5D-66BE-436F-9484-4890F6281EC7}"/>
              </a:ext>
            </a:extLst>
          </p:cNvPr>
          <p:cNvCxnSpPr/>
          <p:nvPr/>
        </p:nvCxnSpPr>
        <p:spPr>
          <a:xfrm>
            <a:off x="1741763" y="4593835"/>
            <a:ext cx="0" cy="329712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4909497" y="4190132"/>
            <a:ext cx="242855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97275" y="4396118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144301" y="4593835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029216" y="4616285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018450" y="4792131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026452" y="4758691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022036" y="5080053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125F-E894-40B9-90C2-822C4D7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198C-DF62-428A-9833-80024B0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 can return to the Caller by running Jump with Register instruction with $ra as an operand </a:t>
            </a:r>
          </a:p>
          <a:p>
            <a:pPr lvl="1"/>
            <a:endParaRPr lang="en-US" altLang="en-US" sz="4000" dirty="0">
              <a:solidFill>
                <a:prstClr val="black"/>
              </a:solidFill>
            </a:endParaRPr>
          </a:p>
          <a:p>
            <a:pPr marL="527517" lvl="1" indent="0">
              <a:buNone/>
            </a:pPr>
            <a:r>
              <a:rPr lang="en-US" altLang="en-US" sz="4800" dirty="0">
                <a:solidFill>
                  <a:prstClr val="black"/>
                </a:solidFill>
              </a:rPr>
              <a:t>	J</a:t>
            </a:r>
            <a:r>
              <a:rPr lang="en-US" altLang="en-US" sz="4800" dirty="0">
                <a:solidFill>
                  <a:srgbClr val="0070C0"/>
                </a:solidFill>
              </a:rPr>
              <a:t>R</a:t>
            </a:r>
            <a:r>
              <a:rPr lang="en-US" altLang="en-US" sz="4800" dirty="0">
                <a:solidFill>
                  <a:prstClr val="black"/>
                </a:solidFill>
              </a:rPr>
              <a:t>  	$ra</a:t>
            </a:r>
            <a:r>
              <a:rPr lang="en-US" altLang="en-US" sz="3200" dirty="0">
                <a:solidFill>
                  <a:prstClr val="black"/>
                </a:solidFill>
              </a:rPr>
              <a:t>   		</a:t>
            </a:r>
            <a:r>
              <a:rPr lang="en-US" altLang="en-US" sz="2400" dirty="0">
                <a:solidFill>
                  <a:prstClr val="black"/>
                </a:solidFill>
              </a:rPr>
              <a:t>; Jump to address in $ra 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; ($pc = $ra)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</a:t>
            </a:r>
          </a:p>
          <a:p>
            <a:pPr marL="527517" lvl="1" indent="0"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														</a:t>
            </a:r>
            <a:r>
              <a:rPr lang="en-US" altLang="en-US" sz="2000" dirty="0">
                <a:solidFill>
                  <a:prstClr val="black"/>
                </a:solidFill>
              </a:rPr>
              <a:t>      	</a:t>
            </a: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EB5-189C-4A19-9926-FE21501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7C355-B502-4614-A601-2277F567FD37}"/>
              </a:ext>
            </a:extLst>
          </p:cNvPr>
          <p:cNvCxnSpPr>
            <a:cxnSpLocks/>
          </p:cNvCxnSpPr>
          <p:nvPr/>
        </p:nvCxnSpPr>
        <p:spPr>
          <a:xfrm>
            <a:off x="1637458" y="3552986"/>
            <a:ext cx="1006873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3CA85-9D40-4A65-BF7F-7787E52DF653}"/>
              </a:ext>
            </a:extLst>
          </p:cNvPr>
          <p:cNvSpPr txBox="1"/>
          <p:nvPr/>
        </p:nvSpPr>
        <p:spPr>
          <a:xfrm>
            <a:off x="791035" y="4096876"/>
            <a:ext cx="2443298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with Register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F08A6-F497-4AE4-B066-DB1EF29D89C6}"/>
              </a:ext>
            </a:extLst>
          </p:cNvPr>
          <p:cNvCxnSpPr>
            <a:cxnSpLocks/>
          </p:cNvCxnSpPr>
          <p:nvPr/>
        </p:nvCxnSpPr>
        <p:spPr>
          <a:xfrm flipH="1">
            <a:off x="1627008" y="3552986"/>
            <a:ext cx="691018" cy="50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A9604C-C1EB-48DB-8CF4-987DA1E11D7B}"/>
              </a:ext>
            </a:extLst>
          </p:cNvPr>
          <p:cNvCxnSpPr>
            <a:cxnSpLocks/>
          </p:cNvCxnSpPr>
          <p:nvPr/>
        </p:nvCxnSpPr>
        <p:spPr>
          <a:xfrm flipV="1">
            <a:off x="3321904" y="3552986"/>
            <a:ext cx="1001935" cy="17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7D09E-CB25-438A-8BD7-A644EFACC47D}"/>
              </a:ext>
            </a:extLst>
          </p:cNvPr>
          <p:cNvCxnSpPr>
            <a:cxnSpLocks/>
          </p:cNvCxnSpPr>
          <p:nvPr/>
        </p:nvCxnSpPr>
        <p:spPr>
          <a:xfrm>
            <a:off x="3819042" y="3552986"/>
            <a:ext cx="0" cy="127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19EA28-344D-4F39-AA2A-AA0BFCD180D1}"/>
              </a:ext>
            </a:extLst>
          </p:cNvPr>
          <p:cNvSpPr txBox="1"/>
          <p:nvPr/>
        </p:nvSpPr>
        <p:spPr>
          <a:xfrm>
            <a:off x="2207103" y="4829583"/>
            <a:ext cx="342492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holding the jump target address</a:t>
            </a:r>
          </a:p>
        </p:txBody>
      </p:sp>
    </p:spTree>
    <p:extLst>
      <p:ext uri="{BB962C8B-B14F-4D97-AF65-F5344CB8AC3E}">
        <p14:creationId xmlns:p14="http://schemas.microsoft.com/office/powerpoint/2010/main" val="7756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B110-C27C-4603-B4A7-E0E24176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A307-5633-4EAC-B5ED-6F161BCC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40" y="1357110"/>
            <a:ext cx="5775262" cy="4964611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all stored in Memory, which is </a:t>
            </a:r>
            <a:r>
              <a:rPr lang="en-US" sz="2400" b="1" dirty="0"/>
              <a:t>outside of CPU</a:t>
            </a:r>
          </a:p>
          <a:p>
            <a:pPr lvl="1"/>
            <a:r>
              <a:rPr lang="en-US" sz="2000" dirty="0"/>
              <a:t>Slow..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How can we execute the operations faster?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on-chip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8A3B6-A8F3-4D92-80EC-A5087B43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9" name="Picture 8" descr="f02-13-P374493">
            <a:extLst>
              <a:ext uri="{FF2B5EF4-FFF2-40B4-BE49-F238E27FC236}">
                <a16:creationId xmlns:a16="http://schemas.microsoft.com/office/drawing/2014/main" id="{C4EF050D-6CEF-4B1D-A73A-DE37E5B0E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E6927A-3496-4A0F-9A6A-5BFC4ECDD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C61D5FB-290B-48AC-A4C2-DAC686D1A9DB}"/>
              </a:ext>
            </a:extLst>
          </p:cNvPr>
          <p:cNvCxnSpPr>
            <a:stCxn id="20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12E1C-2A11-483C-B0B9-795D1C099E65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63E0EC-3D20-426A-990C-19E68A5507FB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9A8160-5536-4F01-9E97-160090F77B7C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1152C-5D05-49B9-8430-5AE38016349D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CC4D63-B61A-43D4-94FA-D90B58FE5314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6D1DCD-A463-4BC6-AFC1-ABAF731D4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32" name="AutoShape 38">
            <a:extLst>
              <a:ext uri="{FF2B5EF4-FFF2-40B4-BE49-F238E27FC236}">
                <a16:creationId xmlns:a16="http://schemas.microsoft.com/office/drawing/2014/main" id="{DF9A9F82-A78F-4DC4-AF56-100D8CBD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29922-C2D9-4C03-91E4-D376B597C5EB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C63B-F8FA-40FA-8CA0-51146A17CB19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1681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  <a:endParaRPr lang="en-US" sz="5538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Assume that the addresses in the previous example are like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/>
        </p:nvGraphicFramePr>
        <p:xfrm>
          <a:off x="2385424" y="2686263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5327707" y="4572906"/>
            <a:ext cx="189571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15485" y="4778892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618657" y="4976609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503573" y="4999059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492807" y="5174905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507159" y="5141465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496393" y="5469177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E2926C-02D0-4528-8D0B-CA62A14858AF}"/>
              </a:ext>
            </a:extLst>
          </p:cNvPr>
          <p:cNvSpPr txBox="1"/>
          <p:nvPr/>
        </p:nvSpPr>
        <p:spPr>
          <a:xfrm>
            <a:off x="885215" y="3144669"/>
            <a:ext cx="1435008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0x00000200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0x00000204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BC5B-EB17-4834-B48C-7D0D61D54067}"/>
              </a:ext>
            </a:extLst>
          </p:cNvPr>
          <p:cNvSpPr txBox="1"/>
          <p:nvPr/>
        </p:nvSpPr>
        <p:spPr>
          <a:xfrm>
            <a:off x="6481808" y="5312846"/>
            <a:ext cx="401727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6B4F1-0312-40DA-8762-130A7ED03BD6}"/>
              </a:ext>
            </a:extLst>
          </p:cNvPr>
          <p:cNvSpPr txBox="1"/>
          <p:nvPr/>
        </p:nvSpPr>
        <p:spPr>
          <a:xfrm>
            <a:off x="6481807" y="498992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C1B626-174E-48A7-ACBC-94815BDF093B}"/>
              </a:ext>
            </a:extLst>
          </p:cNvPr>
          <p:cNvCxnSpPr>
            <a:cxnSpLocks/>
          </p:cNvCxnSpPr>
          <p:nvPr/>
        </p:nvCxnSpPr>
        <p:spPr>
          <a:xfrm rot="10800000">
            <a:off x="2688511" y="3187305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27F8C2-E476-4ADD-B177-06B9CAC6C33B}"/>
              </a:ext>
            </a:extLst>
          </p:cNvPr>
          <p:cNvSpPr txBox="1"/>
          <p:nvPr/>
        </p:nvSpPr>
        <p:spPr>
          <a:xfrm>
            <a:off x="5327707" y="3096894"/>
            <a:ext cx="11166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C56F6-FB4C-4242-84BB-FE286BDC2036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815485" y="3302880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F60FEF-D8DA-463F-9438-BF2518844374}"/>
              </a:ext>
            </a:extLst>
          </p:cNvPr>
          <p:cNvSpPr txBox="1"/>
          <p:nvPr/>
        </p:nvSpPr>
        <p:spPr>
          <a:xfrm>
            <a:off x="5660677" y="3440850"/>
            <a:ext cx="144943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AEE62-4102-4463-A075-039EC7D07C2C}"/>
              </a:ext>
            </a:extLst>
          </p:cNvPr>
          <p:cNvCxnSpPr/>
          <p:nvPr/>
        </p:nvCxnSpPr>
        <p:spPr>
          <a:xfrm>
            <a:off x="5545592" y="3463300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F231-EED9-4C3B-890E-DFA29543D0F5}"/>
              </a:ext>
            </a:extLst>
          </p:cNvPr>
          <p:cNvCxnSpPr>
            <a:cxnSpLocks/>
          </p:cNvCxnSpPr>
          <p:nvPr/>
        </p:nvCxnSpPr>
        <p:spPr>
          <a:xfrm>
            <a:off x="5539457" y="3628180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27" grpId="0" animBg="1"/>
      <p:bldP spid="35" grpId="0"/>
      <p:bldP spid="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249-6D95-47C5-925B-883C8D9E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with Register</a:t>
            </a:r>
            <a:endParaRPr lang="en-US" sz="5538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B2BA-0C73-4101-B318-513512F7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Assume that the addresses in the previous example are like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E3D5-701E-48E8-9916-98778F9C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B2D07-9D5F-48D4-8F37-0C0C6110EAE1}"/>
              </a:ext>
            </a:extLst>
          </p:cNvPr>
          <p:cNvGraphicFramePr>
            <a:graphicFrameLocks noGrp="1"/>
          </p:cNvGraphicFramePr>
          <p:nvPr/>
        </p:nvGraphicFramePr>
        <p:xfrm>
          <a:off x="2385424" y="2686263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(void)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341EF5-7E76-4686-B725-4CFF16D9E1FE}"/>
              </a:ext>
            </a:extLst>
          </p:cNvPr>
          <p:cNvSpPr txBox="1"/>
          <p:nvPr/>
        </p:nvSpPr>
        <p:spPr>
          <a:xfrm>
            <a:off x="5327707" y="4572906"/>
            <a:ext cx="189571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D6C83-5A06-4BF4-8F3F-FD9614F0A5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15485" y="4778892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4F75A-D850-40D9-925D-9E955479736A}"/>
              </a:ext>
            </a:extLst>
          </p:cNvPr>
          <p:cNvSpPr txBox="1"/>
          <p:nvPr/>
        </p:nvSpPr>
        <p:spPr>
          <a:xfrm>
            <a:off x="5618657" y="4976609"/>
            <a:ext cx="4724370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first line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sub_func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of a += 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51565-61FE-4E30-88BB-DA9E1A247869}"/>
              </a:ext>
            </a:extLst>
          </p:cNvPr>
          <p:cNvCxnSpPr/>
          <p:nvPr/>
        </p:nvCxnSpPr>
        <p:spPr>
          <a:xfrm>
            <a:off x="5503573" y="4999059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03775-6885-4BFC-A19F-4B284B2408C9}"/>
              </a:ext>
            </a:extLst>
          </p:cNvPr>
          <p:cNvCxnSpPr>
            <a:cxnSpLocks/>
          </p:cNvCxnSpPr>
          <p:nvPr/>
        </p:nvCxnSpPr>
        <p:spPr>
          <a:xfrm>
            <a:off x="5492807" y="5174905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5170E3-6D9D-450F-89F1-0A2ED095108F}"/>
              </a:ext>
            </a:extLst>
          </p:cNvPr>
          <p:cNvCxnSpPr>
            <a:cxnSpLocks/>
          </p:cNvCxnSpPr>
          <p:nvPr/>
        </p:nvCxnSpPr>
        <p:spPr>
          <a:xfrm>
            <a:off x="5507159" y="5141465"/>
            <a:ext cx="0" cy="331297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C0D239-382D-40FB-AE06-F1176596AECE}"/>
              </a:ext>
            </a:extLst>
          </p:cNvPr>
          <p:cNvCxnSpPr>
            <a:cxnSpLocks/>
          </p:cNvCxnSpPr>
          <p:nvPr/>
        </p:nvCxnSpPr>
        <p:spPr>
          <a:xfrm>
            <a:off x="5496393" y="5469177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E2926C-02D0-4528-8D0B-CA62A14858AF}"/>
              </a:ext>
            </a:extLst>
          </p:cNvPr>
          <p:cNvSpPr txBox="1"/>
          <p:nvPr/>
        </p:nvSpPr>
        <p:spPr>
          <a:xfrm>
            <a:off x="885215" y="3144669"/>
            <a:ext cx="1435008" cy="208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0x00000200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0x00000204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BC5B-EB17-4834-B48C-7D0D61D54067}"/>
              </a:ext>
            </a:extLst>
          </p:cNvPr>
          <p:cNvSpPr txBox="1"/>
          <p:nvPr/>
        </p:nvSpPr>
        <p:spPr>
          <a:xfrm>
            <a:off x="6480551" y="5315872"/>
            <a:ext cx="401727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6B4F1-0312-40DA-8762-130A7ED03BD6}"/>
              </a:ext>
            </a:extLst>
          </p:cNvPr>
          <p:cNvSpPr txBox="1"/>
          <p:nvPr/>
        </p:nvSpPr>
        <p:spPr>
          <a:xfrm>
            <a:off x="6481807" y="498992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0x00000160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C1B626-174E-48A7-ACBC-94815BDF093B}"/>
              </a:ext>
            </a:extLst>
          </p:cNvPr>
          <p:cNvCxnSpPr>
            <a:cxnSpLocks/>
          </p:cNvCxnSpPr>
          <p:nvPr/>
        </p:nvCxnSpPr>
        <p:spPr>
          <a:xfrm rot="10800000">
            <a:off x="2688511" y="3187305"/>
            <a:ext cx="15702" cy="1645420"/>
          </a:xfrm>
          <a:prstGeom prst="curvedConnector3">
            <a:avLst>
              <a:gd name="adj1" fmla="val 3819760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27F8C2-E476-4ADD-B177-06B9CAC6C33B}"/>
              </a:ext>
            </a:extLst>
          </p:cNvPr>
          <p:cNvSpPr txBox="1"/>
          <p:nvPr/>
        </p:nvSpPr>
        <p:spPr>
          <a:xfrm>
            <a:off x="5327707" y="3096894"/>
            <a:ext cx="111665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C56F6-FB4C-4242-84BB-FE286BDC2036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815485" y="3302880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F60FEF-D8DA-463F-9438-BF2518844374}"/>
              </a:ext>
            </a:extLst>
          </p:cNvPr>
          <p:cNvSpPr txBox="1"/>
          <p:nvPr/>
        </p:nvSpPr>
        <p:spPr>
          <a:xfrm>
            <a:off x="5660677" y="3440850"/>
            <a:ext cx="144943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$ra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7AEE62-4102-4463-A075-039EC7D07C2C}"/>
              </a:ext>
            </a:extLst>
          </p:cNvPr>
          <p:cNvCxnSpPr/>
          <p:nvPr/>
        </p:nvCxnSpPr>
        <p:spPr>
          <a:xfrm>
            <a:off x="5545592" y="3463300"/>
            <a:ext cx="0" cy="179431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F231-EED9-4C3B-890E-DFA29543D0F5}"/>
              </a:ext>
            </a:extLst>
          </p:cNvPr>
          <p:cNvCxnSpPr>
            <a:cxnSpLocks/>
          </p:cNvCxnSpPr>
          <p:nvPr/>
        </p:nvCxnSpPr>
        <p:spPr>
          <a:xfrm>
            <a:off x="5539457" y="3628180"/>
            <a:ext cx="125851" cy="3585"/>
          </a:xfrm>
          <a:prstGeom prst="line">
            <a:avLst/>
          </a:prstGeom>
          <a:ln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CB9C91-7EE8-4042-AD78-8A9F5DAAE6D2}"/>
              </a:ext>
            </a:extLst>
          </p:cNvPr>
          <p:cNvSpPr txBox="1"/>
          <p:nvPr/>
        </p:nvSpPr>
        <p:spPr>
          <a:xfrm>
            <a:off x="6465921" y="3464353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0x00000208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6A31E273-234B-42DB-A7E6-51B597ACA41D}"/>
              </a:ext>
            </a:extLst>
          </p:cNvPr>
          <p:cNvSpPr/>
          <p:nvPr/>
        </p:nvSpPr>
        <p:spPr>
          <a:xfrm>
            <a:off x="6785828" y="1705830"/>
            <a:ext cx="2762463" cy="1481474"/>
          </a:xfrm>
          <a:prstGeom prst="wedgeEllipseCallout">
            <a:avLst>
              <a:gd name="adj1" fmla="val -38657"/>
              <a:gd name="adj2" fmla="val 511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Return to the return address in $ra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2DCC3-41E4-4B78-A758-E06E60A60F20}"/>
              </a:ext>
            </a:extLst>
          </p:cNvPr>
          <p:cNvSpPr txBox="1"/>
          <p:nvPr/>
        </p:nvSpPr>
        <p:spPr>
          <a:xfrm>
            <a:off x="5682630" y="4964797"/>
            <a:ext cx="3799733" cy="411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527517"/>
            <a:endParaRPr lang="en-US" sz="2077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ED3D-228A-4BAA-BD78-47FC696B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804A-CFA4-4E8C-AE20-2E9BD13B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can we pass the parameters to/from a subroutine?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DC3B-A8B3-4DBD-B960-CCAF0E82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F2E724-DE72-4D9D-ABDD-D7A516E85222}"/>
              </a:ext>
            </a:extLst>
          </p:cNvPr>
          <p:cNvGraphicFramePr>
            <a:graphicFrameLocks noGrp="1"/>
          </p:cNvGraphicFramePr>
          <p:nvPr/>
        </p:nvGraphicFramePr>
        <p:xfrm>
          <a:off x="1772843" y="2525446"/>
          <a:ext cx="2762463" cy="27080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8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 a)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a = 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 =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sub_func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(c);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+= b;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12799-4B60-474C-8B0E-11A3E17398B2}"/>
              </a:ext>
            </a:extLst>
          </p:cNvPr>
          <p:cNvSpPr txBox="1"/>
          <p:nvPr/>
        </p:nvSpPr>
        <p:spPr>
          <a:xfrm>
            <a:off x="4890991" y="4410461"/>
            <a:ext cx="499207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 “c” should be passed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024B22-7601-4A3D-8722-5C28E151CB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78769" y="4616447"/>
            <a:ext cx="512222" cy="709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BA8117-B178-4D3A-9EDA-079B3AD10839}"/>
              </a:ext>
            </a:extLst>
          </p:cNvPr>
          <p:cNvSpPr txBox="1"/>
          <p:nvPr/>
        </p:nvSpPr>
        <p:spPr>
          <a:xfrm>
            <a:off x="4634881" y="3877158"/>
            <a:ext cx="4031873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“b” should be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5C342-480C-4383-8EB1-421908F62B0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476760" y="4083144"/>
            <a:ext cx="2158121" cy="447088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322A-8EB7-4441-BD13-1CD31402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For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E867-D733-43EF-BBA5-B35969BA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1161553"/>
            <a:ext cx="10043746" cy="5255038"/>
          </a:xfrm>
        </p:spPr>
        <p:txBody>
          <a:bodyPr>
            <a:noAutofit/>
          </a:bodyPr>
          <a:lstStyle/>
          <a:p>
            <a:r>
              <a:rPr lang="en-US" sz="2400" b="1" dirty="0"/>
              <a:t>Input Parameters</a:t>
            </a:r>
          </a:p>
          <a:p>
            <a:pPr lvl="1"/>
            <a:r>
              <a:rPr lang="en-US" sz="2000" dirty="0"/>
              <a:t>Up to 4 parameters in $a0 ~ $a3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more than 4 parameters, use stack from 5</a:t>
            </a:r>
            <a:r>
              <a:rPr lang="en-US" sz="2000" baseline="30000" dirty="0"/>
              <a:t>th</a:t>
            </a:r>
            <a:r>
              <a:rPr lang="en-US" sz="2000" dirty="0"/>
              <a:t> parameter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b="1" dirty="0"/>
              <a:t>Return Value</a:t>
            </a:r>
          </a:p>
          <a:p>
            <a:pPr lvl="1"/>
            <a:r>
              <a:rPr lang="en-US" sz="2000" dirty="0"/>
              <a:t>For 32-bit return value, </a:t>
            </a:r>
            <a:r>
              <a:rPr lang="en-US" sz="2000" b="1" dirty="0"/>
              <a:t>$v0 </a:t>
            </a:r>
            <a:r>
              <a:rPr lang="en-US" sz="2000" dirty="0"/>
              <a:t>is used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$v1 also is used when the return value is 64 bits long </a:t>
            </a:r>
          </a:p>
          <a:p>
            <a:pPr lvl="2"/>
            <a:r>
              <a:rPr lang="en-US" sz="1800" dirty="0"/>
              <a:t>i.e. $v0 holds the bottom 32 bits and $v1 holds the top 32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E90C-3CF2-443F-B9D5-D0EEF6C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8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Value Overwriting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3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-12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3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$s0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$t1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$t1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$s0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12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1C04FBC-2514-4344-8878-F39F53CC24D8}"/>
              </a:ext>
            </a:extLst>
          </p:cNvPr>
          <p:cNvCxnSpPr/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72CCA-E91D-41D0-BCC9-09E68F073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28" name="AutoShape 38">
            <a:extLst>
              <a:ext uri="{FF2B5EF4-FFF2-40B4-BE49-F238E27FC236}">
                <a16:creationId xmlns:a16="http://schemas.microsoft.com/office/drawing/2014/main" id="{97BAF066-1865-4FE4-9882-3D374F5F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4ACA6-309F-4237-843D-585BA4BEF859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EFCE2-96B3-403C-B57E-DAA9FDC271B0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(10)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F5581A-D31A-4F96-9AFA-155F52EDC2A8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C89E7-D08E-4D01-9CC6-5DFD29457A2C}"/>
              </a:ext>
            </a:extLst>
          </p:cNvPr>
          <p:cNvSpPr/>
          <p:nvPr/>
        </p:nvSpPr>
        <p:spPr>
          <a:xfrm>
            <a:off x="6796523" y="3610289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E2EB83-6EE7-4CE1-9E09-B6ACB2B99B84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$ra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DF7F0-D874-43C9-99D0-1A9FC0AB413F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206916-4366-4677-AA24-13B3E63781E1}"/>
              </a:ext>
            </a:extLst>
          </p:cNvPr>
          <p:cNvSpPr txBox="1"/>
          <p:nvPr/>
        </p:nvSpPr>
        <p:spPr>
          <a:xfrm>
            <a:off x="6722810" y="2232275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4340-4D10-4BE5-8471-A615D95256EA}"/>
              </a:ext>
            </a:extLst>
          </p:cNvPr>
          <p:cNvSpPr/>
          <p:nvPr/>
        </p:nvSpPr>
        <p:spPr>
          <a:xfrm>
            <a:off x="6793208" y="395278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(9)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87BB8B-8B38-4CE5-8A1A-380182516DC1}"/>
              </a:ext>
            </a:extLst>
          </p:cNvPr>
          <p:cNvGrpSpPr/>
          <p:nvPr/>
        </p:nvGrpSpPr>
        <p:grpSpPr>
          <a:xfrm>
            <a:off x="6909629" y="1281597"/>
            <a:ext cx="1535581" cy="837922"/>
            <a:chOff x="5277144" y="1110717"/>
            <a:chExt cx="1330837" cy="726199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19DF0CF-3375-43D9-A9CC-BA704696745B}"/>
                </a:ext>
              </a:extLst>
            </p:cNvPr>
            <p:cNvSpPr/>
            <p:nvPr/>
          </p:nvSpPr>
          <p:spPr>
            <a:xfrm>
              <a:off x="6389320" y="1359158"/>
              <a:ext cx="218661" cy="422909"/>
            </a:xfrm>
            <a:prstGeom prst="leftBrace">
              <a:avLst>
                <a:gd name="adj1" fmla="val 49183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27517"/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342D4-8AA1-4948-8788-14502EE98E46}"/>
                </a:ext>
              </a:extLst>
            </p:cNvPr>
            <p:cNvSpPr txBox="1"/>
            <p:nvPr/>
          </p:nvSpPr>
          <p:spPr>
            <a:xfrm>
              <a:off x="5277144" y="1110717"/>
              <a:ext cx="1161708" cy="72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Stack region </a:t>
              </a:r>
            </a:p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allocation for </a:t>
              </a:r>
            </a:p>
            <a:p>
              <a:pPr defTabSz="527517"/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diffofsums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FA6058-B1CC-40F1-92C5-427659824664}"/>
              </a:ext>
            </a:extLst>
          </p:cNvPr>
          <p:cNvSpPr/>
          <p:nvPr/>
        </p:nvSpPr>
        <p:spPr>
          <a:xfrm>
            <a:off x="6796524" y="4280381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527E93-CD6B-480F-9D0B-AF1F24AED8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24009" y="187673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D922EE-D21C-4665-BF91-F761705C09CA}"/>
              </a:ext>
            </a:extLst>
          </p:cNvPr>
          <p:cNvGrpSpPr/>
          <p:nvPr/>
        </p:nvGrpSpPr>
        <p:grpSpPr>
          <a:xfrm>
            <a:off x="8366184" y="1310377"/>
            <a:ext cx="590685" cy="307777"/>
            <a:chOff x="6539492" y="1135660"/>
            <a:chExt cx="511927" cy="2667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74D64-AA4F-4B54-AF1A-1EFAB976A865}"/>
                </a:ext>
              </a:extLst>
            </p:cNvPr>
            <p:cNvSpPr txBox="1"/>
            <p:nvPr/>
          </p:nvSpPr>
          <p:spPr>
            <a:xfrm>
              <a:off x="6539492" y="1135660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A74A172-72BC-4E1B-887F-C563CF3F1F53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C3911BD-CA04-4B0F-9B00-656FE043AB0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8102939" y="1946483"/>
            <a:ext cx="921069" cy="149707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B57BD8F-0ECD-4615-BB83-47D6C5209F8F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8102941" y="1788534"/>
            <a:ext cx="922173" cy="13308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EBD37F9-186A-4248-909A-F5D8A45D0FEC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100585" y="1638005"/>
            <a:ext cx="924530" cy="246387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28D9A-5BD5-4C69-856D-3ABBBF336C67}"/>
              </a:ext>
            </a:extLst>
          </p:cNvPr>
          <p:cNvSpPr/>
          <p:nvPr/>
        </p:nvSpPr>
        <p:spPr>
          <a:xfrm>
            <a:off x="9027093" y="1571758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66B082-FD50-4936-8BA3-5E2D94AAB01B}"/>
              </a:ext>
            </a:extLst>
          </p:cNvPr>
          <p:cNvSpPr/>
          <p:nvPr/>
        </p:nvSpPr>
        <p:spPr>
          <a:xfrm>
            <a:off x="9020426" y="172184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7AECD-A2DE-4374-8962-A984676D2E30}"/>
              </a:ext>
            </a:extLst>
          </p:cNvPr>
          <p:cNvSpPr/>
          <p:nvPr/>
        </p:nvSpPr>
        <p:spPr>
          <a:xfrm>
            <a:off x="9027591" y="187904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51CA0A-7AD3-4DE6-8BC9-B91A07F7FD61}"/>
              </a:ext>
            </a:extLst>
          </p:cNvPr>
          <p:cNvSpPr/>
          <p:nvPr/>
        </p:nvSpPr>
        <p:spPr>
          <a:xfrm>
            <a:off x="6799438" y="297308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5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67CA52-38D1-486D-9F48-1BAE84FE5D9E}"/>
              </a:ext>
            </a:extLst>
          </p:cNvPr>
          <p:cNvSpPr/>
          <p:nvPr/>
        </p:nvSpPr>
        <p:spPr>
          <a:xfrm>
            <a:off x="6798876" y="3289986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501241-7CB9-4F8A-8516-7963AF1E5FAD}"/>
              </a:ext>
            </a:extLst>
          </p:cNvPr>
          <p:cNvSpPr/>
          <p:nvPr/>
        </p:nvSpPr>
        <p:spPr>
          <a:xfrm>
            <a:off x="6796250" y="3964363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-4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505AF-74ED-412E-91D2-78A1784731CD}"/>
              </a:ext>
            </a:extLst>
          </p:cNvPr>
          <p:cNvSpPr txBox="1"/>
          <p:nvPr/>
        </p:nvSpPr>
        <p:spPr>
          <a:xfrm>
            <a:off x="3429193" y="976142"/>
            <a:ext cx="3340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After computations </a:t>
            </a:r>
          </a:p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in the function, registers are updated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9CB82E-6B83-432E-B089-7B3002A75D6C}"/>
              </a:ext>
            </a:extLst>
          </p:cNvPr>
          <p:cNvCxnSpPr>
            <a:cxnSpLocks/>
          </p:cNvCxnSpPr>
          <p:nvPr/>
        </p:nvCxnSpPr>
        <p:spPr>
          <a:xfrm>
            <a:off x="6404415" y="1571758"/>
            <a:ext cx="308913" cy="1576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0222 0.06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Value Overwriting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3"/>
            <a:ext cx="5258088" cy="4031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diffofsums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-12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3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$s0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$t0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save $t1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$a0, $a1		# $t0 = f + g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$t1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$a2, $a3		# $t1 = h + I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$t0, $t1		# result = (f + g) – (h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	$v0, $s0, $0		# put return value in $v0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$t1, 0($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$t1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4($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$t0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$s0, 8($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restore $s0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b="1" dirty="0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12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62848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1C04FBC-2514-4344-8878-F39F53CC24D8}"/>
              </a:ext>
            </a:extLst>
          </p:cNvPr>
          <p:cNvCxnSpPr/>
          <p:nvPr/>
        </p:nvCxnSpPr>
        <p:spPr>
          <a:xfrm rot="5400000" flipH="1" flipV="1">
            <a:off x="9334989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9006712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72CCA-E91D-41D0-BCC9-09E68F073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13" y="5331303"/>
            <a:ext cx="1295565" cy="971673"/>
          </a:xfrm>
          <a:prstGeom prst="rect">
            <a:avLst/>
          </a:prstGeom>
        </p:spPr>
      </p:pic>
      <p:sp>
        <p:nvSpPr>
          <p:cNvPr id="28" name="AutoShape 38">
            <a:extLst>
              <a:ext uri="{FF2B5EF4-FFF2-40B4-BE49-F238E27FC236}">
                <a16:creationId xmlns:a16="http://schemas.microsoft.com/office/drawing/2014/main" id="{97BAF066-1865-4FE4-9882-3D374F5F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782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4ACA6-309F-4237-843D-585BA4BEF859}"/>
              </a:ext>
            </a:extLst>
          </p:cNvPr>
          <p:cNvSpPr/>
          <p:nvPr/>
        </p:nvSpPr>
        <p:spPr>
          <a:xfrm>
            <a:off x="6795563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EFCE2-96B3-403C-B57E-DAA9FDC271B0}"/>
              </a:ext>
            </a:extLst>
          </p:cNvPr>
          <p:cNvSpPr/>
          <p:nvPr/>
        </p:nvSpPr>
        <p:spPr>
          <a:xfrm>
            <a:off x="6795563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(10)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F5581A-D31A-4F96-9AFA-155F52EDC2A8}"/>
              </a:ext>
            </a:extLst>
          </p:cNvPr>
          <p:cNvSpPr/>
          <p:nvPr/>
        </p:nvSpPr>
        <p:spPr>
          <a:xfrm>
            <a:off x="6795561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C89E7-D08E-4D01-9CC6-5DFD29457A2C}"/>
              </a:ext>
            </a:extLst>
          </p:cNvPr>
          <p:cNvSpPr/>
          <p:nvPr/>
        </p:nvSpPr>
        <p:spPr>
          <a:xfrm>
            <a:off x="6796523" y="3610289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E2EB83-6EE7-4CE1-9E09-B6ACB2B99B84}"/>
              </a:ext>
            </a:extLst>
          </p:cNvPr>
          <p:cNvSpPr/>
          <p:nvPr/>
        </p:nvSpPr>
        <p:spPr>
          <a:xfrm>
            <a:off x="6796523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$ra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DF7F0-D874-43C9-99D0-1A9FC0AB413F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7171542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206916-4366-4677-AA24-13B3E63781E1}"/>
              </a:ext>
            </a:extLst>
          </p:cNvPr>
          <p:cNvSpPr txBox="1"/>
          <p:nvPr/>
        </p:nvSpPr>
        <p:spPr>
          <a:xfrm>
            <a:off x="6727170" y="2233622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4340-4D10-4BE5-8471-A615D95256EA}"/>
              </a:ext>
            </a:extLst>
          </p:cNvPr>
          <p:cNvSpPr/>
          <p:nvPr/>
        </p:nvSpPr>
        <p:spPr>
          <a:xfrm>
            <a:off x="6793208" y="395278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(9)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87BB8B-8B38-4CE5-8A1A-380182516DC1}"/>
              </a:ext>
            </a:extLst>
          </p:cNvPr>
          <p:cNvGrpSpPr/>
          <p:nvPr/>
        </p:nvGrpSpPr>
        <p:grpSpPr>
          <a:xfrm>
            <a:off x="6909629" y="1281597"/>
            <a:ext cx="1535581" cy="837922"/>
            <a:chOff x="5277144" y="1110717"/>
            <a:chExt cx="1330837" cy="726199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919DF0CF-3375-43D9-A9CC-BA704696745B}"/>
                </a:ext>
              </a:extLst>
            </p:cNvPr>
            <p:cNvSpPr/>
            <p:nvPr/>
          </p:nvSpPr>
          <p:spPr>
            <a:xfrm>
              <a:off x="6389320" y="1359158"/>
              <a:ext cx="218661" cy="422909"/>
            </a:xfrm>
            <a:prstGeom prst="leftBrace">
              <a:avLst>
                <a:gd name="adj1" fmla="val 49183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27517"/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342D4-8AA1-4948-8788-14502EE98E46}"/>
                </a:ext>
              </a:extLst>
            </p:cNvPr>
            <p:cNvSpPr txBox="1"/>
            <p:nvPr/>
          </p:nvSpPr>
          <p:spPr>
            <a:xfrm>
              <a:off x="5277144" y="1110717"/>
              <a:ext cx="1161708" cy="72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Stack region </a:t>
              </a:r>
            </a:p>
            <a:p>
              <a:pPr defTabSz="527517"/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allocation for </a:t>
              </a:r>
            </a:p>
            <a:p>
              <a:pPr defTabSz="527517"/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diffofsums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25114" y="141560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25115" y="156826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25114" y="171878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FA6058-B1CC-40F1-92C5-427659824664}"/>
              </a:ext>
            </a:extLst>
          </p:cNvPr>
          <p:cNvSpPr/>
          <p:nvPr/>
        </p:nvSpPr>
        <p:spPr>
          <a:xfrm>
            <a:off x="6796524" y="4280381"/>
            <a:ext cx="1307378" cy="3251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527E93-CD6B-480F-9D0B-AF1F24AED8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8223529" y="5573798"/>
            <a:ext cx="1888427" cy="49452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24009" y="187673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D922EE-D21C-4665-BF91-F761705C09CA}"/>
              </a:ext>
            </a:extLst>
          </p:cNvPr>
          <p:cNvGrpSpPr/>
          <p:nvPr/>
        </p:nvGrpSpPr>
        <p:grpSpPr>
          <a:xfrm>
            <a:off x="8338600" y="1788293"/>
            <a:ext cx="590685" cy="307777"/>
            <a:chOff x="6539492" y="1135660"/>
            <a:chExt cx="511927" cy="2667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74D64-AA4F-4B54-AF1A-1EFAB976A865}"/>
                </a:ext>
              </a:extLst>
            </p:cNvPr>
            <p:cNvSpPr txBox="1"/>
            <p:nvPr/>
          </p:nvSpPr>
          <p:spPr>
            <a:xfrm>
              <a:off x="6539492" y="1135660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A74A172-72BC-4E1B-887F-C563CF3F1F53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C3911BD-CA04-4B0F-9B00-656FE043AB0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8102939" y="1946483"/>
            <a:ext cx="921069" cy="14970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B57BD8F-0ECD-4615-BB83-47D6C5209F8F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8102941" y="1788534"/>
            <a:ext cx="922173" cy="13308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EBD37F9-186A-4248-909A-F5D8A45D0FEC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100585" y="1638005"/>
            <a:ext cx="924530" cy="24638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28D9A-5BD5-4C69-856D-3ABBBF336C67}"/>
              </a:ext>
            </a:extLst>
          </p:cNvPr>
          <p:cNvSpPr/>
          <p:nvPr/>
        </p:nvSpPr>
        <p:spPr>
          <a:xfrm>
            <a:off x="9027093" y="1571758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66B082-FD50-4936-8BA3-5E2D94AAB01B}"/>
              </a:ext>
            </a:extLst>
          </p:cNvPr>
          <p:cNvSpPr/>
          <p:nvPr/>
        </p:nvSpPr>
        <p:spPr>
          <a:xfrm>
            <a:off x="9020426" y="172184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7AECD-A2DE-4374-8962-A984676D2E30}"/>
              </a:ext>
            </a:extLst>
          </p:cNvPr>
          <p:cNvSpPr/>
          <p:nvPr/>
        </p:nvSpPr>
        <p:spPr>
          <a:xfrm>
            <a:off x="9027591" y="187904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51CA0A-7AD3-4DE6-8BC9-B91A07F7FD61}"/>
              </a:ext>
            </a:extLst>
          </p:cNvPr>
          <p:cNvSpPr/>
          <p:nvPr/>
        </p:nvSpPr>
        <p:spPr>
          <a:xfrm>
            <a:off x="6799438" y="2973081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5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67CA52-38D1-486D-9F48-1BAE84FE5D9E}"/>
              </a:ext>
            </a:extLst>
          </p:cNvPr>
          <p:cNvSpPr/>
          <p:nvPr/>
        </p:nvSpPr>
        <p:spPr>
          <a:xfrm>
            <a:off x="6798876" y="3289986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$t1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9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501241-7CB9-4F8A-8516-7963AF1E5FAD}"/>
              </a:ext>
            </a:extLst>
          </p:cNvPr>
          <p:cNvSpPr/>
          <p:nvPr/>
        </p:nvSpPr>
        <p:spPr>
          <a:xfrm>
            <a:off x="6796250" y="3964363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$s0 (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-4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505AF-74ED-412E-91D2-78A1784731CD}"/>
              </a:ext>
            </a:extLst>
          </p:cNvPr>
          <p:cNvSpPr txBox="1"/>
          <p:nvPr/>
        </p:nvSpPr>
        <p:spPr>
          <a:xfrm>
            <a:off x="4275484" y="1008519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Before returning to Caller, </a:t>
            </a:r>
          </a:p>
          <a:p>
            <a:pPr defTabSz="527517"/>
            <a:r>
              <a:rPr lang="en-US" sz="1600" b="1" dirty="0">
                <a:solidFill>
                  <a:srgbClr val="FF0000"/>
                </a:solidFill>
                <a:latin typeface="Calibri"/>
              </a:rPr>
              <a:t>Register values are revoked</a:t>
            </a:r>
          </a:p>
        </p:txBody>
      </p:sp>
    </p:spTree>
    <p:extLst>
      <p:ext uri="{BB962C8B-B14F-4D97-AF65-F5344CB8AC3E}">
        <p14:creationId xmlns:p14="http://schemas.microsoft.com/office/powerpoint/2010/main" val="37792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0.00169 -0.0643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321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22D-1A4D-45C8-8D22-92A4FC18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Nested 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DFF5-9116-45F8-BCA8-CF3383A7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5FA04-5CB6-48D6-9816-B9E6BCC2E096}"/>
              </a:ext>
            </a:extLst>
          </p:cNvPr>
          <p:cNvSpPr txBox="1">
            <a:spLocks/>
          </p:cNvSpPr>
          <p:nvPr/>
        </p:nvSpPr>
        <p:spPr>
          <a:xfrm>
            <a:off x="1115703" y="1641502"/>
            <a:ext cx="5258088" cy="4661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func1:		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-4	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$ra register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# save $ra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func2			# jump to func2 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# restore $ra from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	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caller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func2: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	# make space on stack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# to store 2 registers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	# deallocate stack space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		# return to func1 (caller)</a:t>
            </a:r>
          </a:p>
        </p:txBody>
      </p:sp>
      <p:pic>
        <p:nvPicPr>
          <p:cNvPr id="24" name="Picture 8" descr="f02-13-P374493">
            <a:extLst>
              <a:ext uri="{FF2B5EF4-FFF2-40B4-BE49-F238E27FC236}">
                <a16:creationId xmlns:a16="http://schemas.microsoft.com/office/drawing/2014/main" id="{5512E22B-25B1-415F-83DA-FB485B630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940487" y="1561485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D5AAD1-925D-4C11-9BA3-71D1B096FDD2}"/>
              </a:ext>
            </a:extLst>
          </p:cNvPr>
          <p:cNvSpPr/>
          <p:nvPr/>
        </p:nvSpPr>
        <p:spPr>
          <a:xfrm>
            <a:off x="8984350" y="4089728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5CA7-106E-4D63-8F35-F696DC15A46B}"/>
              </a:ext>
            </a:extLst>
          </p:cNvPr>
          <p:cNvSpPr/>
          <p:nvPr/>
        </p:nvSpPr>
        <p:spPr>
          <a:xfrm>
            <a:off x="9002752" y="16112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87A5D-6A7C-4304-8587-15596BFE6D10}"/>
              </a:ext>
            </a:extLst>
          </p:cNvPr>
          <p:cNvSpPr/>
          <p:nvPr/>
        </p:nvSpPr>
        <p:spPr>
          <a:xfrm>
            <a:off x="9002754" y="17639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9DA179-ACB9-4FDE-B831-31D787A17EEB}"/>
              </a:ext>
            </a:extLst>
          </p:cNvPr>
          <p:cNvSpPr/>
          <p:nvPr/>
        </p:nvSpPr>
        <p:spPr>
          <a:xfrm>
            <a:off x="9002752" y="19144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E2D70C-0177-4EFE-B7E6-C6A8B353C19B}"/>
              </a:ext>
            </a:extLst>
          </p:cNvPr>
          <p:cNvSpPr/>
          <p:nvPr/>
        </p:nvSpPr>
        <p:spPr>
          <a:xfrm>
            <a:off x="9001647" y="207239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Used by func2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20BD8DA-A9B2-4F68-951F-47B83FB5BA70}"/>
              </a:ext>
            </a:extLst>
          </p:cNvPr>
          <p:cNvGrpSpPr/>
          <p:nvPr/>
        </p:nvGrpSpPr>
        <p:grpSpPr>
          <a:xfrm>
            <a:off x="7317411" y="1503276"/>
            <a:ext cx="1591940" cy="307777"/>
            <a:chOff x="5671737" y="1154364"/>
            <a:chExt cx="1379682" cy="26674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28D457-87A7-489C-94CA-91394E2E6792}"/>
                </a:ext>
              </a:extLst>
            </p:cNvPr>
            <p:cNvSpPr txBox="1"/>
            <p:nvPr/>
          </p:nvSpPr>
          <p:spPr>
            <a:xfrm>
              <a:off x="5671737" y="1154364"/>
              <a:ext cx="1235672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before func1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DF9BF5DF-0904-486A-9463-566D59380185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5CBF11-E21D-4390-A9E1-5686C34A50B8}"/>
              </a:ext>
            </a:extLst>
          </p:cNvPr>
          <p:cNvGrpSpPr/>
          <p:nvPr/>
        </p:nvGrpSpPr>
        <p:grpSpPr>
          <a:xfrm>
            <a:off x="7651167" y="1700572"/>
            <a:ext cx="1258187" cy="307777"/>
            <a:chOff x="5960990" y="1154364"/>
            <a:chExt cx="1090429" cy="26674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E99976-5BBB-447A-A90E-6A54D11BBA70}"/>
                </a:ext>
              </a:extLst>
            </p:cNvPr>
            <p:cNvSpPr txBox="1"/>
            <p:nvPr/>
          </p:nvSpPr>
          <p:spPr>
            <a:xfrm>
              <a:off x="5960990" y="1154364"/>
              <a:ext cx="936646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in func1</a:t>
              </a:r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10FA6D2-1DE8-4C60-A96E-46ABAB083408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1F92D8-CB70-4D00-9A3B-1E4A4E5A4CBE}"/>
              </a:ext>
            </a:extLst>
          </p:cNvPr>
          <p:cNvGrpSpPr/>
          <p:nvPr/>
        </p:nvGrpSpPr>
        <p:grpSpPr>
          <a:xfrm>
            <a:off x="7643799" y="1958804"/>
            <a:ext cx="1258187" cy="307777"/>
            <a:chOff x="5960990" y="1154364"/>
            <a:chExt cx="1090429" cy="26674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AA6DB7-379F-40A1-961A-AF7F5FE32F08}"/>
                </a:ext>
              </a:extLst>
            </p:cNvPr>
            <p:cNvSpPr txBox="1"/>
            <p:nvPr/>
          </p:nvSpPr>
          <p:spPr>
            <a:xfrm>
              <a:off x="5960990" y="1154364"/>
              <a:ext cx="936646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 in func2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87AACB54-966C-4BC3-BAE7-5D3C1FDFDB71}"/>
                </a:ext>
              </a:extLst>
            </p:cNvPr>
            <p:cNvSpPr/>
            <p:nvPr/>
          </p:nvSpPr>
          <p:spPr>
            <a:xfrm>
              <a:off x="6883302" y="1246284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EB75903-94F8-4A4F-8D2E-03CB33089AAA}"/>
              </a:ext>
            </a:extLst>
          </p:cNvPr>
          <p:cNvSpPr/>
          <p:nvPr/>
        </p:nvSpPr>
        <p:spPr>
          <a:xfrm>
            <a:off x="6795797" y="4994005"/>
            <a:ext cx="3509745" cy="1577503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Why does func1 store $ra in stack before calling func2?</a:t>
            </a:r>
          </a:p>
        </p:txBody>
      </p:sp>
    </p:spTree>
    <p:extLst>
      <p:ext uri="{BB962C8B-B14F-4D97-AF65-F5344CB8AC3E}">
        <p14:creationId xmlns:p14="http://schemas.microsoft.com/office/powerpoint/2010/main" val="1289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A66C-A5EF-4893-993A-EF6E80E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512D-982F-473F-B59D-5E860570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Recursive functions should keep its input parameters and return address to the stack because all the recursions will try to use the same registers for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D13F-F152-4516-8167-34B3FF99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8507C-03F1-48DF-93A5-B4B4B0633ACC}"/>
              </a:ext>
            </a:extLst>
          </p:cNvPr>
          <p:cNvSpPr txBox="1"/>
          <p:nvPr/>
        </p:nvSpPr>
        <p:spPr>
          <a:xfrm>
            <a:off x="1103603" y="2882248"/>
            <a:ext cx="3791781" cy="183204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factorial (int n)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(n &lt;= 1)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1;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(n * factorial (n-1));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833DC-2C09-4B74-847D-EEC9FE5B8146}"/>
              </a:ext>
            </a:extLst>
          </p:cNvPr>
          <p:cNvSpPr txBox="1"/>
          <p:nvPr/>
        </p:nvSpPr>
        <p:spPr>
          <a:xfrm>
            <a:off x="1684854" y="2454870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160B9-F702-4D02-B91E-977EAD550F0A}"/>
              </a:ext>
            </a:extLst>
          </p:cNvPr>
          <p:cNvSpPr txBox="1"/>
          <p:nvPr/>
        </p:nvSpPr>
        <p:spPr>
          <a:xfrm>
            <a:off x="7297650" y="2022995"/>
            <a:ext cx="204709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Assembly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8FC911E-644E-4D01-822C-84AC64F09AE5}"/>
              </a:ext>
            </a:extLst>
          </p:cNvPr>
          <p:cNvSpPr txBox="1">
            <a:spLocks/>
          </p:cNvSpPr>
          <p:nvPr/>
        </p:nvSpPr>
        <p:spPr>
          <a:xfrm>
            <a:off x="5633059" y="2440161"/>
            <a:ext cx="5251606" cy="3721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# make room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input (n)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2	# $t0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$a0, $t0	# n &lt;= 1?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no: go to else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$0, 1	# yes: return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$a0, -1	# n = n -1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recursive call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input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$a0, $v0	# n * factorial(n-1)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return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A66C-A5EF-4893-993A-EF6E80E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Recursion for 3!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D13F-F152-4516-8167-34B3FF99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4" name="Picture 8" descr="f02-13-P374493">
            <a:extLst>
              <a:ext uri="{FF2B5EF4-FFF2-40B4-BE49-F238E27FC236}">
                <a16:creationId xmlns:a16="http://schemas.microsoft.com/office/drawing/2014/main" id="{E00559B9-8652-4EAB-959D-700A0C705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1851560" y="1807213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6EF06D-E0A7-490B-8591-8A391F74A75F}"/>
              </a:ext>
            </a:extLst>
          </p:cNvPr>
          <p:cNvSpPr/>
          <p:nvPr/>
        </p:nvSpPr>
        <p:spPr>
          <a:xfrm>
            <a:off x="1895423" y="4335457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B6970-1507-4A13-B929-89DDD2398DCE}"/>
              </a:ext>
            </a:extLst>
          </p:cNvPr>
          <p:cNvSpPr/>
          <p:nvPr/>
        </p:nvSpPr>
        <p:spPr>
          <a:xfrm>
            <a:off x="1892290" y="184621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E0C21-865F-4D1F-B0D6-244D2C23CBBB}"/>
              </a:ext>
            </a:extLst>
          </p:cNvPr>
          <p:cNvSpPr/>
          <p:nvPr/>
        </p:nvSpPr>
        <p:spPr>
          <a:xfrm>
            <a:off x="1892291" y="204194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400C1A-670F-4E39-B6D6-33D20FEDAE25}"/>
              </a:ext>
            </a:extLst>
          </p:cNvPr>
          <p:cNvSpPr/>
          <p:nvPr/>
        </p:nvSpPr>
        <p:spPr>
          <a:xfrm>
            <a:off x="1892290" y="2235535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3E8B0-D11C-43E8-800A-C8715D623023}"/>
              </a:ext>
            </a:extLst>
          </p:cNvPr>
          <p:cNvSpPr/>
          <p:nvPr/>
        </p:nvSpPr>
        <p:spPr>
          <a:xfrm>
            <a:off x="1901951" y="243654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F924C-1F56-46B0-AFF4-76AB79B16F6C}"/>
              </a:ext>
            </a:extLst>
          </p:cNvPr>
          <p:cNvGrpSpPr/>
          <p:nvPr/>
        </p:nvGrpSpPr>
        <p:grpSpPr>
          <a:xfrm>
            <a:off x="4090001" y="1739968"/>
            <a:ext cx="562600" cy="307777"/>
            <a:chOff x="6427672" y="1154366"/>
            <a:chExt cx="487586" cy="2667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CADFAE-C4F6-459B-9D9E-4C44C940F41E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4E11151-F7C4-448E-9023-B7DA9D9F1BAC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7B1274-2247-4446-A230-286268589A53}"/>
              </a:ext>
            </a:extLst>
          </p:cNvPr>
          <p:cNvSpPr txBox="1"/>
          <p:nvPr/>
        </p:nvSpPr>
        <p:spPr>
          <a:xfrm>
            <a:off x="819356" y="1717932"/>
            <a:ext cx="11144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0x000000F8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0x000000F4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0x000000F0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0x000000E8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0x000000E4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0x000000E0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0x000000DC</a:t>
            </a:r>
          </a:p>
          <a:p>
            <a:pPr defTabSz="527517"/>
            <a:r>
              <a:rPr lang="en-US" sz="1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08AEF1-C4D3-4809-BB43-814515B880E3}"/>
              </a:ext>
            </a:extLst>
          </p:cNvPr>
          <p:cNvSpPr/>
          <p:nvPr/>
        </p:nvSpPr>
        <p:spPr>
          <a:xfrm>
            <a:off x="1895875" y="264649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475173-2FCD-4B21-8E4D-48ECC50760B8}"/>
              </a:ext>
            </a:extLst>
          </p:cNvPr>
          <p:cNvSpPr/>
          <p:nvPr/>
        </p:nvSpPr>
        <p:spPr>
          <a:xfrm>
            <a:off x="1895876" y="284222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B3F141-86D2-49EE-AA01-A33140F7641D}"/>
              </a:ext>
            </a:extLst>
          </p:cNvPr>
          <p:cNvSpPr/>
          <p:nvPr/>
        </p:nvSpPr>
        <p:spPr>
          <a:xfrm>
            <a:off x="1895875" y="3035815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99C88-1A8E-4E73-8230-40E7AB678583}"/>
              </a:ext>
            </a:extLst>
          </p:cNvPr>
          <p:cNvSpPr/>
          <p:nvPr/>
        </p:nvSpPr>
        <p:spPr>
          <a:xfrm>
            <a:off x="1894770" y="323682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8FE17E-F971-4A30-B2CE-D5E2CF0D7467}"/>
              </a:ext>
            </a:extLst>
          </p:cNvPr>
          <p:cNvSpPr/>
          <p:nvPr/>
        </p:nvSpPr>
        <p:spPr>
          <a:xfrm>
            <a:off x="1901424" y="2041183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(0x3)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4A0DED-EBE2-4C96-8B2D-9C1E6BD1367C}"/>
              </a:ext>
            </a:extLst>
          </p:cNvPr>
          <p:cNvSpPr/>
          <p:nvPr/>
        </p:nvSpPr>
        <p:spPr>
          <a:xfrm>
            <a:off x="1901423" y="2234779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B7698C-F375-49E5-A73D-733B1C5B847A}"/>
              </a:ext>
            </a:extLst>
          </p:cNvPr>
          <p:cNvGrpSpPr/>
          <p:nvPr/>
        </p:nvGrpSpPr>
        <p:grpSpPr>
          <a:xfrm>
            <a:off x="4082821" y="2141906"/>
            <a:ext cx="562600" cy="307777"/>
            <a:chOff x="6427672" y="1154366"/>
            <a:chExt cx="487586" cy="2667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3B78B9-34D4-421F-ABC5-7EAED243A1E8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7FADA87-8CA8-492F-9FBF-6BB264F35A11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23F46D3-1237-4943-87CB-0654377D8FE7}"/>
              </a:ext>
            </a:extLst>
          </p:cNvPr>
          <p:cNvSpPr/>
          <p:nvPr/>
        </p:nvSpPr>
        <p:spPr>
          <a:xfrm>
            <a:off x="1897165" y="2435723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(0x2)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EE138C-867A-48C7-84C2-980F1014A078}"/>
              </a:ext>
            </a:extLst>
          </p:cNvPr>
          <p:cNvSpPr/>
          <p:nvPr/>
        </p:nvSpPr>
        <p:spPr>
          <a:xfrm>
            <a:off x="1891089" y="264567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366C81-F52E-41A1-8B7F-6C32BDADE43E}"/>
              </a:ext>
            </a:extLst>
          </p:cNvPr>
          <p:cNvGrpSpPr/>
          <p:nvPr/>
        </p:nvGrpSpPr>
        <p:grpSpPr>
          <a:xfrm>
            <a:off x="4086410" y="2540936"/>
            <a:ext cx="562600" cy="307777"/>
            <a:chOff x="6427672" y="1154366"/>
            <a:chExt cx="487586" cy="2667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4D599A-DFD9-428C-B76F-A40E04805429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24022FA-DCC3-45B0-9420-539E863E9358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966E677-B25B-4F4A-B35A-77E9EEF14D76}"/>
              </a:ext>
            </a:extLst>
          </p:cNvPr>
          <p:cNvSpPr/>
          <p:nvPr/>
        </p:nvSpPr>
        <p:spPr>
          <a:xfrm>
            <a:off x="1891186" y="2841940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$a0 (0x1)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605EB9-02E1-4636-9D2E-5E208075F60B}"/>
              </a:ext>
            </a:extLst>
          </p:cNvPr>
          <p:cNvSpPr/>
          <p:nvPr/>
        </p:nvSpPr>
        <p:spPr>
          <a:xfrm>
            <a:off x="1891185" y="3035536"/>
            <a:ext cx="2110154" cy="17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00" b="1" dirty="0">
                <a:solidFill>
                  <a:prstClr val="black"/>
                </a:solidFill>
                <a:latin typeface="Calibri"/>
              </a:rPr>
              <a:t>$ra</a:t>
            </a: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3D9D410B-328A-4924-A137-F2B287FB78BD}"/>
              </a:ext>
            </a:extLst>
          </p:cNvPr>
          <p:cNvSpPr txBox="1">
            <a:spLocks/>
          </p:cNvSpPr>
          <p:nvPr/>
        </p:nvSpPr>
        <p:spPr>
          <a:xfrm>
            <a:off x="5934508" y="1931424"/>
            <a:ext cx="5542383" cy="3543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38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-8	# make room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input (n)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$ra, 0($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2	# $t0 = 2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$a0, $t0	# n &lt;= 1?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$t0, $0, </a:t>
            </a: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no: go to else (</a:t>
            </a:r>
            <a:r>
              <a:rPr lang="en-US" sz="1385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$0, 1	# yes: return 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 return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38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$a0, -1	# n = n -1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85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recursive call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$ra, 0($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return address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$a0, 4($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# restore input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	# restore $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138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$v0, $a0, $v0	# n * factorial(n-1)</a:t>
            </a:r>
          </a:p>
          <a:p>
            <a:pPr marL="0" indent="0" defTabSz="527517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85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sz="1385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$ra	</a:t>
            </a:r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 return</a:t>
            </a:r>
            <a:endParaRPr lang="pt-BR" sz="184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C079A1-16FC-492D-A27C-92D7A7967EC3}"/>
              </a:ext>
            </a:extLst>
          </p:cNvPr>
          <p:cNvGrpSpPr/>
          <p:nvPr/>
        </p:nvGrpSpPr>
        <p:grpSpPr>
          <a:xfrm>
            <a:off x="4083363" y="2551055"/>
            <a:ext cx="562600" cy="307777"/>
            <a:chOff x="6427672" y="1154366"/>
            <a:chExt cx="487586" cy="26674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D93379-36BC-4155-9220-26C7E2B0DCE5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5DB26A58-8A49-48CB-AA03-6FF2587EC35C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F335F5-E724-4782-9BD1-5BFC1F314497}"/>
              </a:ext>
            </a:extLst>
          </p:cNvPr>
          <p:cNvSpPr txBox="1"/>
          <p:nvPr/>
        </p:nvSpPr>
        <p:spPr>
          <a:xfrm>
            <a:off x="4537484" y="2912924"/>
            <a:ext cx="79060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</a:t>
            </a:r>
            <a:r>
              <a:rPr lang="en-US" sz="1600" b="1">
                <a:solidFill>
                  <a:prstClr val="black"/>
                </a:solidFill>
                <a:latin typeface="Calibri"/>
              </a:rPr>
              <a:t>= 1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EC7C03-7462-431B-8482-C8CFC05F242F}"/>
              </a:ext>
            </a:extLst>
          </p:cNvPr>
          <p:cNvGrpSpPr/>
          <p:nvPr/>
        </p:nvGrpSpPr>
        <p:grpSpPr>
          <a:xfrm>
            <a:off x="4086410" y="2145069"/>
            <a:ext cx="562600" cy="307777"/>
            <a:chOff x="6427672" y="1154366"/>
            <a:chExt cx="487586" cy="26674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3FD9D3-8984-4940-BF88-BDC73D05E83B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E342B733-5D3B-46CB-96FA-A3A12A089C25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6E60EF8-6C59-421B-B0C2-CE27B06EA790}"/>
              </a:ext>
            </a:extLst>
          </p:cNvPr>
          <p:cNvSpPr txBox="1"/>
          <p:nvPr/>
        </p:nvSpPr>
        <p:spPr>
          <a:xfrm>
            <a:off x="4520395" y="2421450"/>
            <a:ext cx="108234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$a0 = 2</a:t>
            </a:r>
          </a:p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2 x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66F5A8-A643-4706-A4B9-95EE7AF4A9DD}"/>
              </a:ext>
            </a:extLst>
          </p:cNvPr>
          <p:cNvGrpSpPr/>
          <p:nvPr/>
        </p:nvGrpSpPr>
        <p:grpSpPr>
          <a:xfrm>
            <a:off x="4104896" y="1739525"/>
            <a:ext cx="562600" cy="307777"/>
            <a:chOff x="6427672" y="1154366"/>
            <a:chExt cx="487586" cy="2667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F7F7B1-E072-4DE6-A4E7-8D2FA9035C37}"/>
                </a:ext>
              </a:extLst>
            </p:cNvPr>
            <p:cNvSpPr txBox="1"/>
            <p:nvPr/>
          </p:nvSpPr>
          <p:spPr>
            <a:xfrm>
              <a:off x="6530153" y="1154366"/>
              <a:ext cx="38510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7517"/>
              <a:r>
                <a:rPr lang="en-US" sz="1400" b="1" dirty="0">
                  <a:solidFill>
                    <a:srgbClr val="FF0000"/>
                  </a:solidFill>
                  <a:latin typeface="Calibri"/>
                </a:rPr>
                <a:t>$</a:t>
              </a:r>
              <a:r>
                <a:rPr lang="en-US" sz="1400" b="1" dirty="0" err="1">
                  <a:solidFill>
                    <a:srgbClr val="FF0000"/>
                  </a:solidFill>
                  <a:latin typeface="Calibri"/>
                </a:rPr>
                <a:t>sp</a:t>
              </a:r>
              <a:endParaRPr lang="en-US" sz="14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C6BDD798-F0AD-49D3-B527-5B47A3747D09}"/>
                </a:ext>
              </a:extLst>
            </p:cNvPr>
            <p:cNvSpPr/>
            <p:nvPr/>
          </p:nvSpPr>
          <p:spPr>
            <a:xfrm rot="10800000">
              <a:off x="6427672" y="1263859"/>
              <a:ext cx="168117" cy="1128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7517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3A4B4F4-075D-49FE-B76E-B1C25B2A0124}"/>
              </a:ext>
            </a:extLst>
          </p:cNvPr>
          <p:cNvSpPr txBox="1"/>
          <p:nvPr/>
        </p:nvSpPr>
        <p:spPr>
          <a:xfrm>
            <a:off x="4503307" y="1974171"/>
            <a:ext cx="1082348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$a0 = 3</a:t>
            </a:r>
          </a:p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3 x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97C5E2-5226-40D1-AF76-30236B126AF5}"/>
              </a:ext>
            </a:extLst>
          </p:cNvPr>
          <p:cNvSpPr txBox="1"/>
          <p:nvPr/>
        </p:nvSpPr>
        <p:spPr>
          <a:xfrm>
            <a:off x="4503307" y="1758630"/>
            <a:ext cx="79060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$v0 = 6</a:t>
            </a:r>
          </a:p>
        </p:txBody>
      </p:sp>
    </p:spTree>
    <p:extLst>
      <p:ext uri="{BB962C8B-B14F-4D97-AF65-F5344CB8AC3E}">
        <p14:creationId xmlns:p14="http://schemas.microsoft.com/office/powerpoint/2010/main" val="16691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0118 0.05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117 0.056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0118 0.056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0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60" grpId="0" animBg="1"/>
      <p:bldP spid="61" grpId="0" animBg="1"/>
      <p:bldP spid="66" grpId="0"/>
      <p:bldP spid="66" grpId="1"/>
      <p:bldP spid="70" grpId="0"/>
      <p:bldP spid="70" grpId="1"/>
      <p:bldP spid="74" grpId="0"/>
      <p:bldP spid="74" grpId="1"/>
      <p:bldP spid="7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62E-060E-43B0-BC3D-F0872507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9DE4-BD10-47BC-A8B5-F2960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29" y="1145018"/>
            <a:ext cx="5160702" cy="50198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Register File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On-chip memory that stores “Registers”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2000" b="1" dirty="0"/>
              <a:t>Registers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Temporal space to maintain operand values and calculation results before storing back to memory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Presented with “$” + “register id” in MIPS processor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i.e. $0 : 0</a:t>
            </a:r>
            <a:r>
              <a:rPr lang="en-US" sz="1600" baseline="30000" dirty="0"/>
              <a:t>th</a:t>
            </a:r>
            <a:r>
              <a:rPr lang="en-US" sz="1600" dirty="0"/>
              <a:t> register, </a:t>
            </a:r>
          </a:p>
          <a:p>
            <a:pPr marL="1055035" lvl="2" indent="0">
              <a:lnSpc>
                <a:spcPct val="120000"/>
              </a:lnSpc>
              <a:buNone/>
            </a:pPr>
            <a:r>
              <a:rPr lang="en-US" sz="1600" dirty="0"/>
              <a:t>         $1 : 1</a:t>
            </a:r>
            <a:r>
              <a:rPr lang="en-US" sz="1600" baseline="30000" dirty="0"/>
              <a:t>st</a:t>
            </a:r>
            <a:r>
              <a:rPr lang="en-US" sz="1600" dirty="0"/>
              <a:t>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C7FB-5156-470E-81C5-B63E3ECD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8" descr="f02-13-P374493">
            <a:extLst>
              <a:ext uri="{FF2B5EF4-FFF2-40B4-BE49-F238E27FC236}">
                <a16:creationId xmlns:a16="http://schemas.microsoft.com/office/drawing/2014/main" id="{8995052E-AAF6-44AF-8705-1DAB4EDE2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8676143" y="1365832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8EB39-DECF-4D3A-B801-EFFE0B878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8"/>
          <a:stretch/>
        </p:blipFill>
        <p:spPr>
          <a:xfrm rot="18913154">
            <a:off x="7936824" y="5573798"/>
            <a:ext cx="1888427" cy="49452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48EE65-0514-4417-B17D-2096C7A764AB}"/>
              </a:ext>
            </a:extLst>
          </p:cNvPr>
          <p:cNvCxnSpPr>
            <a:stCxn id="6" idx="2"/>
          </p:cNvCxnSpPr>
          <p:nvPr/>
        </p:nvCxnSpPr>
        <p:spPr>
          <a:xfrm rot="5400000" flipH="1" flipV="1">
            <a:off x="9048283" y="4805275"/>
            <a:ext cx="1198215" cy="1184368"/>
          </a:xfrm>
          <a:prstGeom prst="curvedConnector3">
            <a:avLst>
              <a:gd name="adj1" fmla="val -3187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01D65E-FDEE-4DC3-9643-961065345434}"/>
              </a:ext>
            </a:extLst>
          </p:cNvPr>
          <p:cNvSpPr/>
          <p:nvPr/>
        </p:nvSpPr>
        <p:spPr>
          <a:xfrm>
            <a:off x="8720007" y="3894075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C7338-00F7-4C20-8EFA-C4496A8A948E}"/>
              </a:ext>
            </a:extLst>
          </p:cNvPr>
          <p:cNvSpPr/>
          <p:nvPr/>
        </p:nvSpPr>
        <p:spPr>
          <a:xfrm>
            <a:off x="8738410" y="1425626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E4AB0-20DE-4304-A361-16A4AE6D69C8}"/>
              </a:ext>
            </a:extLst>
          </p:cNvPr>
          <p:cNvSpPr/>
          <p:nvPr/>
        </p:nvSpPr>
        <p:spPr>
          <a:xfrm>
            <a:off x="8738409" y="1576155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FFBDE-AB33-4F3D-8EFF-BD393506EC57}"/>
              </a:ext>
            </a:extLst>
          </p:cNvPr>
          <p:cNvSpPr/>
          <p:nvPr/>
        </p:nvSpPr>
        <p:spPr>
          <a:xfrm>
            <a:off x="8738410" y="1728813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E3BB3-B8AF-4452-8492-93491B64119A}"/>
              </a:ext>
            </a:extLst>
          </p:cNvPr>
          <p:cNvSpPr/>
          <p:nvPr/>
        </p:nvSpPr>
        <p:spPr>
          <a:xfrm>
            <a:off x="8738409" y="1879342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B07225-7870-4355-A8D7-BC74BD4EB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8" y="5331303"/>
            <a:ext cx="1295565" cy="971673"/>
          </a:xfrm>
          <a:prstGeom prst="rect">
            <a:avLst/>
          </a:prstGeom>
        </p:spPr>
      </p:pic>
      <p:sp>
        <p:nvSpPr>
          <p:cNvPr id="16" name="AutoShape 38">
            <a:extLst>
              <a:ext uri="{FF2B5EF4-FFF2-40B4-BE49-F238E27FC236}">
                <a16:creationId xmlns:a16="http://schemas.microsoft.com/office/drawing/2014/main" id="{C07BACDF-93A2-4FD0-B6AC-862EB51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77" y="5732039"/>
            <a:ext cx="533400" cy="257175"/>
          </a:xfrm>
          <a:prstGeom prst="leftRightArrow">
            <a:avLst>
              <a:gd name="adj1" fmla="val 50000"/>
              <a:gd name="adj2" fmla="val 4148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527517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9956C-C957-4A3E-903B-724A0DAE066C}"/>
              </a:ext>
            </a:extLst>
          </p:cNvPr>
          <p:cNvSpPr/>
          <p:nvPr/>
        </p:nvSpPr>
        <p:spPr>
          <a:xfrm>
            <a:off x="6508857" y="26491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70AAF7-7AD8-49D8-AECA-957D001828C4}"/>
              </a:ext>
            </a:extLst>
          </p:cNvPr>
          <p:cNvSpPr/>
          <p:nvPr/>
        </p:nvSpPr>
        <p:spPr>
          <a:xfrm>
            <a:off x="6508857" y="2970272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8FC-7E76-4BAA-A210-A8C199ADDA38}"/>
              </a:ext>
            </a:extLst>
          </p:cNvPr>
          <p:cNvSpPr/>
          <p:nvPr/>
        </p:nvSpPr>
        <p:spPr>
          <a:xfrm>
            <a:off x="6508856" y="3294469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9267E-3411-4995-83C6-997EE5BEC471}"/>
              </a:ext>
            </a:extLst>
          </p:cNvPr>
          <p:cNvSpPr/>
          <p:nvPr/>
        </p:nvSpPr>
        <p:spPr>
          <a:xfrm>
            <a:off x="6509817" y="3615583"/>
            <a:ext cx="1307378" cy="983176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4A282-5837-431C-A0C4-BDAAE6AECBD4}"/>
              </a:ext>
            </a:extLst>
          </p:cNvPr>
          <p:cNvSpPr/>
          <p:nvPr/>
        </p:nvSpPr>
        <p:spPr>
          <a:xfrm>
            <a:off x="6509817" y="4623960"/>
            <a:ext cx="1307378" cy="298175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$31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3779AA3-8FA0-4912-8864-D846A0177E9E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6884837" y="5199844"/>
            <a:ext cx="556379" cy="96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A7E995-A37D-4521-BDF0-CC0FA815CCAF}"/>
              </a:ext>
            </a:extLst>
          </p:cNvPr>
          <p:cNvSpPr txBox="1"/>
          <p:nvPr/>
        </p:nvSpPr>
        <p:spPr>
          <a:xfrm>
            <a:off x="6393573" y="2179110"/>
            <a:ext cx="149496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77" dirty="0">
                <a:solidFill>
                  <a:prstClr val="black"/>
                </a:solidFill>
                <a:latin typeface="Calibri"/>
              </a:rPr>
              <a:t>Register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E5BF0-CFAB-4E8C-98C6-F56317F12FA2}"/>
              </a:ext>
            </a:extLst>
          </p:cNvPr>
          <p:cNvSpPr/>
          <p:nvPr/>
        </p:nvSpPr>
        <p:spPr>
          <a:xfrm>
            <a:off x="8720007" y="336925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C470B-4ABC-493D-86B3-52EF70D0055A}"/>
              </a:ext>
            </a:extLst>
          </p:cNvPr>
          <p:cNvSpPr/>
          <p:nvPr/>
        </p:nvSpPr>
        <p:spPr>
          <a:xfrm>
            <a:off x="8720006" y="3519784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</p:spTree>
    <p:extLst>
      <p:ext uri="{BB962C8B-B14F-4D97-AF65-F5344CB8AC3E}">
        <p14:creationId xmlns:p14="http://schemas.microsoft.com/office/powerpoint/2010/main" val="5782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9814</Words>
  <Application>Microsoft Office PowerPoint</Application>
  <PresentationFormat>Widescreen</PresentationFormat>
  <Paragraphs>2290</Paragraphs>
  <Slides>89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SJSU Spartan Regular</vt:lpstr>
      <vt:lpstr>Arial</vt:lpstr>
      <vt:lpstr>Calibri</vt:lpstr>
      <vt:lpstr>Calibri Light</vt:lpstr>
      <vt:lpstr>Courier New</vt:lpstr>
      <vt:lpstr>Lucida Console</vt:lpstr>
      <vt:lpstr>Tahoma</vt:lpstr>
      <vt:lpstr>Times New Roman</vt:lpstr>
      <vt:lpstr>Wingdings</vt:lpstr>
      <vt:lpstr>Office Theme</vt:lpstr>
      <vt:lpstr>1_Office Theme</vt:lpstr>
      <vt:lpstr>Lecture 2.  Processor Instruction Set Architecture &amp; Language</vt:lpstr>
      <vt:lpstr>Instruction Set Architecture &amp; Microarchitecture</vt:lpstr>
      <vt:lpstr>What Does the ISA Deal With Specifically?</vt:lpstr>
      <vt:lpstr>Memory Layout</vt:lpstr>
      <vt:lpstr>Memory Layout</vt:lpstr>
      <vt:lpstr>Memory Layout</vt:lpstr>
      <vt:lpstr>Memory Layout</vt:lpstr>
      <vt:lpstr>Memory Access Is Slow</vt:lpstr>
      <vt:lpstr>Register File</vt:lpstr>
      <vt:lpstr>Typical Execution Steps</vt:lpstr>
      <vt:lpstr>Operations in Hardware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Code Example: Memory &amp; Registers</vt:lpstr>
      <vt:lpstr>Registers of MIPS CPUs</vt:lpstr>
      <vt:lpstr>HLL vs. Hardware Operations</vt:lpstr>
      <vt:lpstr>A Brief Review</vt:lpstr>
      <vt:lpstr>Operations of MIPS CPUs</vt:lpstr>
      <vt:lpstr>About MIPS Assembly</vt:lpstr>
      <vt:lpstr>Two types of Computers</vt:lpstr>
      <vt:lpstr>MIPS Processor Organization</vt:lpstr>
      <vt:lpstr>About MIPS32 Processor</vt:lpstr>
      <vt:lpstr>MIPS Data Sizes</vt:lpstr>
      <vt:lpstr>Byte-oriented vs. Word-oriented Memory</vt:lpstr>
      <vt:lpstr>Endian-ness</vt:lpstr>
      <vt:lpstr>Memory Characteristics &amp; Assumptions </vt:lpstr>
      <vt:lpstr>Tips to Remember Endianness</vt:lpstr>
      <vt:lpstr>Basic Instruction Formats</vt:lpstr>
      <vt:lpstr>Basic Instruction Formats</vt:lpstr>
      <vt:lpstr>R-Type Instructions</vt:lpstr>
      <vt:lpstr>R-Type Instructions</vt:lpstr>
      <vt:lpstr>Instructions Using Immediate Value</vt:lpstr>
      <vt:lpstr>Instructions Using Immediate Value</vt:lpstr>
      <vt:lpstr>I-Type Instructions</vt:lpstr>
      <vt:lpstr>I-Type: Branch Instructions</vt:lpstr>
      <vt:lpstr>I-Type: Branch Instructions</vt:lpstr>
      <vt:lpstr>I-Type: Branch Instructions</vt:lpstr>
      <vt:lpstr>I-Type: Memory Instructions</vt:lpstr>
      <vt:lpstr>I-Type: Memory Instructions</vt:lpstr>
      <vt:lpstr>Signed vs. Unsigned Instructions</vt:lpstr>
      <vt:lpstr>Machine Code of R-Type Instructions</vt:lpstr>
      <vt:lpstr>Machine Code of R-Type Instructions</vt:lpstr>
      <vt:lpstr>Machine Code of R-Type Instructions</vt:lpstr>
      <vt:lpstr>Machine Code of R-Type Instructions</vt:lpstr>
      <vt:lpstr>Shift Instructions</vt:lpstr>
      <vt:lpstr>Example: Logical Shift</vt:lpstr>
      <vt:lpstr>Example: Arithmetic Shift</vt:lpstr>
      <vt:lpstr>Machine Code of R-Type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Branch Target Addressing</vt:lpstr>
      <vt:lpstr>Branch Target Addressing</vt:lpstr>
      <vt:lpstr>Machine Code of I-Type Instructions</vt:lpstr>
      <vt:lpstr>Loading an Immediate</vt:lpstr>
      <vt:lpstr>J-Type Instruction</vt:lpstr>
      <vt:lpstr>Jump Target Addressing</vt:lpstr>
      <vt:lpstr>Machine Code of J-Type Instructions</vt:lpstr>
      <vt:lpstr>Mult &amp; Div Instructions</vt:lpstr>
      <vt:lpstr>Mult &amp; Div Instructions</vt:lpstr>
      <vt:lpstr>Machine Code of Mult/Div/Mflo/Mfhi</vt:lpstr>
      <vt:lpstr>Loops in MIPS: While Loops</vt:lpstr>
      <vt:lpstr>Loops in MIPS: For Loop</vt:lpstr>
      <vt:lpstr>Less Than Comparisons</vt:lpstr>
      <vt:lpstr>Less Than Comparisons</vt:lpstr>
      <vt:lpstr>Calling a Subroutine</vt:lpstr>
      <vt:lpstr>Special Registers</vt:lpstr>
      <vt:lpstr>Jump and Link Instruction</vt:lpstr>
      <vt:lpstr>Calling a Subroutine</vt:lpstr>
      <vt:lpstr>Jump with Register</vt:lpstr>
      <vt:lpstr>Jump with Register</vt:lpstr>
      <vt:lpstr>Jump with Register</vt:lpstr>
      <vt:lpstr>Parameter Passing</vt:lpstr>
      <vt:lpstr>Registers For Parameter Passing</vt:lpstr>
      <vt:lpstr>Register Value Overwriting</vt:lpstr>
      <vt:lpstr>Register Value Overwriting</vt:lpstr>
      <vt:lpstr>Example: Nested Function Call</vt:lpstr>
      <vt:lpstr>Example: Recursion</vt:lpstr>
      <vt:lpstr>Example: Recursion for 3!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3 Processor Instruction Set Architecture &amp; Language (1)</dc:title>
  <dc:creator>Haonan Wang</dc:creator>
  <cp:lastModifiedBy>Haonan Wang</cp:lastModifiedBy>
  <cp:revision>264</cp:revision>
  <dcterms:created xsi:type="dcterms:W3CDTF">2020-08-29T23:01:48Z</dcterms:created>
  <dcterms:modified xsi:type="dcterms:W3CDTF">2022-09-01T20:32:26Z</dcterms:modified>
</cp:coreProperties>
</file>