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466" r:id="rId3"/>
    <p:sldId id="454" r:id="rId4"/>
    <p:sldId id="451" r:id="rId5"/>
    <p:sldId id="262" r:id="rId6"/>
    <p:sldId id="264" r:id="rId7"/>
    <p:sldId id="265" r:id="rId8"/>
    <p:sldId id="338" r:id="rId9"/>
    <p:sldId id="343" r:id="rId10"/>
    <p:sldId id="345" r:id="rId11"/>
    <p:sldId id="346" r:id="rId12"/>
    <p:sldId id="342" r:id="rId13"/>
    <p:sldId id="391" r:id="rId14"/>
    <p:sldId id="351" r:id="rId15"/>
    <p:sldId id="350" r:id="rId16"/>
    <p:sldId id="392" r:id="rId17"/>
    <p:sldId id="276" r:id="rId18"/>
    <p:sldId id="282" r:id="rId19"/>
    <p:sldId id="334" r:id="rId20"/>
    <p:sldId id="283" r:id="rId21"/>
    <p:sldId id="442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Hbrp8YDU8skXMSxGenOU+w==" hashData="sHFz1/XFnh1Eg1CdXOuOcWyOJGyrILRVuXEcMdd99ktfKOG7psGkptmbeLc/2CaFIblOqyMyDFL0TmNaLAUnD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53745" autoAdjust="0"/>
  </p:normalViewPr>
  <p:slideViewPr>
    <p:cSldViewPr snapToGrid="0">
      <p:cViewPr varScale="1">
        <p:scale>
          <a:sx n="74" d="100"/>
          <a:sy n="74" d="100"/>
        </p:scale>
        <p:origin x="3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79F2E-ED46-4989-8205-5A2E6FA0D412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927B-3AFB-473D-A0D1-CAEF42743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7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F53986-0B42-4E8A-BB17-593DD98BEC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84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ADA281-04C1-44FB-AFA4-D01B6B44502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3103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ADA281-04C1-44FB-AFA4-D01B6B44502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895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ABA52-4807-4878-9331-93891474DB5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38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ADA281-04C1-44FB-AFA4-D01B6B44502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8350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834DA-A660-4733-BE79-E11BC0045F0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78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927B-3AFB-473D-A0D1-CAEF42743B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9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3DA4F-6E13-40E1-9BD7-7809B6B27D5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89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040EE-ED1C-4A7B-A75F-B6D75D0A764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3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040EE-ED1C-4A7B-A75F-B6D75D0A764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54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90488A-58AA-400E-90C5-E26C8CF722F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4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927B-3AFB-473D-A0D1-CAEF42743B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09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7DB8E-BD4B-42BE-916F-C8D4221D7057}" type="datetime4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September 21, 2022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1 — Computer Abstractions and Technology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DD4135-20E7-444F-B6E7-4AA135705A5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1806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927B-3AFB-473D-A0D1-CAEF42743B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DE667-5D64-4388-9483-D34A33BF6FD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7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F34F8-2065-4789-A6C6-C344AECB525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01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04DA18-1C46-49A3-8B3E-9A6D98FC2BA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79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04DA18-1C46-49A3-8B3E-9A6D98FC2BA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7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71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7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B834DA-A660-4733-BE79-E11BC0045F0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71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746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FADDAE-544B-45FC-87EF-F642E08A2718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 September, 2022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666EF-D9C3-4B80-AF17-00A598D829D0}" type="slidenum"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6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666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E0C4-FA74-4BC4-B361-65E2B7206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433E0-5625-4134-AF48-74F3682E7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89C86-9BFA-4049-806C-F4797621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BDBC-C61E-4DCC-B783-99B2EF3A4BC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31307-EC84-4EDA-A012-0389B3C2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3C416-FB14-4E10-8732-82BE0A9B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E7CA-A582-4B61-B45D-CD59D45D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2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4A3D-474E-4D14-B4B2-8AB86AB1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62EE3-9ABB-4356-9987-092A30382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F287-535F-4189-8D74-B0702589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BDBC-C61E-4DCC-B783-99B2EF3A4BC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CD2F-9D71-4022-811B-F4B28374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086A2-CDF4-40A8-9D8A-F5A9DE77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E7CA-A582-4B61-B45D-CD59D45D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3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86894-DB32-4CB8-897B-E9C86BBA6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74E52-6987-4E0C-9516-AA2305D32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96A0-6255-44F1-8E43-4500D570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BDBC-C61E-4DCC-B783-99B2EF3A4BC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9FC3-1765-4362-A939-EBAFA5D1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3926-F5FC-4EE8-B982-58F6FDC5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E7CA-A582-4B61-B45D-CD59D45D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4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36D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831651" y="5870288"/>
            <a:ext cx="3580093" cy="873637"/>
            <a:chOff x="1462322" y="4943310"/>
            <a:chExt cx="2685070" cy="757152"/>
          </a:xfrm>
        </p:grpSpPr>
        <p:sp>
          <p:nvSpPr>
            <p:cNvPr id="12" name="TextBox 11"/>
            <p:cNvSpPr txBox="1"/>
            <p:nvPr/>
          </p:nvSpPr>
          <p:spPr>
            <a:xfrm>
              <a:off x="1462322" y="4943310"/>
              <a:ext cx="1056059" cy="75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77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2485" y="5004866"/>
              <a:ext cx="1414907" cy="63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2077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6" y="5966404"/>
            <a:ext cx="838861" cy="7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74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1367"/>
            <a:ext cx="10972799" cy="693322"/>
          </a:xfrm>
        </p:spPr>
        <p:txBody>
          <a:bodyPr>
            <a:noAutofit/>
          </a:bodyPr>
          <a:lstStyle>
            <a:lvl1pPr>
              <a:defRPr sz="4615" b="1">
                <a:solidFill>
                  <a:srgbClr val="036DB7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0972800" cy="49646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3272" y="6340466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34E7E628-D8CE-DA44-BFF7-C4887CBB62D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16945" y="6292195"/>
            <a:ext cx="1982844" cy="447558"/>
            <a:chOff x="1714710" y="5004867"/>
            <a:chExt cx="2431536" cy="1464924"/>
          </a:xfrm>
        </p:grpSpPr>
        <p:sp>
          <p:nvSpPr>
            <p:cNvPr id="10" name="TextBox 9"/>
            <p:cNvSpPr txBox="1"/>
            <p:nvPr/>
          </p:nvSpPr>
          <p:spPr>
            <a:xfrm>
              <a:off x="1714710" y="5004867"/>
              <a:ext cx="906994" cy="1464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8" dirty="0">
                  <a:solidFill>
                    <a:srgbClr val="036DB7"/>
                  </a:solidFill>
                  <a:latin typeface="SJSU Spartan Regular" panose="02000000000000000000" pitchFamily="50" charset="0"/>
                </a:rPr>
                <a:t>SJSU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32484" y="5004867"/>
              <a:ext cx="1413762" cy="1464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SAN JOSÉ STATE</a:t>
              </a:r>
            </a:p>
            <a:p>
              <a:r>
                <a:rPr lang="en-US" sz="1154" dirty="0">
                  <a:solidFill>
                    <a:srgbClr val="E7AC11"/>
                  </a:solidFill>
                  <a:latin typeface="SJSU Spartan Regular" panose="02000000000000000000" pitchFamily="50" charset="0"/>
                </a:rPr>
                <a:t>UNIVERSITY</a:t>
              </a: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1" y="885512"/>
            <a:ext cx="2481943" cy="942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  <p:sp>
        <p:nvSpPr>
          <p:cNvPr id="13" name="Rectangle 12"/>
          <p:cNvSpPr/>
          <p:nvPr userDrawn="1"/>
        </p:nvSpPr>
        <p:spPr>
          <a:xfrm>
            <a:off x="2481943" y="885330"/>
            <a:ext cx="9710057" cy="94957"/>
          </a:xfrm>
          <a:prstGeom prst="rect">
            <a:avLst/>
          </a:prstGeom>
          <a:solidFill>
            <a:srgbClr val="E7AC1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77"/>
          </a:p>
        </p:txBody>
      </p:sp>
    </p:spTree>
    <p:extLst>
      <p:ext uri="{BB962C8B-B14F-4D97-AF65-F5344CB8AC3E}">
        <p14:creationId xmlns:p14="http://schemas.microsoft.com/office/powerpoint/2010/main" val="3182088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61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308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077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57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231"/>
            </a:lvl1pPr>
            <a:lvl2pPr>
              <a:defRPr sz="2769"/>
            </a:lvl2pPr>
            <a:lvl3pPr>
              <a:defRPr sz="2308"/>
            </a:lvl3pPr>
            <a:lvl4pPr>
              <a:defRPr sz="2077"/>
            </a:lvl4pPr>
            <a:lvl5pPr>
              <a:defRPr sz="2077"/>
            </a:lvl5pPr>
            <a:lvl6pPr>
              <a:defRPr sz="2077"/>
            </a:lvl6pPr>
            <a:lvl7pPr>
              <a:defRPr sz="2077"/>
            </a:lvl7pPr>
            <a:lvl8pPr>
              <a:defRPr sz="2077"/>
            </a:lvl8pPr>
            <a:lvl9pPr>
              <a:defRPr sz="20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2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4"/>
            <a:ext cx="5386917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639762"/>
          </a:xfrm>
        </p:spPr>
        <p:txBody>
          <a:bodyPr anchor="b"/>
          <a:lstStyle>
            <a:lvl1pPr marL="0" indent="0">
              <a:buNone/>
              <a:defRPr sz="2769" b="1"/>
            </a:lvl1pPr>
            <a:lvl2pPr marL="527517" indent="0">
              <a:buNone/>
              <a:defRPr sz="2308" b="1"/>
            </a:lvl2pPr>
            <a:lvl3pPr marL="1055035" indent="0">
              <a:buNone/>
              <a:defRPr sz="2077" b="1"/>
            </a:lvl3pPr>
            <a:lvl4pPr marL="1582552" indent="0">
              <a:buNone/>
              <a:defRPr sz="1846" b="1"/>
            </a:lvl4pPr>
            <a:lvl5pPr marL="2110069" indent="0">
              <a:buNone/>
              <a:defRPr sz="1846" b="1"/>
            </a:lvl5pPr>
            <a:lvl6pPr marL="2637587" indent="0">
              <a:buNone/>
              <a:defRPr sz="1846" b="1"/>
            </a:lvl6pPr>
            <a:lvl7pPr marL="3165104" indent="0">
              <a:buNone/>
              <a:defRPr sz="1846" b="1"/>
            </a:lvl7pPr>
            <a:lvl8pPr marL="3692622" indent="0">
              <a:buNone/>
              <a:defRPr sz="1846" b="1"/>
            </a:lvl8pPr>
            <a:lvl9pPr marL="4220139" indent="0">
              <a:buNone/>
              <a:defRPr sz="18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4"/>
            <a:ext cx="5389033" cy="3951288"/>
          </a:xfrm>
        </p:spPr>
        <p:txBody>
          <a:bodyPr/>
          <a:lstStyle>
            <a:lvl1pPr>
              <a:defRPr sz="2769"/>
            </a:lvl1pPr>
            <a:lvl2pPr>
              <a:defRPr sz="2308"/>
            </a:lvl2pPr>
            <a:lvl3pPr>
              <a:defRPr sz="2077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2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5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660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692"/>
            </a:lvl1pPr>
            <a:lvl2pPr>
              <a:defRPr sz="3231"/>
            </a:lvl2pPr>
            <a:lvl3pPr>
              <a:defRPr sz="2769"/>
            </a:lvl3pPr>
            <a:lvl4pPr>
              <a:defRPr sz="2308"/>
            </a:lvl4pPr>
            <a:lvl5pPr>
              <a:defRPr sz="2308"/>
            </a:lvl5pPr>
            <a:lvl6pPr>
              <a:defRPr sz="2308"/>
            </a:lvl6pPr>
            <a:lvl7pPr>
              <a:defRPr sz="2308"/>
            </a:lvl7pPr>
            <a:lvl8pPr>
              <a:defRPr sz="2308"/>
            </a:lvl8pPr>
            <a:lvl9pPr>
              <a:defRPr sz="23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6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08EA-2FAC-4B8E-A950-9DF96A8E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2E81-539B-448D-93F3-008E2371A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545C1-B417-4529-8FBD-A2DC8601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BDBC-C61E-4DCC-B783-99B2EF3A4BC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ED63-7850-4E79-80D1-059DB1C5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6DC3E-20BC-481C-A997-542787E1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E7CA-A582-4B61-B45D-CD59D45D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48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30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692"/>
            </a:lvl1pPr>
            <a:lvl2pPr marL="527517" indent="0">
              <a:buNone/>
              <a:defRPr sz="3231"/>
            </a:lvl2pPr>
            <a:lvl3pPr marL="1055035" indent="0">
              <a:buNone/>
              <a:defRPr sz="2769"/>
            </a:lvl3pPr>
            <a:lvl4pPr marL="1582552" indent="0">
              <a:buNone/>
              <a:defRPr sz="2308"/>
            </a:lvl4pPr>
            <a:lvl5pPr marL="2110069" indent="0">
              <a:buNone/>
              <a:defRPr sz="2308"/>
            </a:lvl5pPr>
            <a:lvl6pPr marL="2637587" indent="0">
              <a:buNone/>
              <a:defRPr sz="2308"/>
            </a:lvl6pPr>
            <a:lvl7pPr marL="3165104" indent="0">
              <a:buNone/>
              <a:defRPr sz="2308"/>
            </a:lvl7pPr>
            <a:lvl8pPr marL="3692622" indent="0">
              <a:buNone/>
              <a:defRPr sz="2308"/>
            </a:lvl8pPr>
            <a:lvl9pPr marL="4220139" indent="0">
              <a:buNone/>
              <a:defRPr sz="23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615"/>
            </a:lvl1pPr>
            <a:lvl2pPr marL="527517" indent="0">
              <a:buNone/>
              <a:defRPr sz="1385"/>
            </a:lvl2pPr>
            <a:lvl3pPr marL="1055035" indent="0">
              <a:buNone/>
              <a:defRPr sz="1154"/>
            </a:lvl3pPr>
            <a:lvl4pPr marL="1582552" indent="0">
              <a:buNone/>
              <a:defRPr sz="1038"/>
            </a:lvl4pPr>
            <a:lvl5pPr marL="2110069" indent="0">
              <a:buNone/>
              <a:defRPr sz="1038"/>
            </a:lvl5pPr>
            <a:lvl6pPr marL="2637587" indent="0">
              <a:buNone/>
              <a:defRPr sz="1038"/>
            </a:lvl6pPr>
            <a:lvl7pPr marL="3165104" indent="0">
              <a:buNone/>
              <a:defRPr sz="1038"/>
            </a:lvl7pPr>
            <a:lvl8pPr marL="3692622" indent="0">
              <a:buNone/>
              <a:defRPr sz="1038"/>
            </a:lvl8pPr>
            <a:lvl9pPr marL="4220139" indent="0">
              <a:buNone/>
              <a:defRPr sz="10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83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2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6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5043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002B-1497-46BB-99A6-FEA9DD617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6EA2B-B6A1-4EB9-90F1-C5FCE2CF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5976-9B42-43B3-94C1-21310DA5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BDBC-C61E-4DCC-B783-99B2EF3A4BC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714BF-142C-4CA7-B9B2-C1276957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42133-3BB7-4308-94BA-D4DBBEAA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E7CA-A582-4B61-B45D-CD59D45D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3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A2DE-862A-477C-9633-AD17308D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9F8E-3E4E-4E5B-B6B2-4C7AE58C4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BAD80-9F75-40FE-ABD5-AE5112C2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0E3F8-1A5C-4907-944F-63BAB51F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BDBC-C61E-4DCC-B783-99B2EF3A4BC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430F1-4FBC-45FE-B600-53602DB2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49252-4A76-49EF-905D-9D2A62BD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E7CA-A582-4B61-B45D-CD59D45D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8FEE-CB6D-4E47-9A7C-F1A1D981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E6447-831B-4556-92FA-DC88ABE3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58E8E-3CE0-42FA-91D1-0CEB06DFB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5565B-6ACC-4B47-A9F8-4B024F0CE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FEB49-A102-491E-B484-57F80C5CB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5C57C-5E14-4F3F-9645-C3DFE95E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BDBC-C61E-4DCC-B783-99B2EF3A4BC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E5B8D-7E88-41EC-9131-A90D28A4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FCF7B-4AAF-483C-AB48-32FAA118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E7CA-A582-4B61-B45D-CD59D45D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6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233F-5148-472D-9E1D-DEE73167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2DBFB-50E8-4492-BCFD-2E1A685B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BDBC-C61E-4DCC-B783-99B2EF3A4BC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A869D-69C7-450E-B31A-414CC886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5B23C-6692-49D1-BC6A-45F91A6F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E7CA-A582-4B61-B45D-CD59D45D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3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E7BB0-4AC5-4657-8296-4739E008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BDBC-C61E-4DCC-B783-99B2EF3A4BC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C813F-05DD-4ACC-90B5-E4B95C42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7721B-F2F1-4F31-8D25-4E6DC81A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E7CA-A582-4B61-B45D-CD59D45D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9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1E1C-0189-4414-8DB2-31A41B33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F445-D3A4-45B4-8A96-995BB438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50F0C-F9EE-4266-AA9B-1425AA798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21B95-30D9-468D-9B5A-B0EC9C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BDBC-C61E-4DCC-B783-99B2EF3A4BC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81ACC-70F9-439A-809F-F7E40551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331F5-429F-4792-9DAD-C40E6FDD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E7CA-A582-4B61-B45D-CD59D45D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167F-2E1E-496A-855C-2CED7D93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4E12A-E2AB-4666-B97C-282EF55FE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2D2AC-4BF9-43C9-A63B-1DA7649DB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63E69-09AB-40C1-A1E9-A663EEE3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BDBC-C61E-4DCC-B783-99B2EF3A4BC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AAB10-7B14-4D5E-954B-E5F74DEF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8C23D-AEFE-4081-B34C-2D502C49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E7CA-A582-4B61-B45D-CD59D45D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ABEF4-387E-43DA-8418-9B4AC6EC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881C0-7D15-4BD9-B97A-E13FDA81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BDE0-0604-4538-A23A-B1FB20905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0BDBC-C61E-4DCC-B783-99B2EF3A4BC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A9DF-48D5-4853-A43B-23FCA31F6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A0EB-3FF6-4528-AFE2-97F8003C9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E7CA-A582-4B61-B45D-CD59D45D7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E628-D8CE-DA44-BFF7-C4887CBB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4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527517" rtl="0" eaLnBrk="1" latinLnBrk="0" hangingPunct="1">
        <a:spcBef>
          <a:spcPct val="0"/>
        </a:spcBef>
        <a:buNone/>
        <a:defRPr sz="50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527517" rtl="0" eaLnBrk="1" latinLnBrk="0" hangingPunct="1">
        <a:spcBef>
          <a:spcPct val="20000"/>
        </a:spcBef>
        <a:buFont typeface="Arial"/>
        <a:buChar char="•"/>
        <a:defRPr sz="3692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527517" rtl="0" eaLnBrk="1" latinLnBrk="0" hangingPunct="1">
        <a:spcBef>
          <a:spcPct val="20000"/>
        </a:spcBef>
        <a:buFont typeface="Arial"/>
        <a:buChar char="–"/>
        <a:defRPr sz="3231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527517" rtl="0" eaLnBrk="1" latinLnBrk="0" hangingPunct="1">
        <a:spcBef>
          <a:spcPct val="20000"/>
        </a:spcBef>
        <a:buFont typeface="Arial"/>
        <a:buChar char="•"/>
        <a:defRPr sz="2769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527517" rtl="0" eaLnBrk="1" latinLnBrk="0" hangingPunct="1">
        <a:spcBef>
          <a:spcPct val="20000"/>
        </a:spcBef>
        <a:buFont typeface="Arial"/>
        <a:buChar char="–"/>
        <a:defRPr sz="2308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527517" rtl="0" eaLnBrk="1" latinLnBrk="0" hangingPunct="1">
        <a:spcBef>
          <a:spcPct val="20000"/>
        </a:spcBef>
        <a:buFont typeface="Arial"/>
        <a:buChar char="»"/>
        <a:defRPr sz="2308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527517" rtl="0" eaLnBrk="1" latinLnBrk="0" hangingPunct="1">
        <a:spcBef>
          <a:spcPct val="20000"/>
        </a:spcBef>
        <a:buFont typeface="Arial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527517" rtl="0" eaLnBrk="1" latinLnBrk="0" hangingPunct="1">
        <a:defRPr sz="20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1306" y="2283425"/>
            <a:ext cx="6749390" cy="133788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3. </a:t>
            </a:r>
            <a:b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>
                <a:solidFill>
                  <a:srgbClr val="036DB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Processor Microarchitecture and Design (1)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54900" y="3977845"/>
            <a:ext cx="4682197" cy="543419"/>
          </a:xfrm>
        </p:spPr>
        <p:txBody>
          <a:bodyPr>
            <a:normAutofit/>
          </a:bodyPr>
          <a:lstStyle/>
          <a:p>
            <a:r>
              <a:rPr lang="en-US" sz="239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Haonan Wang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39A77-349E-4992-AC5F-35D8955AC86F}"/>
              </a:ext>
            </a:extLst>
          </p:cNvPr>
          <p:cNvSpPr txBox="1"/>
          <p:nvPr/>
        </p:nvSpPr>
        <p:spPr>
          <a:xfrm>
            <a:off x="826525" y="637428"/>
            <a:ext cx="5654662" cy="94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CMPE 200 </a:t>
            </a:r>
            <a:b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769" dirty="0">
                <a:solidFill>
                  <a:srgbClr val="E7AC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Architecture &amp; Design</a:t>
            </a:r>
            <a:endParaRPr lang="en-US" sz="2769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0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7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Register file is a collection of registers</a:t>
            </a:r>
          </a:p>
          <a:p>
            <a:r>
              <a:rPr lang="en-US" altLang="en-US" sz="2400" b="1" dirty="0"/>
              <a:t>To support R-type instruction, </a:t>
            </a:r>
          </a:p>
          <a:p>
            <a:pPr lvl="1"/>
            <a:r>
              <a:rPr lang="en-US" altLang="en-US" sz="2000" dirty="0"/>
              <a:t>4 Input ports: two </a:t>
            </a:r>
            <a:r>
              <a:rPr lang="en-US" altLang="en-US" sz="2000" dirty="0" err="1"/>
              <a:t>src</a:t>
            </a:r>
            <a:r>
              <a:rPr lang="en-US" altLang="en-US" sz="2000" dirty="0"/>
              <a:t> register ids, a </a:t>
            </a:r>
            <a:r>
              <a:rPr lang="en-US" altLang="en-US" sz="2000" dirty="0" err="1"/>
              <a:t>dst</a:t>
            </a:r>
            <a:r>
              <a:rPr lang="en-US" altLang="en-US" sz="2000" dirty="0"/>
              <a:t> register id and the result value</a:t>
            </a:r>
          </a:p>
          <a:p>
            <a:pPr lvl="1"/>
            <a:r>
              <a:rPr lang="en-US" altLang="en-US" sz="2000" dirty="0"/>
              <a:t>2 </a:t>
            </a:r>
            <a:r>
              <a:rPr lang="en-US" altLang="en-US" sz="2000"/>
              <a:t>Output ports: </a:t>
            </a:r>
            <a:r>
              <a:rPr lang="en-US" altLang="en-US" sz="2000" dirty="0"/>
              <a:t>two operand values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Decode Components</a:t>
            </a:r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6312843" y="3089206"/>
            <a:ext cx="1143000" cy="23955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endParaRPr lang="en-US" altLang="en-US" sz="1200" b="1">
              <a:solidFill>
                <a:prstClr val="black"/>
              </a:solidFill>
            </a:endParaRPr>
          </a:p>
        </p:txBody>
      </p: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6312843" y="3089206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1 #</a:t>
            </a:r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6312843" y="3546406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2 #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6312843" y="4003606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#</a:t>
            </a: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6312843" y="4460806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</a:t>
            </a: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6922443" y="3084443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1</a:t>
            </a: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6922443" y="3606731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2</a:t>
            </a:r>
          </a:p>
        </p:txBody>
      </p:sp>
      <p:sp>
        <p:nvSpPr>
          <p:cNvPr id="20531" name="Text Box 22"/>
          <p:cNvSpPr txBox="1">
            <a:spLocks noChangeArrowheads="1"/>
          </p:cNvSpPr>
          <p:nvPr/>
        </p:nvSpPr>
        <p:spPr bwMode="auto">
          <a:xfrm>
            <a:off x="6350943" y="5009769"/>
            <a:ext cx="1143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prstClr val="black"/>
                </a:solidFill>
              </a:rPr>
              <a:t>Register File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455843" y="3301932"/>
            <a:ext cx="381000" cy="536575"/>
            <a:chOff x="6543011" y="3127278"/>
            <a:chExt cx="330200" cy="465032"/>
          </a:xfrm>
        </p:grpSpPr>
        <p:cxnSp>
          <p:nvCxnSpPr>
            <p:cNvPr id="20514" name="AutoShape 11"/>
            <p:cNvCxnSpPr>
              <a:cxnSpLocks noChangeShapeType="1"/>
            </p:cNvCxnSpPr>
            <p:nvPr/>
          </p:nvCxnSpPr>
          <p:spPr bwMode="auto">
            <a:xfrm>
              <a:off x="6543011" y="3127278"/>
              <a:ext cx="330200" cy="27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5" name="AutoShape 11"/>
            <p:cNvCxnSpPr>
              <a:cxnSpLocks noChangeShapeType="1"/>
            </p:cNvCxnSpPr>
            <p:nvPr/>
          </p:nvCxnSpPr>
          <p:spPr bwMode="auto">
            <a:xfrm>
              <a:off x="6543011" y="3589558"/>
              <a:ext cx="330200" cy="27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69" name="AutoShape 11"/>
          <p:cNvCxnSpPr>
            <a:cxnSpLocks noChangeShapeType="1"/>
          </p:cNvCxnSpPr>
          <p:nvPr/>
        </p:nvCxnSpPr>
        <p:spPr bwMode="auto">
          <a:xfrm>
            <a:off x="5931843" y="3268599"/>
            <a:ext cx="3810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1"/>
          <p:cNvCxnSpPr>
            <a:cxnSpLocks noChangeShapeType="1"/>
          </p:cNvCxnSpPr>
          <p:nvPr/>
        </p:nvCxnSpPr>
        <p:spPr bwMode="auto">
          <a:xfrm>
            <a:off x="5931843" y="3751755"/>
            <a:ext cx="3810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3" name="Group 72"/>
          <p:cNvGrpSpPr/>
          <p:nvPr/>
        </p:nvGrpSpPr>
        <p:grpSpPr>
          <a:xfrm>
            <a:off x="5931843" y="4143312"/>
            <a:ext cx="381000" cy="536575"/>
            <a:chOff x="6543011" y="3127278"/>
            <a:chExt cx="330200" cy="465032"/>
          </a:xfrm>
        </p:grpSpPr>
        <p:cxnSp>
          <p:nvCxnSpPr>
            <p:cNvPr id="74" name="AutoShape 11"/>
            <p:cNvCxnSpPr>
              <a:cxnSpLocks noChangeShapeType="1"/>
            </p:cNvCxnSpPr>
            <p:nvPr/>
          </p:nvCxnSpPr>
          <p:spPr bwMode="auto">
            <a:xfrm>
              <a:off x="6543011" y="3127278"/>
              <a:ext cx="330200" cy="27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11"/>
            <p:cNvCxnSpPr>
              <a:cxnSpLocks noChangeShapeType="1"/>
            </p:cNvCxnSpPr>
            <p:nvPr/>
          </p:nvCxnSpPr>
          <p:spPr bwMode="auto">
            <a:xfrm>
              <a:off x="6543011" y="3589558"/>
              <a:ext cx="330200" cy="27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7" name="Text Box 23"/>
          <p:cNvSpPr txBox="1">
            <a:spLocks noChangeArrowheads="1"/>
          </p:cNvSpPr>
          <p:nvPr/>
        </p:nvSpPr>
        <p:spPr bwMode="auto">
          <a:xfrm>
            <a:off x="5925005" y="3155254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80" name="Text Box 23"/>
          <p:cNvSpPr txBox="1">
            <a:spLocks noChangeArrowheads="1"/>
          </p:cNvSpPr>
          <p:nvPr/>
        </p:nvSpPr>
        <p:spPr bwMode="auto">
          <a:xfrm>
            <a:off x="5931843" y="3650377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5943599" y="4046344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5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6504709" y="5497635"/>
            <a:ext cx="776566" cy="495869"/>
            <a:chOff x="4712558" y="3078363"/>
            <a:chExt cx="673024" cy="429753"/>
          </a:xfrm>
        </p:grpSpPr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4712558" y="3288056"/>
              <a:ext cx="673024" cy="220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/>
            <a:p>
              <a:pPr algn="ctr" defTabSz="527517">
                <a:spcBef>
                  <a:spcPct val="50000"/>
                </a:spcBef>
                <a:defRPr/>
              </a:pPr>
              <a:r>
                <a:rPr lang="en-US" sz="1050" b="1" dirty="0" err="1">
                  <a:solidFill>
                    <a:prstClr val="black"/>
                  </a:solidFill>
                  <a:latin typeface="Arial" charset="0"/>
                </a:rPr>
                <a:t>RegWrite</a:t>
              </a:r>
              <a:endParaRPr lang="en-US" sz="1050" b="1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84" name="AutoShape 11"/>
            <p:cNvCxnSpPr>
              <a:cxnSpLocks noChangeShapeType="1"/>
              <a:stCxn id="83" idx="0"/>
            </p:cNvCxnSpPr>
            <p:nvPr/>
          </p:nvCxnSpPr>
          <p:spPr bwMode="auto">
            <a:xfrm flipV="1">
              <a:off x="5049070" y="3078363"/>
              <a:ext cx="8346" cy="2096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5974090" y="4543351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7440195" y="3182361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7435344" y="3703779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E34033-CC77-4927-8F25-7BA63E5D9F64}"/>
              </a:ext>
            </a:extLst>
          </p:cNvPr>
          <p:cNvGrpSpPr/>
          <p:nvPr/>
        </p:nvGrpSpPr>
        <p:grpSpPr>
          <a:xfrm>
            <a:off x="5879158" y="2784646"/>
            <a:ext cx="1066800" cy="457200"/>
            <a:chOff x="1203960" y="3817254"/>
            <a:chExt cx="924560" cy="396240"/>
          </a:xfrm>
        </p:grpSpPr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0CD59FA5-CDB0-4A63-84A9-F3A49379C0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96342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Connector 27">
              <a:extLst>
                <a:ext uri="{FF2B5EF4-FFF2-40B4-BE49-F238E27FC236}">
                  <a16:creationId xmlns:a16="http://schemas.microsoft.com/office/drawing/2014/main" id="{68E3DD4B-5E67-430C-8C24-A682D7767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946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22">
              <a:extLst>
                <a:ext uri="{FF2B5EF4-FFF2-40B4-BE49-F238E27FC236}">
                  <a16:creationId xmlns:a16="http://schemas.microsoft.com/office/drawing/2014/main" id="{665A9A7B-2AB3-471A-8B28-984E3B883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960" y="3817254"/>
              <a:ext cx="46228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prstClr val="black"/>
                  </a:solidFill>
                </a:rPr>
                <a:t>CLK</a:t>
              </a:r>
            </a:p>
          </p:txBody>
        </p:sp>
        <p:cxnSp>
          <p:nvCxnSpPr>
            <p:cNvPr id="33" name="Shape 31">
              <a:extLst>
                <a:ext uri="{FF2B5EF4-FFF2-40B4-BE49-F238E27FC236}">
                  <a16:creationId xmlns:a16="http://schemas.microsoft.com/office/drawing/2014/main" id="{7A84C02F-E258-44BB-808A-8A6FCA2E045E}"/>
                </a:ext>
              </a:extLst>
            </p:cNvPr>
            <p:cNvCxnSpPr>
              <a:cxnSpLocks noChangeShapeType="1"/>
              <a:stCxn id="32" idx="3"/>
            </p:cNvCxnSpPr>
            <p:nvPr/>
          </p:nvCxnSpPr>
          <p:spPr bwMode="auto">
            <a:xfrm>
              <a:off x="1666240" y="3930618"/>
              <a:ext cx="389361" cy="150796"/>
            </a:xfrm>
            <a:prstGeom prst="bentConnector3">
              <a:avLst>
                <a:gd name="adj1" fmla="val 100021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130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44" grpId="0"/>
      <p:bldP spid="45" grpId="0"/>
      <p:bldP spid="46" grpId="0"/>
      <p:bldP spid="47" grpId="0"/>
      <p:bldP spid="48" grpId="0"/>
      <p:bldP spid="49" grpId="0"/>
      <p:bldP spid="20531" grpId="0"/>
      <p:bldP spid="77" grpId="0"/>
      <p:bldP spid="80" grpId="0"/>
      <p:bldP spid="81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74643" y="3732151"/>
            <a:ext cx="838200" cy="385758"/>
            <a:chOff x="4825971" y="3500128"/>
            <a:chExt cx="726440" cy="334323"/>
          </a:xfrm>
        </p:grpSpPr>
        <p:sp>
          <p:nvSpPr>
            <p:cNvPr id="20496" name="Text Box 23"/>
            <p:cNvSpPr txBox="1">
              <a:spLocks noChangeArrowheads="1"/>
            </p:cNvSpPr>
            <p:nvPr/>
          </p:nvSpPr>
          <p:spPr bwMode="auto">
            <a:xfrm>
              <a:off x="5200198" y="3570296"/>
              <a:ext cx="264160" cy="21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>
                  <a:solidFill>
                    <a:prstClr val="black"/>
                  </a:solidFill>
                </a:rPr>
                <a:t>5</a:t>
              </a:r>
            </a:p>
          </p:txBody>
        </p:sp>
        <p:cxnSp>
          <p:nvCxnSpPr>
            <p:cNvPr id="20499" name="Shape 95"/>
            <p:cNvCxnSpPr>
              <a:cxnSpLocks noChangeShapeType="1"/>
              <a:stCxn id="20504" idx="0"/>
              <a:endCxn id="45" idx="1"/>
            </p:cNvCxnSpPr>
            <p:nvPr/>
          </p:nvCxnSpPr>
          <p:spPr bwMode="auto">
            <a:xfrm flipV="1">
              <a:off x="4825971" y="3519201"/>
              <a:ext cx="726440" cy="315250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44" name="Text Box 22"/>
            <p:cNvSpPr txBox="1">
              <a:spLocks noChangeArrowheads="1"/>
            </p:cNvSpPr>
            <p:nvPr/>
          </p:nvSpPr>
          <p:spPr bwMode="auto">
            <a:xfrm>
              <a:off x="4958051" y="3500128"/>
              <a:ext cx="26416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>
                  <a:solidFill>
                    <a:srgbClr val="1F497D"/>
                  </a:solidFill>
                </a:rPr>
                <a:t>2</a:t>
              </a:r>
            </a:p>
          </p:txBody>
        </p:sp>
      </p:grpSp>
      <p:sp>
        <p:nvSpPr>
          <p:cNvPr id="20483" name="Content Placeholder 27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R-type</a:t>
            </a:r>
          </a:p>
          <a:p>
            <a:pPr lvl="1"/>
            <a:r>
              <a:rPr lang="en-US" altLang="en-US" sz="2000" dirty="0"/>
              <a:t>Opcode and </a:t>
            </a:r>
            <a:r>
              <a:rPr lang="en-US" altLang="en-US" sz="2000" dirty="0" err="1"/>
              <a:t>func</a:t>
            </a:r>
            <a:r>
              <a:rPr lang="en-US" altLang="en-US" sz="2000" dirty="0"/>
              <a:t>. field are decoded to produce control signals</a:t>
            </a:r>
          </a:p>
          <a:p>
            <a:pPr lvl="1"/>
            <a:r>
              <a:rPr lang="en-US" altLang="en-US" sz="2000" dirty="0"/>
              <a:t>Three register ids are passed to Register file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Decode Data Path</a:t>
            </a:r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6312843" y="3089206"/>
            <a:ext cx="1143000" cy="23955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endParaRPr lang="en-US" altLang="en-US" sz="1200" b="1">
              <a:solidFill>
                <a:prstClr val="black"/>
              </a:solidFill>
            </a:endParaRPr>
          </a:p>
        </p:txBody>
      </p: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6312843" y="3089206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1 #</a:t>
            </a:r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6312843" y="3546406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2 #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6312843" y="4003606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#</a:t>
            </a: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6312843" y="4460806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</a:t>
            </a: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6922443" y="3084443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1</a:t>
            </a: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6922443" y="3606731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2</a:t>
            </a:r>
          </a:p>
        </p:txBody>
      </p: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5703243" y="2860606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31" name="Text Box 23"/>
          <p:cNvSpPr txBox="1">
            <a:spLocks noChangeArrowheads="1"/>
          </p:cNvSpPr>
          <p:nvPr/>
        </p:nvSpPr>
        <p:spPr bwMode="auto">
          <a:xfrm>
            <a:off x="5703243" y="4079806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0495" name="Straight Connector 256"/>
          <p:cNvCxnSpPr>
            <a:cxnSpLocks noChangeShapeType="1"/>
          </p:cNvCxnSpPr>
          <p:nvPr/>
        </p:nvCxnSpPr>
        <p:spPr bwMode="auto">
          <a:xfrm rot="5400000" flipH="1" flipV="1">
            <a:off x="5969943" y="3279706"/>
            <a:ext cx="152400" cy="76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Straight Connector 258"/>
          <p:cNvCxnSpPr>
            <a:cxnSpLocks noChangeShapeType="1"/>
          </p:cNvCxnSpPr>
          <p:nvPr/>
        </p:nvCxnSpPr>
        <p:spPr bwMode="auto">
          <a:xfrm rot="5400000" flipH="1" flipV="1">
            <a:off x="5969943" y="3736906"/>
            <a:ext cx="152400" cy="76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Straight Connector 124"/>
          <p:cNvCxnSpPr>
            <a:cxnSpLocks noChangeShapeType="1"/>
          </p:cNvCxnSpPr>
          <p:nvPr/>
        </p:nvCxnSpPr>
        <p:spPr bwMode="auto">
          <a:xfrm rot="5400000" flipH="1" flipV="1">
            <a:off x="6001205" y="4168706"/>
            <a:ext cx="152400" cy="76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2" name="Rectangle 7"/>
          <p:cNvSpPr>
            <a:spLocks noChangeArrowheads="1"/>
          </p:cNvSpPr>
          <p:nvPr/>
        </p:nvSpPr>
        <p:spPr bwMode="auto">
          <a:xfrm rot="5400000">
            <a:off x="5055543" y="2898706"/>
            <a:ext cx="609600" cy="228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prstClr val="white"/>
                </a:solidFill>
              </a:rPr>
              <a:t>000000</a:t>
            </a:r>
          </a:p>
        </p:txBody>
      </p:sp>
      <p:sp>
        <p:nvSpPr>
          <p:cNvPr id="20503" name="Rectangle 7"/>
          <p:cNvSpPr>
            <a:spLocks noChangeArrowheads="1"/>
          </p:cNvSpPr>
          <p:nvPr/>
        </p:nvSpPr>
        <p:spPr bwMode="auto">
          <a:xfrm rot="5400000">
            <a:off x="5093643" y="3470206"/>
            <a:ext cx="533400" cy="228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prstClr val="white"/>
                </a:solidFill>
              </a:rPr>
              <a:t>00001</a:t>
            </a:r>
          </a:p>
        </p:txBody>
      </p:sp>
      <p:sp>
        <p:nvSpPr>
          <p:cNvPr id="20504" name="Rectangle 7"/>
          <p:cNvSpPr>
            <a:spLocks noChangeArrowheads="1"/>
          </p:cNvSpPr>
          <p:nvPr/>
        </p:nvSpPr>
        <p:spPr bwMode="auto">
          <a:xfrm rot="5400000">
            <a:off x="5093643" y="4003606"/>
            <a:ext cx="533400" cy="228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prstClr val="white"/>
                </a:solidFill>
              </a:rPr>
              <a:t>00010</a:t>
            </a:r>
          </a:p>
        </p:txBody>
      </p:sp>
      <p:sp>
        <p:nvSpPr>
          <p:cNvPr id="20505" name="Rectangle 7"/>
          <p:cNvSpPr>
            <a:spLocks noChangeArrowheads="1"/>
          </p:cNvSpPr>
          <p:nvPr/>
        </p:nvSpPr>
        <p:spPr bwMode="auto">
          <a:xfrm rot="5400000">
            <a:off x="5093643" y="5070406"/>
            <a:ext cx="533400" cy="228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white"/>
                </a:solidFill>
              </a:rPr>
              <a:t>00000</a:t>
            </a:r>
          </a:p>
        </p:txBody>
      </p:sp>
      <p:sp>
        <p:nvSpPr>
          <p:cNvPr id="20506" name="Rectangle 7"/>
          <p:cNvSpPr>
            <a:spLocks noChangeArrowheads="1"/>
          </p:cNvSpPr>
          <p:nvPr/>
        </p:nvSpPr>
        <p:spPr bwMode="auto">
          <a:xfrm rot="5400000">
            <a:off x="5093643" y="4537006"/>
            <a:ext cx="533400" cy="228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prstClr val="white"/>
                </a:solidFill>
              </a:rPr>
              <a:t>00011</a:t>
            </a:r>
          </a:p>
        </p:txBody>
      </p:sp>
      <p:sp>
        <p:nvSpPr>
          <p:cNvPr id="20507" name="Rectangle 7"/>
          <p:cNvSpPr>
            <a:spLocks noChangeArrowheads="1"/>
          </p:cNvSpPr>
          <p:nvPr/>
        </p:nvSpPr>
        <p:spPr bwMode="auto">
          <a:xfrm rot="5400000">
            <a:off x="5055543" y="5641906"/>
            <a:ext cx="609600" cy="228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white"/>
                </a:solidFill>
              </a:rPr>
              <a:t>100000</a:t>
            </a:r>
          </a:p>
        </p:txBody>
      </p:sp>
      <p:sp>
        <p:nvSpPr>
          <p:cNvPr id="20508" name="Rectangle 7"/>
          <p:cNvSpPr>
            <a:spLocks noChangeArrowheads="1"/>
          </p:cNvSpPr>
          <p:nvPr/>
        </p:nvSpPr>
        <p:spPr bwMode="auto">
          <a:xfrm rot="5400000">
            <a:off x="4826943" y="2898706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srgbClr val="1F497D"/>
                </a:solidFill>
              </a:rPr>
              <a:t>opcode</a:t>
            </a:r>
          </a:p>
        </p:txBody>
      </p:sp>
      <p:sp>
        <p:nvSpPr>
          <p:cNvPr id="20509" name="Rectangle 7"/>
          <p:cNvSpPr>
            <a:spLocks noChangeArrowheads="1"/>
          </p:cNvSpPr>
          <p:nvPr/>
        </p:nvSpPr>
        <p:spPr bwMode="auto">
          <a:xfrm rot="5400000">
            <a:off x="4865043" y="3470206"/>
            <a:ext cx="53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srgbClr val="1F497D"/>
                </a:solidFill>
              </a:rPr>
              <a:t>rs</a:t>
            </a:r>
          </a:p>
        </p:txBody>
      </p:sp>
      <p:sp>
        <p:nvSpPr>
          <p:cNvPr id="20510" name="Rectangle 7"/>
          <p:cNvSpPr>
            <a:spLocks noChangeArrowheads="1"/>
          </p:cNvSpPr>
          <p:nvPr/>
        </p:nvSpPr>
        <p:spPr bwMode="auto">
          <a:xfrm rot="5400000">
            <a:off x="4865043" y="4003606"/>
            <a:ext cx="53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srgbClr val="1F497D"/>
                </a:solidFill>
              </a:rPr>
              <a:t>rt</a:t>
            </a:r>
          </a:p>
        </p:txBody>
      </p:sp>
      <p:sp>
        <p:nvSpPr>
          <p:cNvPr id="20511" name="Rectangle 7"/>
          <p:cNvSpPr>
            <a:spLocks noChangeArrowheads="1"/>
          </p:cNvSpPr>
          <p:nvPr/>
        </p:nvSpPr>
        <p:spPr bwMode="auto">
          <a:xfrm rot="5400000">
            <a:off x="4865043" y="5070406"/>
            <a:ext cx="53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srgbClr val="1F497D"/>
                </a:solidFill>
              </a:rPr>
              <a:t>shamt</a:t>
            </a:r>
          </a:p>
        </p:txBody>
      </p:sp>
      <p:sp>
        <p:nvSpPr>
          <p:cNvPr id="20512" name="Rectangle 7"/>
          <p:cNvSpPr>
            <a:spLocks noChangeArrowheads="1"/>
          </p:cNvSpPr>
          <p:nvPr/>
        </p:nvSpPr>
        <p:spPr bwMode="auto">
          <a:xfrm rot="5400000">
            <a:off x="4865043" y="4537006"/>
            <a:ext cx="53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srgbClr val="1F497D"/>
                </a:solidFill>
              </a:rPr>
              <a:t>rd</a:t>
            </a:r>
          </a:p>
        </p:txBody>
      </p:sp>
      <p:sp>
        <p:nvSpPr>
          <p:cNvPr id="20513" name="Rectangle 7"/>
          <p:cNvSpPr>
            <a:spLocks noChangeArrowheads="1"/>
          </p:cNvSpPr>
          <p:nvPr/>
        </p:nvSpPr>
        <p:spPr bwMode="auto">
          <a:xfrm rot="5400000">
            <a:off x="4826943" y="5641906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srgbClr val="1F497D"/>
                </a:solidFill>
              </a:rPr>
              <a:t>func</a:t>
            </a:r>
          </a:p>
        </p:txBody>
      </p:sp>
      <p:cxnSp>
        <p:nvCxnSpPr>
          <p:cNvPr id="20519" name="Shape 95"/>
          <p:cNvCxnSpPr>
            <a:cxnSpLocks noChangeShapeType="1"/>
          </p:cNvCxnSpPr>
          <p:nvPr/>
        </p:nvCxnSpPr>
        <p:spPr bwMode="auto">
          <a:xfrm rot="10800000" flipH="1">
            <a:off x="5474643" y="2703444"/>
            <a:ext cx="990600" cy="398463"/>
          </a:xfrm>
          <a:prstGeom prst="bentConnector3">
            <a:avLst>
              <a:gd name="adj1" fmla="val 1584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1" name="Text Box 22"/>
          <p:cNvSpPr txBox="1">
            <a:spLocks noChangeArrowheads="1"/>
          </p:cNvSpPr>
          <p:nvPr/>
        </p:nvSpPr>
        <p:spPr bwMode="auto">
          <a:xfrm>
            <a:off x="6427143" y="2548305"/>
            <a:ext cx="23216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Control Signals</a:t>
            </a:r>
          </a:p>
        </p:txBody>
      </p:sp>
      <p:cxnSp>
        <p:nvCxnSpPr>
          <p:cNvPr id="20522" name="Shape 95"/>
          <p:cNvCxnSpPr>
            <a:cxnSpLocks noChangeShapeType="1"/>
            <a:endCxn id="20508" idx="2"/>
          </p:cNvCxnSpPr>
          <p:nvPr/>
        </p:nvCxnSpPr>
        <p:spPr bwMode="auto">
          <a:xfrm flipV="1">
            <a:off x="3208088" y="3013006"/>
            <a:ext cx="1809355" cy="1288257"/>
          </a:xfrm>
          <a:prstGeom prst="bentConnector3">
            <a:avLst>
              <a:gd name="adj1" fmla="val 61662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4" name="Shape 95"/>
          <p:cNvCxnSpPr>
            <a:cxnSpLocks noChangeShapeType="1"/>
            <a:endCxn id="20513" idx="2"/>
          </p:cNvCxnSpPr>
          <p:nvPr/>
        </p:nvCxnSpPr>
        <p:spPr bwMode="auto">
          <a:xfrm rot="16200000" flipH="1">
            <a:off x="3929212" y="4667975"/>
            <a:ext cx="1490663" cy="6858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5" name="AutoShape 11"/>
          <p:cNvCxnSpPr>
            <a:cxnSpLocks noChangeShapeType="1"/>
          </p:cNvCxnSpPr>
          <p:nvPr/>
        </p:nvCxnSpPr>
        <p:spPr bwMode="auto">
          <a:xfrm>
            <a:off x="4331643" y="5179943"/>
            <a:ext cx="6858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6" name="AutoShape 11"/>
          <p:cNvCxnSpPr>
            <a:cxnSpLocks noChangeShapeType="1"/>
          </p:cNvCxnSpPr>
          <p:nvPr/>
        </p:nvCxnSpPr>
        <p:spPr bwMode="auto">
          <a:xfrm>
            <a:off x="4331643" y="4646543"/>
            <a:ext cx="6858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7" name="AutoShape 11"/>
          <p:cNvCxnSpPr>
            <a:cxnSpLocks noChangeShapeType="1"/>
          </p:cNvCxnSpPr>
          <p:nvPr/>
        </p:nvCxnSpPr>
        <p:spPr bwMode="auto">
          <a:xfrm>
            <a:off x="4331643" y="4113143"/>
            <a:ext cx="6858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8" name="AutoShape 11"/>
          <p:cNvCxnSpPr>
            <a:cxnSpLocks noChangeShapeType="1"/>
          </p:cNvCxnSpPr>
          <p:nvPr/>
        </p:nvCxnSpPr>
        <p:spPr bwMode="auto">
          <a:xfrm>
            <a:off x="4331643" y="3579743"/>
            <a:ext cx="6858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1" name="Text Box 22"/>
          <p:cNvSpPr txBox="1">
            <a:spLocks noChangeArrowheads="1"/>
          </p:cNvSpPr>
          <p:nvPr/>
        </p:nvSpPr>
        <p:spPr bwMode="auto">
          <a:xfrm>
            <a:off x="6354120" y="5029720"/>
            <a:ext cx="1143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prstClr val="black"/>
                </a:solidFill>
              </a:rPr>
              <a:t>Register File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74643" y="3285234"/>
            <a:ext cx="838200" cy="327252"/>
            <a:chOff x="4033491" y="3095876"/>
            <a:chExt cx="726440" cy="283619"/>
          </a:xfrm>
        </p:grpSpPr>
        <p:sp>
          <p:nvSpPr>
            <p:cNvPr id="20494" name="Text Box 23"/>
            <p:cNvSpPr txBox="1">
              <a:spLocks noChangeArrowheads="1"/>
            </p:cNvSpPr>
            <p:nvPr/>
          </p:nvSpPr>
          <p:spPr bwMode="auto">
            <a:xfrm>
              <a:off x="4423804" y="3166103"/>
              <a:ext cx="264160" cy="21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5</a:t>
              </a:r>
            </a:p>
          </p:txBody>
        </p:sp>
        <p:cxnSp>
          <p:nvCxnSpPr>
            <p:cNvPr id="20498" name="Shape 95"/>
            <p:cNvCxnSpPr>
              <a:cxnSpLocks noChangeShapeType="1"/>
              <a:stCxn id="20503" idx="0"/>
              <a:endCxn id="44" idx="1"/>
            </p:cNvCxnSpPr>
            <p:nvPr/>
          </p:nvCxnSpPr>
          <p:spPr bwMode="auto">
            <a:xfrm flipV="1">
              <a:off x="4033491" y="3097513"/>
              <a:ext cx="726440" cy="249211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41" name="Text Box 22"/>
            <p:cNvSpPr txBox="1">
              <a:spLocks noChangeArrowheads="1"/>
            </p:cNvSpPr>
            <p:nvPr/>
          </p:nvSpPr>
          <p:spPr bwMode="auto">
            <a:xfrm>
              <a:off x="4181225" y="3095876"/>
              <a:ext cx="26416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srgbClr val="1F497D"/>
                  </a:solidFill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455843" y="3122544"/>
            <a:ext cx="1600200" cy="795011"/>
            <a:chOff x="6543011" y="2971808"/>
            <a:chExt cx="1386840" cy="689009"/>
          </a:xfrm>
        </p:grpSpPr>
        <p:cxnSp>
          <p:nvCxnSpPr>
            <p:cNvPr id="20514" name="AutoShape 11"/>
            <p:cNvCxnSpPr>
              <a:cxnSpLocks noChangeShapeType="1"/>
            </p:cNvCxnSpPr>
            <p:nvPr/>
          </p:nvCxnSpPr>
          <p:spPr bwMode="auto">
            <a:xfrm>
              <a:off x="6543011" y="3127278"/>
              <a:ext cx="330200" cy="27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5" name="AutoShape 11"/>
            <p:cNvCxnSpPr>
              <a:cxnSpLocks noChangeShapeType="1"/>
            </p:cNvCxnSpPr>
            <p:nvPr/>
          </p:nvCxnSpPr>
          <p:spPr bwMode="auto">
            <a:xfrm>
              <a:off x="6543011" y="3589558"/>
              <a:ext cx="330200" cy="27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42" name="Text Box 22"/>
            <p:cNvSpPr txBox="1">
              <a:spLocks noChangeArrowheads="1"/>
            </p:cNvSpPr>
            <p:nvPr/>
          </p:nvSpPr>
          <p:spPr bwMode="auto">
            <a:xfrm>
              <a:off x="6873211" y="2971808"/>
              <a:ext cx="105664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>
                  <a:solidFill>
                    <a:srgbClr val="1F497D"/>
                  </a:solidFill>
                </a:rPr>
                <a:t>Value of $1</a:t>
              </a:r>
            </a:p>
          </p:txBody>
        </p:sp>
        <p:sp>
          <p:nvSpPr>
            <p:cNvPr id="20543" name="Text Box 22"/>
            <p:cNvSpPr txBox="1">
              <a:spLocks noChangeArrowheads="1"/>
            </p:cNvSpPr>
            <p:nvPr/>
          </p:nvSpPr>
          <p:spPr bwMode="auto">
            <a:xfrm>
              <a:off x="6873211" y="3434088"/>
              <a:ext cx="105664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srgbClr val="1F497D"/>
                  </a:solidFill>
                </a:rPr>
                <a:t>Value of $2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74643" y="4201522"/>
            <a:ext cx="838200" cy="439951"/>
            <a:chOff x="4033491" y="3932858"/>
            <a:chExt cx="726440" cy="381291"/>
          </a:xfrm>
        </p:grpSpPr>
        <p:sp>
          <p:nvSpPr>
            <p:cNvPr id="20501" name="Text Box 23"/>
            <p:cNvSpPr txBox="1">
              <a:spLocks noChangeArrowheads="1"/>
            </p:cNvSpPr>
            <p:nvPr/>
          </p:nvSpPr>
          <p:spPr bwMode="auto">
            <a:xfrm>
              <a:off x="4419976" y="3985880"/>
              <a:ext cx="264160" cy="21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5</a:t>
              </a:r>
            </a:p>
          </p:txBody>
        </p:sp>
        <p:cxnSp>
          <p:nvCxnSpPr>
            <p:cNvPr id="20517" name="Shape 95"/>
            <p:cNvCxnSpPr>
              <a:cxnSpLocks noChangeShapeType="1"/>
              <a:stCxn id="20506" idx="0"/>
              <a:endCxn id="46" idx="1"/>
            </p:cNvCxnSpPr>
            <p:nvPr/>
          </p:nvCxnSpPr>
          <p:spPr bwMode="auto">
            <a:xfrm flipV="1">
              <a:off x="4033491" y="3932858"/>
              <a:ext cx="726440" cy="381291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45" name="Text Box 22"/>
            <p:cNvSpPr txBox="1">
              <a:spLocks noChangeArrowheads="1"/>
            </p:cNvSpPr>
            <p:nvPr/>
          </p:nvSpPr>
          <p:spPr bwMode="auto">
            <a:xfrm>
              <a:off x="4184049" y="3962408"/>
              <a:ext cx="26416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srgbClr val="1F497D"/>
                  </a:solidFill>
                </a:rPr>
                <a:t>3</a:t>
              </a:r>
            </a:p>
          </p:txBody>
        </p:sp>
      </p:grp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2403396" y="3760705"/>
            <a:ext cx="1371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prstClr val="black"/>
                </a:solidFill>
              </a:rPr>
              <a:t>Instruction Word </a:t>
            </a:r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2365295" y="4142106"/>
            <a:ext cx="1447800" cy="276999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200" b="1" u="sng" dirty="0">
                <a:solidFill>
                  <a:prstClr val="black"/>
                </a:solidFill>
                <a:latin typeface="Arial" charset="0"/>
              </a:rPr>
              <a:t>ADD $3,$1,$2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474644" y="5761877"/>
            <a:ext cx="2520495" cy="753779"/>
            <a:chOff x="4825971" y="5259232"/>
            <a:chExt cx="2184429" cy="653275"/>
          </a:xfrm>
        </p:grpSpPr>
        <p:cxnSp>
          <p:nvCxnSpPr>
            <p:cNvPr id="20529" name="Shape 95"/>
            <p:cNvCxnSpPr>
              <a:cxnSpLocks noChangeShapeType="1"/>
            </p:cNvCxnSpPr>
            <p:nvPr/>
          </p:nvCxnSpPr>
          <p:spPr bwMode="auto">
            <a:xfrm>
              <a:off x="4825971" y="5259232"/>
              <a:ext cx="990600" cy="458507"/>
            </a:xfrm>
            <a:prstGeom prst="bentConnector3">
              <a:avLst>
                <a:gd name="adj1" fmla="val 35934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Text Box 22"/>
            <p:cNvSpPr txBox="1">
              <a:spLocks noChangeArrowheads="1"/>
            </p:cNvSpPr>
            <p:nvPr/>
          </p:nvSpPr>
          <p:spPr bwMode="auto">
            <a:xfrm>
              <a:off x="5783551" y="5539072"/>
              <a:ext cx="1226849" cy="373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srgbClr val="1F497D"/>
                  </a:solidFill>
                </a:rPr>
                <a:t>Control Signals for R-type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04709" y="5497635"/>
            <a:ext cx="776566" cy="495869"/>
            <a:chOff x="4712558" y="3078363"/>
            <a:chExt cx="673024" cy="429753"/>
          </a:xfrm>
        </p:grpSpPr>
        <p:sp>
          <p:nvSpPr>
            <p:cNvPr id="63" name="Text Box 23"/>
            <p:cNvSpPr txBox="1">
              <a:spLocks noChangeArrowheads="1"/>
            </p:cNvSpPr>
            <p:nvPr/>
          </p:nvSpPr>
          <p:spPr bwMode="auto">
            <a:xfrm>
              <a:off x="4712558" y="3288056"/>
              <a:ext cx="673024" cy="220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/>
            <a:p>
              <a:pPr algn="ctr" defTabSz="527517">
                <a:spcBef>
                  <a:spcPct val="50000"/>
                </a:spcBef>
                <a:defRPr/>
              </a:pPr>
              <a:r>
                <a:rPr lang="en-US" sz="1050" b="1" dirty="0" err="1">
                  <a:solidFill>
                    <a:prstClr val="black"/>
                  </a:solidFill>
                  <a:latin typeface="Arial" charset="0"/>
                </a:rPr>
                <a:t>RegWrite</a:t>
              </a:r>
              <a:endParaRPr lang="en-US" sz="1050" b="1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64" name="AutoShape 11"/>
            <p:cNvCxnSpPr>
              <a:cxnSpLocks noChangeShapeType="1"/>
              <a:stCxn id="63" idx="0"/>
            </p:cNvCxnSpPr>
            <p:nvPr/>
          </p:nvCxnSpPr>
          <p:spPr bwMode="auto">
            <a:xfrm flipV="1">
              <a:off x="5049070" y="3078363"/>
              <a:ext cx="8346" cy="2096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A105FE8-B4D7-4F58-890E-D1FEE2D57311}"/>
              </a:ext>
            </a:extLst>
          </p:cNvPr>
          <p:cNvGrpSpPr/>
          <p:nvPr/>
        </p:nvGrpSpPr>
        <p:grpSpPr>
          <a:xfrm>
            <a:off x="5879158" y="2784646"/>
            <a:ext cx="1066800" cy="457200"/>
            <a:chOff x="1203960" y="3817254"/>
            <a:chExt cx="924560" cy="396240"/>
          </a:xfrm>
        </p:grpSpPr>
        <p:cxnSp>
          <p:nvCxnSpPr>
            <p:cNvPr id="66" name="Straight Connector 24">
              <a:extLst>
                <a:ext uri="{FF2B5EF4-FFF2-40B4-BE49-F238E27FC236}">
                  <a16:creationId xmlns:a16="http://schemas.microsoft.com/office/drawing/2014/main" id="{B7F39F77-F160-4994-B17F-B4882E12B1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96342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traight Connector 27">
              <a:extLst>
                <a:ext uri="{FF2B5EF4-FFF2-40B4-BE49-F238E27FC236}">
                  <a16:creationId xmlns:a16="http://schemas.microsoft.com/office/drawing/2014/main" id="{9917E603-3C7D-4007-B776-AD969C66EB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946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Text Box 22">
              <a:extLst>
                <a:ext uri="{FF2B5EF4-FFF2-40B4-BE49-F238E27FC236}">
                  <a16:creationId xmlns:a16="http://schemas.microsoft.com/office/drawing/2014/main" id="{57ABDDD9-2ACB-4EBE-A8E9-77D7A3D9D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960" y="3817254"/>
              <a:ext cx="46228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prstClr val="black"/>
                  </a:solidFill>
                </a:rPr>
                <a:t>CLK</a:t>
              </a:r>
            </a:p>
          </p:txBody>
        </p:sp>
        <p:cxnSp>
          <p:nvCxnSpPr>
            <p:cNvPr id="69" name="Shape 31">
              <a:extLst>
                <a:ext uri="{FF2B5EF4-FFF2-40B4-BE49-F238E27FC236}">
                  <a16:creationId xmlns:a16="http://schemas.microsoft.com/office/drawing/2014/main" id="{8FDC799A-2941-4704-9B55-546FAA18673C}"/>
                </a:ext>
              </a:extLst>
            </p:cNvPr>
            <p:cNvCxnSpPr>
              <a:cxnSpLocks noChangeShapeType="1"/>
              <a:stCxn id="68" idx="3"/>
            </p:cNvCxnSpPr>
            <p:nvPr/>
          </p:nvCxnSpPr>
          <p:spPr bwMode="auto">
            <a:xfrm>
              <a:off x="1666240" y="3930618"/>
              <a:ext cx="389361" cy="150796"/>
            </a:xfrm>
            <a:prstGeom prst="bentConnector3">
              <a:avLst>
                <a:gd name="adj1" fmla="val 101746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3124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2" grpId="0" animBg="1"/>
      <p:bldP spid="20503" grpId="0" animBg="1"/>
      <p:bldP spid="20504" grpId="0" animBg="1"/>
      <p:bldP spid="20505" grpId="0" animBg="1"/>
      <p:bldP spid="20506" grpId="0" animBg="1"/>
      <p:bldP spid="20507" grpId="0" animBg="1"/>
      <p:bldP spid="20508" grpId="0"/>
      <p:bldP spid="20509" grpId="0"/>
      <p:bldP spid="20510" grpId="0"/>
      <p:bldP spid="20511" grpId="0"/>
      <p:bldP spid="20512" grpId="0"/>
      <p:bldP spid="20513" grpId="0"/>
      <p:bldP spid="20521" grpId="0"/>
      <p:bldP spid="71" grpId="0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Sign Extension Unit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09600" y="1161553"/>
            <a:ext cx="11185004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In a ‘LW’ or ‘SW’ instructions with their base register + offset format, the instruction only contains the offset as a 16-bit value</a:t>
            </a:r>
          </a:p>
          <a:p>
            <a:pPr lvl="1"/>
            <a:r>
              <a:rPr lang="en-US" altLang="en-US" sz="2000" dirty="0"/>
              <a:t>Example:  LW $4,-8($1) </a:t>
            </a:r>
          </a:p>
          <a:p>
            <a:pPr lvl="1"/>
            <a:r>
              <a:rPr lang="en-US" altLang="en-US" sz="2000" dirty="0"/>
              <a:t>Machine Code:  0x8c24fff8</a:t>
            </a:r>
          </a:p>
          <a:p>
            <a:pPr marL="1055034" lvl="2" indent="0">
              <a:buNone/>
            </a:pPr>
            <a:endParaRPr lang="en-US" altLang="en-US" sz="1800" dirty="0"/>
          </a:p>
          <a:p>
            <a:r>
              <a:rPr lang="en-US" altLang="en-US" sz="2400" b="1" dirty="0"/>
              <a:t>A 16-bit offset must be extended to 32-bits to add to the base register</a:t>
            </a: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3338019" y="4716657"/>
            <a:ext cx="609600" cy="228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prstClr val="white"/>
                </a:solidFill>
              </a:rPr>
              <a:t>100011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3947619" y="4716657"/>
            <a:ext cx="533400" cy="228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prstClr val="white"/>
                </a:solidFill>
              </a:rPr>
              <a:t>00001</a:t>
            </a: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4481019" y="4716657"/>
            <a:ext cx="533400" cy="228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prstClr val="white"/>
                </a:solidFill>
              </a:rPr>
              <a:t>00100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014419" y="4716657"/>
            <a:ext cx="1676400" cy="228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prstClr val="white"/>
                </a:solidFill>
              </a:rPr>
              <a:t>1111 1111 1111 1000</a:t>
            </a: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3338019" y="4945257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srgbClr val="1F497D"/>
                </a:solidFill>
              </a:rPr>
              <a:t>opcode</a:t>
            </a:r>
          </a:p>
        </p:txBody>
      </p:sp>
      <p:sp>
        <p:nvSpPr>
          <p:cNvPr id="26633" name="Rectangle 7"/>
          <p:cNvSpPr>
            <a:spLocks noChangeArrowheads="1"/>
          </p:cNvSpPr>
          <p:nvPr/>
        </p:nvSpPr>
        <p:spPr bwMode="auto">
          <a:xfrm>
            <a:off x="3947619" y="4945257"/>
            <a:ext cx="53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srgbClr val="1F497D"/>
                </a:solidFill>
              </a:rPr>
              <a:t>rs</a:t>
            </a:r>
          </a:p>
        </p:txBody>
      </p:sp>
      <p:sp>
        <p:nvSpPr>
          <p:cNvPr id="26634" name="Rectangle 7"/>
          <p:cNvSpPr>
            <a:spLocks noChangeArrowheads="1"/>
          </p:cNvSpPr>
          <p:nvPr/>
        </p:nvSpPr>
        <p:spPr bwMode="auto">
          <a:xfrm>
            <a:off x="4481019" y="4945257"/>
            <a:ext cx="53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srgbClr val="1F497D"/>
                </a:solidFill>
              </a:rPr>
              <a:t>rt</a:t>
            </a:r>
          </a:p>
        </p:txBody>
      </p:sp>
      <p:sp>
        <p:nvSpPr>
          <p:cNvPr id="26635" name="Rectangle 7"/>
          <p:cNvSpPr>
            <a:spLocks noChangeArrowheads="1"/>
          </p:cNvSpPr>
          <p:nvPr/>
        </p:nvSpPr>
        <p:spPr bwMode="auto">
          <a:xfrm>
            <a:off x="5547819" y="4945257"/>
            <a:ext cx="53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srgbClr val="1F497D"/>
                </a:solidFill>
              </a:rPr>
              <a:t>offset</a:t>
            </a:r>
          </a:p>
        </p:txBody>
      </p:sp>
      <p:sp>
        <p:nvSpPr>
          <p:cNvPr id="26639" name="Rounded Rectangle 49"/>
          <p:cNvSpPr>
            <a:spLocks noChangeArrowheads="1"/>
          </p:cNvSpPr>
          <p:nvPr/>
        </p:nvSpPr>
        <p:spPr bwMode="auto">
          <a:xfrm>
            <a:off x="8314481" y="4616848"/>
            <a:ext cx="990600" cy="533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>
                <a:solidFill>
                  <a:prstClr val="black"/>
                </a:solidFill>
              </a:rPr>
              <a:t>Sign Extend</a:t>
            </a: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9533681" y="4693050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6641" name="Straight Connector 250"/>
          <p:cNvCxnSpPr>
            <a:cxnSpLocks noChangeShapeType="1"/>
          </p:cNvCxnSpPr>
          <p:nvPr/>
        </p:nvCxnSpPr>
        <p:spPr bwMode="auto">
          <a:xfrm rot="5400000" flipH="1" flipV="1">
            <a:off x="7971581" y="4807348"/>
            <a:ext cx="152400" cy="76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2" name="Text Box 23"/>
          <p:cNvSpPr txBox="1">
            <a:spLocks noChangeArrowheads="1"/>
          </p:cNvSpPr>
          <p:nvPr/>
        </p:nvSpPr>
        <p:spPr bwMode="auto">
          <a:xfrm>
            <a:off x="7933481" y="4904188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200">
                <a:solidFill>
                  <a:prstClr val="black"/>
                </a:solidFill>
              </a:rPr>
              <a:t>16</a:t>
            </a:r>
          </a:p>
        </p:txBody>
      </p:sp>
      <p:cxnSp>
        <p:nvCxnSpPr>
          <p:cNvPr id="26643" name="Straight Connector 253"/>
          <p:cNvCxnSpPr>
            <a:cxnSpLocks noChangeShapeType="1"/>
          </p:cNvCxnSpPr>
          <p:nvPr/>
        </p:nvCxnSpPr>
        <p:spPr bwMode="auto">
          <a:xfrm rot="5400000" flipH="1" flipV="1">
            <a:off x="9419381" y="4815287"/>
            <a:ext cx="152400" cy="76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4" name="Text Box 23"/>
          <p:cNvSpPr txBox="1">
            <a:spLocks noChangeArrowheads="1"/>
          </p:cNvSpPr>
          <p:nvPr/>
        </p:nvSpPr>
        <p:spPr bwMode="auto">
          <a:xfrm>
            <a:off x="9381281" y="4912124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200">
                <a:solidFill>
                  <a:prstClr val="black"/>
                </a:solidFill>
              </a:rPr>
              <a:t>32</a:t>
            </a:r>
          </a:p>
        </p:txBody>
      </p:sp>
      <p:cxnSp>
        <p:nvCxnSpPr>
          <p:cNvPr id="26645" name="Straight Arrow Connector 19"/>
          <p:cNvCxnSpPr>
            <a:cxnSpLocks noChangeShapeType="1"/>
          </p:cNvCxnSpPr>
          <p:nvPr/>
        </p:nvCxnSpPr>
        <p:spPr bwMode="auto">
          <a:xfrm>
            <a:off x="9305081" y="4853387"/>
            <a:ext cx="4572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Straight Arrow Connector 20"/>
          <p:cNvCxnSpPr>
            <a:cxnSpLocks noChangeShapeType="1"/>
          </p:cNvCxnSpPr>
          <p:nvPr/>
        </p:nvCxnSpPr>
        <p:spPr bwMode="auto">
          <a:xfrm>
            <a:off x="7857281" y="4853387"/>
            <a:ext cx="4572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7" name="Text Box 22"/>
          <p:cNvSpPr txBox="1">
            <a:spLocks noChangeArrowheads="1"/>
          </p:cNvSpPr>
          <p:nvPr/>
        </p:nvSpPr>
        <p:spPr bwMode="auto">
          <a:xfrm>
            <a:off x="7271143" y="4528431"/>
            <a:ext cx="12719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offset = 0xfff8</a:t>
            </a:r>
          </a:p>
        </p:txBody>
      </p:sp>
      <p:sp>
        <p:nvSpPr>
          <p:cNvPr id="26648" name="Text Box 22"/>
          <p:cNvSpPr txBox="1">
            <a:spLocks noChangeArrowheads="1"/>
          </p:cNvSpPr>
          <p:nvPr/>
        </p:nvSpPr>
        <p:spPr bwMode="auto">
          <a:xfrm>
            <a:off x="9457481" y="4540648"/>
            <a:ext cx="914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srgbClr val="1F497D"/>
                </a:solidFill>
              </a:rPr>
              <a:t>0xfffffff8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699719" y="4716658"/>
            <a:ext cx="1524000" cy="276999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200" b="1" u="sng" dirty="0">
                <a:solidFill>
                  <a:prstClr val="black"/>
                </a:solidFill>
                <a:latin typeface="Arial" charset="0"/>
              </a:rPr>
              <a:t>LW $4,0xfff8($1)</a:t>
            </a:r>
          </a:p>
        </p:txBody>
      </p:sp>
    </p:spTree>
    <p:extLst>
      <p:ext uri="{BB962C8B-B14F-4D97-AF65-F5344CB8AC3E}">
        <p14:creationId xmlns:p14="http://schemas.microsoft.com/office/powerpoint/2010/main" val="3992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29" grpId="0" animBg="1"/>
      <p:bldP spid="26630" grpId="0" animBg="1"/>
      <p:bldP spid="26631" grpId="0" animBg="1"/>
      <p:bldP spid="26632" grpId="0"/>
      <p:bldP spid="26633" grpId="0"/>
      <p:bldP spid="26634" grpId="0"/>
      <p:bldP spid="26635" grpId="0"/>
      <p:bldP spid="26639" grpId="0" animBg="1"/>
      <p:bldP spid="15" grpId="0"/>
      <p:bldP spid="26642" grpId="0"/>
      <p:bldP spid="26644" grpId="0"/>
      <p:bldP spid="26647" grpId="0"/>
      <p:bldP spid="26648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625118" y="3698102"/>
            <a:ext cx="838200" cy="728808"/>
            <a:chOff x="4825971" y="3631134"/>
            <a:chExt cx="726440" cy="631634"/>
          </a:xfrm>
        </p:grpSpPr>
        <p:sp>
          <p:nvSpPr>
            <p:cNvPr id="20496" name="Text Box 23"/>
            <p:cNvSpPr txBox="1">
              <a:spLocks noChangeArrowheads="1"/>
            </p:cNvSpPr>
            <p:nvPr/>
          </p:nvSpPr>
          <p:spPr bwMode="auto">
            <a:xfrm>
              <a:off x="5206607" y="4049376"/>
              <a:ext cx="264160" cy="21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5</a:t>
              </a:r>
            </a:p>
          </p:txBody>
        </p:sp>
        <p:cxnSp>
          <p:nvCxnSpPr>
            <p:cNvPr id="20499" name="Shape 95"/>
            <p:cNvCxnSpPr>
              <a:cxnSpLocks noChangeShapeType="1"/>
              <a:stCxn id="20504" idx="0"/>
              <a:endCxn id="20484" idx="1"/>
            </p:cNvCxnSpPr>
            <p:nvPr/>
          </p:nvCxnSpPr>
          <p:spPr bwMode="auto">
            <a:xfrm>
              <a:off x="4825971" y="3834458"/>
              <a:ext cx="726440" cy="146527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44" name="Text Box 22"/>
            <p:cNvSpPr txBox="1">
              <a:spLocks noChangeArrowheads="1"/>
            </p:cNvSpPr>
            <p:nvPr/>
          </p:nvSpPr>
          <p:spPr bwMode="auto">
            <a:xfrm>
              <a:off x="4984925" y="3631134"/>
              <a:ext cx="26416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srgbClr val="1F497D"/>
                  </a:solidFill>
                </a:rPr>
                <a:t>4</a:t>
              </a:r>
            </a:p>
          </p:txBody>
        </p:sp>
      </p:grpSp>
      <p:sp>
        <p:nvSpPr>
          <p:cNvPr id="20483" name="Content Placeholder 271"/>
          <p:cNvSpPr>
            <a:spLocks noGrp="1"/>
          </p:cNvSpPr>
          <p:nvPr>
            <p:ph idx="1"/>
          </p:nvPr>
        </p:nvSpPr>
        <p:spPr>
          <a:xfrm>
            <a:off x="617939" y="1046228"/>
            <a:ext cx="10972800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I-type</a:t>
            </a:r>
          </a:p>
          <a:p>
            <a:pPr lvl="1"/>
            <a:r>
              <a:rPr lang="en-US" altLang="en-US" sz="2000" dirty="0"/>
              <a:t>Opcode field is decoded to produce control signals</a:t>
            </a:r>
          </a:p>
          <a:p>
            <a:pPr lvl="1"/>
            <a:r>
              <a:rPr lang="en-US" altLang="en-US" sz="2000" dirty="0"/>
              <a:t>Two register ids are passed to Register file</a:t>
            </a:r>
          </a:p>
          <a:p>
            <a:pPr lvl="1"/>
            <a:r>
              <a:rPr lang="en-US" altLang="en-US" sz="2000" dirty="0"/>
              <a:t>Offset is sign extended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Decode Data Path</a:t>
            </a:r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6463318" y="2904006"/>
            <a:ext cx="1143000" cy="23955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endParaRPr lang="en-US" altLang="en-US" sz="1200" b="1">
              <a:solidFill>
                <a:prstClr val="black"/>
              </a:solidFill>
            </a:endParaRPr>
          </a:p>
        </p:txBody>
      </p: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6463318" y="2904006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1 #</a:t>
            </a:r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6463318" y="3361206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2 #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6463318" y="3818406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#</a:t>
            </a: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6463318" y="4275606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</a:t>
            </a: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7072918" y="2899243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1</a:t>
            </a: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7072918" y="3421531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2</a:t>
            </a:r>
          </a:p>
        </p:txBody>
      </p: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5853718" y="2675406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31" name="Text Box 23"/>
          <p:cNvSpPr txBox="1">
            <a:spLocks noChangeArrowheads="1"/>
          </p:cNvSpPr>
          <p:nvPr/>
        </p:nvSpPr>
        <p:spPr bwMode="auto">
          <a:xfrm>
            <a:off x="5853718" y="3894606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20495" name="Straight Connector 256"/>
          <p:cNvCxnSpPr>
            <a:cxnSpLocks noChangeShapeType="1"/>
          </p:cNvCxnSpPr>
          <p:nvPr/>
        </p:nvCxnSpPr>
        <p:spPr bwMode="auto">
          <a:xfrm rot="5400000" flipH="1" flipV="1">
            <a:off x="6120418" y="3094506"/>
            <a:ext cx="152400" cy="76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Straight Connector 258"/>
          <p:cNvCxnSpPr>
            <a:cxnSpLocks noChangeShapeType="1"/>
          </p:cNvCxnSpPr>
          <p:nvPr/>
        </p:nvCxnSpPr>
        <p:spPr bwMode="auto">
          <a:xfrm rot="5400000" flipH="1" flipV="1">
            <a:off x="6140514" y="4054699"/>
            <a:ext cx="152400" cy="76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2" name="Rectangle 7"/>
          <p:cNvSpPr>
            <a:spLocks noChangeArrowheads="1"/>
          </p:cNvSpPr>
          <p:nvPr/>
        </p:nvSpPr>
        <p:spPr bwMode="auto">
          <a:xfrm rot="5400000">
            <a:off x="5206018" y="2713506"/>
            <a:ext cx="609600" cy="228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white"/>
                </a:solidFill>
              </a:rPr>
              <a:t>010111</a:t>
            </a:r>
          </a:p>
        </p:txBody>
      </p:sp>
      <p:sp>
        <p:nvSpPr>
          <p:cNvPr id="20503" name="Rectangle 7"/>
          <p:cNvSpPr>
            <a:spLocks noChangeArrowheads="1"/>
          </p:cNvSpPr>
          <p:nvPr/>
        </p:nvSpPr>
        <p:spPr bwMode="auto">
          <a:xfrm rot="5400000">
            <a:off x="5244118" y="3285006"/>
            <a:ext cx="533400" cy="228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white"/>
                </a:solidFill>
              </a:rPr>
              <a:t>00001</a:t>
            </a:r>
          </a:p>
        </p:txBody>
      </p:sp>
      <p:sp>
        <p:nvSpPr>
          <p:cNvPr id="20504" name="Rectangle 7"/>
          <p:cNvSpPr>
            <a:spLocks noChangeArrowheads="1"/>
          </p:cNvSpPr>
          <p:nvPr/>
        </p:nvSpPr>
        <p:spPr bwMode="auto">
          <a:xfrm rot="5400000">
            <a:off x="5244118" y="3818406"/>
            <a:ext cx="533400" cy="228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white"/>
                </a:solidFill>
              </a:rPr>
              <a:t>00100</a:t>
            </a:r>
          </a:p>
        </p:txBody>
      </p:sp>
      <p:sp>
        <p:nvSpPr>
          <p:cNvPr id="20506" name="Rectangle 7"/>
          <p:cNvSpPr>
            <a:spLocks noChangeArrowheads="1"/>
          </p:cNvSpPr>
          <p:nvPr/>
        </p:nvSpPr>
        <p:spPr bwMode="auto">
          <a:xfrm rot="5400000">
            <a:off x="4730068" y="4865856"/>
            <a:ext cx="1561500" cy="228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white"/>
                </a:solidFill>
              </a:rPr>
              <a:t>1111 1111 1111 1000</a:t>
            </a:r>
          </a:p>
        </p:txBody>
      </p:sp>
      <p:sp>
        <p:nvSpPr>
          <p:cNvPr id="20508" name="Rectangle 7"/>
          <p:cNvSpPr>
            <a:spLocks noChangeArrowheads="1"/>
          </p:cNvSpPr>
          <p:nvPr/>
        </p:nvSpPr>
        <p:spPr bwMode="auto">
          <a:xfrm rot="5400000">
            <a:off x="4977418" y="2713506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srgbClr val="1F497D"/>
                </a:solidFill>
              </a:rPr>
              <a:t>opcode</a:t>
            </a:r>
          </a:p>
        </p:txBody>
      </p:sp>
      <p:sp>
        <p:nvSpPr>
          <p:cNvPr id="20509" name="Rectangle 7"/>
          <p:cNvSpPr>
            <a:spLocks noChangeArrowheads="1"/>
          </p:cNvSpPr>
          <p:nvPr/>
        </p:nvSpPr>
        <p:spPr bwMode="auto">
          <a:xfrm rot="5400000">
            <a:off x="5015518" y="3285006"/>
            <a:ext cx="53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srgbClr val="1F497D"/>
                </a:solidFill>
              </a:rPr>
              <a:t>rs</a:t>
            </a:r>
          </a:p>
        </p:txBody>
      </p:sp>
      <p:sp>
        <p:nvSpPr>
          <p:cNvPr id="20510" name="Rectangle 7"/>
          <p:cNvSpPr>
            <a:spLocks noChangeArrowheads="1"/>
          </p:cNvSpPr>
          <p:nvPr/>
        </p:nvSpPr>
        <p:spPr bwMode="auto">
          <a:xfrm rot="5400000">
            <a:off x="5015518" y="3818406"/>
            <a:ext cx="53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srgbClr val="1F497D"/>
                </a:solidFill>
              </a:rPr>
              <a:t>rt</a:t>
            </a:r>
          </a:p>
        </p:txBody>
      </p:sp>
      <p:sp>
        <p:nvSpPr>
          <p:cNvPr id="20512" name="Rectangle 7"/>
          <p:cNvSpPr>
            <a:spLocks noChangeArrowheads="1"/>
          </p:cNvSpPr>
          <p:nvPr/>
        </p:nvSpPr>
        <p:spPr bwMode="auto">
          <a:xfrm rot="5400000">
            <a:off x="5003830" y="4766143"/>
            <a:ext cx="53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srgbClr val="1F497D"/>
                </a:solidFill>
              </a:rPr>
              <a:t>offset</a:t>
            </a:r>
          </a:p>
        </p:txBody>
      </p:sp>
      <p:cxnSp>
        <p:nvCxnSpPr>
          <p:cNvPr id="20519" name="Shape 95"/>
          <p:cNvCxnSpPr>
            <a:cxnSpLocks noChangeShapeType="1"/>
          </p:cNvCxnSpPr>
          <p:nvPr/>
        </p:nvCxnSpPr>
        <p:spPr bwMode="auto">
          <a:xfrm rot="10800000" flipH="1">
            <a:off x="5625118" y="2518244"/>
            <a:ext cx="990600" cy="398463"/>
          </a:xfrm>
          <a:prstGeom prst="bentConnector3">
            <a:avLst>
              <a:gd name="adj1" fmla="val 1584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1" name="Text Box 22"/>
          <p:cNvSpPr txBox="1">
            <a:spLocks noChangeArrowheads="1"/>
          </p:cNvSpPr>
          <p:nvPr/>
        </p:nvSpPr>
        <p:spPr bwMode="auto">
          <a:xfrm>
            <a:off x="6577618" y="2363105"/>
            <a:ext cx="23216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Control Signals</a:t>
            </a:r>
          </a:p>
        </p:txBody>
      </p:sp>
      <p:cxnSp>
        <p:nvCxnSpPr>
          <p:cNvPr id="20522" name="Shape 95"/>
          <p:cNvCxnSpPr>
            <a:cxnSpLocks noChangeShapeType="1"/>
            <a:endCxn id="20508" idx="2"/>
          </p:cNvCxnSpPr>
          <p:nvPr/>
        </p:nvCxnSpPr>
        <p:spPr bwMode="auto">
          <a:xfrm flipV="1">
            <a:off x="3358563" y="2827806"/>
            <a:ext cx="1809355" cy="1288257"/>
          </a:xfrm>
          <a:prstGeom prst="bentConnector3">
            <a:avLst>
              <a:gd name="adj1" fmla="val 61662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4" name="Shape 95"/>
          <p:cNvCxnSpPr>
            <a:cxnSpLocks noChangeShapeType="1"/>
            <a:endCxn id="20512" idx="2"/>
          </p:cNvCxnSpPr>
          <p:nvPr/>
        </p:nvCxnSpPr>
        <p:spPr bwMode="auto">
          <a:xfrm rot="16200000" flipH="1">
            <a:off x="4419124" y="4143337"/>
            <a:ext cx="800100" cy="674112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7" name="AutoShape 11"/>
          <p:cNvCxnSpPr>
            <a:cxnSpLocks noChangeShapeType="1"/>
          </p:cNvCxnSpPr>
          <p:nvPr/>
        </p:nvCxnSpPr>
        <p:spPr bwMode="auto">
          <a:xfrm>
            <a:off x="4482118" y="3927943"/>
            <a:ext cx="6858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8" name="AutoShape 11"/>
          <p:cNvCxnSpPr>
            <a:cxnSpLocks noChangeShapeType="1"/>
          </p:cNvCxnSpPr>
          <p:nvPr/>
        </p:nvCxnSpPr>
        <p:spPr bwMode="auto">
          <a:xfrm>
            <a:off x="4482118" y="3394543"/>
            <a:ext cx="6858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31" name="Text Box 22"/>
          <p:cNvSpPr txBox="1">
            <a:spLocks noChangeArrowheads="1"/>
          </p:cNvSpPr>
          <p:nvPr/>
        </p:nvSpPr>
        <p:spPr bwMode="auto">
          <a:xfrm>
            <a:off x="6504595" y="4844520"/>
            <a:ext cx="1143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prstClr val="black"/>
                </a:solidFill>
              </a:rPr>
              <a:t>Register File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625118" y="3100034"/>
            <a:ext cx="838200" cy="327252"/>
            <a:chOff x="4033491" y="3095876"/>
            <a:chExt cx="726440" cy="283619"/>
          </a:xfrm>
        </p:grpSpPr>
        <p:sp>
          <p:nvSpPr>
            <p:cNvPr id="20494" name="Text Box 23"/>
            <p:cNvSpPr txBox="1">
              <a:spLocks noChangeArrowheads="1"/>
            </p:cNvSpPr>
            <p:nvPr/>
          </p:nvSpPr>
          <p:spPr bwMode="auto">
            <a:xfrm>
              <a:off x="4423804" y="3166103"/>
              <a:ext cx="264160" cy="21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 dirty="0">
                  <a:solidFill>
                    <a:prstClr val="black"/>
                  </a:solidFill>
                </a:rPr>
                <a:t>5</a:t>
              </a:r>
            </a:p>
          </p:txBody>
        </p:sp>
        <p:cxnSp>
          <p:nvCxnSpPr>
            <p:cNvPr id="20498" name="Shape 95"/>
            <p:cNvCxnSpPr>
              <a:cxnSpLocks noChangeShapeType="1"/>
              <a:stCxn id="20503" idx="0"/>
              <a:endCxn id="44" idx="1"/>
            </p:cNvCxnSpPr>
            <p:nvPr/>
          </p:nvCxnSpPr>
          <p:spPr bwMode="auto">
            <a:xfrm flipV="1">
              <a:off x="4033491" y="3096003"/>
              <a:ext cx="726440" cy="249211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41" name="Text Box 22"/>
            <p:cNvSpPr txBox="1">
              <a:spLocks noChangeArrowheads="1"/>
            </p:cNvSpPr>
            <p:nvPr/>
          </p:nvSpPr>
          <p:spPr bwMode="auto">
            <a:xfrm>
              <a:off x="4181225" y="3095876"/>
              <a:ext cx="26416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srgbClr val="1F497D"/>
                  </a:solidFill>
                </a:rPr>
                <a:t>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6318" y="2937336"/>
            <a:ext cx="1600200" cy="261609"/>
            <a:chOff x="6543011" y="2971808"/>
            <a:chExt cx="1386840" cy="226728"/>
          </a:xfrm>
        </p:grpSpPr>
        <p:cxnSp>
          <p:nvCxnSpPr>
            <p:cNvPr id="20514" name="AutoShape 11"/>
            <p:cNvCxnSpPr>
              <a:cxnSpLocks noChangeShapeType="1"/>
            </p:cNvCxnSpPr>
            <p:nvPr/>
          </p:nvCxnSpPr>
          <p:spPr bwMode="auto">
            <a:xfrm>
              <a:off x="6543011" y="3127278"/>
              <a:ext cx="330200" cy="27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42" name="Text Box 22"/>
            <p:cNvSpPr txBox="1">
              <a:spLocks noChangeArrowheads="1"/>
            </p:cNvSpPr>
            <p:nvPr/>
          </p:nvSpPr>
          <p:spPr bwMode="auto">
            <a:xfrm>
              <a:off x="6873211" y="2971808"/>
              <a:ext cx="1056640" cy="226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srgbClr val="1F497D"/>
                  </a:solidFill>
                </a:rPr>
                <a:t>Value of $1</a:t>
              </a:r>
            </a:p>
          </p:txBody>
        </p:sp>
      </p:grp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2553871" y="3575505"/>
            <a:ext cx="1371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prstClr val="black"/>
                </a:solidFill>
              </a:rPr>
              <a:t>Instruction Word </a:t>
            </a:r>
          </a:p>
        </p:txBody>
      </p:sp>
      <p:cxnSp>
        <p:nvCxnSpPr>
          <p:cNvPr id="20529" name="Shape 95"/>
          <p:cNvCxnSpPr>
            <a:cxnSpLocks noChangeShapeType="1"/>
            <a:stCxn id="20506" idx="0"/>
          </p:cNvCxnSpPr>
          <p:nvPr/>
        </p:nvCxnSpPr>
        <p:spPr bwMode="auto">
          <a:xfrm>
            <a:off x="5625118" y="4980157"/>
            <a:ext cx="1143000" cy="1125569"/>
          </a:xfrm>
          <a:prstGeom prst="bentConnector3">
            <a:avLst>
              <a:gd name="adj1" fmla="val 28022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Rounded Rectangle 49"/>
          <p:cNvSpPr>
            <a:spLocks noChangeArrowheads="1"/>
          </p:cNvSpPr>
          <p:nvPr/>
        </p:nvSpPr>
        <p:spPr bwMode="auto">
          <a:xfrm>
            <a:off x="6768118" y="5843017"/>
            <a:ext cx="990600" cy="533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>
                <a:solidFill>
                  <a:prstClr val="black"/>
                </a:solidFill>
              </a:rPr>
              <a:t>Sign Extend</a:t>
            </a:r>
          </a:p>
        </p:txBody>
      </p:sp>
      <p:sp>
        <p:nvSpPr>
          <p:cNvPr id="83" name="Text Box 23"/>
          <p:cNvSpPr txBox="1">
            <a:spLocks noChangeArrowheads="1"/>
          </p:cNvSpPr>
          <p:nvPr/>
        </p:nvSpPr>
        <p:spPr bwMode="auto">
          <a:xfrm>
            <a:off x="7987318" y="5919218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84" name="Straight Connector 250"/>
          <p:cNvCxnSpPr>
            <a:cxnSpLocks noChangeShapeType="1"/>
          </p:cNvCxnSpPr>
          <p:nvPr/>
        </p:nvCxnSpPr>
        <p:spPr bwMode="auto">
          <a:xfrm rot="5400000" flipH="1" flipV="1">
            <a:off x="6425218" y="6033517"/>
            <a:ext cx="152400" cy="76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Text Box 23"/>
          <p:cNvSpPr txBox="1">
            <a:spLocks noChangeArrowheads="1"/>
          </p:cNvSpPr>
          <p:nvPr/>
        </p:nvSpPr>
        <p:spPr bwMode="auto">
          <a:xfrm>
            <a:off x="6387118" y="6130357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200" dirty="0">
                <a:solidFill>
                  <a:prstClr val="black"/>
                </a:solidFill>
              </a:rPr>
              <a:t>16</a:t>
            </a:r>
          </a:p>
        </p:txBody>
      </p:sp>
      <p:cxnSp>
        <p:nvCxnSpPr>
          <p:cNvPr id="86" name="Straight Connector 253"/>
          <p:cNvCxnSpPr>
            <a:cxnSpLocks noChangeShapeType="1"/>
          </p:cNvCxnSpPr>
          <p:nvPr/>
        </p:nvCxnSpPr>
        <p:spPr bwMode="auto">
          <a:xfrm rot="5400000" flipH="1" flipV="1">
            <a:off x="7873018" y="6041456"/>
            <a:ext cx="152400" cy="76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7834918" y="6138293"/>
            <a:ext cx="304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200">
                <a:solidFill>
                  <a:prstClr val="black"/>
                </a:solidFill>
              </a:rPr>
              <a:t>32</a:t>
            </a:r>
          </a:p>
        </p:txBody>
      </p:sp>
      <p:cxnSp>
        <p:nvCxnSpPr>
          <p:cNvPr id="88" name="Straight Arrow Connector 19"/>
          <p:cNvCxnSpPr>
            <a:cxnSpLocks noChangeShapeType="1"/>
          </p:cNvCxnSpPr>
          <p:nvPr/>
        </p:nvCxnSpPr>
        <p:spPr bwMode="auto">
          <a:xfrm>
            <a:off x="7758718" y="6079556"/>
            <a:ext cx="457200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Text Box 22"/>
          <p:cNvSpPr txBox="1">
            <a:spLocks noChangeArrowheads="1"/>
          </p:cNvSpPr>
          <p:nvPr/>
        </p:nvSpPr>
        <p:spPr bwMode="auto">
          <a:xfrm>
            <a:off x="2553022" y="3926811"/>
            <a:ext cx="1524000" cy="276999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200" b="1" u="sng" dirty="0">
                <a:solidFill>
                  <a:prstClr val="black"/>
                </a:solidFill>
                <a:latin typeface="Arial" charset="0"/>
              </a:rPr>
              <a:t>LW $4,0xfff8($1)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6655184" y="5312435"/>
            <a:ext cx="776566" cy="495869"/>
            <a:chOff x="4712558" y="3078363"/>
            <a:chExt cx="673024" cy="429753"/>
          </a:xfrm>
        </p:grpSpPr>
        <p:sp>
          <p:nvSpPr>
            <p:cNvPr id="57" name="Text Box 23"/>
            <p:cNvSpPr txBox="1">
              <a:spLocks noChangeArrowheads="1"/>
            </p:cNvSpPr>
            <p:nvPr/>
          </p:nvSpPr>
          <p:spPr bwMode="auto">
            <a:xfrm>
              <a:off x="4712558" y="3288056"/>
              <a:ext cx="673024" cy="220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/>
            <a:p>
              <a:pPr algn="ctr" defTabSz="527517">
                <a:spcBef>
                  <a:spcPct val="50000"/>
                </a:spcBef>
                <a:defRPr/>
              </a:pPr>
              <a:r>
                <a:rPr lang="en-US" sz="1050" b="1" dirty="0" err="1">
                  <a:solidFill>
                    <a:prstClr val="black"/>
                  </a:solidFill>
                  <a:latin typeface="Arial" charset="0"/>
                </a:rPr>
                <a:t>RegWrite</a:t>
              </a:r>
              <a:endParaRPr lang="en-US" sz="1050" b="1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58" name="AutoShape 11"/>
            <p:cNvCxnSpPr>
              <a:cxnSpLocks noChangeShapeType="1"/>
              <a:stCxn id="57" idx="0"/>
            </p:cNvCxnSpPr>
            <p:nvPr/>
          </p:nvCxnSpPr>
          <p:spPr bwMode="auto">
            <a:xfrm flipV="1">
              <a:off x="5049070" y="3078363"/>
              <a:ext cx="8346" cy="2096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27A009-71E9-4D8A-9073-091710E5A4AF}"/>
              </a:ext>
            </a:extLst>
          </p:cNvPr>
          <p:cNvGrpSpPr/>
          <p:nvPr/>
        </p:nvGrpSpPr>
        <p:grpSpPr>
          <a:xfrm>
            <a:off x="6029633" y="2599446"/>
            <a:ext cx="1066800" cy="457200"/>
            <a:chOff x="1203960" y="3817254"/>
            <a:chExt cx="924560" cy="396240"/>
          </a:xfrm>
        </p:grpSpPr>
        <p:cxnSp>
          <p:nvCxnSpPr>
            <p:cNvPr id="59" name="Straight Connector 24">
              <a:extLst>
                <a:ext uri="{FF2B5EF4-FFF2-40B4-BE49-F238E27FC236}">
                  <a16:creationId xmlns:a16="http://schemas.microsoft.com/office/drawing/2014/main" id="{8C5D7507-AA11-4B64-BCCA-EE622A86CB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96342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27">
              <a:extLst>
                <a:ext uri="{FF2B5EF4-FFF2-40B4-BE49-F238E27FC236}">
                  <a16:creationId xmlns:a16="http://schemas.microsoft.com/office/drawing/2014/main" id="{660099F7-8A2E-4134-BDBA-7D1A91E655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946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 Box 22">
              <a:extLst>
                <a:ext uri="{FF2B5EF4-FFF2-40B4-BE49-F238E27FC236}">
                  <a16:creationId xmlns:a16="http://schemas.microsoft.com/office/drawing/2014/main" id="{D0A8B19D-2F61-4432-B71C-74EC5E37D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960" y="3817254"/>
              <a:ext cx="46228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prstClr val="black"/>
                  </a:solidFill>
                </a:rPr>
                <a:t>CLK</a:t>
              </a:r>
            </a:p>
          </p:txBody>
        </p:sp>
        <p:cxnSp>
          <p:nvCxnSpPr>
            <p:cNvPr id="62" name="Shape 31">
              <a:extLst>
                <a:ext uri="{FF2B5EF4-FFF2-40B4-BE49-F238E27FC236}">
                  <a16:creationId xmlns:a16="http://schemas.microsoft.com/office/drawing/2014/main" id="{B3EEDE51-5304-48F3-9B38-5469BB70D500}"/>
                </a:ext>
              </a:extLst>
            </p:cNvPr>
            <p:cNvCxnSpPr>
              <a:cxnSpLocks noChangeShapeType="1"/>
              <a:stCxn id="61" idx="3"/>
            </p:cNvCxnSpPr>
            <p:nvPr/>
          </p:nvCxnSpPr>
          <p:spPr bwMode="auto">
            <a:xfrm>
              <a:off x="1666240" y="3930618"/>
              <a:ext cx="389361" cy="150796"/>
            </a:xfrm>
            <a:prstGeom prst="bentConnector3">
              <a:avLst>
                <a:gd name="adj1" fmla="val 10088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310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2" grpId="0" animBg="1"/>
      <p:bldP spid="20503" grpId="0" animBg="1"/>
      <p:bldP spid="20504" grpId="0" animBg="1"/>
      <p:bldP spid="20506" grpId="0" animBg="1"/>
      <p:bldP spid="20508" grpId="0"/>
      <p:bldP spid="20509" grpId="0"/>
      <p:bldP spid="20510" grpId="0"/>
      <p:bldP spid="20512" grpId="0"/>
      <p:bldP spid="20521" grpId="0"/>
      <p:bldP spid="71" grpId="0"/>
      <p:bldP spid="82" grpId="0" animBg="1"/>
      <p:bldP spid="83" grpId="0"/>
      <p:bldP spid="85" grpId="0"/>
      <p:bldP spid="87" grpId="0"/>
      <p:bldP spid="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Execution &amp; Write Result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278337" y="1097933"/>
            <a:ext cx="9495692" cy="4964611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Let’s execute the instruction!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55782" y="3181620"/>
            <a:ext cx="1758462" cy="163788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Execute</a:t>
            </a:r>
            <a:endParaRPr lang="en-US" sz="207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475987" y="3186645"/>
            <a:ext cx="1758462" cy="163788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Mem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555998" y="3181618"/>
            <a:ext cx="1758462" cy="163788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Write Result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Write to </a:t>
            </a:r>
          </a:p>
          <a:p>
            <a:pPr algn="ctr" defTabSz="527517"/>
            <a:r>
              <a:rPr lang="en-US" sz="1615" dirty="0" err="1">
                <a:solidFill>
                  <a:prstClr val="white"/>
                </a:solidFill>
                <a:latin typeface="Calibri"/>
              </a:rPr>
              <a:t>dst</a:t>
            </a:r>
            <a:r>
              <a:rPr lang="en-US" sz="1615" dirty="0">
                <a:solidFill>
                  <a:prstClr val="white"/>
                </a:solidFill>
                <a:latin typeface="Calibri"/>
              </a:rPr>
              <a:t> 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54" y="2919870"/>
            <a:ext cx="5076254" cy="273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6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Execution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ALU is used for </a:t>
            </a:r>
          </a:p>
          <a:p>
            <a:pPr lvl="1"/>
            <a:r>
              <a:rPr lang="en-US" sz="1800" dirty="0"/>
              <a:t>R-type instructions to operate various arithmetic operations</a:t>
            </a:r>
          </a:p>
          <a:p>
            <a:pPr lvl="1"/>
            <a:r>
              <a:rPr lang="en-US" sz="1800" dirty="0"/>
              <a:t>LW/SW instructions to operate (base address + offset) to generate the target memory address</a:t>
            </a:r>
          </a:p>
          <a:p>
            <a:pPr lvl="1"/>
            <a:r>
              <a:rPr lang="en-US" sz="1800" dirty="0"/>
              <a:t>Branch instructions to compare (subtract) the two operand values</a:t>
            </a:r>
          </a:p>
          <a:p>
            <a:r>
              <a:rPr lang="en-US" sz="2000" b="1" dirty="0"/>
              <a:t>Data Memory f</a:t>
            </a:r>
            <a:r>
              <a:rPr lang="en-US" sz="1800" b="1" dirty="0">
                <a:solidFill>
                  <a:prstClr val="black"/>
                </a:solidFill>
              </a:rPr>
              <a:t>or LW/SW instructions</a:t>
            </a:r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2000" b="1" dirty="0">
                <a:solidFill>
                  <a:prstClr val="black"/>
                </a:solidFill>
              </a:rPr>
              <a:t>Shift-left-2 and another Adder for Branch instructions to calculate new PC value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rapezoid 4"/>
          <p:cNvSpPr/>
          <p:nvPr/>
        </p:nvSpPr>
        <p:spPr bwMode="auto">
          <a:xfrm rot="5400000">
            <a:off x="1504416" y="4062930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cxnSp>
        <p:nvCxnSpPr>
          <p:cNvPr id="6" name="AutoShape 11"/>
          <p:cNvCxnSpPr>
            <a:cxnSpLocks noChangeShapeType="1"/>
          </p:cNvCxnSpPr>
          <p:nvPr/>
        </p:nvCxnSpPr>
        <p:spPr bwMode="auto">
          <a:xfrm>
            <a:off x="1390116" y="4125421"/>
            <a:ext cx="3810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11"/>
          <p:cNvCxnSpPr>
            <a:cxnSpLocks noChangeShapeType="1"/>
          </p:cNvCxnSpPr>
          <p:nvPr/>
        </p:nvCxnSpPr>
        <p:spPr bwMode="auto">
          <a:xfrm>
            <a:off x="1390116" y="4608576"/>
            <a:ext cx="3810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383277" y="4012075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390116" y="4507198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32</a:t>
            </a:r>
          </a:p>
        </p:txBody>
      </p:sp>
      <p:cxnSp>
        <p:nvCxnSpPr>
          <p:cNvPr id="15" name="AutoShape 11"/>
          <p:cNvCxnSpPr>
            <a:cxnSpLocks noChangeShapeType="1"/>
          </p:cNvCxnSpPr>
          <p:nvPr/>
        </p:nvCxnSpPr>
        <p:spPr bwMode="auto">
          <a:xfrm>
            <a:off x="2391112" y="4413312"/>
            <a:ext cx="3810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2384273" y="4299966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60405" y="4259501"/>
            <a:ext cx="1085554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 Result</a:t>
            </a:r>
          </a:p>
        </p:txBody>
      </p:sp>
      <p:cxnSp>
        <p:nvCxnSpPr>
          <p:cNvPr id="18" name="AutoShape 11"/>
          <p:cNvCxnSpPr>
            <a:cxnSpLocks noChangeShapeType="1"/>
          </p:cNvCxnSpPr>
          <p:nvPr/>
        </p:nvCxnSpPr>
        <p:spPr bwMode="auto">
          <a:xfrm>
            <a:off x="2383086" y="4127669"/>
            <a:ext cx="3810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744349" y="3945903"/>
            <a:ext cx="551754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1704965" y="5107914"/>
            <a:ext cx="77656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ALU Operation</a:t>
            </a:r>
          </a:p>
        </p:txBody>
      </p:sp>
      <p:cxnSp>
        <p:nvCxnSpPr>
          <p:cNvPr id="23" name="AutoShape 11"/>
          <p:cNvCxnSpPr>
            <a:cxnSpLocks noChangeShapeType="1"/>
            <a:stCxn id="22" idx="0"/>
            <a:endCxn id="5" idx="3"/>
          </p:cNvCxnSpPr>
          <p:nvPr/>
        </p:nvCxnSpPr>
        <p:spPr bwMode="auto">
          <a:xfrm flipH="1" flipV="1">
            <a:off x="2075916" y="4829667"/>
            <a:ext cx="17332" cy="2782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4579363" y="5893557"/>
            <a:ext cx="129540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</a:rPr>
              <a:t>Data Memory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136424" y="3498806"/>
            <a:ext cx="2209800" cy="2431246"/>
            <a:chOff x="2828321" y="3003992"/>
            <a:chExt cx="1915160" cy="2107080"/>
          </a:xfrm>
        </p:grpSpPr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3224561" y="3307354"/>
              <a:ext cx="1122680" cy="151892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endParaRPr lang="en-US" alt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3224561" y="3560508"/>
              <a:ext cx="1122680" cy="24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Read </a:t>
              </a: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3224561" y="3832923"/>
              <a:ext cx="1122680" cy="24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Read Data</a:t>
              </a: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3224561" y="4057184"/>
              <a:ext cx="1122680" cy="24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Write </a:t>
              </a: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3224561" y="3307354"/>
              <a:ext cx="1122680" cy="24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Read</a:t>
              </a:r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3224561" y="4405269"/>
              <a:ext cx="1122680" cy="24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Write Data</a:t>
              </a:r>
            </a:p>
          </p:txBody>
        </p:sp>
        <p:sp>
          <p:nvSpPr>
            <p:cNvPr id="31" name="Text Box 23"/>
            <p:cNvSpPr txBox="1">
              <a:spLocks noChangeArrowheads="1"/>
            </p:cNvSpPr>
            <p:nvPr/>
          </p:nvSpPr>
          <p:spPr bwMode="auto">
            <a:xfrm>
              <a:off x="3224561" y="4628154"/>
              <a:ext cx="1122680" cy="24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Write</a:t>
              </a:r>
            </a:p>
          </p:txBody>
        </p:sp>
        <p:cxnSp>
          <p:nvCxnSpPr>
            <p:cNvPr id="32" name="Straight Arrow Connector 7"/>
            <p:cNvCxnSpPr>
              <a:cxnSpLocks noChangeShapeType="1"/>
            </p:cNvCxnSpPr>
            <p:nvPr/>
          </p:nvCxnSpPr>
          <p:spPr bwMode="auto">
            <a:xfrm>
              <a:off x="2828321" y="4164499"/>
              <a:ext cx="396240" cy="13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Arrow Connector 47"/>
            <p:cNvCxnSpPr>
              <a:cxnSpLocks noChangeShapeType="1"/>
            </p:cNvCxnSpPr>
            <p:nvPr/>
          </p:nvCxnSpPr>
          <p:spPr bwMode="auto">
            <a:xfrm>
              <a:off x="4347241" y="3966379"/>
              <a:ext cx="396240" cy="13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Arrow Connector 48"/>
            <p:cNvCxnSpPr>
              <a:cxnSpLocks noChangeShapeType="1"/>
            </p:cNvCxnSpPr>
            <p:nvPr/>
          </p:nvCxnSpPr>
          <p:spPr bwMode="auto">
            <a:xfrm>
              <a:off x="2828321" y="3637554"/>
              <a:ext cx="396240" cy="1376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Arrow Connector 50"/>
            <p:cNvCxnSpPr>
              <a:cxnSpLocks noChangeShapeType="1"/>
            </p:cNvCxnSpPr>
            <p:nvPr/>
          </p:nvCxnSpPr>
          <p:spPr bwMode="auto">
            <a:xfrm>
              <a:off x="2828321" y="4496074"/>
              <a:ext cx="396240" cy="1376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1"/>
            <p:cNvCxnSpPr>
              <a:cxnSpLocks noChangeShapeType="1"/>
            </p:cNvCxnSpPr>
            <p:nvPr/>
          </p:nvCxnSpPr>
          <p:spPr bwMode="auto">
            <a:xfrm rot="5400000">
              <a:off x="3611858" y="3145703"/>
              <a:ext cx="284797" cy="1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11"/>
            <p:cNvCxnSpPr>
              <a:cxnSpLocks noChangeShapeType="1"/>
            </p:cNvCxnSpPr>
            <p:nvPr/>
          </p:nvCxnSpPr>
          <p:spPr bwMode="auto">
            <a:xfrm rot="16200000" flipV="1">
              <a:off x="3611170" y="4967985"/>
              <a:ext cx="284798" cy="13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1465005" y="5848135"/>
            <a:ext cx="129540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</a:rPr>
              <a:t>ALU</a:t>
            </a:r>
          </a:p>
        </p:txBody>
      </p:sp>
      <p:sp>
        <p:nvSpPr>
          <p:cNvPr id="41" name="Trapezoid 40"/>
          <p:cNvSpPr/>
          <p:nvPr/>
        </p:nvSpPr>
        <p:spPr bwMode="auto">
          <a:xfrm rot="5400000">
            <a:off x="9667590" y="4382352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10086690" y="4572853"/>
            <a:ext cx="457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10772490" y="4595078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7899396" y="4280449"/>
            <a:ext cx="1600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PC+4 (incremented PC)</a:t>
            </a: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9934290" y="4793516"/>
            <a:ext cx="457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48" name="Rounded Rectangle 49"/>
          <p:cNvSpPr>
            <a:spLocks noChangeArrowheads="1"/>
          </p:cNvSpPr>
          <p:nvPr/>
        </p:nvSpPr>
        <p:spPr bwMode="auto">
          <a:xfrm>
            <a:off x="7148162" y="4574552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52" name="AutoShape 11"/>
          <p:cNvCxnSpPr>
            <a:cxnSpLocks noChangeShapeType="1"/>
          </p:cNvCxnSpPr>
          <p:nvPr/>
        </p:nvCxnSpPr>
        <p:spPr bwMode="auto">
          <a:xfrm>
            <a:off x="9542894" y="4398308"/>
            <a:ext cx="3810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>
            <a:off x="9542894" y="4881464"/>
            <a:ext cx="3810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 Box 23"/>
          <p:cNvSpPr txBox="1">
            <a:spLocks noChangeArrowheads="1"/>
          </p:cNvSpPr>
          <p:nvPr/>
        </p:nvSpPr>
        <p:spPr bwMode="auto">
          <a:xfrm>
            <a:off x="9536055" y="4284962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55" name="Text Box 23"/>
          <p:cNvSpPr txBox="1">
            <a:spLocks noChangeArrowheads="1"/>
          </p:cNvSpPr>
          <p:nvPr/>
        </p:nvSpPr>
        <p:spPr bwMode="auto">
          <a:xfrm>
            <a:off x="9542894" y="4780086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32</a:t>
            </a:r>
          </a:p>
        </p:txBody>
      </p:sp>
      <p:cxnSp>
        <p:nvCxnSpPr>
          <p:cNvPr id="56" name="AutoShape 11"/>
          <p:cNvCxnSpPr>
            <a:cxnSpLocks noChangeShapeType="1"/>
          </p:cNvCxnSpPr>
          <p:nvPr/>
        </p:nvCxnSpPr>
        <p:spPr bwMode="auto">
          <a:xfrm>
            <a:off x="10543890" y="4686199"/>
            <a:ext cx="3810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10537051" y="4572854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32</a:t>
            </a:r>
          </a:p>
        </p:txBody>
      </p:sp>
      <p:cxnSp>
        <p:nvCxnSpPr>
          <p:cNvPr id="58" name="AutoShape 11"/>
          <p:cNvCxnSpPr>
            <a:cxnSpLocks noChangeShapeType="1"/>
          </p:cNvCxnSpPr>
          <p:nvPr/>
        </p:nvCxnSpPr>
        <p:spPr bwMode="auto">
          <a:xfrm>
            <a:off x="6753492" y="4828503"/>
            <a:ext cx="3810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6753492" y="4727125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32</a:t>
            </a:r>
          </a:p>
        </p:txBody>
      </p:sp>
      <p:cxnSp>
        <p:nvCxnSpPr>
          <p:cNvPr id="60" name="AutoShape 11"/>
          <p:cNvCxnSpPr>
            <a:cxnSpLocks noChangeShapeType="1"/>
          </p:cNvCxnSpPr>
          <p:nvPr/>
        </p:nvCxnSpPr>
        <p:spPr bwMode="auto">
          <a:xfrm>
            <a:off x="7820712" y="4850683"/>
            <a:ext cx="3810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 Box 23"/>
          <p:cNvSpPr txBox="1">
            <a:spLocks noChangeArrowheads="1"/>
          </p:cNvSpPr>
          <p:nvPr/>
        </p:nvSpPr>
        <p:spPr bwMode="auto">
          <a:xfrm>
            <a:off x="7820712" y="4749304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6826805" y="5761271"/>
            <a:ext cx="129540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</a:rPr>
              <a:t>Shift-left-2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9524353" y="5796839"/>
            <a:ext cx="129540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</a:rPr>
              <a:t>Adder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EE35CED-DDF1-47A4-B71C-E5669706D8E3}"/>
              </a:ext>
            </a:extLst>
          </p:cNvPr>
          <p:cNvGrpSpPr/>
          <p:nvPr/>
        </p:nvGrpSpPr>
        <p:grpSpPr>
          <a:xfrm>
            <a:off x="3783462" y="3544397"/>
            <a:ext cx="1066800" cy="457200"/>
            <a:chOff x="1203960" y="3817254"/>
            <a:chExt cx="924560" cy="396240"/>
          </a:xfrm>
        </p:grpSpPr>
        <p:cxnSp>
          <p:nvCxnSpPr>
            <p:cNvPr id="65" name="Straight Connector 24">
              <a:extLst>
                <a:ext uri="{FF2B5EF4-FFF2-40B4-BE49-F238E27FC236}">
                  <a16:creationId xmlns:a16="http://schemas.microsoft.com/office/drawing/2014/main" id="{13C4CF2A-801A-44AE-972F-935989E8FF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96342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Connector 27">
              <a:extLst>
                <a:ext uri="{FF2B5EF4-FFF2-40B4-BE49-F238E27FC236}">
                  <a16:creationId xmlns:a16="http://schemas.microsoft.com/office/drawing/2014/main" id="{E19E5025-F700-497D-9118-B562A217FB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946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3D28ADFF-211D-4FC9-AC13-5A7F072BC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960" y="3817254"/>
              <a:ext cx="46228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prstClr val="black"/>
                  </a:solidFill>
                </a:rPr>
                <a:t>CLK</a:t>
              </a:r>
            </a:p>
          </p:txBody>
        </p:sp>
        <p:cxnSp>
          <p:nvCxnSpPr>
            <p:cNvPr id="68" name="Shape 31">
              <a:extLst>
                <a:ext uri="{FF2B5EF4-FFF2-40B4-BE49-F238E27FC236}">
                  <a16:creationId xmlns:a16="http://schemas.microsoft.com/office/drawing/2014/main" id="{5DA46039-30A6-40BB-AC9E-8A8500F671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76272" y="3930618"/>
              <a:ext cx="389361" cy="150796"/>
            </a:xfrm>
            <a:prstGeom prst="bentConnector3">
              <a:avLst>
                <a:gd name="adj1" fmla="val 98951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786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6" grpId="0"/>
      <p:bldP spid="17" grpId="0"/>
      <p:bldP spid="20" grpId="0"/>
      <p:bldP spid="22" grpId="0"/>
      <p:bldP spid="33" grpId="0" animBg="1"/>
      <p:bldP spid="39" grpId="0" animBg="1"/>
      <p:bldP spid="41" grpId="0" animBg="1"/>
      <p:bldP spid="42" grpId="0"/>
      <p:bldP spid="43" grpId="0"/>
      <p:bldP spid="46" grpId="0"/>
      <p:bldP spid="47" grpId="0"/>
      <p:bldP spid="48" grpId="0" animBg="1"/>
      <p:bldP spid="54" grpId="0"/>
      <p:bldP spid="55" grpId="0"/>
      <p:bldP spid="57" grpId="0"/>
      <p:bldP spid="59" grpId="0"/>
      <p:bldP spid="61" grpId="0"/>
      <p:bldP spid="62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Datapath for R-type Instructions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ALU takes inputs from register file and performs the add, sub, and, or, </a:t>
            </a:r>
            <a:r>
              <a:rPr lang="en-US" altLang="en-US" sz="2400" b="1" dirty="0" err="1"/>
              <a:t>slt</a:t>
            </a:r>
            <a:r>
              <a:rPr lang="en-US" altLang="en-US" sz="2400" b="1" dirty="0"/>
              <a:t>, operations</a:t>
            </a:r>
          </a:p>
          <a:p>
            <a:r>
              <a:rPr lang="en-US" altLang="en-US" sz="2400" b="1" dirty="0"/>
              <a:t>Result is written back to </a:t>
            </a:r>
            <a:r>
              <a:rPr lang="en-US" altLang="en-US" sz="2400" b="1" dirty="0" err="1"/>
              <a:t>dest</a:t>
            </a:r>
            <a:r>
              <a:rPr lang="en-US" altLang="en-US" sz="2400" b="1" dirty="0"/>
              <a:t>. register</a:t>
            </a: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5410200" y="3354438"/>
            <a:ext cx="114300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prstClr val="black"/>
                </a:solidFill>
              </a:rPr>
              <a:t>Register File</a:t>
            </a: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5410200" y="3354438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1 #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5410200" y="3811638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2 #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5410200" y="4268838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#</a:t>
            </a: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5410200" y="4726038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6019800" y="4116438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1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6019800" y="4649838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2</a:t>
            </a:r>
          </a:p>
        </p:txBody>
      </p:sp>
      <p:sp>
        <p:nvSpPr>
          <p:cNvPr id="12" name="Trapezoid 11"/>
          <p:cNvSpPr/>
          <p:nvPr/>
        </p:nvSpPr>
        <p:spPr bwMode="auto">
          <a:xfrm rot="5400000">
            <a:off x="7734300" y="4383138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8153400" y="4573638"/>
            <a:ext cx="457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cxnSp>
        <p:nvCxnSpPr>
          <p:cNvPr id="27" name="AutoShape 11"/>
          <p:cNvCxnSpPr>
            <a:cxnSpLocks noChangeShapeType="1"/>
          </p:cNvCxnSpPr>
          <p:nvPr/>
        </p:nvCxnSpPr>
        <p:spPr bwMode="auto">
          <a:xfrm>
            <a:off x="6553200" y="4345038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8839200" y="5335638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8839200" y="4595864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24597" name="Text Box 22"/>
          <p:cNvSpPr txBox="1">
            <a:spLocks noChangeArrowheads="1"/>
          </p:cNvSpPr>
          <p:nvPr/>
        </p:nvSpPr>
        <p:spPr bwMode="auto">
          <a:xfrm>
            <a:off x="6553200" y="4116438"/>
            <a:ext cx="838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srgbClr val="1F497D"/>
                </a:solidFill>
              </a:rPr>
              <a:t>$1 value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6553200" y="4573638"/>
            <a:ext cx="838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srgbClr val="1F497D"/>
                </a:solidFill>
              </a:rPr>
              <a:t>$2 value</a:t>
            </a:r>
          </a:p>
        </p:txBody>
      </p:sp>
      <p:sp>
        <p:nvSpPr>
          <p:cNvPr id="24599" name="Text Box 22"/>
          <p:cNvSpPr txBox="1">
            <a:spLocks noChangeArrowheads="1"/>
          </p:cNvSpPr>
          <p:nvPr/>
        </p:nvSpPr>
        <p:spPr bwMode="auto">
          <a:xfrm>
            <a:off x="8839200" y="4659363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Sum</a:t>
            </a:r>
          </a:p>
        </p:txBody>
      </p:sp>
      <p:cxnSp>
        <p:nvCxnSpPr>
          <p:cNvPr id="24600" name="Shape 127"/>
          <p:cNvCxnSpPr>
            <a:cxnSpLocks noChangeShapeType="1"/>
            <a:stCxn id="13" idx="3"/>
            <a:endCxn id="8" idx="1"/>
          </p:cNvCxnSpPr>
          <p:nvPr/>
        </p:nvCxnSpPr>
        <p:spPr bwMode="auto">
          <a:xfrm flipH="1">
            <a:off x="5410200" y="4700596"/>
            <a:ext cx="3200400" cy="233191"/>
          </a:xfrm>
          <a:prstGeom prst="bentConnector5">
            <a:avLst>
              <a:gd name="adj1" fmla="val -8333"/>
              <a:gd name="adj2" fmla="val 371537"/>
              <a:gd name="adj3" fmla="val 108135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1"/>
          <p:cNvCxnSpPr>
            <a:cxnSpLocks noChangeShapeType="1"/>
          </p:cNvCxnSpPr>
          <p:nvPr/>
        </p:nvCxnSpPr>
        <p:spPr bwMode="auto">
          <a:xfrm>
            <a:off x="6553200" y="4887963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602" name="Shape 127"/>
          <p:cNvCxnSpPr>
            <a:cxnSpLocks noChangeShapeType="1"/>
            <a:endCxn id="5" idx="1"/>
          </p:cNvCxnSpPr>
          <p:nvPr/>
        </p:nvCxnSpPr>
        <p:spPr bwMode="auto">
          <a:xfrm flipV="1">
            <a:off x="3733800" y="3562187"/>
            <a:ext cx="1676400" cy="63998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Shape 127"/>
          <p:cNvCxnSpPr>
            <a:cxnSpLocks noChangeShapeType="1"/>
            <a:endCxn id="7" idx="1"/>
          </p:cNvCxnSpPr>
          <p:nvPr/>
        </p:nvCxnSpPr>
        <p:spPr bwMode="auto">
          <a:xfrm>
            <a:off x="4572000" y="4202164"/>
            <a:ext cx="838200" cy="274423"/>
          </a:xfrm>
          <a:prstGeom prst="bentConnector3">
            <a:avLst>
              <a:gd name="adj1" fmla="val 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AutoShape 11"/>
          <p:cNvCxnSpPr>
            <a:cxnSpLocks noChangeShapeType="1"/>
          </p:cNvCxnSpPr>
          <p:nvPr/>
        </p:nvCxnSpPr>
        <p:spPr bwMode="auto">
          <a:xfrm>
            <a:off x="4572000" y="3973563"/>
            <a:ext cx="8382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5" name="Text Box 22"/>
          <p:cNvSpPr txBox="1">
            <a:spLocks noChangeArrowheads="1"/>
          </p:cNvSpPr>
          <p:nvPr/>
        </p:nvSpPr>
        <p:spPr bwMode="auto">
          <a:xfrm>
            <a:off x="4800600" y="3287762"/>
            <a:ext cx="304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srgbClr val="1F497D"/>
                </a:solidFill>
              </a:rPr>
              <a:t>1</a:t>
            </a:r>
          </a:p>
        </p:txBody>
      </p:sp>
      <p:sp>
        <p:nvSpPr>
          <p:cNvPr id="24606" name="Text Box 22"/>
          <p:cNvSpPr txBox="1">
            <a:spLocks noChangeArrowheads="1"/>
          </p:cNvSpPr>
          <p:nvPr/>
        </p:nvSpPr>
        <p:spPr bwMode="auto">
          <a:xfrm>
            <a:off x="4800600" y="3711625"/>
            <a:ext cx="304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srgbClr val="1F497D"/>
                </a:solidFill>
              </a:rPr>
              <a:t>2</a:t>
            </a:r>
          </a:p>
        </p:txBody>
      </p:sp>
      <p:sp>
        <p:nvSpPr>
          <p:cNvPr id="24607" name="Text Box 22"/>
          <p:cNvSpPr txBox="1">
            <a:spLocks noChangeArrowheads="1"/>
          </p:cNvSpPr>
          <p:nvPr/>
        </p:nvSpPr>
        <p:spPr bwMode="auto">
          <a:xfrm>
            <a:off x="4800600" y="4202162"/>
            <a:ext cx="304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srgbClr val="1F497D"/>
                </a:solidFill>
              </a:rPr>
              <a:t>3</a:t>
            </a:r>
          </a:p>
        </p:txBody>
      </p:sp>
      <p:sp>
        <p:nvSpPr>
          <p:cNvPr id="24608" name="Text Box 22"/>
          <p:cNvSpPr txBox="1">
            <a:spLocks noChangeArrowheads="1"/>
          </p:cNvSpPr>
          <p:nvPr/>
        </p:nvSpPr>
        <p:spPr bwMode="auto">
          <a:xfrm>
            <a:off x="2933700" y="3826748"/>
            <a:ext cx="1143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 err="1">
                <a:solidFill>
                  <a:srgbClr val="1F497D"/>
                </a:solidFill>
              </a:rPr>
              <a:t>Instruc</a:t>
            </a:r>
            <a:r>
              <a:rPr lang="en-US" altLang="en-US" sz="1100" b="1" dirty="0">
                <a:solidFill>
                  <a:srgbClr val="1F497D"/>
                </a:solidFill>
              </a:rPr>
              <a:t>. word</a:t>
            </a:r>
          </a:p>
        </p:txBody>
      </p:sp>
      <p:sp>
        <p:nvSpPr>
          <p:cNvPr id="64" name="Text Box 23"/>
          <p:cNvSpPr txBox="1">
            <a:spLocks noChangeArrowheads="1"/>
          </p:cNvSpPr>
          <p:nvPr/>
        </p:nvSpPr>
        <p:spPr bwMode="auto">
          <a:xfrm>
            <a:off x="8077200" y="3668763"/>
            <a:ext cx="533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srgbClr val="FF0000"/>
                </a:solidFill>
                <a:latin typeface="Arial" charset="0"/>
              </a:rPr>
              <a:t>ADD</a:t>
            </a:r>
          </a:p>
        </p:txBody>
      </p:sp>
      <p:cxnSp>
        <p:nvCxnSpPr>
          <p:cNvPr id="24610" name="AutoShape 11"/>
          <p:cNvCxnSpPr>
            <a:cxnSpLocks noChangeShapeType="1"/>
            <a:endCxn id="12" idx="1"/>
          </p:cNvCxnSpPr>
          <p:nvPr/>
        </p:nvCxnSpPr>
        <p:spPr bwMode="auto">
          <a:xfrm rot="5400000">
            <a:off x="8141495" y="4061669"/>
            <a:ext cx="328612" cy="3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593417" y="5411837"/>
            <a:ext cx="776566" cy="495869"/>
            <a:chOff x="4712558" y="3078363"/>
            <a:chExt cx="673024" cy="429753"/>
          </a:xfrm>
        </p:grpSpPr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4712558" y="3288056"/>
              <a:ext cx="673024" cy="220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/>
            <a:p>
              <a:pPr algn="ctr" defTabSz="527517">
                <a:spcBef>
                  <a:spcPct val="50000"/>
                </a:spcBef>
                <a:defRPr/>
              </a:pPr>
              <a:r>
                <a:rPr lang="en-US" sz="1050" b="1" dirty="0" err="1">
                  <a:solidFill>
                    <a:prstClr val="black"/>
                  </a:solidFill>
                  <a:latin typeface="Arial" charset="0"/>
                </a:rPr>
                <a:t>we_reg</a:t>
              </a:r>
              <a:endParaRPr lang="en-US" sz="1050" b="1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37" name="AutoShape 11"/>
            <p:cNvCxnSpPr>
              <a:cxnSpLocks noChangeShapeType="1"/>
              <a:stCxn id="36" idx="0"/>
            </p:cNvCxnSpPr>
            <p:nvPr/>
          </p:nvCxnSpPr>
          <p:spPr bwMode="auto">
            <a:xfrm flipV="1">
              <a:off x="5049070" y="3078363"/>
              <a:ext cx="8346" cy="2096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8" name="Shape 127"/>
          <p:cNvCxnSpPr>
            <a:cxnSpLocks noChangeShapeType="1"/>
          </p:cNvCxnSpPr>
          <p:nvPr/>
        </p:nvCxnSpPr>
        <p:spPr bwMode="auto">
          <a:xfrm flipV="1">
            <a:off x="3744685" y="3579424"/>
            <a:ext cx="1676400" cy="632874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hape 127"/>
          <p:cNvCxnSpPr>
            <a:cxnSpLocks noChangeShapeType="1"/>
          </p:cNvCxnSpPr>
          <p:nvPr/>
        </p:nvCxnSpPr>
        <p:spPr bwMode="auto">
          <a:xfrm>
            <a:off x="4582885" y="4212296"/>
            <a:ext cx="838200" cy="281527"/>
          </a:xfrm>
          <a:prstGeom prst="bentConnector3">
            <a:avLst>
              <a:gd name="adj1" fmla="val -556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1"/>
          <p:cNvCxnSpPr>
            <a:cxnSpLocks noChangeShapeType="1"/>
          </p:cNvCxnSpPr>
          <p:nvPr/>
        </p:nvCxnSpPr>
        <p:spPr bwMode="auto">
          <a:xfrm>
            <a:off x="4582885" y="3983696"/>
            <a:ext cx="838200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2715985" y="4100975"/>
            <a:ext cx="1447800" cy="276999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200" b="1" u="sng" dirty="0">
                <a:solidFill>
                  <a:prstClr val="black"/>
                </a:solidFill>
                <a:latin typeface="Arial" charset="0"/>
              </a:rPr>
              <a:t>ADD $3,$1,$2</a:t>
            </a:r>
          </a:p>
        </p:txBody>
      </p:sp>
      <p:cxnSp>
        <p:nvCxnSpPr>
          <p:cNvPr id="45" name="AutoShape 11"/>
          <p:cNvCxnSpPr>
            <a:cxnSpLocks noChangeShapeType="1"/>
          </p:cNvCxnSpPr>
          <p:nvPr/>
        </p:nvCxnSpPr>
        <p:spPr bwMode="auto">
          <a:xfrm>
            <a:off x="6555598" y="4346626"/>
            <a:ext cx="1447800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6" name="AutoShape 11"/>
          <p:cNvCxnSpPr>
            <a:cxnSpLocks noChangeShapeType="1"/>
          </p:cNvCxnSpPr>
          <p:nvPr/>
        </p:nvCxnSpPr>
        <p:spPr bwMode="auto">
          <a:xfrm>
            <a:off x="6555598" y="4889551"/>
            <a:ext cx="1447800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7" name="Shape 127"/>
          <p:cNvCxnSpPr>
            <a:cxnSpLocks noChangeShapeType="1"/>
          </p:cNvCxnSpPr>
          <p:nvPr/>
        </p:nvCxnSpPr>
        <p:spPr bwMode="auto">
          <a:xfrm flipH="1">
            <a:off x="5410200" y="4709383"/>
            <a:ext cx="3200400" cy="233191"/>
          </a:xfrm>
          <a:prstGeom prst="bentConnector5">
            <a:avLst>
              <a:gd name="adj1" fmla="val -8242"/>
              <a:gd name="adj2" fmla="val 368294"/>
              <a:gd name="adj3" fmla="val 108242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95A068-4154-4F0A-82FB-2EE9968A9E47}"/>
              </a:ext>
            </a:extLst>
          </p:cNvPr>
          <p:cNvGrpSpPr/>
          <p:nvPr/>
        </p:nvGrpSpPr>
        <p:grpSpPr>
          <a:xfrm>
            <a:off x="4975840" y="3044932"/>
            <a:ext cx="1066800" cy="457200"/>
            <a:chOff x="1203960" y="3817254"/>
            <a:chExt cx="924560" cy="396240"/>
          </a:xfrm>
        </p:grpSpPr>
        <p:cxnSp>
          <p:nvCxnSpPr>
            <p:cNvPr id="42" name="Straight Connector 24">
              <a:extLst>
                <a:ext uri="{FF2B5EF4-FFF2-40B4-BE49-F238E27FC236}">
                  <a16:creationId xmlns:a16="http://schemas.microsoft.com/office/drawing/2014/main" id="{4EBE85FA-5CA5-42DE-9753-9BFBAC2B31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96342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Connector 27">
              <a:extLst>
                <a:ext uri="{FF2B5EF4-FFF2-40B4-BE49-F238E27FC236}">
                  <a16:creationId xmlns:a16="http://schemas.microsoft.com/office/drawing/2014/main" id="{8F41C956-D7B6-4E3F-B7E0-3FC810D33B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946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 Box 22">
              <a:extLst>
                <a:ext uri="{FF2B5EF4-FFF2-40B4-BE49-F238E27FC236}">
                  <a16:creationId xmlns:a16="http://schemas.microsoft.com/office/drawing/2014/main" id="{EBC8D7F3-1CA2-4BE5-A582-ACD5CB052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960" y="3817254"/>
              <a:ext cx="46228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prstClr val="black"/>
                  </a:solidFill>
                </a:rPr>
                <a:t>CLK</a:t>
              </a:r>
            </a:p>
          </p:txBody>
        </p:sp>
        <p:cxnSp>
          <p:nvCxnSpPr>
            <p:cNvPr id="50" name="Shape 31">
              <a:extLst>
                <a:ext uri="{FF2B5EF4-FFF2-40B4-BE49-F238E27FC236}">
                  <a16:creationId xmlns:a16="http://schemas.microsoft.com/office/drawing/2014/main" id="{6224A119-F82E-4107-91A5-5B46F3E719B5}"/>
                </a:ext>
              </a:extLst>
            </p:cNvPr>
            <p:cNvCxnSpPr>
              <a:cxnSpLocks noChangeShapeType="1"/>
              <a:stCxn id="49" idx="3"/>
            </p:cNvCxnSpPr>
            <p:nvPr/>
          </p:nvCxnSpPr>
          <p:spPr bwMode="auto">
            <a:xfrm>
              <a:off x="1666240" y="3930618"/>
              <a:ext cx="389361" cy="150796"/>
            </a:xfrm>
            <a:prstGeom prst="bentConnector3">
              <a:avLst>
                <a:gd name="adj1" fmla="val 10088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" name="Oval Callout 27">
            <a:extLst>
              <a:ext uri="{FF2B5EF4-FFF2-40B4-BE49-F238E27FC236}">
                <a16:creationId xmlns:a16="http://schemas.microsoft.com/office/drawing/2014/main" id="{F17547C3-951D-4B5A-BF08-3B5253B14942}"/>
              </a:ext>
            </a:extLst>
          </p:cNvPr>
          <p:cNvSpPr/>
          <p:nvPr/>
        </p:nvSpPr>
        <p:spPr>
          <a:xfrm>
            <a:off x="6684122" y="2132014"/>
            <a:ext cx="4938756" cy="1278528"/>
          </a:xfrm>
          <a:prstGeom prst="wedgeEllipseCallout">
            <a:avLst>
              <a:gd name="adj1" fmla="val -13575"/>
              <a:gd name="adj2" fmla="val 70918"/>
            </a:avLst>
          </a:prstGeom>
          <a:solidFill>
            <a:schemeClr val="accent5"/>
          </a:solidFill>
          <a:ln w="19050">
            <a:noFill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5508" tIns="52754" rIns="105508" bIns="52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27517"/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 Operation is determined by a control logic according to Opcode &amp; </a:t>
            </a:r>
            <a:r>
              <a:rPr lang="en-US" sz="20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</a:t>
            </a:r>
            <a:endParaRPr lang="en-US" sz="20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90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7" grpId="0"/>
      <p:bldP spid="24598" grpId="0"/>
      <p:bldP spid="24599" grpId="0"/>
      <p:bldP spid="24605" grpId="0"/>
      <p:bldP spid="24606" grpId="0"/>
      <p:bldP spid="24607" grpId="0"/>
      <p:bldP spid="64" grpId="0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Elbow Connector 23"/>
          <p:cNvCxnSpPr/>
          <p:nvPr/>
        </p:nvCxnSpPr>
        <p:spPr>
          <a:xfrm>
            <a:off x="3237703" y="4373989"/>
            <a:ext cx="1143279" cy="1378702"/>
          </a:xfrm>
          <a:prstGeom prst="bentConnector3">
            <a:avLst>
              <a:gd name="adj1" fmla="val 47334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Memory Access Datapath: LW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b="1" dirty="0"/>
              <a:t>Operands are read from register file while offset is sign extended</a:t>
            </a:r>
          </a:p>
          <a:p>
            <a:r>
              <a:rPr lang="en-US" altLang="en-US" sz="2000" b="1" dirty="0"/>
              <a:t>ALU calculates target memory address</a:t>
            </a:r>
          </a:p>
          <a:p>
            <a:r>
              <a:rPr lang="en-US" altLang="en-US" sz="2000" b="1" dirty="0"/>
              <a:t>Memory access is performed</a:t>
            </a:r>
          </a:p>
          <a:p>
            <a:r>
              <a:rPr lang="en-US" altLang="en-US" sz="2000" b="1" dirty="0"/>
              <a:t>If LW, read data is written back to register</a:t>
            </a:r>
          </a:p>
        </p:txBody>
      </p:sp>
      <p:sp>
        <p:nvSpPr>
          <p:cNvPr id="30724" name="Rectangle 7"/>
          <p:cNvSpPr>
            <a:spLocks noChangeArrowheads="1"/>
          </p:cNvSpPr>
          <p:nvPr/>
        </p:nvSpPr>
        <p:spPr bwMode="auto">
          <a:xfrm>
            <a:off x="4320038" y="3352391"/>
            <a:ext cx="114300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prstClr val="black"/>
                </a:solidFill>
              </a:rPr>
              <a:t>Register File</a:t>
            </a: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320038" y="3352391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1 #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4320038" y="3809591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2 #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4320038" y="4266791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#</a:t>
            </a: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4320038" y="4723991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4929638" y="4114391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1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4929638" y="4647791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2</a:t>
            </a:r>
          </a:p>
        </p:txBody>
      </p:sp>
      <p:sp>
        <p:nvSpPr>
          <p:cNvPr id="30731" name="Rounded Rectangle 49"/>
          <p:cNvSpPr>
            <a:spLocks noChangeArrowheads="1"/>
          </p:cNvSpPr>
          <p:nvPr/>
        </p:nvSpPr>
        <p:spPr bwMode="auto">
          <a:xfrm>
            <a:off x="4396222" y="5485991"/>
            <a:ext cx="838216" cy="533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Sign Extend</a:t>
            </a:r>
          </a:p>
        </p:txBody>
      </p:sp>
      <p:sp>
        <p:nvSpPr>
          <p:cNvPr id="12" name="Trapezoid 11"/>
          <p:cNvSpPr/>
          <p:nvPr/>
        </p:nvSpPr>
        <p:spPr bwMode="auto">
          <a:xfrm rot="5400000">
            <a:off x="6034538" y="4381091"/>
            <a:ext cx="1143000" cy="609600"/>
          </a:xfrm>
          <a:prstGeom prst="trapezoid">
            <a:avLst>
              <a:gd name="adj" fmla="val 35946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6453638" y="4571592"/>
            <a:ext cx="457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6453638" y="4266792"/>
            <a:ext cx="457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30735" name="Rectangle 7"/>
          <p:cNvSpPr>
            <a:spLocks noChangeArrowheads="1"/>
          </p:cNvSpPr>
          <p:nvPr/>
        </p:nvSpPr>
        <p:spPr bwMode="auto">
          <a:xfrm>
            <a:off x="7291838" y="4495391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7291838" y="4581117"/>
            <a:ext cx="6858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7672838" y="4876391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7291838" y="525580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7139438" y="5333592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7139438" y="4593816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68" name="Text Box 22"/>
          <p:cNvSpPr txBox="1">
            <a:spLocks noChangeArrowheads="1"/>
          </p:cNvSpPr>
          <p:nvPr/>
        </p:nvSpPr>
        <p:spPr bwMode="auto">
          <a:xfrm>
            <a:off x="1728943" y="4235489"/>
            <a:ext cx="1524000" cy="276999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200" b="1" u="sng" dirty="0">
                <a:solidFill>
                  <a:prstClr val="black"/>
                </a:solidFill>
                <a:latin typeface="Arial" charset="0"/>
              </a:rPr>
              <a:t>LW $4,0xfff8($1)</a:t>
            </a:r>
          </a:p>
        </p:txBody>
      </p:sp>
      <p:sp>
        <p:nvSpPr>
          <p:cNvPr id="30777" name="Text Box 22"/>
          <p:cNvSpPr txBox="1">
            <a:spLocks noChangeArrowheads="1"/>
          </p:cNvSpPr>
          <p:nvPr/>
        </p:nvSpPr>
        <p:spPr bwMode="auto">
          <a:xfrm>
            <a:off x="5463038" y="4038192"/>
            <a:ext cx="838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srgbClr val="1F497D"/>
                </a:solidFill>
              </a:rPr>
              <a:t>$1 value</a:t>
            </a:r>
          </a:p>
        </p:txBody>
      </p:sp>
      <p:cxnSp>
        <p:nvCxnSpPr>
          <p:cNvPr id="30746" name="Straight Connector 253"/>
          <p:cNvCxnSpPr>
            <a:cxnSpLocks noChangeShapeType="1"/>
          </p:cNvCxnSpPr>
          <p:nvPr/>
        </p:nvCxnSpPr>
        <p:spPr bwMode="auto">
          <a:xfrm rot="5400000" flipH="1" flipV="1">
            <a:off x="5348738" y="5684429"/>
            <a:ext cx="152400" cy="76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7" name="Text Box 23"/>
          <p:cNvSpPr txBox="1">
            <a:spLocks noChangeArrowheads="1"/>
          </p:cNvSpPr>
          <p:nvPr/>
        </p:nvSpPr>
        <p:spPr bwMode="auto">
          <a:xfrm>
            <a:off x="5310638" y="5781266"/>
            <a:ext cx="304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00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30778" name="Text Box 22"/>
          <p:cNvSpPr txBox="1">
            <a:spLocks noChangeArrowheads="1"/>
          </p:cNvSpPr>
          <p:nvPr/>
        </p:nvSpPr>
        <p:spPr bwMode="auto">
          <a:xfrm>
            <a:off x="5539238" y="5782854"/>
            <a:ext cx="838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0xffff fff8</a:t>
            </a:r>
          </a:p>
        </p:txBody>
      </p:sp>
      <p:sp>
        <p:nvSpPr>
          <p:cNvPr id="30779" name="Text Box 22"/>
          <p:cNvSpPr txBox="1">
            <a:spLocks noChangeArrowheads="1"/>
          </p:cNvSpPr>
          <p:nvPr/>
        </p:nvSpPr>
        <p:spPr bwMode="auto">
          <a:xfrm>
            <a:off x="6910838" y="4723991"/>
            <a:ext cx="381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Sum</a:t>
            </a:r>
          </a:p>
        </p:txBody>
      </p:sp>
      <p:sp>
        <p:nvSpPr>
          <p:cNvPr id="30780" name="Text Box 22"/>
          <p:cNvSpPr txBox="1">
            <a:spLocks noChangeArrowheads="1"/>
          </p:cNvSpPr>
          <p:nvPr/>
        </p:nvSpPr>
        <p:spPr bwMode="auto">
          <a:xfrm>
            <a:off x="8091938" y="5050230"/>
            <a:ext cx="53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Read Data</a:t>
            </a:r>
          </a:p>
        </p:txBody>
      </p:sp>
      <p:sp>
        <p:nvSpPr>
          <p:cNvPr id="30793" name="Text Box 22"/>
          <p:cNvSpPr txBox="1">
            <a:spLocks noChangeArrowheads="1"/>
          </p:cNvSpPr>
          <p:nvPr/>
        </p:nvSpPr>
        <p:spPr bwMode="auto">
          <a:xfrm>
            <a:off x="3939038" y="3352391"/>
            <a:ext cx="304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srgbClr val="1F497D"/>
                </a:solidFill>
              </a:rPr>
              <a:t>1</a:t>
            </a:r>
          </a:p>
        </p:txBody>
      </p:sp>
      <p:sp>
        <p:nvSpPr>
          <p:cNvPr id="30794" name="Text Box 22"/>
          <p:cNvSpPr txBox="1">
            <a:spLocks noChangeArrowheads="1"/>
          </p:cNvSpPr>
          <p:nvPr/>
        </p:nvSpPr>
        <p:spPr bwMode="auto">
          <a:xfrm>
            <a:off x="3931418" y="4190591"/>
            <a:ext cx="304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srgbClr val="1F497D"/>
                </a:solidFill>
              </a:rPr>
              <a:t>4</a:t>
            </a:r>
          </a:p>
        </p:txBody>
      </p:sp>
      <p:sp>
        <p:nvSpPr>
          <p:cNvPr id="82" name="Text Box 22"/>
          <p:cNvSpPr txBox="1">
            <a:spLocks noChangeArrowheads="1"/>
          </p:cNvSpPr>
          <p:nvPr/>
        </p:nvSpPr>
        <p:spPr bwMode="auto">
          <a:xfrm>
            <a:off x="3732210" y="5794508"/>
            <a:ext cx="838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0xfff8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361947" y="3636559"/>
            <a:ext cx="533400" cy="558798"/>
            <a:chOff x="4795883" y="3339153"/>
            <a:chExt cx="462280" cy="484292"/>
          </a:xfrm>
        </p:grpSpPr>
        <p:sp>
          <p:nvSpPr>
            <p:cNvPr id="86" name="Text Box 23"/>
            <p:cNvSpPr txBox="1">
              <a:spLocks noChangeArrowheads="1"/>
            </p:cNvSpPr>
            <p:nvPr/>
          </p:nvSpPr>
          <p:spPr bwMode="auto">
            <a:xfrm>
              <a:off x="4795883" y="3339153"/>
              <a:ext cx="4622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 defTabSz="527517">
                <a:spcBef>
                  <a:spcPct val="50000"/>
                </a:spcBef>
                <a:defRPr/>
              </a:pPr>
              <a:r>
                <a:rPr lang="en-US" sz="1050" b="1" dirty="0">
                  <a:solidFill>
                    <a:srgbClr val="FF0000"/>
                  </a:solidFill>
                  <a:latin typeface="Arial" charset="0"/>
                </a:rPr>
                <a:t>ADD</a:t>
              </a:r>
            </a:p>
          </p:txBody>
        </p:sp>
        <p:cxnSp>
          <p:nvCxnSpPr>
            <p:cNvPr id="87" name="AutoShape 11"/>
            <p:cNvCxnSpPr>
              <a:cxnSpLocks noChangeShapeType="1"/>
            </p:cNvCxnSpPr>
            <p:nvPr/>
          </p:nvCxnSpPr>
          <p:spPr bwMode="auto">
            <a:xfrm rot="5400000">
              <a:off x="4851605" y="3679671"/>
              <a:ext cx="284797" cy="275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320038" y="4335060"/>
            <a:ext cx="3810000" cy="1413426"/>
            <a:chOff x="3178629" y="4091879"/>
            <a:chExt cx="3302000" cy="1224969"/>
          </a:xfrm>
        </p:grpSpPr>
        <p:cxnSp>
          <p:nvCxnSpPr>
            <p:cNvPr id="100" name="AutoShape 11"/>
            <p:cNvCxnSpPr>
              <a:cxnSpLocks noChangeShapeType="1"/>
            </p:cNvCxnSpPr>
            <p:nvPr/>
          </p:nvCxnSpPr>
          <p:spPr bwMode="auto">
            <a:xfrm>
              <a:off x="4169229" y="4091879"/>
              <a:ext cx="726440" cy="119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hape 127"/>
            <p:cNvCxnSpPr>
              <a:cxnSpLocks noChangeShapeType="1"/>
            </p:cNvCxnSpPr>
            <p:nvPr/>
          </p:nvCxnSpPr>
          <p:spPr bwMode="auto">
            <a:xfrm flipV="1">
              <a:off x="3971109" y="4645442"/>
              <a:ext cx="924560" cy="671406"/>
            </a:xfrm>
            <a:prstGeom prst="bentConnector3">
              <a:avLst>
                <a:gd name="adj1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AutoShape 11"/>
            <p:cNvCxnSpPr>
              <a:cxnSpLocks noChangeShapeType="1"/>
            </p:cNvCxnSpPr>
            <p:nvPr/>
          </p:nvCxnSpPr>
          <p:spPr bwMode="auto">
            <a:xfrm>
              <a:off x="5423989" y="4461821"/>
              <a:ext cx="330200" cy="825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hape 127"/>
            <p:cNvCxnSpPr>
              <a:cxnSpLocks noChangeShapeType="1"/>
            </p:cNvCxnSpPr>
            <p:nvPr/>
          </p:nvCxnSpPr>
          <p:spPr bwMode="auto">
            <a:xfrm flipH="1" flipV="1">
              <a:off x="3178629" y="4620199"/>
              <a:ext cx="3302000" cy="132080"/>
            </a:xfrm>
            <a:prstGeom prst="bentConnector5">
              <a:avLst>
                <a:gd name="adj1" fmla="val -6923"/>
                <a:gd name="adj2" fmla="val 1425311"/>
                <a:gd name="adj3" fmla="val 110352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0742" name="AutoShape 11"/>
          <p:cNvCxnSpPr>
            <a:cxnSpLocks noChangeShapeType="1"/>
          </p:cNvCxnSpPr>
          <p:nvPr/>
        </p:nvCxnSpPr>
        <p:spPr bwMode="auto">
          <a:xfrm>
            <a:off x="5463038" y="4329760"/>
            <a:ext cx="838200" cy="2085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9" name="Shape 127"/>
          <p:cNvCxnSpPr>
            <a:cxnSpLocks noChangeShapeType="1"/>
          </p:cNvCxnSpPr>
          <p:nvPr/>
        </p:nvCxnSpPr>
        <p:spPr bwMode="auto">
          <a:xfrm flipV="1">
            <a:off x="5234438" y="4967969"/>
            <a:ext cx="1066800" cy="774699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4" name="AutoShape 11"/>
          <p:cNvCxnSpPr>
            <a:cxnSpLocks noChangeShapeType="1"/>
          </p:cNvCxnSpPr>
          <p:nvPr/>
        </p:nvCxnSpPr>
        <p:spPr bwMode="auto">
          <a:xfrm>
            <a:off x="6918458" y="4756099"/>
            <a:ext cx="381000" cy="95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386838" y="5562192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3" name="Elbow Connector 2"/>
          <p:cNvCxnSpPr>
            <a:stCxn id="68" idx="3"/>
          </p:cNvCxnSpPr>
          <p:nvPr/>
        </p:nvCxnSpPr>
        <p:spPr>
          <a:xfrm flipV="1">
            <a:off x="3252943" y="3582580"/>
            <a:ext cx="1067095" cy="79140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>
            <a:off x="3245323" y="4373989"/>
            <a:ext cx="1067095" cy="10055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flipV="1">
            <a:off x="3262991" y="3582579"/>
            <a:ext cx="1067095" cy="798512"/>
          </a:xfrm>
          <a:prstGeom prst="bentConnector3">
            <a:avLst>
              <a:gd name="adj1" fmla="val 49286"/>
            </a:avLst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3255371" y="4381091"/>
            <a:ext cx="1067095" cy="10055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>
            <a:off x="3236201" y="4381178"/>
            <a:ext cx="1143279" cy="1371600"/>
          </a:xfrm>
          <a:prstGeom prst="bentConnector3">
            <a:avLst>
              <a:gd name="adj1" fmla="val 47713"/>
            </a:avLst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31E255-3D7A-4B3B-9693-63FE63486E89}"/>
              </a:ext>
            </a:extLst>
          </p:cNvPr>
          <p:cNvGrpSpPr/>
          <p:nvPr/>
        </p:nvGrpSpPr>
        <p:grpSpPr>
          <a:xfrm>
            <a:off x="3892253" y="3046565"/>
            <a:ext cx="1066800" cy="457200"/>
            <a:chOff x="1203960" y="3817254"/>
            <a:chExt cx="924560" cy="396240"/>
          </a:xfrm>
        </p:grpSpPr>
        <p:cxnSp>
          <p:nvCxnSpPr>
            <p:cNvPr id="57" name="Straight Connector 24">
              <a:extLst>
                <a:ext uri="{FF2B5EF4-FFF2-40B4-BE49-F238E27FC236}">
                  <a16:creationId xmlns:a16="http://schemas.microsoft.com/office/drawing/2014/main" id="{55673E71-8297-4DB7-9653-DBAAF63203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96342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27">
              <a:extLst>
                <a:ext uri="{FF2B5EF4-FFF2-40B4-BE49-F238E27FC236}">
                  <a16:creationId xmlns:a16="http://schemas.microsoft.com/office/drawing/2014/main" id="{70CF279B-27BE-430B-8426-77B5C67B1C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946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 Box 22">
              <a:extLst>
                <a:ext uri="{FF2B5EF4-FFF2-40B4-BE49-F238E27FC236}">
                  <a16:creationId xmlns:a16="http://schemas.microsoft.com/office/drawing/2014/main" id="{974B71D4-68DC-4127-9ECB-B85BF2A0D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960" y="3817254"/>
              <a:ext cx="46228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prstClr val="black"/>
                  </a:solidFill>
                </a:rPr>
                <a:t>CLK</a:t>
              </a:r>
            </a:p>
          </p:txBody>
        </p:sp>
        <p:cxnSp>
          <p:nvCxnSpPr>
            <p:cNvPr id="62" name="Shape 31">
              <a:extLst>
                <a:ext uri="{FF2B5EF4-FFF2-40B4-BE49-F238E27FC236}">
                  <a16:creationId xmlns:a16="http://schemas.microsoft.com/office/drawing/2014/main" id="{CBB2E05F-4325-4925-A6CF-9BBBA357ACED}"/>
                </a:ext>
              </a:extLst>
            </p:cNvPr>
            <p:cNvCxnSpPr>
              <a:cxnSpLocks noChangeShapeType="1"/>
              <a:stCxn id="61" idx="3"/>
            </p:cNvCxnSpPr>
            <p:nvPr/>
          </p:nvCxnSpPr>
          <p:spPr bwMode="auto">
            <a:xfrm>
              <a:off x="1666240" y="3930618"/>
              <a:ext cx="389361" cy="150796"/>
            </a:xfrm>
            <a:prstGeom prst="bentConnector3">
              <a:avLst>
                <a:gd name="adj1" fmla="val 10088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0790" name="Shape 127"/>
          <p:cNvCxnSpPr>
            <a:cxnSpLocks noChangeShapeType="1"/>
            <a:stCxn id="20" idx="3"/>
            <a:endCxn id="8" idx="1"/>
          </p:cNvCxnSpPr>
          <p:nvPr/>
        </p:nvCxnSpPr>
        <p:spPr bwMode="auto">
          <a:xfrm flipH="1" flipV="1">
            <a:off x="4320038" y="4931740"/>
            <a:ext cx="3810000" cy="152400"/>
          </a:xfrm>
          <a:prstGeom prst="bentConnector5">
            <a:avLst>
              <a:gd name="adj1" fmla="val -7000"/>
              <a:gd name="adj2" fmla="val 1417568"/>
              <a:gd name="adj3" fmla="val 11025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8DBD321-FF84-465D-AEE5-BDFF2D79B6DF}"/>
              </a:ext>
            </a:extLst>
          </p:cNvPr>
          <p:cNvGrpSpPr/>
          <p:nvPr/>
        </p:nvGrpSpPr>
        <p:grpSpPr>
          <a:xfrm>
            <a:off x="7027109" y="4182234"/>
            <a:ext cx="730093" cy="457200"/>
            <a:chOff x="1495773" y="3817254"/>
            <a:chExt cx="632747" cy="396240"/>
          </a:xfrm>
        </p:grpSpPr>
        <p:cxnSp>
          <p:nvCxnSpPr>
            <p:cNvPr id="64" name="Straight Connector 24">
              <a:extLst>
                <a:ext uri="{FF2B5EF4-FFF2-40B4-BE49-F238E27FC236}">
                  <a16:creationId xmlns:a16="http://schemas.microsoft.com/office/drawing/2014/main" id="{046A7598-A952-422A-B63C-8753642C3E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96342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Connector 27">
              <a:extLst>
                <a:ext uri="{FF2B5EF4-FFF2-40B4-BE49-F238E27FC236}">
                  <a16:creationId xmlns:a16="http://schemas.microsoft.com/office/drawing/2014/main" id="{C87138DE-5D3A-4EEB-A6D3-57F579DAB0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946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B29E1529-3E8F-4D7D-A65D-B9F12978E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5773" y="3817254"/>
              <a:ext cx="46228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prstClr val="black"/>
                  </a:solidFill>
                </a:rPr>
                <a:t>CLK</a:t>
              </a:r>
            </a:p>
          </p:txBody>
        </p:sp>
        <p:cxnSp>
          <p:nvCxnSpPr>
            <p:cNvPr id="69" name="Shape 31">
              <a:extLst>
                <a:ext uri="{FF2B5EF4-FFF2-40B4-BE49-F238E27FC236}">
                  <a16:creationId xmlns:a16="http://schemas.microsoft.com/office/drawing/2014/main" id="{95A274FE-1361-49F5-86FC-298AA3B2131C}"/>
                </a:ext>
              </a:extLst>
            </p:cNvPr>
            <p:cNvCxnSpPr>
              <a:cxnSpLocks noChangeShapeType="1"/>
              <a:stCxn id="67" idx="3"/>
            </p:cNvCxnSpPr>
            <p:nvPr/>
          </p:nvCxnSpPr>
          <p:spPr bwMode="auto">
            <a:xfrm>
              <a:off x="1958053" y="3930618"/>
              <a:ext cx="104427" cy="158042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6055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0777" grpId="0"/>
      <p:bldP spid="30747" grpId="0"/>
      <p:bldP spid="30778" grpId="0"/>
      <p:bldP spid="30779" grpId="0"/>
      <p:bldP spid="30780" grpId="0"/>
      <p:bldP spid="30793" grpId="0"/>
      <p:bldP spid="30794" grpId="0"/>
      <p:bldP spid="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Memory Access Datapath: SW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b="1" dirty="0"/>
              <a:t>Operands are read from register file while offset is sign extended</a:t>
            </a:r>
          </a:p>
          <a:p>
            <a:r>
              <a:rPr lang="en-US" altLang="en-US" sz="2000" b="1" dirty="0"/>
              <a:t>ALU calculates target memory address</a:t>
            </a:r>
          </a:p>
          <a:p>
            <a:r>
              <a:rPr lang="en-US" altLang="en-US" sz="2000" b="1" dirty="0"/>
              <a:t>If SW, data is written to the memory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863272" y="6369041"/>
            <a:ext cx="2844800" cy="365125"/>
          </a:xfrm>
        </p:spPr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8" name="Rectangle 7"/>
          <p:cNvSpPr>
            <a:spLocks noChangeArrowheads="1"/>
          </p:cNvSpPr>
          <p:nvPr/>
        </p:nvSpPr>
        <p:spPr bwMode="auto">
          <a:xfrm>
            <a:off x="7287967" y="4473386"/>
            <a:ext cx="838200" cy="16287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D-Cache /</a:t>
            </a:r>
          </a:p>
          <a:p>
            <a:pPr algn="ctr" defTabSz="527517" eaLnBrk="1" hangingPunct="1"/>
            <a:r>
              <a:rPr lang="en-US" altLang="en-US" sz="1200" b="1" dirty="0">
                <a:solidFill>
                  <a:prstClr val="black"/>
                </a:solidFill>
              </a:rPr>
              <a:t>D-Mem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232279" y="4345024"/>
            <a:ext cx="2057400" cy="1423448"/>
            <a:chOff x="5913120" y="2430344"/>
            <a:chExt cx="1783080" cy="1233655"/>
          </a:xfrm>
        </p:grpSpPr>
        <p:grpSp>
          <p:nvGrpSpPr>
            <p:cNvPr id="92" name="Group 91"/>
            <p:cNvGrpSpPr/>
            <p:nvPr/>
          </p:nvGrpSpPr>
          <p:grpSpPr>
            <a:xfrm>
              <a:off x="5913120" y="2430344"/>
              <a:ext cx="924560" cy="1233655"/>
              <a:chOff x="3977640" y="4006295"/>
              <a:chExt cx="924560" cy="1233655"/>
            </a:xfrm>
          </p:grpSpPr>
          <p:cxnSp>
            <p:nvCxnSpPr>
              <p:cNvPr id="93" name="Shape 127"/>
              <p:cNvCxnSpPr>
                <a:cxnSpLocks noChangeShapeType="1"/>
              </p:cNvCxnSpPr>
              <p:nvPr/>
            </p:nvCxnSpPr>
            <p:spPr bwMode="auto">
              <a:xfrm flipV="1">
                <a:off x="3977640" y="4634584"/>
                <a:ext cx="924560" cy="605366"/>
              </a:xfrm>
              <a:prstGeom prst="bentConnector3">
                <a:avLst>
                  <a:gd name="adj1" fmla="val 50000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AutoShape 11"/>
              <p:cNvCxnSpPr>
                <a:cxnSpLocks noChangeShapeType="1"/>
              </p:cNvCxnSpPr>
              <p:nvPr/>
            </p:nvCxnSpPr>
            <p:spPr bwMode="auto">
              <a:xfrm>
                <a:off x="4175760" y="4006295"/>
                <a:ext cx="726440" cy="1191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00" name="AutoShape 11"/>
            <p:cNvCxnSpPr>
              <a:cxnSpLocks noChangeShapeType="1"/>
            </p:cNvCxnSpPr>
            <p:nvPr/>
          </p:nvCxnSpPr>
          <p:spPr bwMode="auto">
            <a:xfrm>
              <a:off x="7366000" y="2756565"/>
              <a:ext cx="330200" cy="825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hape 127"/>
            <p:cNvCxnSpPr>
              <a:cxnSpLocks noChangeShapeType="1"/>
            </p:cNvCxnSpPr>
            <p:nvPr/>
          </p:nvCxnSpPr>
          <p:spPr bwMode="auto">
            <a:xfrm>
              <a:off x="6111240" y="2892624"/>
              <a:ext cx="1584960" cy="526944"/>
            </a:xfrm>
            <a:prstGeom prst="bentConnector3">
              <a:avLst>
                <a:gd name="adj1" fmla="val 34615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748" name="Rectangle 7"/>
          <p:cNvSpPr>
            <a:spLocks noChangeArrowheads="1"/>
          </p:cNvSpPr>
          <p:nvPr/>
        </p:nvSpPr>
        <p:spPr bwMode="auto">
          <a:xfrm>
            <a:off x="4317023" y="3355814"/>
            <a:ext cx="114300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prstClr val="black"/>
                </a:solidFill>
              </a:rPr>
              <a:t>Register File</a:t>
            </a: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4317023" y="3355814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1 #</a:t>
            </a: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4317023" y="3813014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2 #</a:t>
            </a:r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4317023" y="4270214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#</a:t>
            </a:r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4317023" y="4727414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</a:t>
            </a: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4926623" y="4117814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1</a:t>
            </a:r>
          </a:p>
        </p:txBody>
      </p:sp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4926623" y="4651214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2</a:t>
            </a:r>
          </a:p>
        </p:txBody>
      </p:sp>
      <p:sp>
        <p:nvSpPr>
          <p:cNvPr id="30755" name="Rounded Rectangle 121"/>
          <p:cNvSpPr>
            <a:spLocks noChangeArrowheads="1"/>
          </p:cNvSpPr>
          <p:nvPr/>
        </p:nvSpPr>
        <p:spPr bwMode="auto">
          <a:xfrm>
            <a:off x="4393223" y="5489414"/>
            <a:ext cx="838200" cy="533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Sign Extend</a:t>
            </a:r>
          </a:p>
        </p:txBody>
      </p:sp>
      <p:sp>
        <p:nvSpPr>
          <p:cNvPr id="44" name="Trapezoid 43"/>
          <p:cNvSpPr/>
          <p:nvPr/>
        </p:nvSpPr>
        <p:spPr bwMode="auto">
          <a:xfrm rot="5400000">
            <a:off x="6031523" y="4384514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6450623" y="4575014"/>
            <a:ext cx="457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6450623" y="4270214"/>
            <a:ext cx="457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7288823" y="4584539"/>
            <a:ext cx="6858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 err="1">
                <a:solidFill>
                  <a:prstClr val="black"/>
                </a:solidFill>
                <a:latin typeface="Arial" charset="0"/>
              </a:rPr>
              <a:t>Addr</a:t>
            </a:r>
            <a:r>
              <a:rPr lang="en-US" sz="1050" dirty="0">
                <a:solidFill>
                  <a:prstClr val="black"/>
                </a:solidFill>
                <a:latin typeface="Arial" charset="0"/>
              </a:rPr>
              <a:t>.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7669823" y="4879814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Data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288823" y="5259226"/>
            <a:ext cx="4572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Data</a:t>
            </a:r>
          </a:p>
        </p:txBody>
      </p:sp>
      <p:sp>
        <p:nvSpPr>
          <p:cNvPr id="55" name="Text Box 23"/>
          <p:cNvSpPr txBox="1">
            <a:spLocks noChangeArrowheads="1"/>
          </p:cNvSpPr>
          <p:nvPr/>
        </p:nvSpPr>
        <p:spPr bwMode="auto">
          <a:xfrm>
            <a:off x="5383823" y="5565614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59" name="Text Box 23"/>
          <p:cNvSpPr txBox="1">
            <a:spLocks noChangeArrowheads="1"/>
          </p:cNvSpPr>
          <p:nvPr/>
        </p:nvSpPr>
        <p:spPr bwMode="auto">
          <a:xfrm>
            <a:off x="7136423" y="5337014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7136423" y="4597239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73" name="Text Box 22"/>
          <p:cNvSpPr txBox="1">
            <a:spLocks noChangeArrowheads="1"/>
          </p:cNvSpPr>
          <p:nvPr/>
        </p:nvSpPr>
        <p:spPr bwMode="auto">
          <a:xfrm>
            <a:off x="1931377" y="4293335"/>
            <a:ext cx="1524000" cy="276999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200" b="1" u="sng" dirty="0">
                <a:solidFill>
                  <a:prstClr val="black"/>
                </a:solidFill>
                <a:latin typeface="Arial" charset="0"/>
              </a:rPr>
              <a:t>SW $3,0x1a($1)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34096" y="4041613"/>
            <a:ext cx="1368925" cy="2006274"/>
            <a:chOff x="3979958" y="3754049"/>
            <a:chExt cx="1186402" cy="1738771"/>
          </a:xfrm>
        </p:grpSpPr>
        <p:cxnSp>
          <p:nvCxnSpPr>
            <p:cNvPr id="30763" name="Shape 127"/>
            <p:cNvCxnSpPr>
              <a:cxnSpLocks noChangeShapeType="1"/>
            </p:cNvCxnSpPr>
            <p:nvPr/>
          </p:nvCxnSpPr>
          <p:spPr bwMode="auto">
            <a:xfrm flipV="1">
              <a:off x="3979958" y="4646278"/>
              <a:ext cx="924560" cy="605366"/>
            </a:xfrm>
            <a:prstGeom prst="bentConnector3">
              <a:avLst>
                <a:gd name="adj1" fmla="val 50000"/>
              </a:avLst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66" name="AutoShape 11"/>
            <p:cNvCxnSpPr>
              <a:cxnSpLocks noChangeShapeType="1"/>
            </p:cNvCxnSpPr>
            <p:nvPr/>
          </p:nvCxnSpPr>
          <p:spPr bwMode="auto">
            <a:xfrm>
              <a:off x="4184015" y="4014998"/>
              <a:ext cx="726440" cy="18071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71" name="Straight Connector 151"/>
            <p:cNvCxnSpPr>
              <a:cxnSpLocks noChangeShapeType="1"/>
            </p:cNvCxnSpPr>
            <p:nvPr/>
          </p:nvCxnSpPr>
          <p:spPr bwMode="auto">
            <a:xfrm rot="5400000" flipH="1" flipV="1">
              <a:off x="4076700" y="5180789"/>
              <a:ext cx="132080" cy="660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72" name="Text Box 23"/>
            <p:cNvSpPr txBox="1">
              <a:spLocks noChangeArrowheads="1"/>
            </p:cNvSpPr>
            <p:nvPr/>
          </p:nvSpPr>
          <p:spPr bwMode="auto">
            <a:xfrm>
              <a:off x="4043680" y="5264715"/>
              <a:ext cx="264160" cy="21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7432" rIns="27432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000">
                  <a:solidFill>
                    <a:prstClr val="black"/>
                  </a:solidFill>
                </a:rPr>
                <a:t>32</a:t>
              </a:r>
            </a:p>
          </p:txBody>
        </p:sp>
        <p:sp>
          <p:nvSpPr>
            <p:cNvPr id="30784" name="Text Box 22"/>
            <p:cNvSpPr txBox="1">
              <a:spLocks noChangeArrowheads="1"/>
            </p:cNvSpPr>
            <p:nvPr/>
          </p:nvSpPr>
          <p:spPr bwMode="auto">
            <a:xfrm>
              <a:off x="4241800" y="5266091"/>
              <a:ext cx="92456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>
                  <a:solidFill>
                    <a:srgbClr val="1F497D"/>
                  </a:solidFill>
                </a:rPr>
                <a:t>0x0000001a</a:t>
              </a:r>
            </a:p>
          </p:txBody>
        </p:sp>
        <p:sp>
          <p:nvSpPr>
            <p:cNvPr id="30785" name="Text Box 22"/>
            <p:cNvSpPr txBox="1">
              <a:spLocks noChangeArrowheads="1"/>
            </p:cNvSpPr>
            <p:nvPr/>
          </p:nvSpPr>
          <p:spPr bwMode="auto">
            <a:xfrm>
              <a:off x="4175760" y="3754049"/>
              <a:ext cx="72644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>
                  <a:solidFill>
                    <a:srgbClr val="1F497D"/>
                  </a:solidFill>
                </a:rPr>
                <a:t>$1 value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14491" y="4723401"/>
            <a:ext cx="388620" cy="287031"/>
            <a:chOff x="5423916" y="4326377"/>
            <a:chExt cx="336804" cy="248761"/>
          </a:xfrm>
        </p:grpSpPr>
        <p:cxnSp>
          <p:nvCxnSpPr>
            <p:cNvPr id="30769" name="AutoShape 11"/>
            <p:cNvCxnSpPr>
              <a:cxnSpLocks noChangeShapeType="1"/>
              <a:stCxn id="45" idx="3"/>
              <a:endCxn id="51" idx="1"/>
            </p:cNvCxnSpPr>
            <p:nvPr/>
          </p:nvCxnSpPr>
          <p:spPr bwMode="auto">
            <a:xfrm>
              <a:off x="5423916" y="4326377"/>
              <a:ext cx="330200" cy="825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86" name="Text Box 22"/>
            <p:cNvSpPr txBox="1">
              <a:spLocks noChangeArrowheads="1"/>
            </p:cNvSpPr>
            <p:nvPr/>
          </p:nvSpPr>
          <p:spPr bwMode="auto">
            <a:xfrm>
              <a:off x="5430520" y="4348409"/>
              <a:ext cx="33020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>
                <a:spcBef>
                  <a:spcPct val="50000"/>
                </a:spcBef>
              </a:pPr>
              <a:r>
                <a:rPr lang="en-US" altLang="en-US" sz="1100" b="1">
                  <a:solidFill>
                    <a:srgbClr val="1F497D"/>
                  </a:solidFill>
                </a:rPr>
                <a:t>Sum</a:t>
              </a:r>
            </a:p>
          </p:txBody>
        </p:sp>
      </p:grpSp>
      <p:sp>
        <p:nvSpPr>
          <p:cNvPr id="30797" name="Text Box 22"/>
          <p:cNvSpPr txBox="1">
            <a:spLocks noChangeArrowheads="1"/>
          </p:cNvSpPr>
          <p:nvPr/>
        </p:nvSpPr>
        <p:spPr bwMode="auto">
          <a:xfrm>
            <a:off x="3936023" y="3305013"/>
            <a:ext cx="304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1</a:t>
            </a:r>
          </a:p>
        </p:txBody>
      </p:sp>
      <p:sp>
        <p:nvSpPr>
          <p:cNvPr id="30798" name="Text Box 22"/>
          <p:cNvSpPr txBox="1">
            <a:spLocks noChangeArrowheads="1"/>
          </p:cNvSpPr>
          <p:nvPr/>
        </p:nvSpPr>
        <p:spPr bwMode="auto">
          <a:xfrm>
            <a:off x="3936023" y="3762213"/>
            <a:ext cx="304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srgbClr val="1F497D"/>
                </a:solidFill>
              </a:rPr>
              <a:t>3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459547" y="4880393"/>
            <a:ext cx="1828800" cy="917464"/>
            <a:chOff x="4169156" y="4462417"/>
            <a:chExt cx="1584960" cy="795135"/>
          </a:xfrm>
        </p:grpSpPr>
        <p:cxnSp>
          <p:nvCxnSpPr>
            <p:cNvPr id="30768" name="Shape 127"/>
            <p:cNvCxnSpPr>
              <a:cxnSpLocks noChangeShapeType="1"/>
              <a:stCxn id="42" idx="3"/>
              <a:endCxn id="53" idx="1"/>
            </p:cNvCxnSpPr>
            <p:nvPr/>
          </p:nvCxnSpPr>
          <p:spPr bwMode="auto">
            <a:xfrm>
              <a:off x="4169156" y="4462417"/>
              <a:ext cx="1584960" cy="526943"/>
            </a:xfrm>
            <a:prstGeom prst="bentConnector3">
              <a:avLst>
                <a:gd name="adj1" fmla="val 34375"/>
              </a:avLst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87" name="Text Box 22"/>
            <p:cNvSpPr txBox="1">
              <a:spLocks noChangeArrowheads="1"/>
            </p:cNvSpPr>
            <p:nvPr/>
          </p:nvSpPr>
          <p:spPr bwMode="auto">
            <a:xfrm>
              <a:off x="4902200" y="4781797"/>
              <a:ext cx="72644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srgbClr val="1F497D"/>
                  </a:solidFill>
                </a:rPr>
                <a:t>$3 value</a:t>
              </a:r>
            </a:p>
          </p:txBody>
        </p:sp>
        <p:sp>
          <p:nvSpPr>
            <p:cNvPr id="30799" name="Text Box 22"/>
            <p:cNvSpPr txBox="1">
              <a:spLocks noChangeArrowheads="1"/>
            </p:cNvSpPr>
            <p:nvPr/>
          </p:nvSpPr>
          <p:spPr bwMode="auto">
            <a:xfrm>
              <a:off x="4836160" y="5030823"/>
              <a:ext cx="79248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>
                  <a:solidFill>
                    <a:srgbClr val="1F497D"/>
                  </a:solidFill>
                </a:rPr>
                <a:t>Write Data</a:t>
              </a:r>
            </a:p>
          </p:txBody>
        </p:sp>
      </p:grpSp>
      <p:sp>
        <p:nvSpPr>
          <p:cNvPr id="85" name="Text Box 22"/>
          <p:cNvSpPr txBox="1">
            <a:spLocks noChangeArrowheads="1"/>
          </p:cNvSpPr>
          <p:nvPr/>
        </p:nvSpPr>
        <p:spPr bwMode="auto">
          <a:xfrm>
            <a:off x="3617442" y="5751619"/>
            <a:ext cx="838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0x001a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6386146" y="3683111"/>
            <a:ext cx="533400" cy="558798"/>
            <a:chOff x="4795883" y="3339153"/>
            <a:chExt cx="462280" cy="484292"/>
          </a:xfrm>
        </p:grpSpPr>
        <p:sp>
          <p:nvSpPr>
            <p:cNvPr id="87" name="Text Box 23"/>
            <p:cNvSpPr txBox="1">
              <a:spLocks noChangeArrowheads="1"/>
            </p:cNvSpPr>
            <p:nvPr/>
          </p:nvSpPr>
          <p:spPr bwMode="auto">
            <a:xfrm>
              <a:off x="4795883" y="3339153"/>
              <a:ext cx="462280" cy="22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ctr" defTabSz="527517">
                <a:spcBef>
                  <a:spcPct val="50000"/>
                </a:spcBef>
                <a:defRPr/>
              </a:pPr>
              <a:r>
                <a:rPr lang="en-US" sz="1050" b="1" dirty="0">
                  <a:solidFill>
                    <a:srgbClr val="FF0000"/>
                  </a:solidFill>
                  <a:latin typeface="Arial" charset="0"/>
                </a:rPr>
                <a:t>ADD</a:t>
              </a:r>
            </a:p>
          </p:txBody>
        </p:sp>
        <p:cxnSp>
          <p:nvCxnSpPr>
            <p:cNvPr id="88" name="AutoShape 11"/>
            <p:cNvCxnSpPr>
              <a:cxnSpLocks noChangeShapeType="1"/>
            </p:cNvCxnSpPr>
            <p:nvPr/>
          </p:nvCxnSpPr>
          <p:spPr bwMode="auto">
            <a:xfrm rot="5400000">
              <a:off x="4851605" y="3679671"/>
              <a:ext cx="284797" cy="275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" name="Group 108"/>
          <p:cNvGrpSpPr/>
          <p:nvPr/>
        </p:nvGrpSpPr>
        <p:grpSpPr>
          <a:xfrm>
            <a:off x="7309154" y="6102148"/>
            <a:ext cx="776566" cy="495870"/>
            <a:chOff x="4705063" y="3078362"/>
            <a:chExt cx="673024" cy="429754"/>
          </a:xfrm>
        </p:grpSpPr>
        <p:sp>
          <p:nvSpPr>
            <p:cNvPr id="110" name="Text Box 23"/>
            <p:cNvSpPr txBox="1">
              <a:spLocks noChangeArrowheads="1"/>
            </p:cNvSpPr>
            <p:nvPr/>
          </p:nvSpPr>
          <p:spPr bwMode="auto">
            <a:xfrm>
              <a:off x="4705063" y="3288056"/>
              <a:ext cx="673024" cy="220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rIns="45720">
              <a:spAutoFit/>
            </a:bodyPr>
            <a:lstStyle/>
            <a:p>
              <a:pPr algn="ctr" defTabSz="527517">
                <a:spcBef>
                  <a:spcPct val="50000"/>
                </a:spcBef>
                <a:defRPr/>
              </a:pPr>
              <a:r>
                <a:rPr lang="en-US" sz="1050" b="1" dirty="0" err="1">
                  <a:solidFill>
                    <a:srgbClr val="FF0000"/>
                  </a:solidFill>
                  <a:latin typeface="Arial" charset="0"/>
                </a:rPr>
                <a:t>we_dm</a:t>
              </a:r>
              <a:endParaRPr lang="en-US" sz="1050" b="1" dirty="0">
                <a:solidFill>
                  <a:srgbClr val="FF0000"/>
                </a:solidFill>
                <a:latin typeface="Arial" charset="0"/>
              </a:endParaRPr>
            </a:p>
          </p:txBody>
        </p:sp>
        <p:cxnSp>
          <p:nvCxnSpPr>
            <p:cNvPr id="111" name="AutoShape 11"/>
            <p:cNvCxnSpPr>
              <a:cxnSpLocks noChangeShapeType="1"/>
              <a:stCxn id="110" idx="0"/>
              <a:endCxn id="108" idx="2"/>
            </p:cNvCxnSpPr>
            <p:nvPr/>
          </p:nvCxnSpPr>
          <p:spPr bwMode="auto">
            <a:xfrm flipV="1">
              <a:off x="5041575" y="3078362"/>
              <a:ext cx="1742" cy="209694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6" name="Elbow Connector 5"/>
          <p:cNvCxnSpPr>
            <a:stCxn id="73" idx="3"/>
            <a:endCxn id="37" idx="1"/>
          </p:cNvCxnSpPr>
          <p:nvPr/>
        </p:nvCxnSpPr>
        <p:spPr>
          <a:xfrm flipV="1">
            <a:off x="3455377" y="3563563"/>
            <a:ext cx="861646" cy="86827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73" idx="3"/>
            <a:endCxn id="38" idx="1"/>
          </p:cNvCxnSpPr>
          <p:nvPr/>
        </p:nvCxnSpPr>
        <p:spPr>
          <a:xfrm flipV="1">
            <a:off x="3455377" y="4020763"/>
            <a:ext cx="861646" cy="41107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flipV="1">
            <a:off x="3449184" y="3561456"/>
            <a:ext cx="861646" cy="86827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flipV="1">
            <a:off x="3449184" y="4018656"/>
            <a:ext cx="861646" cy="41107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73" idx="3"/>
            <a:endCxn id="30755" idx="1"/>
          </p:cNvCxnSpPr>
          <p:nvPr/>
        </p:nvCxnSpPr>
        <p:spPr>
          <a:xfrm>
            <a:off x="3455377" y="4431835"/>
            <a:ext cx="937846" cy="1324279"/>
          </a:xfrm>
          <a:prstGeom prst="bentConnector3">
            <a:avLst>
              <a:gd name="adj1" fmla="val 46191"/>
            </a:avLst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>
            <a:off x="3449184" y="4429728"/>
            <a:ext cx="937846" cy="1317177"/>
          </a:xfrm>
          <a:prstGeom prst="bentConnector3">
            <a:avLst>
              <a:gd name="adj1" fmla="val 46281"/>
            </a:avLst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EA2D618-181B-4E4A-A034-92BB0D510A1D}"/>
              </a:ext>
            </a:extLst>
          </p:cNvPr>
          <p:cNvGrpSpPr/>
          <p:nvPr/>
        </p:nvGrpSpPr>
        <p:grpSpPr>
          <a:xfrm>
            <a:off x="3872309" y="3052411"/>
            <a:ext cx="1066800" cy="457200"/>
            <a:chOff x="1203960" y="3817254"/>
            <a:chExt cx="924560" cy="396240"/>
          </a:xfrm>
        </p:grpSpPr>
        <p:cxnSp>
          <p:nvCxnSpPr>
            <p:cNvPr id="61" name="Straight Connector 24">
              <a:extLst>
                <a:ext uri="{FF2B5EF4-FFF2-40B4-BE49-F238E27FC236}">
                  <a16:creationId xmlns:a16="http://schemas.microsoft.com/office/drawing/2014/main" id="{25418307-57CB-4AF4-B2C8-E1B9449B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96342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Connector 27">
              <a:extLst>
                <a:ext uri="{FF2B5EF4-FFF2-40B4-BE49-F238E27FC236}">
                  <a16:creationId xmlns:a16="http://schemas.microsoft.com/office/drawing/2014/main" id="{062657B9-7A0F-4B89-A3D5-58B73EB039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946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B4701EB9-77BB-45C1-AE0C-7DEF55B00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960" y="3817254"/>
              <a:ext cx="46228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prstClr val="black"/>
                  </a:solidFill>
                </a:rPr>
                <a:t>CLK</a:t>
              </a:r>
            </a:p>
          </p:txBody>
        </p:sp>
        <p:cxnSp>
          <p:nvCxnSpPr>
            <p:cNvPr id="68" name="Shape 31">
              <a:extLst>
                <a:ext uri="{FF2B5EF4-FFF2-40B4-BE49-F238E27FC236}">
                  <a16:creationId xmlns:a16="http://schemas.microsoft.com/office/drawing/2014/main" id="{A5F8FB6B-4AE1-4921-8A11-FFC0ABF5724C}"/>
                </a:ext>
              </a:extLst>
            </p:cNvPr>
            <p:cNvCxnSpPr>
              <a:cxnSpLocks noChangeShapeType="1"/>
              <a:stCxn id="67" idx="3"/>
            </p:cNvCxnSpPr>
            <p:nvPr/>
          </p:nvCxnSpPr>
          <p:spPr bwMode="auto">
            <a:xfrm>
              <a:off x="1666240" y="3930618"/>
              <a:ext cx="389361" cy="150796"/>
            </a:xfrm>
            <a:prstGeom prst="bentConnector3">
              <a:avLst>
                <a:gd name="adj1" fmla="val 10088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7EEB45D-40C4-41C5-8D63-0FFEB27FDAF4}"/>
              </a:ext>
            </a:extLst>
          </p:cNvPr>
          <p:cNvGrpSpPr/>
          <p:nvPr/>
        </p:nvGrpSpPr>
        <p:grpSpPr>
          <a:xfrm>
            <a:off x="7042063" y="4165725"/>
            <a:ext cx="730093" cy="457200"/>
            <a:chOff x="1495773" y="3817254"/>
            <a:chExt cx="632747" cy="396240"/>
          </a:xfrm>
        </p:grpSpPr>
        <p:cxnSp>
          <p:nvCxnSpPr>
            <p:cNvPr id="71" name="Straight Connector 24">
              <a:extLst>
                <a:ext uri="{FF2B5EF4-FFF2-40B4-BE49-F238E27FC236}">
                  <a16:creationId xmlns:a16="http://schemas.microsoft.com/office/drawing/2014/main" id="{371B7466-DA73-484F-945F-7E71820EB5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96342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27">
              <a:extLst>
                <a:ext uri="{FF2B5EF4-FFF2-40B4-BE49-F238E27FC236}">
                  <a16:creationId xmlns:a16="http://schemas.microsoft.com/office/drawing/2014/main" id="{1CA5B604-ACE0-4156-93C4-1ACF04F212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946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Text Box 22">
              <a:extLst>
                <a:ext uri="{FF2B5EF4-FFF2-40B4-BE49-F238E27FC236}">
                  <a16:creationId xmlns:a16="http://schemas.microsoft.com/office/drawing/2014/main" id="{E6C79908-80EE-45D7-BB7B-C3E86C988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5773" y="3817254"/>
              <a:ext cx="46228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prstClr val="black"/>
                  </a:solidFill>
                </a:rPr>
                <a:t>CLK</a:t>
              </a:r>
            </a:p>
          </p:txBody>
        </p:sp>
        <p:cxnSp>
          <p:nvCxnSpPr>
            <p:cNvPr id="75" name="Shape 31">
              <a:extLst>
                <a:ext uri="{FF2B5EF4-FFF2-40B4-BE49-F238E27FC236}">
                  <a16:creationId xmlns:a16="http://schemas.microsoft.com/office/drawing/2014/main" id="{6685EE52-E316-44F8-B143-5B542DA99AED}"/>
                </a:ext>
              </a:extLst>
            </p:cNvPr>
            <p:cNvCxnSpPr>
              <a:cxnSpLocks noChangeShapeType="1"/>
              <a:stCxn id="74" idx="3"/>
            </p:cNvCxnSpPr>
            <p:nvPr/>
          </p:nvCxnSpPr>
          <p:spPr bwMode="auto">
            <a:xfrm>
              <a:off x="1958053" y="3930618"/>
              <a:ext cx="104427" cy="158042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43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7" grpId="0"/>
      <p:bldP spid="30798" grpId="0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70" name="AutoShape 11"/>
          <p:cNvCxnSpPr>
            <a:cxnSpLocks noChangeShapeType="1"/>
          </p:cNvCxnSpPr>
          <p:nvPr/>
        </p:nvCxnSpPr>
        <p:spPr bwMode="auto">
          <a:xfrm>
            <a:off x="8742233" y="4725130"/>
            <a:ext cx="2286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Branch Datapath: BEQ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09600" y="1032961"/>
            <a:ext cx="10972800" cy="49646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 dirty="0"/>
              <a:t>ALU for comparison (examine ‘zero’ output)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 dirty="0"/>
              <a:t>Sign extension unit for branch offset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 dirty="0"/>
              <a:t>Adder to add PC and offset</a:t>
            </a:r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5553076" y="3578943"/>
            <a:ext cx="114300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200" b="1">
                <a:solidFill>
                  <a:prstClr val="black"/>
                </a:solidFill>
              </a:rPr>
              <a:t>Register File</a:t>
            </a: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5553076" y="3578943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1 #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5553076" y="4036143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2 #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5553076" y="4493343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Reg. #</a:t>
            </a: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5553076" y="4950543"/>
            <a:ext cx="7620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Write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6162676" y="4340943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1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6162676" y="4874343"/>
            <a:ext cx="533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Read </a:t>
            </a:r>
            <a:br>
              <a:rPr lang="en-US" sz="1050" dirty="0">
                <a:solidFill>
                  <a:prstClr val="black"/>
                </a:solidFill>
                <a:latin typeface="Arial" charset="0"/>
              </a:rPr>
            </a:br>
            <a:r>
              <a:rPr lang="en-US" sz="1050" dirty="0">
                <a:solidFill>
                  <a:prstClr val="black"/>
                </a:solidFill>
                <a:latin typeface="Arial" charset="0"/>
              </a:rPr>
              <a:t>data 2</a:t>
            </a:r>
          </a:p>
        </p:txBody>
      </p:sp>
      <p:sp>
        <p:nvSpPr>
          <p:cNvPr id="11" name="Trapezoid 10"/>
          <p:cNvSpPr/>
          <p:nvPr/>
        </p:nvSpPr>
        <p:spPr bwMode="auto">
          <a:xfrm rot="5400000">
            <a:off x="7877176" y="4607643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ALU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8296276" y="4798145"/>
            <a:ext cx="457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Res.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8296276" y="4579070"/>
            <a:ext cx="457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Zero</a:t>
            </a:r>
          </a:p>
        </p:txBody>
      </p:sp>
      <p:cxnSp>
        <p:nvCxnSpPr>
          <p:cNvPr id="31758" name="AutoShape 11"/>
          <p:cNvCxnSpPr>
            <a:cxnSpLocks noChangeShapeType="1"/>
          </p:cNvCxnSpPr>
          <p:nvPr/>
        </p:nvCxnSpPr>
        <p:spPr bwMode="auto">
          <a:xfrm>
            <a:off x="8753476" y="4731468"/>
            <a:ext cx="228600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1"/>
          <p:cNvCxnSpPr>
            <a:cxnSpLocks noChangeShapeType="1"/>
          </p:cNvCxnSpPr>
          <p:nvPr/>
        </p:nvCxnSpPr>
        <p:spPr bwMode="auto">
          <a:xfrm>
            <a:off x="6696076" y="4569543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8982076" y="5560145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8982076" y="4820369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797911" y="4261646"/>
            <a:ext cx="1524000" cy="276999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200" b="1" u="sng" dirty="0">
                <a:solidFill>
                  <a:prstClr val="black"/>
                </a:solidFill>
                <a:latin typeface="Arial" charset="0"/>
              </a:rPr>
              <a:t>BEQ  $1,$2,offset</a:t>
            </a:r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7077076" y="4340944"/>
            <a:ext cx="838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srgbClr val="1F497D"/>
                </a:solidFill>
              </a:rPr>
              <a:t>$1 value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7077076" y="4798144"/>
            <a:ext cx="838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srgbClr val="1F497D"/>
                </a:solidFill>
              </a:rPr>
              <a:t>$2 value</a:t>
            </a:r>
          </a:p>
        </p:txBody>
      </p:sp>
      <p:cxnSp>
        <p:nvCxnSpPr>
          <p:cNvPr id="23" name="AutoShape 11"/>
          <p:cNvCxnSpPr>
            <a:cxnSpLocks noChangeShapeType="1"/>
          </p:cNvCxnSpPr>
          <p:nvPr/>
        </p:nvCxnSpPr>
        <p:spPr bwMode="auto">
          <a:xfrm>
            <a:off x="6696076" y="5112468"/>
            <a:ext cx="1447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9" name="Shape 127"/>
          <p:cNvCxnSpPr>
            <a:cxnSpLocks noChangeShapeType="1"/>
            <a:stCxn id="18" idx="3"/>
            <a:endCxn id="5" idx="1"/>
          </p:cNvCxnSpPr>
          <p:nvPr/>
        </p:nvCxnSpPr>
        <p:spPr bwMode="auto">
          <a:xfrm flipV="1">
            <a:off x="4321911" y="3786692"/>
            <a:ext cx="1231165" cy="613454"/>
          </a:xfrm>
          <a:prstGeom prst="bentConnector3">
            <a:avLst>
              <a:gd name="adj1" fmla="val 32593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0" name="Shape 127"/>
          <p:cNvCxnSpPr>
            <a:cxnSpLocks noChangeShapeType="1"/>
            <a:stCxn id="18" idx="3"/>
            <a:endCxn id="31776" idx="1"/>
          </p:cNvCxnSpPr>
          <p:nvPr/>
        </p:nvCxnSpPr>
        <p:spPr bwMode="auto">
          <a:xfrm>
            <a:off x="4321911" y="4400146"/>
            <a:ext cx="1383565" cy="1490198"/>
          </a:xfrm>
          <a:prstGeom prst="bentConnector3">
            <a:avLst>
              <a:gd name="adj1" fmla="val 28831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1" name="AutoShape 11"/>
          <p:cNvCxnSpPr>
            <a:cxnSpLocks noChangeShapeType="1"/>
          </p:cNvCxnSpPr>
          <p:nvPr/>
        </p:nvCxnSpPr>
        <p:spPr bwMode="auto">
          <a:xfrm>
            <a:off x="4714876" y="4198068"/>
            <a:ext cx="8382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8220076" y="3893270"/>
            <a:ext cx="533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srgbClr val="FF0000"/>
                </a:solidFill>
                <a:latin typeface="Arial" charset="0"/>
              </a:rPr>
              <a:t>SUB</a:t>
            </a:r>
          </a:p>
        </p:txBody>
      </p:sp>
      <p:cxnSp>
        <p:nvCxnSpPr>
          <p:cNvPr id="31774" name="AutoShape 11"/>
          <p:cNvCxnSpPr>
            <a:cxnSpLocks noChangeShapeType="1"/>
            <a:endCxn id="11" idx="1"/>
          </p:cNvCxnSpPr>
          <p:nvPr/>
        </p:nvCxnSpPr>
        <p:spPr bwMode="auto">
          <a:xfrm rot="5400000">
            <a:off x="8284371" y="4286175"/>
            <a:ext cx="328612" cy="3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5" name="AutoShape 11"/>
          <p:cNvCxnSpPr>
            <a:cxnSpLocks noChangeShapeType="1"/>
          </p:cNvCxnSpPr>
          <p:nvPr/>
        </p:nvCxnSpPr>
        <p:spPr bwMode="auto">
          <a:xfrm>
            <a:off x="8753476" y="4950543"/>
            <a:ext cx="2286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6" name="Rounded Rectangle 49"/>
          <p:cNvSpPr>
            <a:spLocks noChangeArrowheads="1"/>
          </p:cNvSpPr>
          <p:nvPr/>
        </p:nvSpPr>
        <p:spPr bwMode="auto">
          <a:xfrm>
            <a:off x="5705476" y="5687144"/>
            <a:ext cx="762000" cy="406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>
                <a:solidFill>
                  <a:prstClr val="black"/>
                </a:solidFill>
              </a:rPr>
              <a:t>Sign Extend</a:t>
            </a:r>
          </a:p>
        </p:txBody>
      </p:sp>
      <p:cxnSp>
        <p:nvCxnSpPr>
          <p:cNvPr id="31777" name="Shape 127"/>
          <p:cNvCxnSpPr>
            <a:cxnSpLocks noChangeShapeType="1"/>
            <a:stCxn id="31776" idx="3"/>
            <a:endCxn id="31786" idx="1"/>
          </p:cNvCxnSpPr>
          <p:nvPr/>
        </p:nvCxnSpPr>
        <p:spPr bwMode="auto">
          <a:xfrm flipV="1">
            <a:off x="6467476" y="3540843"/>
            <a:ext cx="762000" cy="2349501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8" name="Text Box 22"/>
          <p:cNvSpPr txBox="1">
            <a:spLocks noChangeArrowheads="1"/>
          </p:cNvSpPr>
          <p:nvPr/>
        </p:nvSpPr>
        <p:spPr bwMode="auto">
          <a:xfrm>
            <a:off x="6383949" y="5618882"/>
            <a:ext cx="1905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extended word offset</a:t>
            </a: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877176" y="3007443"/>
            <a:ext cx="1143000" cy="609600"/>
          </a:xfrm>
          <a:prstGeom prst="trapezoid">
            <a:avLst>
              <a:gd name="adj" fmla="val 35946"/>
            </a:avLst>
          </a:prstGeom>
          <a:solidFill>
            <a:srgbClr val="4BAC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74320" anchor="ctr"/>
          <a:lstStyle/>
          <a:p>
            <a:pPr algn="ctr" defTabSz="527517"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Adder</a:t>
            </a: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8296276" y="3197945"/>
            <a:ext cx="457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Sum</a:t>
            </a: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8982076" y="3220169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</a:t>
            </a:r>
          </a:p>
        </p:txBody>
      </p:sp>
      <p:cxnSp>
        <p:nvCxnSpPr>
          <p:cNvPr id="31783" name="AutoShape 11"/>
          <p:cNvCxnSpPr>
            <a:cxnSpLocks noChangeShapeType="1"/>
          </p:cNvCxnSpPr>
          <p:nvPr/>
        </p:nvCxnSpPr>
        <p:spPr bwMode="auto">
          <a:xfrm>
            <a:off x="7915276" y="3045543"/>
            <a:ext cx="2286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6315076" y="2893145"/>
            <a:ext cx="1600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PC+4 (incremented PC)</a:t>
            </a: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8143876" y="3418607"/>
            <a:ext cx="457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defTabSz="527517">
              <a:spcBef>
                <a:spcPct val="50000"/>
              </a:spcBef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   </a:t>
            </a:r>
          </a:p>
        </p:txBody>
      </p:sp>
      <p:sp>
        <p:nvSpPr>
          <p:cNvPr id="31786" name="Rounded Rectangle 49"/>
          <p:cNvSpPr>
            <a:spLocks noChangeArrowheads="1"/>
          </p:cNvSpPr>
          <p:nvPr/>
        </p:nvSpPr>
        <p:spPr bwMode="auto">
          <a:xfrm>
            <a:off x="7229476" y="3274143"/>
            <a:ext cx="685800" cy="533400"/>
          </a:xfrm>
          <a:prstGeom prst="roundRect">
            <a:avLst>
              <a:gd name="adj" fmla="val 50000"/>
            </a:avLst>
          </a:prstGeom>
          <a:solidFill>
            <a:srgbClr val="4BACC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Shift Left 2</a:t>
            </a:r>
          </a:p>
        </p:txBody>
      </p:sp>
      <p:cxnSp>
        <p:nvCxnSpPr>
          <p:cNvPr id="31787" name="AutoShape 11"/>
          <p:cNvCxnSpPr>
            <a:cxnSpLocks noChangeShapeType="1"/>
            <a:stCxn id="31786" idx="3"/>
            <a:endCxn id="50" idx="1"/>
          </p:cNvCxnSpPr>
          <p:nvPr/>
        </p:nvCxnSpPr>
        <p:spPr bwMode="auto">
          <a:xfrm>
            <a:off x="7915276" y="3540843"/>
            <a:ext cx="228600" cy="47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8" name="Text Box 22"/>
          <p:cNvSpPr txBox="1">
            <a:spLocks noChangeArrowheads="1"/>
          </p:cNvSpPr>
          <p:nvPr/>
        </p:nvSpPr>
        <p:spPr bwMode="auto">
          <a:xfrm>
            <a:off x="8951043" y="3136495"/>
            <a:ext cx="1371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1F497D"/>
                </a:solidFill>
              </a:rPr>
              <a:t>Branch Target Address to PC</a:t>
            </a:r>
          </a:p>
        </p:txBody>
      </p:sp>
      <p:sp>
        <p:nvSpPr>
          <p:cNvPr id="31789" name="Text Box 22"/>
          <p:cNvSpPr txBox="1">
            <a:spLocks noChangeArrowheads="1"/>
          </p:cNvSpPr>
          <p:nvPr/>
        </p:nvSpPr>
        <p:spPr bwMode="auto">
          <a:xfrm>
            <a:off x="4714876" y="5636344"/>
            <a:ext cx="990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srgbClr val="1F497D"/>
                </a:solidFill>
              </a:rPr>
              <a:t>word offset</a:t>
            </a:r>
          </a:p>
        </p:txBody>
      </p:sp>
      <p:sp>
        <p:nvSpPr>
          <p:cNvPr id="31790" name="Text Box 22"/>
          <p:cNvSpPr txBox="1">
            <a:spLocks noChangeArrowheads="1"/>
          </p:cNvSpPr>
          <p:nvPr/>
        </p:nvSpPr>
        <p:spPr bwMode="auto">
          <a:xfrm>
            <a:off x="8982076" y="4569543"/>
            <a:ext cx="685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srgbClr val="FF0000"/>
                </a:solidFill>
              </a:rPr>
              <a:t>ZERO</a:t>
            </a:r>
          </a:p>
        </p:txBody>
      </p:sp>
      <p:sp>
        <p:nvSpPr>
          <p:cNvPr id="31793" name="Text Box 22"/>
          <p:cNvSpPr txBox="1">
            <a:spLocks noChangeArrowheads="1"/>
          </p:cNvSpPr>
          <p:nvPr/>
        </p:nvSpPr>
        <p:spPr bwMode="auto">
          <a:xfrm>
            <a:off x="4943476" y="3512268"/>
            <a:ext cx="304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srgbClr val="1F497D"/>
                </a:solidFill>
              </a:rPr>
              <a:t>1</a:t>
            </a:r>
          </a:p>
        </p:txBody>
      </p:sp>
      <p:sp>
        <p:nvSpPr>
          <p:cNvPr id="31794" name="Text Box 22"/>
          <p:cNvSpPr txBox="1">
            <a:spLocks noChangeArrowheads="1"/>
          </p:cNvSpPr>
          <p:nvPr/>
        </p:nvSpPr>
        <p:spPr bwMode="auto">
          <a:xfrm>
            <a:off x="4943476" y="3936131"/>
            <a:ext cx="304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srgbClr val="1F497D"/>
                </a:solidFill>
              </a:rPr>
              <a:t>2</a:t>
            </a:r>
          </a:p>
        </p:txBody>
      </p:sp>
      <p:cxnSp>
        <p:nvCxnSpPr>
          <p:cNvPr id="64" name="Shape 127"/>
          <p:cNvCxnSpPr>
            <a:cxnSpLocks noChangeShapeType="1"/>
          </p:cNvCxnSpPr>
          <p:nvPr/>
        </p:nvCxnSpPr>
        <p:spPr bwMode="auto">
          <a:xfrm flipV="1">
            <a:off x="4321728" y="3790322"/>
            <a:ext cx="1231165" cy="613453"/>
          </a:xfrm>
          <a:prstGeom prst="bentConnector3">
            <a:avLst>
              <a:gd name="adj1" fmla="val 32294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hape 127"/>
          <p:cNvCxnSpPr>
            <a:cxnSpLocks noChangeShapeType="1"/>
          </p:cNvCxnSpPr>
          <p:nvPr/>
        </p:nvCxnSpPr>
        <p:spPr bwMode="auto">
          <a:xfrm>
            <a:off x="4314584" y="4418062"/>
            <a:ext cx="1383565" cy="1483096"/>
          </a:xfrm>
          <a:prstGeom prst="bentConnector3">
            <a:avLst>
              <a:gd name="adj1" fmla="val 29202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11"/>
          <p:cNvCxnSpPr>
            <a:cxnSpLocks noChangeShapeType="1"/>
          </p:cNvCxnSpPr>
          <p:nvPr/>
        </p:nvCxnSpPr>
        <p:spPr bwMode="auto">
          <a:xfrm>
            <a:off x="4707549" y="4208882"/>
            <a:ext cx="838200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11"/>
          <p:cNvCxnSpPr>
            <a:cxnSpLocks noChangeShapeType="1"/>
          </p:cNvCxnSpPr>
          <p:nvPr/>
        </p:nvCxnSpPr>
        <p:spPr bwMode="auto">
          <a:xfrm>
            <a:off x="6696076" y="4576759"/>
            <a:ext cx="1447800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68" name="AutoShape 11"/>
          <p:cNvCxnSpPr>
            <a:cxnSpLocks noChangeShapeType="1"/>
          </p:cNvCxnSpPr>
          <p:nvPr/>
        </p:nvCxnSpPr>
        <p:spPr bwMode="auto">
          <a:xfrm>
            <a:off x="6696076" y="5119684"/>
            <a:ext cx="1447800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69" name="Shape 127"/>
          <p:cNvCxnSpPr>
            <a:cxnSpLocks noChangeShapeType="1"/>
          </p:cNvCxnSpPr>
          <p:nvPr/>
        </p:nvCxnSpPr>
        <p:spPr bwMode="auto">
          <a:xfrm flipV="1">
            <a:off x="6477745" y="3550838"/>
            <a:ext cx="762000" cy="2349501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11"/>
          <p:cNvCxnSpPr>
            <a:cxnSpLocks noChangeShapeType="1"/>
          </p:cNvCxnSpPr>
          <p:nvPr/>
        </p:nvCxnSpPr>
        <p:spPr bwMode="auto">
          <a:xfrm>
            <a:off x="7916108" y="3543658"/>
            <a:ext cx="228600" cy="118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11"/>
          <p:cNvCxnSpPr>
            <a:cxnSpLocks noChangeShapeType="1"/>
          </p:cNvCxnSpPr>
          <p:nvPr/>
        </p:nvCxnSpPr>
        <p:spPr bwMode="auto">
          <a:xfrm>
            <a:off x="8753476" y="3330416"/>
            <a:ext cx="2286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11"/>
          <p:cNvCxnSpPr>
            <a:cxnSpLocks noChangeShapeType="1"/>
          </p:cNvCxnSpPr>
          <p:nvPr/>
        </p:nvCxnSpPr>
        <p:spPr bwMode="auto">
          <a:xfrm>
            <a:off x="8753476" y="3331997"/>
            <a:ext cx="228600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Rectangle 7"/>
          <p:cNvSpPr>
            <a:spLocks noChangeArrowheads="1"/>
          </p:cNvSpPr>
          <p:nvPr/>
        </p:nvSpPr>
        <p:spPr bwMode="auto">
          <a:xfrm rot="16200000">
            <a:off x="1590450" y="450046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cxnSp>
        <p:nvCxnSpPr>
          <p:cNvPr id="79" name="Straight Connector 24"/>
          <p:cNvCxnSpPr>
            <a:cxnSpLocks noChangeShapeType="1"/>
          </p:cNvCxnSpPr>
          <p:nvPr/>
        </p:nvCxnSpPr>
        <p:spPr bwMode="auto">
          <a:xfrm rot="16200000" flipH="1">
            <a:off x="1979387" y="418772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Straight Connector 27"/>
          <p:cNvCxnSpPr>
            <a:cxnSpLocks noChangeShapeType="1"/>
          </p:cNvCxnSpPr>
          <p:nvPr/>
        </p:nvCxnSpPr>
        <p:spPr bwMode="auto">
          <a:xfrm rot="5400000">
            <a:off x="2055587" y="4187725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Elbow Connector 26"/>
          <p:cNvCxnSpPr>
            <a:stCxn id="31788" idx="0"/>
            <a:endCxn id="78" idx="0"/>
          </p:cNvCxnSpPr>
          <p:nvPr/>
        </p:nvCxnSpPr>
        <p:spPr>
          <a:xfrm rot="16200000" flipH="1" flipV="1">
            <a:off x="5034850" y="42932"/>
            <a:ext cx="1508431" cy="7695555"/>
          </a:xfrm>
          <a:prstGeom prst="bentConnector4">
            <a:avLst>
              <a:gd name="adj1" fmla="val -39308"/>
              <a:gd name="adj2" fmla="val 107530"/>
            </a:avLst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3BC3082-4B30-45FD-8628-A331A26A1D20}"/>
              </a:ext>
            </a:extLst>
          </p:cNvPr>
          <p:cNvCxnSpPr>
            <a:stCxn id="31790" idx="3"/>
            <a:endCxn id="31788" idx="2"/>
          </p:cNvCxnSpPr>
          <p:nvPr/>
        </p:nvCxnSpPr>
        <p:spPr>
          <a:xfrm flipH="1" flipV="1">
            <a:off x="9636843" y="3567382"/>
            <a:ext cx="31033" cy="1132966"/>
          </a:xfrm>
          <a:prstGeom prst="bentConnector4">
            <a:avLst>
              <a:gd name="adj1" fmla="val -736635"/>
              <a:gd name="adj2" fmla="val 55773"/>
            </a:avLst>
          </a:prstGeom>
          <a:ln w="19050">
            <a:solidFill>
              <a:srgbClr val="FF0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93BD4F-CC1F-49AB-83B8-5E96989DEE7C}"/>
              </a:ext>
            </a:extLst>
          </p:cNvPr>
          <p:cNvSpPr txBox="1"/>
          <p:nvPr/>
        </p:nvSpPr>
        <p:spPr>
          <a:xfrm>
            <a:off x="9644171" y="3641608"/>
            <a:ext cx="931665" cy="252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038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if(zero == 1)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749A76-B636-498D-8BA1-40DE8A3FBA91}"/>
              </a:ext>
            </a:extLst>
          </p:cNvPr>
          <p:cNvGrpSpPr/>
          <p:nvPr/>
        </p:nvGrpSpPr>
        <p:grpSpPr>
          <a:xfrm>
            <a:off x="5121441" y="3269385"/>
            <a:ext cx="1066800" cy="457200"/>
            <a:chOff x="1203960" y="3817254"/>
            <a:chExt cx="924560" cy="396240"/>
          </a:xfrm>
        </p:grpSpPr>
        <p:cxnSp>
          <p:nvCxnSpPr>
            <p:cNvPr id="62" name="Straight Connector 24">
              <a:extLst>
                <a:ext uri="{FF2B5EF4-FFF2-40B4-BE49-F238E27FC236}">
                  <a16:creationId xmlns:a16="http://schemas.microsoft.com/office/drawing/2014/main" id="{B694B029-A574-4788-BA3A-00F5F0A4EF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96342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Straight Connector 27">
              <a:extLst>
                <a:ext uri="{FF2B5EF4-FFF2-40B4-BE49-F238E27FC236}">
                  <a16:creationId xmlns:a16="http://schemas.microsoft.com/office/drawing/2014/main" id="{EB3093FD-739B-4064-A128-376DDD8BDA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29460" y="4114434"/>
              <a:ext cx="132080" cy="66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22">
              <a:extLst>
                <a:ext uri="{FF2B5EF4-FFF2-40B4-BE49-F238E27FC236}">
                  <a16:creationId xmlns:a16="http://schemas.microsoft.com/office/drawing/2014/main" id="{AABCB507-0F95-42E3-9C6E-8DC30A335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3960" y="3817254"/>
              <a:ext cx="462280" cy="226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527517" eaLnBrk="1" hangingPunct="1">
                <a:spcBef>
                  <a:spcPct val="50000"/>
                </a:spcBef>
              </a:pPr>
              <a:r>
                <a:rPr lang="en-US" altLang="en-US" sz="1100" b="1" dirty="0">
                  <a:solidFill>
                    <a:prstClr val="black"/>
                  </a:solidFill>
                </a:rPr>
                <a:t>CLK</a:t>
              </a:r>
            </a:p>
          </p:txBody>
        </p:sp>
        <p:cxnSp>
          <p:nvCxnSpPr>
            <p:cNvPr id="73" name="Shape 31">
              <a:extLst>
                <a:ext uri="{FF2B5EF4-FFF2-40B4-BE49-F238E27FC236}">
                  <a16:creationId xmlns:a16="http://schemas.microsoft.com/office/drawing/2014/main" id="{832E2F20-DCE6-40BB-BC63-227F601051AB}"/>
                </a:ext>
              </a:extLst>
            </p:cNvPr>
            <p:cNvCxnSpPr>
              <a:cxnSpLocks noChangeShapeType="1"/>
              <a:stCxn id="72" idx="3"/>
            </p:cNvCxnSpPr>
            <p:nvPr/>
          </p:nvCxnSpPr>
          <p:spPr bwMode="auto">
            <a:xfrm>
              <a:off x="1666240" y="3930618"/>
              <a:ext cx="389361" cy="150796"/>
            </a:xfrm>
            <a:prstGeom prst="bentConnector3">
              <a:avLst>
                <a:gd name="adj1" fmla="val 100883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901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5" grpId="0"/>
      <p:bldP spid="31766" grpId="0"/>
      <p:bldP spid="31" grpId="0"/>
      <p:bldP spid="31778" grpId="0"/>
      <p:bldP spid="31788" grpId="0"/>
      <p:bldP spid="31789" grpId="0"/>
      <p:bldP spid="31790" grpId="0"/>
      <p:bldP spid="31793" grpId="0"/>
      <p:bldP spid="31794" grpId="0"/>
      <p:bldP spid="78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EFB780-0C24-43C4-A0AA-B7EA69B583AD}"/>
              </a:ext>
            </a:extLst>
          </p:cNvPr>
          <p:cNvSpPr/>
          <p:nvPr/>
        </p:nvSpPr>
        <p:spPr>
          <a:xfrm>
            <a:off x="5232441" y="2142272"/>
            <a:ext cx="5445620" cy="4259617"/>
          </a:xfrm>
          <a:prstGeom prst="rect">
            <a:avLst/>
          </a:prstGeom>
          <a:noFill/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 defTabSz="527517"/>
            <a:r>
              <a:rPr lang="en-US" sz="2077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  <a:p>
            <a:pPr algn="ctr" defTabSz="527517"/>
            <a:endParaRPr lang="en-US" sz="2077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527517"/>
            <a:endParaRPr lang="en-US" sz="2077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527517"/>
            <a:endParaRPr lang="en-US" sz="2077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527517"/>
            <a:endParaRPr lang="en-US" sz="2077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527517"/>
            <a:endParaRPr lang="en-US" sz="2077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527517"/>
            <a:endParaRPr lang="en-US" sz="2077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527517"/>
            <a:endParaRPr lang="en-US" sz="2077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527517"/>
            <a:endParaRPr lang="en-US" sz="2077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527517"/>
            <a:endParaRPr lang="en-US" sz="2077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527517"/>
            <a:endParaRPr lang="en-US" sz="2077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527517"/>
            <a:endParaRPr lang="en-US" sz="2077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E97F6-0E20-42A5-AF4E-77FDA383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Instruction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2D2A0-A19E-4997-A627-746D2549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47D88FA-894B-4BC1-975B-EB957BA98D12}"/>
              </a:ext>
            </a:extLst>
          </p:cNvPr>
          <p:cNvSpPr/>
          <p:nvPr/>
        </p:nvSpPr>
        <p:spPr>
          <a:xfrm>
            <a:off x="3327238" y="3720101"/>
            <a:ext cx="1825529" cy="417123"/>
          </a:xfrm>
          <a:prstGeom prst="rightArrow">
            <a:avLst/>
          </a:prstGeom>
          <a:ln>
            <a:solidFill>
              <a:srgbClr val="036DB7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E46238-1357-42C4-A6CC-2007544496A3}"/>
              </a:ext>
            </a:extLst>
          </p:cNvPr>
          <p:cNvSpPr txBox="1"/>
          <p:nvPr/>
        </p:nvSpPr>
        <p:spPr>
          <a:xfrm>
            <a:off x="3327239" y="4048823"/>
            <a:ext cx="1893275" cy="340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6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32-bit instruction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D99ACB-C6BB-44DD-836B-AB70D63DAF6E}"/>
              </a:ext>
            </a:extLst>
          </p:cNvPr>
          <p:cNvSpPr/>
          <p:nvPr/>
        </p:nvSpPr>
        <p:spPr>
          <a:xfrm>
            <a:off x="5375890" y="3703156"/>
            <a:ext cx="1333160" cy="451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r>
              <a:rPr lang="en-US" sz="2077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D95F0C3-4706-40AD-9C53-4C79B9096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394" y="3818952"/>
            <a:ext cx="2191095" cy="2194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E10685-7790-40DF-9DEF-11A5B18FEF7C}"/>
              </a:ext>
            </a:extLst>
          </p:cNvPr>
          <p:cNvSpPr txBox="1"/>
          <p:nvPr/>
        </p:nvSpPr>
        <p:spPr>
          <a:xfrm>
            <a:off x="5614513" y="4216488"/>
            <a:ext cx="1303562" cy="980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154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instruction is</a:t>
            </a:r>
          </a:p>
          <a:p>
            <a:pPr defTabSz="527517"/>
            <a:r>
              <a:rPr lang="en-US" sz="1154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Opcode: </a:t>
            </a:r>
            <a:r>
              <a:rPr lang="en-US" sz="1154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  <a:p>
            <a:pPr defTabSz="527517"/>
            <a:r>
              <a:rPr lang="en-US" sz="1154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154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1154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154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</a:t>
            </a:r>
          </a:p>
          <a:p>
            <a:pPr defTabSz="527517"/>
            <a:r>
              <a:rPr lang="en-US" sz="1154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154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</a:t>
            </a:r>
            <a:r>
              <a:rPr lang="en-US" sz="1154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154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$3</a:t>
            </a:r>
          </a:p>
          <a:p>
            <a:pPr defTabSz="527517"/>
            <a:r>
              <a:rPr lang="en-US" sz="1154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Rd: </a:t>
            </a:r>
            <a:r>
              <a:rPr lang="en-US" sz="1154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</a:t>
            </a:r>
          </a:p>
        </p:txBody>
      </p:sp>
      <p:pic>
        <p:nvPicPr>
          <p:cNvPr id="84" name="Picture 8" descr="f02-13-P374493">
            <a:extLst>
              <a:ext uri="{FF2B5EF4-FFF2-40B4-BE49-F238E27FC236}">
                <a16:creationId xmlns:a16="http://schemas.microsoft.com/office/drawing/2014/main" id="{0889FF78-BEE8-480A-87D6-060A453E9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6"/>
          <a:stretch/>
        </p:blipFill>
        <p:spPr bwMode="auto">
          <a:xfrm>
            <a:off x="1147268" y="1251326"/>
            <a:ext cx="2188957" cy="34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65AAC779-47F6-402B-A3BD-C66D984214EB}"/>
              </a:ext>
            </a:extLst>
          </p:cNvPr>
          <p:cNvSpPr/>
          <p:nvPr/>
        </p:nvSpPr>
        <p:spPr>
          <a:xfrm>
            <a:off x="1191132" y="3779570"/>
            <a:ext cx="2136106" cy="2692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Compiled machine code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78925A1-1AFB-47FF-BCB6-C1FC2DDF67E7}"/>
              </a:ext>
            </a:extLst>
          </p:cNvPr>
          <p:cNvSpPr/>
          <p:nvPr/>
        </p:nvSpPr>
        <p:spPr>
          <a:xfrm>
            <a:off x="1209535" y="131112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Return address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95865D-5108-46E2-A23D-C5BCB26879DC}"/>
              </a:ext>
            </a:extLst>
          </p:cNvPr>
          <p:cNvSpPr/>
          <p:nvPr/>
        </p:nvSpPr>
        <p:spPr>
          <a:xfrm>
            <a:off x="1209534" y="1461650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*</a:t>
            </a:r>
            <a:r>
              <a:rPr lang="en-US" sz="1038" b="1" dirty="0" err="1">
                <a:solidFill>
                  <a:prstClr val="black"/>
                </a:solidFill>
                <a:latin typeface="Calibri"/>
              </a:rPr>
              <a:t>fp</a:t>
            </a:r>
            <a:endParaRPr lang="en-US" sz="1038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386A613-342F-41FC-9258-52117EB58D24}"/>
              </a:ext>
            </a:extLst>
          </p:cNvPr>
          <p:cNvSpPr/>
          <p:nvPr/>
        </p:nvSpPr>
        <p:spPr>
          <a:xfrm>
            <a:off x="1209535" y="1614307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size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DEEC2A6-DA74-44C7-B070-C624DF96742B}"/>
              </a:ext>
            </a:extLst>
          </p:cNvPr>
          <p:cNvSpPr/>
          <p:nvPr/>
        </p:nvSpPr>
        <p:spPr>
          <a:xfrm>
            <a:off x="1209534" y="1764837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sum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4F9FC17-B62D-4298-B887-CC39230B7153}"/>
              </a:ext>
            </a:extLst>
          </p:cNvPr>
          <p:cNvSpPr/>
          <p:nvPr/>
        </p:nvSpPr>
        <p:spPr>
          <a:xfrm>
            <a:off x="1191132" y="3254749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numbers[1]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4EAFC2D-22DF-4759-BFC2-A74A28DC6B1F}"/>
              </a:ext>
            </a:extLst>
          </p:cNvPr>
          <p:cNvSpPr/>
          <p:nvPr/>
        </p:nvSpPr>
        <p:spPr>
          <a:xfrm>
            <a:off x="1191131" y="3405278"/>
            <a:ext cx="2105436" cy="139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1038" b="1" dirty="0">
                <a:solidFill>
                  <a:prstClr val="black"/>
                </a:solidFill>
                <a:latin typeface="Calibri"/>
              </a:rPr>
              <a:t>numbers[0]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060E1B0-E596-4724-8C7A-F7E0DF664526}"/>
              </a:ext>
            </a:extLst>
          </p:cNvPr>
          <p:cNvSpPr txBox="1"/>
          <p:nvPr/>
        </p:nvSpPr>
        <p:spPr>
          <a:xfrm>
            <a:off x="7955250" y="3354442"/>
            <a:ext cx="503664" cy="269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154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add*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EE33155-AFCA-4911-A635-D0955B437C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24174" y="3704128"/>
            <a:ext cx="1225692" cy="1141231"/>
          </a:xfrm>
          <a:prstGeom prst="bentConnector3">
            <a:avLst>
              <a:gd name="adj1" fmla="val 100115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CE3DFA45-008D-4656-8EA8-A7EF7C24A346}"/>
              </a:ext>
            </a:extLst>
          </p:cNvPr>
          <p:cNvSpPr/>
          <p:nvPr/>
        </p:nvSpPr>
        <p:spPr>
          <a:xfrm>
            <a:off x="6810907" y="3765937"/>
            <a:ext cx="690496" cy="417123"/>
          </a:xfrm>
          <a:prstGeom prst="rightArrow">
            <a:avLst/>
          </a:prstGeom>
          <a:ln>
            <a:solidFill>
              <a:srgbClr val="036DB7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endParaRPr lang="en-US" sz="2077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D05CDA79-FC1D-45DB-B4BC-9E5FCDFCF25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2019" y="4411512"/>
            <a:ext cx="1172979" cy="1065518"/>
          </a:xfrm>
          <a:prstGeom prst="bentConnector3">
            <a:avLst>
              <a:gd name="adj1" fmla="val 99903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2EB0C186-5A41-46A3-8B7F-370F73640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108" y="4726833"/>
            <a:ext cx="874592" cy="162362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D485FC56-8083-48BC-996B-7577D759730A}"/>
              </a:ext>
            </a:extLst>
          </p:cNvPr>
          <p:cNvSpPr txBox="1"/>
          <p:nvPr/>
        </p:nvSpPr>
        <p:spPr>
          <a:xfrm>
            <a:off x="7788935" y="3671715"/>
            <a:ext cx="965329" cy="269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154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$4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D0FCD0-695D-4993-A035-1D6D484E40C3}"/>
              </a:ext>
            </a:extLst>
          </p:cNvPr>
          <p:cNvSpPr txBox="1"/>
          <p:nvPr/>
        </p:nvSpPr>
        <p:spPr>
          <a:xfrm>
            <a:off x="7798415" y="4367599"/>
            <a:ext cx="965329" cy="269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154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$3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6165C8CD-E9B5-4207-AFFE-CAEAE02CA7BE}"/>
              </a:ext>
            </a:extLst>
          </p:cNvPr>
          <p:cNvCxnSpPr>
            <a:cxnSpLocks/>
            <a:endCxn id="100" idx="3"/>
          </p:cNvCxnSpPr>
          <p:nvPr/>
        </p:nvCxnSpPr>
        <p:spPr>
          <a:xfrm rot="10800000" flipV="1">
            <a:off x="8003702" y="4119643"/>
            <a:ext cx="2034525" cy="1419002"/>
          </a:xfrm>
          <a:prstGeom prst="bentConnector3">
            <a:avLst>
              <a:gd name="adj1" fmla="val -12713"/>
            </a:avLst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1EFAE9B-6825-4CE5-97E0-5EA62B3F7CC4}"/>
              </a:ext>
            </a:extLst>
          </p:cNvPr>
          <p:cNvSpPr txBox="1"/>
          <p:nvPr/>
        </p:nvSpPr>
        <p:spPr>
          <a:xfrm>
            <a:off x="8713599" y="5012412"/>
            <a:ext cx="1455848" cy="4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154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Calculated result</a:t>
            </a:r>
          </a:p>
          <a:p>
            <a:pPr defTabSz="527517"/>
            <a:r>
              <a:rPr lang="en-US" sz="1154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stored to $5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5AABD7E8-0E89-4741-B8CB-9018C9EFF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701" y="1531395"/>
            <a:ext cx="1295565" cy="97167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07E02D-963A-4D3C-8548-627748B8C34D}"/>
              </a:ext>
            </a:extLst>
          </p:cNvPr>
          <p:cNvSpPr/>
          <p:nvPr/>
        </p:nvSpPr>
        <p:spPr>
          <a:xfrm>
            <a:off x="8700255" y="3392077"/>
            <a:ext cx="1346958" cy="1225692"/>
          </a:xfrm>
          <a:prstGeom prst="roundRect">
            <a:avLst/>
          </a:prstGeom>
          <a:ln w="1905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27517"/>
            <a:r>
              <a:rPr lang="en-US" sz="1615" b="1" dirty="0">
                <a:solidFill>
                  <a:prstClr val="black"/>
                </a:solidFill>
                <a:latin typeface="Calibri"/>
              </a:rPr>
              <a:t>Instruction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35869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8" grpId="0"/>
      <p:bldP spid="29" grpId="0" animBg="1"/>
      <p:bldP spid="31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4" grpId="0"/>
      <p:bldP spid="107" grpId="0" animBg="1"/>
      <p:bldP spid="113" grpId="0"/>
      <p:bldP spid="114" grpId="0"/>
      <p:bldP spid="119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 dirty="0"/>
              <a:t>Conclusion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D7982-4A4F-4366-9745-E424D9738D0F}"/>
              </a:ext>
            </a:extLst>
          </p:cNvPr>
          <p:cNvSpPr txBox="1"/>
          <p:nvPr/>
        </p:nvSpPr>
        <p:spPr>
          <a:xfrm>
            <a:off x="609601" y="1303731"/>
            <a:ext cx="9460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What are the stages of single-cycle CPU execution?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DF778-3A33-49AE-8833-D0B63A06B05D}"/>
              </a:ext>
            </a:extLst>
          </p:cNvPr>
          <p:cNvSpPr txBox="1"/>
          <p:nvPr/>
        </p:nvSpPr>
        <p:spPr>
          <a:xfrm>
            <a:off x="609601" y="3429000"/>
            <a:ext cx="1097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27517"/>
            <a:r>
              <a:rPr lang="en-US" altLang="en-US" sz="2800" b="1" dirty="0">
                <a:solidFill>
                  <a:schemeClr val="accent1"/>
                </a:solidFill>
                <a:latin typeface="Calibri"/>
              </a:rPr>
              <a:t>What are the two different ways to calculate addresses in the CPU?</a:t>
            </a:r>
            <a:endParaRPr lang="en-US" sz="2800" b="1" dirty="0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34923-E6B6-4074-9787-8060EDCC7729}"/>
              </a:ext>
            </a:extLst>
          </p:cNvPr>
          <p:cNvSpPr txBox="1"/>
          <p:nvPr/>
        </p:nvSpPr>
        <p:spPr>
          <a:xfrm>
            <a:off x="1314451" y="1956595"/>
            <a:ext cx="8952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527517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B050"/>
                </a:solidFill>
                <a:latin typeface="Calibri"/>
              </a:rPr>
              <a:t>Fetch, Decode, Execute, Memory, Writeback</a:t>
            </a:r>
            <a:endParaRPr lang="en-US" sz="2800" b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D9804-A5D5-4AD9-908D-3150B0ECCA77}"/>
              </a:ext>
            </a:extLst>
          </p:cNvPr>
          <p:cNvSpPr txBox="1"/>
          <p:nvPr/>
        </p:nvSpPr>
        <p:spPr>
          <a:xfrm>
            <a:off x="1314450" y="4081864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ALU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293CB-CFA1-4EF0-8A75-1A51AA61CAC2}"/>
              </a:ext>
            </a:extLst>
          </p:cNvPr>
          <p:cNvSpPr txBox="1"/>
          <p:nvPr/>
        </p:nvSpPr>
        <p:spPr>
          <a:xfrm>
            <a:off x="1314450" y="4868061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Shift-left-2 &amp; Adder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91ACD-DB22-454F-989E-8BBE28AFC950}"/>
              </a:ext>
            </a:extLst>
          </p:cNvPr>
          <p:cNvSpPr txBox="1"/>
          <p:nvPr/>
        </p:nvSpPr>
        <p:spPr>
          <a:xfrm>
            <a:off x="5038725" y="4031787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Byte addresses, data access.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CB5A0-A2D3-48F0-A508-5DAAF0A32150}"/>
              </a:ext>
            </a:extLst>
          </p:cNvPr>
          <p:cNvSpPr txBox="1"/>
          <p:nvPr/>
        </p:nvSpPr>
        <p:spPr>
          <a:xfrm>
            <a:off x="5038725" y="4868061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Label, PC.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0B9AB-2E64-4E37-84BC-DD04EABB2E13}"/>
              </a:ext>
            </a:extLst>
          </p:cNvPr>
          <p:cNvSpPr txBox="1"/>
          <p:nvPr/>
        </p:nvSpPr>
        <p:spPr>
          <a:xfrm>
            <a:off x="1490662" y="2590861"/>
            <a:ext cx="6143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IF, ID, EX, MEM, WB</a:t>
            </a:r>
          </a:p>
        </p:txBody>
      </p:sp>
    </p:spTree>
    <p:extLst>
      <p:ext uri="{BB962C8B-B14F-4D97-AF65-F5344CB8AC3E}">
        <p14:creationId xmlns:p14="http://schemas.microsoft.com/office/powerpoint/2010/main" val="22695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8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322384"/>
            <a:ext cx="10550769" cy="654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01EE-C9A0-4852-83BC-C095A4DD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Instruction Execution on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A621F-1DA6-4A5C-AB06-B6075C990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9628"/>
            <a:ext cx="10972800" cy="4964611"/>
          </a:xfrm>
        </p:spPr>
        <p:txBody>
          <a:bodyPr>
            <a:normAutofit/>
          </a:bodyPr>
          <a:lstStyle/>
          <a:p>
            <a:r>
              <a:rPr lang="en-US" sz="2400" dirty="0"/>
              <a:t>To run a software, CPU</a:t>
            </a:r>
          </a:p>
          <a:p>
            <a:pPr lvl="1"/>
            <a:r>
              <a:rPr lang="en-US" sz="2000" b="1" dirty="0"/>
              <a:t>Fetches</a:t>
            </a:r>
            <a:r>
              <a:rPr lang="en-US" sz="2000" dirty="0"/>
              <a:t> instructions from memory in the right order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Decodes</a:t>
            </a:r>
            <a:r>
              <a:rPr lang="en-US" sz="2000" dirty="0"/>
              <a:t> the instruction and </a:t>
            </a:r>
            <a:r>
              <a:rPr lang="en-US" sz="2000" b="1" dirty="0"/>
              <a:t>Reads</a:t>
            </a:r>
            <a:r>
              <a:rPr lang="en-US" sz="2000" dirty="0"/>
              <a:t> the operand values from register file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Executes</a:t>
            </a:r>
            <a:r>
              <a:rPr lang="en-US" sz="2000" dirty="0"/>
              <a:t> the computation by using ALU 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Loads/store</a:t>
            </a:r>
            <a:r>
              <a:rPr lang="en-US" sz="2000" dirty="0"/>
              <a:t> data from/to memory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Writes back </a:t>
            </a:r>
            <a:r>
              <a:rPr lang="en-US" sz="2000" dirty="0"/>
              <a:t>the computation results to register file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32C41-46F2-4BA9-8DFB-072DDFFD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DE4A6-7E91-495A-92FE-D743457D4660}"/>
              </a:ext>
            </a:extLst>
          </p:cNvPr>
          <p:cNvSpPr/>
          <p:nvPr/>
        </p:nvSpPr>
        <p:spPr>
          <a:xfrm>
            <a:off x="1461951" y="4924650"/>
            <a:ext cx="1524000" cy="141949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Instruction Fetch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FC5503-E060-4FEA-923E-FDA9BB1A6A46}"/>
              </a:ext>
            </a:extLst>
          </p:cNvPr>
          <p:cNvSpPr/>
          <p:nvPr/>
        </p:nvSpPr>
        <p:spPr>
          <a:xfrm>
            <a:off x="3223998" y="4924650"/>
            <a:ext cx="1524000" cy="141949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Decode &amp; Register</a:t>
            </a:r>
          </a:p>
          <a:p>
            <a:pPr algn="ctr"/>
            <a:r>
              <a:rPr lang="en-US" sz="1400" dirty="0"/>
              <a:t>Identify opcode &amp; read operands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662774-DF22-4CC0-8989-FE599FB37F4E}"/>
              </a:ext>
            </a:extLst>
          </p:cNvPr>
          <p:cNvSpPr/>
          <p:nvPr/>
        </p:nvSpPr>
        <p:spPr>
          <a:xfrm>
            <a:off x="5035378" y="4920295"/>
            <a:ext cx="1524000" cy="141949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Execute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E649C-D6C0-4FAC-AAB9-6CA1A39C4FBC}"/>
              </a:ext>
            </a:extLst>
          </p:cNvPr>
          <p:cNvSpPr/>
          <p:nvPr/>
        </p:nvSpPr>
        <p:spPr>
          <a:xfrm>
            <a:off x="6872889" y="4924650"/>
            <a:ext cx="1524000" cy="141949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FC16B5-6B9F-45EB-95A9-FBF75BE8E31B}"/>
              </a:ext>
            </a:extLst>
          </p:cNvPr>
          <p:cNvSpPr/>
          <p:nvPr/>
        </p:nvSpPr>
        <p:spPr>
          <a:xfrm>
            <a:off x="8675565" y="4920294"/>
            <a:ext cx="1524000" cy="1419497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 Result</a:t>
            </a:r>
          </a:p>
          <a:p>
            <a:pPr algn="ctr"/>
            <a:r>
              <a:rPr lang="en-US" sz="1400" dirty="0"/>
              <a:t>Write to </a:t>
            </a:r>
          </a:p>
          <a:p>
            <a:pPr algn="ctr"/>
            <a:r>
              <a:rPr lang="en-US" sz="1400" dirty="0" err="1"/>
              <a:t>dst</a:t>
            </a:r>
            <a:r>
              <a:rPr lang="en-US" sz="1400" dirty="0"/>
              <a:t> register</a:t>
            </a:r>
          </a:p>
        </p:txBody>
      </p:sp>
    </p:spTree>
    <p:extLst>
      <p:ext uri="{BB962C8B-B14F-4D97-AF65-F5344CB8AC3E}">
        <p14:creationId xmlns:p14="http://schemas.microsoft.com/office/powerpoint/2010/main" val="88171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Implementing a Single-Cycle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9876"/>
            <a:ext cx="10972800" cy="49646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61" b="1" dirty="0"/>
              <a:t>All instructions execute in a single clock cycle</a:t>
            </a:r>
          </a:p>
          <a:p>
            <a:pPr lvl="1">
              <a:defRPr/>
            </a:pPr>
            <a:r>
              <a:rPr lang="en-US" altLang="en-US" sz="2000" dirty="0"/>
              <a:t>Instructions to Implement: LW, SW; ADD, SUB, AND, OR, SLT; BEQ</a:t>
            </a:r>
            <a:endParaRPr lang="en-US" sz="2000" dirty="0"/>
          </a:p>
          <a:p>
            <a:pPr lvl="1">
              <a:defRPr/>
            </a:pPr>
            <a:r>
              <a:rPr lang="en-US" sz="2000" dirty="0"/>
              <a:t>CPI = 1</a:t>
            </a:r>
          </a:p>
          <a:p>
            <a:pPr marL="527517" lvl="1" indent="0">
              <a:buNone/>
              <a:defRPr/>
            </a:pPr>
            <a:endParaRPr lang="en-US" sz="1800" dirty="0"/>
          </a:p>
          <a:p>
            <a:pPr>
              <a:defRPr/>
            </a:pPr>
            <a:r>
              <a:rPr lang="en-US" sz="2400" b="1" dirty="0"/>
              <a:t>Different instructions need different execution times</a:t>
            </a:r>
          </a:p>
          <a:p>
            <a:pPr lvl="1">
              <a:defRPr/>
            </a:pPr>
            <a:r>
              <a:rPr lang="en-US" sz="2000" dirty="0"/>
              <a:t>e.g., LW needs to access memory </a:t>
            </a:r>
            <a:r>
              <a:rPr lang="en-US" sz="2000" i="1" dirty="0"/>
              <a:t>vs. </a:t>
            </a:r>
            <a:r>
              <a:rPr lang="en-US" sz="2000" dirty="0"/>
              <a:t>ADD does not need to access memory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/>
              <a:t>Single-cycle CPU’s clock cycle period should be set to the </a:t>
            </a:r>
            <a:r>
              <a:rPr lang="en-US" sz="2400" b="1" dirty="0">
                <a:solidFill>
                  <a:srgbClr val="FF0000"/>
                </a:solidFill>
              </a:rPr>
              <a:t>longest instruction’s execution time</a:t>
            </a:r>
          </a:p>
          <a:p>
            <a:pPr lvl="1">
              <a:defRPr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082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Fetch Components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/>
              <a:t>Required operations</a:t>
            </a:r>
          </a:p>
          <a:p>
            <a:pPr lvl="1"/>
            <a:r>
              <a:rPr lang="en-US" altLang="en-US" sz="2000" dirty="0"/>
              <a:t>Taking address from PC and reading instruction from memory</a:t>
            </a:r>
          </a:p>
          <a:p>
            <a:pPr lvl="1"/>
            <a:r>
              <a:rPr lang="en-US" altLang="en-US" sz="2000" dirty="0"/>
              <a:t>Incrementing PC to point at next instruction</a:t>
            </a:r>
          </a:p>
          <a:p>
            <a:pPr lvl="1"/>
            <a:endParaRPr lang="en-US" altLang="en-US" sz="2000" dirty="0"/>
          </a:p>
          <a:p>
            <a:r>
              <a:rPr lang="en-US" altLang="en-US" sz="2400" b="1" dirty="0"/>
              <a:t>Components</a:t>
            </a:r>
          </a:p>
          <a:p>
            <a:pPr lvl="1"/>
            <a:r>
              <a:rPr lang="en-US" altLang="en-US" sz="2000" dirty="0"/>
              <a:t>PC register </a:t>
            </a:r>
          </a:p>
          <a:p>
            <a:pPr lvl="1"/>
            <a:r>
              <a:rPr lang="en-US" altLang="en-US" sz="2000" dirty="0"/>
              <a:t>Instruction Memory / Cache</a:t>
            </a:r>
          </a:p>
          <a:p>
            <a:pPr lvl="1"/>
            <a:r>
              <a:rPr lang="en-US" altLang="en-US" sz="2000" dirty="0"/>
              <a:t>Adder to increment PC value</a:t>
            </a:r>
          </a:p>
        </p:txBody>
      </p:sp>
      <p:grpSp>
        <p:nvGrpSpPr>
          <p:cNvPr id="12292" name="Group 104"/>
          <p:cNvGrpSpPr>
            <a:grpSpLocks/>
          </p:cNvGrpSpPr>
          <p:nvPr/>
        </p:nvGrpSpPr>
        <p:grpSpPr bwMode="auto">
          <a:xfrm>
            <a:off x="5410200" y="4556924"/>
            <a:ext cx="1295400" cy="1371600"/>
            <a:chOff x="1447800" y="4191000"/>
            <a:chExt cx="685800" cy="990600"/>
          </a:xfrm>
        </p:grpSpPr>
        <p:sp>
          <p:nvSpPr>
            <p:cNvPr id="12317" name="Rectangle 7"/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6" name="Text Box 23"/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cxnSp>
        <p:nvCxnSpPr>
          <p:cNvPr id="12293" name="Straight Arrow Connector 10"/>
          <p:cNvCxnSpPr>
            <a:cxnSpLocks noChangeShapeType="1"/>
          </p:cNvCxnSpPr>
          <p:nvPr/>
        </p:nvCxnSpPr>
        <p:spPr bwMode="auto">
          <a:xfrm>
            <a:off x="4953000" y="5166524"/>
            <a:ext cx="4572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4" name="Straight Arrow Connector 12"/>
          <p:cNvCxnSpPr>
            <a:cxnSpLocks noChangeShapeType="1"/>
          </p:cNvCxnSpPr>
          <p:nvPr/>
        </p:nvCxnSpPr>
        <p:spPr bwMode="auto">
          <a:xfrm>
            <a:off x="6705600" y="5166524"/>
            <a:ext cx="4572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5" name="Text Box 22"/>
          <p:cNvSpPr txBox="1">
            <a:spLocks noChangeArrowheads="1"/>
          </p:cNvSpPr>
          <p:nvPr/>
        </p:nvSpPr>
        <p:spPr bwMode="auto">
          <a:xfrm>
            <a:off x="4495800" y="4861725"/>
            <a:ext cx="838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prstClr val="black"/>
                </a:solidFill>
              </a:rPr>
              <a:t>From PC</a:t>
            </a:r>
          </a:p>
        </p:txBody>
      </p:sp>
      <p:sp>
        <p:nvSpPr>
          <p:cNvPr id="12296" name="Text Box 22"/>
          <p:cNvSpPr txBox="1">
            <a:spLocks noChangeArrowheads="1"/>
          </p:cNvSpPr>
          <p:nvPr/>
        </p:nvSpPr>
        <p:spPr bwMode="auto">
          <a:xfrm>
            <a:off x="6705600" y="4861725"/>
            <a:ext cx="1447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prstClr val="black"/>
                </a:solidFill>
              </a:rPr>
              <a:t>Instruction Word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 rot="16200000">
            <a:off x="2697163" y="5060161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sp>
        <p:nvSpPr>
          <p:cNvPr id="18" name="Trapezoid 17"/>
          <p:cNvSpPr/>
          <p:nvPr/>
        </p:nvSpPr>
        <p:spPr bwMode="auto">
          <a:xfrm rot="5400000">
            <a:off x="8572500" y="4823624"/>
            <a:ext cx="1295400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8915400" y="4556925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8915400" y="5293524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cxnSp>
        <p:nvCxnSpPr>
          <p:cNvPr id="12301" name="Straight Connector 24"/>
          <p:cNvCxnSpPr>
            <a:cxnSpLocks noChangeShapeType="1"/>
          </p:cNvCxnSpPr>
          <p:nvPr/>
        </p:nvCxnSpPr>
        <p:spPr bwMode="auto">
          <a:xfrm rot="16200000" flipH="1">
            <a:off x="3086100" y="4747424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Straight Connector 27"/>
          <p:cNvCxnSpPr>
            <a:cxnSpLocks noChangeShapeType="1"/>
          </p:cNvCxnSpPr>
          <p:nvPr/>
        </p:nvCxnSpPr>
        <p:spPr bwMode="auto">
          <a:xfrm rot="5400000">
            <a:off x="3162300" y="4747424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3" name="Text Box 22"/>
          <p:cNvSpPr txBox="1">
            <a:spLocks noChangeArrowheads="1"/>
          </p:cNvSpPr>
          <p:nvPr/>
        </p:nvSpPr>
        <p:spPr bwMode="auto">
          <a:xfrm>
            <a:off x="2209800" y="4404525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prstClr val="black"/>
                </a:solidFill>
              </a:rPr>
              <a:t>CLK</a:t>
            </a:r>
          </a:p>
        </p:txBody>
      </p:sp>
      <p:cxnSp>
        <p:nvCxnSpPr>
          <p:cNvPr id="12304" name="Shape 31"/>
          <p:cNvCxnSpPr>
            <a:cxnSpLocks noChangeShapeType="1"/>
            <a:stCxn id="12303" idx="3"/>
            <a:endCxn id="17" idx="3"/>
          </p:cNvCxnSpPr>
          <p:nvPr/>
        </p:nvCxnSpPr>
        <p:spPr bwMode="auto">
          <a:xfrm>
            <a:off x="2743200" y="4535330"/>
            <a:ext cx="449264" cy="173994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11"/>
          <p:cNvCxnSpPr>
            <a:cxnSpLocks noChangeShapeType="1"/>
          </p:cNvCxnSpPr>
          <p:nvPr/>
        </p:nvCxnSpPr>
        <p:spPr bwMode="auto">
          <a:xfrm>
            <a:off x="2362200" y="5166524"/>
            <a:ext cx="685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11"/>
          <p:cNvCxnSpPr>
            <a:cxnSpLocks noChangeShapeType="1"/>
          </p:cNvCxnSpPr>
          <p:nvPr/>
        </p:nvCxnSpPr>
        <p:spPr bwMode="auto">
          <a:xfrm>
            <a:off x="3352800" y="5166524"/>
            <a:ext cx="685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9372600" y="5014125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12310" name="AutoShape 11"/>
          <p:cNvCxnSpPr>
            <a:cxnSpLocks noChangeShapeType="1"/>
          </p:cNvCxnSpPr>
          <p:nvPr/>
        </p:nvCxnSpPr>
        <p:spPr bwMode="auto">
          <a:xfrm>
            <a:off x="8610600" y="4709324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11"/>
          <p:cNvCxnSpPr>
            <a:cxnSpLocks noChangeShapeType="1"/>
          </p:cNvCxnSpPr>
          <p:nvPr/>
        </p:nvCxnSpPr>
        <p:spPr bwMode="auto">
          <a:xfrm>
            <a:off x="8610600" y="5469738"/>
            <a:ext cx="304800" cy="1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11"/>
          <p:cNvCxnSpPr>
            <a:cxnSpLocks noChangeShapeType="1"/>
          </p:cNvCxnSpPr>
          <p:nvPr/>
        </p:nvCxnSpPr>
        <p:spPr bwMode="auto">
          <a:xfrm>
            <a:off x="9525000" y="5166524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590800" y="592535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</a:rPr>
              <a:t>Register</a:t>
            </a:r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8534400" y="5925350"/>
            <a:ext cx="129540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</a:rPr>
              <a:t>Adder</a:t>
            </a: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5410200" y="5959384"/>
            <a:ext cx="129540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527517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</a:rPr>
              <a:t>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4968875" y="5008163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6755423" y="5021658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8576687" y="4597706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8593644" y="5321254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9456737" y="5035492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3451364" y="5035492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32</a:t>
            </a: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2607756" y="5059417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27432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/</a:t>
            </a:r>
          </a:p>
          <a:p>
            <a:pPr algn="ctr" defTabSz="527517" eaLnBrk="1" hangingPunct="1"/>
            <a:r>
              <a:rPr lang="en-US" altLang="en-US" sz="1000" dirty="0">
                <a:solidFill>
                  <a:prstClr val="black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5783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6" grpId="0"/>
      <p:bldP spid="17" grpId="0" animBg="1"/>
      <p:bldP spid="18" grpId="0" animBg="1"/>
      <p:bldP spid="20" grpId="0"/>
      <p:bldP spid="21" grpId="0"/>
      <p:bldP spid="12303" grpId="0"/>
      <p:bldP spid="27" grpId="0"/>
      <p:bldP spid="36" grpId="0"/>
      <p:bldP spid="39" grpId="0" animBg="1"/>
      <p:bldP spid="40" grpId="0" animBg="1"/>
      <p:bldP spid="32" grpId="0"/>
      <p:bldP spid="33" grpId="0"/>
      <p:bldP spid="34" grpId="0"/>
      <p:bldP spid="35" grpId="0"/>
      <p:bldP spid="37" grpId="0"/>
      <p:bldP spid="38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Fetch Data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2400" dirty="0"/>
          </a:p>
        </p:txBody>
      </p:sp>
      <p:grpSp>
        <p:nvGrpSpPr>
          <p:cNvPr id="13316" name="Group 104"/>
          <p:cNvGrpSpPr>
            <a:grpSpLocks/>
          </p:cNvGrpSpPr>
          <p:nvPr/>
        </p:nvGrpSpPr>
        <p:grpSpPr bwMode="auto">
          <a:xfrm>
            <a:off x="6705600" y="4667166"/>
            <a:ext cx="1295400" cy="1371600"/>
            <a:chOff x="1447800" y="4191000"/>
            <a:chExt cx="685800" cy="990600"/>
          </a:xfrm>
        </p:grpSpPr>
        <p:sp>
          <p:nvSpPr>
            <p:cNvPr id="13338" name="Rectangle 7"/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6" name="Text Box 23"/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cxnSp>
        <p:nvCxnSpPr>
          <p:cNvPr id="13317" name="Straight Arrow Connector 12"/>
          <p:cNvCxnSpPr>
            <a:cxnSpLocks noChangeShapeType="1"/>
          </p:cNvCxnSpPr>
          <p:nvPr/>
        </p:nvCxnSpPr>
        <p:spPr bwMode="auto">
          <a:xfrm>
            <a:off x="8001000" y="5276766"/>
            <a:ext cx="4572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8" name="Text Box 22"/>
          <p:cNvSpPr txBox="1">
            <a:spLocks noChangeArrowheads="1"/>
          </p:cNvSpPr>
          <p:nvPr/>
        </p:nvSpPr>
        <p:spPr bwMode="auto">
          <a:xfrm>
            <a:off x="8077200" y="5319630"/>
            <a:ext cx="1447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prstClr val="black"/>
                </a:solidFill>
              </a:rPr>
              <a:t>Instruction Word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 rot="16200000">
            <a:off x="4373563" y="517040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sp>
        <p:nvSpPr>
          <p:cNvPr id="18" name="Trapezoid 17"/>
          <p:cNvSpPr/>
          <p:nvPr/>
        </p:nvSpPr>
        <p:spPr bwMode="auto">
          <a:xfrm rot="5400000">
            <a:off x="5524500" y="3867066"/>
            <a:ext cx="1295400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5867400" y="3600367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867400" y="4336966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cxnSp>
        <p:nvCxnSpPr>
          <p:cNvPr id="13323" name="Straight Connector 24"/>
          <p:cNvCxnSpPr>
            <a:cxnSpLocks noChangeShapeType="1"/>
          </p:cNvCxnSpPr>
          <p:nvPr/>
        </p:nvCxnSpPr>
        <p:spPr bwMode="auto">
          <a:xfrm rot="16200000" flipH="1">
            <a:off x="4762500" y="4857666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Straight Connector 27"/>
          <p:cNvCxnSpPr>
            <a:cxnSpLocks noChangeShapeType="1"/>
          </p:cNvCxnSpPr>
          <p:nvPr/>
        </p:nvCxnSpPr>
        <p:spPr bwMode="auto">
          <a:xfrm rot="5400000">
            <a:off x="4838700" y="4857666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5" name="Text Box 22"/>
          <p:cNvSpPr txBox="1">
            <a:spLocks noChangeArrowheads="1"/>
          </p:cNvSpPr>
          <p:nvPr/>
        </p:nvSpPr>
        <p:spPr bwMode="auto">
          <a:xfrm>
            <a:off x="3886200" y="4514767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13326" name="Shape 31"/>
          <p:cNvCxnSpPr>
            <a:cxnSpLocks noChangeShapeType="1"/>
            <a:stCxn id="13325" idx="3"/>
            <a:endCxn id="17" idx="3"/>
          </p:cNvCxnSpPr>
          <p:nvPr/>
        </p:nvCxnSpPr>
        <p:spPr bwMode="auto">
          <a:xfrm>
            <a:off x="4419600" y="4645572"/>
            <a:ext cx="449264" cy="173994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1"/>
          <p:cNvCxnSpPr>
            <a:cxnSpLocks noChangeShapeType="1"/>
          </p:cNvCxnSpPr>
          <p:nvPr/>
        </p:nvCxnSpPr>
        <p:spPr bwMode="auto">
          <a:xfrm>
            <a:off x="5029200" y="5276766"/>
            <a:ext cx="16764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324600" y="4057567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13331" name="AutoShape 11"/>
          <p:cNvCxnSpPr>
            <a:cxnSpLocks noChangeShapeType="1"/>
          </p:cNvCxnSpPr>
          <p:nvPr/>
        </p:nvCxnSpPr>
        <p:spPr bwMode="auto">
          <a:xfrm>
            <a:off x="5562600" y="3752766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Shape 41"/>
          <p:cNvCxnSpPr>
            <a:cxnSpLocks noChangeShapeType="1"/>
            <a:endCxn id="21" idx="1"/>
          </p:cNvCxnSpPr>
          <p:nvPr/>
        </p:nvCxnSpPr>
        <p:spPr bwMode="auto">
          <a:xfrm rot="5400000" flipH="1" flipV="1">
            <a:off x="5270478" y="4679848"/>
            <a:ext cx="812845" cy="380999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5334000" y="3600366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cxnSp>
        <p:nvCxnSpPr>
          <p:cNvPr id="13334" name="Shape 44"/>
          <p:cNvCxnSpPr>
            <a:cxnSpLocks noChangeShapeType="1"/>
            <a:stCxn id="27" idx="3"/>
            <a:endCxn id="17" idx="0"/>
          </p:cNvCxnSpPr>
          <p:nvPr/>
        </p:nvCxnSpPr>
        <p:spPr bwMode="auto">
          <a:xfrm flipH="1">
            <a:off x="4724401" y="4184525"/>
            <a:ext cx="1752599" cy="1130341"/>
          </a:xfrm>
          <a:prstGeom prst="bentConnector5">
            <a:avLst>
              <a:gd name="adj1" fmla="val -15812"/>
              <a:gd name="adj2" fmla="val -76006"/>
              <a:gd name="adj3" fmla="val 14893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5257800" y="5352966"/>
            <a:ext cx="1219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prstClr val="black"/>
                </a:solidFill>
              </a:rPr>
              <a:t>Current PC / Read Address</a:t>
            </a:r>
          </a:p>
        </p:txBody>
      </p:sp>
      <p:sp>
        <p:nvSpPr>
          <p:cNvPr id="13336" name="Text Box 22"/>
          <p:cNvSpPr txBox="1">
            <a:spLocks noChangeArrowheads="1"/>
          </p:cNvSpPr>
          <p:nvPr/>
        </p:nvSpPr>
        <p:spPr bwMode="auto">
          <a:xfrm>
            <a:off x="6705600" y="3752767"/>
            <a:ext cx="1524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prstClr val="black"/>
                </a:solidFill>
              </a:rPr>
              <a:t>“Next” PC = PC + 4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26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7" grpId="0" animBg="1"/>
      <p:bldP spid="18" grpId="0" animBg="1"/>
      <p:bldP spid="20" grpId="0"/>
      <p:bldP spid="21" grpId="0"/>
      <p:bldP spid="13325" grpId="0"/>
      <p:bldP spid="27" grpId="0"/>
      <p:bldP spid="44" grpId="0"/>
      <p:bldP spid="13335" grpId="0"/>
      <p:bldP spid="133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Fetch Data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PC value serves as address to instruction memory while also being incremented by 4 using the adder</a:t>
            </a:r>
          </a:p>
          <a:p>
            <a:pPr>
              <a:defRPr/>
            </a:pPr>
            <a:r>
              <a:rPr lang="en-US" sz="2400" dirty="0"/>
              <a:t>Instruction word is returned by memory after some delay</a:t>
            </a:r>
          </a:p>
          <a:p>
            <a:pPr>
              <a:defRPr/>
            </a:pPr>
            <a:r>
              <a:rPr lang="en-US" sz="2400" dirty="0"/>
              <a:t>New PC value is clocked into PC register at the end of clock cycle</a:t>
            </a:r>
          </a:p>
        </p:txBody>
      </p:sp>
      <p:grpSp>
        <p:nvGrpSpPr>
          <p:cNvPr id="13316" name="Group 104"/>
          <p:cNvGrpSpPr>
            <a:grpSpLocks/>
          </p:cNvGrpSpPr>
          <p:nvPr/>
        </p:nvGrpSpPr>
        <p:grpSpPr bwMode="auto">
          <a:xfrm>
            <a:off x="6705600" y="4667166"/>
            <a:ext cx="1295400" cy="1371600"/>
            <a:chOff x="1447800" y="4191000"/>
            <a:chExt cx="685800" cy="990600"/>
          </a:xfrm>
        </p:grpSpPr>
        <p:sp>
          <p:nvSpPr>
            <p:cNvPr id="13338" name="Rectangle 7"/>
            <p:cNvSpPr>
              <a:spLocks noChangeArrowheads="1"/>
            </p:cNvSpPr>
            <p:nvPr/>
          </p:nvSpPr>
          <p:spPr bwMode="auto">
            <a:xfrm>
              <a:off x="1447800" y="4191000"/>
              <a:ext cx="685800" cy="990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527517" eaLnBrk="1" hangingPunct="1"/>
              <a:r>
                <a:rPr lang="en-US" altLang="en-US" sz="1200" b="1">
                  <a:solidFill>
                    <a:prstClr val="black"/>
                  </a:solidFill>
                </a:rPr>
                <a:t>I-Cache / I-MEM</a:t>
              </a:r>
            </a:p>
          </p:txBody>
        </p:sp>
        <p:sp>
          <p:nvSpPr>
            <p:cNvPr id="6" name="Text Box 23"/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defTabSz="527517">
                <a:spcBef>
                  <a:spcPct val="50000"/>
                </a:spcBef>
                <a:defRPr/>
              </a:pPr>
              <a:r>
                <a:rPr lang="en-US" sz="1200" dirty="0" err="1">
                  <a:solidFill>
                    <a:prstClr val="black"/>
                  </a:solidFill>
                  <a:latin typeface="Arial" charset="0"/>
                </a:rPr>
                <a:t>Addr</a:t>
              </a: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1447800" y="4506296"/>
              <a:ext cx="685800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defTabSz="527517">
                <a:spcBef>
                  <a:spcPct val="50000"/>
                </a:spcBef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</a:rPr>
                <a:t>Data</a:t>
              </a:r>
            </a:p>
          </p:txBody>
        </p:sp>
      </p:grpSp>
      <p:cxnSp>
        <p:nvCxnSpPr>
          <p:cNvPr id="13317" name="Straight Arrow Connector 12"/>
          <p:cNvCxnSpPr>
            <a:cxnSpLocks noChangeShapeType="1"/>
          </p:cNvCxnSpPr>
          <p:nvPr/>
        </p:nvCxnSpPr>
        <p:spPr bwMode="auto">
          <a:xfrm>
            <a:off x="8001000" y="5276766"/>
            <a:ext cx="4572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8" name="Text Box 22"/>
          <p:cNvSpPr txBox="1">
            <a:spLocks noChangeArrowheads="1"/>
          </p:cNvSpPr>
          <p:nvPr/>
        </p:nvSpPr>
        <p:spPr bwMode="auto">
          <a:xfrm>
            <a:off x="8077200" y="5319630"/>
            <a:ext cx="1447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prstClr val="black"/>
                </a:solidFill>
              </a:rPr>
              <a:t>Instruction Word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 rot="16200000">
            <a:off x="4373563" y="5170403"/>
            <a:ext cx="990600" cy="288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" wrap="none" anchor="ctr"/>
          <a:lstStyle/>
          <a:p>
            <a:pPr algn="ctr" defTabSz="527517"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cs typeface="Arial" charset="0"/>
              </a:rPr>
              <a:t>PC</a:t>
            </a:r>
          </a:p>
        </p:txBody>
      </p:sp>
      <p:sp>
        <p:nvSpPr>
          <p:cNvPr id="18" name="Trapezoid 17"/>
          <p:cNvSpPr/>
          <p:nvPr/>
        </p:nvSpPr>
        <p:spPr bwMode="auto">
          <a:xfrm rot="5400000">
            <a:off x="5524500" y="3867066"/>
            <a:ext cx="1295400" cy="609600"/>
          </a:xfrm>
          <a:prstGeom prst="trapezoid">
            <a:avLst>
              <a:gd name="adj" fmla="val 33990"/>
            </a:avLst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527517">
              <a:defRPr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+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5867400" y="3600367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A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867400" y="4336966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B</a:t>
            </a:r>
          </a:p>
        </p:txBody>
      </p:sp>
      <p:cxnSp>
        <p:nvCxnSpPr>
          <p:cNvPr id="13323" name="Straight Connector 24"/>
          <p:cNvCxnSpPr>
            <a:cxnSpLocks noChangeShapeType="1"/>
          </p:cNvCxnSpPr>
          <p:nvPr/>
        </p:nvCxnSpPr>
        <p:spPr bwMode="auto">
          <a:xfrm rot="16200000" flipH="1">
            <a:off x="4762500" y="4857666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Straight Connector 27"/>
          <p:cNvCxnSpPr>
            <a:cxnSpLocks noChangeShapeType="1"/>
          </p:cNvCxnSpPr>
          <p:nvPr/>
        </p:nvCxnSpPr>
        <p:spPr bwMode="auto">
          <a:xfrm rot="5400000">
            <a:off x="4838700" y="4857666"/>
            <a:ext cx="1524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5" name="Text Box 22"/>
          <p:cNvSpPr txBox="1">
            <a:spLocks noChangeArrowheads="1"/>
          </p:cNvSpPr>
          <p:nvPr/>
        </p:nvSpPr>
        <p:spPr bwMode="auto">
          <a:xfrm>
            <a:off x="3886200" y="4514767"/>
            <a:ext cx="533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srgbClr val="1F497D"/>
                </a:solidFill>
              </a:rPr>
              <a:t>CLK</a:t>
            </a:r>
          </a:p>
        </p:txBody>
      </p:sp>
      <p:cxnSp>
        <p:nvCxnSpPr>
          <p:cNvPr id="13326" name="Shape 31"/>
          <p:cNvCxnSpPr>
            <a:cxnSpLocks noChangeShapeType="1"/>
            <a:stCxn id="13325" idx="3"/>
            <a:endCxn id="17" idx="3"/>
          </p:cNvCxnSpPr>
          <p:nvPr/>
        </p:nvCxnSpPr>
        <p:spPr bwMode="auto">
          <a:xfrm>
            <a:off x="4419600" y="4645572"/>
            <a:ext cx="449264" cy="173994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1"/>
          <p:cNvCxnSpPr>
            <a:cxnSpLocks noChangeShapeType="1"/>
          </p:cNvCxnSpPr>
          <p:nvPr/>
        </p:nvCxnSpPr>
        <p:spPr bwMode="auto">
          <a:xfrm>
            <a:off x="5029200" y="5276766"/>
            <a:ext cx="16764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324600" y="4057567"/>
            <a:ext cx="152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S</a:t>
            </a:r>
          </a:p>
        </p:txBody>
      </p:sp>
      <p:cxnSp>
        <p:nvCxnSpPr>
          <p:cNvPr id="13331" name="AutoShape 11"/>
          <p:cNvCxnSpPr>
            <a:cxnSpLocks noChangeShapeType="1"/>
          </p:cNvCxnSpPr>
          <p:nvPr/>
        </p:nvCxnSpPr>
        <p:spPr bwMode="auto">
          <a:xfrm>
            <a:off x="5562600" y="3752766"/>
            <a:ext cx="3048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Shape 41"/>
          <p:cNvCxnSpPr>
            <a:cxnSpLocks noChangeShapeType="1"/>
            <a:endCxn id="21" idx="1"/>
          </p:cNvCxnSpPr>
          <p:nvPr/>
        </p:nvCxnSpPr>
        <p:spPr bwMode="auto">
          <a:xfrm rot="5400000" flipH="1" flipV="1">
            <a:off x="5270478" y="4679848"/>
            <a:ext cx="812845" cy="380999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23"/>
          <p:cNvSpPr txBox="1">
            <a:spLocks noChangeArrowheads="1"/>
          </p:cNvSpPr>
          <p:nvPr/>
        </p:nvSpPr>
        <p:spPr bwMode="auto">
          <a:xfrm>
            <a:off x="5334000" y="3600366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7432">
            <a:spAutoFit/>
          </a:bodyPr>
          <a:lstStyle/>
          <a:p>
            <a:pPr defTabSz="527517">
              <a:spcBef>
                <a:spcPct val="50000"/>
              </a:spcBef>
              <a:defRPr/>
            </a:pPr>
            <a:r>
              <a:rPr lang="en-US" sz="1200" b="1" dirty="0">
                <a:solidFill>
                  <a:prstClr val="black"/>
                </a:solidFill>
                <a:latin typeface="Arial" charset="0"/>
              </a:rPr>
              <a:t>4</a:t>
            </a:r>
          </a:p>
        </p:txBody>
      </p:sp>
      <p:cxnSp>
        <p:nvCxnSpPr>
          <p:cNvPr id="13334" name="Shape 44"/>
          <p:cNvCxnSpPr>
            <a:cxnSpLocks noChangeShapeType="1"/>
            <a:stCxn id="27" idx="3"/>
            <a:endCxn id="17" idx="0"/>
          </p:cNvCxnSpPr>
          <p:nvPr/>
        </p:nvCxnSpPr>
        <p:spPr bwMode="auto">
          <a:xfrm flipH="1">
            <a:off x="4724401" y="4184525"/>
            <a:ext cx="1752599" cy="1130341"/>
          </a:xfrm>
          <a:prstGeom prst="bentConnector5">
            <a:avLst>
              <a:gd name="adj1" fmla="val -15848"/>
              <a:gd name="adj2" fmla="val -76032"/>
              <a:gd name="adj3" fmla="val 148948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5257800" y="5352966"/>
            <a:ext cx="1219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>
                <a:solidFill>
                  <a:prstClr val="black"/>
                </a:solidFill>
              </a:rPr>
              <a:t>Current PC / Read Address</a:t>
            </a:r>
          </a:p>
        </p:txBody>
      </p:sp>
      <p:sp>
        <p:nvSpPr>
          <p:cNvPr id="13336" name="Text Box 22"/>
          <p:cNvSpPr txBox="1">
            <a:spLocks noChangeArrowheads="1"/>
          </p:cNvSpPr>
          <p:nvPr/>
        </p:nvSpPr>
        <p:spPr bwMode="auto">
          <a:xfrm>
            <a:off x="6705600" y="3752767"/>
            <a:ext cx="1524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527517" eaLnBrk="1" hangingPunct="1">
              <a:spcBef>
                <a:spcPct val="50000"/>
              </a:spcBef>
            </a:pPr>
            <a:r>
              <a:rPr lang="en-US" altLang="en-US" sz="1100" b="1" dirty="0">
                <a:solidFill>
                  <a:prstClr val="black"/>
                </a:solidFill>
              </a:rPr>
              <a:t>“Next” PC = PC + 4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31" y="4454826"/>
            <a:ext cx="25003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8229600" y="4331636"/>
            <a:ext cx="2895600" cy="996243"/>
            <a:chOff x="6421120" y="3754084"/>
            <a:chExt cx="2509520" cy="863411"/>
          </a:xfrm>
        </p:grpSpPr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6778467" y="4377429"/>
              <a:ext cx="1254760" cy="240066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527517">
                <a:spcBef>
                  <a:spcPct val="50000"/>
                </a:spcBef>
                <a:defRPr/>
              </a:pPr>
              <a:r>
                <a:rPr lang="en-US" sz="1200" b="1" u="sng" dirty="0">
                  <a:solidFill>
                    <a:prstClr val="black"/>
                  </a:solidFill>
                  <a:latin typeface="Arial" charset="0"/>
                </a:rPr>
                <a:t>ADD $3,$1,$2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421120" y="3754084"/>
              <a:ext cx="2509520" cy="396240"/>
              <a:chOff x="6421120" y="3754084"/>
              <a:chExt cx="2509520" cy="396240"/>
            </a:xfrm>
          </p:grpSpPr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6421120" y="3952204"/>
                <a:ext cx="462280" cy="1981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527517">
                  <a:defRPr/>
                </a:pPr>
                <a:r>
                  <a:rPr lang="en-US" sz="1000" b="1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000000</a:t>
                </a:r>
              </a:p>
            </p:txBody>
          </p:sp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6883400" y="3952204"/>
                <a:ext cx="396240" cy="1981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527517">
                  <a:defRPr/>
                </a:pPr>
                <a:r>
                  <a:rPr lang="en-US" sz="10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00001</a:t>
                </a: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7279640" y="3952204"/>
                <a:ext cx="396240" cy="1981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527517">
                  <a:defRPr/>
                </a:pPr>
                <a:r>
                  <a:rPr lang="en-US" sz="10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00010</a:t>
                </a: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8072120" y="3952204"/>
                <a:ext cx="396240" cy="1981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527517">
                  <a:defRPr/>
                </a:pPr>
                <a:r>
                  <a:rPr lang="en-US" sz="10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00000</a:t>
                </a:r>
              </a:p>
            </p:txBody>
          </p:sp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7675880" y="3952204"/>
                <a:ext cx="396240" cy="1981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527517">
                  <a:defRPr/>
                </a:pPr>
                <a:r>
                  <a:rPr lang="en-US" sz="10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00011</a:t>
                </a: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8468360" y="3952204"/>
                <a:ext cx="462280" cy="1981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527517">
                  <a:defRPr/>
                </a:pPr>
                <a:r>
                  <a:rPr lang="en-US" sz="10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100000</a:t>
                </a: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6421120" y="3754084"/>
                <a:ext cx="462280" cy="198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527517" eaLnBrk="1" hangingPunct="1"/>
                <a:r>
                  <a:rPr lang="en-US" altLang="en-US" sz="1000" b="1">
                    <a:solidFill>
                      <a:srgbClr val="1F497D"/>
                    </a:solidFill>
                  </a:rPr>
                  <a:t>opcode</a:t>
                </a:r>
              </a:p>
            </p:txBody>
          </p:sp>
          <p:sp>
            <p:nvSpPr>
              <p:cNvPr id="38" name="Rectangle 7"/>
              <p:cNvSpPr>
                <a:spLocks noChangeArrowheads="1"/>
              </p:cNvSpPr>
              <p:nvPr/>
            </p:nvSpPr>
            <p:spPr bwMode="auto">
              <a:xfrm>
                <a:off x="6883400" y="3754084"/>
                <a:ext cx="396240" cy="198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527517" eaLnBrk="1" hangingPunct="1"/>
                <a:r>
                  <a:rPr lang="en-US" altLang="en-US" sz="1000" b="1">
                    <a:solidFill>
                      <a:srgbClr val="1F497D"/>
                    </a:solidFill>
                  </a:rPr>
                  <a:t>rs</a:t>
                </a:r>
              </a:p>
            </p:txBody>
          </p:sp>
          <p:sp>
            <p:nvSpPr>
              <p:cNvPr id="39" name="Rectangle 7"/>
              <p:cNvSpPr>
                <a:spLocks noChangeArrowheads="1"/>
              </p:cNvSpPr>
              <p:nvPr/>
            </p:nvSpPr>
            <p:spPr bwMode="auto">
              <a:xfrm>
                <a:off x="7279640" y="3754084"/>
                <a:ext cx="396240" cy="198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527517" eaLnBrk="1" hangingPunct="1"/>
                <a:r>
                  <a:rPr lang="en-US" altLang="en-US" sz="1000" b="1">
                    <a:solidFill>
                      <a:srgbClr val="1F497D"/>
                    </a:solidFill>
                  </a:rPr>
                  <a:t>rt</a:t>
                </a:r>
              </a:p>
            </p:txBody>
          </p:sp>
          <p:sp>
            <p:nvSpPr>
              <p:cNvPr id="40" name="Rectangle 7"/>
              <p:cNvSpPr>
                <a:spLocks noChangeArrowheads="1"/>
              </p:cNvSpPr>
              <p:nvPr/>
            </p:nvSpPr>
            <p:spPr bwMode="auto">
              <a:xfrm>
                <a:off x="8072120" y="3754084"/>
                <a:ext cx="396240" cy="198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527517" eaLnBrk="1" hangingPunct="1"/>
                <a:r>
                  <a:rPr lang="en-US" altLang="en-US" sz="1000" b="1">
                    <a:solidFill>
                      <a:srgbClr val="1F497D"/>
                    </a:solidFill>
                  </a:rPr>
                  <a:t>shamt</a:t>
                </a:r>
              </a:p>
            </p:txBody>
          </p:sp>
          <p:sp>
            <p:nvSpPr>
              <p:cNvPr id="41" name="Rectangle 7"/>
              <p:cNvSpPr>
                <a:spLocks noChangeArrowheads="1"/>
              </p:cNvSpPr>
              <p:nvPr/>
            </p:nvSpPr>
            <p:spPr bwMode="auto">
              <a:xfrm>
                <a:off x="7675880" y="3754084"/>
                <a:ext cx="396240" cy="198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527517" eaLnBrk="1" hangingPunct="1"/>
                <a:r>
                  <a:rPr lang="en-US" altLang="en-US" sz="1000" b="1">
                    <a:solidFill>
                      <a:srgbClr val="1F497D"/>
                    </a:solidFill>
                  </a:rPr>
                  <a:t>rd</a:t>
                </a:r>
              </a:p>
            </p:txBody>
          </p:sp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8468360" y="3754084"/>
                <a:ext cx="462280" cy="198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527517" eaLnBrk="1" hangingPunct="1"/>
                <a:r>
                  <a:rPr lang="en-US" altLang="en-US" sz="1000" b="1">
                    <a:solidFill>
                      <a:srgbClr val="1F497D"/>
                    </a:solidFill>
                  </a:rPr>
                  <a:t>func</a:t>
                </a: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H="1" flipV="1">
              <a:off x="6421120" y="4176957"/>
              <a:ext cx="357347" cy="2004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8033227" y="4176957"/>
              <a:ext cx="897413" cy="2004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AutoShape 11"/>
          <p:cNvCxnSpPr>
            <a:cxnSpLocks noChangeShapeType="1"/>
          </p:cNvCxnSpPr>
          <p:nvPr/>
        </p:nvCxnSpPr>
        <p:spPr bwMode="auto">
          <a:xfrm>
            <a:off x="5041360" y="5270387"/>
            <a:ext cx="1676400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hape 41"/>
          <p:cNvCxnSpPr>
            <a:cxnSpLocks noChangeShapeType="1"/>
          </p:cNvCxnSpPr>
          <p:nvPr/>
        </p:nvCxnSpPr>
        <p:spPr bwMode="auto">
          <a:xfrm rot="5400000" flipH="1" flipV="1">
            <a:off x="5270467" y="4667197"/>
            <a:ext cx="805740" cy="380999"/>
          </a:xfrm>
          <a:prstGeom prst="bentConnector2">
            <a:avLst/>
          </a:prstGeom>
          <a:noFill/>
          <a:ln w="38100" algn="ctr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4502819" y="4987707"/>
            <a:ext cx="969689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>
                <a:solidFill>
                  <a:srgbClr val="FF0000"/>
                </a:solidFill>
                <a:latin typeface="Calibri"/>
              </a:rPr>
              <a:t>Current PC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24382" y="3969344"/>
            <a:ext cx="1227772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27517"/>
            <a:r>
              <a:rPr lang="en-US" sz="1385" b="1" dirty="0">
                <a:solidFill>
                  <a:srgbClr val="FF0000"/>
                </a:solidFill>
                <a:latin typeface="Calibri"/>
              </a:rPr>
              <a:t>Current PC + 4</a:t>
            </a:r>
          </a:p>
        </p:txBody>
      </p:sp>
      <p:cxnSp>
        <p:nvCxnSpPr>
          <p:cNvPr id="52" name="Shape 44"/>
          <p:cNvCxnSpPr>
            <a:cxnSpLocks noChangeShapeType="1"/>
          </p:cNvCxnSpPr>
          <p:nvPr/>
        </p:nvCxnSpPr>
        <p:spPr bwMode="auto">
          <a:xfrm flipH="1">
            <a:off x="4727963" y="4176409"/>
            <a:ext cx="1752600" cy="1123238"/>
          </a:xfrm>
          <a:prstGeom prst="bentConnector5">
            <a:avLst>
              <a:gd name="adj1" fmla="val -15050"/>
              <a:gd name="adj2" fmla="val -75705"/>
              <a:gd name="adj3" fmla="val 148273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Arrow Connector 12"/>
          <p:cNvCxnSpPr>
            <a:cxnSpLocks noChangeShapeType="1"/>
          </p:cNvCxnSpPr>
          <p:nvPr/>
        </p:nvCxnSpPr>
        <p:spPr bwMode="auto">
          <a:xfrm>
            <a:off x="8015654" y="5282535"/>
            <a:ext cx="4572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0033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Decode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What is the instruction and operands?</a:t>
            </a:r>
          </a:p>
          <a:p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89882" y="3010798"/>
            <a:ext cx="1758462" cy="163788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black"/>
                </a:solidFill>
                <a:latin typeface="Calibri"/>
              </a:rPr>
              <a:t>Decode &amp; Register</a:t>
            </a:r>
          </a:p>
          <a:p>
            <a:pPr algn="ctr" defTabSz="527517"/>
            <a:r>
              <a:rPr lang="en-US" sz="1615" dirty="0">
                <a:solidFill>
                  <a:prstClr val="white"/>
                </a:solidFill>
                <a:latin typeface="Calibri"/>
              </a:rPr>
              <a:t>Identify opcode &amp; read operands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79936" y="3005773"/>
            <a:ext cx="1758462" cy="1637881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Execute</a:t>
            </a:r>
            <a:endParaRPr lang="en-US" sz="2077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00141" y="3010798"/>
            <a:ext cx="1758462" cy="1637881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Mem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380152" y="3005772"/>
            <a:ext cx="1758462" cy="1637881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27517"/>
            <a:r>
              <a:rPr lang="en-US" sz="2077" b="1" dirty="0">
                <a:solidFill>
                  <a:prstClr val="white">
                    <a:lumMod val="85000"/>
                  </a:prstClr>
                </a:solidFill>
                <a:latin typeface="Calibri"/>
              </a:rPr>
              <a:t>Write Result</a:t>
            </a:r>
          </a:p>
          <a:p>
            <a:pPr algn="ctr" defTabSz="527517"/>
            <a:r>
              <a:rPr lang="en-US" sz="1615" dirty="0">
                <a:solidFill>
                  <a:prstClr val="white">
                    <a:lumMod val="85000"/>
                  </a:prstClr>
                </a:solidFill>
                <a:latin typeface="Calibri"/>
              </a:rPr>
              <a:t>Write to </a:t>
            </a:r>
          </a:p>
          <a:p>
            <a:pPr algn="ctr" defTabSz="527517"/>
            <a:r>
              <a:rPr lang="en-US" sz="1615" dirty="0" err="1">
                <a:solidFill>
                  <a:prstClr val="white">
                    <a:lumMod val="85000"/>
                  </a:prstClr>
                </a:solidFill>
                <a:latin typeface="Calibri"/>
              </a:rPr>
              <a:t>dst</a:t>
            </a:r>
            <a:r>
              <a:rPr lang="en-US" sz="1615" dirty="0">
                <a:solidFill>
                  <a:prstClr val="white">
                    <a:lumMod val="85000"/>
                  </a:prstClr>
                </a:solidFill>
                <a:latin typeface="Calibri"/>
              </a:rPr>
              <a:t> register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15" y="3121632"/>
            <a:ext cx="2757166" cy="14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1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Instruction Formats</a:t>
            </a:r>
            <a:endParaRPr lang="en-AU" altLang="en-US" sz="4400" dirty="0"/>
          </a:p>
        </p:txBody>
      </p:sp>
      <p:sp>
        <p:nvSpPr>
          <p:cNvPr id="25639" name="Text Box 5"/>
          <p:cNvSpPr txBox="1">
            <a:spLocks noChangeArrowheads="1"/>
          </p:cNvSpPr>
          <p:nvPr/>
        </p:nvSpPr>
        <p:spPr bwMode="auto">
          <a:xfrm>
            <a:off x="2730293" y="2166027"/>
            <a:ext cx="1296988" cy="40011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2000">
                <a:solidFill>
                  <a:prstClr val="black"/>
                </a:solidFill>
              </a:rPr>
              <a:t>0</a:t>
            </a:r>
            <a:endParaRPr lang="en-AU" altLang="en-US" sz="2000">
              <a:solidFill>
                <a:prstClr val="black"/>
              </a:solidFill>
            </a:endParaRPr>
          </a:p>
        </p:txBody>
      </p:sp>
      <p:sp>
        <p:nvSpPr>
          <p:cNvPr id="25640" name="Text Box 6"/>
          <p:cNvSpPr txBox="1">
            <a:spLocks noChangeArrowheads="1"/>
          </p:cNvSpPr>
          <p:nvPr/>
        </p:nvSpPr>
        <p:spPr bwMode="auto">
          <a:xfrm>
            <a:off x="4027281" y="2166027"/>
            <a:ext cx="1079500" cy="40011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2000">
                <a:solidFill>
                  <a:prstClr val="black"/>
                </a:solidFill>
              </a:rPr>
              <a:t>rs</a:t>
            </a:r>
            <a:endParaRPr lang="en-AU" altLang="en-US" sz="2000">
              <a:solidFill>
                <a:prstClr val="black"/>
              </a:solidFill>
            </a:endParaRPr>
          </a:p>
        </p:txBody>
      </p:sp>
      <p:sp>
        <p:nvSpPr>
          <p:cNvPr id="25641" name="Text Box 7"/>
          <p:cNvSpPr txBox="1">
            <a:spLocks noChangeArrowheads="1"/>
          </p:cNvSpPr>
          <p:nvPr/>
        </p:nvSpPr>
        <p:spPr bwMode="auto">
          <a:xfrm>
            <a:off x="5106782" y="2166027"/>
            <a:ext cx="1079500" cy="40011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2000">
                <a:solidFill>
                  <a:prstClr val="black"/>
                </a:solidFill>
              </a:rPr>
              <a:t>rt</a:t>
            </a:r>
            <a:endParaRPr lang="en-AU" altLang="en-US" sz="2000">
              <a:solidFill>
                <a:prstClr val="black"/>
              </a:solidFill>
            </a:endParaRPr>
          </a:p>
        </p:txBody>
      </p:sp>
      <p:sp>
        <p:nvSpPr>
          <p:cNvPr id="25642" name="Text Box 8"/>
          <p:cNvSpPr txBox="1">
            <a:spLocks noChangeArrowheads="1"/>
          </p:cNvSpPr>
          <p:nvPr/>
        </p:nvSpPr>
        <p:spPr bwMode="auto">
          <a:xfrm>
            <a:off x="6186282" y="2166027"/>
            <a:ext cx="1079500" cy="40011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2000">
                <a:solidFill>
                  <a:prstClr val="black"/>
                </a:solidFill>
              </a:rPr>
              <a:t>rd</a:t>
            </a:r>
            <a:endParaRPr lang="en-AU" altLang="en-US" sz="2000">
              <a:solidFill>
                <a:prstClr val="black"/>
              </a:solidFill>
            </a:endParaRPr>
          </a:p>
        </p:txBody>
      </p:sp>
      <p:sp>
        <p:nvSpPr>
          <p:cNvPr id="25643" name="Text Box 9"/>
          <p:cNvSpPr txBox="1">
            <a:spLocks noChangeArrowheads="1"/>
          </p:cNvSpPr>
          <p:nvPr/>
        </p:nvSpPr>
        <p:spPr bwMode="auto">
          <a:xfrm>
            <a:off x="7267369" y="2166027"/>
            <a:ext cx="1079500" cy="4001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2000">
                <a:solidFill>
                  <a:prstClr val="black"/>
                </a:solidFill>
              </a:rPr>
              <a:t>shamt</a:t>
            </a:r>
            <a:endParaRPr lang="en-AU" altLang="en-US" sz="2000">
              <a:solidFill>
                <a:prstClr val="black"/>
              </a:solidFill>
            </a:endParaRPr>
          </a:p>
        </p:txBody>
      </p:sp>
      <p:sp>
        <p:nvSpPr>
          <p:cNvPr id="25644" name="Text Box 10"/>
          <p:cNvSpPr txBox="1">
            <a:spLocks noChangeArrowheads="1"/>
          </p:cNvSpPr>
          <p:nvPr/>
        </p:nvSpPr>
        <p:spPr bwMode="auto">
          <a:xfrm>
            <a:off x="8346869" y="2166027"/>
            <a:ext cx="1296988" cy="40011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2000">
                <a:solidFill>
                  <a:prstClr val="black"/>
                </a:solidFill>
              </a:rPr>
              <a:t>funct</a:t>
            </a:r>
            <a:endParaRPr lang="en-AU" altLang="en-US" sz="2000">
              <a:solidFill>
                <a:prstClr val="black"/>
              </a:solidFill>
            </a:endParaRPr>
          </a:p>
        </p:txBody>
      </p:sp>
      <p:sp>
        <p:nvSpPr>
          <p:cNvPr id="25645" name="Text Box 11"/>
          <p:cNvSpPr txBox="1">
            <a:spLocks noChangeArrowheads="1"/>
          </p:cNvSpPr>
          <p:nvPr/>
        </p:nvSpPr>
        <p:spPr bwMode="auto">
          <a:xfrm>
            <a:off x="3009694" y="2602589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>
                <a:solidFill>
                  <a:prstClr val="black"/>
                </a:solidFill>
              </a:rPr>
              <a:t>31:26</a:t>
            </a:r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25646" name="Text Box 12"/>
          <p:cNvSpPr txBox="1">
            <a:spLocks noChangeArrowheads="1"/>
          </p:cNvSpPr>
          <p:nvPr/>
        </p:nvSpPr>
        <p:spPr bwMode="auto">
          <a:xfrm>
            <a:off x="8738981" y="2602589"/>
            <a:ext cx="470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>
                <a:solidFill>
                  <a:prstClr val="black"/>
                </a:solidFill>
              </a:rPr>
              <a:t>5:0</a:t>
            </a:r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25647" name="Text Box 13"/>
          <p:cNvSpPr txBox="1">
            <a:spLocks noChangeArrowheads="1"/>
          </p:cNvSpPr>
          <p:nvPr/>
        </p:nvSpPr>
        <p:spPr bwMode="auto">
          <a:xfrm>
            <a:off x="4233656" y="2602589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>
                <a:solidFill>
                  <a:prstClr val="black"/>
                </a:solidFill>
              </a:rPr>
              <a:t>25:21</a:t>
            </a:r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25648" name="Text Box 14"/>
          <p:cNvSpPr txBox="1">
            <a:spLocks noChangeArrowheads="1"/>
          </p:cNvSpPr>
          <p:nvPr/>
        </p:nvSpPr>
        <p:spPr bwMode="auto">
          <a:xfrm>
            <a:off x="5314744" y="2602589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>
                <a:solidFill>
                  <a:prstClr val="black"/>
                </a:solidFill>
              </a:rPr>
              <a:t>20:16</a:t>
            </a:r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25649" name="Text Box 15"/>
          <p:cNvSpPr txBox="1">
            <a:spLocks noChangeArrowheads="1"/>
          </p:cNvSpPr>
          <p:nvPr/>
        </p:nvSpPr>
        <p:spPr bwMode="auto">
          <a:xfrm>
            <a:off x="6394244" y="2602589"/>
            <a:ext cx="6823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>
                <a:solidFill>
                  <a:prstClr val="black"/>
                </a:solidFill>
              </a:rPr>
              <a:t>15:11</a:t>
            </a:r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25650" name="Text Box 16"/>
          <p:cNvSpPr txBox="1">
            <a:spLocks noChangeArrowheads="1"/>
          </p:cNvSpPr>
          <p:nvPr/>
        </p:nvSpPr>
        <p:spPr bwMode="auto">
          <a:xfrm>
            <a:off x="7530894" y="2602589"/>
            <a:ext cx="583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>
                <a:solidFill>
                  <a:prstClr val="black"/>
                </a:solidFill>
              </a:rPr>
              <a:t>10:6</a:t>
            </a:r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25631" name="Text Box 18"/>
          <p:cNvSpPr txBox="1">
            <a:spLocks noChangeArrowheads="1"/>
          </p:cNvSpPr>
          <p:nvPr/>
        </p:nvSpPr>
        <p:spPr bwMode="auto">
          <a:xfrm>
            <a:off x="2730293" y="3174092"/>
            <a:ext cx="1296988" cy="40011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2000">
                <a:solidFill>
                  <a:prstClr val="black"/>
                </a:solidFill>
              </a:rPr>
              <a:t>35 or 43</a:t>
            </a:r>
            <a:endParaRPr lang="en-AU" altLang="en-US" sz="2000">
              <a:solidFill>
                <a:prstClr val="black"/>
              </a:solidFill>
            </a:endParaRPr>
          </a:p>
        </p:txBody>
      </p:sp>
      <p:sp>
        <p:nvSpPr>
          <p:cNvPr id="25632" name="Text Box 19"/>
          <p:cNvSpPr txBox="1">
            <a:spLocks noChangeArrowheads="1"/>
          </p:cNvSpPr>
          <p:nvPr/>
        </p:nvSpPr>
        <p:spPr bwMode="auto">
          <a:xfrm>
            <a:off x="4027281" y="3174092"/>
            <a:ext cx="1079500" cy="40011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2000">
                <a:solidFill>
                  <a:prstClr val="black"/>
                </a:solidFill>
              </a:rPr>
              <a:t>rs</a:t>
            </a:r>
            <a:endParaRPr lang="en-AU" altLang="en-US" sz="2000">
              <a:solidFill>
                <a:prstClr val="black"/>
              </a:solidFill>
            </a:endParaRPr>
          </a:p>
        </p:txBody>
      </p:sp>
      <p:sp>
        <p:nvSpPr>
          <p:cNvPr id="25633" name="Text Box 20"/>
          <p:cNvSpPr txBox="1">
            <a:spLocks noChangeArrowheads="1"/>
          </p:cNvSpPr>
          <p:nvPr/>
        </p:nvSpPr>
        <p:spPr bwMode="auto">
          <a:xfrm>
            <a:off x="5106782" y="3174092"/>
            <a:ext cx="1079500" cy="40011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2000">
                <a:solidFill>
                  <a:prstClr val="black"/>
                </a:solidFill>
              </a:rPr>
              <a:t>rt</a:t>
            </a:r>
            <a:endParaRPr lang="en-AU" altLang="en-US" sz="2000">
              <a:solidFill>
                <a:prstClr val="black"/>
              </a:solidFill>
            </a:endParaRPr>
          </a:p>
        </p:txBody>
      </p:sp>
      <p:sp>
        <p:nvSpPr>
          <p:cNvPr id="25634" name="Text Box 21"/>
          <p:cNvSpPr txBox="1">
            <a:spLocks noChangeArrowheads="1"/>
          </p:cNvSpPr>
          <p:nvPr/>
        </p:nvSpPr>
        <p:spPr bwMode="auto">
          <a:xfrm>
            <a:off x="6186282" y="3174092"/>
            <a:ext cx="3457575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2000">
                <a:solidFill>
                  <a:prstClr val="black"/>
                </a:solidFill>
              </a:rPr>
              <a:t>address</a:t>
            </a:r>
            <a:endParaRPr lang="en-AU" altLang="en-US" sz="2000">
              <a:solidFill>
                <a:prstClr val="black"/>
              </a:solidFill>
            </a:endParaRPr>
          </a:p>
        </p:txBody>
      </p:sp>
      <p:sp>
        <p:nvSpPr>
          <p:cNvPr id="25635" name="Text Box 22"/>
          <p:cNvSpPr txBox="1">
            <a:spLocks noChangeArrowheads="1"/>
          </p:cNvSpPr>
          <p:nvPr/>
        </p:nvSpPr>
        <p:spPr bwMode="auto">
          <a:xfrm>
            <a:off x="3009694" y="3610654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>
                <a:solidFill>
                  <a:prstClr val="black"/>
                </a:solidFill>
              </a:rPr>
              <a:t>31:26</a:t>
            </a:r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25636" name="Text Box 23"/>
          <p:cNvSpPr txBox="1">
            <a:spLocks noChangeArrowheads="1"/>
          </p:cNvSpPr>
          <p:nvPr/>
        </p:nvSpPr>
        <p:spPr bwMode="auto">
          <a:xfrm>
            <a:off x="4233656" y="3610654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>
                <a:solidFill>
                  <a:prstClr val="black"/>
                </a:solidFill>
              </a:rPr>
              <a:t>25:21</a:t>
            </a:r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25637" name="Text Box 24"/>
          <p:cNvSpPr txBox="1">
            <a:spLocks noChangeArrowheads="1"/>
          </p:cNvSpPr>
          <p:nvPr/>
        </p:nvSpPr>
        <p:spPr bwMode="auto">
          <a:xfrm>
            <a:off x="5314744" y="3610654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>
                <a:solidFill>
                  <a:prstClr val="black"/>
                </a:solidFill>
              </a:rPr>
              <a:t>20:16</a:t>
            </a:r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25638" name="Text Box 25"/>
          <p:cNvSpPr txBox="1">
            <a:spLocks noChangeArrowheads="1"/>
          </p:cNvSpPr>
          <p:nvPr/>
        </p:nvSpPr>
        <p:spPr bwMode="auto">
          <a:xfrm>
            <a:off x="7676943" y="3610654"/>
            <a:ext cx="583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>
                <a:solidFill>
                  <a:prstClr val="black"/>
                </a:solidFill>
              </a:rPr>
              <a:t>15:0</a:t>
            </a:r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25623" name="Text Box 27"/>
          <p:cNvSpPr txBox="1">
            <a:spLocks noChangeArrowheads="1"/>
          </p:cNvSpPr>
          <p:nvPr/>
        </p:nvSpPr>
        <p:spPr bwMode="auto">
          <a:xfrm>
            <a:off x="2730293" y="4158342"/>
            <a:ext cx="1296988" cy="40011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2000">
                <a:solidFill>
                  <a:prstClr val="black"/>
                </a:solidFill>
              </a:rPr>
              <a:t>4</a:t>
            </a:r>
            <a:endParaRPr lang="en-AU" altLang="en-US" sz="2000">
              <a:solidFill>
                <a:prstClr val="black"/>
              </a:solidFill>
            </a:endParaRPr>
          </a:p>
        </p:txBody>
      </p:sp>
      <p:sp>
        <p:nvSpPr>
          <p:cNvPr id="25624" name="Text Box 28"/>
          <p:cNvSpPr txBox="1">
            <a:spLocks noChangeArrowheads="1"/>
          </p:cNvSpPr>
          <p:nvPr/>
        </p:nvSpPr>
        <p:spPr bwMode="auto">
          <a:xfrm>
            <a:off x="4027281" y="4158342"/>
            <a:ext cx="1079500" cy="40011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2000">
                <a:solidFill>
                  <a:prstClr val="black"/>
                </a:solidFill>
              </a:rPr>
              <a:t>rs</a:t>
            </a:r>
            <a:endParaRPr lang="en-AU" altLang="en-US" sz="2000">
              <a:solidFill>
                <a:prstClr val="black"/>
              </a:solidFill>
            </a:endParaRPr>
          </a:p>
        </p:txBody>
      </p:sp>
      <p:sp>
        <p:nvSpPr>
          <p:cNvPr id="25625" name="Text Box 29"/>
          <p:cNvSpPr txBox="1">
            <a:spLocks noChangeArrowheads="1"/>
          </p:cNvSpPr>
          <p:nvPr/>
        </p:nvSpPr>
        <p:spPr bwMode="auto">
          <a:xfrm>
            <a:off x="5106782" y="4158342"/>
            <a:ext cx="1079500" cy="40011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2000">
                <a:solidFill>
                  <a:prstClr val="black"/>
                </a:solidFill>
              </a:rPr>
              <a:t>rt</a:t>
            </a:r>
            <a:endParaRPr lang="en-AU" altLang="en-US" sz="2000">
              <a:solidFill>
                <a:prstClr val="black"/>
              </a:solidFill>
            </a:endParaRPr>
          </a:p>
        </p:txBody>
      </p:sp>
      <p:sp>
        <p:nvSpPr>
          <p:cNvPr id="25626" name="Text Box 30"/>
          <p:cNvSpPr txBox="1">
            <a:spLocks noChangeArrowheads="1"/>
          </p:cNvSpPr>
          <p:nvPr/>
        </p:nvSpPr>
        <p:spPr bwMode="auto">
          <a:xfrm>
            <a:off x="6186282" y="4158342"/>
            <a:ext cx="3457575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2000">
                <a:solidFill>
                  <a:prstClr val="black"/>
                </a:solidFill>
              </a:rPr>
              <a:t>address</a:t>
            </a:r>
            <a:endParaRPr lang="en-AU" altLang="en-US" sz="2000">
              <a:solidFill>
                <a:prstClr val="black"/>
              </a:solidFill>
            </a:endParaRPr>
          </a:p>
        </p:txBody>
      </p:sp>
      <p:sp>
        <p:nvSpPr>
          <p:cNvPr id="25627" name="Text Box 31"/>
          <p:cNvSpPr txBox="1">
            <a:spLocks noChangeArrowheads="1"/>
          </p:cNvSpPr>
          <p:nvPr/>
        </p:nvSpPr>
        <p:spPr bwMode="auto">
          <a:xfrm>
            <a:off x="3009694" y="4594904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>
                <a:solidFill>
                  <a:prstClr val="black"/>
                </a:solidFill>
              </a:rPr>
              <a:t>31:26</a:t>
            </a:r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25628" name="Text Box 32"/>
          <p:cNvSpPr txBox="1">
            <a:spLocks noChangeArrowheads="1"/>
          </p:cNvSpPr>
          <p:nvPr/>
        </p:nvSpPr>
        <p:spPr bwMode="auto">
          <a:xfrm>
            <a:off x="4233656" y="4594904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>
                <a:solidFill>
                  <a:prstClr val="black"/>
                </a:solidFill>
              </a:rPr>
              <a:t>25:21</a:t>
            </a:r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25629" name="Text Box 33"/>
          <p:cNvSpPr txBox="1">
            <a:spLocks noChangeArrowheads="1"/>
          </p:cNvSpPr>
          <p:nvPr/>
        </p:nvSpPr>
        <p:spPr bwMode="auto">
          <a:xfrm>
            <a:off x="5314744" y="4594904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>
                <a:solidFill>
                  <a:prstClr val="black"/>
                </a:solidFill>
              </a:rPr>
              <a:t>20:16</a:t>
            </a:r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25630" name="Text Box 34"/>
          <p:cNvSpPr txBox="1">
            <a:spLocks noChangeArrowheads="1"/>
          </p:cNvSpPr>
          <p:nvPr/>
        </p:nvSpPr>
        <p:spPr bwMode="auto">
          <a:xfrm>
            <a:off x="7676943" y="4594904"/>
            <a:ext cx="5838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>
                <a:solidFill>
                  <a:prstClr val="black"/>
                </a:solidFill>
              </a:rPr>
              <a:t>15:0</a:t>
            </a:r>
            <a:endParaRPr lang="en-AU" altLang="en-US">
              <a:solidFill>
                <a:prstClr val="black"/>
              </a:solidFill>
            </a:endParaRPr>
          </a:p>
        </p:txBody>
      </p:sp>
      <p:sp>
        <p:nvSpPr>
          <p:cNvPr id="25608" name="Text Box 35"/>
          <p:cNvSpPr txBox="1">
            <a:spLocks noChangeArrowheads="1"/>
          </p:cNvSpPr>
          <p:nvPr/>
        </p:nvSpPr>
        <p:spPr bwMode="auto">
          <a:xfrm>
            <a:off x="1706358" y="2218416"/>
            <a:ext cx="8643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1800">
                <a:solidFill>
                  <a:prstClr val="black"/>
                </a:solidFill>
              </a:rPr>
              <a:t>R-type</a:t>
            </a:r>
            <a:endParaRPr lang="en-AU" altLang="en-US" sz="1800">
              <a:solidFill>
                <a:prstClr val="black"/>
              </a:solidFill>
            </a:endParaRPr>
          </a:p>
        </p:txBody>
      </p:sp>
      <p:sp>
        <p:nvSpPr>
          <p:cNvPr id="25609" name="Text Box 36"/>
          <p:cNvSpPr txBox="1">
            <a:spLocks noChangeArrowheads="1"/>
          </p:cNvSpPr>
          <p:nvPr/>
        </p:nvSpPr>
        <p:spPr bwMode="auto">
          <a:xfrm>
            <a:off x="1706357" y="3083603"/>
            <a:ext cx="91563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1800" dirty="0">
                <a:solidFill>
                  <a:prstClr val="black"/>
                </a:solidFill>
              </a:rPr>
              <a:t>Load/</a:t>
            </a:r>
            <a:br>
              <a:rPr lang="en-US" altLang="en-US" sz="1800" dirty="0">
                <a:solidFill>
                  <a:prstClr val="black"/>
                </a:solidFill>
              </a:rPr>
            </a:br>
            <a:r>
              <a:rPr lang="en-US" altLang="en-US" sz="1800" dirty="0">
                <a:solidFill>
                  <a:prstClr val="black"/>
                </a:solidFill>
              </a:rPr>
              <a:t>Store</a:t>
            </a:r>
            <a:endParaRPr lang="en-AU" altLang="en-US" sz="1800" dirty="0">
              <a:solidFill>
                <a:prstClr val="black"/>
              </a:solidFill>
            </a:endParaRPr>
          </a:p>
          <a:p>
            <a:pPr defTabSz="527517"/>
            <a:r>
              <a:rPr lang="en-AU" altLang="en-US" sz="1800" dirty="0">
                <a:solidFill>
                  <a:prstClr val="black"/>
                </a:solidFill>
              </a:rPr>
              <a:t>(I-type)</a:t>
            </a:r>
            <a:endParaRPr lang="en-US" altLang="en-US" sz="1800" dirty="0">
              <a:solidFill>
                <a:prstClr val="black"/>
              </a:solidFill>
            </a:endParaRPr>
          </a:p>
        </p:txBody>
      </p:sp>
      <p:sp>
        <p:nvSpPr>
          <p:cNvPr id="25610" name="Text Box 37"/>
          <p:cNvSpPr txBox="1">
            <a:spLocks noChangeArrowheads="1"/>
          </p:cNvSpPr>
          <p:nvPr/>
        </p:nvSpPr>
        <p:spPr bwMode="auto">
          <a:xfrm>
            <a:off x="1706357" y="4234541"/>
            <a:ext cx="9156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1800" dirty="0">
                <a:solidFill>
                  <a:prstClr val="black"/>
                </a:solidFill>
              </a:rPr>
              <a:t>Branch</a:t>
            </a:r>
          </a:p>
          <a:p>
            <a:pPr defTabSz="527517"/>
            <a:r>
              <a:rPr lang="en-US" altLang="en-US" sz="1800" dirty="0">
                <a:solidFill>
                  <a:prstClr val="black"/>
                </a:solidFill>
              </a:rPr>
              <a:t>(I-type)</a:t>
            </a:r>
            <a:endParaRPr lang="en-AU" altLang="en-US" sz="1800" dirty="0">
              <a:solidFill>
                <a:prstClr val="black"/>
              </a:solidFill>
            </a:endParaRPr>
          </a:p>
        </p:txBody>
      </p:sp>
      <p:sp>
        <p:nvSpPr>
          <p:cNvPr id="25611" name="AutoShape 38"/>
          <p:cNvSpPr>
            <a:spLocks/>
          </p:cNvSpPr>
          <p:nvPr/>
        </p:nvSpPr>
        <p:spPr bwMode="auto">
          <a:xfrm rot="-5400000">
            <a:off x="3307350" y="4590935"/>
            <a:ext cx="144462" cy="1152525"/>
          </a:xfrm>
          <a:prstGeom prst="leftBrace">
            <a:avLst>
              <a:gd name="adj1" fmla="val 664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12" name="AutoShape 39"/>
          <p:cNvSpPr>
            <a:spLocks/>
          </p:cNvSpPr>
          <p:nvPr/>
        </p:nvSpPr>
        <p:spPr bwMode="auto">
          <a:xfrm rot="-5400000">
            <a:off x="4495594" y="4699679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13" name="AutoShape 40"/>
          <p:cNvSpPr>
            <a:spLocks/>
          </p:cNvSpPr>
          <p:nvPr/>
        </p:nvSpPr>
        <p:spPr bwMode="auto">
          <a:xfrm rot="-5400000">
            <a:off x="5575094" y="4699679"/>
            <a:ext cx="144462" cy="935037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14" name="Text Box 41"/>
          <p:cNvSpPr txBox="1">
            <a:spLocks noChangeArrowheads="1"/>
          </p:cNvSpPr>
          <p:nvPr/>
        </p:nvSpPr>
        <p:spPr bwMode="auto">
          <a:xfrm>
            <a:off x="2876344" y="5310866"/>
            <a:ext cx="1008063" cy="36933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1800">
                <a:solidFill>
                  <a:prstClr val="black"/>
                </a:solidFill>
              </a:rPr>
              <a:t>opcode</a:t>
            </a:r>
            <a:endParaRPr lang="en-AU" altLang="en-US" sz="1800">
              <a:solidFill>
                <a:prstClr val="black"/>
              </a:solidFill>
            </a:endParaRPr>
          </a:p>
        </p:txBody>
      </p:sp>
      <p:sp>
        <p:nvSpPr>
          <p:cNvPr id="25615" name="Text Box 42"/>
          <p:cNvSpPr txBox="1">
            <a:spLocks noChangeArrowheads="1"/>
          </p:cNvSpPr>
          <p:nvPr/>
        </p:nvSpPr>
        <p:spPr bwMode="auto">
          <a:xfrm>
            <a:off x="4027281" y="5310866"/>
            <a:ext cx="1008062" cy="646331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1800">
                <a:solidFill>
                  <a:prstClr val="black"/>
                </a:solidFill>
              </a:rPr>
              <a:t>always read</a:t>
            </a:r>
            <a:endParaRPr lang="en-AU" altLang="en-US" sz="1800">
              <a:solidFill>
                <a:prstClr val="black"/>
              </a:solidFill>
            </a:endParaRPr>
          </a:p>
        </p:txBody>
      </p:sp>
      <p:sp>
        <p:nvSpPr>
          <p:cNvPr id="25616" name="Text Box 43"/>
          <p:cNvSpPr txBox="1">
            <a:spLocks noChangeArrowheads="1"/>
          </p:cNvSpPr>
          <p:nvPr/>
        </p:nvSpPr>
        <p:spPr bwMode="auto">
          <a:xfrm>
            <a:off x="5179806" y="5310866"/>
            <a:ext cx="1008062" cy="92333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1800" dirty="0">
                <a:solidFill>
                  <a:prstClr val="black"/>
                </a:solidFill>
              </a:rPr>
              <a:t>read, except for load</a:t>
            </a:r>
            <a:endParaRPr lang="en-AU" altLang="en-US" sz="1800" dirty="0">
              <a:solidFill>
                <a:prstClr val="black"/>
              </a:solidFill>
            </a:endParaRPr>
          </a:p>
        </p:txBody>
      </p:sp>
      <p:sp>
        <p:nvSpPr>
          <p:cNvPr id="25617" name="Text Box 44"/>
          <p:cNvSpPr txBox="1">
            <a:spLocks noChangeArrowheads="1"/>
          </p:cNvSpPr>
          <p:nvPr/>
        </p:nvSpPr>
        <p:spPr bwMode="auto">
          <a:xfrm>
            <a:off x="6692693" y="5310866"/>
            <a:ext cx="1223963" cy="92333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1800" dirty="0">
                <a:solidFill>
                  <a:prstClr val="black"/>
                </a:solidFill>
              </a:rPr>
              <a:t>write for R-type and load</a:t>
            </a:r>
            <a:endParaRPr lang="en-AU" altLang="en-US" sz="1800" dirty="0">
              <a:solidFill>
                <a:prstClr val="black"/>
              </a:solidFill>
            </a:endParaRPr>
          </a:p>
        </p:txBody>
      </p:sp>
      <p:sp>
        <p:nvSpPr>
          <p:cNvPr id="25618" name="Line 45"/>
          <p:cNvSpPr>
            <a:spLocks noChangeShapeType="1"/>
          </p:cNvSpPr>
          <p:nvPr/>
        </p:nvSpPr>
        <p:spPr bwMode="auto">
          <a:xfrm flipH="1" flipV="1">
            <a:off x="6116432" y="3653516"/>
            <a:ext cx="576262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619" name="Line 46"/>
          <p:cNvSpPr>
            <a:spLocks noChangeShapeType="1"/>
          </p:cNvSpPr>
          <p:nvPr/>
        </p:nvSpPr>
        <p:spPr bwMode="auto">
          <a:xfrm flipH="1" flipV="1">
            <a:off x="6403770" y="2645452"/>
            <a:ext cx="360363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620" name="Text Box 47"/>
          <p:cNvSpPr txBox="1">
            <a:spLocks noChangeArrowheads="1"/>
          </p:cNvSpPr>
          <p:nvPr/>
        </p:nvSpPr>
        <p:spPr bwMode="auto">
          <a:xfrm>
            <a:off x="8419894" y="5310866"/>
            <a:ext cx="1439863" cy="646331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1800">
                <a:solidFill>
                  <a:prstClr val="black"/>
                </a:solidFill>
              </a:rPr>
              <a:t>sign-extend and add</a:t>
            </a:r>
            <a:endParaRPr lang="en-AU" altLang="en-US" sz="1800">
              <a:solidFill>
                <a:prstClr val="black"/>
              </a:solidFill>
            </a:endParaRPr>
          </a:p>
        </p:txBody>
      </p:sp>
      <p:sp>
        <p:nvSpPr>
          <p:cNvPr id="25621" name="Line 48"/>
          <p:cNvSpPr>
            <a:spLocks noChangeShapeType="1"/>
          </p:cNvSpPr>
          <p:nvPr/>
        </p:nvSpPr>
        <p:spPr bwMode="auto">
          <a:xfrm flipH="1" flipV="1">
            <a:off x="8564356" y="4661578"/>
            <a:ext cx="714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622" name="Line 49"/>
          <p:cNvSpPr>
            <a:spLocks noChangeShapeType="1"/>
          </p:cNvSpPr>
          <p:nvPr/>
        </p:nvSpPr>
        <p:spPr bwMode="auto">
          <a:xfrm flipV="1">
            <a:off x="8708818" y="3653516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527517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27517"/>
            <a:fld id="{34E7E628-D8CE-DA44-BFF7-C4887CBB62D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27517"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52" name="Text Box 41"/>
          <p:cNvSpPr txBox="1">
            <a:spLocks noChangeArrowheads="1"/>
          </p:cNvSpPr>
          <p:nvPr/>
        </p:nvSpPr>
        <p:spPr bwMode="auto">
          <a:xfrm>
            <a:off x="8271549" y="1203867"/>
            <a:ext cx="1736550" cy="646331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r>
              <a:rPr lang="en-US" altLang="en-US" sz="1800" dirty="0">
                <a:solidFill>
                  <a:prstClr val="black"/>
                </a:solidFill>
              </a:rPr>
              <a:t>different ALU instructions</a:t>
            </a:r>
            <a:endParaRPr lang="en-AU" altLang="en-US" sz="1800" dirty="0">
              <a:solidFill>
                <a:prstClr val="black"/>
              </a:solidFill>
            </a:endParaRPr>
          </a:p>
        </p:txBody>
      </p:sp>
      <p:sp>
        <p:nvSpPr>
          <p:cNvPr id="53" name="AutoShape 40"/>
          <p:cNvSpPr>
            <a:spLocks/>
          </p:cNvSpPr>
          <p:nvPr/>
        </p:nvSpPr>
        <p:spPr bwMode="auto">
          <a:xfrm rot="-5400000" flipH="1">
            <a:off x="8902913" y="1336184"/>
            <a:ext cx="184900" cy="1296988"/>
          </a:xfrm>
          <a:prstGeom prst="leftBrace">
            <a:avLst>
              <a:gd name="adj1" fmla="val 53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527517"/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9" grpId="0" animBg="1"/>
      <p:bldP spid="25640" grpId="0" animBg="1"/>
      <p:bldP spid="25641" grpId="0" animBg="1"/>
      <p:bldP spid="25642" grpId="0" animBg="1"/>
      <p:bldP spid="25643" grpId="0" animBg="1"/>
      <p:bldP spid="25644" grpId="0" animBg="1"/>
      <p:bldP spid="25645" grpId="0"/>
      <p:bldP spid="25646" grpId="0"/>
      <p:bldP spid="25647" grpId="0"/>
      <p:bldP spid="25648" grpId="0"/>
      <p:bldP spid="25649" grpId="0"/>
      <p:bldP spid="25650" grpId="0"/>
      <p:bldP spid="25631" grpId="0" animBg="1"/>
      <p:bldP spid="25632" grpId="0" animBg="1"/>
      <p:bldP spid="25633" grpId="0" animBg="1"/>
      <p:bldP spid="25634" grpId="0" animBg="1"/>
      <p:bldP spid="25635" grpId="0"/>
      <p:bldP spid="25636" grpId="0"/>
      <p:bldP spid="25637" grpId="0"/>
      <p:bldP spid="25638" grpId="0"/>
      <p:bldP spid="25623" grpId="0" animBg="1"/>
      <p:bldP spid="25624" grpId="0" animBg="1"/>
      <p:bldP spid="25625" grpId="0" animBg="1"/>
      <p:bldP spid="25626" grpId="0" animBg="1"/>
      <p:bldP spid="25627" grpId="0"/>
      <p:bldP spid="25628" grpId="0"/>
      <p:bldP spid="25629" grpId="0"/>
      <p:bldP spid="25630" grpId="0"/>
      <p:bldP spid="25608" grpId="0"/>
      <p:bldP spid="25609" grpId="0"/>
      <p:bldP spid="25610" grpId="0"/>
      <p:bldP spid="25611" grpId="0" animBg="1"/>
      <p:bldP spid="25612" grpId="0" animBg="1"/>
      <p:bldP spid="25613" grpId="0" animBg="1"/>
      <p:bldP spid="25614" grpId="0" animBg="1"/>
      <p:bldP spid="25615" grpId="0" animBg="1"/>
      <p:bldP spid="25616" grpId="0" animBg="1"/>
      <p:bldP spid="25617" grpId="0" animBg="1"/>
      <p:bldP spid="25618" grpId="0" animBg="1"/>
      <p:bldP spid="25619" grpId="0" animBg="1"/>
      <p:bldP spid="25620" grpId="0" animBg="1"/>
      <p:bldP spid="25621" grpId="0" animBg="1"/>
      <p:bldP spid="25622" grpId="0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6287</TotalTime>
  <Words>1539</Words>
  <Application>Microsoft Office PowerPoint</Application>
  <PresentationFormat>Widescreen</PresentationFormat>
  <Paragraphs>556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SJSU Spartan Regular</vt:lpstr>
      <vt:lpstr>Arial</vt:lpstr>
      <vt:lpstr>Calibri</vt:lpstr>
      <vt:lpstr>Calibri Light</vt:lpstr>
      <vt:lpstr>Tahoma</vt:lpstr>
      <vt:lpstr>Times New Roman</vt:lpstr>
      <vt:lpstr>Office Theme</vt:lpstr>
      <vt:lpstr>1_Office Theme</vt:lpstr>
      <vt:lpstr>Lecture 3.  Processor Microarchitecture and Design (1)</vt:lpstr>
      <vt:lpstr>Instruction Processing</vt:lpstr>
      <vt:lpstr>Instruction Execution on CPU</vt:lpstr>
      <vt:lpstr>Implementing a Single-Cycle CPU</vt:lpstr>
      <vt:lpstr>Fetch Components</vt:lpstr>
      <vt:lpstr>Fetch Data Path</vt:lpstr>
      <vt:lpstr>Fetch Data Path</vt:lpstr>
      <vt:lpstr>Decode</vt:lpstr>
      <vt:lpstr>Instruction Formats</vt:lpstr>
      <vt:lpstr>Decode Components</vt:lpstr>
      <vt:lpstr>Decode Data Path</vt:lpstr>
      <vt:lpstr>Sign Extension Unit</vt:lpstr>
      <vt:lpstr>Decode Data Path</vt:lpstr>
      <vt:lpstr>Execution &amp; Write Result</vt:lpstr>
      <vt:lpstr>Execution Components</vt:lpstr>
      <vt:lpstr>Datapath for R-type Instructions</vt:lpstr>
      <vt:lpstr>Memory Access Datapath: LW</vt:lpstr>
      <vt:lpstr>Memory Access Datapath: SW</vt:lpstr>
      <vt:lpstr>Branch Datapath: BEQ</vt:lpstr>
      <vt:lpstr>Conclusion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140 Lecture 4.  Processor Microarchitecture and Design (1)</dc:title>
  <dc:creator>Haonan Wang</dc:creator>
  <cp:lastModifiedBy>Haonan Wang</cp:lastModifiedBy>
  <cp:revision>454</cp:revision>
  <dcterms:created xsi:type="dcterms:W3CDTF">2020-09-22T09:05:08Z</dcterms:created>
  <dcterms:modified xsi:type="dcterms:W3CDTF">2022-09-22T04:03:47Z</dcterms:modified>
</cp:coreProperties>
</file>