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466" r:id="rId3"/>
    <p:sldId id="491" r:id="rId4"/>
    <p:sldId id="451" r:id="rId5"/>
    <p:sldId id="452" r:id="rId6"/>
    <p:sldId id="454" r:id="rId7"/>
    <p:sldId id="453" r:id="rId8"/>
    <p:sldId id="455" r:id="rId9"/>
    <p:sldId id="456" r:id="rId10"/>
    <p:sldId id="457" r:id="rId11"/>
    <p:sldId id="489" r:id="rId12"/>
    <p:sldId id="459" r:id="rId13"/>
    <p:sldId id="487" r:id="rId14"/>
    <p:sldId id="462" r:id="rId15"/>
    <p:sldId id="261" r:id="rId16"/>
    <p:sldId id="494" r:id="rId17"/>
    <p:sldId id="495" r:id="rId18"/>
    <p:sldId id="578" r:id="rId19"/>
    <p:sldId id="579" r:id="rId20"/>
    <p:sldId id="496" r:id="rId21"/>
    <p:sldId id="498" r:id="rId22"/>
    <p:sldId id="497" r:id="rId23"/>
    <p:sldId id="499" r:id="rId24"/>
    <p:sldId id="482" r:id="rId25"/>
    <p:sldId id="510" r:id="rId26"/>
    <p:sldId id="511" r:id="rId27"/>
    <p:sldId id="512" r:id="rId28"/>
    <p:sldId id="514" r:id="rId29"/>
    <p:sldId id="515" r:id="rId30"/>
    <p:sldId id="516" r:id="rId31"/>
    <p:sldId id="517" r:id="rId32"/>
    <p:sldId id="542" r:id="rId33"/>
    <p:sldId id="519" r:id="rId34"/>
    <p:sldId id="520" r:id="rId35"/>
    <p:sldId id="521" r:id="rId36"/>
    <p:sldId id="580" r:id="rId37"/>
    <p:sldId id="581" r:id="rId38"/>
    <p:sldId id="582" r:id="rId39"/>
    <p:sldId id="605" r:id="rId40"/>
    <p:sldId id="583" r:id="rId41"/>
    <p:sldId id="606" r:id="rId42"/>
    <p:sldId id="607" r:id="rId43"/>
    <p:sldId id="442" r:id="rId44"/>
    <p:sldId id="614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eZQm++zLQOU+S02gHp3mA==" hashData="Brr3S9B1ZsV2N49IqNjCaKMAxCCiOnnA32sdp+JrNh7ZA5hSoQ5vzEkPChROI4qKfSkxjSW2OYnHuv54S/1zX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527" autoAdjust="0"/>
  </p:normalViewPr>
  <p:slideViewPr>
    <p:cSldViewPr snapToGrid="0">
      <p:cViewPr varScale="1">
        <p:scale>
          <a:sx n="84" d="100"/>
          <a:sy n="84" d="100"/>
        </p:scale>
        <p:origin x="3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0410B-EBA0-4168-9DAA-C1D73C7817A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276F-055D-41CB-9ECE-1719BC74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69A03B-7449-4A00-B83F-247DEBFC4EC5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F1214-2245-42BE-B22B-1C57B7EC750E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635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69A03B-7449-4A00-B83F-247DEBFC4EC5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F1214-2245-42BE-B22B-1C57B7EC750E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005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ACFEC-9454-44CF-8BB9-E5708982D6DC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A05A2-F945-4C52-A066-69C87B624354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111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074F7-F16E-4949-8A53-D05F0C7C56A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9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905C7-924A-47C8-A8F5-5415BB809D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8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6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905C7-924A-47C8-A8F5-5415BB809D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6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9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AB02F-A837-4CDA-BB5B-2AAC018C31C3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73727-C6FC-406A-8CBC-A37303EF65DF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5094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9C1EE-D713-4A22-922D-9181A1B70D4F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9988-DFE4-4B4B-A20F-EA5CA1283433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2110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9C1EE-D713-4A22-922D-9181A1B70D4F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9988-DFE4-4B4B-A20F-EA5CA1283433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055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9C1EE-D713-4A22-922D-9181A1B70D4F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9988-DFE4-4B4B-A20F-EA5CA1283433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0684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9C1EE-D713-4A22-922D-9181A1B70D4F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9988-DFE4-4B4B-A20F-EA5CA1283433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4137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905C7-924A-47C8-A8F5-5415BB809D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4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905C7-924A-47C8-A8F5-5415BB809D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96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905C7-924A-47C8-A8F5-5415BB809D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3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48F3C8-ECA7-47C6-9B73-625BF232EF0A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F87FD-75D4-4559-A3DC-E64B46A49900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1415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01AB8-43FE-4513-BE1F-55D959467E54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53876-F947-410E-9868-3A85F6999C16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1099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2546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2911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2835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6234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13603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6132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299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044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3656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7371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21,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0988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21,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1226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1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276F-055D-41CB-9ECE-1719BC749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7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613A-CBCB-4250-A676-682630136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86A6A-6273-4DCD-BAD1-209BCEAFE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4EA3-05CC-4D60-A985-7A3AA04A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FFEC-3AB2-4AA7-B4B4-3BAFEC8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BAED-7DD9-4F83-95DF-5F0F697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8285-55CC-4D07-A5D6-1CF530F1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98CC-7831-419F-BEC6-DEBB0606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9BF52-E905-4D6E-A197-EEC43D08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5346-3C33-48EB-9873-7AC78983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3086-E30A-4EF1-B94C-A2A5CACC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82324-8F33-46DB-9652-BAE5895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1A185-5F9B-4CB1-B852-DDA619525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D7CF-1D19-4C71-A278-A7BAC946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F8-C1F6-403A-8AB6-20D5DC9A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6E4F-9E03-4A00-92CB-7A30284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99106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56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0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5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354-6F95-4C69-8075-BDE1290F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A07A-F7D4-40B8-B186-76A357A0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D1EB-DDD7-488A-AE0E-407AEA2C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B8BD-EACC-4689-BD64-01A95FE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DF8B-E9F1-4573-B7DD-8D77369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7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2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9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3905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3C0D-D391-4244-A81B-6DEDDE07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D14C5-ED4F-4253-B7D4-B97CDF5D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D50C-BB7B-4FA8-B350-14D0EAB1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8B56-3086-4D38-BED0-56151FC9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F0D9-B74D-43D7-A992-FEC6D555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2E3-4051-4AA0-8DE7-050C06E2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8295-2D6A-4408-B74F-068D86C0C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1AE6F-98CA-45DA-9D89-D43C79C5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5293A-9100-408B-AA94-FC477ED1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3FB2-4801-4D5F-B656-3558E25D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1D39-B9C3-46BB-BE42-FAA305B8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6602-8BD1-4AB5-A51A-57614BD7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060A-6D25-4512-A161-2792CAD9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361-468C-4CB1-A24B-FAA31939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E2415-D653-4D8C-8F14-CAB0ECA4E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A1DA6-14D9-4D2D-82F5-CC71E86B0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7D75C-1B72-4981-8FB8-7921E397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07BAE-3BDC-4731-B455-DFAEF38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F126C-0C52-46A3-B2F5-CC523E43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F565-B1DE-4743-AB2B-5F9F6D2B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1CBE5-3765-409F-91D7-96A2EB39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35B69-C61E-4251-8BBF-662BC502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B2EE1-CA60-4AE2-B8CF-E820A603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3A71B-E140-4ABF-B899-470F582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5AE0F-63BC-468D-89C1-CE32165F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816F-9241-47E1-88D5-BDE24BC6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45A1-FD98-4640-8EE8-75F08CEF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7532-019B-4EA7-926E-F1C8A73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06FB-B4EE-4E7B-8F6D-4E2EDFEB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0CCF-E2EB-41FB-8B2A-38C383E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2F99-0C91-4EC7-B8B6-42A6C9D3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E41B-7B90-4D75-83EE-D2CF15C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6C4C-CA85-4618-B209-B7828D7E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8E5D1-14C9-4369-B38E-C00B2268A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7708-87D6-4C81-87AB-0FDF9194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D20C0-E359-488F-84C6-65AF351E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4BBA-1C87-4FDF-903D-6F0C1FB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FC85-9B5F-4DBA-A15E-87BF86E5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BA04A-F11D-4A90-AF60-1DFBC3D7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4AE9-5049-4A58-A728-1D4EF61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8A55-AB82-46FF-BAED-5C2BB7DBA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85D2-9C17-482C-AACF-D1E9DB8C7A5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EB49-EB52-4C8E-BE6C-13FA7E3E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43BE-5C21-464F-ADD7-7C751D6D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7E78-A01F-4633-8A6D-6CECAE20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036DB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Microarchitecture and Design (2)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194D0-0A90-471A-95FE-307A57B78952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44E0-ABCA-48EC-9DF8-F743FBA7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Single-cycle CPU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9569-DAA0-4585-85A1-926BF512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control unit is a combinational decoder for the single-cycle CPU</a:t>
            </a:r>
          </a:p>
          <a:p>
            <a:r>
              <a:rPr lang="en-US" sz="2400" b="1" dirty="0"/>
              <a:t>The CU contains</a:t>
            </a:r>
          </a:p>
          <a:p>
            <a:pPr lvl="1"/>
            <a:r>
              <a:rPr lang="en-US" sz="2000" dirty="0"/>
              <a:t>A main decoder for Opcode</a:t>
            </a:r>
          </a:p>
          <a:p>
            <a:pPr lvl="1"/>
            <a:r>
              <a:rPr lang="en-US" sz="2000" dirty="0"/>
              <a:t>An ALU decoder for </a:t>
            </a:r>
            <a:r>
              <a:rPr lang="en-US" sz="2000" dirty="0" err="1"/>
              <a:t>Funct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730F-98C3-40AD-B032-F9C4C804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76FC4E-8A18-4C93-8B5A-9616E80EEABA}"/>
              </a:ext>
            </a:extLst>
          </p:cNvPr>
          <p:cNvSpPr/>
          <p:nvPr/>
        </p:nvSpPr>
        <p:spPr>
          <a:xfrm>
            <a:off x="4631035" y="3040409"/>
            <a:ext cx="2888490" cy="30714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Control Unit</a:t>
            </a:r>
          </a:p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  <a:p>
            <a:pPr defTabSz="527517"/>
            <a:endParaRPr lang="en-US" sz="207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945E5-07A0-4D17-9AD2-789A1D4421A2}"/>
              </a:ext>
            </a:extLst>
          </p:cNvPr>
          <p:cNvSpPr/>
          <p:nvPr/>
        </p:nvSpPr>
        <p:spPr>
          <a:xfrm>
            <a:off x="5928262" y="3645782"/>
            <a:ext cx="1228040" cy="117615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Main Decoder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6E8D4A-DC32-4110-B37B-03ECFB652C1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58073" y="4233857"/>
            <a:ext cx="1470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0FF62C-ECDB-4132-A076-3802F93363FE}"/>
              </a:ext>
            </a:extLst>
          </p:cNvPr>
          <p:cNvSpPr txBox="1"/>
          <p:nvPr/>
        </p:nvSpPr>
        <p:spPr>
          <a:xfrm>
            <a:off x="3260920" y="4020781"/>
            <a:ext cx="125168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Opcode</a:t>
            </a:r>
            <a:r>
              <a:rPr lang="en-US" sz="2077" baseline="-25000" dirty="0">
                <a:solidFill>
                  <a:prstClr val="black"/>
                </a:solidFill>
                <a:latin typeface="Calibri"/>
              </a:rPr>
              <a:t>5:0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63107-C4EA-4A7C-971E-DABE8ECBABB2}"/>
              </a:ext>
            </a:extLst>
          </p:cNvPr>
          <p:cNvSpPr/>
          <p:nvPr/>
        </p:nvSpPr>
        <p:spPr>
          <a:xfrm>
            <a:off x="5928262" y="5193805"/>
            <a:ext cx="1228040" cy="77389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ALU</a:t>
            </a:r>
          </a:p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Decoder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8388F-2C33-42FD-8703-FBDC8F04D81B}"/>
              </a:ext>
            </a:extLst>
          </p:cNvPr>
          <p:cNvCxnSpPr>
            <a:cxnSpLocks/>
          </p:cNvCxnSpPr>
          <p:nvPr/>
        </p:nvCxnSpPr>
        <p:spPr>
          <a:xfrm>
            <a:off x="4458073" y="5563537"/>
            <a:ext cx="1470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F6E8D6-D3D6-49CD-95F2-12FFE0E0CB69}"/>
              </a:ext>
            </a:extLst>
          </p:cNvPr>
          <p:cNvSpPr txBox="1"/>
          <p:nvPr/>
        </p:nvSpPr>
        <p:spPr>
          <a:xfrm>
            <a:off x="3425233" y="5350461"/>
            <a:ext cx="10150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Funct</a:t>
            </a:r>
            <a:r>
              <a:rPr lang="en-US" sz="2077" baseline="-25000" dirty="0">
                <a:solidFill>
                  <a:prstClr val="black"/>
                </a:solidFill>
                <a:latin typeface="Calibri"/>
              </a:rPr>
              <a:t>5:0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A2AA1D-3273-4A43-8ADF-0EB2330B7811}"/>
              </a:ext>
            </a:extLst>
          </p:cNvPr>
          <p:cNvCxnSpPr/>
          <p:nvPr/>
        </p:nvCxnSpPr>
        <p:spPr>
          <a:xfrm>
            <a:off x="7156302" y="3766855"/>
            <a:ext cx="588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82CCEF-C669-45FF-A1CD-8FE71BC4F488}"/>
              </a:ext>
            </a:extLst>
          </p:cNvPr>
          <p:cNvCxnSpPr/>
          <p:nvPr/>
        </p:nvCxnSpPr>
        <p:spPr>
          <a:xfrm>
            <a:off x="7156302" y="3962881"/>
            <a:ext cx="588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FE33C-CAE3-4CC1-9160-0E94E13B50F0}"/>
              </a:ext>
            </a:extLst>
          </p:cNvPr>
          <p:cNvCxnSpPr/>
          <p:nvPr/>
        </p:nvCxnSpPr>
        <p:spPr>
          <a:xfrm>
            <a:off x="7156302" y="4150257"/>
            <a:ext cx="588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AA6ED4-27CF-4842-9133-A6F7E1BEF3FB}"/>
              </a:ext>
            </a:extLst>
          </p:cNvPr>
          <p:cNvCxnSpPr/>
          <p:nvPr/>
        </p:nvCxnSpPr>
        <p:spPr>
          <a:xfrm>
            <a:off x="7156302" y="4340518"/>
            <a:ext cx="588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C0E6FC-DCC0-4122-96C3-29AA19725FAC}"/>
              </a:ext>
            </a:extLst>
          </p:cNvPr>
          <p:cNvCxnSpPr/>
          <p:nvPr/>
        </p:nvCxnSpPr>
        <p:spPr>
          <a:xfrm>
            <a:off x="7156302" y="4530777"/>
            <a:ext cx="588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065FBA-7636-4C26-81B5-813991BB8DDA}"/>
              </a:ext>
            </a:extLst>
          </p:cNvPr>
          <p:cNvCxnSpPr/>
          <p:nvPr/>
        </p:nvCxnSpPr>
        <p:spPr>
          <a:xfrm>
            <a:off x="7156302" y="4738334"/>
            <a:ext cx="588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1A08FD-E7AB-485F-B837-415CA7304D3D}"/>
              </a:ext>
            </a:extLst>
          </p:cNvPr>
          <p:cNvSpPr txBox="1"/>
          <p:nvPr/>
        </p:nvSpPr>
        <p:spPr>
          <a:xfrm>
            <a:off x="7688782" y="3519910"/>
            <a:ext cx="926920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dm2reg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CBA0F-73F5-48A3-9EE9-EE249CFEDEEB}"/>
              </a:ext>
            </a:extLst>
          </p:cNvPr>
          <p:cNvSpPr txBox="1"/>
          <p:nvPr/>
        </p:nvSpPr>
        <p:spPr>
          <a:xfrm>
            <a:off x="7682390" y="3732986"/>
            <a:ext cx="90236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 err="1">
                <a:solidFill>
                  <a:prstClr val="black"/>
                </a:solidFill>
                <a:latin typeface="Calibri"/>
              </a:rPr>
              <a:t>we_dm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094D-3E60-4E15-889D-2332D71BF721}"/>
              </a:ext>
            </a:extLst>
          </p:cNvPr>
          <p:cNvSpPr txBox="1"/>
          <p:nvPr/>
        </p:nvSpPr>
        <p:spPr>
          <a:xfrm>
            <a:off x="7685860" y="3940540"/>
            <a:ext cx="849848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branch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D0B62-9035-406C-AD7B-B89F9E48D655}"/>
              </a:ext>
            </a:extLst>
          </p:cNvPr>
          <p:cNvSpPr txBox="1"/>
          <p:nvPr/>
        </p:nvSpPr>
        <p:spPr>
          <a:xfrm>
            <a:off x="7685861" y="4132143"/>
            <a:ext cx="86728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 err="1">
                <a:solidFill>
                  <a:prstClr val="black"/>
                </a:solidFill>
                <a:latin typeface="Calibri"/>
              </a:rPr>
              <a:t>alu_src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9228C-1B8A-43ED-9D98-60299D5FCF2E}"/>
              </a:ext>
            </a:extLst>
          </p:cNvPr>
          <p:cNvSpPr txBox="1"/>
          <p:nvPr/>
        </p:nvSpPr>
        <p:spPr>
          <a:xfrm>
            <a:off x="7692821" y="4352522"/>
            <a:ext cx="90505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 err="1">
                <a:solidFill>
                  <a:prstClr val="black"/>
                </a:solidFill>
                <a:latin typeface="Calibri"/>
              </a:rPr>
              <a:t>reg_dst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3BE483-6E74-4458-8C46-12BDECC5E6FA}"/>
              </a:ext>
            </a:extLst>
          </p:cNvPr>
          <p:cNvSpPr txBox="1"/>
          <p:nvPr/>
        </p:nvSpPr>
        <p:spPr>
          <a:xfrm>
            <a:off x="7701477" y="4566318"/>
            <a:ext cx="89601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 err="1">
                <a:solidFill>
                  <a:prstClr val="black"/>
                </a:solidFill>
                <a:latin typeface="Calibri"/>
              </a:rPr>
              <a:t>we_reg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F3993D-549E-492B-AE82-817E1692A15B}"/>
              </a:ext>
            </a:extLst>
          </p:cNvPr>
          <p:cNvCxnSpPr/>
          <p:nvPr/>
        </p:nvCxnSpPr>
        <p:spPr>
          <a:xfrm>
            <a:off x="7159669" y="5589422"/>
            <a:ext cx="588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4063AE-A37D-4BBE-A586-5082248F73F8}"/>
              </a:ext>
            </a:extLst>
          </p:cNvPr>
          <p:cNvSpPr txBox="1"/>
          <p:nvPr/>
        </p:nvSpPr>
        <p:spPr>
          <a:xfrm>
            <a:off x="7704844" y="5417407"/>
            <a:ext cx="910827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 err="1">
                <a:solidFill>
                  <a:prstClr val="black"/>
                </a:solidFill>
                <a:latin typeface="Calibri"/>
              </a:rPr>
              <a:t>alu_ctrl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499EE9-7E5D-4101-807E-7271DDFE92F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542282" y="4821933"/>
            <a:ext cx="0" cy="371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7CBAB2-C4FB-42B9-B31A-E695FACED849}"/>
              </a:ext>
            </a:extLst>
          </p:cNvPr>
          <p:cNvSpPr txBox="1"/>
          <p:nvPr/>
        </p:nvSpPr>
        <p:spPr>
          <a:xfrm>
            <a:off x="5675239" y="4797837"/>
            <a:ext cx="846707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 err="1">
                <a:solidFill>
                  <a:prstClr val="black"/>
                </a:solidFill>
                <a:latin typeface="Calibri"/>
              </a:rPr>
              <a:t>alu_op</a:t>
            </a:r>
            <a:endParaRPr lang="en-US" sz="1846" baseline="-25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8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3" grpId="0"/>
      <p:bldP spid="21" grpId="0"/>
      <p:bldP spid="23" grpId="0"/>
      <p:bldP spid="24" grpId="0"/>
      <p:bldP spid="25" grpId="0"/>
      <p:bldP spid="26" grpId="0"/>
      <p:bldP spid="27" grpId="0"/>
      <p:bldP spid="29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ALU Usage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Load/Store: </a:t>
            </a:r>
          </a:p>
          <a:p>
            <a:pPr lvl="1"/>
            <a:r>
              <a:rPr lang="en-US" altLang="en-US" sz="2000" dirty="0"/>
              <a:t>Memory address = Base address + offset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add</a:t>
            </a:r>
          </a:p>
          <a:p>
            <a:pPr lvl="1"/>
            <a:endParaRPr lang="en-US" altLang="en-US" sz="2000" i="1" dirty="0"/>
          </a:p>
          <a:p>
            <a:r>
              <a:rPr lang="en-US" altLang="en-US" sz="2400" b="1" dirty="0"/>
              <a:t>Branch: </a:t>
            </a:r>
          </a:p>
          <a:p>
            <a:pPr lvl="1"/>
            <a:r>
              <a:rPr lang="en-US" altLang="en-US" sz="2000" dirty="0"/>
              <a:t>Branch if two values are equal/not equal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subtract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/>
              <a:t>R-type: </a:t>
            </a:r>
          </a:p>
          <a:p>
            <a:pPr lvl="1"/>
            <a:r>
              <a:rPr lang="en-US" altLang="en-US" sz="2000" dirty="0"/>
              <a:t>Opcode &amp; </a:t>
            </a:r>
            <a:r>
              <a:rPr lang="en-US" altLang="en-US" sz="2000" dirty="0" err="1"/>
              <a:t>Funct</a:t>
            </a:r>
            <a:r>
              <a:rPr lang="en-US" altLang="en-US" sz="2000" dirty="0"/>
              <a:t> field together indicates an ALU operation</a:t>
            </a:r>
            <a:endParaRPr lang="en-AU" altLang="en-US" sz="2000" dirty="0"/>
          </a:p>
          <a:p>
            <a:pPr lvl="1"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892041" y="4968109"/>
            <a:ext cx="6913563" cy="774700"/>
            <a:chOff x="703" y="981"/>
            <a:chExt cx="4355" cy="48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 sz="2000">
                  <a:solidFill>
                    <a:prstClr val="black"/>
                  </a:solidFill>
                </a:rPr>
                <a:t>0</a:t>
              </a:r>
              <a:endParaRPr lang="en-AU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 sz="2000">
                  <a:solidFill>
                    <a:prstClr val="black"/>
                  </a:solidFill>
                </a:rPr>
                <a:t>rs</a:t>
              </a:r>
              <a:endParaRPr lang="en-AU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 sz="2000">
                  <a:solidFill>
                    <a:prstClr val="black"/>
                  </a:solidFill>
                </a:rPr>
                <a:t>rt</a:t>
              </a:r>
              <a:endParaRPr lang="en-AU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 sz="2000">
                  <a:solidFill>
                    <a:prstClr val="black"/>
                  </a:solidFill>
                </a:rPr>
                <a:t>rd</a:t>
              </a:r>
              <a:endParaRPr lang="en-AU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 sz="2000">
                  <a:solidFill>
                    <a:prstClr val="black"/>
                  </a:solidFill>
                </a:rPr>
                <a:t>shamt</a:t>
              </a:r>
              <a:endParaRPr lang="en-AU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 sz="2000">
                  <a:solidFill>
                    <a:prstClr val="black"/>
                  </a:solidFill>
                </a:rPr>
                <a:t>funct</a:t>
              </a:r>
              <a:endParaRPr lang="en-AU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>
                  <a:solidFill>
                    <a:prstClr val="black"/>
                  </a:solidFill>
                </a:rPr>
                <a:t>31:26</a:t>
              </a:r>
              <a:endParaRPr lang="en-AU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>
                  <a:solidFill>
                    <a:prstClr val="black"/>
                  </a:solidFill>
                </a:rPr>
                <a:t>5:0</a:t>
              </a:r>
              <a:endParaRPr lang="en-AU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>
                  <a:solidFill>
                    <a:prstClr val="black"/>
                  </a:solidFill>
                </a:rPr>
                <a:t>25:21</a:t>
              </a:r>
              <a:endParaRPr lang="en-AU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>
                  <a:solidFill>
                    <a:prstClr val="black"/>
                  </a:solidFill>
                </a:rPr>
                <a:t>20:16</a:t>
              </a:r>
              <a:endParaRPr lang="en-AU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>
                  <a:solidFill>
                    <a:prstClr val="black"/>
                  </a:solidFill>
                </a:rPr>
                <a:t>15:11</a:t>
              </a:r>
              <a:endParaRPr lang="en-AU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527517"/>
              <a:r>
                <a:rPr lang="en-US" altLang="en-US">
                  <a:solidFill>
                    <a:prstClr val="black"/>
                  </a:solidFill>
                </a:rPr>
                <a:t>10:6</a:t>
              </a:r>
              <a:endParaRPr lang="en-AU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1868105" y="5020497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R-type</a:t>
            </a: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20" name="Oval Callout 186">
            <a:extLst>
              <a:ext uri="{FF2B5EF4-FFF2-40B4-BE49-F238E27FC236}">
                <a16:creationId xmlns:a16="http://schemas.microsoft.com/office/drawing/2014/main" id="{58EBFA0F-E60E-4055-BA7C-DB0223CBF022}"/>
              </a:ext>
            </a:extLst>
          </p:cNvPr>
          <p:cNvSpPr/>
          <p:nvPr/>
        </p:nvSpPr>
        <p:spPr>
          <a:xfrm>
            <a:off x="7600950" y="1909763"/>
            <a:ext cx="4200525" cy="1871662"/>
          </a:xfrm>
          <a:prstGeom prst="wedgeEllipseCallout">
            <a:avLst>
              <a:gd name="adj1" fmla="val -37038"/>
              <a:gd name="adj2" fmla="val -32137"/>
            </a:avLst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three instruction types can be distinguished by Opcode</a:t>
            </a:r>
          </a:p>
        </p:txBody>
      </p:sp>
    </p:spTree>
    <p:extLst>
      <p:ext uri="{BB962C8B-B14F-4D97-AF65-F5344CB8AC3E}">
        <p14:creationId xmlns:p14="http://schemas.microsoft.com/office/powerpoint/2010/main" val="8639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Main Decoder</a:t>
            </a:r>
            <a:endParaRPr lang="en-AU" altLang="en-US" sz="44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161553"/>
            <a:ext cx="11417300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Main Decoder is used to generate instruction type indicator &amp; mux control</a:t>
            </a:r>
          </a:p>
          <a:p>
            <a:pPr lvl="1"/>
            <a:r>
              <a:rPr lang="en-US" altLang="en-US" sz="2000" dirty="0"/>
              <a:t>To cover 3 types of instructions, we need a </a:t>
            </a:r>
            <a:r>
              <a:rPr lang="en-US" altLang="en-US" sz="2000" b="1" dirty="0"/>
              <a:t>2-bit indicator, </a:t>
            </a:r>
            <a:r>
              <a:rPr lang="en-US" sz="2000" b="1" dirty="0" err="1">
                <a:latin typeface="Arial" charset="0"/>
              </a:rPr>
              <a:t>alu_op</a:t>
            </a:r>
            <a:endParaRPr lang="en-US" altLang="en-US" sz="2000" b="1" dirty="0"/>
          </a:p>
          <a:p>
            <a:pPr lvl="1"/>
            <a:r>
              <a:rPr lang="en-US" sz="2000" dirty="0" err="1">
                <a:latin typeface="Arial" charset="0"/>
              </a:rPr>
              <a:t>alu_op</a:t>
            </a:r>
            <a:r>
              <a:rPr lang="en-US" sz="2000" dirty="0">
                <a:latin typeface="Arial" charset="0"/>
              </a:rPr>
              <a:t> will be the input of ALU Decoder</a:t>
            </a:r>
            <a:endParaRPr lang="en-US" altLang="en-US" sz="2000" dirty="0"/>
          </a:p>
          <a:p>
            <a:endParaRPr lang="en-US" altLang="en-US" sz="2800" dirty="0"/>
          </a:p>
          <a:p>
            <a:r>
              <a:rPr lang="en-US" altLang="en-US" sz="2400" b="1" dirty="0"/>
              <a:t>For R-type instructions, the ALU Decoder will also check the </a:t>
            </a:r>
            <a:r>
              <a:rPr lang="en-US" altLang="en-US" sz="2400" b="1" dirty="0" err="1"/>
              <a:t>Funct</a:t>
            </a:r>
            <a:r>
              <a:rPr lang="en-US" altLang="en-US" sz="2400" b="1" dirty="0"/>
              <a:t> field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Group 69">
            <a:extLst>
              <a:ext uri="{FF2B5EF4-FFF2-40B4-BE49-F238E27FC236}">
                <a16:creationId xmlns:a16="http://schemas.microsoft.com/office/drawing/2014/main" id="{36BD19DB-06BA-4C9C-836F-9383DC548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6024"/>
              </p:ext>
            </p:extLst>
          </p:nvPr>
        </p:nvGraphicFramePr>
        <p:xfrm>
          <a:off x="1348153" y="4161963"/>
          <a:ext cx="9495693" cy="1688638"/>
        </p:xfrm>
        <a:graphic>
          <a:graphicData uri="http://schemas.openxmlformats.org/drawingml/2006/table">
            <a:tbl>
              <a:tblPr/>
              <a:tblGrid>
                <a:gridCol w="132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873">
                  <a:extLst>
                    <a:ext uri="{9D8B030D-6E8A-4147-A177-3AD203B41FA5}">
                      <a16:colId xmlns:a16="http://schemas.microsoft.com/office/drawing/2014/main" val="3454210683"/>
                    </a:ext>
                  </a:extLst>
                </a:gridCol>
                <a:gridCol w="105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7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we_reg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reg_dst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alu_src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we_dm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dm2reg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alu_op</a:t>
                      </a:r>
                      <a:r>
                        <a:rPr kumimoji="0" lang="en-A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86CAD886-9530-4FEF-8462-5637579512D9}"/>
              </a:ext>
            </a:extLst>
          </p:cNvPr>
          <p:cNvSpPr/>
          <p:nvPr/>
        </p:nvSpPr>
        <p:spPr>
          <a:xfrm rot="16200000">
            <a:off x="3180071" y="3519123"/>
            <a:ext cx="214513" cy="907859"/>
          </a:xfrm>
          <a:prstGeom prst="rightBrace">
            <a:avLst>
              <a:gd name="adj1" fmla="val 56666"/>
              <a:gd name="adj2" fmla="val 50000"/>
            </a:avLst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BBE0C-FE33-40F3-BA9F-7585F82DAD7F}"/>
              </a:ext>
            </a:extLst>
          </p:cNvPr>
          <p:cNvSpPr txBox="1"/>
          <p:nvPr/>
        </p:nvSpPr>
        <p:spPr>
          <a:xfrm>
            <a:off x="2892248" y="3455624"/>
            <a:ext cx="77457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749E0E0-6F53-4625-B0D7-AA67530492D3}"/>
              </a:ext>
            </a:extLst>
          </p:cNvPr>
          <p:cNvSpPr/>
          <p:nvPr/>
        </p:nvSpPr>
        <p:spPr>
          <a:xfrm rot="16200000">
            <a:off x="7269436" y="518009"/>
            <a:ext cx="244303" cy="6880295"/>
          </a:xfrm>
          <a:prstGeom prst="rightBrace">
            <a:avLst>
              <a:gd name="adj1" fmla="val 56666"/>
              <a:gd name="adj2" fmla="val 50000"/>
            </a:avLst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F46C2-B603-4515-9A50-6FD8850DFB65}"/>
              </a:ext>
            </a:extLst>
          </p:cNvPr>
          <p:cNvSpPr txBox="1"/>
          <p:nvPr/>
        </p:nvSpPr>
        <p:spPr>
          <a:xfrm>
            <a:off x="6862054" y="3429000"/>
            <a:ext cx="98135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396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ALU Decoder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/>
        </p:nvGraphicFramePr>
        <p:xfrm>
          <a:off x="2144733" y="2246775"/>
          <a:ext cx="7524577" cy="3038625"/>
        </p:xfrm>
        <a:graphic>
          <a:graphicData uri="http://schemas.openxmlformats.org/drawingml/2006/table">
            <a:tbl>
              <a:tblPr/>
              <a:tblGrid>
                <a:gridCol w="929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alu_op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1:0</a:t>
                      </a:r>
                      <a:endParaRPr kumimoji="0" lang="en-AU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alu_ctrl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2:0</a:t>
                      </a:r>
                      <a:endParaRPr kumimoji="0" lang="en-AU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36DB7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36DB7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36DB7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36DB7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6DB7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36DB7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36DB7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36DB7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014A22E8-B5FC-4B6B-961C-7040CE85B299}"/>
              </a:ext>
            </a:extLst>
          </p:cNvPr>
          <p:cNvSpPr/>
          <p:nvPr/>
        </p:nvSpPr>
        <p:spPr>
          <a:xfrm rot="16200000">
            <a:off x="3513768" y="1614001"/>
            <a:ext cx="214513" cy="907859"/>
          </a:xfrm>
          <a:prstGeom prst="rightBrace">
            <a:avLst>
              <a:gd name="adj1" fmla="val 56666"/>
              <a:gd name="adj2" fmla="val 50000"/>
            </a:avLst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754B62D-978A-480A-B412-102468381B86}"/>
              </a:ext>
            </a:extLst>
          </p:cNvPr>
          <p:cNvSpPr/>
          <p:nvPr/>
        </p:nvSpPr>
        <p:spPr>
          <a:xfrm rot="16200000">
            <a:off x="6111123" y="1636332"/>
            <a:ext cx="214513" cy="907859"/>
          </a:xfrm>
          <a:prstGeom prst="rightBrace">
            <a:avLst>
              <a:gd name="adj1" fmla="val 56666"/>
              <a:gd name="adj2" fmla="val 50000"/>
            </a:avLst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ABFA7-6D70-4626-9764-B6939A4B4A9B}"/>
              </a:ext>
            </a:extLst>
          </p:cNvPr>
          <p:cNvSpPr txBox="1"/>
          <p:nvPr/>
        </p:nvSpPr>
        <p:spPr>
          <a:xfrm>
            <a:off x="3225944" y="1550502"/>
            <a:ext cx="77457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BD23-1B6E-4968-B5D0-D3995477242B}"/>
              </a:ext>
            </a:extLst>
          </p:cNvPr>
          <p:cNvSpPr txBox="1"/>
          <p:nvPr/>
        </p:nvSpPr>
        <p:spPr>
          <a:xfrm>
            <a:off x="5815901" y="1549596"/>
            <a:ext cx="77457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0C52007-2983-4AE8-A8B0-E8A228F8159B}"/>
              </a:ext>
            </a:extLst>
          </p:cNvPr>
          <p:cNvSpPr/>
          <p:nvPr/>
        </p:nvSpPr>
        <p:spPr>
          <a:xfrm rot="16200000">
            <a:off x="8994182" y="1604032"/>
            <a:ext cx="214513" cy="907859"/>
          </a:xfrm>
          <a:prstGeom prst="rightBrace">
            <a:avLst>
              <a:gd name="adj1" fmla="val 56666"/>
              <a:gd name="adj2" fmla="val 50000"/>
            </a:avLst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9E891-39E5-4EC5-B8AA-9BAB30FED7A0}"/>
              </a:ext>
            </a:extLst>
          </p:cNvPr>
          <p:cNvSpPr txBox="1"/>
          <p:nvPr/>
        </p:nvSpPr>
        <p:spPr>
          <a:xfrm>
            <a:off x="8613412" y="1517296"/>
            <a:ext cx="98135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169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So Far…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Our design supports the following instructions</a:t>
            </a:r>
          </a:p>
          <a:p>
            <a:pPr lvl="1"/>
            <a:r>
              <a:rPr lang="en-US" altLang="en-US" sz="2000" dirty="0"/>
              <a:t>Memory Reference Instructions:</a:t>
            </a:r>
          </a:p>
          <a:p>
            <a:pPr lvl="2"/>
            <a:r>
              <a:rPr lang="en-US" altLang="en-US" sz="2000" b="1" dirty="0"/>
              <a:t>LW, SW</a:t>
            </a:r>
          </a:p>
          <a:p>
            <a:pPr lvl="1"/>
            <a:r>
              <a:rPr lang="en-US" altLang="en-US" sz="2000" dirty="0"/>
              <a:t>Arithmetic and Logic Instructions:</a:t>
            </a:r>
          </a:p>
          <a:p>
            <a:pPr lvl="2"/>
            <a:r>
              <a:rPr lang="en-US" altLang="en-US" sz="2000" b="1" dirty="0"/>
              <a:t>ADD, SUB, AND, OR, SLT</a:t>
            </a:r>
          </a:p>
          <a:p>
            <a:pPr lvl="1"/>
            <a:r>
              <a:rPr lang="en-US" altLang="en-US" sz="2000" dirty="0"/>
              <a:t>Branch Instructions:</a:t>
            </a:r>
          </a:p>
          <a:p>
            <a:pPr lvl="2"/>
            <a:r>
              <a:rPr lang="en-US" altLang="en-US" sz="2000" b="1" dirty="0"/>
              <a:t>BEQ</a:t>
            </a:r>
          </a:p>
          <a:p>
            <a:endParaRPr lang="en-US" altLang="en-US" sz="2800" dirty="0"/>
          </a:p>
          <a:p>
            <a:r>
              <a:rPr lang="en-US" altLang="en-US" sz="2400" b="1" dirty="0">
                <a:solidFill>
                  <a:srgbClr val="0070C0"/>
                </a:solidFill>
              </a:rPr>
              <a:t>How to extend the design to support more MIPS instructions?</a:t>
            </a:r>
          </a:p>
          <a:p>
            <a:endParaRPr lang="en-US" altLang="en-US" sz="3200" dirty="0"/>
          </a:p>
          <a:p>
            <a:pPr lvl="2"/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5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Extension to Support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5065156" y="6330036"/>
            <a:ext cx="2461846" cy="365125"/>
          </a:xfrm>
          <a:prstGeom prst="rect">
            <a:avLst/>
          </a:prstGeom>
        </p:spPr>
        <p:txBody>
          <a:bodyPr vert="horz" lIns="105508" tIns="52754" rIns="105508" bIns="5275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z="1385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 sz="1385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D34A699-563B-46A5-A6F5-C8D66064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18" y="1140411"/>
            <a:ext cx="6216215" cy="3673681"/>
          </a:xfrm>
          <a:prstGeom prst="rect">
            <a:avLst/>
          </a:prstGeom>
        </p:spPr>
      </p:pic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9FDF75F4-266E-4840-BB7A-978D4BD0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342" y="5028411"/>
            <a:ext cx="9844302" cy="137835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No need to extend the current datapath</a:t>
            </a:r>
          </a:p>
          <a:p>
            <a:r>
              <a:rPr lang="en-US" altLang="en-US" sz="2400" dirty="0"/>
              <a:t>Need to extend the control unit, specifically only the </a:t>
            </a:r>
            <a:r>
              <a:rPr lang="en-US" altLang="en-US" sz="2400" b="1" dirty="0"/>
              <a:t>Main Decoder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BE69-3628-44D4-8DE4-ABC41CF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Decoder for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7525-1912-430D-8357-2BA0CA98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C90A0196-66E8-46A5-96C4-C46981A762B6}"/>
              </a:ext>
            </a:extLst>
          </p:cNvPr>
          <p:cNvGraphicFramePr>
            <a:graphicFrameLocks noGrp="1"/>
          </p:cNvGraphicFramePr>
          <p:nvPr/>
        </p:nvGraphicFramePr>
        <p:xfrm>
          <a:off x="1542553" y="4356549"/>
          <a:ext cx="9465433" cy="2011680"/>
        </p:xfrm>
        <a:graphic>
          <a:graphicData uri="http://schemas.openxmlformats.org/drawingml/2006/table">
            <a:tbl>
              <a:tblPr/>
              <a:tblGrid>
                <a:gridCol w="1320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148">
                  <a:extLst>
                    <a:ext uri="{9D8B030D-6E8A-4147-A177-3AD203B41FA5}">
                      <a16:colId xmlns:a16="http://schemas.microsoft.com/office/drawing/2014/main" val="3454210683"/>
                    </a:ext>
                  </a:extLst>
                </a:gridCol>
                <a:gridCol w="105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7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6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we_reg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reg_dst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alu_src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we_dm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dm2reg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alu_op</a:t>
                      </a:r>
                      <a:r>
                        <a:rPr kumimoji="0" lang="en-A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3687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6541578-FFDE-48D8-9D8A-023E3BEA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37" y="1074092"/>
            <a:ext cx="5289650" cy="3126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B1A14-E169-4C1B-958D-BFD18FFF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604" y="1338325"/>
            <a:ext cx="2687585" cy="11302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59E55-794C-4994-A34F-E4CFBF2A2FF0}"/>
              </a:ext>
            </a:extLst>
          </p:cNvPr>
          <p:cNvCxnSpPr>
            <a:cxnSpLocks/>
          </p:cNvCxnSpPr>
          <p:nvPr/>
        </p:nvCxnSpPr>
        <p:spPr>
          <a:xfrm>
            <a:off x="9303699" y="1675494"/>
            <a:ext cx="811357" cy="4512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DDBF1-2DF0-46A1-AAE2-A71D9690324D}"/>
              </a:ext>
            </a:extLst>
          </p:cNvPr>
          <p:cNvSpPr/>
          <p:nvPr/>
        </p:nvSpPr>
        <p:spPr>
          <a:xfrm>
            <a:off x="4131154" y="6064160"/>
            <a:ext cx="758049" cy="2398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D7E49B-7C70-4037-BC01-4AAEAAA116CA}"/>
              </a:ext>
            </a:extLst>
          </p:cNvPr>
          <p:cNvSpPr/>
          <p:nvPr/>
        </p:nvSpPr>
        <p:spPr>
          <a:xfrm>
            <a:off x="5197107" y="6073879"/>
            <a:ext cx="758049" cy="2398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232DE-63EF-45B7-BED7-FB4CF698240E}"/>
              </a:ext>
            </a:extLst>
          </p:cNvPr>
          <p:cNvSpPr/>
          <p:nvPr/>
        </p:nvSpPr>
        <p:spPr>
          <a:xfrm>
            <a:off x="6246859" y="6073879"/>
            <a:ext cx="758049" cy="2398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9C8B4-0C7E-4CD8-B282-D06648C803A3}"/>
              </a:ext>
            </a:extLst>
          </p:cNvPr>
          <p:cNvSpPr/>
          <p:nvPr/>
        </p:nvSpPr>
        <p:spPr>
          <a:xfrm>
            <a:off x="7250403" y="6073878"/>
            <a:ext cx="758049" cy="2398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A019C-7BA3-48F2-AE70-A209F9D64048}"/>
              </a:ext>
            </a:extLst>
          </p:cNvPr>
          <p:cNvSpPr/>
          <p:nvPr/>
        </p:nvSpPr>
        <p:spPr>
          <a:xfrm>
            <a:off x="8202094" y="6064159"/>
            <a:ext cx="758049" cy="2398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158E2-FBE5-4ABC-A53B-D558628F6748}"/>
              </a:ext>
            </a:extLst>
          </p:cNvPr>
          <p:cNvSpPr/>
          <p:nvPr/>
        </p:nvSpPr>
        <p:spPr>
          <a:xfrm>
            <a:off x="9158141" y="6067750"/>
            <a:ext cx="758049" cy="2398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1D67A1-0C1F-4A59-8635-8DAF1AA20C2A}"/>
              </a:ext>
            </a:extLst>
          </p:cNvPr>
          <p:cNvSpPr/>
          <p:nvPr/>
        </p:nvSpPr>
        <p:spPr>
          <a:xfrm>
            <a:off x="10157329" y="6087355"/>
            <a:ext cx="758049" cy="23988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31A1EB-F9CA-4742-B5D1-C7A25B8ADDFB}"/>
              </a:ext>
            </a:extLst>
          </p:cNvPr>
          <p:cNvSpPr/>
          <p:nvPr/>
        </p:nvSpPr>
        <p:spPr>
          <a:xfrm>
            <a:off x="1184014" y="4950619"/>
            <a:ext cx="7974127" cy="478631"/>
          </a:xfrm>
          <a:prstGeom prst="ellipse">
            <a:avLst/>
          </a:prstGeom>
          <a:ln w="19050">
            <a:solidFill>
              <a:srgbClr val="FF0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Extension to Support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5065156" y="6330036"/>
            <a:ext cx="2461846" cy="365125"/>
          </a:xfrm>
          <a:prstGeom prst="rect">
            <a:avLst/>
          </a:prstGeom>
        </p:spPr>
        <p:txBody>
          <a:bodyPr vert="horz" lIns="105508" tIns="52754" rIns="105508" bIns="5275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z="1385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 sz="1385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9FDF75F4-266E-4840-BB7A-978D4BD0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765" y="5503226"/>
            <a:ext cx="9495692" cy="896544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0070C0"/>
                </a:solidFill>
              </a:rPr>
              <a:t>Can we support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400" b="1" dirty="0">
                <a:solidFill>
                  <a:srgbClr val="0070C0"/>
                </a:solidFill>
              </a:rPr>
              <a:t> with this datapath?</a:t>
            </a:r>
            <a:endParaRPr lang="en-US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05379-389B-48F3-BD26-AF2FCE4C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47" y="1289271"/>
            <a:ext cx="6490510" cy="3835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BE6D0-E76F-4E18-BC4D-A1EBAFBC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91" y="2120770"/>
            <a:ext cx="2958706" cy="1131157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94D7AE9-398D-4321-B09F-35E94266BBA3}"/>
              </a:ext>
            </a:extLst>
          </p:cNvPr>
          <p:cNvSpPr/>
          <p:nvPr/>
        </p:nvSpPr>
        <p:spPr>
          <a:xfrm>
            <a:off x="3854884" y="2601448"/>
            <a:ext cx="426863" cy="378539"/>
          </a:xfrm>
          <a:prstGeom prst="rightArrow">
            <a:avLst/>
          </a:prstGeom>
          <a:solidFill>
            <a:schemeClr val="accent3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57C36-0C24-421B-B097-319E82C4DFBA}"/>
              </a:ext>
            </a:extLst>
          </p:cNvPr>
          <p:cNvSpPr txBox="1"/>
          <p:nvPr/>
        </p:nvSpPr>
        <p:spPr>
          <a:xfrm>
            <a:off x="3816715" y="2480639"/>
            <a:ext cx="30809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78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  <p:bldP spid="4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Extension to Support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5065156" y="6330036"/>
            <a:ext cx="2461846" cy="365125"/>
          </a:xfrm>
          <a:prstGeom prst="rect">
            <a:avLst/>
          </a:prstGeom>
        </p:spPr>
        <p:txBody>
          <a:bodyPr vert="horz" lIns="105508" tIns="52754" rIns="105508" bIns="5275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z="1385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 sz="1385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9FDF75F4-266E-4840-BB7A-978D4BD0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47" y="5575064"/>
            <a:ext cx="10440063" cy="693322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Both datapath and control unit (main decoder) need to be extended</a:t>
            </a:r>
            <a:endParaRPr lang="en-US" alt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DFFCA-09BB-4753-A595-8881BF7D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50" y="1216896"/>
            <a:ext cx="6718629" cy="42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BE69-3628-44D4-8DE4-ABC41CF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Decoder for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7525-1912-430D-8357-2BA0CA98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C90A0196-66E8-46A5-96C4-C46981A7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26518"/>
              </p:ext>
            </p:extLst>
          </p:nvPr>
        </p:nvGraphicFramePr>
        <p:xfrm>
          <a:off x="880796" y="3980445"/>
          <a:ext cx="10091865" cy="2560835"/>
        </p:xfrm>
        <a:graphic>
          <a:graphicData uri="http://schemas.openxmlformats.org/drawingml/2006/table">
            <a:tbl>
              <a:tblPr/>
              <a:tblGrid>
                <a:gridCol w="12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891">
                  <a:extLst>
                    <a:ext uri="{9D8B030D-6E8A-4147-A177-3AD203B41FA5}">
                      <a16:colId xmlns:a16="http://schemas.microsoft.com/office/drawing/2014/main" val="3454210683"/>
                    </a:ext>
                  </a:extLst>
                </a:gridCol>
                <a:gridCol w="101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36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1311717962"/>
                    </a:ext>
                  </a:extLst>
                </a:gridCol>
              </a:tblGrid>
              <a:tr h="53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we_reg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reg_dst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alu_src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we_dm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dm2reg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alu_op</a:t>
                      </a:r>
                      <a:r>
                        <a:rPr kumimoji="0" lang="en-A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  <a:endParaRPr kumimoji="0" lang="en-AU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36878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188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9D9675-2DE8-44AC-8C12-79355723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7" y="1055436"/>
            <a:ext cx="4395385" cy="275231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07250C-CB19-4073-91A2-E3C53524AE93}"/>
              </a:ext>
            </a:extLst>
          </p:cNvPr>
          <p:cNvSpPr/>
          <p:nvPr/>
        </p:nvSpPr>
        <p:spPr>
          <a:xfrm>
            <a:off x="10027402" y="3885690"/>
            <a:ext cx="1028700" cy="2750344"/>
          </a:xfrm>
          <a:prstGeom prst="roundRect">
            <a:avLst/>
          </a:prstGeom>
          <a:ln w="25400">
            <a:solidFill>
              <a:srgbClr val="FF0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19119AB3-2623-4F7C-BF6F-D69E2E959DF0}"/>
              </a:ext>
            </a:extLst>
          </p:cNvPr>
          <p:cNvSpPr/>
          <p:nvPr/>
        </p:nvSpPr>
        <p:spPr>
          <a:xfrm>
            <a:off x="4692860" y="3182454"/>
            <a:ext cx="6330711" cy="1301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 defTabSz="527517"/>
            <a:r>
              <a:rPr lang="en-US" sz="2077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R-type</a:t>
            </a: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E5D6FAA1-6222-43F0-B9F1-130FC8671AD9}"/>
              </a:ext>
            </a:extLst>
          </p:cNvPr>
          <p:cNvSpPr/>
          <p:nvPr/>
        </p:nvSpPr>
        <p:spPr>
          <a:xfrm>
            <a:off x="4696627" y="4503199"/>
            <a:ext cx="6330711" cy="16293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 defTabSz="527517"/>
            <a:r>
              <a:rPr lang="en-US" sz="2077" b="1" dirty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Operations</a:t>
            </a: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3093C31D-E09D-406C-8699-DC9540892E44}"/>
              </a:ext>
            </a:extLst>
          </p:cNvPr>
          <p:cNvSpPr/>
          <p:nvPr/>
        </p:nvSpPr>
        <p:spPr>
          <a:xfrm>
            <a:off x="4696627" y="1153555"/>
            <a:ext cx="6330711" cy="20206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 defTabSz="527517"/>
            <a:r>
              <a:rPr lang="en-US" sz="20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318BD-6CAA-4E95-924A-357EEE10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Single-Cycle Datapath</a:t>
            </a:r>
          </a:p>
        </p:txBody>
      </p:sp>
      <p:sp>
        <p:nvSpPr>
          <p:cNvPr id="25" name="Slide Number Placeholder 10">
            <a:extLst>
              <a:ext uri="{FF2B5EF4-FFF2-40B4-BE49-F238E27FC236}">
                <a16:creationId xmlns:a16="http://schemas.microsoft.com/office/drawing/2014/main" id="{6C804719-8958-4B56-BE02-D8F411874767}"/>
              </a:ext>
            </a:extLst>
          </p:cNvPr>
          <p:cNvSpPr txBox="1">
            <a:spLocks/>
          </p:cNvSpPr>
          <p:nvPr/>
        </p:nvSpPr>
        <p:spPr>
          <a:xfrm>
            <a:off x="5029216" y="6340466"/>
            <a:ext cx="2461846" cy="365125"/>
          </a:xfrm>
          <a:prstGeom prst="rect">
            <a:avLst/>
          </a:prstGeom>
        </p:spPr>
        <p:txBody>
          <a:bodyPr vert="horz" lIns="105508" tIns="52754" rIns="105508" bIns="5275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z="1385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sz="1385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46A1288-7802-444C-ADE3-9A8375CE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00" y="2751235"/>
            <a:ext cx="2757166" cy="141816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8A444EE-3BE4-44A2-83F1-656EDC3D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719" y="3248849"/>
            <a:ext cx="2910211" cy="1164084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C5EB400F-80FB-492C-B001-5E803EEA6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910" y="4584485"/>
            <a:ext cx="2813270" cy="1501876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D9C56B4D-6729-4EAE-B787-A470D7B6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492" y="1277543"/>
            <a:ext cx="3386646" cy="1824162"/>
          </a:xfrm>
          <a:prstGeom prst="rect">
            <a:avLst/>
          </a:prstGeom>
        </p:spPr>
      </p:pic>
      <p:sp>
        <p:nvSpPr>
          <p:cNvPr id="256" name="Oval 255">
            <a:extLst>
              <a:ext uri="{FF2B5EF4-FFF2-40B4-BE49-F238E27FC236}">
                <a16:creationId xmlns:a16="http://schemas.microsoft.com/office/drawing/2014/main" id="{71DAF95C-5CA5-4393-8C63-1A61800BE098}"/>
              </a:ext>
            </a:extLst>
          </p:cNvPr>
          <p:cNvSpPr/>
          <p:nvPr/>
        </p:nvSpPr>
        <p:spPr>
          <a:xfrm>
            <a:off x="8534906" y="1421544"/>
            <a:ext cx="99391" cy="114682"/>
          </a:xfrm>
          <a:prstGeom prst="ellipse">
            <a:avLst/>
          </a:prstGeom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7" name="Elbow Connector 26">
            <a:extLst>
              <a:ext uri="{FF2B5EF4-FFF2-40B4-BE49-F238E27FC236}">
                <a16:creationId xmlns:a16="http://schemas.microsoft.com/office/drawing/2014/main" id="{0ACA09F5-10D7-4D6F-9E18-C4CE544743A4}"/>
              </a:ext>
            </a:extLst>
          </p:cNvPr>
          <p:cNvCxnSpPr>
            <a:cxnSpLocks/>
          </p:cNvCxnSpPr>
          <p:nvPr/>
        </p:nvCxnSpPr>
        <p:spPr>
          <a:xfrm flipH="1">
            <a:off x="2269488" y="1628899"/>
            <a:ext cx="5727175" cy="2154063"/>
          </a:xfrm>
          <a:prstGeom prst="bentConnector5">
            <a:avLst>
              <a:gd name="adj1" fmla="val -7308"/>
              <a:gd name="adj2" fmla="val -19932"/>
              <a:gd name="adj3" fmla="val 10668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C55A3F3F-99C1-4245-9908-AED74707C5F4}"/>
              </a:ext>
            </a:extLst>
          </p:cNvPr>
          <p:cNvSpPr/>
          <p:nvPr/>
        </p:nvSpPr>
        <p:spPr>
          <a:xfrm>
            <a:off x="2334405" y="4288602"/>
            <a:ext cx="99391" cy="114682"/>
          </a:xfrm>
          <a:prstGeom prst="ellipse">
            <a:avLst/>
          </a:prstGeom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5AB5CE59-287D-497F-9DDB-025717367E9D}"/>
              </a:ext>
            </a:extLst>
          </p:cNvPr>
          <p:cNvSpPr/>
          <p:nvPr/>
        </p:nvSpPr>
        <p:spPr>
          <a:xfrm>
            <a:off x="4291666" y="2184265"/>
            <a:ext cx="404962" cy="3213648"/>
          </a:xfrm>
          <a:prstGeom prst="leftBrace">
            <a:avLst>
              <a:gd name="adj1" fmla="val 49868"/>
              <a:gd name="adj2" fmla="val 4931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" name="Oval Callout 27">
            <a:extLst>
              <a:ext uri="{FF2B5EF4-FFF2-40B4-BE49-F238E27FC236}">
                <a16:creationId xmlns:a16="http://schemas.microsoft.com/office/drawing/2014/main" id="{16089016-DA96-496B-97E3-772986F6767A}"/>
              </a:ext>
            </a:extLst>
          </p:cNvPr>
          <p:cNvSpPr/>
          <p:nvPr/>
        </p:nvSpPr>
        <p:spPr>
          <a:xfrm>
            <a:off x="815508" y="4483592"/>
            <a:ext cx="3538739" cy="1506272"/>
          </a:xfrm>
          <a:prstGeom prst="wedgeEllipseCallout">
            <a:avLst>
              <a:gd name="adj1" fmla="val 33043"/>
              <a:gd name="adj2" fmla="val -55149"/>
            </a:avLst>
          </a:prstGeom>
          <a:solidFill>
            <a:schemeClr val="accent5"/>
          </a:solidFill>
          <a:ln w="19050">
            <a:noFill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 to Writeback paths are different for different instruction types</a:t>
            </a:r>
          </a:p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Can we merge them?</a:t>
            </a:r>
            <a:endParaRPr lang="en-US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3" grpId="0" animBg="1"/>
      <p:bldP spid="262" grpId="0" animBg="1"/>
      <p:bldP spid="2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B9CC-68AB-4004-BB67-7384DB01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 of </a:t>
            </a:r>
            <a:r>
              <a:rPr 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instruction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E213A-8936-4AB9-9676-4D37DFF2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52F7616-0F6F-4A40-8FD6-20A6DFDE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21" y="1187441"/>
            <a:ext cx="7887029" cy="49387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EFEFE-8B02-45B4-A56C-745FC8A183B5}"/>
              </a:ext>
            </a:extLst>
          </p:cNvPr>
          <p:cNvCxnSpPr>
            <a:cxnSpLocks/>
          </p:cNvCxnSpPr>
          <p:nvPr/>
        </p:nvCxnSpPr>
        <p:spPr>
          <a:xfrm>
            <a:off x="2655810" y="3287759"/>
            <a:ext cx="46438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C5F08E-BBB4-4E31-B93A-42D2516CE4CF}"/>
              </a:ext>
            </a:extLst>
          </p:cNvPr>
          <p:cNvCxnSpPr/>
          <p:nvPr/>
        </p:nvCxnSpPr>
        <p:spPr>
          <a:xfrm>
            <a:off x="4745713" y="3292711"/>
            <a:ext cx="1370215" cy="1371195"/>
          </a:xfrm>
          <a:prstGeom prst="bentConnector3">
            <a:avLst>
              <a:gd name="adj1" fmla="val 0"/>
            </a:avLst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B02B789-D513-4C61-8EB1-096226257E9C}"/>
              </a:ext>
            </a:extLst>
          </p:cNvPr>
          <p:cNvCxnSpPr>
            <a:cxnSpLocks/>
          </p:cNvCxnSpPr>
          <p:nvPr/>
        </p:nvCxnSpPr>
        <p:spPr>
          <a:xfrm flipV="1">
            <a:off x="6147304" y="4058664"/>
            <a:ext cx="1174872" cy="613840"/>
          </a:xfrm>
          <a:prstGeom prst="bentConnector3">
            <a:avLst>
              <a:gd name="adj1" fmla="val 41229"/>
            </a:avLst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D16B83-7B14-47EA-838D-B3DD479F92FD}"/>
              </a:ext>
            </a:extLst>
          </p:cNvPr>
          <p:cNvCxnSpPr>
            <a:cxnSpLocks/>
          </p:cNvCxnSpPr>
          <p:nvPr/>
        </p:nvCxnSpPr>
        <p:spPr>
          <a:xfrm>
            <a:off x="7765300" y="3727444"/>
            <a:ext cx="1507671" cy="35170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008276-33D9-473C-ADDC-C251B6D3A3AE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 flipH="1" flipV="1">
            <a:off x="5511198" y="3979684"/>
            <a:ext cx="3955582" cy="3098"/>
          </a:xfrm>
          <a:prstGeom prst="bentConnector5">
            <a:avLst>
              <a:gd name="adj1" fmla="val -6668"/>
              <a:gd name="adj2" fmla="val -65161304"/>
              <a:gd name="adj3" fmla="val 136534"/>
            </a:avLst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94B10E5-EC4F-41BF-B865-4E0F6D6ECEAE}"/>
              </a:ext>
            </a:extLst>
          </p:cNvPr>
          <p:cNvSpPr/>
          <p:nvPr/>
        </p:nvSpPr>
        <p:spPr>
          <a:xfrm>
            <a:off x="5511197" y="3768778"/>
            <a:ext cx="473352" cy="421810"/>
          </a:xfrm>
          <a:prstGeom prst="ellipse">
            <a:avLst/>
          </a:prstGeom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08DB16-E1A5-48C7-89E8-76E80744BDE1}"/>
              </a:ext>
            </a:extLst>
          </p:cNvPr>
          <p:cNvSpPr/>
          <p:nvPr/>
        </p:nvSpPr>
        <p:spPr>
          <a:xfrm>
            <a:off x="9350074" y="3937197"/>
            <a:ext cx="116706" cy="91170"/>
          </a:xfrm>
          <a:prstGeom prst="ellipse">
            <a:avLst/>
          </a:prstGeom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FB7034-592A-4577-9A9C-2F381412406D}"/>
              </a:ext>
            </a:extLst>
          </p:cNvPr>
          <p:cNvSpPr/>
          <p:nvPr/>
        </p:nvSpPr>
        <p:spPr>
          <a:xfrm>
            <a:off x="2723163" y="3218095"/>
            <a:ext cx="473352" cy="210905"/>
          </a:xfrm>
          <a:prstGeom prst="ellipse">
            <a:avLst/>
          </a:prstGeom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516564-133C-479F-8111-77F7AFCE1A55}"/>
              </a:ext>
            </a:extLst>
          </p:cNvPr>
          <p:cNvSpPr/>
          <p:nvPr/>
        </p:nvSpPr>
        <p:spPr>
          <a:xfrm>
            <a:off x="8799620" y="1602683"/>
            <a:ext cx="219990" cy="421810"/>
          </a:xfrm>
          <a:prstGeom prst="ellipse">
            <a:avLst/>
          </a:prstGeom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A6DC65-89A6-413E-9FD9-41615BD171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2575" y="-373451"/>
            <a:ext cx="1404508" cy="583978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29B80E-717C-48F7-8EAD-DC95C4FF8BA2}"/>
              </a:ext>
            </a:extLst>
          </p:cNvPr>
          <p:cNvCxnSpPr>
            <a:cxnSpLocks/>
          </p:cNvCxnSpPr>
          <p:nvPr/>
        </p:nvCxnSpPr>
        <p:spPr>
          <a:xfrm flipH="1">
            <a:off x="2675458" y="1773833"/>
            <a:ext cx="6296446" cy="1509960"/>
          </a:xfrm>
          <a:prstGeom prst="bentConnector5">
            <a:avLst>
              <a:gd name="adj1" fmla="val -12145"/>
              <a:gd name="adj2" fmla="val -40098"/>
              <a:gd name="adj3" fmla="val 110384"/>
            </a:avLst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Speech Bubble: Oval 105">
            <a:extLst>
              <a:ext uri="{FF2B5EF4-FFF2-40B4-BE49-F238E27FC236}">
                <a16:creationId xmlns:a16="http://schemas.microsoft.com/office/drawing/2014/main" id="{4AF7376A-6AC0-4AA9-8184-A0FA5FE2276A}"/>
              </a:ext>
            </a:extLst>
          </p:cNvPr>
          <p:cNvSpPr/>
          <p:nvPr/>
        </p:nvSpPr>
        <p:spPr>
          <a:xfrm>
            <a:off x="7255483" y="1187441"/>
            <a:ext cx="4747846" cy="2182735"/>
          </a:xfrm>
          <a:prstGeom prst="wedgeEllipseCallout">
            <a:avLst>
              <a:gd name="adj1" fmla="val -25528"/>
              <a:gd name="adj2" fmla="val 63521"/>
            </a:avLst>
          </a:prstGeom>
          <a:solidFill>
            <a:srgbClr val="4BACC6"/>
          </a:solidFill>
          <a:ln w="19050">
            <a:noFill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There are parallel paths.</a:t>
            </a:r>
          </a:p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The longest path (critical path) decides the execution time of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282750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B9CC-68AB-4004-BB67-7384DB01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Single-Cycle CPU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5AE4-8044-4642-AABE-A1915C24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129" y="5007900"/>
            <a:ext cx="9495692" cy="1118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Critical path 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/>
              <a:t> =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pcq_PC</a:t>
            </a:r>
            <a:r>
              <a:rPr lang="en-US" sz="2000" b="1" dirty="0"/>
              <a:t> +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-mem </a:t>
            </a:r>
            <a:r>
              <a:rPr lang="en-US" sz="2000" b="1" dirty="0"/>
              <a:t>+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RFread</a:t>
            </a:r>
            <a:r>
              <a:rPr lang="en-US" sz="2000" b="1" baseline="-25000" dirty="0"/>
              <a:t> </a:t>
            </a:r>
            <a:r>
              <a:rPr lang="en-US" sz="2000" b="1" dirty="0"/>
              <a:t>+ T</a:t>
            </a:r>
            <a:r>
              <a:rPr lang="en-US" sz="2000" b="1" baseline="-25000" dirty="0"/>
              <a:t>ALU </a:t>
            </a:r>
            <a:r>
              <a:rPr lang="en-US" sz="2000" b="1" dirty="0"/>
              <a:t>+ T</a:t>
            </a:r>
            <a:r>
              <a:rPr lang="en-US" sz="2000" b="1" baseline="-25000" dirty="0"/>
              <a:t>d-mem </a:t>
            </a:r>
            <a:r>
              <a:rPr lang="en-US" sz="2000" b="1" dirty="0"/>
              <a:t>+ T</a:t>
            </a:r>
            <a:r>
              <a:rPr lang="en-US" sz="2000" b="1" baseline="-25000" dirty="0"/>
              <a:t>MUX </a:t>
            </a:r>
            <a:r>
              <a:rPr lang="en-US" sz="2000" b="1" dirty="0"/>
              <a:t>+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RFwrite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                     = (30 + 250 + 150 + 200 + 250 + 25 + 20) </a:t>
            </a:r>
            <a:r>
              <a:rPr lang="en-US" sz="2000" b="1" dirty="0" err="1"/>
              <a:t>ps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                     = 925 </a:t>
            </a:r>
            <a:r>
              <a:rPr lang="en-US" sz="2000" b="1" dirty="0" err="1"/>
              <a:t>ps</a:t>
            </a:r>
            <a:r>
              <a:rPr lang="en-US" sz="2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E213A-8936-4AB9-9676-4D37DFF2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52F7616-0F6F-4A40-8FD6-20A6DFDE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95" y="1049953"/>
            <a:ext cx="5051120" cy="3162925"/>
          </a:xfrm>
          <a:prstGeom prst="rect">
            <a:avLst/>
          </a:prstGeom>
        </p:spPr>
      </p:pic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37905BE9-1319-4C04-80E4-67FBEBED9F91}"/>
              </a:ext>
            </a:extLst>
          </p:cNvPr>
          <p:cNvGraphicFramePr>
            <a:graphicFrameLocks noGrp="1"/>
          </p:cNvGraphicFramePr>
          <p:nvPr/>
        </p:nvGraphicFramePr>
        <p:xfrm>
          <a:off x="951881" y="1131469"/>
          <a:ext cx="4832054" cy="359312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13243">
                  <a:extLst>
                    <a:ext uri="{9D8B030D-6E8A-4147-A177-3AD203B41FA5}">
                      <a16:colId xmlns:a16="http://schemas.microsoft.com/office/drawing/2014/main" val="2783346120"/>
                    </a:ext>
                  </a:extLst>
                </a:gridCol>
                <a:gridCol w="1471164">
                  <a:extLst>
                    <a:ext uri="{9D8B030D-6E8A-4147-A177-3AD203B41FA5}">
                      <a16:colId xmlns:a16="http://schemas.microsoft.com/office/drawing/2014/main" val="684689837"/>
                    </a:ext>
                  </a:extLst>
                </a:gridCol>
                <a:gridCol w="1047647">
                  <a:extLst>
                    <a:ext uri="{9D8B030D-6E8A-4147-A177-3AD203B41FA5}">
                      <a16:colId xmlns:a16="http://schemas.microsoft.com/office/drawing/2014/main" val="1335327082"/>
                    </a:ext>
                  </a:extLst>
                </a:gridCol>
              </a:tblGrid>
              <a:tr h="5978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Function Unit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Parameter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Delay (</a:t>
                      </a:r>
                      <a:r>
                        <a:rPr lang="en-US" sz="1600" dirty="0" err="1">
                          <a:latin typeface="+mn-lt"/>
                        </a:rPr>
                        <a:t>ps</a:t>
                      </a:r>
                      <a:r>
                        <a:rPr lang="en-US" sz="1600" dirty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4030086429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Register clock-to-Q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T</a:t>
                      </a:r>
                      <a:r>
                        <a:rPr lang="en-US" sz="1600" baseline="-25000" dirty="0" err="1">
                          <a:latin typeface="+mn-lt"/>
                        </a:rPr>
                        <a:t>pcq_PC</a:t>
                      </a:r>
                      <a:endParaRPr lang="en-US" sz="16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30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44503996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MUX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</a:t>
                      </a:r>
                      <a:r>
                        <a:rPr lang="en-US" sz="1600" baseline="-25000" dirty="0">
                          <a:latin typeface="+mn-lt"/>
                        </a:rPr>
                        <a:t>MUX</a:t>
                      </a:r>
                      <a:endParaRPr lang="en-US" sz="16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25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3114017309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Sign-extend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</a:rPr>
                        <a:t>T</a:t>
                      </a:r>
                      <a:r>
                        <a:rPr lang="en-US" sz="1600" baseline="-25000" dirty="0" err="1">
                          <a:latin typeface="+mn-lt"/>
                        </a:rPr>
                        <a:t>s_ext</a:t>
                      </a:r>
                      <a:endParaRPr lang="en-US" sz="16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595668981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ALU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</a:t>
                      </a:r>
                      <a:r>
                        <a:rPr lang="en-US" sz="1600" baseline="-25000" dirty="0">
                          <a:latin typeface="+mn-lt"/>
                        </a:rPr>
                        <a:t>ALU</a:t>
                      </a:r>
                      <a:endParaRPr lang="en-US" sz="16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200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303325737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Mem read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T</a:t>
                      </a:r>
                      <a:r>
                        <a:rPr lang="en-US" sz="1600" baseline="-25000" dirty="0" err="1">
                          <a:latin typeface="+mn-lt"/>
                        </a:rPr>
                        <a:t>mem</a:t>
                      </a:r>
                      <a:endParaRPr lang="en-US" sz="16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250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22535213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Register file read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T</a:t>
                      </a:r>
                      <a:r>
                        <a:rPr lang="en-US" sz="1600" baseline="-25000" dirty="0" err="1">
                          <a:latin typeface="+mn-lt"/>
                        </a:rPr>
                        <a:t>RFread</a:t>
                      </a:r>
                      <a:endParaRPr lang="en-US" sz="16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150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2865996911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Register file write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T</a:t>
                      </a:r>
                      <a:r>
                        <a:rPr lang="en-US" sz="1600" baseline="-25000" dirty="0" err="1">
                          <a:latin typeface="+mn-lt"/>
                        </a:rPr>
                        <a:t>RFwrite</a:t>
                      </a:r>
                      <a:endParaRPr lang="en-US" sz="16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20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5999957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BACAA9-5109-477B-9944-B8D9B97BFC61}"/>
              </a:ext>
            </a:extLst>
          </p:cNvPr>
          <p:cNvSpPr/>
          <p:nvPr/>
        </p:nvSpPr>
        <p:spPr>
          <a:xfrm>
            <a:off x="3765327" y="5033899"/>
            <a:ext cx="6526464" cy="354473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4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Single-Cycle CPU Performance Analysis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133475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The longest instruction’s execution time is 925 ps.</a:t>
            </a:r>
          </a:p>
          <a:p>
            <a:r>
              <a:rPr lang="en-US" sz="2400" b="1" dirty="0"/>
              <a:t>If we run 100 billion instructions, what is the total execution time?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The clock cycle period should be set to 925 </a:t>
            </a:r>
            <a:r>
              <a:rPr lang="en-US" sz="2400" dirty="0" err="1">
                <a:solidFill>
                  <a:srgbClr val="0070C0"/>
                </a:solidFill>
              </a:rPr>
              <a:t>ps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CPU time 	= # instructions x CPI x cycle period</a:t>
            </a:r>
          </a:p>
          <a:p>
            <a:pPr marL="0" indent="0">
              <a:buNone/>
            </a:pPr>
            <a:r>
              <a:rPr lang="en-US" sz="2400" dirty="0"/>
              <a:t>					= 100 x 10</a:t>
            </a:r>
            <a:r>
              <a:rPr lang="en-US" sz="2400" baseline="30000" dirty="0"/>
              <a:t>9</a:t>
            </a:r>
            <a:r>
              <a:rPr lang="en-US" sz="2400" dirty="0"/>
              <a:t> x 1 x 925 x 10</a:t>
            </a:r>
            <a:r>
              <a:rPr lang="en-US" sz="2400" baseline="30000" dirty="0"/>
              <a:t>-12</a:t>
            </a:r>
          </a:p>
          <a:p>
            <a:pPr marL="0" indent="0">
              <a:buNone/>
            </a:pPr>
            <a:r>
              <a:rPr lang="en-US" sz="2400" dirty="0"/>
              <a:t>					= 92.5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1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400" dirty="0"/>
              <a:t>Performance Issues</a:t>
            </a:r>
            <a:endParaRPr lang="en-AU" altLang="en-US" sz="4400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Longest delay determines clock period</a:t>
            </a:r>
          </a:p>
          <a:p>
            <a:pPr lvl="1" eaLnBrk="1" hangingPunct="1"/>
            <a:r>
              <a:rPr lang="en-US" altLang="en-US" sz="2000" dirty="0"/>
              <a:t>Critical path: load instruction</a:t>
            </a:r>
          </a:p>
          <a:p>
            <a:pPr lvl="1" eaLnBrk="1" hangingPunct="1"/>
            <a:r>
              <a:rPr lang="en-US" altLang="en-US" sz="2000" dirty="0"/>
              <a:t>Instruction memory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register file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ALU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data memory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register file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400" b="1" dirty="0"/>
              <a:t>Violates design principle</a:t>
            </a:r>
          </a:p>
          <a:p>
            <a:pPr lvl="1" eaLnBrk="1" hangingPunct="1"/>
            <a:r>
              <a:rPr lang="en-US" altLang="en-US" sz="2000" dirty="0"/>
              <a:t>Making the common case fast </a:t>
            </a:r>
          </a:p>
          <a:p>
            <a:pPr lvl="1" eaLnBrk="1" hangingPunct="1"/>
            <a:r>
              <a:rPr lang="en-US" altLang="en-US" sz="2000" dirty="0"/>
              <a:t>More arithmetic operations than memory operations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400" b="1" dirty="0"/>
              <a:t>Most modern CPUs use multi-cycle processors</a:t>
            </a:r>
          </a:p>
          <a:p>
            <a:pPr lvl="1"/>
            <a:r>
              <a:rPr lang="en-US" altLang="en-US" sz="2000" dirty="0"/>
              <a:t>Each instruction takes multiple cycles</a:t>
            </a:r>
          </a:p>
          <a:p>
            <a:pPr lvl="1"/>
            <a:r>
              <a:rPr lang="en-US" altLang="en-US" sz="2000" dirty="0"/>
              <a:t>Multiple instructions can execute concurrently (parallelism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pipelining)</a:t>
            </a:r>
            <a:endParaRPr lang="en-US" altLang="en-US" sz="153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Pipelining Analogy</a:t>
            </a:r>
            <a:endParaRPr lang="en-AU" altLang="en-US" sz="44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Laundry tasks</a:t>
            </a:r>
          </a:p>
          <a:p>
            <a:pPr lvl="1"/>
            <a:r>
              <a:rPr lang="en-US" altLang="en-US" sz="2800" dirty="0"/>
              <a:t>Place one dirty load of clothes in the washer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Place the wet load in the dryer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Place the dry load on a table and fold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Ask your roommate to put the clothes away</a:t>
            </a:r>
          </a:p>
          <a:p>
            <a:pPr lvl="1"/>
            <a:endParaRPr lang="en-US" altLang="en-US" sz="2800" dirty="0"/>
          </a:p>
          <a:p>
            <a:pPr marL="0" indent="0">
              <a:buNone/>
            </a:pPr>
            <a:endParaRPr lang="en-US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2" y="1695293"/>
            <a:ext cx="666395" cy="851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78" y="2719843"/>
            <a:ext cx="637597" cy="927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52" y="3698299"/>
            <a:ext cx="685493" cy="551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78" y="4596127"/>
            <a:ext cx="635267" cy="8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Pipelining Analogy</a:t>
            </a:r>
            <a:endParaRPr lang="en-AU" altLang="en-US" sz="44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538161" y="1201321"/>
            <a:ext cx="11245672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Lots of dirty clothes -- need to wash them over four separate loads </a:t>
            </a:r>
          </a:p>
          <a:p>
            <a:pPr eaLnBrk="1" hangingPunct="1"/>
            <a:r>
              <a:rPr lang="en-US" altLang="en-US" sz="2400" b="1" dirty="0"/>
              <a:t>Assume each task takes 30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80" y="2731751"/>
            <a:ext cx="7528413" cy="2846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330" y="3434443"/>
            <a:ext cx="1582615" cy="593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46" y="3912337"/>
            <a:ext cx="1582615" cy="593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80" y="4428331"/>
            <a:ext cx="1582615" cy="593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096" y="4910798"/>
            <a:ext cx="1582615" cy="593481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610706" y="3363567"/>
            <a:ext cx="2643562" cy="1385864"/>
          </a:xfrm>
          <a:prstGeom prst="wedgeEllipseCallout">
            <a:avLst>
              <a:gd name="adj1" fmla="val -50671"/>
              <a:gd name="adj2" fmla="val 38568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400" b="1" dirty="0">
                <a:solidFill>
                  <a:srgbClr val="FFFF00"/>
                </a:solidFill>
                <a:latin typeface="Calibri"/>
              </a:rPr>
              <a:t>Inefficient!</a:t>
            </a:r>
          </a:p>
        </p:txBody>
      </p:sp>
    </p:spTree>
    <p:extLst>
      <p:ext uri="{BB962C8B-B14F-4D97-AF65-F5344CB8AC3E}">
        <p14:creationId xmlns:p14="http://schemas.microsoft.com/office/powerpoint/2010/main" val="29443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Pipelining Analogy</a:t>
            </a:r>
            <a:endParaRPr lang="en-AU" altLang="en-US" sz="44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161553"/>
            <a:ext cx="11285551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You can start the next load as soon as the washer finishes washing the previous load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460" y="2139870"/>
            <a:ext cx="7913077" cy="3374048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7326923" y="4069467"/>
            <a:ext cx="452176" cy="3341077"/>
          </a:xfrm>
          <a:prstGeom prst="leftBrace">
            <a:avLst>
              <a:gd name="adj1" fmla="val 4444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272" y="5991901"/>
            <a:ext cx="222048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 4.5 hours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34" y="3391205"/>
            <a:ext cx="384663" cy="516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377" y="3413186"/>
            <a:ext cx="373673" cy="494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042" y="3424175"/>
            <a:ext cx="384663" cy="4725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2695" y="3391205"/>
            <a:ext cx="395654" cy="5165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602" y="3896762"/>
            <a:ext cx="384663" cy="516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245" y="3918742"/>
            <a:ext cx="373673" cy="4945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909" y="3929731"/>
            <a:ext cx="384663" cy="4725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562" y="3896762"/>
            <a:ext cx="395654" cy="5165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275" y="4380337"/>
            <a:ext cx="384663" cy="5165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918" y="4402318"/>
            <a:ext cx="373673" cy="4945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582" y="4413307"/>
            <a:ext cx="384663" cy="4725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7235" y="4380337"/>
            <a:ext cx="395654" cy="5165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48" y="4856216"/>
            <a:ext cx="384663" cy="5165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591" y="4878197"/>
            <a:ext cx="373673" cy="4945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255" y="4889186"/>
            <a:ext cx="384663" cy="4725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908" y="4856216"/>
            <a:ext cx="395654" cy="5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8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90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Pipelining Analogy</a:t>
            </a:r>
            <a:endParaRPr lang="en-AU" altLang="en-US" sz="44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We can parallelize the single-cycle CPU tasks in a similar way</a:t>
            </a:r>
          </a:p>
          <a:p>
            <a:r>
              <a:rPr lang="en-US" altLang="en-US" sz="2400" b="1" dirty="0"/>
              <a:t>Pipelined laundry </a:t>
            </a:r>
            <a:r>
              <a:rPr lang="en-US" altLang="en-US" sz="2400" b="1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rgbClr val="00B050"/>
                </a:solidFill>
              </a:rPr>
              <a:t>overlapping execution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7002600" y="4610308"/>
            <a:ext cx="3696432" cy="1100640"/>
          </a:xfrm>
          <a:prstGeom prst="wedgeEllipseCallout">
            <a:avLst>
              <a:gd name="adj1" fmla="val -61123"/>
              <a:gd name="adj2" fmla="val 27248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Pipelined CPU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clock cycle period = 0.5hrs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7068325" y="2565878"/>
            <a:ext cx="3630706" cy="1231790"/>
          </a:xfrm>
          <a:prstGeom prst="wedgeEllipseCallout">
            <a:avLst>
              <a:gd name="adj1" fmla="val -62713"/>
              <a:gd name="adj2" fmla="val 2975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Single-cycle CPU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clock cycle period = 2hrs</a:t>
            </a:r>
          </a:p>
        </p:txBody>
      </p:sp>
    </p:spTree>
    <p:extLst>
      <p:ext uri="{BB962C8B-B14F-4D97-AF65-F5344CB8AC3E}">
        <p14:creationId xmlns:p14="http://schemas.microsoft.com/office/powerpoint/2010/main" val="34082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MIPS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5 steps in one cycle for single-cycle CPU design</a:t>
            </a:r>
          </a:p>
          <a:p>
            <a:pPr lvl="1"/>
            <a:r>
              <a:rPr lang="en-US" sz="2000" dirty="0"/>
              <a:t>With each step using separate resources</a:t>
            </a:r>
          </a:p>
          <a:p>
            <a:pPr marL="527518" lvl="1" indent="0">
              <a:buNone/>
            </a:pPr>
            <a:endParaRPr lang="en-US" sz="1939" b="1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8998" y="3577371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Instruction Fetch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437" y="3577371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Decode &amp; Register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Identify opcode &amp; read operands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5452" y="3572346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Execute</a:t>
            </a:r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31178" y="3577371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Mem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7921" y="3572344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Write Result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Write to </a:t>
            </a:r>
          </a:p>
          <a:p>
            <a:pPr algn="ctr" defTabSz="527517"/>
            <a:r>
              <a:rPr lang="en-US" sz="1615" dirty="0" err="1">
                <a:solidFill>
                  <a:prstClr val="white"/>
                </a:solidFill>
                <a:latin typeface="Calibri"/>
              </a:rPr>
              <a:t>dst</a:t>
            </a:r>
            <a:r>
              <a:rPr lang="en-US" sz="1615" dirty="0">
                <a:solidFill>
                  <a:prstClr val="white"/>
                </a:solidFill>
                <a:latin typeface="Calibri"/>
              </a:rPr>
              <a:t> register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8375" y="5458196"/>
            <a:ext cx="10220252" cy="349236"/>
            <a:chOff x="857750" y="5187895"/>
            <a:chExt cx="7610610" cy="289433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857750" y="5187895"/>
              <a:ext cx="685459" cy="229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200" dirty="0">
                  <a:solidFill>
                    <a:prstClr val="black"/>
                  </a:solidFill>
                </a:rPr>
                <a:t>CLK</a:t>
              </a:r>
            </a:p>
          </p:txBody>
        </p:sp>
        <p:grpSp>
          <p:nvGrpSpPr>
            <p:cNvPr id="12" name="Group 187"/>
            <p:cNvGrpSpPr>
              <a:grpSpLocks/>
            </p:cNvGrpSpPr>
            <p:nvPr/>
          </p:nvGrpSpPr>
          <p:grpSpPr bwMode="auto">
            <a:xfrm>
              <a:off x="1071880" y="5277832"/>
              <a:ext cx="7396480" cy="199496"/>
              <a:chOff x="533400" y="6477000"/>
              <a:chExt cx="8534400" cy="230188"/>
            </a:xfrm>
          </p:grpSpPr>
          <p:cxnSp>
            <p:nvCxnSpPr>
              <p:cNvPr id="13" name="Straight Connector 162"/>
              <p:cNvCxnSpPr>
                <a:cxnSpLocks noChangeShapeType="1"/>
              </p:cNvCxnSpPr>
              <p:nvPr/>
            </p:nvCxnSpPr>
            <p:spPr bwMode="auto">
              <a:xfrm>
                <a:off x="533400" y="6705600"/>
                <a:ext cx="457200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Straight Connector 1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878094" y="6590506"/>
                <a:ext cx="228600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Connector 167"/>
              <p:cNvCxnSpPr>
                <a:cxnSpLocks noChangeShapeType="1"/>
              </p:cNvCxnSpPr>
              <p:nvPr/>
            </p:nvCxnSpPr>
            <p:spPr bwMode="auto">
              <a:xfrm>
                <a:off x="990600" y="6477000"/>
                <a:ext cx="3733800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Straight Connector 1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09306" y="6590506"/>
                <a:ext cx="228600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Connector 172"/>
              <p:cNvCxnSpPr>
                <a:cxnSpLocks noChangeShapeType="1"/>
              </p:cNvCxnSpPr>
              <p:nvPr/>
            </p:nvCxnSpPr>
            <p:spPr bwMode="auto">
              <a:xfrm>
                <a:off x="4724400" y="6705600"/>
                <a:ext cx="4267200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Connector 17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75506" y="6590506"/>
                <a:ext cx="228600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Straight Connector 178"/>
              <p:cNvCxnSpPr>
                <a:cxnSpLocks noChangeShapeType="1"/>
              </p:cNvCxnSpPr>
              <p:nvPr/>
            </p:nvCxnSpPr>
            <p:spPr bwMode="auto">
              <a:xfrm>
                <a:off x="8991600" y="6477000"/>
                <a:ext cx="76200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2485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MIPS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Entire datapath can be broken into five stages</a:t>
            </a:r>
          </a:p>
          <a:p>
            <a:r>
              <a:rPr lang="en-US" sz="2461" b="1" dirty="0"/>
              <a:t>Cycle period is changed to the time taken for a stage</a:t>
            </a:r>
            <a:endParaRPr lang="en-US" altLang="en-US" sz="2261" b="1" dirty="0"/>
          </a:p>
          <a:p>
            <a:pPr lvl="1"/>
            <a:r>
              <a:rPr lang="en-US" altLang="en-US" sz="2000" dirty="0"/>
              <a:t>Shorter clock cycle</a:t>
            </a:r>
          </a:p>
          <a:p>
            <a:pPr lvl="1"/>
            <a:r>
              <a:rPr lang="en-US" altLang="en-US" sz="2000" dirty="0"/>
              <a:t>Higher CPI (e.g., CPI = 5 in MIPS)</a:t>
            </a:r>
          </a:p>
          <a:p>
            <a:pPr lvl="1"/>
            <a:endParaRPr lang="en-US" alt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957635" y="5458194"/>
            <a:ext cx="564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</a:rPr>
              <a:t>CLK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448996" y="5546847"/>
            <a:ext cx="1840403" cy="240713"/>
            <a:chOff x="620399" y="5427456"/>
            <a:chExt cx="1595016" cy="208618"/>
          </a:xfrm>
        </p:grpSpPr>
        <p:cxnSp>
          <p:nvCxnSpPr>
            <p:cNvPr id="13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Rectangle 19"/>
          <p:cNvSpPr/>
          <p:nvPr/>
        </p:nvSpPr>
        <p:spPr>
          <a:xfrm>
            <a:off x="1448996" y="357736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Instruction Fetch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47435" y="357736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Decode &amp; Register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Identify opcode &amp; read operands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35450" y="3572343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Execute</a:t>
            </a:r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31176" y="357736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Mem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97919" y="3572341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Write Result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Write to </a:t>
            </a:r>
          </a:p>
          <a:p>
            <a:pPr algn="ctr" defTabSz="527517"/>
            <a:r>
              <a:rPr lang="en-US" sz="1615" dirty="0" err="1">
                <a:solidFill>
                  <a:prstClr val="white"/>
                </a:solidFill>
                <a:latin typeface="Calibri"/>
              </a:rPr>
              <a:t>dst</a:t>
            </a:r>
            <a:r>
              <a:rPr lang="en-US" sz="1615" dirty="0">
                <a:solidFill>
                  <a:prstClr val="white"/>
                </a:solidFill>
                <a:latin typeface="Calibri"/>
              </a:rPr>
              <a:t> register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249480" y="5527598"/>
            <a:ext cx="1840403" cy="240713"/>
            <a:chOff x="620399" y="5427456"/>
            <a:chExt cx="1595016" cy="208618"/>
          </a:xfrm>
        </p:grpSpPr>
        <p:cxnSp>
          <p:nvCxnSpPr>
            <p:cNvPr id="51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" name="Group 55"/>
          <p:cNvGrpSpPr/>
          <p:nvPr/>
        </p:nvGrpSpPr>
        <p:grpSpPr>
          <a:xfrm>
            <a:off x="5105897" y="5525937"/>
            <a:ext cx="1840403" cy="240713"/>
            <a:chOff x="620399" y="5427456"/>
            <a:chExt cx="1595016" cy="208618"/>
          </a:xfrm>
        </p:grpSpPr>
        <p:cxnSp>
          <p:nvCxnSpPr>
            <p:cNvPr id="57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Group 61"/>
          <p:cNvGrpSpPr/>
          <p:nvPr/>
        </p:nvGrpSpPr>
        <p:grpSpPr>
          <a:xfrm>
            <a:off x="6994139" y="5529956"/>
            <a:ext cx="1840403" cy="240713"/>
            <a:chOff x="620399" y="5427456"/>
            <a:chExt cx="1595016" cy="208618"/>
          </a:xfrm>
        </p:grpSpPr>
        <p:cxnSp>
          <p:nvCxnSpPr>
            <p:cNvPr id="63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8830715" y="5531617"/>
            <a:ext cx="1840403" cy="240713"/>
            <a:chOff x="620399" y="5427456"/>
            <a:chExt cx="1595016" cy="208618"/>
          </a:xfrm>
        </p:grpSpPr>
        <p:cxnSp>
          <p:nvCxnSpPr>
            <p:cNvPr id="69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5" name="Straight Connector 74"/>
          <p:cNvCxnSpPr/>
          <p:nvPr/>
        </p:nvCxnSpPr>
        <p:spPr>
          <a:xfrm>
            <a:off x="3271929" y="3437360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76448" y="3404680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064689" y="3404680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930196" y="3399807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R-Type + LW/SW (1): </a:t>
            </a:r>
            <a:r>
              <a:rPr lang="en-US" sz="4400" dirty="0" err="1"/>
              <a:t>alu_src</a:t>
            </a:r>
            <a:r>
              <a:rPr lang="en-US" sz="4400" dirty="0"/>
              <a:t>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7" y="1004966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Mux controlling second input to ALU</a:t>
            </a:r>
          </a:p>
          <a:p>
            <a:pPr lvl="1"/>
            <a:r>
              <a:rPr lang="en-US" altLang="en-US" sz="2000" dirty="0"/>
              <a:t>ALU instruction provides Read Register 2 data to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input of ALU</a:t>
            </a:r>
          </a:p>
          <a:p>
            <a:pPr lvl="1"/>
            <a:r>
              <a:rPr lang="en-US" altLang="en-US" sz="2000" dirty="0"/>
              <a:t>LW/SW uses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input of ALU as an offset to form effective address</a:t>
            </a:r>
          </a:p>
          <a:p>
            <a:endParaRPr lang="en-US" sz="2077" dirty="0"/>
          </a:p>
        </p:txBody>
      </p:sp>
      <p:sp>
        <p:nvSpPr>
          <p:cNvPr id="123" name="TextBox 122"/>
          <p:cNvSpPr txBox="1"/>
          <p:nvPr/>
        </p:nvSpPr>
        <p:spPr>
          <a:xfrm>
            <a:off x="6479035" y="2184529"/>
            <a:ext cx="227581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Memory operation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6453728" y="2287064"/>
            <a:ext cx="4083645" cy="223272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25196"/>
          <a:stretch/>
        </p:blipFill>
        <p:spPr>
          <a:xfrm>
            <a:off x="1497694" y="2606065"/>
            <a:ext cx="3892503" cy="1807798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>
            <a:off x="3189951" y="3861595"/>
            <a:ext cx="11455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57216" y="2287064"/>
            <a:ext cx="91403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R-type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331474" y="2397605"/>
            <a:ext cx="4083645" cy="212218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0376" y="4519789"/>
            <a:ext cx="2340605" cy="379194"/>
            <a:chOff x="3440459" y="4107015"/>
            <a:chExt cx="2028524" cy="328635"/>
          </a:xfrm>
        </p:grpSpPr>
        <p:cxnSp>
          <p:nvCxnSpPr>
            <p:cNvPr id="216" name="Straight Arrow Connector 215"/>
            <p:cNvCxnSpPr/>
            <p:nvPr/>
          </p:nvCxnSpPr>
          <p:spPr>
            <a:xfrm flipH="1">
              <a:off x="5251269" y="4107015"/>
              <a:ext cx="217714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3440459" y="4107015"/>
              <a:ext cx="278101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80519"/>
              </p:ext>
            </p:extLst>
          </p:nvPr>
        </p:nvGraphicFramePr>
        <p:xfrm>
          <a:off x="8649611" y="5011969"/>
          <a:ext cx="2469379" cy="9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r>
                        <a:rPr lang="en-US" sz="1300" dirty="0" err="1"/>
                        <a:t>alu_src</a:t>
                      </a:r>
                      <a:endParaRPr lang="en-US" sz="13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MUX Output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Register</a:t>
                      </a:r>
                      <a:r>
                        <a:rPr lang="en-US" sz="1300" baseline="0" dirty="0"/>
                        <a:t> output 2</a:t>
                      </a:r>
                      <a:endParaRPr lang="en-US" sz="13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Sign extended data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4" name="Rectangle 213"/>
          <p:cNvSpPr/>
          <p:nvPr/>
        </p:nvSpPr>
        <p:spPr>
          <a:xfrm>
            <a:off x="3583912" y="4917098"/>
            <a:ext cx="4863403" cy="170774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85510" y="2538400"/>
            <a:ext cx="3420077" cy="1965946"/>
            <a:chOff x="5169575" y="2389812"/>
            <a:chExt cx="2964067" cy="1703820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9575" y="2389812"/>
              <a:ext cx="2964067" cy="17038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405744" y="3915650"/>
              <a:ext cx="72242" cy="13842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0" bIns="0" rtlCol="0">
              <a:spAutoFit/>
            </a:bodyPr>
            <a:lstStyle/>
            <a:p>
              <a:pPr defTabSz="527517"/>
              <a:r>
                <a:rPr lang="en-US" sz="1038" b="1" dirty="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21" name="Elbow Connector 120"/>
          <p:cNvCxnSpPr>
            <a:cxnSpLocks/>
          </p:cNvCxnSpPr>
          <p:nvPr/>
        </p:nvCxnSpPr>
        <p:spPr>
          <a:xfrm flipV="1">
            <a:off x="7858125" y="3693319"/>
            <a:ext cx="777198" cy="51435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2E90F1-82FA-4875-9BCD-8B1EFB180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536" y="5004908"/>
            <a:ext cx="2683567" cy="14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MIPS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Entire datapath can be broken into five stages</a:t>
            </a:r>
          </a:p>
          <a:p>
            <a:r>
              <a:rPr lang="en-US" sz="2461" b="1" dirty="0"/>
              <a:t>Cycle period is changed to the time taken for a step</a:t>
            </a:r>
            <a:endParaRPr lang="en-US" altLang="en-US" sz="2261" b="1" dirty="0"/>
          </a:p>
          <a:p>
            <a:pPr lvl="1"/>
            <a:r>
              <a:rPr lang="en-US" altLang="en-US" sz="2000" dirty="0"/>
              <a:t>Shorter clock cycle</a:t>
            </a:r>
          </a:p>
          <a:p>
            <a:pPr lvl="1"/>
            <a:r>
              <a:rPr lang="en-US" altLang="en-US" sz="2000" dirty="0"/>
              <a:t>Higher CPI (e.g., CPI = 5 in MIPS)</a:t>
            </a:r>
          </a:p>
          <a:p>
            <a:pPr lvl="1"/>
            <a:r>
              <a:rPr lang="en-US" altLang="en-US" sz="2000" dirty="0">
                <a:solidFill>
                  <a:srgbClr val="00B050"/>
                </a:solidFill>
              </a:rPr>
              <a:t>System can achieve </a:t>
            </a:r>
            <a:r>
              <a:rPr lang="en-US" altLang="en-US" sz="2000" b="1" dirty="0">
                <a:solidFill>
                  <a:srgbClr val="00B050"/>
                </a:solidFill>
              </a:rPr>
              <a:t>CPI = 1 </a:t>
            </a:r>
            <a:r>
              <a:rPr lang="en-US" altLang="en-US" sz="2000" dirty="0">
                <a:solidFill>
                  <a:srgbClr val="00B050"/>
                </a:solidFill>
              </a:rPr>
              <a:t>by overlapping Multiple Instructions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5" name="Group 4"/>
          <p:cNvGraphicFramePr>
            <a:graphicFrameLocks/>
          </p:cNvGraphicFramePr>
          <p:nvPr/>
        </p:nvGraphicFramePr>
        <p:xfrm>
          <a:off x="2060285" y="3463914"/>
          <a:ext cx="5974020" cy="2173052"/>
        </p:xfrm>
        <a:graphic>
          <a:graphicData uri="http://schemas.openxmlformats.org/drawingml/2006/table">
            <a:tbl>
              <a:tblPr/>
              <a:tblGrid>
                <a:gridCol w="4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88995" y="3463915"/>
            <a:ext cx="1326004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b="1" dirty="0">
                <a:latin typeface="Arial" panose="020B0604020202020204" pitchFamily="34" charset="0"/>
                <a:cs typeface="Arial" panose="020B0604020202020204" pitchFamily="34" charset="0"/>
              </a:rPr>
              <a:t>cc: clock cycle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39980" y="5744118"/>
            <a:ext cx="0" cy="182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39980" y="5840590"/>
            <a:ext cx="2352143" cy="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2124" y="5660334"/>
            <a:ext cx="3547766" cy="5186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initial pipeline filling phase, </a:t>
            </a:r>
          </a:p>
          <a:p>
            <a:pPr defTabSz="527517"/>
            <a:r>
              <a:rPr lang="en-US" sz="1385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finish an instruction every cycle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9900FE-D028-4677-AC17-2FC5760DFB08}"/>
              </a:ext>
            </a:extLst>
          </p:cNvPr>
          <p:cNvCxnSpPr/>
          <p:nvPr/>
        </p:nvCxnSpPr>
        <p:spPr>
          <a:xfrm>
            <a:off x="2541451" y="5758987"/>
            <a:ext cx="0" cy="1825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10DD5F-2762-4D52-9ADC-031905CF8425}"/>
              </a:ext>
            </a:extLst>
          </p:cNvPr>
          <p:cNvCxnSpPr>
            <a:cxnSpLocks/>
          </p:cNvCxnSpPr>
          <p:nvPr/>
        </p:nvCxnSpPr>
        <p:spPr>
          <a:xfrm>
            <a:off x="2541450" y="5843339"/>
            <a:ext cx="1998530" cy="968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2E6CC4-53D0-4778-AB01-32C2D723651C}"/>
              </a:ext>
            </a:extLst>
          </p:cNvPr>
          <p:cNvSpPr txBox="1"/>
          <p:nvPr/>
        </p:nvSpPr>
        <p:spPr>
          <a:xfrm>
            <a:off x="2319597" y="5909855"/>
            <a:ext cx="246734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9BBB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pipeline filling phase</a:t>
            </a:r>
          </a:p>
        </p:txBody>
      </p:sp>
    </p:spTree>
    <p:extLst>
      <p:ext uri="{BB962C8B-B14F-4D97-AF65-F5344CB8AC3E}">
        <p14:creationId xmlns:p14="http://schemas.microsoft.com/office/powerpoint/2010/main" val="377377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Performance Example</a:t>
            </a:r>
            <a:endParaRPr lang="en-AU" altLang="en-US" sz="440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109472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100ps for register IOs (i.e., decode, writeback); 200ps for other stages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What would be the cycle period in single-cycle and pipelined datapath?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What would be the execution time of </a:t>
            </a:r>
            <a:r>
              <a:rPr lang="en-US" altLang="en-US" sz="2400" b="1" dirty="0" err="1"/>
              <a:t>lw</a:t>
            </a:r>
            <a:r>
              <a:rPr lang="en-US" altLang="en-US" sz="2400" b="1" dirty="0"/>
              <a:t> instruction?</a:t>
            </a:r>
          </a:p>
          <a:p>
            <a:endParaRPr lang="en-US" altLang="en-US" sz="2400" b="1" dirty="0"/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1768214" y="3742341"/>
          <a:ext cx="8353425" cy="2260387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4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5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Performance Example</a:t>
            </a:r>
            <a:endParaRPr lang="en-AU" altLang="en-US" sz="4400" dirty="0"/>
          </a:p>
        </p:txBody>
      </p:sp>
      <p:pic>
        <p:nvPicPr>
          <p:cNvPr id="36867" name="Picture 6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70" y="1557338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48757" y="1196976"/>
            <a:ext cx="2666179" cy="36933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Single-cycle (T</a:t>
            </a:r>
            <a:r>
              <a:rPr lang="en-US" altLang="en-US" sz="1800" baseline="-25000" dirty="0">
                <a:solidFill>
                  <a:prstClr val="black"/>
                </a:solidFill>
              </a:rPr>
              <a:t>c</a:t>
            </a:r>
            <a:r>
              <a:rPr lang="en-US" altLang="en-US" sz="1800" dirty="0">
                <a:solidFill>
                  <a:prstClr val="black"/>
                </a:solidFill>
              </a:rPr>
              <a:t>= 800ps)</a:t>
            </a: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393221" y="3644901"/>
            <a:ext cx="2371227" cy="36933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Pipelined (T</a:t>
            </a:r>
            <a:r>
              <a:rPr lang="en-US" altLang="en-US" sz="1800" baseline="-25000" dirty="0">
                <a:solidFill>
                  <a:prstClr val="black"/>
                </a:solidFill>
              </a:rPr>
              <a:t>c</a:t>
            </a:r>
            <a:r>
              <a:rPr lang="en-US" altLang="en-US" sz="1800" dirty="0">
                <a:solidFill>
                  <a:prstClr val="black"/>
                </a:solidFill>
              </a:rPr>
              <a:t>= 200ps)</a:t>
            </a: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D977D-299A-4FEE-8448-0CDDF1D5577B}"/>
              </a:ext>
            </a:extLst>
          </p:cNvPr>
          <p:cNvSpPr txBox="1"/>
          <p:nvPr/>
        </p:nvSpPr>
        <p:spPr>
          <a:xfrm>
            <a:off x="8382662" y="1610345"/>
            <a:ext cx="2892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prstClr val="black"/>
                </a:solidFill>
              </a:rPr>
              <a:t>T</a:t>
            </a:r>
            <a:r>
              <a:rPr lang="en-US" altLang="en-US" sz="2000" b="1" baseline="-25000" dirty="0">
                <a:solidFill>
                  <a:prstClr val="black"/>
                </a:solidFill>
              </a:rPr>
              <a:t>c</a:t>
            </a:r>
            <a:r>
              <a:rPr lang="en-US" altLang="en-US" sz="2000" b="1" dirty="0"/>
              <a:t> = Longest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775B1-CC1E-43C6-9084-0B65B7E244C2}"/>
              </a:ext>
            </a:extLst>
          </p:cNvPr>
          <p:cNvSpPr txBox="1"/>
          <p:nvPr/>
        </p:nvSpPr>
        <p:spPr>
          <a:xfrm>
            <a:off x="8382662" y="4065098"/>
            <a:ext cx="3019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T</a:t>
            </a:r>
            <a:r>
              <a:rPr lang="en-US" altLang="en-US" sz="2000" b="1" baseline="-25000" dirty="0">
                <a:solidFill>
                  <a:srgbClr val="00B050"/>
                </a:solidFill>
              </a:rPr>
              <a:t>c</a:t>
            </a:r>
            <a:r>
              <a:rPr lang="en-US" altLang="en-US" sz="2000" b="1" dirty="0">
                <a:solidFill>
                  <a:srgbClr val="00B050"/>
                </a:solidFill>
              </a:rPr>
              <a:t> = Longest Stage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35AA2-F5E1-4B6B-94CA-5CD9B7925F56}"/>
              </a:ext>
            </a:extLst>
          </p:cNvPr>
          <p:cNvSpPr txBox="1"/>
          <p:nvPr/>
        </p:nvSpPr>
        <p:spPr>
          <a:xfrm>
            <a:off x="8382662" y="2217995"/>
            <a:ext cx="2892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solidFill>
                  <a:prstClr val="black"/>
                </a:solidFill>
              </a:rPr>
              <a:t>T</a:t>
            </a:r>
            <a:r>
              <a:rPr lang="en-US" altLang="en-US" sz="2000" b="1" baseline="-25000" dirty="0" err="1">
                <a:solidFill>
                  <a:prstClr val="black"/>
                </a:solidFill>
              </a:rPr>
              <a:t>lw</a:t>
            </a:r>
            <a:r>
              <a:rPr lang="en-US" altLang="en-US" sz="2000" b="1" dirty="0"/>
              <a:t> = 800ps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908CC-247E-4E71-BBF2-A6C1DF0DBA94}"/>
              </a:ext>
            </a:extLst>
          </p:cNvPr>
          <p:cNvSpPr txBox="1"/>
          <p:nvPr/>
        </p:nvSpPr>
        <p:spPr>
          <a:xfrm>
            <a:off x="8382662" y="4686458"/>
            <a:ext cx="3019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solidFill>
                  <a:srgbClr val="FF0000"/>
                </a:solidFill>
              </a:rPr>
              <a:t>T</a:t>
            </a:r>
            <a:r>
              <a:rPr lang="en-US" altLang="en-US" sz="2000" b="1" baseline="-25000" dirty="0" err="1">
                <a:solidFill>
                  <a:srgbClr val="FF0000"/>
                </a:solidFill>
              </a:rPr>
              <a:t>lw</a:t>
            </a:r>
            <a:r>
              <a:rPr lang="en-US" altLang="en-US" sz="2000" b="1" dirty="0">
                <a:solidFill>
                  <a:srgbClr val="FF0000"/>
                </a:solidFill>
              </a:rPr>
              <a:t> = 1000ps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796A0-1687-46C9-82A0-FB930980786D}"/>
              </a:ext>
            </a:extLst>
          </p:cNvPr>
          <p:cNvSpPr txBox="1"/>
          <p:nvPr/>
        </p:nvSpPr>
        <p:spPr>
          <a:xfrm>
            <a:off x="8382662" y="2827536"/>
            <a:ext cx="2892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prstClr val="black"/>
                </a:solidFill>
              </a:rPr>
              <a:t>2 x </a:t>
            </a:r>
            <a:r>
              <a:rPr lang="en-US" altLang="en-US" sz="2000" b="1" dirty="0" err="1">
                <a:solidFill>
                  <a:prstClr val="black"/>
                </a:solidFill>
              </a:rPr>
              <a:t>T</a:t>
            </a:r>
            <a:r>
              <a:rPr lang="en-US" altLang="en-US" sz="2000" b="1" baseline="-25000" dirty="0" err="1">
                <a:solidFill>
                  <a:prstClr val="black"/>
                </a:solidFill>
              </a:rPr>
              <a:t>lw</a:t>
            </a:r>
            <a:r>
              <a:rPr lang="en-US" altLang="en-US" sz="2000" b="1" dirty="0"/>
              <a:t> = 1600ps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1DAFA-BC42-4ECE-98CD-4F2B13E588F0}"/>
              </a:ext>
            </a:extLst>
          </p:cNvPr>
          <p:cNvSpPr txBox="1"/>
          <p:nvPr/>
        </p:nvSpPr>
        <p:spPr>
          <a:xfrm>
            <a:off x="8382662" y="5307818"/>
            <a:ext cx="3019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2 x </a:t>
            </a:r>
            <a:r>
              <a:rPr lang="en-US" altLang="en-US" sz="2000" b="1" dirty="0" err="1">
                <a:solidFill>
                  <a:srgbClr val="00B050"/>
                </a:solidFill>
              </a:rPr>
              <a:t>T</a:t>
            </a:r>
            <a:r>
              <a:rPr lang="en-US" altLang="en-US" sz="2000" b="1" baseline="-25000" dirty="0" err="1">
                <a:solidFill>
                  <a:srgbClr val="00B050"/>
                </a:solidFill>
              </a:rPr>
              <a:t>lw</a:t>
            </a:r>
            <a:r>
              <a:rPr lang="en-US" altLang="en-US" sz="2000" b="1" dirty="0">
                <a:solidFill>
                  <a:srgbClr val="00B050"/>
                </a:solidFill>
              </a:rPr>
              <a:t> = 1200ps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D6F8E-5649-482E-BDDB-9B27B65A1314}"/>
              </a:ext>
            </a:extLst>
          </p:cNvPr>
          <p:cNvSpPr txBox="1"/>
          <p:nvPr/>
        </p:nvSpPr>
        <p:spPr>
          <a:xfrm>
            <a:off x="8382662" y="5791834"/>
            <a:ext cx="3019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B236A65-E163-4428-B959-6689E56FCC34}"/>
              </a:ext>
            </a:extLst>
          </p:cNvPr>
          <p:cNvSpPr/>
          <p:nvPr/>
        </p:nvSpPr>
        <p:spPr>
          <a:xfrm rot="16200000">
            <a:off x="3821297" y="3092914"/>
            <a:ext cx="221250" cy="2902230"/>
          </a:xfrm>
          <a:prstGeom prst="leftBrace">
            <a:avLst>
              <a:gd name="adj1" fmla="val 4444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B4639FC-472C-4FCC-978C-A6B54BD25C3C}"/>
              </a:ext>
            </a:extLst>
          </p:cNvPr>
          <p:cNvSpPr/>
          <p:nvPr/>
        </p:nvSpPr>
        <p:spPr>
          <a:xfrm rot="16200000">
            <a:off x="3519146" y="921799"/>
            <a:ext cx="221250" cy="2313829"/>
          </a:xfrm>
          <a:prstGeom prst="leftBrace">
            <a:avLst>
              <a:gd name="adj1" fmla="val 4444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05069A36-C21D-4CBE-A54D-D50DD4455BF9}"/>
              </a:ext>
            </a:extLst>
          </p:cNvPr>
          <p:cNvSpPr/>
          <p:nvPr/>
        </p:nvSpPr>
        <p:spPr>
          <a:xfrm rot="16200000">
            <a:off x="4111518" y="2794742"/>
            <a:ext cx="221250" cy="3498574"/>
          </a:xfrm>
          <a:prstGeom prst="leftBrace">
            <a:avLst>
              <a:gd name="adj1" fmla="val 4444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DA0FB89-8F1F-4C86-80A2-BDCEC00ABD5C}"/>
              </a:ext>
            </a:extLst>
          </p:cNvPr>
          <p:cNvSpPr/>
          <p:nvPr/>
        </p:nvSpPr>
        <p:spPr>
          <a:xfrm rot="16200000">
            <a:off x="4687990" y="-245615"/>
            <a:ext cx="221250" cy="4651515"/>
          </a:xfrm>
          <a:prstGeom prst="leftBrace">
            <a:avLst>
              <a:gd name="adj1" fmla="val 4444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9586E-0E79-4117-8756-B23C0FD1BD89}"/>
              </a:ext>
            </a:extLst>
          </p:cNvPr>
          <p:cNvSpPr txBox="1"/>
          <p:nvPr/>
        </p:nvSpPr>
        <p:spPr>
          <a:xfrm>
            <a:off x="8382662" y="3260549"/>
            <a:ext cx="3019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34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8" grpId="0"/>
      <p:bldP spid="4" grpId="0"/>
      <p:bldP spid="6" grpId="0"/>
      <p:bldP spid="7" grpId="0"/>
      <p:bldP spid="10" grpId="0"/>
      <p:bldP spid="12" grpId="0"/>
      <p:bldP spid="14" grpId="0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Basic 5 Stage Pipeline</a:t>
            </a:r>
          </a:p>
        </p:txBody>
      </p:sp>
      <p:sp>
        <p:nvSpPr>
          <p:cNvPr id="5123" name="Content Placeholder 10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Same structure as single cycle but now broken into 5 stages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1261844" y="2467743"/>
            <a:ext cx="9371368" cy="3933658"/>
            <a:chOff x="382398" y="2240655"/>
            <a:chExt cx="8121852" cy="3409170"/>
          </a:xfrm>
        </p:grpSpPr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3992828" y="3199579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04" name="Text Box 23"/>
            <p:cNvSpPr txBox="1">
              <a:spLocks noChangeArrowheads="1"/>
            </p:cNvSpPr>
            <p:nvPr/>
          </p:nvSpPr>
          <p:spPr bwMode="auto">
            <a:xfrm>
              <a:off x="3992828" y="319957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3992828" y="359581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06" name="Text Box 23"/>
            <p:cNvSpPr txBox="1">
              <a:spLocks noChangeArrowheads="1"/>
            </p:cNvSpPr>
            <p:nvPr/>
          </p:nvSpPr>
          <p:spPr bwMode="auto">
            <a:xfrm>
              <a:off x="3992828" y="399205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3992828" y="438829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4521148" y="3859979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09" name="Text Box 23"/>
            <p:cNvSpPr txBox="1">
              <a:spLocks noChangeArrowheads="1"/>
            </p:cNvSpPr>
            <p:nvPr/>
          </p:nvSpPr>
          <p:spPr bwMode="auto">
            <a:xfrm>
              <a:off x="4521148" y="4322259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10" name="Rounded Rectangle 49"/>
            <p:cNvSpPr>
              <a:spLocks noChangeArrowheads="1"/>
            </p:cNvSpPr>
            <p:nvPr/>
          </p:nvSpPr>
          <p:spPr bwMode="auto">
            <a:xfrm>
              <a:off x="4058854" y="5048699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sp>
          <p:nvSpPr>
            <p:cNvPr id="111" name="Trapezoid 110"/>
            <p:cNvSpPr/>
            <p:nvPr/>
          </p:nvSpPr>
          <p:spPr bwMode="auto">
            <a:xfrm rot="5400000">
              <a:off x="5478728" y="4091119"/>
              <a:ext cx="990600" cy="528320"/>
            </a:xfrm>
            <a:prstGeom prst="trapezoid">
              <a:avLst>
                <a:gd name="adj" fmla="val 35946"/>
              </a:avLst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274320" anchor="ctr"/>
            <a:lstStyle/>
            <a:p>
              <a:pPr algn="ctr" defTabSz="527517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ALU</a:t>
              </a:r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5841948" y="4256220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Res.</a:t>
              </a: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5841948" y="3992060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Zero</a:t>
              </a:r>
            </a:p>
          </p:txBody>
        </p:sp>
        <p:sp>
          <p:nvSpPr>
            <p:cNvPr id="114" name="Rectangle 7"/>
            <p:cNvSpPr>
              <a:spLocks noChangeArrowheads="1"/>
            </p:cNvSpPr>
            <p:nvPr/>
          </p:nvSpPr>
          <p:spPr bwMode="auto">
            <a:xfrm>
              <a:off x="7184854" y="4238229"/>
              <a:ext cx="726440" cy="14115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D-Cache /</a:t>
              </a:r>
            </a:p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D-Mem</a:t>
              </a:r>
            </a:p>
          </p:txBody>
        </p:sp>
        <p:sp>
          <p:nvSpPr>
            <p:cNvPr id="115" name="Text Box 23"/>
            <p:cNvSpPr txBox="1">
              <a:spLocks noChangeArrowheads="1"/>
            </p:cNvSpPr>
            <p:nvPr/>
          </p:nvSpPr>
          <p:spPr bwMode="auto">
            <a:xfrm>
              <a:off x="7184854" y="4312525"/>
              <a:ext cx="59436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16" name="Text Box 23"/>
            <p:cNvSpPr txBox="1">
              <a:spLocks noChangeArrowheads="1"/>
            </p:cNvSpPr>
            <p:nvPr/>
          </p:nvSpPr>
          <p:spPr bwMode="auto">
            <a:xfrm>
              <a:off x="7515054" y="4568429"/>
              <a:ext cx="39624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Data</a:t>
              </a:r>
            </a:p>
          </p:txBody>
        </p:sp>
        <p:sp>
          <p:nvSpPr>
            <p:cNvPr id="117" name="Text Box 23"/>
            <p:cNvSpPr txBox="1">
              <a:spLocks noChangeArrowheads="1"/>
            </p:cNvSpPr>
            <p:nvPr/>
          </p:nvSpPr>
          <p:spPr bwMode="auto">
            <a:xfrm>
              <a:off x="7184854" y="4897254"/>
              <a:ext cx="39624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Data</a:t>
              </a:r>
            </a:p>
          </p:txBody>
        </p:sp>
        <p:sp>
          <p:nvSpPr>
            <p:cNvPr id="118" name="Text Box 23"/>
            <p:cNvSpPr txBox="1">
              <a:spLocks noChangeArrowheads="1"/>
            </p:cNvSpPr>
            <p:nvPr/>
          </p:nvSpPr>
          <p:spPr bwMode="auto">
            <a:xfrm>
              <a:off x="7052774" y="4964670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119" name="Text Box 23"/>
            <p:cNvSpPr txBox="1">
              <a:spLocks noChangeArrowheads="1"/>
            </p:cNvSpPr>
            <p:nvPr/>
          </p:nvSpPr>
          <p:spPr bwMode="auto">
            <a:xfrm>
              <a:off x="7052774" y="4323531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20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220679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4851348" y="5304604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6854654" y="4436349"/>
              <a:ext cx="33020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Sum</a:t>
              </a:r>
            </a:p>
          </p:txBody>
        </p:sp>
        <p:sp>
          <p:nvSpPr>
            <p:cNvPr id="123" name="Text Box 22"/>
            <p:cNvSpPr txBox="1">
              <a:spLocks noChangeArrowheads="1"/>
            </p:cNvSpPr>
            <p:nvPr/>
          </p:nvSpPr>
          <p:spPr bwMode="auto">
            <a:xfrm>
              <a:off x="7878274" y="4719089"/>
              <a:ext cx="462280" cy="373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Read Data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3992828" y="4051225"/>
              <a:ext cx="4511422" cy="1224969"/>
              <a:chOff x="3178629" y="4091879"/>
              <a:chExt cx="4511422" cy="1224969"/>
            </a:xfrm>
          </p:grpSpPr>
          <p:cxnSp>
            <p:nvCxnSpPr>
              <p:cNvPr id="125" name="AutoShape 11"/>
              <p:cNvCxnSpPr>
                <a:cxnSpLocks noChangeShapeType="1"/>
              </p:cNvCxnSpPr>
              <p:nvPr/>
            </p:nvCxnSpPr>
            <p:spPr bwMode="auto">
              <a:xfrm>
                <a:off x="4169229" y="4091879"/>
                <a:ext cx="726440" cy="119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Shape 127"/>
              <p:cNvCxnSpPr>
                <a:cxnSpLocks noChangeShapeType="1"/>
              </p:cNvCxnSpPr>
              <p:nvPr/>
            </p:nvCxnSpPr>
            <p:spPr bwMode="auto">
              <a:xfrm flipV="1">
                <a:off x="3971109" y="4801363"/>
                <a:ext cx="594360" cy="515485"/>
              </a:xfrm>
              <a:prstGeom prst="bentConnector3">
                <a:avLst>
                  <a:gd name="adj1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11"/>
              <p:cNvCxnSpPr>
                <a:cxnSpLocks noChangeShapeType="1"/>
                <a:endCxn id="115" idx="1"/>
              </p:cNvCxnSpPr>
              <p:nvPr/>
            </p:nvCxnSpPr>
            <p:spPr bwMode="auto">
              <a:xfrm>
                <a:off x="5423989" y="4461821"/>
                <a:ext cx="946666" cy="13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Shape 127"/>
              <p:cNvCxnSpPr>
                <a:cxnSpLocks noChangeShapeType="1"/>
                <a:stCxn id="137" idx="3"/>
                <a:endCxn id="107" idx="1"/>
              </p:cNvCxnSpPr>
              <p:nvPr/>
            </p:nvCxnSpPr>
            <p:spPr bwMode="auto">
              <a:xfrm flipH="1" flipV="1">
                <a:off x="3178629" y="4609002"/>
                <a:ext cx="4511422" cy="59247"/>
              </a:xfrm>
              <a:prstGeom prst="bentConnector5">
                <a:avLst>
                  <a:gd name="adj1" fmla="val -4392"/>
                  <a:gd name="adj2" fmla="val -1881146"/>
                  <a:gd name="adj3" fmla="val 104392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0" name="Flowchart: Terminator 129"/>
            <p:cNvSpPr/>
            <p:nvPr/>
          </p:nvSpPr>
          <p:spPr>
            <a:xfrm>
              <a:off x="5369647" y="4416126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32" name="AutoShape 11"/>
            <p:cNvCxnSpPr>
              <a:cxnSpLocks noChangeShapeType="1"/>
            </p:cNvCxnSpPr>
            <p:nvPr/>
          </p:nvCxnSpPr>
          <p:spPr bwMode="auto">
            <a:xfrm>
              <a:off x="4979175" y="4531033"/>
              <a:ext cx="401595" cy="25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11"/>
            <p:cNvCxnSpPr>
              <a:cxnSpLocks noChangeShapeType="1"/>
              <a:stCxn id="130" idx="3"/>
            </p:cNvCxnSpPr>
            <p:nvPr/>
          </p:nvCxnSpPr>
          <p:spPr bwMode="auto">
            <a:xfrm>
              <a:off x="5565406" y="4643964"/>
              <a:ext cx="15510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" name="Flowchart: Terminator 136"/>
            <p:cNvSpPr/>
            <p:nvPr/>
          </p:nvSpPr>
          <p:spPr>
            <a:xfrm>
              <a:off x="8308491" y="4399757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7911294" y="4742719"/>
              <a:ext cx="3971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/>
            <p:nvPr/>
          </p:nvCxnSpPr>
          <p:spPr>
            <a:xfrm rot="16200000" flipH="1">
              <a:off x="7613976" y="3823077"/>
              <a:ext cx="100292" cy="1288737"/>
            </a:xfrm>
            <a:prstGeom prst="bentConnector4">
              <a:avLst>
                <a:gd name="adj1" fmla="val -280033"/>
                <a:gd name="adj2" fmla="val 83435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hape 127"/>
            <p:cNvCxnSpPr>
              <a:cxnSpLocks noChangeShapeType="1"/>
            </p:cNvCxnSpPr>
            <p:nvPr/>
          </p:nvCxnSpPr>
          <p:spPr bwMode="auto">
            <a:xfrm flipV="1">
              <a:off x="2528078" y="3351936"/>
              <a:ext cx="1452880" cy="54849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AutoShape 11"/>
            <p:cNvCxnSpPr>
              <a:cxnSpLocks noChangeShapeType="1"/>
            </p:cNvCxnSpPr>
            <p:nvPr/>
          </p:nvCxnSpPr>
          <p:spPr bwMode="auto">
            <a:xfrm>
              <a:off x="3254518" y="3702306"/>
              <a:ext cx="726440" cy="13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5" name="Group 104"/>
            <p:cNvGrpSpPr>
              <a:grpSpLocks/>
            </p:cNvGrpSpPr>
            <p:nvPr/>
          </p:nvGrpSpPr>
          <p:grpSpPr bwMode="auto">
            <a:xfrm>
              <a:off x="1790678" y="3390825"/>
              <a:ext cx="1122680" cy="1188720"/>
              <a:chOff x="1447800" y="4191000"/>
              <a:chExt cx="685800" cy="990600"/>
            </a:xfrm>
          </p:grpSpPr>
          <p:sp>
            <p:nvSpPr>
              <p:cNvPr id="146" name="Rectangle 7"/>
              <p:cNvSpPr>
                <a:spLocks noChangeArrowheads="1"/>
              </p:cNvSpPr>
              <p:nvPr/>
            </p:nvSpPr>
            <p:spPr bwMode="auto">
              <a:xfrm>
                <a:off x="1447800" y="4191000"/>
                <a:ext cx="685800" cy="9906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200" b="1" dirty="0">
                    <a:solidFill>
                      <a:prstClr val="black"/>
                    </a:solidFill>
                  </a:rPr>
                  <a:t>I-Cache / I-MEM</a:t>
                </a:r>
              </a:p>
            </p:txBody>
          </p:sp>
          <p:sp>
            <p:nvSpPr>
              <p:cNvPr id="147" name="Text Box 23"/>
              <p:cNvSpPr txBox="1">
                <a:spLocks noChangeArrowheads="1"/>
              </p:cNvSpPr>
              <p:nvPr/>
            </p:nvSpPr>
            <p:spPr bwMode="auto">
              <a:xfrm>
                <a:off x="1447800" y="4506296"/>
                <a:ext cx="685800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defTabSz="527517">
                  <a:spcBef>
                    <a:spcPct val="50000"/>
                  </a:spcBef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Arial" charset="0"/>
                  </a:rPr>
                  <a:t>Addr</a:t>
                </a:r>
                <a:r>
                  <a:rPr lang="en-US" sz="1200" dirty="0">
                    <a:solidFill>
                      <a:prstClr val="black"/>
                    </a:solidFill>
                    <a:latin typeface="Arial" charset="0"/>
                  </a:rPr>
                  <a:t>.</a:t>
                </a:r>
              </a:p>
            </p:txBody>
          </p:sp>
          <p:sp>
            <p:nvSpPr>
              <p:cNvPr id="148" name="Text Box 23"/>
              <p:cNvSpPr txBox="1">
                <a:spLocks noChangeArrowheads="1"/>
              </p:cNvSpPr>
              <p:nvPr/>
            </p:nvSpPr>
            <p:spPr bwMode="auto">
              <a:xfrm>
                <a:off x="1447800" y="4506296"/>
                <a:ext cx="685800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</a:rPr>
                  <a:t>Data</a:t>
                </a:r>
              </a:p>
            </p:txBody>
          </p:sp>
        </p:grpSp>
        <p:sp>
          <p:nvSpPr>
            <p:cNvPr id="149" name="Rectangle 7"/>
            <p:cNvSpPr>
              <a:spLocks noChangeArrowheads="1"/>
            </p:cNvSpPr>
            <p:nvPr/>
          </p:nvSpPr>
          <p:spPr bwMode="auto">
            <a:xfrm rot="16200000">
              <a:off x="815212" y="3773452"/>
              <a:ext cx="858520" cy="25040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" wrap="none" anchor="ctr"/>
            <a:lstStyle/>
            <a:p>
              <a:pPr algn="ctr" defTabSz="52751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</a:t>
              </a:r>
            </a:p>
          </p:txBody>
        </p:sp>
        <p:cxnSp>
          <p:nvCxnSpPr>
            <p:cNvPr id="150" name="Straight Connector 24"/>
            <p:cNvCxnSpPr>
              <a:cxnSpLocks noChangeShapeType="1"/>
            </p:cNvCxnSpPr>
            <p:nvPr/>
          </p:nvCxnSpPr>
          <p:spPr bwMode="auto">
            <a:xfrm rot="16200000" flipH="1">
              <a:off x="1152291" y="3502413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Connector 27"/>
            <p:cNvCxnSpPr>
              <a:cxnSpLocks noChangeShapeType="1"/>
            </p:cNvCxnSpPr>
            <p:nvPr/>
          </p:nvCxnSpPr>
          <p:spPr bwMode="auto">
            <a:xfrm rot="5400000">
              <a:off x="1218331" y="3502413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" name="Text Box 22"/>
            <p:cNvSpPr txBox="1">
              <a:spLocks noChangeArrowheads="1"/>
            </p:cNvSpPr>
            <p:nvPr/>
          </p:nvSpPr>
          <p:spPr bwMode="auto">
            <a:xfrm>
              <a:off x="760951" y="3257470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CLK</a:t>
              </a:r>
            </a:p>
          </p:txBody>
        </p:sp>
        <p:cxnSp>
          <p:nvCxnSpPr>
            <p:cNvPr id="153" name="Shape 31"/>
            <p:cNvCxnSpPr>
              <a:cxnSpLocks noChangeShapeType="1"/>
              <a:endCxn id="149" idx="3"/>
            </p:cNvCxnSpPr>
            <p:nvPr/>
          </p:nvCxnSpPr>
          <p:spPr bwMode="auto">
            <a:xfrm>
              <a:off x="1129590" y="3370554"/>
              <a:ext cx="114882" cy="9883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AutoShape 11"/>
            <p:cNvCxnSpPr>
              <a:cxnSpLocks noChangeShapeType="1"/>
              <a:stCxn id="149" idx="2"/>
              <a:endCxn id="148" idx="1"/>
            </p:cNvCxnSpPr>
            <p:nvPr/>
          </p:nvCxnSpPr>
          <p:spPr bwMode="auto">
            <a:xfrm flipV="1">
              <a:off x="1369673" y="3889213"/>
              <a:ext cx="421005" cy="94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hape 127"/>
            <p:cNvCxnSpPr>
              <a:cxnSpLocks noChangeShapeType="1"/>
              <a:endCxn id="110" idx="1"/>
            </p:cNvCxnSpPr>
            <p:nvPr/>
          </p:nvCxnSpPr>
          <p:spPr bwMode="auto">
            <a:xfrm rot="16200000" flipH="1">
              <a:off x="3105900" y="4326884"/>
              <a:ext cx="1101575" cy="804334"/>
            </a:xfrm>
            <a:prstGeom prst="bentConnector2">
              <a:avLst/>
            </a:prstGeom>
            <a:noFill/>
            <a:ln w="19050" algn="ctr">
              <a:solidFill>
                <a:schemeClr val="tx1"/>
              </a:solidFill>
              <a:round/>
              <a:headEnd type="oval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6" name="Group 155"/>
            <p:cNvGrpSpPr/>
            <p:nvPr/>
          </p:nvGrpSpPr>
          <p:grpSpPr>
            <a:xfrm>
              <a:off x="578157" y="2457031"/>
              <a:ext cx="6471805" cy="1441622"/>
              <a:chOff x="708775" y="2833470"/>
              <a:chExt cx="6471805" cy="1441622"/>
            </a:xfrm>
          </p:grpSpPr>
          <p:sp>
            <p:nvSpPr>
              <p:cNvPr id="157" name="Trapezoid 156"/>
              <p:cNvSpPr/>
              <p:nvPr/>
            </p:nvSpPr>
            <p:spPr bwMode="auto">
              <a:xfrm rot="5400000">
                <a:off x="6090920" y="3064610"/>
                <a:ext cx="990600" cy="528320"/>
              </a:xfrm>
              <a:prstGeom prst="trapezoid">
                <a:avLst>
                  <a:gd name="adj" fmla="val 35946"/>
                </a:avLst>
              </a:prstGeom>
              <a:solidFill>
                <a:srgbClr val="4BAC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0" anchor="ctr"/>
              <a:lstStyle/>
              <a:p>
                <a:pPr algn="ctr" defTabSz="527517">
                  <a:defRPr/>
                </a:pPr>
                <a:r>
                  <a:rPr lang="en-US" sz="1400" b="1" dirty="0">
                    <a:solidFill>
                      <a:prstClr val="black"/>
                    </a:solidFill>
                    <a:latin typeface="Calibri"/>
                  </a:rPr>
                  <a:t>Adder</a:t>
                </a:r>
              </a:p>
            </p:txBody>
          </p:sp>
          <p:sp>
            <p:nvSpPr>
              <p:cNvPr id="158" name="Text Box 23"/>
              <p:cNvSpPr txBox="1">
                <a:spLocks noChangeArrowheads="1"/>
              </p:cNvSpPr>
              <p:nvPr/>
            </p:nvSpPr>
            <p:spPr bwMode="auto">
              <a:xfrm>
                <a:off x="6454140" y="3229711"/>
                <a:ext cx="396240" cy="220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050" dirty="0">
                    <a:solidFill>
                      <a:prstClr val="black"/>
                    </a:solidFill>
                    <a:latin typeface="Arial" charset="0"/>
                  </a:rPr>
                  <a:t>Sum</a:t>
                </a:r>
              </a:p>
            </p:txBody>
          </p:sp>
          <p:sp>
            <p:nvSpPr>
              <p:cNvPr id="159" name="Text Box 23"/>
              <p:cNvSpPr txBox="1">
                <a:spLocks noChangeArrowheads="1"/>
              </p:cNvSpPr>
              <p:nvPr/>
            </p:nvSpPr>
            <p:spPr bwMode="auto">
              <a:xfrm>
                <a:off x="7048500" y="3248972"/>
                <a:ext cx="132080" cy="220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050" dirty="0">
                    <a:solidFill>
                      <a:prstClr val="black"/>
                    </a:solidFill>
                    <a:latin typeface="Arial" charset="0"/>
                  </a:rPr>
                  <a:t> </a:t>
                </a:r>
              </a:p>
            </p:txBody>
          </p:sp>
          <p:cxnSp>
            <p:nvCxnSpPr>
              <p:cNvPr id="160" name="AutoShape 11"/>
              <p:cNvCxnSpPr>
                <a:cxnSpLocks noChangeShapeType="1"/>
              </p:cNvCxnSpPr>
              <p:nvPr/>
            </p:nvCxnSpPr>
            <p:spPr bwMode="auto">
              <a:xfrm>
                <a:off x="2486418" y="3168678"/>
                <a:ext cx="383564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1" name="Text Box 23"/>
              <p:cNvSpPr txBox="1">
                <a:spLocks noChangeArrowheads="1"/>
              </p:cNvSpPr>
              <p:nvPr/>
            </p:nvSpPr>
            <p:spPr bwMode="auto">
              <a:xfrm>
                <a:off x="6322060" y="3420952"/>
                <a:ext cx="396240" cy="220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050" dirty="0">
                    <a:solidFill>
                      <a:prstClr val="black"/>
                    </a:solidFill>
                    <a:latin typeface="Arial" charset="0"/>
                  </a:rPr>
                  <a:t>   </a:t>
                </a:r>
              </a:p>
            </p:txBody>
          </p:sp>
          <p:sp>
            <p:nvSpPr>
              <p:cNvPr id="162" name="Rounded Rectangle 49"/>
              <p:cNvSpPr>
                <a:spLocks noChangeArrowheads="1"/>
              </p:cNvSpPr>
              <p:nvPr/>
            </p:nvSpPr>
            <p:spPr bwMode="auto">
              <a:xfrm>
                <a:off x="5529580" y="3295750"/>
                <a:ext cx="594360" cy="462280"/>
              </a:xfrm>
              <a:prstGeom prst="roundRect">
                <a:avLst>
                  <a:gd name="adj" fmla="val 50000"/>
                </a:avLst>
              </a:prstGeom>
              <a:solidFill>
                <a:srgbClr val="4BACC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dirty="0">
                    <a:solidFill>
                      <a:prstClr val="black"/>
                    </a:solidFill>
                  </a:rPr>
                  <a:t>Shift Left 2</a:t>
                </a:r>
              </a:p>
            </p:txBody>
          </p:sp>
          <p:cxnSp>
            <p:nvCxnSpPr>
              <p:cNvPr id="163" name="AutoShape 11"/>
              <p:cNvCxnSpPr>
                <a:cxnSpLocks noChangeShapeType="1"/>
                <a:stCxn id="162" idx="3"/>
                <a:endCxn id="161" idx="1"/>
              </p:cNvCxnSpPr>
              <p:nvPr/>
            </p:nvCxnSpPr>
            <p:spPr bwMode="auto">
              <a:xfrm>
                <a:off x="6123940" y="3526890"/>
                <a:ext cx="198120" cy="409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" name="Elbow Connector 164"/>
              <p:cNvCxnSpPr>
                <a:stCxn id="174" idx="3"/>
                <a:endCxn id="149" idx="0"/>
              </p:cNvCxnSpPr>
              <p:nvPr/>
            </p:nvCxnSpPr>
            <p:spPr>
              <a:xfrm>
                <a:off x="708775" y="3911872"/>
                <a:ext cx="541114" cy="3632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Elbow Connector 165"/>
            <p:cNvCxnSpPr>
              <a:endCxn id="162" idx="1"/>
            </p:cNvCxnSpPr>
            <p:nvPr/>
          </p:nvCxnSpPr>
          <p:spPr>
            <a:xfrm rot="5400000" flipH="1" flipV="1">
              <a:off x="4429146" y="3803317"/>
              <a:ext cx="1622681" cy="31695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apezoid 166"/>
            <p:cNvSpPr/>
            <p:nvPr/>
          </p:nvSpPr>
          <p:spPr bwMode="auto">
            <a:xfrm rot="5400000">
              <a:off x="1605062" y="2596184"/>
              <a:ext cx="973155" cy="528320"/>
            </a:xfrm>
            <a:prstGeom prst="trapezoid">
              <a:avLst>
                <a:gd name="adj" fmla="val 33990"/>
              </a:avLst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527517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+</a:t>
              </a:r>
            </a:p>
          </p:txBody>
        </p:sp>
        <p:sp>
          <p:nvSpPr>
            <p:cNvPr id="168" name="Text Box 23"/>
            <p:cNvSpPr txBox="1">
              <a:spLocks noChangeArrowheads="1"/>
            </p:cNvSpPr>
            <p:nvPr/>
          </p:nvSpPr>
          <p:spPr bwMode="auto">
            <a:xfrm>
              <a:off x="1827480" y="2439807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69" name="Text Box 23"/>
            <p:cNvSpPr txBox="1">
              <a:spLocks noChangeArrowheads="1"/>
            </p:cNvSpPr>
            <p:nvPr/>
          </p:nvSpPr>
          <p:spPr bwMode="auto">
            <a:xfrm>
              <a:off x="1827480" y="3078193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70" name="Text Box 23"/>
            <p:cNvSpPr txBox="1">
              <a:spLocks noChangeArrowheads="1"/>
            </p:cNvSpPr>
            <p:nvPr/>
          </p:nvSpPr>
          <p:spPr bwMode="auto">
            <a:xfrm>
              <a:off x="2223720" y="2737087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Arial" charset="0"/>
                </a:rPr>
                <a:t>S</a:t>
              </a:r>
            </a:p>
          </p:txBody>
        </p:sp>
        <p:cxnSp>
          <p:nvCxnSpPr>
            <p:cNvPr id="171" name="AutoShape 11"/>
            <p:cNvCxnSpPr>
              <a:cxnSpLocks noChangeShapeType="1"/>
            </p:cNvCxnSpPr>
            <p:nvPr/>
          </p:nvCxnSpPr>
          <p:spPr bwMode="auto">
            <a:xfrm>
              <a:off x="1563320" y="2571886"/>
              <a:ext cx="264160" cy="13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Shape 41"/>
            <p:cNvCxnSpPr>
              <a:cxnSpLocks noChangeShapeType="1"/>
              <a:endCxn id="169" idx="1"/>
            </p:cNvCxnSpPr>
            <p:nvPr/>
          </p:nvCxnSpPr>
          <p:spPr bwMode="auto">
            <a:xfrm rot="5400000" flipH="1" flipV="1">
              <a:off x="1310147" y="3375357"/>
              <a:ext cx="704465" cy="330199"/>
            </a:xfrm>
            <a:prstGeom prst="bentConnector2">
              <a:avLst/>
            </a:pr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Text Box 23"/>
            <p:cNvSpPr txBox="1">
              <a:spLocks noChangeArrowheads="1"/>
            </p:cNvSpPr>
            <p:nvPr/>
          </p:nvSpPr>
          <p:spPr bwMode="auto">
            <a:xfrm>
              <a:off x="1365200" y="2439806"/>
              <a:ext cx="19812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74" name="Flowchart: Terminator 173"/>
            <p:cNvSpPr/>
            <p:nvPr/>
          </p:nvSpPr>
          <p:spPr>
            <a:xfrm>
              <a:off x="382398" y="3307595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77" name="Elbow Connector 176"/>
            <p:cNvCxnSpPr/>
            <p:nvPr/>
          </p:nvCxnSpPr>
          <p:spPr>
            <a:xfrm rot="10800000" flipV="1">
              <a:off x="382402" y="2248190"/>
              <a:ext cx="7000572" cy="1406303"/>
            </a:xfrm>
            <a:prstGeom prst="bentConnector3">
              <a:avLst>
                <a:gd name="adj1" fmla="val 102942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/>
            <p:nvPr/>
          </p:nvCxnSpPr>
          <p:spPr>
            <a:xfrm rot="10800000" flipV="1">
              <a:off x="382401" y="2325980"/>
              <a:ext cx="2275403" cy="1095256"/>
            </a:xfrm>
            <a:prstGeom prst="bentConnector3">
              <a:avLst>
                <a:gd name="adj1" fmla="val 106512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 Box 23"/>
            <p:cNvSpPr txBox="1">
              <a:spLocks noChangeArrowheads="1"/>
            </p:cNvSpPr>
            <p:nvPr/>
          </p:nvSpPr>
          <p:spPr bwMode="auto">
            <a:xfrm>
              <a:off x="3731000" y="5344120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00" name="Text Box 23"/>
            <p:cNvSpPr txBox="1">
              <a:spLocks noChangeArrowheads="1"/>
            </p:cNvSpPr>
            <p:nvPr/>
          </p:nvSpPr>
          <p:spPr bwMode="auto">
            <a:xfrm>
              <a:off x="3797040" y="5154256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02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232816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AutoShape 11"/>
            <p:cNvCxnSpPr>
              <a:cxnSpLocks noChangeShapeType="1"/>
            </p:cNvCxnSpPr>
            <p:nvPr/>
          </p:nvCxnSpPr>
          <p:spPr bwMode="auto">
            <a:xfrm flipV="1">
              <a:off x="2649605" y="2324544"/>
              <a:ext cx="5451" cy="4762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Elbow Connector 228"/>
            <p:cNvCxnSpPr>
              <a:cxnSpLocks/>
            </p:cNvCxnSpPr>
            <p:nvPr/>
          </p:nvCxnSpPr>
          <p:spPr>
            <a:xfrm flipV="1">
              <a:off x="6726366" y="2240655"/>
              <a:ext cx="651689" cy="70507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4304567" y="1626578"/>
            <a:ext cx="5945798" cy="4956624"/>
            <a:chOff x="3019424" y="2014199"/>
            <a:chExt cx="5153025" cy="3691242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00649" y="2014446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900374" y="2014446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8172449" y="2014199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019424" y="2014445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/>
          <p:cNvSpPr txBox="1"/>
          <p:nvPr/>
        </p:nvSpPr>
        <p:spPr>
          <a:xfrm>
            <a:off x="2036480" y="1685469"/>
            <a:ext cx="15234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IF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(Instruction Fetch)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701356" y="1688123"/>
            <a:ext cx="1680012" cy="62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ID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(Instruction Decode)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57883" y="1688123"/>
            <a:ext cx="8640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EX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(Execute)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783554" y="1688123"/>
            <a:ext cx="14455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MEM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(Memory Access)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0275663" y="1688123"/>
            <a:ext cx="10399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WB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4BACC6"/>
                </a:solidFill>
                <a:latin typeface="Calibri"/>
              </a:rPr>
              <a:t>Writeback</a:t>
            </a:r>
            <a:r>
              <a:rPr lang="en-US" sz="1400" dirty="0">
                <a:solidFill>
                  <a:srgbClr val="4BACC6"/>
                </a:solidFill>
                <a:latin typeface="Calibri"/>
              </a:rPr>
              <a:t>)</a:t>
            </a:r>
          </a:p>
        </p:txBody>
      </p:sp>
      <p:cxnSp>
        <p:nvCxnSpPr>
          <p:cNvPr id="87" name="AutoShape 11">
            <a:extLst>
              <a:ext uri="{FF2B5EF4-FFF2-40B4-BE49-F238E27FC236}">
                <a16:creationId xmlns:a16="http://schemas.microsoft.com/office/drawing/2014/main" id="{ACE5FEAB-8AAE-4E10-BC6B-9B60E1B9E0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2084" y="4615392"/>
            <a:ext cx="534119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hape 127">
            <a:extLst>
              <a:ext uri="{FF2B5EF4-FFF2-40B4-BE49-F238E27FC236}">
                <a16:creationId xmlns:a16="http://schemas.microsoft.com/office/drawing/2014/main" id="{9420F6EF-7121-47ED-8911-C04A8F1135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5829" y="4380817"/>
            <a:ext cx="456160" cy="361695"/>
          </a:xfrm>
          <a:prstGeom prst="bentConnector3">
            <a:avLst>
              <a:gd name="adj1" fmla="val -114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C0A2AB84-544A-4E0C-8555-C4A82AACD860}"/>
              </a:ext>
            </a:extLst>
          </p:cNvPr>
          <p:cNvSpPr/>
          <p:nvPr/>
        </p:nvSpPr>
        <p:spPr>
          <a:xfrm>
            <a:off x="5031989" y="4338778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90" name="AutoShape 11">
            <a:extLst>
              <a:ext uri="{FF2B5EF4-FFF2-40B4-BE49-F238E27FC236}">
                <a16:creationId xmlns:a16="http://schemas.microsoft.com/office/drawing/2014/main" id="{28DC6286-FEEC-459B-B01F-82AC3F58D6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60134" y="4629474"/>
            <a:ext cx="217652" cy="7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Elbow Connector 165">
            <a:extLst>
              <a:ext uri="{FF2B5EF4-FFF2-40B4-BE49-F238E27FC236}">
                <a16:creationId xmlns:a16="http://schemas.microsoft.com/office/drawing/2014/main" id="{87073703-4915-411A-9887-04D25884E168}"/>
              </a:ext>
            </a:extLst>
          </p:cNvPr>
          <p:cNvCxnSpPr>
            <a:cxnSpLocks/>
          </p:cNvCxnSpPr>
          <p:nvPr/>
        </p:nvCxnSpPr>
        <p:spPr>
          <a:xfrm flipV="1">
            <a:off x="4576810" y="4449798"/>
            <a:ext cx="45517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1" grpId="0"/>
      <p:bldP spid="243" grpId="0"/>
      <p:bldP spid="244" grpId="0"/>
      <p:bldP spid="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Pipeline Stage Registers</a:t>
            </a:r>
            <a:endParaRPr lang="en-US" altLang="en-US" sz="4400" dirty="0"/>
          </a:p>
        </p:txBody>
      </p:sp>
      <p:sp>
        <p:nvSpPr>
          <p:cNvPr id="5123" name="Content Placeholder 100"/>
          <p:cNvSpPr>
            <a:spLocks noGrp="1"/>
          </p:cNvSpPr>
          <p:nvPr>
            <p:ph idx="1"/>
          </p:nvPr>
        </p:nvSpPr>
        <p:spPr>
          <a:xfrm>
            <a:off x="609600" y="1018431"/>
            <a:ext cx="10972800" cy="766898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Intermediate results need to be stored to allow stage reuse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1" name="Trapezoid 110"/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12" name="Text Box 23"/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14" name="Rectangle 7"/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15" name="Text Box 23"/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16" name="Text Box 23"/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19" name="Text Box 23"/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25" name="AutoShape 11"/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11"/>
          <p:cNvCxnSpPr>
            <a:cxnSpLocks noChangeShapeType="1"/>
            <a:endCxn id="115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hape 127"/>
          <p:cNvCxnSpPr>
            <a:cxnSpLocks noChangeShapeType="1"/>
            <a:stCxn id="137" idx="3"/>
            <a:endCxn id="107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Flowchart: Terminator 129"/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32" name="AutoShape 11"/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11"/>
          <p:cNvCxnSpPr>
            <a:cxnSpLocks noChangeShapeType="1"/>
            <a:stCxn id="130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Flowchart: Terminator 136"/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40" name="Straight Arrow Connector 139"/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hape 127"/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" name="AutoShape 11"/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5" name="Group 104"/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</p:grpSpPr>
        <p:sp>
          <p:nvSpPr>
            <p:cNvPr id="146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48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49" name="Rectangle 7"/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50" name="Straight Connector 24"/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Connector 27"/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 Box 22"/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53" name="Shape 31"/>
          <p:cNvCxnSpPr>
            <a:cxnSpLocks noChangeShapeType="1"/>
            <a:endCxn id="149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1"/>
          <p:cNvCxnSpPr>
            <a:cxnSpLocks noChangeShapeType="1"/>
            <a:stCxn id="149" idx="2"/>
            <a:endCxn id="148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hape 127"/>
          <p:cNvCxnSpPr>
            <a:cxnSpLocks noChangeShapeType="1"/>
            <a:endCxn id="110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Trapezoid 156"/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158" name="Text Box 23"/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159" name="Text Box 23"/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60" name="AutoShape 11"/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Text Box 23"/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162" name="Rounded Rectangle 49"/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163" name="AutoShape 11"/>
          <p:cNvCxnSpPr>
            <a:cxnSpLocks noChangeShapeType="1"/>
            <a:stCxn id="162" idx="3"/>
            <a:endCxn id="161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Elbow Connector 164"/>
          <p:cNvCxnSpPr>
            <a:stCxn id="174" idx="3"/>
            <a:endCxn id="149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cxnSpLocks/>
            <a:endCxn id="162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rapezoid 166"/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68" name="Text Box 23"/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69" name="Text Box 23"/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70" name="Text Box 23"/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71" name="AutoShape 11"/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hape 41"/>
          <p:cNvCxnSpPr>
            <a:cxnSpLocks noChangeShapeType="1"/>
            <a:endCxn id="169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Text Box 23"/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74" name="Flowchart: Terminator 173"/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77" name="Elbow Connector 176"/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04" name="Text Box 23"/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06" name="Text Box 23"/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09" name="Text Box 23"/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10" name="Rounded Rectangle 49"/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20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99" name="Text Box 23"/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00" name="Text Box 23"/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02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12" name="AutoShape 11"/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Elbow Connector 228"/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9" name="AutoShape 11"/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11"/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1"/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1"/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1"/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11"/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Rectangle 138"/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4" name="AutoShape 11"/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11"/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11"/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1"/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hape 127"/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1"/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Rectangle 181"/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183" name="AutoShape 11"/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AutoShape 11"/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3" name="Elbow Connector 92"/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AutoShape 11"/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AutoShape 11"/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9" name="TextBox 238"/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C2B637-0917-4506-B43A-0670849CBA3A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98" name="Shape 127">
              <a:extLst>
                <a:ext uri="{FF2B5EF4-FFF2-40B4-BE49-F238E27FC236}">
                  <a16:creationId xmlns:a16="http://schemas.microsoft.com/office/drawing/2014/main" id="{56F414D5-E341-426D-ADBB-67C2E8296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Flowchart: Terminator 98">
              <a:extLst>
                <a:ext uri="{FF2B5EF4-FFF2-40B4-BE49-F238E27FC236}">
                  <a16:creationId xmlns:a16="http://schemas.microsoft.com/office/drawing/2014/main" id="{8B0982D2-A8FC-4AA6-A577-6EA24F1F5D87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185" name="AutoShape 11">
            <a:extLst>
              <a:ext uri="{FF2B5EF4-FFF2-40B4-BE49-F238E27FC236}">
                <a16:creationId xmlns:a16="http://schemas.microsoft.com/office/drawing/2014/main" id="{DA1F92C3-64F9-41AD-8172-96F457E86B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11">
            <a:extLst>
              <a:ext uri="{FF2B5EF4-FFF2-40B4-BE49-F238E27FC236}">
                <a16:creationId xmlns:a16="http://schemas.microsoft.com/office/drawing/2014/main" id="{9F67B147-F45E-4D04-8A73-B6BF59690C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545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/>
      <p:bldP spid="113" grpId="0"/>
      <p:bldP spid="114" grpId="0" animBg="1"/>
      <p:bldP spid="115" grpId="0"/>
      <p:bldP spid="116" grpId="0"/>
      <p:bldP spid="117" grpId="0"/>
      <p:bldP spid="118" grpId="0"/>
      <p:bldP spid="119" grpId="0"/>
      <p:bldP spid="130" grpId="0" animBg="1"/>
      <p:bldP spid="137" grpId="0" animBg="1"/>
      <p:bldP spid="149" grpId="0" animBg="1"/>
      <p:bldP spid="152" grpId="0"/>
      <p:bldP spid="157" grpId="0" animBg="1"/>
      <p:bldP spid="158" grpId="0"/>
      <p:bldP spid="159" grpId="0"/>
      <p:bldP spid="161" grpId="0"/>
      <p:bldP spid="162" grpId="0" animBg="1"/>
      <p:bldP spid="167" grpId="0" animBg="1"/>
      <p:bldP spid="168" grpId="0"/>
      <p:bldP spid="169" grpId="0"/>
      <p:bldP spid="170" grpId="0"/>
      <p:bldP spid="173" grpId="0"/>
      <p:bldP spid="174" grpId="0" animBg="1"/>
      <p:bldP spid="3" grpId="0" animBg="1"/>
      <p:bldP spid="88" grpId="0" animBg="1"/>
      <p:bldP spid="139" grpId="0" animBg="1"/>
      <p:bldP spid="182" grpId="0" animBg="1"/>
      <p:bldP spid="239" grpId="0"/>
      <p:bldP spid="192" grpId="0"/>
      <p:bldP spid="193" grpId="0"/>
      <p:bldP spid="1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721" y="1027363"/>
            <a:ext cx="327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instr. and increment PC</a:t>
            </a:r>
          </a:p>
        </p:txBody>
      </p:sp>
      <p:grpSp>
        <p:nvGrpSpPr>
          <p:cNvPr id="311" name="Group 104">
            <a:extLst>
              <a:ext uri="{FF2B5EF4-FFF2-40B4-BE49-F238E27FC236}">
                <a16:creationId xmlns:a16="http://schemas.microsoft.com/office/drawing/2014/main" id="{5E20031B-6203-4A61-BB60-7D96C075DF6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</p:grpSpPr>
        <p:sp>
          <p:nvSpPr>
            <p:cNvPr id="312" name="Rectangle 7">
              <a:extLst>
                <a:ext uri="{FF2B5EF4-FFF2-40B4-BE49-F238E27FC236}">
                  <a16:creationId xmlns:a16="http://schemas.microsoft.com/office/drawing/2014/main" id="{72B6B014-E1D1-49CC-9381-7DEC8C1C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3" name="Text Box 23">
              <a:extLst>
                <a:ext uri="{FF2B5EF4-FFF2-40B4-BE49-F238E27FC236}">
                  <a16:creationId xmlns:a16="http://schemas.microsoft.com/office/drawing/2014/main" id="{A4E804BC-DD12-4021-84B4-44DF6BA69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4" name="Text Box 23">
              <a:extLst>
                <a:ext uri="{FF2B5EF4-FFF2-40B4-BE49-F238E27FC236}">
                  <a16:creationId xmlns:a16="http://schemas.microsoft.com/office/drawing/2014/main" id="{D80C4EC8-B620-485E-BF39-044F30247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5" name="Rectangle 7">
            <a:extLst>
              <a:ext uri="{FF2B5EF4-FFF2-40B4-BE49-F238E27FC236}">
                <a16:creationId xmlns:a16="http://schemas.microsoft.com/office/drawing/2014/main" id="{DEFD2AC4-CAC9-4242-8678-24815E13937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6" name="Straight Connector 24">
            <a:extLst>
              <a:ext uri="{FF2B5EF4-FFF2-40B4-BE49-F238E27FC236}">
                <a16:creationId xmlns:a16="http://schemas.microsoft.com/office/drawing/2014/main" id="{36482B86-FA01-4DC9-9D2D-CCC52F33343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" name="Straight Connector 27">
            <a:extLst>
              <a:ext uri="{FF2B5EF4-FFF2-40B4-BE49-F238E27FC236}">
                <a16:creationId xmlns:a16="http://schemas.microsoft.com/office/drawing/2014/main" id="{878FE289-C6FB-4C1E-A58E-29E4B34796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Text Box 22">
            <a:extLst>
              <a:ext uri="{FF2B5EF4-FFF2-40B4-BE49-F238E27FC236}">
                <a16:creationId xmlns:a16="http://schemas.microsoft.com/office/drawing/2014/main" id="{589D1857-EBD3-4831-A95C-956238E4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19" name="Shape 31">
            <a:extLst>
              <a:ext uri="{FF2B5EF4-FFF2-40B4-BE49-F238E27FC236}">
                <a16:creationId xmlns:a16="http://schemas.microsoft.com/office/drawing/2014/main" id="{F4C76B78-F926-4567-ABE2-921FC0CBD6DC}"/>
              </a:ext>
            </a:extLst>
          </p:cNvPr>
          <p:cNvCxnSpPr>
            <a:cxnSpLocks noChangeShapeType="1"/>
            <a:endCxn id="315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0" name="AutoShape 11">
            <a:extLst>
              <a:ext uri="{FF2B5EF4-FFF2-40B4-BE49-F238E27FC236}">
                <a16:creationId xmlns:a16="http://schemas.microsoft.com/office/drawing/2014/main" id="{1E3CE405-8975-463E-B302-060917FAF4E0}"/>
              </a:ext>
            </a:extLst>
          </p:cNvPr>
          <p:cNvCxnSpPr>
            <a:cxnSpLocks noChangeShapeType="1"/>
            <a:stCxn id="315" idx="2"/>
            <a:endCxn id="314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5" name="AutoShape 11">
            <a:extLst>
              <a:ext uri="{FF2B5EF4-FFF2-40B4-BE49-F238E27FC236}">
                <a16:creationId xmlns:a16="http://schemas.microsoft.com/office/drawing/2014/main" id="{B33A63E3-9CB5-491B-B6CE-F952654D13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" name="Elbow Connector 164">
            <a:extLst>
              <a:ext uri="{FF2B5EF4-FFF2-40B4-BE49-F238E27FC236}">
                <a16:creationId xmlns:a16="http://schemas.microsoft.com/office/drawing/2014/main" id="{032ED281-A5C2-4621-A4A6-B511A68E8E2D}"/>
              </a:ext>
            </a:extLst>
          </p:cNvPr>
          <p:cNvCxnSpPr>
            <a:stCxn id="338" idx="3"/>
            <a:endCxn id="315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rapezoid 330">
            <a:extLst>
              <a:ext uri="{FF2B5EF4-FFF2-40B4-BE49-F238E27FC236}">
                <a16:creationId xmlns:a16="http://schemas.microsoft.com/office/drawing/2014/main" id="{16F2BC16-CB04-4406-8BC8-8F7C8CD8B807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2" name="Text Box 23">
            <a:extLst>
              <a:ext uri="{FF2B5EF4-FFF2-40B4-BE49-F238E27FC236}">
                <a16:creationId xmlns:a16="http://schemas.microsoft.com/office/drawing/2014/main" id="{5C71845B-BBDA-4F63-9044-8F775BCC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3" name="Text Box 23">
            <a:extLst>
              <a:ext uri="{FF2B5EF4-FFF2-40B4-BE49-F238E27FC236}">
                <a16:creationId xmlns:a16="http://schemas.microsoft.com/office/drawing/2014/main" id="{17D8091D-6890-4BFD-A2D8-955B1E30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FD0237D6-8FFB-4A99-B163-02769E6F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5" name="AutoShape 11">
            <a:extLst>
              <a:ext uri="{FF2B5EF4-FFF2-40B4-BE49-F238E27FC236}">
                <a16:creationId xmlns:a16="http://schemas.microsoft.com/office/drawing/2014/main" id="{FAEA2E63-FBB3-4F2C-825F-D397DC8AF5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6" name="Shape 41">
            <a:extLst>
              <a:ext uri="{FF2B5EF4-FFF2-40B4-BE49-F238E27FC236}">
                <a16:creationId xmlns:a16="http://schemas.microsoft.com/office/drawing/2014/main" id="{945E93D9-C6E0-444E-BFE3-81786FFBE7EE}"/>
              </a:ext>
            </a:extLst>
          </p:cNvPr>
          <p:cNvCxnSpPr>
            <a:cxnSpLocks noChangeShapeType="1"/>
            <a:endCxn id="333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" name="Text Box 23">
            <a:extLst>
              <a:ext uri="{FF2B5EF4-FFF2-40B4-BE49-F238E27FC236}">
                <a16:creationId xmlns:a16="http://schemas.microsoft.com/office/drawing/2014/main" id="{4769729F-3D28-4B66-B4E4-5E013308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38" name="Flowchart: Terminator 337">
            <a:extLst>
              <a:ext uri="{FF2B5EF4-FFF2-40B4-BE49-F238E27FC236}">
                <a16:creationId xmlns:a16="http://schemas.microsoft.com/office/drawing/2014/main" id="{5A6B5891-C0A6-462F-B4ED-5185287AF8E3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39" name="Elbow Connector 176">
            <a:extLst>
              <a:ext uri="{FF2B5EF4-FFF2-40B4-BE49-F238E27FC236}">
                <a16:creationId xmlns:a16="http://schemas.microsoft.com/office/drawing/2014/main" id="{671FCF2F-8D57-4A03-AD8F-B25AE5C637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177">
            <a:extLst>
              <a:ext uri="{FF2B5EF4-FFF2-40B4-BE49-F238E27FC236}">
                <a16:creationId xmlns:a16="http://schemas.microsoft.com/office/drawing/2014/main" id="{8C3D5F3D-6053-414E-A6A7-886DFBF378F6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AutoShape 11">
            <a:extLst>
              <a:ext uri="{FF2B5EF4-FFF2-40B4-BE49-F238E27FC236}">
                <a16:creationId xmlns:a16="http://schemas.microsoft.com/office/drawing/2014/main" id="{E30069EF-A04A-4AFB-BCA5-9AFB8CE6A6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" name="AutoShape 11">
            <a:extLst>
              <a:ext uri="{FF2B5EF4-FFF2-40B4-BE49-F238E27FC236}">
                <a16:creationId xmlns:a16="http://schemas.microsoft.com/office/drawing/2014/main" id="{725F92B3-DD3D-4A42-B2B6-2059148FE0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0" name="Slide Number Placeholder 1">
            <a:extLst>
              <a:ext uri="{FF2B5EF4-FFF2-40B4-BE49-F238E27FC236}">
                <a16:creationId xmlns:a16="http://schemas.microsoft.com/office/drawing/2014/main" id="{CDD22293-60E0-459C-9B88-920AA2B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91" name="Trapezoid 390">
            <a:extLst>
              <a:ext uri="{FF2B5EF4-FFF2-40B4-BE49-F238E27FC236}">
                <a16:creationId xmlns:a16="http://schemas.microsoft.com/office/drawing/2014/main" id="{A66918F1-2371-4FB7-83DE-8CA311288EC8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392" name="Text Box 23">
            <a:extLst>
              <a:ext uri="{FF2B5EF4-FFF2-40B4-BE49-F238E27FC236}">
                <a16:creationId xmlns:a16="http://schemas.microsoft.com/office/drawing/2014/main" id="{3057006F-2AB0-4FEF-8A05-9077E70EE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393" name="Text Box 23">
            <a:extLst>
              <a:ext uri="{FF2B5EF4-FFF2-40B4-BE49-F238E27FC236}">
                <a16:creationId xmlns:a16="http://schemas.microsoft.com/office/drawing/2014/main" id="{E32871EA-0577-4EAB-90A6-4A28669A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394" name="Rectangle 7">
            <a:extLst>
              <a:ext uri="{FF2B5EF4-FFF2-40B4-BE49-F238E27FC236}">
                <a16:creationId xmlns:a16="http://schemas.microsoft.com/office/drawing/2014/main" id="{C2D37683-D958-4C49-AD78-5B972FAF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395" name="Text Box 23">
            <a:extLst>
              <a:ext uri="{FF2B5EF4-FFF2-40B4-BE49-F238E27FC236}">
                <a16:creationId xmlns:a16="http://schemas.microsoft.com/office/drawing/2014/main" id="{69DD2876-C03A-45A0-81A3-266B09B5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396" name="Text Box 23">
            <a:extLst>
              <a:ext uri="{FF2B5EF4-FFF2-40B4-BE49-F238E27FC236}">
                <a16:creationId xmlns:a16="http://schemas.microsoft.com/office/drawing/2014/main" id="{DAA35672-DDCB-4D3D-8EA9-73423C65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97" name="Text Box 23">
            <a:extLst>
              <a:ext uri="{FF2B5EF4-FFF2-40B4-BE49-F238E27FC236}">
                <a16:creationId xmlns:a16="http://schemas.microsoft.com/office/drawing/2014/main" id="{DD1731C8-6F21-4650-86CA-75EDACCE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98" name="Text Box 23">
            <a:extLst>
              <a:ext uri="{FF2B5EF4-FFF2-40B4-BE49-F238E27FC236}">
                <a16:creationId xmlns:a16="http://schemas.microsoft.com/office/drawing/2014/main" id="{A53CE0D8-B840-4105-A467-5C03823C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99" name="Text Box 23">
            <a:extLst>
              <a:ext uri="{FF2B5EF4-FFF2-40B4-BE49-F238E27FC236}">
                <a16:creationId xmlns:a16="http://schemas.microsoft.com/office/drawing/2014/main" id="{18788F7B-933B-4815-B9B4-80F34F45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400" name="AutoShape 11">
            <a:extLst>
              <a:ext uri="{FF2B5EF4-FFF2-40B4-BE49-F238E27FC236}">
                <a16:creationId xmlns:a16="http://schemas.microsoft.com/office/drawing/2014/main" id="{8593A400-FE88-4BB3-92A7-85E9085485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1" name="AutoShape 11">
            <a:extLst>
              <a:ext uri="{FF2B5EF4-FFF2-40B4-BE49-F238E27FC236}">
                <a16:creationId xmlns:a16="http://schemas.microsoft.com/office/drawing/2014/main" id="{021B4B6B-9DFA-41D1-8ED6-30EC1DB08D8A}"/>
              </a:ext>
            </a:extLst>
          </p:cNvPr>
          <p:cNvCxnSpPr>
            <a:cxnSpLocks noChangeShapeType="1"/>
            <a:endCxn id="395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Shape 127">
            <a:extLst>
              <a:ext uri="{FF2B5EF4-FFF2-40B4-BE49-F238E27FC236}">
                <a16:creationId xmlns:a16="http://schemas.microsoft.com/office/drawing/2014/main" id="{56538909-431B-401D-8952-F6D2B08527F3}"/>
              </a:ext>
            </a:extLst>
          </p:cNvPr>
          <p:cNvCxnSpPr>
            <a:cxnSpLocks noChangeShapeType="1"/>
            <a:stCxn id="406" idx="3"/>
            <a:endCxn id="423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3" name="Flowchart: Terminator 402">
            <a:extLst>
              <a:ext uri="{FF2B5EF4-FFF2-40B4-BE49-F238E27FC236}">
                <a16:creationId xmlns:a16="http://schemas.microsoft.com/office/drawing/2014/main" id="{CF6B8E1D-599F-4D4A-BE8D-4414EF24725E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4" name="AutoShape 11">
            <a:extLst>
              <a:ext uri="{FF2B5EF4-FFF2-40B4-BE49-F238E27FC236}">
                <a16:creationId xmlns:a16="http://schemas.microsoft.com/office/drawing/2014/main" id="{F787318B-DF35-465C-A72B-28C06EDAEF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5" name="AutoShape 11">
            <a:extLst>
              <a:ext uri="{FF2B5EF4-FFF2-40B4-BE49-F238E27FC236}">
                <a16:creationId xmlns:a16="http://schemas.microsoft.com/office/drawing/2014/main" id="{41D65E48-3B77-4EFA-B430-FA693EEFBAE0}"/>
              </a:ext>
            </a:extLst>
          </p:cNvPr>
          <p:cNvCxnSpPr>
            <a:cxnSpLocks noChangeShapeType="1"/>
            <a:stCxn id="403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6" name="Flowchart: Terminator 405">
            <a:extLst>
              <a:ext uri="{FF2B5EF4-FFF2-40B4-BE49-F238E27FC236}">
                <a16:creationId xmlns:a16="http://schemas.microsoft.com/office/drawing/2014/main" id="{BDDC32A5-E7EB-4629-84CA-7F1E2C691CC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D676ED1F-A543-4790-91FC-3F22E1EE9D6C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hape 127">
            <a:extLst>
              <a:ext uri="{FF2B5EF4-FFF2-40B4-BE49-F238E27FC236}">
                <a16:creationId xmlns:a16="http://schemas.microsoft.com/office/drawing/2014/main" id="{87E2D57C-C6B6-412C-BF4E-E79DD20E46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" name="AutoShape 11">
            <a:extLst>
              <a:ext uri="{FF2B5EF4-FFF2-40B4-BE49-F238E27FC236}">
                <a16:creationId xmlns:a16="http://schemas.microsoft.com/office/drawing/2014/main" id="{758661BC-22C5-4A0F-B45F-FCC744F91F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" name="Shape 127">
            <a:extLst>
              <a:ext uri="{FF2B5EF4-FFF2-40B4-BE49-F238E27FC236}">
                <a16:creationId xmlns:a16="http://schemas.microsoft.com/office/drawing/2014/main" id="{C3F272BD-10C5-430B-B0EF-1B55ABC2B36C}"/>
              </a:ext>
            </a:extLst>
          </p:cNvPr>
          <p:cNvCxnSpPr>
            <a:cxnSpLocks noChangeShapeType="1"/>
            <a:endCxn id="426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" name="Trapezoid 410">
            <a:extLst>
              <a:ext uri="{FF2B5EF4-FFF2-40B4-BE49-F238E27FC236}">
                <a16:creationId xmlns:a16="http://schemas.microsoft.com/office/drawing/2014/main" id="{62ECCDF9-E1E0-4BFF-8B82-547B1604F7EE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412" name="Text Box 23">
            <a:extLst>
              <a:ext uri="{FF2B5EF4-FFF2-40B4-BE49-F238E27FC236}">
                <a16:creationId xmlns:a16="http://schemas.microsoft.com/office/drawing/2014/main" id="{2D4B32AA-BA01-4FCC-A1DA-0A4E028F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413" name="Text Box 23">
            <a:extLst>
              <a:ext uri="{FF2B5EF4-FFF2-40B4-BE49-F238E27FC236}">
                <a16:creationId xmlns:a16="http://schemas.microsoft.com/office/drawing/2014/main" id="{8E18C86B-6DF9-452C-9C89-B844AA9D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14" name="Text Box 23">
            <a:extLst>
              <a:ext uri="{FF2B5EF4-FFF2-40B4-BE49-F238E27FC236}">
                <a16:creationId xmlns:a16="http://schemas.microsoft.com/office/drawing/2014/main" id="{64DFBDEC-77B9-4A37-86B3-FBE94E6A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415" name="Rounded Rectangle 49">
            <a:extLst>
              <a:ext uri="{FF2B5EF4-FFF2-40B4-BE49-F238E27FC236}">
                <a16:creationId xmlns:a16="http://schemas.microsoft.com/office/drawing/2014/main" id="{C6BB670D-4BA9-42D2-8914-2C308E18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416" name="AutoShape 11">
            <a:extLst>
              <a:ext uri="{FF2B5EF4-FFF2-40B4-BE49-F238E27FC236}">
                <a16:creationId xmlns:a16="http://schemas.microsoft.com/office/drawing/2014/main" id="{35997ECC-61F8-41D7-9C51-0C2459D13232}"/>
              </a:ext>
            </a:extLst>
          </p:cNvPr>
          <p:cNvCxnSpPr>
            <a:cxnSpLocks noChangeShapeType="1"/>
            <a:stCxn id="415" idx="3"/>
            <a:endCxn id="414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" name="Elbow Connector 165">
            <a:extLst>
              <a:ext uri="{FF2B5EF4-FFF2-40B4-BE49-F238E27FC236}">
                <a16:creationId xmlns:a16="http://schemas.microsoft.com/office/drawing/2014/main" id="{8BDBBF32-F172-44B5-BCDA-35AE0F69DD8C}"/>
              </a:ext>
            </a:extLst>
          </p:cNvPr>
          <p:cNvCxnSpPr>
            <a:cxnSpLocks/>
            <a:endCxn id="415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5330D1E-36D1-44E9-BC15-7182DA26A69D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  <a:noFill/>
        </p:grpSpPr>
        <p:sp>
          <p:nvSpPr>
            <p:cNvPr id="419" name="Rectangle 7">
              <a:extLst>
                <a:ext uri="{FF2B5EF4-FFF2-40B4-BE49-F238E27FC236}">
                  <a16:creationId xmlns:a16="http://schemas.microsoft.com/office/drawing/2014/main" id="{887DF7CB-BA3F-4253-8D7E-703EC956A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420" name="Text Box 23">
              <a:extLst>
                <a:ext uri="{FF2B5EF4-FFF2-40B4-BE49-F238E27FC236}">
                  <a16:creationId xmlns:a16="http://schemas.microsoft.com/office/drawing/2014/main" id="{CC8D171E-655A-44A2-9DAF-6E2ED9BE9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421" name="Text Box 23">
              <a:extLst>
                <a:ext uri="{FF2B5EF4-FFF2-40B4-BE49-F238E27FC236}">
                  <a16:creationId xmlns:a16="http://schemas.microsoft.com/office/drawing/2014/main" id="{74AFA9B1-EED5-4F01-BB46-E2B020825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422" name="Text Box 23">
              <a:extLst>
                <a:ext uri="{FF2B5EF4-FFF2-40B4-BE49-F238E27FC236}">
                  <a16:creationId xmlns:a16="http://schemas.microsoft.com/office/drawing/2014/main" id="{D991B991-F474-435C-9E7F-4F7E09520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423" name="Text Box 23">
              <a:extLst>
                <a:ext uri="{FF2B5EF4-FFF2-40B4-BE49-F238E27FC236}">
                  <a16:creationId xmlns:a16="http://schemas.microsoft.com/office/drawing/2014/main" id="{65C0AC25-433D-4BFD-8E59-81DA31DBE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424" name="Text Box 23">
              <a:extLst>
                <a:ext uri="{FF2B5EF4-FFF2-40B4-BE49-F238E27FC236}">
                  <a16:creationId xmlns:a16="http://schemas.microsoft.com/office/drawing/2014/main" id="{13F09CFE-5499-4E20-87A6-9624D98DA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425" name="Text Box 23">
              <a:extLst>
                <a:ext uri="{FF2B5EF4-FFF2-40B4-BE49-F238E27FC236}">
                  <a16:creationId xmlns:a16="http://schemas.microsoft.com/office/drawing/2014/main" id="{B813FC5A-DA0B-4E75-9762-0958EE6AD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426" name="Rounded Rectangle 49">
              <a:extLst>
                <a:ext uri="{FF2B5EF4-FFF2-40B4-BE49-F238E27FC236}">
                  <a16:creationId xmlns:a16="http://schemas.microsoft.com/office/drawing/2014/main" id="{70017696-14AC-4520-B887-A949603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427" name="Straight Connector 253">
              <a:extLst>
                <a:ext uri="{FF2B5EF4-FFF2-40B4-BE49-F238E27FC236}">
                  <a16:creationId xmlns:a16="http://schemas.microsoft.com/office/drawing/2014/main" id="{030EBF3A-CB92-4A7D-AEF9-4E05227111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8" name="Text Box 23">
              <a:extLst>
                <a:ext uri="{FF2B5EF4-FFF2-40B4-BE49-F238E27FC236}">
                  <a16:creationId xmlns:a16="http://schemas.microsoft.com/office/drawing/2014/main" id="{BDEAF4B5-0AB7-4941-B58B-F4822C178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429" name="Text Box 23">
              <a:extLst>
                <a:ext uri="{FF2B5EF4-FFF2-40B4-BE49-F238E27FC236}">
                  <a16:creationId xmlns:a16="http://schemas.microsoft.com/office/drawing/2014/main" id="{370C1D27-BF07-4C98-A185-DA71CAE86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30" name="Text Box 23">
              <a:extLst>
                <a:ext uri="{FF2B5EF4-FFF2-40B4-BE49-F238E27FC236}">
                  <a16:creationId xmlns:a16="http://schemas.microsoft.com/office/drawing/2014/main" id="{BA408F01-2F90-4DEC-9BB1-3CF3CA17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431" name="Straight Connector 253">
              <a:extLst>
                <a:ext uri="{FF2B5EF4-FFF2-40B4-BE49-F238E27FC236}">
                  <a16:creationId xmlns:a16="http://schemas.microsoft.com/office/drawing/2014/main" id="{4B7C4C2A-9341-4B60-BB90-5811F621EA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33" name="Rectangle 432">
            <a:extLst>
              <a:ext uri="{FF2B5EF4-FFF2-40B4-BE49-F238E27FC236}">
                <a16:creationId xmlns:a16="http://schemas.microsoft.com/office/drawing/2014/main" id="{A3F26757-6515-4C42-B68C-B357C3F3CDA2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34" name="AutoShape 11">
            <a:extLst>
              <a:ext uri="{FF2B5EF4-FFF2-40B4-BE49-F238E27FC236}">
                <a16:creationId xmlns:a16="http://schemas.microsoft.com/office/drawing/2014/main" id="{80FFAA81-1B29-482B-91A2-A2DD4589C6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5" name="AutoShape 11">
            <a:extLst>
              <a:ext uri="{FF2B5EF4-FFF2-40B4-BE49-F238E27FC236}">
                <a16:creationId xmlns:a16="http://schemas.microsoft.com/office/drawing/2014/main" id="{565E14BD-5B63-4A0A-86A9-99C5280FC3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6" name="AutoShape 11">
            <a:extLst>
              <a:ext uri="{FF2B5EF4-FFF2-40B4-BE49-F238E27FC236}">
                <a16:creationId xmlns:a16="http://schemas.microsoft.com/office/drawing/2014/main" id="{98E8CF02-621E-4B95-AD2D-6EFBBE6DBA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7" name="AutoShape 11">
            <a:extLst>
              <a:ext uri="{FF2B5EF4-FFF2-40B4-BE49-F238E27FC236}">
                <a16:creationId xmlns:a16="http://schemas.microsoft.com/office/drawing/2014/main" id="{88494AD4-5550-493A-A53C-6AD99E3C51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8" name="AutoShape 11">
            <a:extLst>
              <a:ext uri="{FF2B5EF4-FFF2-40B4-BE49-F238E27FC236}">
                <a16:creationId xmlns:a16="http://schemas.microsoft.com/office/drawing/2014/main" id="{D8671000-8DA6-4E99-8434-F79576F07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F1358C7F-64EF-484D-8703-768C1F4906FB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0" name="AutoShape 11">
            <a:extLst>
              <a:ext uri="{FF2B5EF4-FFF2-40B4-BE49-F238E27FC236}">
                <a16:creationId xmlns:a16="http://schemas.microsoft.com/office/drawing/2014/main" id="{AED33636-9E48-4269-910D-1D907FA726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1" name="AutoShape 11">
            <a:extLst>
              <a:ext uri="{FF2B5EF4-FFF2-40B4-BE49-F238E27FC236}">
                <a16:creationId xmlns:a16="http://schemas.microsoft.com/office/drawing/2014/main" id="{BA1F5935-29C0-43D5-881E-46E3DFA8D0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" name="AutoShape 11">
            <a:extLst>
              <a:ext uri="{FF2B5EF4-FFF2-40B4-BE49-F238E27FC236}">
                <a16:creationId xmlns:a16="http://schemas.microsoft.com/office/drawing/2014/main" id="{B25EB5E4-EF35-4B94-BFBE-83C27BD4AA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4" name="Shape 127">
            <a:extLst>
              <a:ext uri="{FF2B5EF4-FFF2-40B4-BE49-F238E27FC236}">
                <a16:creationId xmlns:a16="http://schemas.microsoft.com/office/drawing/2014/main" id="{3CA7F105-7D2A-4E64-90E4-B9A419C38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DC81C37-0616-4130-A453-B083D3AD50F4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EE1F017-BF59-4FBE-B67E-A606F562724E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448" name="AutoShape 11">
              <a:extLst>
                <a:ext uri="{FF2B5EF4-FFF2-40B4-BE49-F238E27FC236}">
                  <a16:creationId xmlns:a16="http://schemas.microsoft.com/office/drawing/2014/main" id="{0AB99FF7-2E43-4216-8456-C59707CB8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AutoShape 11">
              <a:extLst>
                <a:ext uri="{FF2B5EF4-FFF2-40B4-BE49-F238E27FC236}">
                  <a16:creationId xmlns:a16="http://schemas.microsoft.com/office/drawing/2014/main" id="{C603F604-D7EA-4F5C-B0EF-62D473A058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" name="Elbow Connector 92">
            <a:extLst>
              <a:ext uri="{FF2B5EF4-FFF2-40B4-BE49-F238E27FC236}">
                <a16:creationId xmlns:a16="http://schemas.microsoft.com/office/drawing/2014/main" id="{C365CA5D-1526-4B46-9D59-CB60BCA99B02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AutoShape 11">
            <a:extLst>
              <a:ext uri="{FF2B5EF4-FFF2-40B4-BE49-F238E27FC236}">
                <a16:creationId xmlns:a16="http://schemas.microsoft.com/office/drawing/2014/main" id="{35637933-6C33-440D-A483-582E3495E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2" name="AutoShape 11">
            <a:extLst>
              <a:ext uri="{FF2B5EF4-FFF2-40B4-BE49-F238E27FC236}">
                <a16:creationId xmlns:a16="http://schemas.microsoft.com/office/drawing/2014/main" id="{FBC2B3CA-6E4D-434C-AA3E-688FB0B9AC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343F7052-4513-4B1D-B0A6-BBD650A17A23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39D6F998-081A-43F8-AF00-7B4FEF12F43B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EAB4D8E-A889-4B89-805D-927C09397844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B7977A6-239D-48F6-B48A-350F4022DE5D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457" name="Shape 127">
              <a:extLst>
                <a:ext uri="{FF2B5EF4-FFF2-40B4-BE49-F238E27FC236}">
                  <a16:creationId xmlns:a16="http://schemas.microsoft.com/office/drawing/2014/main" id="{FCA2C977-DF02-4B3C-A4A4-5B5031D80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8" name="Flowchart: Terminator 457">
              <a:extLst>
                <a:ext uri="{FF2B5EF4-FFF2-40B4-BE49-F238E27FC236}">
                  <a16:creationId xmlns:a16="http://schemas.microsoft.com/office/drawing/2014/main" id="{57C8682F-949D-4815-AAAE-2D283495C070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459" name="AutoShape 11">
            <a:extLst>
              <a:ext uri="{FF2B5EF4-FFF2-40B4-BE49-F238E27FC236}">
                <a16:creationId xmlns:a16="http://schemas.microsoft.com/office/drawing/2014/main" id="{051CA528-EE73-4A07-8E62-8FD7EA9BFF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" name="AutoShape 11">
            <a:extLst>
              <a:ext uri="{FF2B5EF4-FFF2-40B4-BE49-F238E27FC236}">
                <a16:creationId xmlns:a16="http://schemas.microsoft.com/office/drawing/2014/main" id="{565C80E0-9E3C-4239-B577-D6401FAF0D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" name="Elbow Connector 228">
            <a:extLst>
              <a:ext uri="{FF2B5EF4-FFF2-40B4-BE49-F238E27FC236}">
                <a16:creationId xmlns:a16="http://schemas.microsoft.com/office/drawing/2014/main" id="{68407DB6-CE03-4573-91FD-7CFB1EA40D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AutoShape 11">
            <a:extLst>
              <a:ext uri="{FF2B5EF4-FFF2-40B4-BE49-F238E27FC236}">
                <a16:creationId xmlns:a16="http://schemas.microsoft.com/office/drawing/2014/main" id="{4B072C8A-9D53-4857-B0FB-8CC2D85A8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2A6D0-6AE1-4D89-8160-D007D063816C}"/>
              </a:ext>
            </a:extLst>
          </p:cNvPr>
          <p:cNvSpPr/>
          <p:nvPr/>
        </p:nvSpPr>
        <p:spPr>
          <a:xfrm>
            <a:off x="4246931" y="192298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FBF74-A6A3-4D89-972F-FCDEC670BCC3}"/>
              </a:ext>
            </a:extLst>
          </p:cNvPr>
          <p:cNvSpPr/>
          <p:nvPr/>
        </p:nvSpPr>
        <p:spPr>
          <a:xfrm>
            <a:off x="4358344" y="192298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1F7D0DD-8A35-463D-9A7B-DE415FA36CB7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cxnSp>
        <p:nvCxnSpPr>
          <p:cNvPr id="465" name="AutoShape 11">
            <a:extLst>
              <a:ext uri="{FF2B5EF4-FFF2-40B4-BE49-F238E27FC236}">
                <a16:creationId xmlns:a16="http://schemas.microsoft.com/office/drawing/2014/main" id="{166AC9AF-9D51-41CF-8066-A35BEBCE34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138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grpSp>
        <p:nvGrpSpPr>
          <p:cNvPr id="311" name="Group 104">
            <a:extLst>
              <a:ext uri="{FF2B5EF4-FFF2-40B4-BE49-F238E27FC236}">
                <a16:creationId xmlns:a16="http://schemas.microsoft.com/office/drawing/2014/main" id="{5E20031B-6203-4A61-BB60-7D96C075DF6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312" name="Rectangle 7">
              <a:extLst>
                <a:ext uri="{FF2B5EF4-FFF2-40B4-BE49-F238E27FC236}">
                  <a16:creationId xmlns:a16="http://schemas.microsoft.com/office/drawing/2014/main" id="{72B6B014-E1D1-49CC-9381-7DEC8C1C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3" name="Text Box 23">
              <a:extLst>
                <a:ext uri="{FF2B5EF4-FFF2-40B4-BE49-F238E27FC236}">
                  <a16:creationId xmlns:a16="http://schemas.microsoft.com/office/drawing/2014/main" id="{A4E804BC-DD12-4021-84B4-44DF6BA69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4" name="Text Box 23">
              <a:extLst>
                <a:ext uri="{FF2B5EF4-FFF2-40B4-BE49-F238E27FC236}">
                  <a16:creationId xmlns:a16="http://schemas.microsoft.com/office/drawing/2014/main" id="{D80C4EC8-B620-485E-BF39-044F30247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5" name="Rectangle 7">
            <a:extLst>
              <a:ext uri="{FF2B5EF4-FFF2-40B4-BE49-F238E27FC236}">
                <a16:creationId xmlns:a16="http://schemas.microsoft.com/office/drawing/2014/main" id="{DEFD2AC4-CAC9-4242-8678-24815E13937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6" name="Straight Connector 24">
            <a:extLst>
              <a:ext uri="{FF2B5EF4-FFF2-40B4-BE49-F238E27FC236}">
                <a16:creationId xmlns:a16="http://schemas.microsoft.com/office/drawing/2014/main" id="{36482B86-FA01-4DC9-9D2D-CCC52F33343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" name="Straight Connector 27">
            <a:extLst>
              <a:ext uri="{FF2B5EF4-FFF2-40B4-BE49-F238E27FC236}">
                <a16:creationId xmlns:a16="http://schemas.microsoft.com/office/drawing/2014/main" id="{878FE289-C6FB-4C1E-A58E-29E4B34796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Text Box 22">
            <a:extLst>
              <a:ext uri="{FF2B5EF4-FFF2-40B4-BE49-F238E27FC236}">
                <a16:creationId xmlns:a16="http://schemas.microsoft.com/office/drawing/2014/main" id="{589D1857-EBD3-4831-A95C-956238E4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19" name="Shape 31">
            <a:extLst>
              <a:ext uri="{FF2B5EF4-FFF2-40B4-BE49-F238E27FC236}">
                <a16:creationId xmlns:a16="http://schemas.microsoft.com/office/drawing/2014/main" id="{F4C76B78-F926-4567-ABE2-921FC0CBD6DC}"/>
              </a:ext>
            </a:extLst>
          </p:cNvPr>
          <p:cNvCxnSpPr>
            <a:cxnSpLocks noChangeShapeType="1"/>
            <a:endCxn id="315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0" name="AutoShape 11">
            <a:extLst>
              <a:ext uri="{FF2B5EF4-FFF2-40B4-BE49-F238E27FC236}">
                <a16:creationId xmlns:a16="http://schemas.microsoft.com/office/drawing/2014/main" id="{1E3CE405-8975-463E-B302-060917FAF4E0}"/>
              </a:ext>
            </a:extLst>
          </p:cNvPr>
          <p:cNvCxnSpPr>
            <a:cxnSpLocks noChangeShapeType="1"/>
            <a:stCxn id="315" idx="2"/>
            <a:endCxn id="314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5" name="AutoShape 11">
            <a:extLst>
              <a:ext uri="{FF2B5EF4-FFF2-40B4-BE49-F238E27FC236}">
                <a16:creationId xmlns:a16="http://schemas.microsoft.com/office/drawing/2014/main" id="{B33A63E3-9CB5-491B-B6CE-F952654D13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" name="Elbow Connector 164">
            <a:extLst>
              <a:ext uri="{FF2B5EF4-FFF2-40B4-BE49-F238E27FC236}">
                <a16:creationId xmlns:a16="http://schemas.microsoft.com/office/drawing/2014/main" id="{032ED281-A5C2-4621-A4A6-B511A68E8E2D}"/>
              </a:ext>
            </a:extLst>
          </p:cNvPr>
          <p:cNvCxnSpPr>
            <a:stCxn id="338" idx="3"/>
            <a:endCxn id="315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rapezoid 330">
            <a:extLst>
              <a:ext uri="{FF2B5EF4-FFF2-40B4-BE49-F238E27FC236}">
                <a16:creationId xmlns:a16="http://schemas.microsoft.com/office/drawing/2014/main" id="{16F2BC16-CB04-4406-8BC8-8F7C8CD8B807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2" name="Text Box 23">
            <a:extLst>
              <a:ext uri="{FF2B5EF4-FFF2-40B4-BE49-F238E27FC236}">
                <a16:creationId xmlns:a16="http://schemas.microsoft.com/office/drawing/2014/main" id="{5C71845B-BBDA-4F63-9044-8F775BCC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3" name="Text Box 23">
            <a:extLst>
              <a:ext uri="{FF2B5EF4-FFF2-40B4-BE49-F238E27FC236}">
                <a16:creationId xmlns:a16="http://schemas.microsoft.com/office/drawing/2014/main" id="{17D8091D-6890-4BFD-A2D8-955B1E30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FD0237D6-8FFB-4A99-B163-02769E6F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5" name="AutoShape 11">
            <a:extLst>
              <a:ext uri="{FF2B5EF4-FFF2-40B4-BE49-F238E27FC236}">
                <a16:creationId xmlns:a16="http://schemas.microsoft.com/office/drawing/2014/main" id="{FAEA2E63-FBB3-4F2C-825F-D397DC8AF5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6" name="Shape 41">
            <a:extLst>
              <a:ext uri="{FF2B5EF4-FFF2-40B4-BE49-F238E27FC236}">
                <a16:creationId xmlns:a16="http://schemas.microsoft.com/office/drawing/2014/main" id="{945E93D9-C6E0-444E-BFE3-81786FFBE7EE}"/>
              </a:ext>
            </a:extLst>
          </p:cNvPr>
          <p:cNvCxnSpPr>
            <a:cxnSpLocks noChangeShapeType="1"/>
            <a:endCxn id="333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" name="Text Box 23">
            <a:extLst>
              <a:ext uri="{FF2B5EF4-FFF2-40B4-BE49-F238E27FC236}">
                <a16:creationId xmlns:a16="http://schemas.microsoft.com/office/drawing/2014/main" id="{4769729F-3D28-4B66-B4E4-5E013308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38" name="Flowchart: Terminator 337">
            <a:extLst>
              <a:ext uri="{FF2B5EF4-FFF2-40B4-BE49-F238E27FC236}">
                <a16:creationId xmlns:a16="http://schemas.microsoft.com/office/drawing/2014/main" id="{5A6B5891-C0A6-462F-B4ED-5185287AF8E3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39" name="Elbow Connector 176">
            <a:extLst>
              <a:ext uri="{FF2B5EF4-FFF2-40B4-BE49-F238E27FC236}">
                <a16:creationId xmlns:a16="http://schemas.microsoft.com/office/drawing/2014/main" id="{671FCF2F-8D57-4A03-AD8F-B25AE5C637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177">
            <a:extLst>
              <a:ext uri="{FF2B5EF4-FFF2-40B4-BE49-F238E27FC236}">
                <a16:creationId xmlns:a16="http://schemas.microsoft.com/office/drawing/2014/main" id="{8C3D5F3D-6053-414E-A6A7-886DFBF378F6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AutoShape 11">
            <a:extLst>
              <a:ext uri="{FF2B5EF4-FFF2-40B4-BE49-F238E27FC236}">
                <a16:creationId xmlns:a16="http://schemas.microsoft.com/office/drawing/2014/main" id="{E30069EF-A04A-4AFB-BCA5-9AFB8CE6A6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" name="AutoShape 11">
            <a:extLst>
              <a:ext uri="{FF2B5EF4-FFF2-40B4-BE49-F238E27FC236}">
                <a16:creationId xmlns:a16="http://schemas.microsoft.com/office/drawing/2014/main" id="{725F92B3-DD3D-4A42-B2B6-2059148FE0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C79B69-60D8-454C-ACB4-6AC8B056BA9D}"/>
              </a:ext>
            </a:extLst>
          </p:cNvPr>
          <p:cNvSpPr/>
          <p:nvPr/>
        </p:nvSpPr>
        <p:spPr>
          <a:xfrm>
            <a:off x="4346686" y="1922980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85B4D-1E1C-48F3-B755-E165AE010853}"/>
              </a:ext>
            </a:extLst>
          </p:cNvPr>
          <p:cNvSpPr/>
          <p:nvPr/>
        </p:nvSpPr>
        <p:spPr>
          <a:xfrm>
            <a:off x="4248523" y="1922316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1F7D0DD-8A35-463D-9A7B-DE415FA36CB7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90" name="Slide Number Placeholder 1">
            <a:extLst>
              <a:ext uri="{FF2B5EF4-FFF2-40B4-BE49-F238E27FC236}">
                <a16:creationId xmlns:a16="http://schemas.microsoft.com/office/drawing/2014/main" id="{CDD22293-60E0-459C-9B88-920AA2B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91" name="Trapezoid 390">
            <a:extLst>
              <a:ext uri="{FF2B5EF4-FFF2-40B4-BE49-F238E27FC236}">
                <a16:creationId xmlns:a16="http://schemas.microsoft.com/office/drawing/2014/main" id="{A66918F1-2371-4FB7-83DE-8CA311288EC8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392" name="Text Box 23">
            <a:extLst>
              <a:ext uri="{FF2B5EF4-FFF2-40B4-BE49-F238E27FC236}">
                <a16:creationId xmlns:a16="http://schemas.microsoft.com/office/drawing/2014/main" id="{3057006F-2AB0-4FEF-8A05-9077E70EE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393" name="Text Box 23">
            <a:extLst>
              <a:ext uri="{FF2B5EF4-FFF2-40B4-BE49-F238E27FC236}">
                <a16:creationId xmlns:a16="http://schemas.microsoft.com/office/drawing/2014/main" id="{E32871EA-0577-4EAB-90A6-4A28669A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394" name="Rectangle 7">
            <a:extLst>
              <a:ext uri="{FF2B5EF4-FFF2-40B4-BE49-F238E27FC236}">
                <a16:creationId xmlns:a16="http://schemas.microsoft.com/office/drawing/2014/main" id="{C2D37683-D958-4C49-AD78-5B972FAF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395" name="Text Box 23">
            <a:extLst>
              <a:ext uri="{FF2B5EF4-FFF2-40B4-BE49-F238E27FC236}">
                <a16:creationId xmlns:a16="http://schemas.microsoft.com/office/drawing/2014/main" id="{69DD2876-C03A-45A0-81A3-266B09B5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396" name="Text Box 23">
            <a:extLst>
              <a:ext uri="{FF2B5EF4-FFF2-40B4-BE49-F238E27FC236}">
                <a16:creationId xmlns:a16="http://schemas.microsoft.com/office/drawing/2014/main" id="{DAA35672-DDCB-4D3D-8EA9-73423C65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97" name="Text Box 23">
            <a:extLst>
              <a:ext uri="{FF2B5EF4-FFF2-40B4-BE49-F238E27FC236}">
                <a16:creationId xmlns:a16="http://schemas.microsoft.com/office/drawing/2014/main" id="{DD1731C8-6F21-4650-86CA-75EDACCE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98" name="Text Box 23">
            <a:extLst>
              <a:ext uri="{FF2B5EF4-FFF2-40B4-BE49-F238E27FC236}">
                <a16:creationId xmlns:a16="http://schemas.microsoft.com/office/drawing/2014/main" id="{A53CE0D8-B840-4105-A467-5C03823C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99" name="Text Box 23">
            <a:extLst>
              <a:ext uri="{FF2B5EF4-FFF2-40B4-BE49-F238E27FC236}">
                <a16:creationId xmlns:a16="http://schemas.microsoft.com/office/drawing/2014/main" id="{18788F7B-933B-4815-B9B4-80F34F45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400" name="AutoShape 11">
            <a:extLst>
              <a:ext uri="{FF2B5EF4-FFF2-40B4-BE49-F238E27FC236}">
                <a16:creationId xmlns:a16="http://schemas.microsoft.com/office/drawing/2014/main" id="{8593A400-FE88-4BB3-92A7-85E9085485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1" name="AutoShape 11">
            <a:extLst>
              <a:ext uri="{FF2B5EF4-FFF2-40B4-BE49-F238E27FC236}">
                <a16:creationId xmlns:a16="http://schemas.microsoft.com/office/drawing/2014/main" id="{021B4B6B-9DFA-41D1-8ED6-30EC1DB08D8A}"/>
              </a:ext>
            </a:extLst>
          </p:cNvPr>
          <p:cNvCxnSpPr>
            <a:cxnSpLocks noChangeShapeType="1"/>
            <a:endCxn id="395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Shape 127">
            <a:extLst>
              <a:ext uri="{FF2B5EF4-FFF2-40B4-BE49-F238E27FC236}">
                <a16:creationId xmlns:a16="http://schemas.microsoft.com/office/drawing/2014/main" id="{56538909-431B-401D-8952-F6D2B08527F3}"/>
              </a:ext>
            </a:extLst>
          </p:cNvPr>
          <p:cNvCxnSpPr>
            <a:cxnSpLocks noChangeShapeType="1"/>
            <a:stCxn id="406" idx="3"/>
            <a:endCxn id="423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3" name="Flowchart: Terminator 402">
            <a:extLst>
              <a:ext uri="{FF2B5EF4-FFF2-40B4-BE49-F238E27FC236}">
                <a16:creationId xmlns:a16="http://schemas.microsoft.com/office/drawing/2014/main" id="{CF6B8E1D-599F-4D4A-BE8D-4414EF24725E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4" name="AutoShape 11">
            <a:extLst>
              <a:ext uri="{FF2B5EF4-FFF2-40B4-BE49-F238E27FC236}">
                <a16:creationId xmlns:a16="http://schemas.microsoft.com/office/drawing/2014/main" id="{F787318B-DF35-465C-A72B-28C06EDAEF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5" name="AutoShape 11">
            <a:extLst>
              <a:ext uri="{FF2B5EF4-FFF2-40B4-BE49-F238E27FC236}">
                <a16:creationId xmlns:a16="http://schemas.microsoft.com/office/drawing/2014/main" id="{41D65E48-3B77-4EFA-B430-FA693EEFBAE0}"/>
              </a:ext>
            </a:extLst>
          </p:cNvPr>
          <p:cNvCxnSpPr>
            <a:cxnSpLocks noChangeShapeType="1"/>
            <a:stCxn id="403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6" name="Flowchart: Terminator 405">
            <a:extLst>
              <a:ext uri="{FF2B5EF4-FFF2-40B4-BE49-F238E27FC236}">
                <a16:creationId xmlns:a16="http://schemas.microsoft.com/office/drawing/2014/main" id="{BDDC32A5-E7EB-4629-84CA-7F1E2C691CC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D676ED1F-A543-4790-91FC-3F22E1EE9D6C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hape 127">
            <a:extLst>
              <a:ext uri="{FF2B5EF4-FFF2-40B4-BE49-F238E27FC236}">
                <a16:creationId xmlns:a16="http://schemas.microsoft.com/office/drawing/2014/main" id="{87E2D57C-C6B6-412C-BF4E-E79DD20E46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" name="AutoShape 11">
            <a:extLst>
              <a:ext uri="{FF2B5EF4-FFF2-40B4-BE49-F238E27FC236}">
                <a16:creationId xmlns:a16="http://schemas.microsoft.com/office/drawing/2014/main" id="{758661BC-22C5-4A0F-B45F-FCC744F91F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" name="Shape 127">
            <a:extLst>
              <a:ext uri="{FF2B5EF4-FFF2-40B4-BE49-F238E27FC236}">
                <a16:creationId xmlns:a16="http://schemas.microsoft.com/office/drawing/2014/main" id="{C3F272BD-10C5-430B-B0EF-1B55ABC2B36C}"/>
              </a:ext>
            </a:extLst>
          </p:cNvPr>
          <p:cNvCxnSpPr>
            <a:cxnSpLocks noChangeShapeType="1"/>
            <a:endCxn id="426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" name="Trapezoid 410">
            <a:extLst>
              <a:ext uri="{FF2B5EF4-FFF2-40B4-BE49-F238E27FC236}">
                <a16:creationId xmlns:a16="http://schemas.microsoft.com/office/drawing/2014/main" id="{62ECCDF9-E1E0-4BFF-8B82-547B1604F7EE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412" name="Text Box 23">
            <a:extLst>
              <a:ext uri="{FF2B5EF4-FFF2-40B4-BE49-F238E27FC236}">
                <a16:creationId xmlns:a16="http://schemas.microsoft.com/office/drawing/2014/main" id="{2D4B32AA-BA01-4FCC-A1DA-0A4E028F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413" name="Text Box 23">
            <a:extLst>
              <a:ext uri="{FF2B5EF4-FFF2-40B4-BE49-F238E27FC236}">
                <a16:creationId xmlns:a16="http://schemas.microsoft.com/office/drawing/2014/main" id="{8E18C86B-6DF9-452C-9C89-B844AA9D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14" name="Text Box 23">
            <a:extLst>
              <a:ext uri="{FF2B5EF4-FFF2-40B4-BE49-F238E27FC236}">
                <a16:creationId xmlns:a16="http://schemas.microsoft.com/office/drawing/2014/main" id="{64DFBDEC-77B9-4A37-86B3-FBE94E6A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415" name="Rounded Rectangle 49">
            <a:extLst>
              <a:ext uri="{FF2B5EF4-FFF2-40B4-BE49-F238E27FC236}">
                <a16:creationId xmlns:a16="http://schemas.microsoft.com/office/drawing/2014/main" id="{C6BB670D-4BA9-42D2-8914-2C308E18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416" name="AutoShape 11">
            <a:extLst>
              <a:ext uri="{FF2B5EF4-FFF2-40B4-BE49-F238E27FC236}">
                <a16:creationId xmlns:a16="http://schemas.microsoft.com/office/drawing/2014/main" id="{35997ECC-61F8-41D7-9C51-0C2459D13232}"/>
              </a:ext>
            </a:extLst>
          </p:cNvPr>
          <p:cNvCxnSpPr>
            <a:cxnSpLocks noChangeShapeType="1"/>
            <a:stCxn id="415" idx="3"/>
            <a:endCxn id="414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" name="Elbow Connector 165">
            <a:extLst>
              <a:ext uri="{FF2B5EF4-FFF2-40B4-BE49-F238E27FC236}">
                <a16:creationId xmlns:a16="http://schemas.microsoft.com/office/drawing/2014/main" id="{8BDBBF32-F172-44B5-BCDA-35AE0F69DD8C}"/>
              </a:ext>
            </a:extLst>
          </p:cNvPr>
          <p:cNvCxnSpPr>
            <a:cxnSpLocks/>
            <a:endCxn id="415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AutoShape 11">
            <a:extLst>
              <a:ext uri="{FF2B5EF4-FFF2-40B4-BE49-F238E27FC236}">
                <a16:creationId xmlns:a16="http://schemas.microsoft.com/office/drawing/2014/main" id="{80FFAA81-1B29-482B-91A2-A2DD4589C6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5" name="AutoShape 11">
            <a:extLst>
              <a:ext uri="{FF2B5EF4-FFF2-40B4-BE49-F238E27FC236}">
                <a16:creationId xmlns:a16="http://schemas.microsoft.com/office/drawing/2014/main" id="{565E14BD-5B63-4A0A-86A9-99C5280FC3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6" name="AutoShape 11">
            <a:extLst>
              <a:ext uri="{FF2B5EF4-FFF2-40B4-BE49-F238E27FC236}">
                <a16:creationId xmlns:a16="http://schemas.microsoft.com/office/drawing/2014/main" id="{98E8CF02-621E-4B95-AD2D-6EFBBE6DBA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7" name="AutoShape 11">
            <a:extLst>
              <a:ext uri="{FF2B5EF4-FFF2-40B4-BE49-F238E27FC236}">
                <a16:creationId xmlns:a16="http://schemas.microsoft.com/office/drawing/2014/main" id="{88494AD4-5550-493A-A53C-6AD99E3C51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8" name="AutoShape 11">
            <a:extLst>
              <a:ext uri="{FF2B5EF4-FFF2-40B4-BE49-F238E27FC236}">
                <a16:creationId xmlns:a16="http://schemas.microsoft.com/office/drawing/2014/main" id="{D8671000-8DA6-4E99-8434-F79576F07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F1358C7F-64EF-484D-8703-768C1F4906FB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0" name="AutoShape 11">
            <a:extLst>
              <a:ext uri="{FF2B5EF4-FFF2-40B4-BE49-F238E27FC236}">
                <a16:creationId xmlns:a16="http://schemas.microsoft.com/office/drawing/2014/main" id="{AED33636-9E48-4269-910D-1D907FA726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1" name="AutoShape 11">
            <a:extLst>
              <a:ext uri="{FF2B5EF4-FFF2-40B4-BE49-F238E27FC236}">
                <a16:creationId xmlns:a16="http://schemas.microsoft.com/office/drawing/2014/main" id="{BA1F5935-29C0-43D5-881E-46E3DFA8D0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" name="AutoShape 11">
            <a:extLst>
              <a:ext uri="{FF2B5EF4-FFF2-40B4-BE49-F238E27FC236}">
                <a16:creationId xmlns:a16="http://schemas.microsoft.com/office/drawing/2014/main" id="{B25EB5E4-EF35-4B94-BFBE-83C27BD4AA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4" name="Shape 127">
            <a:extLst>
              <a:ext uri="{FF2B5EF4-FFF2-40B4-BE49-F238E27FC236}">
                <a16:creationId xmlns:a16="http://schemas.microsoft.com/office/drawing/2014/main" id="{3CA7F105-7D2A-4E64-90E4-B9A419C38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DC81C37-0616-4130-A453-B083D3AD50F4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EE1F017-BF59-4FBE-B67E-A606F562724E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448" name="AutoShape 11">
              <a:extLst>
                <a:ext uri="{FF2B5EF4-FFF2-40B4-BE49-F238E27FC236}">
                  <a16:creationId xmlns:a16="http://schemas.microsoft.com/office/drawing/2014/main" id="{0AB99FF7-2E43-4216-8456-C59707CB8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AutoShape 11">
              <a:extLst>
                <a:ext uri="{FF2B5EF4-FFF2-40B4-BE49-F238E27FC236}">
                  <a16:creationId xmlns:a16="http://schemas.microsoft.com/office/drawing/2014/main" id="{C603F604-D7EA-4F5C-B0EF-62D473A058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" name="Elbow Connector 92">
            <a:extLst>
              <a:ext uri="{FF2B5EF4-FFF2-40B4-BE49-F238E27FC236}">
                <a16:creationId xmlns:a16="http://schemas.microsoft.com/office/drawing/2014/main" id="{C365CA5D-1526-4B46-9D59-CB60BCA99B02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AutoShape 11">
            <a:extLst>
              <a:ext uri="{FF2B5EF4-FFF2-40B4-BE49-F238E27FC236}">
                <a16:creationId xmlns:a16="http://schemas.microsoft.com/office/drawing/2014/main" id="{35637933-6C33-440D-A483-582E3495E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2" name="AutoShape 11">
            <a:extLst>
              <a:ext uri="{FF2B5EF4-FFF2-40B4-BE49-F238E27FC236}">
                <a16:creationId xmlns:a16="http://schemas.microsoft.com/office/drawing/2014/main" id="{FBC2B3CA-6E4D-434C-AA3E-688FB0B9AC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39D6F998-081A-43F8-AF00-7B4FEF12F43B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EAB4D8E-A889-4B89-805D-927C09397844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B7977A6-239D-48F6-B48A-350F4022DE5D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457" name="Shape 127">
              <a:extLst>
                <a:ext uri="{FF2B5EF4-FFF2-40B4-BE49-F238E27FC236}">
                  <a16:creationId xmlns:a16="http://schemas.microsoft.com/office/drawing/2014/main" id="{FCA2C977-DF02-4B3C-A4A4-5B5031D80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8" name="Flowchart: Terminator 457">
              <a:extLst>
                <a:ext uri="{FF2B5EF4-FFF2-40B4-BE49-F238E27FC236}">
                  <a16:creationId xmlns:a16="http://schemas.microsoft.com/office/drawing/2014/main" id="{57C8682F-949D-4815-AAAE-2D283495C070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459" name="AutoShape 11">
            <a:extLst>
              <a:ext uri="{FF2B5EF4-FFF2-40B4-BE49-F238E27FC236}">
                <a16:creationId xmlns:a16="http://schemas.microsoft.com/office/drawing/2014/main" id="{051CA528-EE73-4A07-8E62-8FD7EA9BFF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" name="AutoShape 11">
            <a:extLst>
              <a:ext uri="{FF2B5EF4-FFF2-40B4-BE49-F238E27FC236}">
                <a16:creationId xmlns:a16="http://schemas.microsoft.com/office/drawing/2014/main" id="{565C80E0-9E3C-4239-B577-D6401FAF0D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" name="Elbow Connector 228">
            <a:extLst>
              <a:ext uri="{FF2B5EF4-FFF2-40B4-BE49-F238E27FC236}">
                <a16:creationId xmlns:a16="http://schemas.microsoft.com/office/drawing/2014/main" id="{68407DB6-CE03-4573-91FD-7CFB1EA40D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AutoShape 11">
            <a:extLst>
              <a:ext uri="{FF2B5EF4-FFF2-40B4-BE49-F238E27FC236}">
                <a16:creationId xmlns:a16="http://schemas.microsoft.com/office/drawing/2014/main" id="{4B072C8A-9D53-4857-B0FB-8CC2D85A8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0EFB72CB-97F2-405E-AF96-BF62E54DCDEF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53285-4346-4C85-9B36-3BDBF25F0E4B}"/>
              </a:ext>
            </a:extLst>
          </p:cNvPr>
          <p:cNvSpPr txBox="1"/>
          <p:nvPr/>
        </p:nvSpPr>
        <p:spPr>
          <a:xfrm>
            <a:off x="4528673" y="1024776"/>
            <a:ext cx="1874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Read $s0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5AE8E-7C9B-4317-9636-29E629BB1D80}"/>
              </a:ext>
            </a:extLst>
          </p:cNvPr>
          <p:cNvSpPr/>
          <p:nvPr/>
        </p:nvSpPr>
        <p:spPr>
          <a:xfrm>
            <a:off x="6416386" y="1923768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E86C7-131A-40F1-A8E5-B27C79543BA0}"/>
              </a:ext>
            </a:extLst>
          </p:cNvPr>
          <p:cNvSpPr/>
          <p:nvPr/>
        </p:nvSpPr>
        <p:spPr>
          <a:xfrm>
            <a:off x="6527799" y="1923768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43F7052-4513-4B1D-B0A6-BBD650A17A23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04CC2F1-030E-45EC-AB8A-1F3CEB0ECBFE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9781AB07-8338-4C9F-98F8-B8F97F0BA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17" name="Text Box 23">
              <a:extLst>
                <a:ext uri="{FF2B5EF4-FFF2-40B4-BE49-F238E27FC236}">
                  <a16:creationId xmlns:a16="http://schemas.microsoft.com/office/drawing/2014/main" id="{92D1CE0B-86D5-456C-985C-7288FCA21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18" name="Text Box 23">
              <a:extLst>
                <a:ext uri="{FF2B5EF4-FFF2-40B4-BE49-F238E27FC236}">
                  <a16:creationId xmlns:a16="http://schemas.microsoft.com/office/drawing/2014/main" id="{307483FC-B084-4F1C-8CE7-F7D4F7669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19" name="Text Box 23">
              <a:extLst>
                <a:ext uri="{FF2B5EF4-FFF2-40B4-BE49-F238E27FC236}">
                  <a16:creationId xmlns:a16="http://schemas.microsoft.com/office/drawing/2014/main" id="{60AF94A3-CDFF-4060-BCAE-EDD8C922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20" name="Text Box 23">
              <a:extLst>
                <a:ext uri="{FF2B5EF4-FFF2-40B4-BE49-F238E27FC236}">
                  <a16:creationId xmlns:a16="http://schemas.microsoft.com/office/drawing/2014/main" id="{8FFE4A0B-4765-47C4-B4FE-1555FB489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21" name="Text Box 23">
              <a:extLst>
                <a:ext uri="{FF2B5EF4-FFF2-40B4-BE49-F238E27FC236}">
                  <a16:creationId xmlns:a16="http://schemas.microsoft.com/office/drawing/2014/main" id="{13253F09-9C8B-4FA8-A45B-2AEB51826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22" name="Text Box 23">
              <a:extLst>
                <a:ext uri="{FF2B5EF4-FFF2-40B4-BE49-F238E27FC236}">
                  <a16:creationId xmlns:a16="http://schemas.microsoft.com/office/drawing/2014/main" id="{E56424CA-26CF-4C60-A261-37BCCA715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23" name="Rounded Rectangle 49">
              <a:extLst>
                <a:ext uri="{FF2B5EF4-FFF2-40B4-BE49-F238E27FC236}">
                  <a16:creationId xmlns:a16="http://schemas.microsoft.com/office/drawing/2014/main" id="{72BCE585-FBE9-47C5-8300-060B6719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24" name="Straight Connector 253">
              <a:extLst>
                <a:ext uri="{FF2B5EF4-FFF2-40B4-BE49-F238E27FC236}">
                  <a16:creationId xmlns:a16="http://schemas.microsoft.com/office/drawing/2014/main" id="{18FC5330-77EC-4010-B3BA-91D18EAFD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" name="Text Box 23">
              <a:extLst>
                <a:ext uri="{FF2B5EF4-FFF2-40B4-BE49-F238E27FC236}">
                  <a16:creationId xmlns:a16="http://schemas.microsoft.com/office/drawing/2014/main" id="{A60AF495-A9D8-4E6A-A17D-12302B1FC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26" name="Text Box 23">
              <a:extLst>
                <a:ext uri="{FF2B5EF4-FFF2-40B4-BE49-F238E27FC236}">
                  <a16:creationId xmlns:a16="http://schemas.microsoft.com/office/drawing/2014/main" id="{7C63B91F-C0EA-4672-A91C-E5FEF613D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27" name="Text Box 23">
              <a:extLst>
                <a:ext uri="{FF2B5EF4-FFF2-40B4-BE49-F238E27FC236}">
                  <a16:creationId xmlns:a16="http://schemas.microsoft.com/office/drawing/2014/main" id="{7B7D7FCC-27FE-4973-8EE0-0D9F5D060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28" name="Straight Connector 253">
              <a:extLst>
                <a:ext uri="{FF2B5EF4-FFF2-40B4-BE49-F238E27FC236}">
                  <a16:creationId xmlns:a16="http://schemas.microsoft.com/office/drawing/2014/main" id="{15D6B4AE-CCBE-4C4A-849F-3B03E21740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18780-29A5-4437-8B3B-554ACE2A1A54}"/>
              </a:ext>
            </a:extLst>
          </p:cNvPr>
          <p:cNvSpPr/>
          <p:nvPr/>
        </p:nvSpPr>
        <p:spPr>
          <a:xfrm rot="16200000">
            <a:off x="2970447" y="4040821"/>
            <a:ext cx="2823850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LW $t1,4($s0) machine code</a:t>
            </a:r>
          </a:p>
        </p:txBody>
      </p:sp>
      <p:cxnSp>
        <p:nvCxnSpPr>
          <p:cNvPr id="131" name="AutoShape 11">
            <a:extLst>
              <a:ext uri="{FF2B5EF4-FFF2-40B4-BE49-F238E27FC236}">
                <a16:creationId xmlns:a16="http://schemas.microsoft.com/office/drawing/2014/main" id="{6864D715-EF82-4425-9A33-3D41A22723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450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0495" y="1024776"/>
            <a:ext cx="2997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Calculate memory address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7B513CCC-6529-4C20-8BBA-1881F96DC489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7E822DAB-E65C-462D-934E-84B07AAA3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EA42D3DD-7EF4-4524-B144-4D030FD3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6F8486DB-912F-42EB-A4C5-A1D75BFC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82C03687-0E64-405A-9148-22DB3426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48901A8B-FB32-4279-90B9-541C225F5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AFA5858F-DEC4-4B42-A90B-0929C9C69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422A46FD-43C8-4EF3-811A-852D0DB9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BD107113-893A-4AE2-96DC-162B4E85B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4328173E-4249-4D79-8C80-E3B89C3E8C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9C1C8EDC-C968-49FA-8D79-6546F10CA080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43DE34E5-2F9C-440E-BC46-8920BD79D5B4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D765F6D7-23F8-4B65-8AFA-54C991E0247E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B39B4BDB-90DA-40D5-96C6-FC2EBADFC8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D5BBA4EE-1DFA-40AC-9E43-C0632B715E57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89C2D94C-EA9E-4CAE-AD3A-451BE7950847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B581E86-5ADF-4D92-B878-90D38069F7ED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666ABE46-6BB1-4105-BA55-9ED0EA7714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384533F0-4A39-4C72-9AAD-925A0A1D43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06748449-3F03-445E-A9C0-BB8EAC682EE6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0F4A40E0-6636-45B2-B999-514600D9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D0A103E3-F633-43D4-8EE2-9E519CE4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443BA51E-B56B-4B7E-829A-D5A3607EA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05403706-6775-46DC-8BAB-BED772B019B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EC119A07-9DAC-49A8-85CA-03F8EEE156B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F7D2D8FB-7D3E-4903-9D73-DFFBCBC5D47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32E4415B-1125-48E8-AA88-58135CFC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73ECB95D-88F0-4FF1-AC26-0AF9166CD808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23D09B0F-2E86-48EE-8900-30241371E27C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78464672-925A-418B-ABB4-E4A7CDFA283C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435B6EC3-1126-452F-AC02-ADF90EB5E5F8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CDA9BCF6-B3AB-4FD2-97AB-BECB8AE20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D60A3F58-8251-4ECC-A824-8718B2B4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F5B85927-B8B5-42B7-A345-A0F245AF64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39D48D7B-A5ED-4AEC-8375-E426F4E2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55FAC5C6-DD4F-4450-88E8-B667D95E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49323EE2-CF3C-44ED-A535-7CE672BF77DC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3E950285-0422-4D32-9642-2179E0CBC8C3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39DD1512-236E-4084-95F5-8122D2FFB69E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F4E14258-1549-4D49-A02D-FA1EBFF87E51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257A575C-F710-4CA6-BDE1-051893D8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1EA0C859-1A34-4134-8068-174235D6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FE366B7D-E500-4E21-97BC-23F12E469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7FFC128B-AFCD-4E2D-869A-79AF56B57B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E9B251A1-2C6D-4B40-B743-DB4243ED70F9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1EC671FB-889A-4CA6-9E7F-07736BC8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9BA524EC-FDED-4931-A880-8C36048A2312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344162CB-8654-444E-9044-FAC37499EA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B190AE62-BAEE-4E36-84EB-3C3E964FE7DE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ADEAB4B-EDD4-4ED1-8E2B-91AB468375D4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  <a:noFill/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5C0BE369-93E8-44BC-8DD0-FAF6A756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351B1919-50D3-416D-BDE4-9DDE901D7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DEC61826-6EFC-442D-9B1A-97FE2B014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11902CAB-16AC-4F3E-91E9-B0F49D18F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FE0666E4-856D-4C33-92D9-E216A6B65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85F62D9E-7CFA-4429-9445-570F1C50A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90B559B1-6689-422B-9316-1E725955C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FB4FE92E-5FEC-4CD4-88BB-367CB582E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BD50603-90CE-4E56-B069-DE1CD792C5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D5D98D44-7189-4F4B-8584-BDDA85F85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729B11E6-B778-4C2C-A646-04B86FF28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CF7DED3E-B6F3-4458-A26D-7DC3B6C74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3886A6D5-C04A-418A-B279-2D490BE4E3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970230CB-37B9-4B8B-86EC-089727DDAC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6F84B32B-E0E0-430F-991F-71509678C4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49C4DB7-B292-470A-9AEB-C2699672E951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3F8F9A52-6DE9-4E2A-BF72-17BA74367D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A1D66BAC-7A9F-4275-AE75-AD79E8C08C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5839758B-1C02-42F8-8699-370DE23D2A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F393CB3B-D265-433F-990C-AFFB5F10F8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AB306CCD-FFDC-4C71-ABA0-0E28ACBD07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39493F17-DD8C-49AA-B18B-AA3327DBE3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11E7CA99-F148-439A-B498-94CD22CCC2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E1FAA45E-2EE8-4ED0-AD8B-7B97E654B0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A4EF1D0F-6A45-4D31-872F-A42C6AD4C8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24982B72-8B77-4FAC-A898-6AF7291231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0A8A84C2-E59C-4CC1-A893-1C3C4C7FF5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A6CD90E-7A8D-4114-AEE2-07465630E9F0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B211A2D-CE8D-410F-9DB3-CBB43CD19421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89EEBB36-2A2B-49FA-8088-3960EBAA7B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B822D093-38F5-40AA-9FF0-AA96680DD9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9D35EB7F-6106-4DB1-99E8-81FD17E72DB0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91098E18-6BAB-4347-A597-5904D2E6A8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87416762-A421-453F-A90E-65B793F38C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0529CC5-3590-4267-9BDE-C0C7A6646B6E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AD2711F-63EE-4CB8-A1A8-9597749EAD57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4B91FB5-CCA8-4C5E-A6EA-3AFF63439227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6233AE4F-2F14-4E50-BE46-444C5F5D5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D1F61933-3D19-4C34-9696-F6CFC9C4B4D6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DCD9C1CA-FD9C-40C1-8C9E-5A5B6A38C7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CA6FD81B-7788-471A-A11A-BC447A774E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67EBBC-2696-4EAB-88C5-12DD0B2BEE58}"/>
              </a:ext>
            </a:extLst>
          </p:cNvPr>
          <p:cNvSpPr/>
          <p:nvPr/>
        </p:nvSpPr>
        <p:spPr>
          <a:xfrm>
            <a:off x="6525769" y="1922192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5638D-4EE7-4A46-BBEC-C89B019BAB50}"/>
              </a:ext>
            </a:extLst>
          </p:cNvPr>
          <p:cNvSpPr/>
          <p:nvPr/>
        </p:nvSpPr>
        <p:spPr>
          <a:xfrm>
            <a:off x="6427606" y="1921528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E5C8D-66B9-4D72-B40F-1E397F40EA2E}"/>
              </a:ext>
            </a:extLst>
          </p:cNvPr>
          <p:cNvSpPr/>
          <p:nvPr/>
        </p:nvSpPr>
        <p:spPr>
          <a:xfrm>
            <a:off x="8484191" y="192298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BCBEF-C467-4F91-9061-46007A117B00}"/>
              </a:ext>
            </a:extLst>
          </p:cNvPr>
          <p:cNvSpPr/>
          <p:nvPr/>
        </p:nvSpPr>
        <p:spPr>
          <a:xfrm>
            <a:off x="8595604" y="192298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38FDCA41-F36C-4DED-92DF-5718403A25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4404E-FD15-41D7-9CFA-65FBC6362FCB}"/>
              </a:ext>
            </a:extLst>
          </p:cNvPr>
          <p:cNvSpPr/>
          <p:nvPr/>
        </p:nvSpPr>
        <p:spPr>
          <a:xfrm rot="16200000">
            <a:off x="5028966" y="4244345"/>
            <a:ext cx="3059940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Offset=0x00000004 / $s0 value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CFAB29-0EA0-4BFA-A583-446DD6F09333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00" name="Slide Number Placeholder 1">
            <a:extLst>
              <a:ext uri="{FF2B5EF4-FFF2-40B4-BE49-F238E27FC236}">
                <a16:creationId xmlns:a16="http://schemas.microsoft.com/office/drawing/2014/main" id="{AFD3DB29-3D6F-4787-872B-7F7BF01F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D142CEF-EE8B-44F3-BAC3-70F790CBAAAE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</p:spTree>
    <p:extLst>
      <p:ext uri="{BB962C8B-B14F-4D97-AF65-F5344CB8AC3E}">
        <p14:creationId xmlns:p14="http://schemas.microsoft.com/office/powerpoint/2010/main" val="10374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9266041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3340" y="1018949"/>
            <a:ext cx="278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Read data from memory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A118A930-1330-4DD6-995B-264B18BD380A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33290ABB-841F-48E5-8415-499A9547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E8D65B40-5CC3-4E19-9363-99196DEE4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46731B04-590A-4E44-9A65-7C588B4C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A73ADB77-9DE8-437E-929C-D5DBC7891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904583F9-67AF-4597-8D7F-A452D7E70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29B530D5-F89E-41F7-BEF9-5A76C1256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00EC0C0B-5431-4FE7-8919-5C721668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2F8C07DD-3661-426A-9867-F41DA4762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10BB8852-9807-4A87-BA10-42C0C58CA1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5129AA63-BD79-4CFD-8A41-A8A7E9E2A06A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81CD3F13-3D57-424C-A6CD-465B7CD5B9AB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B1E8BF9F-E00C-44FB-9007-D958C4B94A77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F656EF4D-75AC-4C6F-A258-C85118DB20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0FCB8F86-F67C-4A99-9A37-D49A499AC150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26BCEF40-4058-4732-9379-37D5D09AA577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CE92775-EBD3-4906-A047-7A99A2F4E636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D04C3B2A-944A-4B89-A444-1E02CD2632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8B0DD75D-5A83-479D-BF23-CC72EBBAAB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1E6A684B-7BDB-4602-9C7F-246B77EC79B8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EFBF2055-34B6-42E2-8903-3CB4190EB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973C689B-0204-4BC6-AA89-42F150B5D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A4D5CE6A-E719-4C84-92C6-DE1B1042D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3B1788FE-A055-4AC7-9247-77710E4D0C5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28B64C72-FF62-4140-9BCE-B09C59A7140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D41F407F-49CC-4FC9-A3B4-AB62AC6950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6E8257CC-775D-4E1D-968C-D5B43D55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549FE747-7A15-498B-9FC8-C6171F667EBF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FEA16646-830A-4D68-A37C-50CE3F30A3B3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FF886C8D-C715-48E1-B6CE-097E1BCF2176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DD1080AD-7C15-48D9-BB64-06A5B71AA70E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3E24C6DB-EAA0-4411-89F2-D49032DC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4A65C9AA-27AF-48BB-A115-1BD4FC45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8C2EA08D-48D3-4CDE-A182-18B7E550BA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33A21914-92E5-4898-9E86-9FECA5AB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230DF570-A170-407F-A82A-DA8E413D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6FB9F752-1364-4FCD-BE5E-9D3A6F86ADAB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BDFC04A4-60C2-4B68-90EA-D67DF1DFE747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DBC48058-9487-40B1-AC15-1DC2BBA8102B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BD175E4D-51E3-48A5-A292-E6E1754D3347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FC21563C-2898-46D0-83A5-BD77F9C8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66602EFE-313A-4BFB-9431-5B187372F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5110EE46-23AF-48FC-95E4-7661EB9D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04E0E710-1547-492F-8F87-428D1E32F1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65962EAB-209A-4857-8585-86993F35181E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F9CA3D93-F88F-42DD-B824-A7131C22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19603791-28F5-4D2E-9E1A-1AF6CEE5D4F0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CE75F479-8846-47F5-BB98-51025B5702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832B963B-681E-4A97-97A0-FBD7F6EBC07A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EBEE079-C5EB-434D-9BDB-2FD7A6E93E2B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  <a:noFill/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DC112E89-03E0-4F26-8078-087405A71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4A4EF17C-D4F3-4A49-8415-CB63AE359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C524C702-EA76-46E9-98DA-834EF1A5C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43C3A095-FF38-40A6-BE07-8CD393B6F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2934EF93-EA1A-4613-9F33-022245655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738A8A51-BCA5-4C79-BE02-74AFDE54A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556EC196-B582-4959-B493-71FE7107F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6B8058E2-C246-41D3-BA6A-C198B2F6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C6BE7BE-0FAB-4881-8B19-7F66A1E59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FF9DC5D4-1990-46ED-A1C1-B17EED7D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3BE1B3AE-5241-40B8-AF24-9043F67C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7D807569-BC22-4A56-A335-D4E87172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CBD15343-5801-4B63-8415-732305867E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B50C4533-0245-4EBF-8FB0-F441BF670F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1789A2FA-FCBC-403A-8F48-FAA3D6D33A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DA0755C-B59A-48E5-9456-2539E48E41B1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D850508-216A-4D96-99AF-2D41D2D32670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AE07BF04-B480-4233-AADB-2AFA2E90FC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F8A4CA5F-DE2A-4922-84DE-AA93B40156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3CA4993D-CDB9-420E-8FC0-AD6A1EDDE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F3254CB-C130-4BED-A323-2ACBCCE1DC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7150939A-7110-4530-82EE-7B4198BA24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75D9F570-B8FD-4269-AA02-A735751F62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3C4B8736-6B13-4337-96F1-F87039518A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F293595F-D300-412C-BB92-20DB5A662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7E73462-B310-487F-88C3-4997E02059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B87EC20A-1763-4CFE-B36F-07B8354A05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49A15330-A961-4890-AF12-1466ABA221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15608D0E-BAF6-46E0-A903-90331BFCF5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8C3CF67-9B16-4583-9670-8A61A04D91A2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1E4DE2D5-8D62-4087-8E31-33E181A933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05EB73FB-3287-40CE-B1BD-E22BEFD614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EB96EAEC-9966-4FA3-9EBC-28DFF4C2C3D9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E4945681-69E6-4862-AEE5-C5CCC6B291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D0BD83A1-025E-4AFF-87D5-8BBFEF0F2D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12C4F130-3C14-4746-8B97-0C5D5F430B10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DE576E58-D349-41B1-9A86-41A21CFCFDBA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9E646F3-3A37-4D22-AF48-475E79B0DFCA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07E1F4BC-68AF-40E6-9E07-2280007F95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0E9C3081-E998-474E-B30C-515B267C118A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364917FE-68A6-4131-99B9-4191C15670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41AEE20C-2D3E-4866-82B3-A955EB1E9C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5D89BB-A2AA-4A85-A13E-564A5E1124C1}"/>
              </a:ext>
            </a:extLst>
          </p:cNvPr>
          <p:cNvSpPr/>
          <p:nvPr/>
        </p:nvSpPr>
        <p:spPr>
          <a:xfrm>
            <a:off x="8573321" y="192647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89A0F-DFAD-4960-946C-B2E4F7BCC33C}"/>
              </a:ext>
            </a:extLst>
          </p:cNvPr>
          <p:cNvSpPr/>
          <p:nvPr/>
        </p:nvSpPr>
        <p:spPr>
          <a:xfrm>
            <a:off x="8475158" y="192581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F02CC-FBC7-4472-98A1-0829123ED34B}"/>
              </a:ext>
            </a:extLst>
          </p:cNvPr>
          <p:cNvSpPr/>
          <p:nvPr/>
        </p:nvSpPr>
        <p:spPr>
          <a:xfrm>
            <a:off x="10161708" y="192045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B232D-E28C-4D64-B87F-5959D0683853}"/>
              </a:ext>
            </a:extLst>
          </p:cNvPr>
          <p:cNvSpPr/>
          <p:nvPr/>
        </p:nvSpPr>
        <p:spPr>
          <a:xfrm>
            <a:off x="10273121" y="192045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7B9CE2A-2BD8-43A5-94C5-5E133468340D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5AE6339-FF3F-4249-B099-6C1D9D09A4B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7742129" y="4197585"/>
            <a:ext cx="1742592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Memory Address</a:t>
            </a:r>
          </a:p>
        </p:txBody>
      </p:sp>
      <p:sp>
        <p:nvSpPr>
          <p:cNvPr id="298" name="Slide Number Placeholder 1">
            <a:extLst>
              <a:ext uri="{FF2B5EF4-FFF2-40B4-BE49-F238E27FC236}">
                <a16:creationId xmlns:a16="http://schemas.microsoft.com/office/drawing/2014/main" id="{F42B9597-F6DC-41AF-AC41-B330323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6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E29938-166C-4DC3-A950-621B5C24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150" y="3236072"/>
            <a:ext cx="559209" cy="2057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10598233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2701" y="1017533"/>
            <a:ext cx="282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Store data to register file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2FA4C26D-0545-4790-A1B8-26FAE431EE8F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ABC5CA94-D32D-4AF0-9F85-3EBC2F7E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69DAEA9E-B195-482B-9818-E07BE7DD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180384C2-33AF-4580-AF48-0323E0D7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21F357A7-64FA-4505-AD56-5F20B77F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D4DAE8C6-345A-4714-BE23-44B3B3C4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4FCD8A14-367B-4084-8961-5122DD68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F2BEE65D-8BDA-4269-84A8-4A3941F1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A5CB92DD-49FC-4480-88C1-25B4F19F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3D5F4C7C-655A-453C-97A9-98A0787A9B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F5B78E54-CD7F-424F-921A-E2B83DF503F5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0CA627D9-EB95-42AE-B44C-449FD3E8CCA9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4EEBA0C6-4C33-42DE-896A-0D0E3C8A9CAD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89F848C6-C579-43BB-B38D-66A18304A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45EB1FCB-1215-4053-9CD1-4FB9D2E8DBD3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AE316274-C7DA-47C6-92B2-690FFCCDAF2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99BA534-A604-437F-93E1-758CB1CC5D29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F080AAB0-E54F-4EBD-BF95-277992B4A4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11B81CE0-38E9-4F1F-882E-25CCAF24E2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302B3C87-F5FC-4341-AF05-BCDB597B59F3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5F05E892-B82B-44A1-991B-7D1EF7EE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9E1CC139-5AC6-44B1-9924-2530C6040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25D399C8-74CA-4429-8967-B9B3D0638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27B8B3C0-8342-47DD-BD55-7040E5EAD5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E978F8FD-7DFE-4B1B-B6A6-1193C8C98C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66426AED-AD26-429F-83BD-602C0909716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F7B97EBD-527A-45F3-A562-AC24F17B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483CA78A-691D-4626-B0DB-0919E1424DC6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B4400FA3-8D1D-4522-AEA3-50210AF6EFCC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1021BF88-E448-4DBD-890F-B523F071D75F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D25EDC37-8A84-4801-AEED-167028F051DF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8433E176-8587-457C-B484-BEE8DDCF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E9EFADC0-74FF-4D6E-B1AE-59EA26B1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049CB189-813C-428A-A1CD-769B85369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9776BE7D-24A7-43FC-861E-C1FC7E23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48B8FB65-0FE3-44B6-9C95-833B842E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3CDACCC1-DC05-491C-9090-B5536F8B789D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09ACB998-FFAF-4E97-B01C-3577D42AF454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CEE1FBC9-586C-4C19-9867-C4DFC6AF8A80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EF9CE57E-8DA2-4072-A7A9-005618613C46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253DBDD1-A938-49AD-BF27-4370FACB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FC107D9C-4AE4-4202-8EC8-8A59F570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BF39A2B3-1959-467F-9C74-9BF09DD8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72034213-6DE9-45DA-ACEF-EBB665DB51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23106FD6-F1D5-428B-81E0-1A86F6A83E6E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5651F916-6B0D-4000-9C59-EE3604DD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2AF7195F-8079-4ADC-A318-659C4DA45CDD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DE854735-4B43-4B32-9250-66A8A8C5CB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CCD7D234-0FF0-4AF4-83FC-30BF74FFE8B1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BC484FC-A892-4887-8EDF-11706CD50B94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ABD611C2-DF47-41AF-9F90-AB57E260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75A3F568-AA0A-4A0F-A150-F7F64362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59E69D6D-85BB-4C73-ABAD-2CB81D3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014E610A-DE64-4A3E-8B1E-8D33914EB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4696DC9B-B2F2-4494-A1BA-D592BB33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DCB01942-4541-4C97-9DA9-D75AA5470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05A2613C-2AEA-45F4-AEE4-A754979D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A9362450-22A0-49E0-8C32-CD1D1794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4739010-2F38-4411-A602-63B849353D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003C3FA9-C496-4B35-BBF9-5B9E11653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B9A711B9-A8A4-45AE-8CEF-E375A5CB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EBA8A968-D993-4D57-B9B5-F44F47007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76F812ED-08A7-46BB-B93E-3552E9CE5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5E9CA2E2-C436-477F-BC23-B08BD206DA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483131A5-5035-4F21-9EBE-A4F3AF5CCA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D5D6093-5930-4C18-8266-238EE0448BF5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742FA38-3D0A-4215-94BF-D08D05E1D014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4A83CB5A-EF80-4B38-9D00-FE1B3F74D4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783263D2-1108-400A-8B53-E60806D54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CF6A7CCA-D048-4318-9C45-C2952BCB4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C760CFE-E458-4592-93C7-C0CF51F8B5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CB880F85-ADE8-45BD-9CFD-AB77749739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7F177B17-680B-4ED0-B94E-DA35D4BEDD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82C9B49-F0B3-4429-A988-8EC7F6BAA83D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EBE9E46D-8F61-4CFF-8FA0-59A6E59FA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36780686-9DF6-4F8C-9EB5-816C7A7979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2208553E-74BB-4CFC-8529-DF5078EC67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EBD8648E-B054-472D-AD6F-52282BDC89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4021FCC9-65AF-4128-8727-6012D7A27F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79CA0688-70B7-4EF0-AB78-D27AF472BE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084A338-86B2-4782-B993-815A32CC75C8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465E210B-CAD5-480E-8B13-C4B050EA5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25C3F7D7-8ED6-4E10-92BA-8F77C8DB7A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D31A574D-2F83-4C7D-A5DC-3021D0E34673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7D1CA6E9-1916-4D1C-B586-154D349350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9DA836A1-19B1-4E22-8B8C-73927EA60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307EA73-41D9-4900-8F3C-4CF8F14133DD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EA45F36-0E6C-44E2-B76E-A3A2866D3530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CD86EC7-438C-48E5-95F8-C744C27003C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6848E0D-5259-473F-A464-C5469A863B19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24B1C6A1-64C7-41CE-B61E-5A7DFE335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C94C7851-BC2B-44FA-9E09-BBCB218BE3E2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8D3844C9-86E6-434E-AA63-7C994A71B2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3FE13D64-2942-4D21-B54B-6FB19F699A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7BF878-5764-47A7-9B47-5702F0B1758C}"/>
              </a:ext>
            </a:extLst>
          </p:cNvPr>
          <p:cNvSpPr/>
          <p:nvPr/>
        </p:nvSpPr>
        <p:spPr>
          <a:xfrm>
            <a:off x="10263728" y="192716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1174E-61F4-4251-A18B-F1036A22B39D}"/>
              </a:ext>
            </a:extLst>
          </p:cNvPr>
          <p:cNvSpPr/>
          <p:nvPr/>
        </p:nvSpPr>
        <p:spPr>
          <a:xfrm>
            <a:off x="10165565" y="192650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7BEB91-2297-4148-B5F1-A8387F66F7E9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09FA34-E40A-4373-A7A6-335B1704C590}"/>
              </a:ext>
            </a:extLst>
          </p:cNvPr>
          <p:cNvSpPr/>
          <p:nvPr/>
        </p:nvSpPr>
        <p:spPr>
          <a:xfrm rot="16200000">
            <a:off x="9097558" y="4194082"/>
            <a:ext cx="2375971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Data read from memory</a:t>
            </a:r>
          </a:p>
        </p:txBody>
      </p:sp>
    </p:spTree>
    <p:extLst>
      <p:ext uri="{BB962C8B-B14F-4D97-AF65-F5344CB8AC3E}">
        <p14:creationId xmlns:p14="http://schemas.microsoft.com/office/powerpoint/2010/main" val="42743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33484A-AFB7-4C17-B463-C1C446E9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04" y="5168293"/>
            <a:ext cx="3622233" cy="1378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R-Type + LW/SW (2): dm2reg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3714"/>
            <a:ext cx="10972800" cy="4964611"/>
          </a:xfrm>
        </p:spPr>
        <p:txBody>
          <a:bodyPr/>
          <a:lstStyle/>
          <a:p>
            <a:r>
              <a:rPr lang="en-US" altLang="en-US" sz="2400" b="1" dirty="0"/>
              <a:t>Mux controlling </a:t>
            </a:r>
            <a:r>
              <a:rPr lang="en-US" altLang="en-US" sz="2400" b="1" dirty="0" err="1"/>
              <a:t>writeback</a:t>
            </a:r>
            <a:r>
              <a:rPr lang="en-US" altLang="en-US" sz="2400" b="1" dirty="0"/>
              <a:t> value to register file</a:t>
            </a:r>
          </a:p>
          <a:p>
            <a:pPr lvl="1"/>
            <a:r>
              <a:rPr lang="en-US" altLang="en-US" sz="2000" dirty="0"/>
              <a:t>ALU instructions use the result of the ALU</a:t>
            </a:r>
          </a:p>
          <a:p>
            <a:pPr lvl="1"/>
            <a:r>
              <a:rPr lang="en-US" altLang="en-US" sz="2000" dirty="0"/>
              <a:t>LW uses the read data from data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196"/>
          <a:stretch/>
        </p:blipFill>
        <p:spPr>
          <a:xfrm>
            <a:off x="1497694" y="2606065"/>
            <a:ext cx="3892503" cy="1807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7216" y="2287064"/>
            <a:ext cx="91403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R-type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9035" y="2184529"/>
            <a:ext cx="227581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Memory operation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53728" y="2287064"/>
            <a:ext cx="4083645" cy="223272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1474" y="2397605"/>
            <a:ext cx="4083645" cy="212218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H="1">
            <a:off x="2295342" y="3729924"/>
            <a:ext cx="2489355" cy="165802"/>
          </a:xfrm>
          <a:prstGeom prst="bentConnector5">
            <a:avLst>
              <a:gd name="adj1" fmla="val -8981"/>
              <a:gd name="adj2" fmla="val 413627"/>
              <a:gd name="adj3" fmla="val 108174"/>
            </a:avLst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583912" y="4856805"/>
            <a:ext cx="4863403" cy="170774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0376" y="4519789"/>
            <a:ext cx="2340605" cy="379194"/>
            <a:chOff x="3440459" y="4107015"/>
            <a:chExt cx="2028524" cy="328635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251269" y="4107015"/>
              <a:ext cx="217714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440459" y="4107015"/>
              <a:ext cx="278101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4887"/>
              </p:ext>
            </p:extLst>
          </p:nvPr>
        </p:nvGraphicFramePr>
        <p:xfrm>
          <a:off x="8649611" y="5011969"/>
          <a:ext cx="2469379" cy="9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dm2reg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MUX Output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ALU output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memory Output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785510" y="2538400"/>
            <a:ext cx="3420077" cy="1965946"/>
            <a:chOff x="5169575" y="2389812"/>
            <a:chExt cx="2964067" cy="17038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9575" y="2389812"/>
              <a:ext cx="2964067" cy="17038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405744" y="3915650"/>
              <a:ext cx="72242" cy="13842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0" bIns="0" rtlCol="0">
              <a:spAutoFit/>
            </a:bodyPr>
            <a:lstStyle/>
            <a:p>
              <a:pPr defTabSz="527517"/>
              <a:r>
                <a:rPr lang="en-US" sz="1038" b="1" dirty="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cxnSp>
        <p:nvCxnSpPr>
          <p:cNvPr id="26" name="Elbow Connector 25"/>
          <p:cNvCxnSpPr/>
          <p:nvPr/>
        </p:nvCxnSpPr>
        <p:spPr>
          <a:xfrm flipH="1" flipV="1">
            <a:off x="7281706" y="3654563"/>
            <a:ext cx="2557307" cy="145700"/>
          </a:xfrm>
          <a:prstGeom prst="bentConnector5">
            <a:avLst>
              <a:gd name="adj1" fmla="val -7956"/>
              <a:gd name="adj2" fmla="val 863800"/>
              <a:gd name="adj3" fmla="val 111493"/>
            </a:avLst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10190" y="5967358"/>
            <a:ext cx="52753" cy="52753"/>
          </a:xfrm>
          <a:prstGeom prst="ellipse">
            <a:avLst/>
          </a:prstGeom>
          <a:noFill/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14190" y="6048010"/>
            <a:ext cx="52753" cy="52753"/>
          </a:xfrm>
          <a:prstGeom prst="ellipse">
            <a:avLst/>
          </a:prstGeom>
          <a:noFill/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Elbow Connector 21"/>
          <p:cNvCxnSpPr>
            <a:cxnSpLocks/>
            <a:stCxn id="17" idx="0"/>
          </p:cNvCxnSpPr>
          <p:nvPr/>
        </p:nvCxnSpPr>
        <p:spPr>
          <a:xfrm rot="16200000" flipH="1">
            <a:off x="6834049" y="5469875"/>
            <a:ext cx="107029" cy="1101994"/>
          </a:xfrm>
          <a:prstGeom prst="bentConnector4">
            <a:avLst>
              <a:gd name="adj1" fmla="val -213587"/>
              <a:gd name="adj2" fmla="val 83610"/>
            </a:avLst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E29938-166C-4DC3-A950-621B5C24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150" y="3236072"/>
            <a:ext cx="559209" cy="2057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10598233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2701" y="1017533"/>
            <a:ext cx="282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Store data to register file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2FA4C26D-0545-4790-A1B8-26FAE431EE8F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ABC5CA94-D32D-4AF0-9F85-3EBC2F7E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69DAEA9E-B195-482B-9818-E07BE7DD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180384C2-33AF-4580-AF48-0323E0D7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21F357A7-64FA-4505-AD56-5F20B77F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D4DAE8C6-345A-4714-BE23-44B3B3C4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4FCD8A14-367B-4084-8961-5122DD68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F2BEE65D-8BDA-4269-84A8-4A3941F1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A5CB92DD-49FC-4480-88C1-25B4F19F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3D5F4C7C-655A-453C-97A9-98A0787A9B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F5B78E54-CD7F-424F-921A-E2B83DF503F5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0CA627D9-EB95-42AE-B44C-449FD3E8CCA9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4EEBA0C6-4C33-42DE-896A-0D0E3C8A9CAD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89F848C6-C579-43BB-B38D-66A18304A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45EB1FCB-1215-4053-9CD1-4FB9D2E8DBD3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AE316274-C7DA-47C6-92B2-690FFCCDAF2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99BA534-A604-437F-93E1-758CB1CC5D29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F080AAB0-E54F-4EBD-BF95-277992B4A4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11B81CE0-38E9-4F1F-882E-25CCAF24E2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302B3C87-F5FC-4341-AF05-BCDB597B59F3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5F05E892-B82B-44A1-991B-7D1EF7EE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9E1CC139-5AC6-44B1-9924-2530C6040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25D399C8-74CA-4429-8967-B9B3D0638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27B8B3C0-8342-47DD-BD55-7040E5EAD5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E978F8FD-7DFE-4B1B-B6A6-1193C8C98C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66426AED-AD26-429F-83BD-602C0909716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F7B97EBD-527A-45F3-A562-AC24F17B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483CA78A-691D-4626-B0DB-0919E1424DC6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B4400FA3-8D1D-4522-AEA3-50210AF6EFCC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1021BF88-E448-4DBD-890F-B523F071D75F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D25EDC37-8A84-4801-AEED-167028F051DF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8433E176-8587-457C-B484-BEE8DDCF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E9EFADC0-74FF-4D6E-B1AE-59EA26B1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049CB189-813C-428A-A1CD-769B85369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9776BE7D-24A7-43FC-861E-C1FC7E23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48B8FB65-0FE3-44B6-9C95-833B842E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3CDACCC1-DC05-491C-9090-B5536F8B789D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09ACB998-FFAF-4E97-B01C-3577D42AF454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CEE1FBC9-586C-4C19-9867-C4DFC6AF8A80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EF9CE57E-8DA2-4072-A7A9-005618613C46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253DBDD1-A938-49AD-BF27-4370FACB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FC107D9C-4AE4-4202-8EC8-8A59F570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BF39A2B3-1959-467F-9C74-9BF09DD8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72034213-6DE9-45DA-ACEF-EBB665DB51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23106FD6-F1D5-428B-81E0-1A86F6A83E6E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5651F916-6B0D-4000-9C59-EE3604DD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2AF7195F-8079-4ADC-A318-659C4DA45CDD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DE854735-4B43-4B32-9250-66A8A8C5CB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CCD7D234-0FF0-4AF4-83FC-30BF74FFE8B1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BC484FC-A892-4887-8EDF-11706CD50B94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ABD611C2-DF47-41AF-9F90-AB57E260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75A3F568-AA0A-4A0F-A150-F7F64362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59E69D6D-85BB-4C73-ABAD-2CB81D3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014E610A-DE64-4A3E-8B1E-8D33914EB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4696DC9B-B2F2-4494-A1BA-D592BB33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DCB01942-4541-4C97-9DA9-D75AA5470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05A2613C-2AEA-45F4-AEE4-A754979D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A9362450-22A0-49E0-8C32-CD1D1794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4739010-2F38-4411-A602-63B849353D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003C3FA9-C496-4B35-BBF9-5B9E11653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B9A711B9-A8A4-45AE-8CEF-E375A5CB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EBA8A968-D993-4D57-B9B5-F44F47007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76F812ED-08A7-46BB-B93E-3552E9CE5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5E9CA2E2-C436-477F-BC23-B08BD206DA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483131A5-5035-4F21-9EBE-A4F3AF5CCA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D5D6093-5930-4C18-8266-238EE0448BF5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742FA38-3D0A-4215-94BF-D08D05E1D014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4A83CB5A-EF80-4B38-9D00-FE1B3F74D4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783263D2-1108-400A-8B53-E60806D54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CF6A7CCA-D048-4318-9C45-C2952BCB4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C760CFE-E458-4592-93C7-C0CF51F8B5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CB880F85-ADE8-45BD-9CFD-AB77749739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7F177B17-680B-4ED0-B94E-DA35D4BEDD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82C9B49-F0B3-4429-A988-8EC7F6BAA83D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EBE9E46D-8F61-4CFF-8FA0-59A6E59FA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36780686-9DF6-4F8C-9EB5-816C7A7979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2208553E-74BB-4CFC-8529-DF5078EC67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EBD8648E-B054-472D-AD6F-52282BDC89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4021FCC9-65AF-4128-8727-6012D7A27F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79CA0688-70B7-4EF0-AB78-D27AF472BE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084A338-86B2-4782-B993-815A32CC75C8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465E210B-CAD5-480E-8B13-C4B050EA5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25C3F7D7-8ED6-4E10-92BA-8F77C8DB7A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D31A574D-2F83-4C7D-A5DC-3021D0E34673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7D1CA6E9-1916-4D1C-B586-154D349350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9DA836A1-19B1-4E22-8B8C-73927EA60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307EA73-41D9-4900-8F3C-4CF8F14133DD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EA45F36-0E6C-44E2-B76E-A3A2866D3530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CD86EC7-438C-48E5-95F8-C744C27003C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6848E0D-5259-473F-A464-C5469A863B19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24B1C6A1-64C7-41CE-B61E-5A7DFE335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C94C7851-BC2B-44FA-9E09-BBCB218BE3E2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8D3844C9-86E6-434E-AA63-7C994A71B2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3FE13D64-2942-4D21-B54B-6FB19F699A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7BF878-5764-47A7-9B47-5702F0B1758C}"/>
              </a:ext>
            </a:extLst>
          </p:cNvPr>
          <p:cNvSpPr/>
          <p:nvPr/>
        </p:nvSpPr>
        <p:spPr>
          <a:xfrm>
            <a:off x="10263728" y="192716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1174E-61F4-4251-A18B-F1036A22B39D}"/>
              </a:ext>
            </a:extLst>
          </p:cNvPr>
          <p:cNvSpPr/>
          <p:nvPr/>
        </p:nvSpPr>
        <p:spPr>
          <a:xfrm>
            <a:off x="10165565" y="192650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7BEB91-2297-4148-B5F1-A8387F66F7E9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09FA34-E40A-4373-A7A6-335B1704C590}"/>
              </a:ext>
            </a:extLst>
          </p:cNvPr>
          <p:cNvSpPr/>
          <p:nvPr/>
        </p:nvSpPr>
        <p:spPr>
          <a:xfrm rot="16200000">
            <a:off x="9097558" y="4194082"/>
            <a:ext cx="2375971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Data read from memory</a:t>
            </a:r>
          </a:p>
        </p:txBody>
      </p:sp>
      <p:sp>
        <p:nvSpPr>
          <p:cNvPr id="3" name="Oval Callout 7">
            <a:extLst>
              <a:ext uri="{FF2B5EF4-FFF2-40B4-BE49-F238E27FC236}">
                <a16:creationId xmlns:a16="http://schemas.microsoft.com/office/drawing/2014/main" id="{D0A5E937-96E1-468C-8D4D-449A8373318A}"/>
              </a:ext>
            </a:extLst>
          </p:cNvPr>
          <p:cNvSpPr/>
          <p:nvPr/>
        </p:nvSpPr>
        <p:spPr>
          <a:xfrm>
            <a:off x="3974228" y="3047727"/>
            <a:ext cx="3940106" cy="662309"/>
          </a:xfrm>
          <a:prstGeom prst="wedgeEllipseCallout">
            <a:avLst>
              <a:gd name="adj1" fmla="val -34217"/>
              <a:gd name="adj2" fmla="val 96137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Is this $t1 (LW’s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dest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.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reg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48375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Revised </a:t>
            </a:r>
            <a:r>
              <a:rPr lang="en-US" altLang="en-US" sz="4400" dirty="0" err="1"/>
              <a:t>Datapath</a:t>
            </a:r>
            <a:endParaRPr lang="en-US" altLang="en-US" sz="4400" dirty="0"/>
          </a:p>
        </p:txBody>
      </p:sp>
      <p:sp>
        <p:nvSpPr>
          <p:cNvPr id="5123" name="Content Placeholder 100"/>
          <p:cNvSpPr>
            <a:spLocks noGrp="1"/>
          </p:cNvSpPr>
          <p:nvPr>
            <p:ph idx="1"/>
          </p:nvPr>
        </p:nvSpPr>
        <p:spPr>
          <a:xfrm>
            <a:off x="878215" y="989207"/>
            <a:ext cx="9495692" cy="4964611"/>
          </a:xfrm>
        </p:spPr>
        <p:txBody>
          <a:bodyPr>
            <a:normAutofit/>
          </a:bodyPr>
          <a:lstStyle/>
          <a:p>
            <a:r>
              <a:rPr lang="en-US" altLang="en-US" sz="2000" b="1" dirty="0" err="1"/>
              <a:t>Dest</a:t>
            </a:r>
            <a:r>
              <a:rPr lang="en-US" altLang="en-US" sz="2000" b="1" dirty="0"/>
              <a:t>. register number should be stored in the pipeline registers</a:t>
            </a:r>
          </a:p>
          <a:p>
            <a:r>
              <a:rPr lang="en-US" altLang="en-US" sz="2000" b="1" dirty="0"/>
              <a:t>The </a:t>
            </a:r>
            <a:r>
              <a:rPr lang="en-US" altLang="en-US" sz="2000" b="1" dirty="0" err="1"/>
              <a:t>dest</a:t>
            </a:r>
            <a:r>
              <a:rPr lang="en-US" altLang="en-US" sz="2000" b="1" dirty="0"/>
              <a:t>. register number is passed together with data during writeback</a:t>
            </a:r>
          </a:p>
        </p:txBody>
      </p:sp>
      <p:sp>
        <p:nvSpPr>
          <p:cNvPr id="124" name="Trapezoid 123">
            <a:extLst>
              <a:ext uri="{FF2B5EF4-FFF2-40B4-BE49-F238E27FC236}">
                <a16:creationId xmlns:a16="http://schemas.microsoft.com/office/drawing/2014/main" id="{8791EB1C-6BDE-40D9-B784-564372D9E442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D0D18663-9DEC-49E6-8D92-D7180E95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5" name="Text Box 23">
            <a:extLst>
              <a:ext uri="{FF2B5EF4-FFF2-40B4-BE49-F238E27FC236}">
                <a16:creationId xmlns:a16="http://schemas.microsoft.com/office/drawing/2014/main" id="{3647245A-001C-45E9-B176-F959D08DE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6" name="Rectangle 7">
            <a:extLst>
              <a:ext uri="{FF2B5EF4-FFF2-40B4-BE49-F238E27FC236}">
                <a16:creationId xmlns:a16="http://schemas.microsoft.com/office/drawing/2014/main" id="{61FE882A-3822-462D-A0C0-222F86CF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34B6216B-D441-43A7-8536-3F9211B73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89" name="Text Box 23">
            <a:extLst>
              <a:ext uri="{FF2B5EF4-FFF2-40B4-BE49-F238E27FC236}">
                <a16:creationId xmlns:a16="http://schemas.microsoft.com/office/drawing/2014/main" id="{5FDD555E-282D-4578-9200-67F0CF7E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73EEE567-6DD8-4BD4-B2DB-3FCC8E4C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C9724948-4F83-4E1D-B9B8-90DDB6449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F8A996A7-72DE-45FE-86F1-A30BA53A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97" name="AutoShape 11">
            <a:extLst>
              <a:ext uri="{FF2B5EF4-FFF2-40B4-BE49-F238E27FC236}">
                <a16:creationId xmlns:a16="http://schemas.microsoft.com/office/drawing/2014/main" id="{1D3C2447-786D-4CC4-BF0D-ED2C6F9339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1">
            <a:extLst>
              <a:ext uri="{FF2B5EF4-FFF2-40B4-BE49-F238E27FC236}">
                <a16:creationId xmlns:a16="http://schemas.microsoft.com/office/drawing/2014/main" id="{3F53CA7D-454B-4AEE-80FA-ED4EB1516095}"/>
              </a:ext>
            </a:extLst>
          </p:cNvPr>
          <p:cNvCxnSpPr>
            <a:cxnSpLocks noChangeShapeType="1"/>
            <a:endCxn id="187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Shape 127">
            <a:extLst>
              <a:ext uri="{FF2B5EF4-FFF2-40B4-BE49-F238E27FC236}">
                <a16:creationId xmlns:a16="http://schemas.microsoft.com/office/drawing/2014/main" id="{C4C36DA7-50FE-491D-AF97-0DA3E1E78884}"/>
              </a:ext>
            </a:extLst>
          </p:cNvPr>
          <p:cNvCxnSpPr>
            <a:cxnSpLocks noChangeShapeType="1"/>
            <a:stCxn id="206" idx="3"/>
            <a:endCxn id="24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Flowchart: Terminator 202">
            <a:extLst>
              <a:ext uri="{FF2B5EF4-FFF2-40B4-BE49-F238E27FC236}">
                <a16:creationId xmlns:a16="http://schemas.microsoft.com/office/drawing/2014/main" id="{DC4E40F1-2477-486B-852F-0A8827C0C6CB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4" name="AutoShape 11">
            <a:extLst>
              <a:ext uri="{FF2B5EF4-FFF2-40B4-BE49-F238E27FC236}">
                <a16:creationId xmlns:a16="http://schemas.microsoft.com/office/drawing/2014/main" id="{F2513639-65F9-46EA-B2F5-3D9A3BB480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11">
            <a:extLst>
              <a:ext uri="{FF2B5EF4-FFF2-40B4-BE49-F238E27FC236}">
                <a16:creationId xmlns:a16="http://schemas.microsoft.com/office/drawing/2014/main" id="{686DAD46-A78A-480E-B321-B2471BB3D3BC}"/>
              </a:ext>
            </a:extLst>
          </p:cNvPr>
          <p:cNvCxnSpPr>
            <a:cxnSpLocks noChangeShapeType="1"/>
            <a:stCxn id="203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Flowchart: Terminator 205">
            <a:extLst>
              <a:ext uri="{FF2B5EF4-FFF2-40B4-BE49-F238E27FC236}">
                <a16:creationId xmlns:a16="http://schemas.microsoft.com/office/drawing/2014/main" id="{52DB5E2E-7531-4153-8D3E-B908A58EB0A1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4B96522-FC9A-44EC-8C89-F57DC6D54674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hape 127">
            <a:extLst>
              <a:ext uri="{FF2B5EF4-FFF2-40B4-BE49-F238E27FC236}">
                <a16:creationId xmlns:a16="http://schemas.microsoft.com/office/drawing/2014/main" id="{21B80F2B-A3A5-432E-B2AE-2E4FD4D040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AutoShape 11">
            <a:extLst>
              <a:ext uri="{FF2B5EF4-FFF2-40B4-BE49-F238E27FC236}">
                <a16:creationId xmlns:a16="http://schemas.microsoft.com/office/drawing/2014/main" id="{2F262296-8B4C-4052-9300-AB0D9CC547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0" name="Group 104">
            <a:extLst>
              <a:ext uri="{FF2B5EF4-FFF2-40B4-BE49-F238E27FC236}">
                <a16:creationId xmlns:a16="http://schemas.microsoft.com/office/drawing/2014/main" id="{4B41A273-82E9-4650-82D5-518B7578F16C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11" name="Rectangle 7">
              <a:extLst>
                <a:ext uri="{FF2B5EF4-FFF2-40B4-BE49-F238E27FC236}">
                  <a16:creationId xmlns:a16="http://schemas.microsoft.com/office/drawing/2014/main" id="{BAF8726E-AEDE-4680-9F1B-DBA93CF5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3" name="Text Box 23">
              <a:extLst>
                <a:ext uri="{FF2B5EF4-FFF2-40B4-BE49-F238E27FC236}">
                  <a16:creationId xmlns:a16="http://schemas.microsoft.com/office/drawing/2014/main" id="{8FB87AA1-643B-4428-9E55-B6402E35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4" name="Text Box 23">
              <a:extLst>
                <a:ext uri="{FF2B5EF4-FFF2-40B4-BE49-F238E27FC236}">
                  <a16:creationId xmlns:a16="http://schemas.microsoft.com/office/drawing/2014/main" id="{32C4C19E-971D-407F-BF1F-603A2F6F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5" name="Rectangle 7">
            <a:extLst>
              <a:ext uri="{FF2B5EF4-FFF2-40B4-BE49-F238E27FC236}">
                <a16:creationId xmlns:a16="http://schemas.microsoft.com/office/drawing/2014/main" id="{052063EC-12C5-41DE-8E59-D7840F7B8B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6" name="Straight Connector 24">
            <a:extLst>
              <a:ext uri="{FF2B5EF4-FFF2-40B4-BE49-F238E27FC236}">
                <a16:creationId xmlns:a16="http://schemas.microsoft.com/office/drawing/2014/main" id="{15FA557F-FADF-43F9-A1D4-6D382874BD4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Connector 27">
            <a:extLst>
              <a:ext uri="{FF2B5EF4-FFF2-40B4-BE49-F238E27FC236}">
                <a16:creationId xmlns:a16="http://schemas.microsoft.com/office/drawing/2014/main" id="{2DE03842-50FF-43B5-9D3B-07A98630075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" name="Text Box 22">
            <a:extLst>
              <a:ext uri="{FF2B5EF4-FFF2-40B4-BE49-F238E27FC236}">
                <a16:creationId xmlns:a16="http://schemas.microsoft.com/office/drawing/2014/main" id="{5B6D464B-C127-41C5-A32F-1282B993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19" name="Shape 31">
            <a:extLst>
              <a:ext uri="{FF2B5EF4-FFF2-40B4-BE49-F238E27FC236}">
                <a16:creationId xmlns:a16="http://schemas.microsoft.com/office/drawing/2014/main" id="{E7608C2E-0CAE-4344-A041-D868B8BE8C55}"/>
              </a:ext>
            </a:extLst>
          </p:cNvPr>
          <p:cNvCxnSpPr>
            <a:cxnSpLocks noChangeShapeType="1"/>
            <a:endCxn id="21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17F4F320-48A1-4598-AE10-6079B1D5F2C6}"/>
              </a:ext>
            </a:extLst>
          </p:cNvPr>
          <p:cNvCxnSpPr>
            <a:cxnSpLocks noChangeShapeType="1"/>
            <a:stCxn id="215" idx="2"/>
            <a:endCxn id="21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Shape 127">
            <a:extLst>
              <a:ext uri="{FF2B5EF4-FFF2-40B4-BE49-F238E27FC236}">
                <a16:creationId xmlns:a16="http://schemas.microsoft.com/office/drawing/2014/main" id="{5AB008AC-63FF-4DD3-A407-9BA140C6B248}"/>
              </a:ext>
            </a:extLst>
          </p:cNvPr>
          <p:cNvCxnSpPr>
            <a:cxnSpLocks noChangeShapeType="1"/>
            <a:endCxn id="25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rapezoid 221">
            <a:extLst>
              <a:ext uri="{FF2B5EF4-FFF2-40B4-BE49-F238E27FC236}">
                <a16:creationId xmlns:a16="http://schemas.microsoft.com/office/drawing/2014/main" id="{46E0682A-B79C-459C-9A3D-8F69D98517DC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3" name="Text Box 23">
            <a:extLst>
              <a:ext uri="{FF2B5EF4-FFF2-40B4-BE49-F238E27FC236}">
                <a16:creationId xmlns:a16="http://schemas.microsoft.com/office/drawing/2014/main" id="{0C67A935-6169-4031-BF13-83E6DAB03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4" name="Text Box 23">
            <a:extLst>
              <a:ext uri="{FF2B5EF4-FFF2-40B4-BE49-F238E27FC236}">
                <a16:creationId xmlns:a16="http://schemas.microsoft.com/office/drawing/2014/main" id="{39C90E33-E410-40A5-87CA-7609DAFC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5" name="AutoShape 11">
            <a:extLst>
              <a:ext uri="{FF2B5EF4-FFF2-40B4-BE49-F238E27FC236}">
                <a16:creationId xmlns:a16="http://schemas.microsoft.com/office/drawing/2014/main" id="{DDB71C27-B3F5-4842-ADCA-6E0F4FA579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Text Box 23">
            <a:extLst>
              <a:ext uri="{FF2B5EF4-FFF2-40B4-BE49-F238E27FC236}">
                <a16:creationId xmlns:a16="http://schemas.microsoft.com/office/drawing/2014/main" id="{11008BD7-8F5E-4CB8-8C37-A2710C98E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27" name="Rounded Rectangle 49">
            <a:extLst>
              <a:ext uri="{FF2B5EF4-FFF2-40B4-BE49-F238E27FC236}">
                <a16:creationId xmlns:a16="http://schemas.microsoft.com/office/drawing/2014/main" id="{4DBBC53F-6F94-4247-93CE-FDD3083B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28" name="AutoShape 11">
            <a:extLst>
              <a:ext uri="{FF2B5EF4-FFF2-40B4-BE49-F238E27FC236}">
                <a16:creationId xmlns:a16="http://schemas.microsoft.com/office/drawing/2014/main" id="{2FB307B9-B8F5-400D-BC88-E1507C2024A9}"/>
              </a:ext>
            </a:extLst>
          </p:cNvPr>
          <p:cNvCxnSpPr>
            <a:cxnSpLocks noChangeShapeType="1"/>
            <a:stCxn id="227" idx="3"/>
            <a:endCxn id="226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Elbow Connector 164">
            <a:extLst>
              <a:ext uri="{FF2B5EF4-FFF2-40B4-BE49-F238E27FC236}">
                <a16:creationId xmlns:a16="http://schemas.microsoft.com/office/drawing/2014/main" id="{7CA7B361-D0BB-42E1-A837-E27B5649F3DD}"/>
              </a:ext>
            </a:extLst>
          </p:cNvPr>
          <p:cNvCxnSpPr>
            <a:stCxn id="240" idx="3"/>
            <a:endCxn id="21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165">
            <a:extLst>
              <a:ext uri="{FF2B5EF4-FFF2-40B4-BE49-F238E27FC236}">
                <a16:creationId xmlns:a16="http://schemas.microsoft.com/office/drawing/2014/main" id="{15F37815-6E7C-4398-83BC-15D1D64C9B07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rapezoid 231">
            <a:extLst>
              <a:ext uri="{FF2B5EF4-FFF2-40B4-BE49-F238E27FC236}">
                <a16:creationId xmlns:a16="http://schemas.microsoft.com/office/drawing/2014/main" id="{57BA8E39-ACAE-4125-B733-39E47CA309A4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3" name="Text Box 23">
            <a:extLst>
              <a:ext uri="{FF2B5EF4-FFF2-40B4-BE49-F238E27FC236}">
                <a16:creationId xmlns:a16="http://schemas.microsoft.com/office/drawing/2014/main" id="{40DAE5CC-3231-4BC1-AE36-66CD53C99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4" name="Text Box 23">
            <a:extLst>
              <a:ext uri="{FF2B5EF4-FFF2-40B4-BE49-F238E27FC236}">
                <a16:creationId xmlns:a16="http://schemas.microsoft.com/office/drawing/2014/main" id="{A25C28F1-13E9-459E-BEEA-C4218B29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974EC6DB-F689-49D6-97FC-3A30DDCE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88A703B9-5BEA-46FF-9940-40568A947F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" name="Shape 41">
            <a:extLst>
              <a:ext uri="{FF2B5EF4-FFF2-40B4-BE49-F238E27FC236}">
                <a16:creationId xmlns:a16="http://schemas.microsoft.com/office/drawing/2014/main" id="{76E416A9-4803-497B-B665-26C3E1C35BA6}"/>
              </a:ext>
            </a:extLst>
          </p:cNvPr>
          <p:cNvCxnSpPr>
            <a:cxnSpLocks noChangeShapeType="1"/>
            <a:endCxn id="234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 Box 23">
            <a:extLst>
              <a:ext uri="{FF2B5EF4-FFF2-40B4-BE49-F238E27FC236}">
                <a16:creationId xmlns:a16="http://schemas.microsoft.com/office/drawing/2014/main" id="{1338038C-5649-43F7-97F6-D423051D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0" name="Flowchart: Terminator 239">
            <a:extLst>
              <a:ext uri="{FF2B5EF4-FFF2-40B4-BE49-F238E27FC236}">
                <a16:creationId xmlns:a16="http://schemas.microsoft.com/office/drawing/2014/main" id="{B52932B0-2E65-439D-9899-17847D79EA3E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2" name="Elbow Connector 177">
            <a:extLst>
              <a:ext uri="{FF2B5EF4-FFF2-40B4-BE49-F238E27FC236}">
                <a16:creationId xmlns:a16="http://schemas.microsoft.com/office/drawing/2014/main" id="{B12EFEDA-8744-48A3-81A4-227CE9D25061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CF40A0A-3C09-4974-951B-A3943684F234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244" name="Rectangle 7">
              <a:extLst>
                <a:ext uri="{FF2B5EF4-FFF2-40B4-BE49-F238E27FC236}">
                  <a16:creationId xmlns:a16="http://schemas.microsoft.com/office/drawing/2014/main" id="{D1BBF84E-14F6-4617-83E3-A8E667F1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5" name="Text Box 23">
              <a:extLst>
                <a:ext uri="{FF2B5EF4-FFF2-40B4-BE49-F238E27FC236}">
                  <a16:creationId xmlns:a16="http://schemas.microsoft.com/office/drawing/2014/main" id="{387A9CB8-F57C-44B6-98F0-BC8C78BE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6" name="Text Box 23">
              <a:extLst>
                <a:ext uri="{FF2B5EF4-FFF2-40B4-BE49-F238E27FC236}">
                  <a16:creationId xmlns:a16="http://schemas.microsoft.com/office/drawing/2014/main" id="{1C690054-87D9-46BB-9464-595ECB735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714F7C57-F55E-4548-8124-0BCA990A6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806ABF05-9F8C-4CD7-AB50-C9FA51540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B9C74EFD-FF1B-4446-82D5-226B9FFB4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A1CB649B-0ADF-4CD7-AF0D-566B669AB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1" name="Rounded Rectangle 49">
              <a:extLst>
                <a:ext uri="{FF2B5EF4-FFF2-40B4-BE49-F238E27FC236}">
                  <a16:creationId xmlns:a16="http://schemas.microsoft.com/office/drawing/2014/main" id="{4306330A-0A05-46D9-AE51-CFC3ABDA4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2" name="Straight Connector 253">
              <a:extLst>
                <a:ext uri="{FF2B5EF4-FFF2-40B4-BE49-F238E27FC236}">
                  <a16:creationId xmlns:a16="http://schemas.microsoft.com/office/drawing/2014/main" id="{4F50CD31-172B-4772-8431-AB722942F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8E0DE4FC-9DEC-4CED-B95A-14252AEE8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4" name="Text Box 23">
              <a:extLst>
                <a:ext uri="{FF2B5EF4-FFF2-40B4-BE49-F238E27FC236}">
                  <a16:creationId xmlns:a16="http://schemas.microsoft.com/office/drawing/2014/main" id="{901EFD05-63A6-4B2E-9DCC-55122CF00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E1195B81-219F-4D3F-9FDD-1F26BD4B3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6" name="Straight Connector 253">
              <a:extLst>
                <a:ext uri="{FF2B5EF4-FFF2-40B4-BE49-F238E27FC236}">
                  <a16:creationId xmlns:a16="http://schemas.microsoft.com/office/drawing/2014/main" id="{5D477C44-26D9-4944-A4D4-E2B39B0288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7" name="AutoShape 11">
            <a:extLst>
              <a:ext uri="{FF2B5EF4-FFF2-40B4-BE49-F238E27FC236}">
                <a16:creationId xmlns:a16="http://schemas.microsoft.com/office/drawing/2014/main" id="{FCD93D62-04EA-4706-AD68-A1B74423F2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" name="Elbow Connector 228">
            <a:extLst>
              <a:ext uri="{FF2B5EF4-FFF2-40B4-BE49-F238E27FC236}">
                <a16:creationId xmlns:a16="http://schemas.microsoft.com/office/drawing/2014/main" id="{F2EF542B-8D98-457D-96A2-01EDA7A4CA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811F5E9-BD43-438C-8275-27F37ACCE27D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B1DF29B-619B-4545-AC44-E6F2D2694033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1" name="AutoShape 11">
            <a:extLst>
              <a:ext uri="{FF2B5EF4-FFF2-40B4-BE49-F238E27FC236}">
                <a16:creationId xmlns:a16="http://schemas.microsoft.com/office/drawing/2014/main" id="{9F2BCF65-A64C-4567-A736-4BD2B41DE5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2" name="AutoShape 11">
            <a:extLst>
              <a:ext uri="{FF2B5EF4-FFF2-40B4-BE49-F238E27FC236}">
                <a16:creationId xmlns:a16="http://schemas.microsoft.com/office/drawing/2014/main" id="{13078C57-9E20-41E1-9C5D-B13BA7F201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E500E5C9-80DE-4D70-B768-C9EF0097F5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F3C47FA5-DC11-42E6-B9AD-D139B7B21B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D3D8CE7B-EC57-4AAF-9C94-A6DDE5AA72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F8F8CB77-F69F-49E3-B092-DA58CFA079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AEFD808-DD06-4339-8A4A-A46B84F9B98F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25CEA656-5A52-4EBF-9EB3-813644D8AF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9DE35D98-9374-415D-924B-7EA205A5AA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9A4E3804-B9D2-4C08-AD60-0F35E789E8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9745403F-B156-424D-AD5B-BB0D005F7F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Shape 127">
            <a:extLst>
              <a:ext uri="{FF2B5EF4-FFF2-40B4-BE49-F238E27FC236}">
                <a16:creationId xmlns:a16="http://schemas.microsoft.com/office/drawing/2014/main" id="{6B1983ED-D3F4-439C-8EEB-F3A05B413B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E6329775-35DB-46AC-8934-5E8B435B01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4D02B2C-FAEC-4E97-B8C0-AD947D854DF6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8F9E886-B03C-4675-AD3F-760FFE2EE58B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76" name="AutoShape 11">
              <a:extLst>
                <a:ext uri="{FF2B5EF4-FFF2-40B4-BE49-F238E27FC236}">
                  <a16:creationId xmlns:a16="http://schemas.microsoft.com/office/drawing/2014/main" id="{A5BC400C-B5F9-4C55-A3B8-171B20DBC7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1">
              <a:extLst>
                <a:ext uri="{FF2B5EF4-FFF2-40B4-BE49-F238E27FC236}">
                  <a16:creationId xmlns:a16="http://schemas.microsoft.com/office/drawing/2014/main" id="{F22F5570-2B5D-44C8-A79D-8ADF2FBE46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78" name="Elbow Connector 92">
            <a:extLst>
              <a:ext uri="{FF2B5EF4-FFF2-40B4-BE49-F238E27FC236}">
                <a16:creationId xmlns:a16="http://schemas.microsoft.com/office/drawing/2014/main" id="{C068B753-85A4-4C8A-9CB9-7F0C1D741FF9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4EED928B-F02F-4DF1-ABF8-76B722E9D4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" name="AutoShape 11">
            <a:extLst>
              <a:ext uri="{FF2B5EF4-FFF2-40B4-BE49-F238E27FC236}">
                <a16:creationId xmlns:a16="http://schemas.microsoft.com/office/drawing/2014/main" id="{C1D93C82-BA67-4F1C-AE0C-6D578C37F3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9BA3277-074E-4592-9DF3-4B9950D784BC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B4AAAD9-6489-4FCC-800F-ABB36B354A09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3CF1A7C-2731-4883-923D-14D7E8EAB715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6B621E3-3FE2-4739-8997-C55FA0801C7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87" name="Flowchart: Terminator 286">
            <a:extLst>
              <a:ext uri="{FF2B5EF4-FFF2-40B4-BE49-F238E27FC236}">
                <a16:creationId xmlns:a16="http://schemas.microsoft.com/office/drawing/2014/main" id="{C171F500-3828-42E5-A4E4-5559931FB8A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F5A25E54-E0CA-4C25-A8CB-6A0EBDDFE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Slide Number Placeholder 1">
            <a:extLst>
              <a:ext uri="{FF2B5EF4-FFF2-40B4-BE49-F238E27FC236}">
                <a16:creationId xmlns:a16="http://schemas.microsoft.com/office/drawing/2014/main" id="{EC8378BD-C839-405F-9264-EC1ADFED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291" name="Shape 127">
            <a:extLst>
              <a:ext uri="{FF2B5EF4-FFF2-40B4-BE49-F238E27FC236}">
                <a16:creationId xmlns:a16="http://schemas.microsoft.com/office/drawing/2014/main" id="{52B7B255-8665-40EA-BFC1-D14FB2F785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Shape 127">
            <a:extLst>
              <a:ext uri="{FF2B5EF4-FFF2-40B4-BE49-F238E27FC236}">
                <a16:creationId xmlns:a16="http://schemas.microsoft.com/office/drawing/2014/main" id="{1783D1E4-FBB3-4EC7-ABDD-2971E3D446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B6FF16C2-E7A5-48B9-B4F8-7FCE6C5E8F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AutoShape 11">
            <a:extLst>
              <a:ext uri="{FF2B5EF4-FFF2-40B4-BE49-F238E27FC236}">
                <a16:creationId xmlns:a16="http://schemas.microsoft.com/office/drawing/2014/main" id="{7C3681EC-947F-4C10-8506-5A68EB9983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1" name="AutoShape 11">
            <a:extLst>
              <a:ext uri="{FF2B5EF4-FFF2-40B4-BE49-F238E27FC236}">
                <a16:creationId xmlns:a16="http://schemas.microsoft.com/office/drawing/2014/main" id="{77372B7C-6D69-41B6-805E-2D03D53258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hape 127">
            <a:extLst>
              <a:ext uri="{FF2B5EF4-FFF2-40B4-BE49-F238E27FC236}">
                <a16:creationId xmlns:a16="http://schemas.microsoft.com/office/drawing/2014/main" id="{81E96956-94D0-4548-9713-B2B22B5BEE1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Elbow Connector 176">
            <a:extLst>
              <a:ext uri="{FF2B5EF4-FFF2-40B4-BE49-F238E27FC236}">
                <a16:creationId xmlns:a16="http://schemas.microsoft.com/office/drawing/2014/main" id="{A5C24EC8-42E1-444E-AC22-84648168E1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the two components of the CPU control unit?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560364" y="3018857"/>
            <a:ext cx="1097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Why are both J and Branch instructions based on the next PC?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314451" y="195659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527517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B050"/>
                </a:solidFill>
                <a:latin typeface="Calibri"/>
              </a:rPr>
              <a:t>Main decoder &amp; ALU decoder</a:t>
            </a:r>
            <a:endParaRPr lang="en-US" sz="2800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265213" y="3671721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Add 4 is </a:t>
            </a:r>
            <a:r>
              <a:rPr lang="en-US" sz="2800" b="1">
                <a:solidFill>
                  <a:srgbClr val="00B050"/>
                </a:solidFill>
                <a:sym typeface="Wingdings" panose="05000000000000000000" pitchFamily="2" charset="2"/>
              </a:rPr>
              <a:t>already applied</a:t>
            </a:r>
            <a:endParaRPr lang="en-US" sz="2800" b="1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F929F-65BF-480F-AA60-6CCF9A4FA882}"/>
              </a:ext>
            </a:extLst>
          </p:cNvPr>
          <p:cNvSpPr txBox="1"/>
          <p:nvPr/>
        </p:nvSpPr>
        <p:spPr>
          <a:xfrm>
            <a:off x="609602" y="4773128"/>
            <a:ext cx="1097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Do we have </a:t>
            </a:r>
            <a:r>
              <a:rPr lang="en-US" altLang="en-US" sz="2800" b="1" dirty="0" err="1">
                <a:solidFill>
                  <a:schemeClr val="accent1"/>
                </a:solidFill>
                <a:latin typeface="Calibri"/>
              </a:rPr>
              <a:t>subi</a:t>
            </a:r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 in MIPS? Why?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290F7-BB78-4872-A5C9-87FECEDC29BE}"/>
              </a:ext>
            </a:extLst>
          </p:cNvPr>
          <p:cNvSpPr txBox="1"/>
          <p:nvPr/>
        </p:nvSpPr>
        <p:spPr>
          <a:xfrm>
            <a:off x="1314451" y="5425992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Not needed and complex </a:t>
            </a:r>
          </a:p>
        </p:txBody>
      </p:sp>
    </p:spTree>
    <p:extLst>
      <p:ext uri="{BB962C8B-B14F-4D97-AF65-F5344CB8AC3E}">
        <p14:creationId xmlns:p14="http://schemas.microsoft.com/office/powerpoint/2010/main" val="25726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788780" y="1331174"/>
            <a:ext cx="1097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the main issue of single-cycle CPU?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493630" y="2167739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Long clock period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0E291-13E7-4553-9AFD-91D86245D2AE}"/>
              </a:ext>
            </a:extLst>
          </p:cNvPr>
          <p:cNvSpPr txBox="1"/>
          <p:nvPr/>
        </p:nvSpPr>
        <p:spPr>
          <a:xfrm>
            <a:off x="788780" y="3075557"/>
            <a:ext cx="1097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the key idea behind pipelined CPUs?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40482-653E-4289-B00B-D6B15A02D085}"/>
              </a:ext>
            </a:extLst>
          </p:cNvPr>
          <p:cNvSpPr txBox="1"/>
          <p:nvPr/>
        </p:nvSpPr>
        <p:spPr>
          <a:xfrm>
            <a:off x="1493630" y="3899555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6978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1EEF20F-9341-4120-AF2E-21720439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258" y="5008154"/>
            <a:ext cx="3929525" cy="1516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R-Type + LW: </a:t>
            </a:r>
            <a:r>
              <a:rPr lang="en-US" sz="4400" dirty="0" err="1"/>
              <a:t>reg_dst</a:t>
            </a:r>
            <a:r>
              <a:rPr lang="en-US" sz="4400" dirty="0"/>
              <a:t>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2302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Different destination register ID fields for ALU and LW instructions</a:t>
            </a:r>
          </a:p>
          <a:p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196"/>
          <a:stretch/>
        </p:blipFill>
        <p:spPr>
          <a:xfrm>
            <a:off x="1497694" y="2606065"/>
            <a:ext cx="3892503" cy="1807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510" y="2538400"/>
            <a:ext cx="3420077" cy="19659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32152" y="3545857"/>
            <a:ext cx="66319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7216" y="2287064"/>
            <a:ext cx="91403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R-type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9035" y="2184529"/>
            <a:ext cx="227581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Memory operation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53728" y="2287064"/>
            <a:ext cx="4083645" cy="223272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1474" y="2397605"/>
            <a:ext cx="4083645" cy="212218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90376" y="4519789"/>
            <a:ext cx="2340605" cy="379194"/>
            <a:chOff x="3440459" y="4107015"/>
            <a:chExt cx="2028524" cy="328635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5251269" y="4107015"/>
              <a:ext cx="217714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440459" y="4107015"/>
              <a:ext cx="278101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7102405" y="3316864"/>
            <a:ext cx="16341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31799" y="2862017"/>
            <a:ext cx="1346715" cy="278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instruction[20-16]</a:t>
            </a:r>
          </a:p>
        </p:txBody>
      </p:sp>
      <p:cxnSp>
        <p:nvCxnSpPr>
          <p:cNvPr id="31" name="Elbow Connector 30"/>
          <p:cNvCxnSpPr>
            <a:cxnSpLocks/>
          </p:cNvCxnSpPr>
          <p:nvPr/>
        </p:nvCxnSpPr>
        <p:spPr>
          <a:xfrm rot="16200000" flipH="1">
            <a:off x="6490688" y="2705144"/>
            <a:ext cx="183323" cy="1025824"/>
          </a:xfrm>
          <a:prstGeom prst="bentConnector2">
            <a:avLst/>
          </a:prstGeom>
          <a:ln w="254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4506" y="3658232"/>
            <a:ext cx="13387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instruction[15-11]</a:t>
            </a:r>
          </a:p>
        </p:txBody>
      </p:sp>
      <p:cxnSp>
        <p:nvCxnSpPr>
          <p:cNvPr id="33" name="Elbow Connector 32"/>
          <p:cNvCxnSpPr>
            <a:cxnSpLocks/>
          </p:cNvCxnSpPr>
          <p:nvPr/>
        </p:nvCxnSpPr>
        <p:spPr>
          <a:xfrm rot="5400000" flipH="1" flipV="1">
            <a:off x="1462102" y="3446403"/>
            <a:ext cx="107891" cy="301480"/>
          </a:xfrm>
          <a:prstGeom prst="bentConnector2">
            <a:avLst/>
          </a:prstGeom>
          <a:ln w="254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83912" y="4917098"/>
            <a:ext cx="4863403" cy="170774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749359" y="5011969"/>
          <a:ext cx="2469379" cy="9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r>
                        <a:rPr lang="en-US" sz="1300" dirty="0" err="1"/>
                        <a:t>reg_dst</a:t>
                      </a:r>
                      <a:endParaRPr lang="en-US" sz="13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MUX Output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instruction [20-16]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instruction [15-11]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5954735" y="5382490"/>
            <a:ext cx="52753" cy="52753"/>
          </a:xfrm>
          <a:prstGeom prst="ellipse">
            <a:avLst/>
          </a:prstGeom>
          <a:noFill/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25771" y="5613870"/>
            <a:ext cx="52753" cy="52753"/>
          </a:xfrm>
          <a:prstGeom prst="ellipse">
            <a:avLst/>
          </a:prstGeom>
          <a:noFill/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7" name="Elbow Connector 26"/>
          <p:cNvCxnSpPr>
            <a:cxnSpLocks/>
          </p:cNvCxnSpPr>
          <p:nvPr/>
        </p:nvCxnSpPr>
        <p:spPr>
          <a:xfrm rot="16200000" flipH="1">
            <a:off x="5980606" y="5402226"/>
            <a:ext cx="250033" cy="226008"/>
          </a:xfrm>
          <a:prstGeom prst="bentConnector4">
            <a:avLst>
              <a:gd name="adj1" fmla="val 100735"/>
              <a:gd name="adj2" fmla="val 51709"/>
            </a:avLst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FB9F6D2-4246-4534-A321-73A722A80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641" y="1517786"/>
            <a:ext cx="2908650" cy="7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3ED8A1-1906-4E69-8245-3166AD4C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27"/>
          <a:stretch/>
        </p:blipFill>
        <p:spPr>
          <a:xfrm>
            <a:off x="3274830" y="4859345"/>
            <a:ext cx="4948621" cy="162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Branch + Others: </a:t>
            </a:r>
            <a:r>
              <a:rPr lang="en-US" sz="4400" dirty="0" err="1"/>
              <a:t>pc_src</a:t>
            </a:r>
            <a:r>
              <a:rPr lang="en-US" sz="4400" dirty="0"/>
              <a:t>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4271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Next instruction can either be at the next sequential address (PC+4) or the branch target address (</a:t>
            </a:r>
            <a:r>
              <a:rPr lang="en-US" altLang="en-US" sz="2400" b="1" dirty="0" err="1"/>
              <a:t>PC+offset</a:t>
            </a:r>
            <a:r>
              <a:rPr lang="en-US" altLang="en-US" sz="2400" b="1" dirty="0"/>
              <a:t>)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3728" y="2287064"/>
            <a:ext cx="4083645" cy="223272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474" y="2397605"/>
            <a:ext cx="4083645" cy="212218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42269" y="4856805"/>
            <a:ext cx="5416062" cy="170774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90376" y="4519789"/>
            <a:ext cx="2340605" cy="379194"/>
            <a:chOff x="3440459" y="4107015"/>
            <a:chExt cx="2028524" cy="32863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251269" y="4107015"/>
              <a:ext cx="217714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40459" y="4107015"/>
              <a:ext cx="278101" cy="328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27" y="2453213"/>
            <a:ext cx="2970936" cy="2006728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906" y="2738901"/>
            <a:ext cx="4016146" cy="1659207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4354397" y="2363829"/>
            <a:ext cx="101021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Normal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479036" y="2184529"/>
            <a:ext cx="9514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4BACC6"/>
                </a:solidFill>
                <a:latin typeface="Calibri"/>
              </a:rPr>
              <a:t>Branch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06819"/>
              </p:ext>
            </p:extLst>
          </p:nvPr>
        </p:nvGraphicFramePr>
        <p:xfrm>
          <a:off x="8749359" y="5011969"/>
          <a:ext cx="2469379" cy="9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r>
                        <a:rPr lang="en-US" sz="1300" dirty="0" err="1"/>
                        <a:t>pc_src</a:t>
                      </a:r>
                      <a:endParaRPr lang="en-US" sz="13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MUX Output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PC+4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Branch target address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6645245" y="5335934"/>
            <a:ext cx="52753" cy="52753"/>
          </a:xfrm>
          <a:prstGeom prst="ellipse">
            <a:avLst/>
          </a:prstGeom>
          <a:noFill/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92034" y="5115140"/>
            <a:ext cx="52753" cy="52753"/>
          </a:xfrm>
          <a:prstGeom prst="ellipse">
            <a:avLst/>
          </a:prstGeom>
          <a:noFill/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Elbow Connector 22"/>
          <p:cNvCxnSpPr>
            <a:cxnSpLocks/>
          </p:cNvCxnSpPr>
          <p:nvPr/>
        </p:nvCxnSpPr>
        <p:spPr>
          <a:xfrm rot="5400000" flipH="1" flipV="1">
            <a:off x="7171032" y="4622657"/>
            <a:ext cx="202142" cy="120176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>
            <a:extLst>
              <a:ext uri="{FF2B5EF4-FFF2-40B4-BE49-F238E27FC236}">
                <a16:creationId xmlns:a16="http://schemas.microsoft.com/office/drawing/2014/main" id="{E176E847-2601-409F-93BC-29190A9D9C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5616" y="2738901"/>
            <a:ext cx="3484235" cy="845214"/>
          </a:xfrm>
          <a:prstGeom prst="bentConnector3">
            <a:avLst>
              <a:gd name="adj1" fmla="val 105222"/>
            </a:avLst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25">
            <a:extLst>
              <a:ext uri="{FF2B5EF4-FFF2-40B4-BE49-F238E27FC236}">
                <a16:creationId xmlns:a16="http://schemas.microsoft.com/office/drawing/2014/main" id="{979677A6-0803-4C0D-B60B-DD346DE820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3168" y="2624287"/>
            <a:ext cx="1264766" cy="1258305"/>
          </a:xfrm>
          <a:prstGeom prst="bentConnector3">
            <a:avLst>
              <a:gd name="adj1" fmla="val 122016"/>
            </a:avLst>
          </a:prstGeom>
          <a:ln w="254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40DF67-8C98-4BA9-8E58-C7FBADE0E5C7}"/>
              </a:ext>
            </a:extLst>
          </p:cNvPr>
          <p:cNvCxnSpPr>
            <a:cxnSpLocks/>
          </p:cNvCxnSpPr>
          <p:nvPr/>
        </p:nvCxnSpPr>
        <p:spPr>
          <a:xfrm>
            <a:off x="3598857" y="2620315"/>
            <a:ext cx="0" cy="50388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6C13D3-223A-4ED9-A62E-5E720035EB9D}"/>
              </a:ext>
            </a:extLst>
          </p:cNvPr>
          <p:cNvCxnSpPr>
            <a:cxnSpLocks/>
          </p:cNvCxnSpPr>
          <p:nvPr/>
        </p:nvCxnSpPr>
        <p:spPr>
          <a:xfrm>
            <a:off x="10229851" y="2728122"/>
            <a:ext cx="0" cy="26272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405376-3B71-423F-890F-F3B14207A57C}"/>
              </a:ext>
            </a:extLst>
          </p:cNvPr>
          <p:cNvCxnSpPr>
            <a:cxnSpLocks/>
          </p:cNvCxnSpPr>
          <p:nvPr/>
        </p:nvCxnSpPr>
        <p:spPr>
          <a:xfrm>
            <a:off x="3413120" y="3114677"/>
            <a:ext cx="1905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FA4220-843F-4494-B004-83E09663E864}"/>
              </a:ext>
            </a:extLst>
          </p:cNvPr>
          <p:cNvSpPr txBox="1">
            <a:spLocks/>
          </p:cNvSpPr>
          <p:nvPr/>
        </p:nvSpPr>
        <p:spPr>
          <a:xfrm>
            <a:off x="1749227" y="1239608"/>
            <a:ext cx="7943121" cy="433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Question: where should we apply mux(es)?</a:t>
            </a:r>
          </a:p>
        </p:txBody>
      </p:sp>
    </p:spTree>
    <p:extLst>
      <p:ext uri="{BB962C8B-B14F-4D97-AF65-F5344CB8AC3E}">
        <p14:creationId xmlns:p14="http://schemas.microsoft.com/office/powerpoint/2010/main" val="17953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/>
      <p:bldP spid="2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Single-cycle CPU Datapath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5029216" y="6340466"/>
            <a:ext cx="2461846" cy="365125"/>
          </a:xfrm>
          <a:prstGeom prst="rect">
            <a:avLst/>
          </a:prstGeom>
        </p:spPr>
        <p:txBody>
          <a:bodyPr vert="horz" lIns="105508" tIns="52754" rIns="105508" bIns="5275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z="1385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sz="1385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18740" y="2669043"/>
            <a:ext cx="11430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black"/>
                </a:solidFill>
              </a:rPr>
              <a:t>Register File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5218740" y="26690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218740" y="31262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218740" y="35834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218740" y="40406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828340" y="34310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28340" y="39644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13" name="Rounded Rectangle 49"/>
          <p:cNvSpPr>
            <a:spLocks noChangeArrowheads="1"/>
          </p:cNvSpPr>
          <p:nvPr/>
        </p:nvSpPr>
        <p:spPr bwMode="auto">
          <a:xfrm>
            <a:off x="5294924" y="4802643"/>
            <a:ext cx="838216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>
                <a:solidFill>
                  <a:prstClr val="black"/>
                </a:solidFill>
              </a:rPr>
              <a:t>Sign Extend</a:t>
            </a:r>
          </a:p>
        </p:txBody>
      </p:sp>
      <p:sp>
        <p:nvSpPr>
          <p:cNvPr id="14" name="Trapezoid 13"/>
          <p:cNvSpPr/>
          <p:nvPr/>
        </p:nvSpPr>
        <p:spPr bwMode="auto">
          <a:xfrm rot="5400000">
            <a:off x="6933240" y="3697743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352340" y="38882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352340" y="35834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190540" y="3812043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8190540" y="3897770"/>
            <a:ext cx="685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8571540" y="419304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8190540" y="457245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8038140" y="465024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8038140" y="391046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" name="Straight Connector 253"/>
          <p:cNvCxnSpPr>
            <a:cxnSpLocks noChangeShapeType="1"/>
          </p:cNvCxnSpPr>
          <p:nvPr/>
        </p:nvCxnSpPr>
        <p:spPr bwMode="auto">
          <a:xfrm rot="5400000" flipH="1" flipV="1">
            <a:off x="6247440" y="5001082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209340" y="5097919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809540" y="4040643"/>
            <a:ext cx="381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Sum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8990640" y="4366883"/>
            <a:ext cx="53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Read Data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133140" y="3651712"/>
            <a:ext cx="2057400" cy="1413426"/>
            <a:chOff x="3971109" y="4091879"/>
            <a:chExt cx="1783080" cy="1224969"/>
          </a:xfrm>
        </p:grpSpPr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>
              <a:off x="4169229" y="4091879"/>
              <a:ext cx="726440" cy="119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hape 127"/>
            <p:cNvCxnSpPr>
              <a:cxnSpLocks noChangeShapeType="1"/>
            </p:cNvCxnSpPr>
            <p:nvPr/>
          </p:nvCxnSpPr>
          <p:spPr bwMode="auto">
            <a:xfrm flipV="1">
              <a:off x="3971109" y="4801363"/>
              <a:ext cx="594360" cy="51548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1"/>
            <p:cNvCxnSpPr>
              <a:cxnSpLocks noChangeShapeType="1"/>
            </p:cNvCxnSpPr>
            <p:nvPr/>
          </p:nvCxnSpPr>
          <p:spPr bwMode="auto">
            <a:xfrm>
              <a:off x="5423989" y="4461821"/>
              <a:ext cx="330200" cy="82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285540" y="487884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6802615" y="407275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6368370" y="4210100"/>
            <a:ext cx="421254" cy="29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Flowchart: Terminator 46"/>
          <p:cNvSpPr/>
          <p:nvPr/>
        </p:nvSpPr>
        <p:spPr>
          <a:xfrm>
            <a:off x="9487045" y="399842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028741" y="4394147"/>
            <a:ext cx="4583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hape 127"/>
          <p:cNvCxnSpPr>
            <a:cxnSpLocks noChangeShapeType="1"/>
          </p:cNvCxnSpPr>
          <p:nvPr/>
        </p:nvCxnSpPr>
        <p:spPr bwMode="auto">
          <a:xfrm flipV="1">
            <a:off x="3528644" y="2844841"/>
            <a:ext cx="1676400" cy="632874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hape 127"/>
          <p:cNvCxnSpPr>
            <a:cxnSpLocks noChangeShapeType="1"/>
          </p:cNvCxnSpPr>
          <p:nvPr/>
        </p:nvCxnSpPr>
        <p:spPr bwMode="auto">
          <a:xfrm>
            <a:off x="4366844" y="3467143"/>
            <a:ext cx="426563" cy="381704"/>
          </a:xfrm>
          <a:prstGeom prst="bentConnector3">
            <a:avLst>
              <a:gd name="adj1" fmla="val -1824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1"/>
          <p:cNvCxnSpPr>
            <a:cxnSpLocks noChangeShapeType="1"/>
          </p:cNvCxnSpPr>
          <p:nvPr/>
        </p:nvCxnSpPr>
        <p:spPr bwMode="auto">
          <a:xfrm>
            <a:off x="4366844" y="3249113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Group 104"/>
          <p:cNvGrpSpPr>
            <a:grpSpLocks/>
          </p:cNvGrpSpPr>
          <p:nvPr/>
        </p:nvGrpSpPr>
        <p:grpSpPr bwMode="auto">
          <a:xfrm>
            <a:off x="2677798" y="2889712"/>
            <a:ext cx="1295400" cy="1371600"/>
            <a:chOff x="1447800" y="4191000"/>
            <a:chExt cx="685800" cy="990600"/>
          </a:xfrm>
        </p:grpSpPr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68" name="Rectangle 7"/>
          <p:cNvSpPr>
            <a:spLocks noChangeArrowheads="1"/>
          </p:cNvSpPr>
          <p:nvPr/>
        </p:nvSpPr>
        <p:spPr bwMode="auto">
          <a:xfrm rot="16200000">
            <a:off x="1552260" y="3331205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69" name="Straight Connector 24"/>
          <p:cNvCxnSpPr>
            <a:cxnSpLocks noChangeShapeType="1"/>
          </p:cNvCxnSpPr>
          <p:nvPr/>
        </p:nvCxnSpPr>
        <p:spPr bwMode="auto">
          <a:xfrm rot="16200000" flipH="1">
            <a:off x="1941197" y="3018467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27"/>
          <p:cNvCxnSpPr>
            <a:cxnSpLocks noChangeShapeType="1"/>
          </p:cNvCxnSpPr>
          <p:nvPr/>
        </p:nvCxnSpPr>
        <p:spPr bwMode="auto">
          <a:xfrm rot="5400000">
            <a:off x="2017397" y="3018467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89651" y="2735842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72" name="Shape 31"/>
          <p:cNvCxnSpPr>
            <a:cxnSpLocks noChangeShapeType="1"/>
            <a:endCxn id="68" idx="3"/>
          </p:cNvCxnSpPr>
          <p:nvPr/>
        </p:nvCxnSpPr>
        <p:spPr bwMode="auto">
          <a:xfrm>
            <a:off x="1915004" y="2866323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1"/>
          <p:cNvCxnSpPr>
            <a:cxnSpLocks noChangeShapeType="1"/>
            <a:stCxn id="68" idx="2"/>
            <a:endCxn id="67" idx="1"/>
          </p:cNvCxnSpPr>
          <p:nvPr/>
        </p:nvCxnSpPr>
        <p:spPr bwMode="auto">
          <a:xfrm flipV="1">
            <a:off x="2192023" y="3464776"/>
            <a:ext cx="485775" cy="10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hape 127"/>
          <p:cNvCxnSpPr>
            <a:cxnSpLocks noChangeShapeType="1"/>
            <a:endCxn id="13" idx="1"/>
          </p:cNvCxnSpPr>
          <p:nvPr/>
        </p:nvCxnSpPr>
        <p:spPr bwMode="auto">
          <a:xfrm rot="16200000" flipH="1">
            <a:off x="4205281" y="3979698"/>
            <a:ext cx="1238565" cy="940724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9" name="Group 128"/>
          <p:cNvGrpSpPr/>
          <p:nvPr/>
        </p:nvGrpSpPr>
        <p:grpSpPr>
          <a:xfrm>
            <a:off x="1903098" y="1812257"/>
            <a:ext cx="7312158" cy="1663410"/>
            <a:chOff x="1249889" y="2833470"/>
            <a:chExt cx="6337204" cy="1441622"/>
          </a:xfrm>
        </p:grpSpPr>
        <p:sp>
          <p:nvSpPr>
            <p:cNvPr id="112" name="Trapezoid 111"/>
            <p:cNvSpPr/>
            <p:nvPr/>
          </p:nvSpPr>
          <p:spPr bwMode="auto">
            <a:xfrm rot="5400000">
              <a:off x="6090920" y="3064610"/>
              <a:ext cx="990600" cy="528320"/>
            </a:xfrm>
            <a:prstGeom prst="trapezoid">
              <a:avLst>
                <a:gd name="adj" fmla="val 35946"/>
              </a:avLst>
            </a:prstGeom>
            <a:solidFill>
              <a:srgbClr val="4BACC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274320" anchor="ctr"/>
            <a:lstStyle/>
            <a:p>
              <a:pPr algn="ctr" defTabSz="527517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Adder</a:t>
              </a: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6454140" y="3229711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Sum</a:t>
              </a: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7048500" y="3248972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16" name="AutoShape 11"/>
            <p:cNvCxnSpPr>
              <a:cxnSpLocks noChangeShapeType="1"/>
            </p:cNvCxnSpPr>
            <p:nvPr/>
          </p:nvCxnSpPr>
          <p:spPr bwMode="auto">
            <a:xfrm>
              <a:off x="2486418" y="3168678"/>
              <a:ext cx="383564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23"/>
            <p:cNvSpPr txBox="1">
              <a:spLocks noChangeArrowheads="1"/>
            </p:cNvSpPr>
            <p:nvPr/>
          </p:nvSpPr>
          <p:spPr bwMode="auto">
            <a:xfrm>
              <a:off x="6322060" y="3420952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  </a:t>
              </a:r>
            </a:p>
          </p:txBody>
        </p:sp>
        <p:sp>
          <p:nvSpPr>
            <p:cNvPr id="119" name="Rounded Rectangle 49"/>
            <p:cNvSpPr>
              <a:spLocks noChangeArrowheads="1"/>
            </p:cNvSpPr>
            <p:nvPr/>
          </p:nvSpPr>
          <p:spPr bwMode="auto">
            <a:xfrm>
              <a:off x="5529580" y="3295750"/>
              <a:ext cx="594360" cy="462280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 dirty="0">
                  <a:solidFill>
                    <a:prstClr val="black"/>
                  </a:solidFill>
                </a:rPr>
                <a:t>Shift Left 2</a:t>
              </a:r>
            </a:p>
          </p:txBody>
        </p:sp>
        <p:cxnSp>
          <p:nvCxnSpPr>
            <p:cNvPr id="120" name="AutoShape 11"/>
            <p:cNvCxnSpPr>
              <a:cxnSpLocks noChangeShapeType="1"/>
              <a:stCxn id="119" idx="3"/>
              <a:endCxn id="118" idx="1"/>
            </p:cNvCxnSpPr>
            <p:nvPr/>
          </p:nvCxnSpPr>
          <p:spPr bwMode="auto">
            <a:xfrm>
              <a:off x="6123940" y="3526890"/>
              <a:ext cx="198120" cy="40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Elbow Connector 127"/>
            <p:cNvCxnSpPr>
              <a:stCxn id="148" idx="3"/>
              <a:endCxn id="68" idx="0"/>
            </p:cNvCxnSpPr>
            <p:nvPr/>
          </p:nvCxnSpPr>
          <p:spPr>
            <a:xfrm flipH="1">
              <a:off x="1249889" y="2964201"/>
              <a:ext cx="6337204" cy="1310891"/>
            </a:xfrm>
            <a:prstGeom prst="bentConnector5">
              <a:avLst>
                <a:gd name="adj1" fmla="val -3607"/>
                <a:gd name="adj2" fmla="val -29790"/>
                <a:gd name="adj3" fmla="val 104569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Elbow Connector 129"/>
          <p:cNvCxnSpPr>
            <a:endCxn id="119" idx="1"/>
          </p:cNvCxnSpPr>
          <p:nvPr/>
        </p:nvCxnSpPr>
        <p:spPr>
          <a:xfrm rot="5400000" flipH="1" flipV="1">
            <a:off x="5722185" y="3365665"/>
            <a:ext cx="1872324" cy="365713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 bwMode="auto">
          <a:xfrm rot="5400000">
            <a:off x="2463626" y="1972818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41" name="Text Box 23"/>
          <p:cNvSpPr txBox="1">
            <a:spLocks noChangeArrowheads="1"/>
          </p:cNvSpPr>
          <p:nvPr/>
        </p:nvSpPr>
        <p:spPr bwMode="auto">
          <a:xfrm>
            <a:off x="2720262" y="1792383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42" name="Text Box 23"/>
          <p:cNvSpPr txBox="1">
            <a:spLocks noChangeArrowheads="1"/>
          </p:cNvSpPr>
          <p:nvPr/>
        </p:nvSpPr>
        <p:spPr bwMode="auto">
          <a:xfrm>
            <a:off x="2720262" y="2528983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43" name="Text Box 23"/>
          <p:cNvSpPr txBox="1">
            <a:spLocks noChangeArrowheads="1"/>
          </p:cNvSpPr>
          <p:nvPr/>
        </p:nvSpPr>
        <p:spPr bwMode="auto">
          <a:xfrm>
            <a:off x="3177462" y="213539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44" name="AutoShape 11"/>
          <p:cNvCxnSpPr>
            <a:cxnSpLocks noChangeShapeType="1"/>
          </p:cNvCxnSpPr>
          <p:nvPr/>
        </p:nvCxnSpPr>
        <p:spPr bwMode="auto">
          <a:xfrm>
            <a:off x="2415462" y="1944782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Shape 41"/>
          <p:cNvCxnSpPr>
            <a:cxnSpLocks noChangeShapeType="1"/>
            <a:endCxn id="142" idx="1"/>
          </p:cNvCxnSpPr>
          <p:nvPr/>
        </p:nvCxnSpPr>
        <p:spPr bwMode="auto">
          <a:xfrm rot="5400000" flipH="1" flipV="1">
            <a:off x="2123340" y="2871864"/>
            <a:ext cx="812844" cy="380999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 Box 23"/>
          <p:cNvSpPr txBox="1">
            <a:spLocks noChangeArrowheads="1"/>
          </p:cNvSpPr>
          <p:nvPr/>
        </p:nvSpPr>
        <p:spPr bwMode="auto">
          <a:xfrm>
            <a:off x="2186862" y="1792383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48" name="Flowchart: Terminator 147"/>
          <p:cNvSpPr/>
          <p:nvPr/>
        </p:nvSpPr>
        <p:spPr>
          <a:xfrm>
            <a:off x="8989380" y="1700211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778211" y="2424524"/>
            <a:ext cx="64543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pc_src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50" name="Straight Arrow Connector 149"/>
          <p:cNvCxnSpPr>
            <a:cxnSpLocks/>
            <a:stCxn id="149" idx="0"/>
            <a:endCxn id="148" idx="2"/>
          </p:cNvCxnSpPr>
          <p:nvPr/>
        </p:nvCxnSpPr>
        <p:spPr>
          <a:xfrm flipV="1">
            <a:off x="9100928" y="2225991"/>
            <a:ext cx="1390" cy="1985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Flowchart: Terminator 158"/>
          <p:cNvSpPr/>
          <p:nvPr/>
        </p:nvSpPr>
        <p:spPr>
          <a:xfrm>
            <a:off x="4814725" y="346839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301971" y="2554146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[25-21]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296537" y="2941562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[20-16]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275256" y="3577592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[15-11]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318034" y="4762873"/>
            <a:ext cx="579005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[15-0]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C45563-24F5-4693-965E-AF6B350112E6}"/>
              </a:ext>
            </a:extLst>
          </p:cNvPr>
          <p:cNvGrpSpPr/>
          <p:nvPr/>
        </p:nvGrpSpPr>
        <p:grpSpPr>
          <a:xfrm>
            <a:off x="4669547" y="2361083"/>
            <a:ext cx="1066800" cy="457200"/>
            <a:chOff x="1203960" y="3817254"/>
            <a:chExt cx="924560" cy="396240"/>
          </a:xfrm>
        </p:grpSpPr>
        <p:cxnSp>
          <p:nvCxnSpPr>
            <p:cNvPr id="99" name="Straight Connector 24">
              <a:extLst>
                <a:ext uri="{FF2B5EF4-FFF2-40B4-BE49-F238E27FC236}">
                  <a16:creationId xmlns:a16="http://schemas.microsoft.com/office/drawing/2014/main" id="{BF58F9B5-D1F5-4A7B-823C-C65E747982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27">
              <a:extLst>
                <a:ext uri="{FF2B5EF4-FFF2-40B4-BE49-F238E27FC236}">
                  <a16:creationId xmlns:a16="http://schemas.microsoft.com/office/drawing/2014/main" id="{D6B78AE7-A2F5-4B03-92B8-9A7F1CCF7B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Text Box 22">
              <a:extLst>
                <a:ext uri="{FF2B5EF4-FFF2-40B4-BE49-F238E27FC236}">
                  <a16:creationId xmlns:a16="http://schemas.microsoft.com/office/drawing/2014/main" id="{8015EC45-C583-4048-A548-5419C945F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102" name="Shape 31">
              <a:extLst>
                <a:ext uri="{FF2B5EF4-FFF2-40B4-BE49-F238E27FC236}">
                  <a16:creationId xmlns:a16="http://schemas.microsoft.com/office/drawing/2014/main" id="{CB898F17-88C0-4727-BD70-735AD8A3EBB4}"/>
                </a:ext>
              </a:extLst>
            </p:cNvPr>
            <p:cNvCxnSpPr>
              <a:cxnSpLocks noChangeShapeType="1"/>
              <a:stCxn id="101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229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AFD2C32-1E79-404E-8B46-E0CDE5A3E59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914473" y="4598533"/>
            <a:ext cx="1081" cy="255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1C14480-FBB8-4B49-9244-7DE93A0E364F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9595565" y="3702331"/>
            <a:ext cx="4418" cy="2960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5A8D118-A90D-4646-8813-70220062179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922024" y="3994174"/>
            <a:ext cx="5642" cy="2482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A76445E-031D-4E40-B871-29552766F8B5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8609377" y="5440810"/>
            <a:ext cx="263" cy="2361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18BA85E-6194-4785-B926-76E0FCB65BEA}"/>
              </a:ext>
            </a:extLst>
          </p:cNvPr>
          <p:cNvGrpSpPr/>
          <p:nvPr/>
        </p:nvGrpSpPr>
        <p:grpSpPr>
          <a:xfrm>
            <a:off x="5394124" y="2235717"/>
            <a:ext cx="776566" cy="457605"/>
            <a:chOff x="4826706" y="3210208"/>
            <a:chExt cx="673024" cy="396591"/>
          </a:xfrm>
        </p:grpSpPr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2E7BEE8F-2BD0-4452-9AF4-6C67D8A20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706" y="3210208"/>
              <a:ext cx="673024" cy="264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385" b="1" dirty="0" err="1">
                  <a:solidFill>
                    <a:srgbClr val="FF0000"/>
                  </a:solidFill>
                  <a:latin typeface="Calibri"/>
                </a:rPr>
                <a:t>we_reg</a:t>
              </a:r>
              <a:endParaRPr lang="en-US" sz="1385" b="1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2" name="AutoShape 11">
              <a:extLst>
                <a:ext uri="{FF2B5EF4-FFF2-40B4-BE49-F238E27FC236}">
                  <a16:creationId xmlns:a16="http://schemas.microsoft.com/office/drawing/2014/main" id="{89610D14-267B-4030-8905-094040FC64F1}"/>
                </a:ext>
              </a:extLst>
            </p:cNvPr>
            <p:cNvCxnSpPr>
              <a:cxnSpLocks noChangeShapeType="1"/>
              <a:stCxn id="131" idx="2"/>
            </p:cNvCxnSpPr>
            <p:nvPr/>
          </p:nvCxnSpPr>
          <p:spPr bwMode="auto">
            <a:xfrm>
              <a:off x="5163218" y="3474947"/>
              <a:ext cx="6312" cy="13185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E9B0A45-5FB3-4E0A-8295-41E3257D7014}"/>
              </a:ext>
            </a:extLst>
          </p:cNvPr>
          <p:cNvCxnSpPr>
            <a:cxnSpLocks/>
            <a:stCxn id="32" idx="0"/>
            <a:endCxn id="14" idx="3"/>
          </p:cNvCxnSpPr>
          <p:nvPr/>
        </p:nvCxnSpPr>
        <p:spPr>
          <a:xfrm flipV="1">
            <a:off x="7504482" y="4464480"/>
            <a:ext cx="258" cy="1992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Callout 186"/>
          <p:cNvSpPr/>
          <p:nvPr/>
        </p:nvSpPr>
        <p:spPr>
          <a:xfrm>
            <a:off x="9247264" y="1383638"/>
            <a:ext cx="2528217" cy="1102230"/>
          </a:xfrm>
          <a:prstGeom prst="wedgeEllipseCallout">
            <a:avLst>
              <a:gd name="adj1" fmla="val -41651"/>
              <a:gd name="adj2" fmla="val 54069"/>
            </a:avLst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38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Taken branch or not</a:t>
            </a:r>
          </a:p>
          <a:p>
            <a:pPr algn="ctr" defTabSz="527517"/>
            <a:r>
              <a:rPr lang="en-US" sz="138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decide </a:t>
            </a:r>
            <a:r>
              <a:rPr lang="en-US" sz="1385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pc_src</a:t>
            </a:r>
            <a:r>
              <a:rPr lang="en-US" sz="138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125C010-F6A7-4C36-9982-AFFB98FA50C4}"/>
              </a:ext>
            </a:extLst>
          </p:cNvPr>
          <p:cNvGrpSpPr/>
          <p:nvPr/>
        </p:nvGrpSpPr>
        <p:grpSpPr>
          <a:xfrm>
            <a:off x="8292367" y="3469274"/>
            <a:ext cx="533400" cy="490051"/>
            <a:chOff x="1812534" y="3788783"/>
            <a:chExt cx="462280" cy="424711"/>
          </a:xfrm>
        </p:grpSpPr>
        <p:cxnSp>
          <p:nvCxnSpPr>
            <p:cNvPr id="110" name="Straight Connector 24">
              <a:extLst>
                <a:ext uri="{FF2B5EF4-FFF2-40B4-BE49-F238E27FC236}">
                  <a16:creationId xmlns:a16="http://schemas.microsoft.com/office/drawing/2014/main" id="{1E658CA6-FBC7-47AE-BB66-4E535835C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Connector 27">
              <a:extLst>
                <a:ext uri="{FF2B5EF4-FFF2-40B4-BE49-F238E27FC236}">
                  <a16:creationId xmlns:a16="http://schemas.microsoft.com/office/drawing/2014/main" id="{604A9267-BFC3-4335-9E0C-8B71E4573C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Text Box 22">
              <a:extLst>
                <a:ext uri="{FF2B5EF4-FFF2-40B4-BE49-F238E27FC236}">
                  <a16:creationId xmlns:a16="http://schemas.microsoft.com/office/drawing/2014/main" id="{27ACECB7-1DC0-4A79-8A7C-B40F0655D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534" y="3788783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136" name="Shape 31">
              <a:extLst>
                <a:ext uri="{FF2B5EF4-FFF2-40B4-BE49-F238E27FC236}">
                  <a16:creationId xmlns:a16="http://schemas.microsoft.com/office/drawing/2014/main" id="{DBAD41B6-C771-4814-AF54-C5515283C2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10854" y="3997762"/>
              <a:ext cx="151492" cy="89806"/>
            </a:xfrm>
            <a:prstGeom prst="bentConnector3">
              <a:avLst>
                <a:gd name="adj1" fmla="val 9904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37" name="Elbow Connector 60">
            <a:extLst>
              <a:ext uri="{FF2B5EF4-FFF2-40B4-BE49-F238E27FC236}">
                <a16:creationId xmlns:a16="http://schemas.microsoft.com/office/drawing/2014/main" id="{6FB7EFD3-2E5D-4E67-81DD-070F76D3A2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5679" y="3355003"/>
            <a:ext cx="115723" cy="1487002"/>
          </a:xfrm>
          <a:prstGeom prst="bentConnector4">
            <a:avLst>
              <a:gd name="adj1" fmla="val -482879"/>
              <a:gd name="adj2" fmla="val 77331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hape 127">
            <a:extLst>
              <a:ext uri="{FF2B5EF4-FFF2-40B4-BE49-F238E27FC236}">
                <a16:creationId xmlns:a16="http://schemas.microsoft.com/office/drawing/2014/main" id="{C70CC6A8-103D-4D05-ACA1-B18D8B732C0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18740" y="4248392"/>
            <a:ext cx="4494181" cy="12920"/>
          </a:xfrm>
          <a:prstGeom prst="bentConnector5">
            <a:avLst>
              <a:gd name="adj1" fmla="val -5087"/>
              <a:gd name="adj2" fmla="val -11333669"/>
              <a:gd name="adj3" fmla="val 10508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1">
            <a:extLst>
              <a:ext uri="{FF2B5EF4-FFF2-40B4-BE49-F238E27FC236}">
                <a16:creationId xmlns:a16="http://schemas.microsoft.com/office/drawing/2014/main" id="{D63580F5-5647-47D1-9660-B660C36824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0594" y="3783469"/>
            <a:ext cx="18032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Elbow Connector 165">
            <a:extLst>
              <a:ext uri="{FF2B5EF4-FFF2-40B4-BE49-F238E27FC236}">
                <a16:creationId xmlns:a16="http://schemas.microsoft.com/office/drawing/2014/main" id="{DA0D1A1A-4827-4471-A476-D0D23438C2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4560" y="3264920"/>
            <a:ext cx="320902" cy="306174"/>
          </a:xfrm>
          <a:prstGeom prst="bentConnector3">
            <a:avLst>
              <a:gd name="adj1" fmla="val 99470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5">
            <a:extLst>
              <a:ext uri="{FF2B5EF4-FFF2-40B4-BE49-F238E27FC236}">
                <a16:creationId xmlns:a16="http://schemas.microsoft.com/office/drawing/2014/main" id="{809D1AE4-F27E-4422-975D-D79A0D0B9D1E}"/>
              </a:ext>
            </a:extLst>
          </p:cNvPr>
          <p:cNvCxnSpPr>
            <a:cxnSpLocks/>
          </p:cNvCxnSpPr>
          <p:nvPr/>
        </p:nvCxnSpPr>
        <p:spPr>
          <a:xfrm flipV="1">
            <a:off x="7028491" y="1775686"/>
            <a:ext cx="1962149" cy="416158"/>
          </a:xfrm>
          <a:prstGeom prst="bentConnector3">
            <a:avLst>
              <a:gd name="adj1" fmla="val 162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3B7A7-16F4-4E57-A392-B4DACDB6EB28}"/>
              </a:ext>
            </a:extLst>
          </p:cNvPr>
          <p:cNvSpPr txBox="1"/>
          <p:nvPr/>
        </p:nvSpPr>
        <p:spPr>
          <a:xfrm>
            <a:off x="4555962" y="4242458"/>
            <a:ext cx="73212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reg_dst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21B4E-757C-4218-8A60-4491219947AF}"/>
              </a:ext>
            </a:extLst>
          </p:cNvPr>
          <p:cNvSpPr txBox="1"/>
          <p:nvPr/>
        </p:nvSpPr>
        <p:spPr>
          <a:xfrm>
            <a:off x="6562902" y="4854215"/>
            <a:ext cx="703141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alu_src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3536E-F3D8-44F2-A096-D254EC3E37E5}"/>
              </a:ext>
            </a:extLst>
          </p:cNvPr>
          <p:cNvSpPr txBox="1"/>
          <p:nvPr/>
        </p:nvSpPr>
        <p:spPr>
          <a:xfrm>
            <a:off x="7134829" y="4663709"/>
            <a:ext cx="739305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alu_ctrl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57" name="AutoShape 11">
            <a:extLst>
              <a:ext uri="{FF2B5EF4-FFF2-40B4-BE49-F238E27FC236}">
                <a16:creationId xmlns:a16="http://schemas.microsoft.com/office/drawing/2014/main" id="{7CA8F3B0-F2F3-41FA-BF33-710B426811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9840" y="4335959"/>
            <a:ext cx="172825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Elbow Connector 107">
            <a:extLst>
              <a:ext uri="{FF2B5EF4-FFF2-40B4-BE49-F238E27FC236}">
                <a16:creationId xmlns:a16="http://schemas.microsoft.com/office/drawing/2014/main" id="{B94862C9-35D7-484C-B3EF-878DB76D8B5F}"/>
              </a:ext>
            </a:extLst>
          </p:cNvPr>
          <p:cNvCxnSpPr>
            <a:cxnSpLocks/>
          </p:cNvCxnSpPr>
          <p:nvPr/>
        </p:nvCxnSpPr>
        <p:spPr>
          <a:xfrm>
            <a:off x="6562902" y="4224780"/>
            <a:ext cx="1627638" cy="576983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67DA8D-3BE9-4C1A-A426-D919C2EFCBBE}"/>
              </a:ext>
            </a:extLst>
          </p:cNvPr>
          <p:cNvSpPr txBox="1"/>
          <p:nvPr/>
        </p:nvSpPr>
        <p:spPr>
          <a:xfrm>
            <a:off x="9221296" y="3396863"/>
            <a:ext cx="748538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dm2reg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4A491-D1DF-4A15-8EC1-210D6C427084}"/>
              </a:ext>
            </a:extLst>
          </p:cNvPr>
          <p:cNvSpPr txBox="1"/>
          <p:nvPr/>
        </p:nvSpPr>
        <p:spPr>
          <a:xfrm>
            <a:off x="8242834" y="5676916"/>
            <a:ext cx="733086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we_dm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62" name="Elbow Connector 152">
            <a:extLst>
              <a:ext uri="{FF2B5EF4-FFF2-40B4-BE49-F238E27FC236}">
                <a16:creationId xmlns:a16="http://schemas.microsoft.com/office/drawing/2014/main" id="{95A681A7-5D04-4BFA-93EA-458BE8E8B0CE}"/>
              </a:ext>
            </a:extLst>
          </p:cNvPr>
          <p:cNvCxnSpPr>
            <a:cxnSpLocks/>
          </p:cNvCxnSpPr>
          <p:nvPr/>
        </p:nvCxnSpPr>
        <p:spPr>
          <a:xfrm flipV="1">
            <a:off x="8365203" y="2114515"/>
            <a:ext cx="624177" cy="2819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4" grpId="0"/>
      <p:bldP spid="26" grpId="0"/>
      <p:bldP spid="27" grpId="0"/>
      <p:bldP spid="39" grpId="0"/>
      <p:bldP spid="40" grpId="0" animBg="1"/>
      <p:bldP spid="47" grpId="0" animBg="1"/>
      <p:bldP spid="68" grpId="0" animBg="1"/>
      <p:bldP spid="71" grpId="0"/>
      <p:bldP spid="140" grpId="0" animBg="1"/>
      <p:bldP spid="141" grpId="0"/>
      <p:bldP spid="142" grpId="0"/>
      <p:bldP spid="143" grpId="0"/>
      <p:bldP spid="146" grpId="0"/>
      <p:bldP spid="148" grpId="0" animBg="1"/>
      <p:bldP spid="149" grpId="0"/>
      <p:bldP spid="159" grpId="0" animBg="1"/>
      <p:bldP spid="172" grpId="0"/>
      <p:bldP spid="173" grpId="0"/>
      <p:bldP spid="174" grpId="0"/>
      <p:bldP spid="175" grpId="0"/>
      <p:bldP spid="187" grpId="0" animBg="1"/>
      <p:bldP spid="28" grpId="0"/>
      <p:bldP spid="30" grpId="0"/>
      <p:bldP spid="32" grpId="0"/>
      <p:bldP spid="48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Elbow Connector 107"/>
          <p:cNvCxnSpPr>
            <a:cxnSpLocks/>
          </p:cNvCxnSpPr>
          <p:nvPr/>
        </p:nvCxnSpPr>
        <p:spPr>
          <a:xfrm>
            <a:off x="6562902" y="4224780"/>
            <a:ext cx="1627638" cy="576983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Single-cycle CPU Datapath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5029216" y="6340466"/>
            <a:ext cx="2461846" cy="365125"/>
          </a:xfrm>
          <a:prstGeom prst="rect">
            <a:avLst/>
          </a:prstGeom>
        </p:spPr>
        <p:txBody>
          <a:bodyPr vert="horz" lIns="105508" tIns="52754" rIns="105508" bIns="5275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z="1385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sz="1385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18740" y="2669043"/>
            <a:ext cx="11430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black"/>
                </a:solidFill>
              </a:rPr>
              <a:t>Register File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5218740" y="26690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218740" y="31262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218740" y="35834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218740" y="40406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828340" y="34310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28340" y="39644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13" name="Rounded Rectangle 49"/>
          <p:cNvSpPr>
            <a:spLocks noChangeArrowheads="1"/>
          </p:cNvSpPr>
          <p:nvPr/>
        </p:nvSpPr>
        <p:spPr bwMode="auto">
          <a:xfrm>
            <a:off x="5294924" y="4802643"/>
            <a:ext cx="838216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>
                <a:solidFill>
                  <a:prstClr val="black"/>
                </a:solidFill>
              </a:rPr>
              <a:t>Sign Extend</a:t>
            </a:r>
          </a:p>
        </p:txBody>
      </p:sp>
      <p:sp>
        <p:nvSpPr>
          <p:cNvPr id="14" name="Trapezoid 13"/>
          <p:cNvSpPr/>
          <p:nvPr/>
        </p:nvSpPr>
        <p:spPr bwMode="auto">
          <a:xfrm rot="5400000">
            <a:off x="6933240" y="3697743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352340" y="38882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352340" y="35834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190540" y="3812043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8190540" y="3897770"/>
            <a:ext cx="685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8571540" y="419304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8190540" y="457245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8038140" y="465024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8038140" y="391046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" name="Straight Connector 253"/>
          <p:cNvCxnSpPr>
            <a:cxnSpLocks noChangeShapeType="1"/>
          </p:cNvCxnSpPr>
          <p:nvPr/>
        </p:nvCxnSpPr>
        <p:spPr bwMode="auto">
          <a:xfrm rot="5400000" flipH="1" flipV="1">
            <a:off x="6247440" y="5001082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209340" y="5097919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809540" y="4040643"/>
            <a:ext cx="381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Sum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8990640" y="4366883"/>
            <a:ext cx="53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Read Data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218740" y="3651712"/>
            <a:ext cx="4494181" cy="1413426"/>
            <a:chOff x="3178629" y="4091879"/>
            <a:chExt cx="3894957" cy="1224969"/>
          </a:xfrm>
        </p:grpSpPr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>
              <a:off x="4169229" y="4091879"/>
              <a:ext cx="726440" cy="119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hape 127"/>
            <p:cNvCxnSpPr>
              <a:cxnSpLocks noChangeShapeType="1"/>
            </p:cNvCxnSpPr>
            <p:nvPr/>
          </p:nvCxnSpPr>
          <p:spPr bwMode="auto">
            <a:xfrm flipV="1">
              <a:off x="3971109" y="4801363"/>
              <a:ext cx="594360" cy="51548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1"/>
            <p:cNvCxnSpPr>
              <a:cxnSpLocks noChangeShapeType="1"/>
            </p:cNvCxnSpPr>
            <p:nvPr/>
          </p:nvCxnSpPr>
          <p:spPr bwMode="auto">
            <a:xfrm>
              <a:off x="5423989" y="4461821"/>
              <a:ext cx="330200" cy="82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hape 127"/>
            <p:cNvCxnSpPr>
              <a:cxnSpLocks noChangeShapeType="1"/>
              <a:stCxn id="47" idx="3"/>
              <a:endCxn id="10" idx="1"/>
            </p:cNvCxnSpPr>
            <p:nvPr/>
          </p:nvCxnSpPr>
          <p:spPr bwMode="auto">
            <a:xfrm flipH="1" flipV="1">
              <a:off x="3178629" y="4609002"/>
              <a:ext cx="3894957" cy="11197"/>
            </a:xfrm>
            <a:prstGeom prst="bentConnector5">
              <a:avLst>
                <a:gd name="adj1" fmla="val -5087"/>
                <a:gd name="adj2" fmla="val -11333669"/>
                <a:gd name="adj3" fmla="val 10508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285540" y="487884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6802615" y="407275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6368370" y="4210100"/>
            <a:ext cx="421254" cy="29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6562902" y="4854215"/>
            <a:ext cx="703141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alu_src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45" name="Straight Arrow Connector 44"/>
          <p:cNvCxnSpPr>
            <a:stCxn id="43" idx="0"/>
            <a:endCxn id="40" idx="2"/>
          </p:cNvCxnSpPr>
          <p:nvPr/>
        </p:nvCxnSpPr>
        <p:spPr>
          <a:xfrm flipV="1">
            <a:off x="6914473" y="4598532"/>
            <a:ext cx="1080" cy="2556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/>
          <p:cNvSpPr/>
          <p:nvPr/>
        </p:nvSpPr>
        <p:spPr>
          <a:xfrm>
            <a:off x="9487045" y="399842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21296" y="3396863"/>
            <a:ext cx="748538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dm2reg</a:t>
            </a:r>
          </a:p>
        </p:txBody>
      </p:sp>
      <p:cxnSp>
        <p:nvCxnSpPr>
          <p:cNvPr id="49" name="Straight Arrow Connector 48"/>
          <p:cNvCxnSpPr>
            <a:stCxn id="48" idx="2"/>
            <a:endCxn id="47" idx="0"/>
          </p:cNvCxnSpPr>
          <p:nvPr/>
        </p:nvCxnSpPr>
        <p:spPr>
          <a:xfrm>
            <a:off x="9595565" y="3702331"/>
            <a:ext cx="4418" cy="2960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028741" y="4394147"/>
            <a:ext cx="4583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hape 127"/>
          <p:cNvCxnSpPr>
            <a:cxnSpLocks noChangeShapeType="1"/>
          </p:cNvCxnSpPr>
          <p:nvPr/>
        </p:nvCxnSpPr>
        <p:spPr bwMode="auto">
          <a:xfrm flipV="1">
            <a:off x="3528644" y="2844841"/>
            <a:ext cx="1676400" cy="632874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hape 127"/>
          <p:cNvCxnSpPr>
            <a:cxnSpLocks noChangeShapeType="1"/>
          </p:cNvCxnSpPr>
          <p:nvPr/>
        </p:nvCxnSpPr>
        <p:spPr bwMode="auto">
          <a:xfrm>
            <a:off x="4366844" y="3467143"/>
            <a:ext cx="426563" cy="381704"/>
          </a:xfrm>
          <a:prstGeom prst="bentConnector3">
            <a:avLst>
              <a:gd name="adj1" fmla="val -1824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1"/>
          <p:cNvCxnSpPr>
            <a:cxnSpLocks noChangeShapeType="1"/>
          </p:cNvCxnSpPr>
          <p:nvPr/>
        </p:nvCxnSpPr>
        <p:spPr bwMode="auto">
          <a:xfrm>
            <a:off x="4366844" y="3249113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Group 104"/>
          <p:cNvGrpSpPr>
            <a:grpSpLocks/>
          </p:cNvGrpSpPr>
          <p:nvPr/>
        </p:nvGrpSpPr>
        <p:grpSpPr bwMode="auto">
          <a:xfrm>
            <a:off x="2677798" y="2889712"/>
            <a:ext cx="1295400" cy="1371600"/>
            <a:chOff x="1447800" y="4191000"/>
            <a:chExt cx="685800" cy="990600"/>
          </a:xfrm>
        </p:grpSpPr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68" name="Rectangle 7"/>
          <p:cNvSpPr>
            <a:spLocks noChangeArrowheads="1"/>
          </p:cNvSpPr>
          <p:nvPr/>
        </p:nvSpPr>
        <p:spPr bwMode="auto">
          <a:xfrm rot="16200000">
            <a:off x="1552260" y="3331205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69" name="Straight Connector 24"/>
          <p:cNvCxnSpPr>
            <a:cxnSpLocks noChangeShapeType="1"/>
          </p:cNvCxnSpPr>
          <p:nvPr/>
        </p:nvCxnSpPr>
        <p:spPr bwMode="auto">
          <a:xfrm rot="16200000" flipH="1">
            <a:off x="1941197" y="3018467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27"/>
          <p:cNvCxnSpPr>
            <a:cxnSpLocks noChangeShapeType="1"/>
          </p:cNvCxnSpPr>
          <p:nvPr/>
        </p:nvCxnSpPr>
        <p:spPr bwMode="auto">
          <a:xfrm rot="5400000">
            <a:off x="2017397" y="3018467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89651" y="2735842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72" name="Shape 31"/>
          <p:cNvCxnSpPr>
            <a:cxnSpLocks noChangeShapeType="1"/>
            <a:endCxn id="68" idx="3"/>
          </p:cNvCxnSpPr>
          <p:nvPr/>
        </p:nvCxnSpPr>
        <p:spPr bwMode="auto">
          <a:xfrm>
            <a:off x="1915004" y="2866323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1"/>
          <p:cNvCxnSpPr>
            <a:cxnSpLocks noChangeShapeType="1"/>
            <a:stCxn id="68" idx="2"/>
            <a:endCxn id="67" idx="1"/>
          </p:cNvCxnSpPr>
          <p:nvPr/>
        </p:nvCxnSpPr>
        <p:spPr bwMode="auto">
          <a:xfrm flipV="1">
            <a:off x="2192023" y="3464776"/>
            <a:ext cx="485775" cy="10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hape 127"/>
          <p:cNvCxnSpPr>
            <a:cxnSpLocks noChangeShapeType="1"/>
            <a:endCxn id="13" idx="1"/>
          </p:cNvCxnSpPr>
          <p:nvPr/>
        </p:nvCxnSpPr>
        <p:spPr bwMode="auto">
          <a:xfrm rot="16200000" flipH="1">
            <a:off x="4205281" y="3979698"/>
            <a:ext cx="1238565" cy="940724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9" name="Group 128"/>
          <p:cNvGrpSpPr/>
          <p:nvPr/>
        </p:nvGrpSpPr>
        <p:grpSpPr>
          <a:xfrm>
            <a:off x="1903098" y="1812257"/>
            <a:ext cx="7312158" cy="1663410"/>
            <a:chOff x="1249889" y="2833470"/>
            <a:chExt cx="6337204" cy="1441622"/>
          </a:xfrm>
        </p:grpSpPr>
        <p:sp>
          <p:nvSpPr>
            <p:cNvPr id="112" name="Trapezoid 111"/>
            <p:cNvSpPr/>
            <p:nvPr/>
          </p:nvSpPr>
          <p:spPr bwMode="auto">
            <a:xfrm rot="5400000">
              <a:off x="6090920" y="3064610"/>
              <a:ext cx="990600" cy="528320"/>
            </a:xfrm>
            <a:prstGeom prst="trapezoid">
              <a:avLst>
                <a:gd name="adj" fmla="val 35946"/>
              </a:avLst>
            </a:prstGeom>
            <a:solidFill>
              <a:srgbClr val="4BACC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274320" anchor="ctr"/>
            <a:lstStyle/>
            <a:p>
              <a:pPr algn="ctr" defTabSz="527517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Adder</a:t>
              </a: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6454140" y="3229711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Sum</a:t>
              </a: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7048500" y="3248972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16" name="AutoShape 11"/>
            <p:cNvCxnSpPr>
              <a:cxnSpLocks noChangeShapeType="1"/>
            </p:cNvCxnSpPr>
            <p:nvPr/>
          </p:nvCxnSpPr>
          <p:spPr bwMode="auto">
            <a:xfrm>
              <a:off x="2486418" y="3168678"/>
              <a:ext cx="383564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23"/>
            <p:cNvSpPr txBox="1">
              <a:spLocks noChangeArrowheads="1"/>
            </p:cNvSpPr>
            <p:nvPr/>
          </p:nvSpPr>
          <p:spPr bwMode="auto">
            <a:xfrm>
              <a:off x="6322060" y="3420952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  </a:t>
              </a:r>
            </a:p>
          </p:txBody>
        </p:sp>
        <p:sp>
          <p:nvSpPr>
            <p:cNvPr id="119" name="Rounded Rectangle 49"/>
            <p:cNvSpPr>
              <a:spLocks noChangeArrowheads="1"/>
            </p:cNvSpPr>
            <p:nvPr/>
          </p:nvSpPr>
          <p:spPr bwMode="auto">
            <a:xfrm>
              <a:off x="5529580" y="3295750"/>
              <a:ext cx="594360" cy="462280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 dirty="0">
                  <a:solidFill>
                    <a:prstClr val="black"/>
                  </a:solidFill>
                </a:rPr>
                <a:t>Shift Left 2</a:t>
              </a:r>
            </a:p>
          </p:txBody>
        </p:sp>
        <p:cxnSp>
          <p:nvCxnSpPr>
            <p:cNvPr id="120" name="AutoShape 11"/>
            <p:cNvCxnSpPr>
              <a:cxnSpLocks noChangeShapeType="1"/>
              <a:stCxn id="119" idx="3"/>
              <a:endCxn id="118" idx="1"/>
            </p:cNvCxnSpPr>
            <p:nvPr/>
          </p:nvCxnSpPr>
          <p:spPr bwMode="auto">
            <a:xfrm>
              <a:off x="6123940" y="3526890"/>
              <a:ext cx="198120" cy="40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Elbow Connector 127"/>
            <p:cNvCxnSpPr>
              <a:stCxn id="148" idx="3"/>
              <a:endCxn id="68" idx="0"/>
            </p:cNvCxnSpPr>
            <p:nvPr/>
          </p:nvCxnSpPr>
          <p:spPr>
            <a:xfrm flipH="1">
              <a:off x="1249889" y="2964201"/>
              <a:ext cx="6337204" cy="1310891"/>
            </a:xfrm>
            <a:prstGeom prst="bentConnector5">
              <a:avLst>
                <a:gd name="adj1" fmla="val -3607"/>
                <a:gd name="adj2" fmla="val -29790"/>
                <a:gd name="adj3" fmla="val 104569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Elbow Connector 129"/>
          <p:cNvCxnSpPr>
            <a:endCxn id="119" idx="1"/>
          </p:cNvCxnSpPr>
          <p:nvPr/>
        </p:nvCxnSpPr>
        <p:spPr>
          <a:xfrm rot="5400000" flipH="1" flipV="1">
            <a:off x="5722185" y="3365665"/>
            <a:ext cx="1872324" cy="365713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 bwMode="auto">
          <a:xfrm rot="5400000">
            <a:off x="2463626" y="1972818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41" name="Text Box 23"/>
          <p:cNvSpPr txBox="1">
            <a:spLocks noChangeArrowheads="1"/>
          </p:cNvSpPr>
          <p:nvPr/>
        </p:nvSpPr>
        <p:spPr bwMode="auto">
          <a:xfrm>
            <a:off x="2720262" y="1792383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42" name="Text Box 23"/>
          <p:cNvSpPr txBox="1">
            <a:spLocks noChangeArrowheads="1"/>
          </p:cNvSpPr>
          <p:nvPr/>
        </p:nvSpPr>
        <p:spPr bwMode="auto">
          <a:xfrm>
            <a:off x="2720262" y="2528983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43" name="Text Box 23"/>
          <p:cNvSpPr txBox="1">
            <a:spLocks noChangeArrowheads="1"/>
          </p:cNvSpPr>
          <p:nvPr/>
        </p:nvSpPr>
        <p:spPr bwMode="auto">
          <a:xfrm>
            <a:off x="3177462" y="213539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44" name="AutoShape 11"/>
          <p:cNvCxnSpPr>
            <a:cxnSpLocks noChangeShapeType="1"/>
          </p:cNvCxnSpPr>
          <p:nvPr/>
        </p:nvCxnSpPr>
        <p:spPr bwMode="auto">
          <a:xfrm>
            <a:off x="2415462" y="1944782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Shape 41"/>
          <p:cNvCxnSpPr>
            <a:cxnSpLocks noChangeShapeType="1"/>
            <a:endCxn id="142" idx="1"/>
          </p:cNvCxnSpPr>
          <p:nvPr/>
        </p:nvCxnSpPr>
        <p:spPr bwMode="auto">
          <a:xfrm rot="5400000" flipH="1" flipV="1">
            <a:off x="2123340" y="2871864"/>
            <a:ext cx="812844" cy="380999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 Box 23"/>
          <p:cNvSpPr txBox="1">
            <a:spLocks noChangeArrowheads="1"/>
          </p:cNvSpPr>
          <p:nvPr/>
        </p:nvSpPr>
        <p:spPr bwMode="auto">
          <a:xfrm>
            <a:off x="2186862" y="1792383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48" name="Flowchart: Terminator 147"/>
          <p:cNvSpPr/>
          <p:nvPr/>
        </p:nvSpPr>
        <p:spPr>
          <a:xfrm>
            <a:off x="8989380" y="1700211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53" name="Elbow Connector 152"/>
          <p:cNvCxnSpPr>
            <a:cxnSpLocks/>
            <a:stCxn id="113" idx="3"/>
          </p:cNvCxnSpPr>
          <p:nvPr/>
        </p:nvCxnSpPr>
        <p:spPr>
          <a:xfrm flipV="1">
            <a:off x="8365203" y="2114515"/>
            <a:ext cx="624177" cy="2819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cxnSpLocks/>
          </p:cNvCxnSpPr>
          <p:nvPr/>
        </p:nvCxnSpPr>
        <p:spPr>
          <a:xfrm flipV="1">
            <a:off x="7028491" y="1775686"/>
            <a:ext cx="1962149" cy="416158"/>
          </a:xfrm>
          <a:prstGeom prst="bentConnector3">
            <a:avLst>
              <a:gd name="adj1" fmla="val 162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Flowchart: Terminator 158"/>
          <p:cNvSpPr/>
          <p:nvPr/>
        </p:nvSpPr>
        <p:spPr>
          <a:xfrm>
            <a:off x="4814725" y="346839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55962" y="4242458"/>
            <a:ext cx="73212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reg_dst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61" name="Straight Arrow Connector 160"/>
          <p:cNvCxnSpPr>
            <a:cxnSpLocks/>
            <a:stCxn id="160" idx="0"/>
            <a:endCxn id="159" idx="2"/>
          </p:cNvCxnSpPr>
          <p:nvPr/>
        </p:nvCxnSpPr>
        <p:spPr>
          <a:xfrm flipV="1">
            <a:off x="4922024" y="3994172"/>
            <a:ext cx="5639" cy="248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cxnSpLocks/>
          </p:cNvCxnSpPr>
          <p:nvPr/>
        </p:nvCxnSpPr>
        <p:spPr>
          <a:xfrm rot="16200000" flipH="1">
            <a:off x="4494560" y="3264920"/>
            <a:ext cx="320902" cy="306174"/>
          </a:xfrm>
          <a:prstGeom prst="bentConnector3">
            <a:avLst>
              <a:gd name="adj1" fmla="val 99470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4301971" y="2554146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[25-21]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296537" y="2941562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[20-16]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275256" y="3577592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[15-11]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318034" y="4762873"/>
            <a:ext cx="579005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[15-0]</a:t>
            </a:r>
          </a:p>
        </p:txBody>
      </p:sp>
      <p:sp>
        <p:nvSpPr>
          <p:cNvPr id="3" name="Flowchart: Delay 2"/>
          <p:cNvSpPr/>
          <p:nvPr/>
        </p:nvSpPr>
        <p:spPr>
          <a:xfrm>
            <a:off x="8503293" y="3072311"/>
            <a:ext cx="387847" cy="247578"/>
          </a:xfrm>
          <a:prstGeom prst="flowChartDelay">
            <a:avLst/>
          </a:prstGeom>
          <a:ln w="38100"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Elbow Connector 24"/>
          <p:cNvCxnSpPr>
            <a:stCxn id="3" idx="3"/>
            <a:endCxn id="148" idx="2"/>
          </p:cNvCxnSpPr>
          <p:nvPr/>
        </p:nvCxnSpPr>
        <p:spPr>
          <a:xfrm flipV="1">
            <a:off x="8891141" y="2225991"/>
            <a:ext cx="211178" cy="970109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</p:cNvCxnSpPr>
          <p:nvPr/>
        </p:nvCxnSpPr>
        <p:spPr>
          <a:xfrm flipV="1">
            <a:off x="7809540" y="3243421"/>
            <a:ext cx="693747" cy="466982"/>
          </a:xfrm>
          <a:prstGeom prst="bentConnector3">
            <a:avLst>
              <a:gd name="adj1" fmla="val 14303"/>
            </a:avLst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14250" y="3128126"/>
            <a:ext cx="302788" cy="83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553777" y="2939656"/>
            <a:ext cx="693716" cy="30546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0070C0"/>
                </a:solidFill>
                <a:latin typeface="Calibri"/>
              </a:rPr>
              <a:t>Branch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42834" y="5676916"/>
            <a:ext cx="733086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we_dm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01" name="Straight Arrow Connector 100"/>
          <p:cNvCxnSpPr>
            <a:cxnSpLocks/>
            <a:stCxn id="100" idx="0"/>
            <a:endCxn id="17" idx="2"/>
          </p:cNvCxnSpPr>
          <p:nvPr/>
        </p:nvCxnSpPr>
        <p:spPr>
          <a:xfrm flipV="1">
            <a:off x="8609377" y="5440808"/>
            <a:ext cx="263" cy="2361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394124" y="2235717"/>
            <a:ext cx="776566" cy="457605"/>
            <a:chOff x="4826706" y="3210208"/>
            <a:chExt cx="673024" cy="396591"/>
          </a:xfrm>
        </p:grpSpPr>
        <p:sp>
          <p:nvSpPr>
            <p:cNvPr id="104" name="Text Box 23"/>
            <p:cNvSpPr txBox="1">
              <a:spLocks noChangeArrowheads="1"/>
            </p:cNvSpPr>
            <p:nvPr/>
          </p:nvSpPr>
          <p:spPr bwMode="auto">
            <a:xfrm>
              <a:off x="4826706" y="3210208"/>
              <a:ext cx="673024" cy="264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385" b="1" dirty="0" err="1">
                  <a:solidFill>
                    <a:srgbClr val="FF0000"/>
                  </a:solidFill>
                  <a:latin typeface="Calibri"/>
                </a:rPr>
                <a:t>we_reg</a:t>
              </a:r>
              <a:endParaRPr lang="en-US" sz="1385" b="1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05" name="AutoShape 11"/>
            <p:cNvCxnSpPr>
              <a:cxnSpLocks noChangeShapeType="1"/>
              <a:stCxn id="104" idx="2"/>
            </p:cNvCxnSpPr>
            <p:nvPr/>
          </p:nvCxnSpPr>
          <p:spPr bwMode="auto">
            <a:xfrm>
              <a:off x="5163218" y="3474947"/>
              <a:ext cx="6312" cy="13185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6" name="TextBox 105"/>
          <p:cNvSpPr txBox="1"/>
          <p:nvPr/>
        </p:nvSpPr>
        <p:spPr>
          <a:xfrm>
            <a:off x="7134829" y="4663709"/>
            <a:ext cx="739305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alu_ctrl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07" name="Straight Arrow Connector 106"/>
          <p:cNvCxnSpPr>
            <a:cxnSpLocks/>
            <a:stCxn id="106" idx="0"/>
            <a:endCxn id="14" idx="3"/>
          </p:cNvCxnSpPr>
          <p:nvPr/>
        </p:nvCxnSpPr>
        <p:spPr>
          <a:xfrm flipV="1">
            <a:off x="7504482" y="4464480"/>
            <a:ext cx="258" cy="1992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939F8D-E619-4E9D-9DBC-9D440DC0DB1A}"/>
              </a:ext>
            </a:extLst>
          </p:cNvPr>
          <p:cNvGrpSpPr/>
          <p:nvPr/>
        </p:nvGrpSpPr>
        <p:grpSpPr>
          <a:xfrm>
            <a:off x="4669547" y="2361083"/>
            <a:ext cx="1066800" cy="457200"/>
            <a:chOff x="1203960" y="3817254"/>
            <a:chExt cx="924560" cy="396240"/>
          </a:xfrm>
        </p:grpSpPr>
        <p:cxnSp>
          <p:nvCxnSpPr>
            <p:cNvPr id="111" name="Straight Connector 24">
              <a:extLst>
                <a:ext uri="{FF2B5EF4-FFF2-40B4-BE49-F238E27FC236}">
                  <a16:creationId xmlns:a16="http://schemas.microsoft.com/office/drawing/2014/main" id="{FAA1A606-CD5C-4FEE-A6B8-3115D3A5E7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Connector 27">
              <a:extLst>
                <a:ext uri="{FF2B5EF4-FFF2-40B4-BE49-F238E27FC236}">
                  <a16:creationId xmlns:a16="http://schemas.microsoft.com/office/drawing/2014/main" id="{787872E2-93B9-4460-91B9-37D69E1B29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Text Box 22">
              <a:extLst>
                <a:ext uri="{FF2B5EF4-FFF2-40B4-BE49-F238E27FC236}">
                  <a16:creationId xmlns:a16="http://schemas.microsoft.com/office/drawing/2014/main" id="{848E67FF-DD30-4B8D-9F47-007A1E9DD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121" name="Shape 31">
              <a:extLst>
                <a:ext uri="{FF2B5EF4-FFF2-40B4-BE49-F238E27FC236}">
                  <a16:creationId xmlns:a16="http://schemas.microsoft.com/office/drawing/2014/main" id="{3DAC190C-7D10-4465-AD48-9397D73CDD6D}"/>
                </a:ext>
              </a:extLst>
            </p:cNvPr>
            <p:cNvCxnSpPr>
              <a:cxnSpLocks noChangeShapeType="1"/>
              <a:stCxn id="117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229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C282A4-AE34-492E-9C8E-241C4A4D9757}"/>
              </a:ext>
            </a:extLst>
          </p:cNvPr>
          <p:cNvGrpSpPr/>
          <p:nvPr/>
        </p:nvGrpSpPr>
        <p:grpSpPr>
          <a:xfrm>
            <a:off x="8292367" y="3469274"/>
            <a:ext cx="533400" cy="490051"/>
            <a:chOff x="1812534" y="3788783"/>
            <a:chExt cx="462280" cy="424711"/>
          </a:xfrm>
        </p:grpSpPr>
        <p:cxnSp>
          <p:nvCxnSpPr>
            <p:cNvPr id="136" name="Straight Connector 24">
              <a:extLst>
                <a:ext uri="{FF2B5EF4-FFF2-40B4-BE49-F238E27FC236}">
                  <a16:creationId xmlns:a16="http://schemas.microsoft.com/office/drawing/2014/main" id="{0FEA3ECA-ED0E-4016-BD27-42AD5A6F2C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27">
              <a:extLst>
                <a:ext uri="{FF2B5EF4-FFF2-40B4-BE49-F238E27FC236}">
                  <a16:creationId xmlns:a16="http://schemas.microsoft.com/office/drawing/2014/main" id="{56056E06-61BC-4158-9639-747D351217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" name="Text Box 22">
              <a:extLst>
                <a:ext uri="{FF2B5EF4-FFF2-40B4-BE49-F238E27FC236}">
                  <a16:creationId xmlns:a16="http://schemas.microsoft.com/office/drawing/2014/main" id="{5C0B7244-EFED-4810-8BFA-D8BB61DB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534" y="3788783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139" name="Shape 31">
              <a:extLst>
                <a:ext uri="{FF2B5EF4-FFF2-40B4-BE49-F238E27FC236}">
                  <a16:creationId xmlns:a16="http://schemas.microsoft.com/office/drawing/2014/main" id="{3714AC84-E8F9-430F-A370-708788429C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10854" y="3997762"/>
              <a:ext cx="151492" cy="89806"/>
            </a:xfrm>
            <a:prstGeom prst="bentConnector3">
              <a:avLst>
                <a:gd name="adj1" fmla="val 9904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7" name="AutoShape 11">
            <a:extLst>
              <a:ext uri="{FF2B5EF4-FFF2-40B4-BE49-F238E27FC236}">
                <a16:creationId xmlns:a16="http://schemas.microsoft.com/office/drawing/2014/main" id="{35E08AFB-E5C7-484D-B964-1053B12C83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9840" y="4335959"/>
            <a:ext cx="172825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Elbow Connector 60">
            <a:extLst>
              <a:ext uri="{FF2B5EF4-FFF2-40B4-BE49-F238E27FC236}">
                <a16:creationId xmlns:a16="http://schemas.microsoft.com/office/drawing/2014/main" id="{D4A00018-A392-42A3-9C2C-BDB8EF28D8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5679" y="3355003"/>
            <a:ext cx="115723" cy="1487002"/>
          </a:xfrm>
          <a:prstGeom prst="bentConnector4">
            <a:avLst>
              <a:gd name="adj1" fmla="val -482879"/>
              <a:gd name="adj2" fmla="val 77331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AutoShape 11">
            <a:extLst>
              <a:ext uri="{FF2B5EF4-FFF2-40B4-BE49-F238E27FC236}">
                <a16:creationId xmlns:a16="http://schemas.microsoft.com/office/drawing/2014/main" id="{65A5D624-2063-4883-900E-71CAC204EE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0594" y="3783469"/>
            <a:ext cx="18032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78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Single-cycle CPU Datapath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5065156" y="6330036"/>
            <a:ext cx="2461846" cy="365125"/>
          </a:xfrm>
          <a:prstGeom prst="rect">
            <a:avLst/>
          </a:prstGeom>
        </p:spPr>
        <p:txBody>
          <a:bodyPr vert="horz" lIns="105508" tIns="52754" rIns="105508" bIns="52754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z="1385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sz="1385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18740" y="2669043"/>
            <a:ext cx="11430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black"/>
                </a:solidFill>
              </a:rPr>
              <a:t>Register File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5218740" y="26690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218740" y="31262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218740" y="35834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218740" y="40406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828340" y="34310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28340" y="39644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13" name="Rounded Rectangle 49"/>
          <p:cNvSpPr>
            <a:spLocks noChangeArrowheads="1"/>
          </p:cNvSpPr>
          <p:nvPr/>
        </p:nvSpPr>
        <p:spPr bwMode="auto">
          <a:xfrm>
            <a:off x="5294924" y="4802643"/>
            <a:ext cx="838216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>
                <a:solidFill>
                  <a:prstClr val="black"/>
                </a:solidFill>
              </a:rPr>
              <a:t>Sign Extend</a:t>
            </a:r>
          </a:p>
        </p:txBody>
      </p:sp>
      <p:sp>
        <p:nvSpPr>
          <p:cNvPr id="14" name="Trapezoid 13"/>
          <p:cNvSpPr/>
          <p:nvPr/>
        </p:nvSpPr>
        <p:spPr bwMode="auto">
          <a:xfrm rot="5400000">
            <a:off x="6933240" y="3697743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352340" y="38882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352340" y="35834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190540" y="3812043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8190540" y="3897770"/>
            <a:ext cx="685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8571540" y="419304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8190540" y="457245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8038140" y="465024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8038140" y="391046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" name="Straight Connector 253"/>
          <p:cNvCxnSpPr>
            <a:cxnSpLocks noChangeShapeType="1"/>
          </p:cNvCxnSpPr>
          <p:nvPr/>
        </p:nvCxnSpPr>
        <p:spPr bwMode="auto">
          <a:xfrm rot="5400000" flipH="1" flipV="1">
            <a:off x="6247440" y="5001082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209340" y="5097919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809540" y="4040643"/>
            <a:ext cx="381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Sum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8990640" y="4366883"/>
            <a:ext cx="53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Read Data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218740" y="3651712"/>
            <a:ext cx="4494181" cy="1413426"/>
            <a:chOff x="3178629" y="4091879"/>
            <a:chExt cx="3894957" cy="1224969"/>
          </a:xfrm>
        </p:grpSpPr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>
              <a:off x="4169229" y="4091879"/>
              <a:ext cx="726440" cy="119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hape 127"/>
            <p:cNvCxnSpPr>
              <a:cxnSpLocks noChangeShapeType="1"/>
            </p:cNvCxnSpPr>
            <p:nvPr/>
          </p:nvCxnSpPr>
          <p:spPr bwMode="auto">
            <a:xfrm flipV="1">
              <a:off x="3971109" y="4801363"/>
              <a:ext cx="594360" cy="51548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1"/>
            <p:cNvCxnSpPr>
              <a:cxnSpLocks noChangeShapeType="1"/>
            </p:cNvCxnSpPr>
            <p:nvPr/>
          </p:nvCxnSpPr>
          <p:spPr bwMode="auto">
            <a:xfrm>
              <a:off x="5423989" y="4461821"/>
              <a:ext cx="330200" cy="82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hape 127"/>
            <p:cNvCxnSpPr>
              <a:cxnSpLocks noChangeShapeType="1"/>
              <a:stCxn id="47" idx="3"/>
              <a:endCxn id="10" idx="1"/>
            </p:cNvCxnSpPr>
            <p:nvPr/>
          </p:nvCxnSpPr>
          <p:spPr bwMode="auto">
            <a:xfrm flipH="1" flipV="1">
              <a:off x="3178629" y="4609002"/>
              <a:ext cx="3894957" cy="11197"/>
            </a:xfrm>
            <a:prstGeom prst="bentConnector5">
              <a:avLst>
                <a:gd name="adj1" fmla="val -5087"/>
                <a:gd name="adj2" fmla="val -11309094"/>
                <a:gd name="adj3" fmla="val 10508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285540" y="487884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6802615" y="407275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6368370" y="4210100"/>
            <a:ext cx="421254" cy="29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1"/>
          <p:cNvCxnSpPr>
            <a:cxnSpLocks noChangeShapeType="1"/>
          </p:cNvCxnSpPr>
          <p:nvPr/>
        </p:nvCxnSpPr>
        <p:spPr bwMode="auto">
          <a:xfrm>
            <a:off x="7029840" y="4335959"/>
            <a:ext cx="172825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3364678" y="5215059"/>
            <a:ext cx="703141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alu_src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7" name="Flowchart: Terminator 46"/>
          <p:cNvSpPr/>
          <p:nvPr/>
        </p:nvSpPr>
        <p:spPr>
          <a:xfrm>
            <a:off x="9487045" y="399842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57430" y="5677385"/>
            <a:ext cx="748538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dm2reg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028741" y="4394147"/>
            <a:ext cx="4583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cxnSpLocks/>
            <a:stCxn id="26" idx="0"/>
          </p:cNvCxnSpPr>
          <p:nvPr/>
        </p:nvCxnSpPr>
        <p:spPr>
          <a:xfrm rot="16200000" flipH="1">
            <a:off x="8685679" y="3355003"/>
            <a:ext cx="115723" cy="1487002"/>
          </a:xfrm>
          <a:prstGeom prst="bentConnector4">
            <a:avLst>
              <a:gd name="adj1" fmla="val -482879"/>
              <a:gd name="adj2" fmla="val 77331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hape 127"/>
          <p:cNvCxnSpPr>
            <a:cxnSpLocks noChangeShapeType="1"/>
          </p:cNvCxnSpPr>
          <p:nvPr/>
        </p:nvCxnSpPr>
        <p:spPr bwMode="auto">
          <a:xfrm flipV="1">
            <a:off x="3528644" y="2844841"/>
            <a:ext cx="1676400" cy="632874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hape 127"/>
          <p:cNvCxnSpPr>
            <a:cxnSpLocks noChangeShapeType="1"/>
          </p:cNvCxnSpPr>
          <p:nvPr/>
        </p:nvCxnSpPr>
        <p:spPr bwMode="auto">
          <a:xfrm>
            <a:off x="4366844" y="3467143"/>
            <a:ext cx="426563" cy="381704"/>
          </a:xfrm>
          <a:prstGeom prst="bentConnector3">
            <a:avLst>
              <a:gd name="adj1" fmla="val -1824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1"/>
          <p:cNvCxnSpPr>
            <a:cxnSpLocks noChangeShapeType="1"/>
          </p:cNvCxnSpPr>
          <p:nvPr/>
        </p:nvCxnSpPr>
        <p:spPr bwMode="auto">
          <a:xfrm>
            <a:off x="4366844" y="3249113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Group 104"/>
          <p:cNvGrpSpPr>
            <a:grpSpLocks/>
          </p:cNvGrpSpPr>
          <p:nvPr/>
        </p:nvGrpSpPr>
        <p:grpSpPr bwMode="auto">
          <a:xfrm>
            <a:off x="2677798" y="2889712"/>
            <a:ext cx="1295400" cy="1371600"/>
            <a:chOff x="1447800" y="4191000"/>
            <a:chExt cx="685800" cy="990600"/>
          </a:xfrm>
        </p:grpSpPr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68" name="Rectangle 7"/>
          <p:cNvSpPr>
            <a:spLocks noChangeArrowheads="1"/>
          </p:cNvSpPr>
          <p:nvPr/>
        </p:nvSpPr>
        <p:spPr bwMode="auto">
          <a:xfrm rot="16200000">
            <a:off x="1552260" y="3331205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69" name="Straight Connector 24"/>
          <p:cNvCxnSpPr>
            <a:cxnSpLocks noChangeShapeType="1"/>
          </p:cNvCxnSpPr>
          <p:nvPr/>
        </p:nvCxnSpPr>
        <p:spPr bwMode="auto">
          <a:xfrm rot="16200000" flipH="1">
            <a:off x="1941197" y="3018467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27"/>
          <p:cNvCxnSpPr>
            <a:cxnSpLocks noChangeShapeType="1"/>
          </p:cNvCxnSpPr>
          <p:nvPr/>
        </p:nvCxnSpPr>
        <p:spPr bwMode="auto">
          <a:xfrm rot="5400000">
            <a:off x="2017397" y="3018467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89651" y="2735842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72" name="Shape 31"/>
          <p:cNvCxnSpPr>
            <a:cxnSpLocks noChangeShapeType="1"/>
            <a:endCxn id="68" idx="3"/>
          </p:cNvCxnSpPr>
          <p:nvPr/>
        </p:nvCxnSpPr>
        <p:spPr bwMode="auto">
          <a:xfrm>
            <a:off x="1915004" y="2866323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1"/>
          <p:cNvCxnSpPr>
            <a:cxnSpLocks noChangeShapeType="1"/>
            <a:stCxn id="68" idx="2"/>
            <a:endCxn id="67" idx="1"/>
          </p:cNvCxnSpPr>
          <p:nvPr/>
        </p:nvCxnSpPr>
        <p:spPr bwMode="auto">
          <a:xfrm flipV="1">
            <a:off x="2192023" y="3464776"/>
            <a:ext cx="485775" cy="10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hape 127"/>
          <p:cNvCxnSpPr>
            <a:cxnSpLocks noChangeShapeType="1"/>
            <a:endCxn id="13" idx="1"/>
          </p:cNvCxnSpPr>
          <p:nvPr/>
        </p:nvCxnSpPr>
        <p:spPr bwMode="auto">
          <a:xfrm rot="16200000" flipH="1">
            <a:off x="4205281" y="3979698"/>
            <a:ext cx="1238565" cy="940724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9" name="Group 128"/>
          <p:cNvGrpSpPr/>
          <p:nvPr/>
        </p:nvGrpSpPr>
        <p:grpSpPr>
          <a:xfrm>
            <a:off x="1903098" y="1812257"/>
            <a:ext cx="7312158" cy="1663410"/>
            <a:chOff x="1249889" y="2833470"/>
            <a:chExt cx="6337204" cy="1441622"/>
          </a:xfrm>
        </p:grpSpPr>
        <p:sp>
          <p:nvSpPr>
            <p:cNvPr id="112" name="Trapezoid 111"/>
            <p:cNvSpPr/>
            <p:nvPr/>
          </p:nvSpPr>
          <p:spPr bwMode="auto">
            <a:xfrm rot="5400000">
              <a:off x="6090920" y="3064610"/>
              <a:ext cx="990600" cy="528320"/>
            </a:xfrm>
            <a:prstGeom prst="trapezoid">
              <a:avLst>
                <a:gd name="adj" fmla="val 35946"/>
              </a:avLst>
            </a:prstGeom>
            <a:solidFill>
              <a:srgbClr val="4BACC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274320" anchor="ctr"/>
            <a:lstStyle/>
            <a:p>
              <a:pPr algn="ctr" defTabSz="527517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Adder</a:t>
              </a: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6454140" y="3229711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Sum</a:t>
              </a: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7048500" y="3248972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16" name="AutoShape 11"/>
            <p:cNvCxnSpPr>
              <a:cxnSpLocks noChangeShapeType="1"/>
            </p:cNvCxnSpPr>
            <p:nvPr/>
          </p:nvCxnSpPr>
          <p:spPr bwMode="auto">
            <a:xfrm>
              <a:off x="2486418" y="3168678"/>
              <a:ext cx="383564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23"/>
            <p:cNvSpPr txBox="1">
              <a:spLocks noChangeArrowheads="1"/>
            </p:cNvSpPr>
            <p:nvPr/>
          </p:nvSpPr>
          <p:spPr bwMode="auto">
            <a:xfrm>
              <a:off x="6322060" y="3420952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  </a:t>
              </a:r>
            </a:p>
          </p:txBody>
        </p:sp>
        <p:sp>
          <p:nvSpPr>
            <p:cNvPr id="119" name="Rounded Rectangle 49"/>
            <p:cNvSpPr>
              <a:spLocks noChangeArrowheads="1"/>
            </p:cNvSpPr>
            <p:nvPr/>
          </p:nvSpPr>
          <p:spPr bwMode="auto">
            <a:xfrm>
              <a:off x="5529580" y="3295750"/>
              <a:ext cx="594360" cy="462280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 dirty="0">
                  <a:solidFill>
                    <a:prstClr val="black"/>
                  </a:solidFill>
                </a:rPr>
                <a:t>Shift Left 2</a:t>
              </a:r>
            </a:p>
          </p:txBody>
        </p:sp>
        <p:cxnSp>
          <p:nvCxnSpPr>
            <p:cNvPr id="120" name="AutoShape 11"/>
            <p:cNvCxnSpPr>
              <a:cxnSpLocks noChangeShapeType="1"/>
              <a:stCxn id="119" idx="3"/>
              <a:endCxn id="118" idx="1"/>
            </p:cNvCxnSpPr>
            <p:nvPr/>
          </p:nvCxnSpPr>
          <p:spPr bwMode="auto">
            <a:xfrm>
              <a:off x="6123940" y="3526890"/>
              <a:ext cx="198120" cy="40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Elbow Connector 127"/>
            <p:cNvCxnSpPr>
              <a:stCxn id="148" idx="3"/>
              <a:endCxn id="68" idx="0"/>
            </p:cNvCxnSpPr>
            <p:nvPr/>
          </p:nvCxnSpPr>
          <p:spPr>
            <a:xfrm flipH="1">
              <a:off x="1249889" y="2964201"/>
              <a:ext cx="6337204" cy="1310891"/>
            </a:xfrm>
            <a:prstGeom prst="bentConnector5">
              <a:avLst>
                <a:gd name="adj1" fmla="val -3607"/>
                <a:gd name="adj2" fmla="val -29790"/>
                <a:gd name="adj3" fmla="val 104569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Elbow Connector 129"/>
          <p:cNvCxnSpPr>
            <a:endCxn id="119" idx="1"/>
          </p:cNvCxnSpPr>
          <p:nvPr/>
        </p:nvCxnSpPr>
        <p:spPr>
          <a:xfrm rot="5400000" flipH="1" flipV="1">
            <a:off x="5722185" y="3365665"/>
            <a:ext cx="1872324" cy="365713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 bwMode="auto">
          <a:xfrm rot="5400000">
            <a:off x="2463626" y="1972818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41" name="Text Box 23"/>
          <p:cNvSpPr txBox="1">
            <a:spLocks noChangeArrowheads="1"/>
          </p:cNvSpPr>
          <p:nvPr/>
        </p:nvSpPr>
        <p:spPr bwMode="auto">
          <a:xfrm>
            <a:off x="2720262" y="1792383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42" name="Text Box 23"/>
          <p:cNvSpPr txBox="1">
            <a:spLocks noChangeArrowheads="1"/>
          </p:cNvSpPr>
          <p:nvPr/>
        </p:nvSpPr>
        <p:spPr bwMode="auto">
          <a:xfrm>
            <a:off x="2720262" y="2528983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43" name="Text Box 23"/>
          <p:cNvSpPr txBox="1">
            <a:spLocks noChangeArrowheads="1"/>
          </p:cNvSpPr>
          <p:nvPr/>
        </p:nvSpPr>
        <p:spPr bwMode="auto">
          <a:xfrm>
            <a:off x="3177462" y="213539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44" name="AutoShape 11"/>
          <p:cNvCxnSpPr>
            <a:cxnSpLocks noChangeShapeType="1"/>
          </p:cNvCxnSpPr>
          <p:nvPr/>
        </p:nvCxnSpPr>
        <p:spPr bwMode="auto">
          <a:xfrm>
            <a:off x="2415462" y="1944782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Shape 41"/>
          <p:cNvCxnSpPr>
            <a:cxnSpLocks noChangeShapeType="1"/>
            <a:endCxn id="142" idx="1"/>
          </p:cNvCxnSpPr>
          <p:nvPr/>
        </p:nvCxnSpPr>
        <p:spPr bwMode="auto">
          <a:xfrm rot="5400000" flipH="1" flipV="1">
            <a:off x="2123340" y="2871864"/>
            <a:ext cx="812844" cy="380999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 Box 23"/>
          <p:cNvSpPr txBox="1">
            <a:spLocks noChangeArrowheads="1"/>
          </p:cNvSpPr>
          <p:nvPr/>
        </p:nvSpPr>
        <p:spPr bwMode="auto">
          <a:xfrm>
            <a:off x="2186862" y="1792383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48" name="Flowchart: Terminator 147"/>
          <p:cNvSpPr/>
          <p:nvPr/>
        </p:nvSpPr>
        <p:spPr>
          <a:xfrm>
            <a:off x="8989380" y="1700211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53" name="Elbow Connector 152"/>
          <p:cNvCxnSpPr>
            <a:cxnSpLocks/>
          </p:cNvCxnSpPr>
          <p:nvPr/>
        </p:nvCxnSpPr>
        <p:spPr>
          <a:xfrm flipV="1">
            <a:off x="8365203" y="2108663"/>
            <a:ext cx="624177" cy="2877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cxnSpLocks/>
          </p:cNvCxnSpPr>
          <p:nvPr/>
        </p:nvCxnSpPr>
        <p:spPr>
          <a:xfrm flipV="1">
            <a:off x="7028491" y="1784317"/>
            <a:ext cx="1968239" cy="400349"/>
          </a:xfrm>
          <a:prstGeom prst="bentConnector3">
            <a:avLst>
              <a:gd name="adj1" fmla="val -329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Flowchart: Terminator 158"/>
          <p:cNvSpPr/>
          <p:nvPr/>
        </p:nvSpPr>
        <p:spPr>
          <a:xfrm>
            <a:off x="4814725" y="3468392"/>
            <a:ext cx="225876" cy="525780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305194" y="4475254"/>
            <a:ext cx="73212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reg_dst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64" name="AutoShape 11"/>
          <p:cNvCxnSpPr>
            <a:cxnSpLocks noChangeShapeType="1"/>
          </p:cNvCxnSpPr>
          <p:nvPr/>
        </p:nvCxnSpPr>
        <p:spPr bwMode="auto">
          <a:xfrm>
            <a:off x="5040594" y="3783469"/>
            <a:ext cx="18032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Elbow Connector 165"/>
          <p:cNvCxnSpPr>
            <a:cxnSpLocks/>
          </p:cNvCxnSpPr>
          <p:nvPr/>
        </p:nvCxnSpPr>
        <p:spPr>
          <a:xfrm rot="16200000" flipH="1">
            <a:off x="4489193" y="3259552"/>
            <a:ext cx="335037" cy="302773"/>
          </a:xfrm>
          <a:prstGeom prst="bentConnector3">
            <a:avLst>
              <a:gd name="adj1" fmla="val 101174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4301971" y="2554146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[25-21]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296537" y="2941562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[20-16]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275256" y="3577592"/>
            <a:ext cx="660758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[15-11]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318034" y="4762873"/>
            <a:ext cx="579005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[15-0]</a:t>
            </a:r>
          </a:p>
        </p:txBody>
      </p:sp>
      <p:sp>
        <p:nvSpPr>
          <p:cNvPr id="3" name="Flowchart: Delay 2"/>
          <p:cNvSpPr/>
          <p:nvPr/>
        </p:nvSpPr>
        <p:spPr>
          <a:xfrm>
            <a:off x="8503293" y="3072311"/>
            <a:ext cx="387847" cy="247578"/>
          </a:xfrm>
          <a:prstGeom prst="flowChartDelay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Elbow Connector 24"/>
          <p:cNvCxnSpPr>
            <a:stCxn id="3" idx="3"/>
            <a:endCxn id="148" idx="2"/>
          </p:cNvCxnSpPr>
          <p:nvPr/>
        </p:nvCxnSpPr>
        <p:spPr>
          <a:xfrm flipV="1">
            <a:off x="8891141" y="2225991"/>
            <a:ext cx="211178" cy="97010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</p:cNvCxnSpPr>
          <p:nvPr/>
        </p:nvCxnSpPr>
        <p:spPr>
          <a:xfrm flipV="1">
            <a:off x="7809540" y="3243421"/>
            <a:ext cx="693747" cy="466982"/>
          </a:xfrm>
          <a:prstGeom prst="bentConnector3">
            <a:avLst>
              <a:gd name="adj1" fmla="val 14303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300591" y="4719642"/>
            <a:ext cx="68890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branch</a:t>
            </a:r>
          </a:p>
        </p:txBody>
      </p:sp>
      <p:sp>
        <p:nvSpPr>
          <p:cNvPr id="4" name="Oval 3"/>
          <p:cNvSpPr/>
          <p:nvPr/>
        </p:nvSpPr>
        <p:spPr>
          <a:xfrm>
            <a:off x="2551683" y="4524202"/>
            <a:ext cx="879423" cy="1577593"/>
          </a:xfrm>
          <a:prstGeom prst="ellipse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srgbClr val="FF0000"/>
                </a:solidFill>
                <a:latin typeface="Calibri"/>
              </a:rPr>
              <a:t>Control</a:t>
            </a:r>
          </a:p>
        </p:txBody>
      </p:sp>
      <p:cxnSp>
        <p:nvCxnSpPr>
          <p:cNvPr id="44" name="Elbow Connector 43"/>
          <p:cNvCxnSpPr>
            <a:stCxn id="4" idx="7"/>
            <a:endCxn id="159" idx="2"/>
          </p:cNvCxnSpPr>
          <p:nvPr/>
        </p:nvCxnSpPr>
        <p:spPr>
          <a:xfrm rot="5400000" flipH="1" flipV="1">
            <a:off x="3734458" y="3562032"/>
            <a:ext cx="761063" cy="1625346"/>
          </a:xfrm>
          <a:prstGeom prst="bentConnector3">
            <a:avLst>
              <a:gd name="adj1" fmla="val 2468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7" idx="2"/>
          </p:cNvCxnSpPr>
          <p:nvPr/>
        </p:nvCxnSpPr>
        <p:spPr>
          <a:xfrm flipV="1">
            <a:off x="3376244" y="5440809"/>
            <a:ext cx="5233396" cy="28007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341292" y="5447645"/>
            <a:ext cx="733086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we_dm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3282600" y="4503792"/>
            <a:ext cx="6328411" cy="142334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endCxn id="40" idx="2"/>
          </p:cNvCxnSpPr>
          <p:nvPr/>
        </p:nvCxnSpPr>
        <p:spPr>
          <a:xfrm flipV="1">
            <a:off x="3427199" y="4598531"/>
            <a:ext cx="3488354" cy="88607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 Box 23"/>
          <p:cNvSpPr txBox="1">
            <a:spLocks noChangeArrowheads="1"/>
          </p:cNvSpPr>
          <p:nvPr/>
        </p:nvSpPr>
        <p:spPr bwMode="auto">
          <a:xfrm>
            <a:off x="3154549" y="4244637"/>
            <a:ext cx="776566" cy="30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we_reg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39" name="Elbow Connector 138"/>
          <p:cNvCxnSpPr>
            <a:endCxn id="6" idx="0"/>
          </p:cNvCxnSpPr>
          <p:nvPr/>
        </p:nvCxnSpPr>
        <p:spPr>
          <a:xfrm flipV="1">
            <a:off x="3135081" y="2669044"/>
            <a:ext cx="2655159" cy="1862572"/>
          </a:xfrm>
          <a:prstGeom prst="bentConnector4">
            <a:avLst>
              <a:gd name="adj1" fmla="val 39238"/>
              <a:gd name="adj2" fmla="val 114162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hape 127"/>
          <p:cNvCxnSpPr>
            <a:cxnSpLocks noChangeShapeType="1"/>
          </p:cNvCxnSpPr>
          <p:nvPr/>
        </p:nvCxnSpPr>
        <p:spPr bwMode="auto">
          <a:xfrm rot="5400000">
            <a:off x="2229102" y="3162584"/>
            <a:ext cx="2472996" cy="1827833"/>
          </a:xfrm>
          <a:prstGeom prst="bentConnector4">
            <a:avLst>
              <a:gd name="adj1" fmla="val -59402"/>
              <a:gd name="adj2" fmla="val 160060"/>
            </a:avLst>
          </a:prstGeom>
          <a:noFill/>
          <a:ln w="19050" algn="ctr">
            <a:solidFill>
              <a:srgbClr val="0070C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" name="Rectangle 150"/>
          <p:cNvSpPr/>
          <p:nvPr/>
        </p:nvSpPr>
        <p:spPr>
          <a:xfrm>
            <a:off x="4301972" y="1764417"/>
            <a:ext cx="1023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00" b="1" dirty="0">
                <a:solidFill>
                  <a:srgbClr val="0070C0"/>
                </a:solidFill>
                <a:latin typeface="Calibri"/>
              </a:rPr>
              <a:t>[31-26], [5-0]</a:t>
            </a:r>
          </a:p>
        </p:txBody>
      </p:sp>
      <p:cxnSp>
        <p:nvCxnSpPr>
          <p:cNvPr id="107" name="Elbow Connector 106"/>
          <p:cNvCxnSpPr>
            <a:cxnSpLocks/>
            <a:endCxn id="20" idx="1"/>
          </p:cNvCxnSpPr>
          <p:nvPr/>
        </p:nvCxnSpPr>
        <p:spPr>
          <a:xfrm>
            <a:off x="6587007" y="4244637"/>
            <a:ext cx="1603533" cy="535569"/>
          </a:xfrm>
          <a:prstGeom prst="bentConnector3">
            <a:avLst>
              <a:gd name="adj1" fmla="val 104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flipV="1">
            <a:off x="3376244" y="3153188"/>
            <a:ext cx="5120062" cy="1809794"/>
          </a:xfrm>
          <a:prstGeom prst="bentConnector3">
            <a:avLst>
              <a:gd name="adj1" fmla="val 64860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Callout 186">
            <a:extLst>
              <a:ext uri="{FF2B5EF4-FFF2-40B4-BE49-F238E27FC236}">
                <a16:creationId xmlns:a16="http://schemas.microsoft.com/office/drawing/2014/main" id="{FA50B0F2-3170-481F-8FEA-0D97500D76AA}"/>
              </a:ext>
            </a:extLst>
          </p:cNvPr>
          <p:cNvSpPr/>
          <p:nvPr/>
        </p:nvSpPr>
        <p:spPr>
          <a:xfrm>
            <a:off x="4808098" y="1081717"/>
            <a:ext cx="2908757" cy="694052"/>
          </a:xfrm>
          <a:prstGeom prst="wedgeEllipseCallout">
            <a:avLst>
              <a:gd name="adj1" fmla="val -33774"/>
              <a:gd name="adj2" fmla="val 63877"/>
            </a:avLst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38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Opcode and </a:t>
            </a:r>
            <a:r>
              <a:rPr lang="en-US" sz="1385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</a:t>
            </a:r>
            <a:r>
              <a:rPr lang="en-US" sz="138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used for generating selector values</a:t>
            </a:r>
            <a:endParaRPr lang="en-US" sz="1385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831F764-78B3-477E-B37E-5EEE2E0DD68A}"/>
              </a:ext>
            </a:extLst>
          </p:cNvPr>
          <p:cNvGrpSpPr/>
          <p:nvPr/>
        </p:nvGrpSpPr>
        <p:grpSpPr>
          <a:xfrm>
            <a:off x="4669547" y="2361083"/>
            <a:ext cx="1066800" cy="457200"/>
            <a:chOff x="1203960" y="3817254"/>
            <a:chExt cx="924560" cy="396240"/>
          </a:xfrm>
        </p:grpSpPr>
        <p:cxnSp>
          <p:nvCxnSpPr>
            <p:cNvPr id="108" name="Straight Connector 24">
              <a:extLst>
                <a:ext uri="{FF2B5EF4-FFF2-40B4-BE49-F238E27FC236}">
                  <a16:creationId xmlns:a16="http://schemas.microsoft.com/office/drawing/2014/main" id="{658481A0-F380-4C0C-B19C-4890534240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Connector 27">
              <a:extLst>
                <a:ext uri="{FF2B5EF4-FFF2-40B4-BE49-F238E27FC236}">
                  <a16:creationId xmlns:a16="http://schemas.microsoft.com/office/drawing/2014/main" id="{FAE0D004-B49D-4846-8A4F-0F07010765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22">
              <a:extLst>
                <a:ext uri="{FF2B5EF4-FFF2-40B4-BE49-F238E27FC236}">
                  <a16:creationId xmlns:a16="http://schemas.microsoft.com/office/drawing/2014/main" id="{72CC1CBF-DDA8-4B83-B059-6F93BBD39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117" name="Shape 31">
              <a:extLst>
                <a:ext uri="{FF2B5EF4-FFF2-40B4-BE49-F238E27FC236}">
                  <a16:creationId xmlns:a16="http://schemas.microsoft.com/office/drawing/2014/main" id="{BE91B2CD-9A70-4CB4-BFC2-E4D3E4D79929}"/>
                </a:ext>
              </a:extLst>
            </p:cNvPr>
            <p:cNvCxnSpPr>
              <a:cxnSpLocks noChangeShapeType="1"/>
              <a:stCxn id="115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19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77141A-CA6F-48DA-9948-91C476E58CF7}"/>
              </a:ext>
            </a:extLst>
          </p:cNvPr>
          <p:cNvGrpSpPr/>
          <p:nvPr/>
        </p:nvGrpSpPr>
        <p:grpSpPr>
          <a:xfrm>
            <a:off x="8292367" y="3469274"/>
            <a:ext cx="533400" cy="490051"/>
            <a:chOff x="1812534" y="3788783"/>
            <a:chExt cx="462280" cy="424711"/>
          </a:xfrm>
        </p:grpSpPr>
        <p:cxnSp>
          <p:nvCxnSpPr>
            <p:cNvPr id="122" name="Straight Connector 24">
              <a:extLst>
                <a:ext uri="{FF2B5EF4-FFF2-40B4-BE49-F238E27FC236}">
                  <a16:creationId xmlns:a16="http://schemas.microsoft.com/office/drawing/2014/main" id="{5A63C12C-D408-4E53-9ADE-46785244E5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Connector 27">
              <a:extLst>
                <a:ext uri="{FF2B5EF4-FFF2-40B4-BE49-F238E27FC236}">
                  <a16:creationId xmlns:a16="http://schemas.microsoft.com/office/drawing/2014/main" id="{43964719-2DFC-4632-9EE5-D5954F4AB6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Text Box 22">
              <a:extLst>
                <a:ext uri="{FF2B5EF4-FFF2-40B4-BE49-F238E27FC236}">
                  <a16:creationId xmlns:a16="http://schemas.microsoft.com/office/drawing/2014/main" id="{E9F31F96-6894-4B81-A787-9FE1527DE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534" y="3788783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125" name="Shape 31">
              <a:extLst>
                <a:ext uri="{FF2B5EF4-FFF2-40B4-BE49-F238E27FC236}">
                  <a16:creationId xmlns:a16="http://schemas.microsoft.com/office/drawing/2014/main" id="{53BAB013-F354-4371-8740-FB1A428E06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10854" y="3997762"/>
              <a:ext cx="151492" cy="89806"/>
            </a:xfrm>
            <a:prstGeom prst="bentConnector3">
              <a:avLst>
                <a:gd name="adj1" fmla="val 9904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6" name="Elbow Connector 130">
            <a:extLst>
              <a:ext uri="{FF2B5EF4-FFF2-40B4-BE49-F238E27FC236}">
                <a16:creationId xmlns:a16="http://schemas.microsoft.com/office/drawing/2014/main" id="{183D1F2C-4913-4FF9-A6CA-D25A6FF18AE7}"/>
              </a:ext>
            </a:extLst>
          </p:cNvPr>
          <p:cNvCxnSpPr>
            <a:cxnSpLocks/>
            <a:stCxn id="4" idx="4"/>
            <a:endCxn id="14" idx="3"/>
          </p:cNvCxnSpPr>
          <p:nvPr/>
        </p:nvCxnSpPr>
        <p:spPr>
          <a:xfrm rot="5400000" flipH="1" flipV="1">
            <a:off x="4429410" y="3026465"/>
            <a:ext cx="1637315" cy="4513345"/>
          </a:xfrm>
          <a:prstGeom prst="bentConnector3">
            <a:avLst>
              <a:gd name="adj1" fmla="val -16110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B12254B-1A0F-4ADD-922C-23B3CA586C55}"/>
              </a:ext>
            </a:extLst>
          </p:cNvPr>
          <p:cNvSpPr txBox="1"/>
          <p:nvPr/>
        </p:nvSpPr>
        <p:spPr>
          <a:xfrm>
            <a:off x="2959495" y="6072614"/>
            <a:ext cx="739305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 err="1">
                <a:solidFill>
                  <a:srgbClr val="FF0000"/>
                </a:solidFill>
                <a:latin typeface="Calibri"/>
              </a:rPr>
              <a:t>alu_ctrl</a:t>
            </a:r>
            <a:endParaRPr lang="en-US" sz="1385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9CED826-4654-4BDA-9140-5BBDC8863989}"/>
              </a:ext>
            </a:extLst>
          </p:cNvPr>
          <p:cNvSpPr/>
          <p:nvPr/>
        </p:nvSpPr>
        <p:spPr>
          <a:xfrm>
            <a:off x="1409463" y="5021703"/>
            <a:ext cx="1219436" cy="28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1269" b="1" dirty="0">
                <a:solidFill>
                  <a:srgbClr val="0070C0"/>
                </a:solidFill>
                <a:latin typeface="Calibri"/>
              </a:rPr>
              <a:t>opcode &amp; </a:t>
            </a:r>
            <a:r>
              <a:rPr lang="en-US" sz="1269" b="1" dirty="0" err="1">
                <a:solidFill>
                  <a:srgbClr val="0070C0"/>
                </a:solidFill>
                <a:latin typeface="Calibri"/>
              </a:rPr>
              <a:t>funct</a:t>
            </a:r>
            <a:endParaRPr lang="en-US" sz="1269" b="1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0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160" grpId="0"/>
      <p:bldP spid="3" grpId="0" animBg="1"/>
      <p:bldP spid="97" grpId="0"/>
      <p:bldP spid="4" grpId="0" animBg="1"/>
      <p:bldP spid="110" grpId="0"/>
      <p:bldP spid="137" grpId="0"/>
      <p:bldP spid="151" grpId="0"/>
      <p:bldP spid="102" grpId="0" animBg="1"/>
      <p:bldP spid="127" grpId="0"/>
      <p:bldP spid="1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3124</Words>
  <Application>Microsoft Office PowerPoint</Application>
  <PresentationFormat>Widescreen</PresentationFormat>
  <Paragraphs>1336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1_Office Theme</vt:lpstr>
      <vt:lpstr>Lecture 3.  Processor Microarchitecture and Design (2)</vt:lpstr>
      <vt:lpstr>Single-Cycle Datapath</vt:lpstr>
      <vt:lpstr>R-Type + LW/SW (1): alu_src Mux</vt:lpstr>
      <vt:lpstr>R-Type + LW/SW (2): dm2reg Mux</vt:lpstr>
      <vt:lpstr>R-Type + LW: reg_dst Mux</vt:lpstr>
      <vt:lpstr>Branch + Others: pc_src Mux</vt:lpstr>
      <vt:lpstr>Single-cycle CPU Datapath</vt:lpstr>
      <vt:lpstr>Single-cycle CPU Datapath</vt:lpstr>
      <vt:lpstr>Single-cycle CPU Datapath</vt:lpstr>
      <vt:lpstr>Single-cycle CPU Control Unit</vt:lpstr>
      <vt:lpstr>ALU Usage</vt:lpstr>
      <vt:lpstr>Main Decoder</vt:lpstr>
      <vt:lpstr>ALU Decoder</vt:lpstr>
      <vt:lpstr>So Far…</vt:lpstr>
      <vt:lpstr>Extension to Support addi</vt:lpstr>
      <vt:lpstr>Main Decoder for addi</vt:lpstr>
      <vt:lpstr>Extension to Support j</vt:lpstr>
      <vt:lpstr>Extension to Support j</vt:lpstr>
      <vt:lpstr>Main Decoder for j</vt:lpstr>
      <vt:lpstr>Datapath of LW instruction</vt:lpstr>
      <vt:lpstr>Single-Cycle CPU Performance Analysis</vt:lpstr>
      <vt:lpstr>Single-Cycle CPU Performance Analysis</vt:lpstr>
      <vt:lpstr>Performance Issues</vt:lpstr>
      <vt:lpstr>Pipelining Analogy</vt:lpstr>
      <vt:lpstr>Pipelining Analogy</vt:lpstr>
      <vt:lpstr>Pipelining Analogy</vt:lpstr>
      <vt:lpstr>Pipelining Analogy</vt:lpstr>
      <vt:lpstr>MIPS Pipeline</vt:lpstr>
      <vt:lpstr>MIPS Pipeline</vt:lpstr>
      <vt:lpstr>MIPS Pipeline</vt:lpstr>
      <vt:lpstr>Pipeline Performance Example</vt:lpstr>
      <vt:lpstr>Pipeline Performance Example</vt:lpstr>
      <vt:lpstr>Basic 5 Stage Pipeline</vt:lpstr>
      <vt:lpstr>Pipeline Stage Registers</vt:lpstr>
      <vt:lpstr>Pipeline Example: LW $t1, 4($s0)</vt:lpstr>
      <vt:lpstr>Pipeline Example: LW $t1, 4($s0)</vt:lpstr>
      <vt:lpstr>Pipeline Example: LW $t1, 4($s0)</vt:lpstr>
      <vt:lpstr>Pipeline Example: LW $t1, 4($s0)</vt:lpstr>
      <vt:lpstr>Pipeline Example: LW $t1, 4($s0)</vt:lpstr>
      <vt:lpstr>Pipeline Example: LW $t1, 4($s0)</vt:lpstr>
      <vt:lpstr>Revised Datapath</vt:lpstr>
      <vt:lpstr>Conclusion Time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(2)</dc:title>
  <dc:creator>Haonan Wang</dc:creator>
  <cp:lastModifiedBy>Haonan Wang</cp:lastModifiedBy>
  <cp:revision>440</cp:revision>
  <dcterms:created xsi:type="dcterms:W3CDTF">2020-09-23T09:52:16Z</dcterms:created>
  <dcterms:modified xsi:type="dcterms:W3CDTF">2022-09-22T04:07:40Z</dcterms:modified>
</cp:coreProperties>
</file>