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0"/>
  </p:notesMasterIdLst>
  <p:sldIdLst>
    <p:sldId id="586" r:id="rId3"/>
    <p:sldId id="516" r:id="rId4"/>
    <p:sldId id="520" r:id="rId5"/>
    <p:sldId id="521" r:id="rId6"/>
    <p:sldId id="578" r:id="rId7"/>
    <p:sldId id="580" r:id="rId8"/>
    <p:sldId id="581" r:id="rId9"/>
    <p:sldId id="605" r:id="rId10"/>
    <p:sldId id="583" r:id="rId11"/>
    <p:sldId id="606" r:id="rId12"/>
    <p:sldId id="607" r:id="rId13"/>
    <p:sldId id="530" r:id="rId14"/>
    <p:sldId id="531" r:id="rId15"/>
    <p:sldId id="608" r:id="rId16"/>
    <p:sldId id="533" r:id="rId17"/>
    <p:sldId id="534" r:id="rId18"/>
    <p:sldId id="589" r:id="rId19"/>
    <p:sldId id="609" r:id="rId20"/>
    <p:sldId id="610" r:id="rId21"/>
    <p:sldId id="611" r:id="rId22"/>
    <p:sldId id="612" r:id="rId23"/>
    <p:sldId id="613" r:id="rId24"/>
    <p:sldId id="601" r:id="rId25"/>
    <p:sldId id="547" r:id="rId26"/>
    <p:sldId id="353" r:id="rId27"/>
    <p:sldId id="579" r:id="rId28"/>
    <p:sldId id="587" r:id="rId29"/>
    <p:sldId id="453" r:id="rId30"/>
    <p:sldId id="354" r:id="rId31"/>
    <p:sldId id="355" r:id="rId32"/>
    <p:sldId id="357" r:id="rId33"/>
    <p:sldId id="588" r:id="rId34"/>
    <p:sldId id="590" r:id="rId35"/>
    <p:sldId id="619" r:id="rId36"/>
    <p:sldId id="620" r:id="rId37"/>
    <p:sldId id="621" r:id="rId38"/>
    <p:sldId id="362" r:id="rId39"/>
    <p:sldId id="623" r:id="rId40"/>
    <p:sldId id="624" r:id="rId41"/>
    <p:sldId id="625" r:id="rId42"/>
    <p:sldId id="626" r:id="rId43"/>
    <p:sldId id="463" r:id="rId44"/>
    <p:sldId id="464" r:id="rId45"/>
    <p:sldId id="465" r:id="rId46"/>
    <p:sldId id="368" r:id="rId47"/>
    <p:sldId id="460" r:id="rId48"/>
    <p:sldId id="466" r:id="rId49"/>
    <p:sldId id="470" r:id="rId50"/>
    <p:sldId id="468" r:id="rId51"/>
    <p:sldId id="408" r:id="rId52"/>
    <p:sldId id="627" r:id="rId53"/>
    <p:sldId id="628" r:id="rId54"/>
    <p:sldId id="614" r:id="rId55"/>
    <p:sldId id="615" r:id="rId56"/>
    <p:sldId id="373" r:id="rId57"/>
    <p:sldId id="622" r:id="rId58"/>
    <p:sldId id="25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5DmxAZr2i5cnJeFZUgcYA==" hashData="ekjA53JdAhsqPo2R4zDE2JWnYD0w4q68BZz/s+gGHC1umA+7uCVps/gtZ9f3JNcECTeqwqUyiNsw01whfaob+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 autoAdjust="0"/>
    <p:restoredTop sz="46491" autoAdjust="0"/>
  </p:normalViewPr>
  <p:slideViewPr>
    <p:cSldViewPr snapToGrid="0">
      <p:cViewPr varScale="1">
        <p:scale>
          <a:sx n="64" d="100"/>
          <a:sy n="64" d="100"/>
        </p:scale>
        <p:origin x="4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4FED-AADA-465A-A165-8526444EC38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EC599-8B7C-49B7-819C-A2DF41E64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64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502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464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398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9471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91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62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0080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53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905C7-924A-47C8-A8F5-5415BB809D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4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1398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139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4067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844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BB320F-D3FE-46DB-887C-2F8F5B0D23B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8730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283E0-B123-46D9-869B-693D8743E99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2624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0558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EC599-8B7C-49B7-819C-A2DF41E641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1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8609D-A21A-4359-8C0D-41A213154B8E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9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209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C0792-B0C3-4B2F-9D00-568959589297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614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D55BF4-1E4A-4186-B70B-C7364862D31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02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6545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11F99B-2A94-4724-AAB9-18FFAE4961A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7C98F4-3B23-4099-B0A7-DE1C3DA8D17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780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042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3354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030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627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8272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A45793-2928-4743-AA80-34ECD4D860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082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570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122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0229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5733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0531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7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667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06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2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76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8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67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7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8917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4ADDCA-69F5-4125-B379-D0E808B3F2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50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A45793-2928-4743-AA80-34ECD4D860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8963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884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3643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14928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A2ECC3-9E7D-4DEB-8674-9F347446D26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26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30,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199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35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684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141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1C1C3-DDF2-4B71-9B0C-DE6956EBBB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293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D600-2837-4AFB-A940-57F2FDA77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435A-6003-44E7-A148-37E620C2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6C6A-E874-451E-9F01-F43DC130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927A-43B2-49CC-A4BE-2D4B51F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13D1-4B00-4F86-B582-06EA51FC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F3C2-2396-47F6-AFD0-5DC62DD0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0BD20-66F8-4384-83BA-407A7A47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3C9A-46B7-4573-8C81-3CD8994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9D2B-753B-446E-8B76-B444B8C6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7E05-C81F-403F-9914-9368063F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3E569-346C-48AB-A1C1-AFD06E7D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DB62-E764-4885-9E6E-C0C284953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E8F2-8F2A-4A61-A366-DD4B6041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6671-4323-4078-9C26-CF9431A0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7085-43A1-4240-A80A-FDD0CFF9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4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116960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9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652-2E0D-4FF5-9828-96FCC8A2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EBA2-046F-4AB7-A389-45B50AC0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7049-7FC1-4F5A-A7CA-BE9C3A46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26CC-1678-45AC-9183-6821E653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C777-BA96-40DA-9826-ADB5065B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6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1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8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362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8F5C-8E80-4AC0-B20E-E861FED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D7879-FC26-45CE-B4FF-26A434F7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1465-F518-4F20-AF01-FA817299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1E1D-36EE-4559-A4B8-5734E17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FF65-D570-4EE4-A847-9D618D57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2D2A-F425-45A8-9063-CB6CEFF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686-F4CD-4A7C-BF0E-D508A0B4C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60C3-620D-4C79-B105-3DCC0DC1E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8D9B-7F26-443E-A8E7-15C66A0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B2A4-B4B4-486E-B4FE-4C5C8DB6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9AC5B-CD9B-411A-9902-D7C203D7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C2FD-B279-488B-9EC5-4812C311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4006-C9C5-4DAE-9610-43F1C325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0B527-5DDD-4202-9FB4-7DE820F0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76ADE-A1F0-48CE-9F2B-A6792DC1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6E91D-4CB6-4C17-8F15-6570B7A1B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E8AC1-2455-46C2-A6D9-D50928E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33E39-D84F-4A05-A0CE-EC48368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B302E-07A8-4083-99A3-0215E5EC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12F7-D467-4EEA-94B1-B1C1F538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6663-5022-4E35-87C2-F84C4F99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2F614-C663-4ED5-8A4F-49508E6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67C34-32CE-480D-94E8-69ABDF34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11CEB-B35E-48C0-8889-19DA1DA5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71267-16B4-451D-A6E6-DE227FC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D923-755B-4106-89CE-DA66656B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067-25EC-4742-BDC0-1F98765E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5D9C-F220-4D7A-B260-13A85E48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13B1-6C74-4074-88A5-CC71F40B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76C9-A1C7-4D3F-907F-227D469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EED3-5802-423F-9753-3D6D0739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EFE5-FF05-497A-9224-C0DB2BA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E993-CAA5-4F97-B332-DCF5539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2DEB-726C-44F6-A393-796584E5C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3007-C3E7-42C5-8007-F252BC54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5C4A-CFC5-41E4-A32B-BACD3CE7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32CA-9C5E-4F41-BD54-271528CF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5DFE-F6BB-4D9F-B44F-BFBC6DA0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7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262D0-8E54-4AE3-A364-D7362448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19D8-C7D2-4EC1-A2B9-F8B52A65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4B69-3B1E-4383-9BB0-D0801F74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5EBEC-C424-493A-B0F3-A173CF53C6A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2A21-0399-4897-9E5F-160917F6A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E068-0778-4838-B2D2-C51B2B92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1304-4C44-4BCF-8E13-F437E929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036D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Microarchitecture and Design (3)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B43EC-5D60-4C2D-92B8-0F16A0E11695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E29938-166C-4DC3-A950-621B5C24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50" y="3236072"/>
            <a:ext cx="559209" cy="2057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10598233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2701" y="1017533"/>
            <a:ext cx="282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Store data to register file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2FA4C26D-0545-4790-A1B8-26FAE431EE8F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ABC5CA94-D32D-4AF0-9F85-3EBC2F7E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69DAEA9E-B195-482B-9818-E07BE7DD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180384C2-33AF-4580-AF48-0323E0D7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21F357A7-64FA-4505-AD56-5F20B77F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D4DAE8C6-345A-4714-BE23-44B3B3C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4FCD8A14-367B-4084-8961-5122DD68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F2BEE65D-8BDA-4269-84A8-4A3941F1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A5CB92DD-49FC-4480-88C1-25B4F19F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3D5F4C7C-655A-453C-97A9-98A0787A9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F5B78E54-CD7F-424F-921A-E2B83DF503F5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0CA627D9-EB95-42AE-B44C-449FD3E8CCA9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4EEBA0C6-4C33-42DE-896A-0D0E3C8A9CAD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89F848C6-C579-43BB-B38D-66A18304A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45EB1FCB-1215-4053-9CD1-4FB9D2E8DBD3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AE316274-C7DA-47C6-92B2-690FFCCDAF2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99BA534-A604-437F-93E1-758CB1CC5D29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F080AAB0-E54F-4EBD-BF95-277992B4A4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11B81CE0-38E9-4F1F-882E-25CCAF24E2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302B3C87-F5FC-4341-AF05-BCDB597B59F3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5F05E892-B82B-44A1-991B-7D1EF7EE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E1CC139-5AC6-44B1-9924-2530C6040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25D399C8-74CA-4429-8967-B9B3D0638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27B8B3C0-8342-47DD-BD55-7040E5EAD5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978F8FD-7DFE-4B1B-B6A6-1193C8C98C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66426AED-AD26-429F-83BD-602C090971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F7B97EBD-527A-45F3-A562-AC24F17B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483CA78A-691D-4626-B0DB-0919E1424DC6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B4400FA3-8D1D-4522-AEA3-50210AF6EFC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1021BF88-E448-4DBD-890F-B523F071D75F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25EDC37-8A84-4801-AEED-167028F051DF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8433E176-8587-457C-B484-BEE8DDCF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E9EFADC0-74FF-4D6E-B1AE-59EA26B1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049CB189-813C-428A-A1CD-769B85369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9776BE7D-24A7-43FC-861E-C1FC7E23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48B8FB65-0FE3-44B6-9C95-833B842E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3CDACCC1-DC05-491C-9090-B5536F8B789D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09ACB998-FFAF-4E97-B01C-3577D42AF454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CEE1FBC9-586C-4C19-9867-C4DFC6AF8A80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EF9CE57E-8DA2-4072-A7A9-005618613C46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3DBDD1-A938-49AD-BF27-4370FACB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FC107D9C-4AE4-4202-8EC8-8A59F570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BF39A2B3-1959-467F-9C74-9BF09DD8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2034213-6DE9-45DA-ACEF-EBB665DB5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23106FD6-F1D5-428B-81E0-1A86F6A83E6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5651F916-6B0D-4000-9C59-EE3604DD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2AF7195F-8079-4ADC-A318-659C4DA45CDD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DE854735-4B43-4B32-9250-66A8A8C5C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CCD7D234-0FF0-4AF4-83FC-30BF74FFE8B1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BC484FC-A892-4887-8EDF-11706CD50B9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ABD611C2-DF47-41AF-9F90-AB57E260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5A3F568-AA0A-4A0F-A150-F7F64362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59E69D6D-85BB-4C73-ABAD-2CB81D3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014E610A-DE64-4A3E-8B1E-8D33914EB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4696DC9B-B2F2-4494-A1BA-D592BB33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DCB01942-4541-4C97-9DA9-D75AA5470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05A2613C-2AEA-45F4-AEE4-A754979D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A9362450-22A0-49E0-8C32-CD1D1794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4739010-2F38-4411-A602-63B849353D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003C3FA9-C496-4B35-BBF9-5B9E11653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B9A711B9-A8A4-45AE-8CEF-E375A5CB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EBA8A968-D993-4D57-B9B5-F44F47007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76F812ED-08A7-46BB-B93E-3552E9CE5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5E9CA2E2-C436-477F-BC23-B08BD206DA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483131A5-5035-4F21-9EBE-A4F3AF5CCA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D5D6093-5930-4C18-8266-238EE0448BF5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742FA38-3D0A-4215-94BF-D08D05E1D014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4A83CB5A-EF80-4B38-9D00-FE1B3F74D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783263D2-1108-400A-8B53-E60806D54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CF6A7CCA-D048-4318-9C45-C2952BCB4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C760CFE-E458-4592-93C7-C0CF51F8B5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B880F85-ADE8-45BD-9CFD-AB7774973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F177B17-680B-4ED0-B94E-DA35D4BEDD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82C9B49-F0B3-4429-A988-8EC7F6BAA83D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EBE9E46D-8F61-4CFF-8FA0-59A6E59FA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6780686-9DF6-4F8C-9EB5-816C7A797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2208553E-74BB-4CFC-8529-DF5078EC67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BD8648E-B054-472D-AD6F-52282BDC89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021FCC9-65AF-4128-8727-6012D7A27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79CA0688-70B7-4EF0-AB78-D27AF472B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084A338-86B2-4782-B993-815A32CC75C8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465E210B-CAD5-480E-8B13-C4B050EA5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25C3F7D7-8ED6-4E10-92BA-8F77C8DB7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D31A574D-2F83-4C7D-A5DC-3021D0E34673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7D1CA6E9-1916-4D1C-B586-154D349350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9DA836A1-19B1-4E22-8B8C-73927EA60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307EA73-41D9-4900-8F3C-4CF8F14133DD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EA45F36-0E6C-44E2-B76E-A3A2866D3530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CD86EC7-438C-48E5-95F8-C744C27003C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848E0D-5259-473F-A464-C5469A863B19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24B1C6A1-64C7-41CE-B61E-5A7DFE335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C94C7851-BC2B-44FA-9E09-BBCB218BE3E2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8D3844C9-86E6-434E-AA63-7C994A71B2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3FE13D64-2942-4D21-B54B-6FB19F699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7BF878-5764-47A7-9B47-5702F0B1758C}"/>
              </a:ext>
            </a:extLst>
          </p:cNvPr>
          <p:cNvSpPr/>
          <p:nvPr/>
        </p:nvSpPr>
        <p:spPr>
          <a:xfrm>
            <a:off x="10263728" y="192716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174E-61F4-4251-A18B-F1036A22B39D}"/>
              </a:ext>
            </a:extLst>
          </p:cNvPr>
          <p:cNvSpPr/>
          <p:nvPr/>
        </p:nvSpPr>
        <p:spPr>
          <a:xfrm>
            <a:off x="10165565" y="192650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7BEB91-2297-4148-B5F1-A8387F66F7E9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9FA34-E40A-4373-A7A6-335B1704C590}"/>
              </a:ext>
            </a:extLst>
          </p:cNvPr>
          <p:cNvSpPr/>
          <p:nvPr/>
        </p:nvSpPr>
        <p:spPr>
          <a:xfrm rot="16200000">
            <a:off x="9097558" y="4194082"/>
            <a:ext cx="2375971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Data read from memory</a:t>
            </a:r>
          </a:p>
        </p:txBody>
      </p:sp>
      <p:sp>
        <p:nvSpPr>
          <p:cNvPr id="3" name="Oval Callout 7">
            <a:extLst>
              <a:ext uri="{FF2B5EF4-FFF2-40B4-BE49-F238E27FC236}">
                <a16:creationId xmlns:a16="http://schemas.microsoft.com/office/drawing/2014/main" id="{D0A5E937-96E1-468C-8D4D-449A8373318A}"/>
              </a:ext>
            </a:extLst>
          </p:cNvPr>
          <p:cNvSpPr/>
          <p:nvPr/>
        </p:nvSpPr>
        <p:spPr>
          <a:xfrm>
            <a:off x="3974228" y="3047727"/>
            <a:ext cx="3940106" cy="662309"/>
          </a:xfrm>
          <a:prstGeom prst="wedgeEllipseCallout">
            <a:avLst>
              <a:gd name="adj1" fmla="val -34217"/>
              <a:gd name="adj2" fmla="val 96137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Is this $t1 (LW’s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dest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. </a:t>
            </a:r>
            <a:r>
              <a:rPr lang="en-US" sz="2000" dirty="0" err="1">
                <a:solidFill>
                  <a:prstClr val="white"/>
                </a:solidFill>
                <a:latin typeface="Calibri"/>
              </a:rPr>
              <a:t>reg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068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Revised </a:t>
            </a:r>
            <a:r>
              <a:rPr lang="en-US" altLang="en-US" sz="4400" dirty="0" err="1"/>
              <a:t>Datapath</a:t>
            </a:r>
            <a:endParaRPr lang="en-US" altLang="en-US" sz="4400" dirty="0"/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>
          <a:xfrm>
            <a:off x="878215" y="989207"/>
            <a:ext cx="9495692" cy="4964611"/>
          </a:xfrm>
        </p:spPr>
        <p:txBody>
          <a:bodyPr>
            <a:normAutofit/>
          </a:bodyPr>
          <a:lstStyle/>
          <a:p>
            <a:r>
              <a:rPr lang="en-US" altLang="en-US" sz="2000" b="1" dirty="0" err="1"/>
              <a:t>Dest</a:t>
            </a:r>
            <a:r>
              <a:rPr lang="en-US" altLang="en-US" sz="2000" b="1" dirty="0"/>
              <a:t>. register number should be stored in the pipeline registers</a:t>
            </a:r>
          </a:p>
          <a:p>
            <a:r>
              <a:rPr lang="en-US" altLang="en-US" sz="2000" b="1" dirty="0"/>
              <a:t>The </a:t>
            </a:r>
            <a:r>
              <a:rPr lang="en-US" altLang="en-US" sz="2000" b="1" dirty="0" err="1"/>
              <a:t>dest</a:t>
            </a:r>
            <a:r>
              <a:rPr lang="en-US" altLang="en-US" sz="2000" b="1" dirty="0"/>
              <a:t>. register number is passed together with data during writeback</a:t>
            </a:r>
          </a:p>
        </p:txBody>
      </p:sp>
      <p:sp>
        <p:nvSpPr>
          <p:cNvPr id="124" name="Trapezoid 123">
            <a:extLst>
              <a:ext uri="{FF2B5EF4-FFF2-40B4-BE49-F238E27FC236}">
                <a16:creationId xmlns:a16="http://schemas.microsoft.com/office/drawing/2014/main" id="{8791EB1C-6BDE-40D9-B784-564372D9E442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D0D18663-9DEC-49E6-8D92-D7180E95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5" name="Text Box 23">
            <a:extLst>
              <a:ext uri="{FF2B5EF4-FFF2-40B4-BE49-F238E27FC236}">
                <a16:creationId xmlns:a16="http://schemas.microsoft.com/office/drawing/2014/main" id="{3647245A-001C-45E9-B176-F959D08D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6" name="Rectangle 7">
            <a:extLst>
              <a:ext uri="{FF2B5EF4-FFF2-40B4-BE49-F238E27FC236}">
                <a16:creationId xmlns:a16="http://schemas.microsoft.com/office/drawing/2014/main" id="{61FE882A-3822-462D-A0C0-222F86CF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34B6216B-D441-43A7-8536-3F9211B73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89" name="Text Box 23">
            <a:extLst>
              <a:ext uri="{FF2B5EF4-FFF2-40B4-BE49-F238E27FC236}">
                <a16:creationId xmlns:a16="http://schemas.microsoft.com/office/drawing/2014/main" id="{5FDD555E-282D-4578-9200-67F0CF7E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73EEE567-6DD8-4BD4-B2DB-3FCC8E4C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C9724948-4F83-4E1D-B9B8-90DDB6449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F8A996A7-72DE-45FE-86F1-A30BA53A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97" name="AutoShape 11">
            <a:extLst>
              <a:ext uri="{FF2B5EF4-FFF2-40B4-BE49-F238E27FC236}">
                <a16:creationId xmlns:a16="http://schemas.microsoft.com/office/drawing/2014/main" id="{1D3C2447-786D-4CC4-BF0D-ED2C6F933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1">
            <a:extLst>
              <a:ext uri="{FF2B5EF4-FFF2-40B4-BE49-F238E27FC236}">
                <a16:creationId xmlns:a16="http://schemas.microsoft.com/office/drawing/2014/main" id="{3F53CA7D-454B-4AEE-80FA-ED4EB1516095}"/>
              </a:ext>
            </a:extLst>
          </p:cNvPr>
          <p:cNvCxnSpPr>
            <a:cxnSpLocks noChangeShapeType="1"/>
            <a:endCxn id="187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Shape 127">
            <a:extLst>
              <a:ext uri="{FF2B5EF4-FFF2-40B4-BE49-F238E27FC236}">
                <a16:creationId xmlns:a16="http://schemas.microsoft.com/office/drawing/2014/main" id="{C4C36DA7-50FE-491D-AF97-0DA3E1E78884}"/>
              </a:ext>
            </a:extLst>
          </p:cNvPr>
          <p:cNvCxnSpPr>
            <a:cxnSpLocks noChangeShapeType="1"/>
            <a:stCxn id="206" idx="3"/>
            <a:endCxn id="24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Flowchart: Terminator 202">
            <a:extLst>
              <a:ext uri="{FF2B5EF4-FFF2-40B4-BE49-F238E27FC236}">
                <a16:creationId xmlns:a16="http://schemas.microsoft.com/office/drawing/2014/main" id="{DC4E40F1-2477-486B-852F-0A8827C0C6CB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4" name="AutoShape 11">
            <a:extLst>
              <a:ext uri="{FF2B5EF4-FFF2-40B4-BE49-F238E27FC236}">
                <a16:creationId xmlns:a16="http://schemas.microsoft.com/office/drawing/2014/main" id="{F2513639-65F9-46EA-B2F5-3D9A3BB480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11">
            <a:extLst>
              <a:ext uri="{FF2B5EF4-FFF2-40B4-BE49-F238E27FC236}">
                <a16:creationId xmlns:a16="http://schemas.microsoft.com/office/drawing/2014/main" id="{686DAD46-A78A-480E-B321-B2471BB3D3BC}"/>
              </a:ext>
            </a:extLst>
          </p:cNvPr>
          <p:cNvCxnSpPr>
            <a:cxnSpLocks noChangeShapeType="1"/>
            <a:stCxn id="203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52DB5E2E-7531-4153-8D3E-B908A58EB0A1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4B96522-FC9A-44EC-8C89-F57DC6D54674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hape 127">
            <a:extLst>
              <a:ext uri="{FF2B5EF4-FFF2-40B4-BE49-F238E27FC236}">
                <a16:creationId xmlns:a16="http://schemas.microsoft.com/office/drawing/2014/main" id="{21B80F2B-A3A5-432E-B2AE-2E4FD4D0406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11">
            <a:extLst>
              <a:ext uri="{FF2B5EF4-FFF2-40B4-BE49-F238E27FC236}">
                <a16:creationId xmlns:a16="http://schemas.microsoft.com/office/drawing/2014/main" id="{2F262296-8B4C-4052-9300-AB0D9CC547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0" name="Group 104">
            <a:extLst>
              <a:ext uri="{FF2B5EF4-FFF2-40B4-BE49-F238E27FC236}">
                <a16:creationId xmlns:a16="http://schemas.microsoft.com/office/drawing/2014/main" id="{4B41A273-82E9-4650-82D5-518B7578F16C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11" name="Rectangle 7">
              <a:extLst>
                <a:ext uri="{FF2B5EF4-FFF2-40B4-BE49-F238E27FC236}">
                  <a16:creationId xmlns:a16="http://schemas.microsoft.com/office/drawing/2014/main" id="{BAF8726E-AEDE-4680-9F1B-DBA93CF59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3" name="Text Box 23">
              <a:extLst>
                <a:ext uri="{FF2B5EF4-FFF2-40B4-BE49-F238E27FC236}">
                  <a16:creationId xmlns:a16="http://schemas.microsoft.com/office/drawing/2014/main" id="{8FB87AA1-643B-4428-9E55-B6402E35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4" name="Text Box 23">
              <a:extLst>
                <a:ext uri="{FF2B5EF4-FFF2-40B4-BE49-F238E27FC236}">
                  <a16:creationId xmlns:a16="http://schemas.microsoft.com/office/drawing/2014/main" id="{32C4C19E-971D-407F-BF1F-603A2F6F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5" name="Rectangle 7">
            <a:extLst>
              <a:ext uri="{FF2B5EF4-FFF2-40B4-BE49-F238E27FC236}">
                <a16:creationId xmlns:a16="http://schemas.microsoft.com/office/drawing/2014/main" id="{052063EC-12C5-41DE-8E59-D7840F7B8B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6" name="Straight Connector 24">
            <a:extLst>
              <a:ext uri="{FF2B5EF4-FFF2-40B4-BE49-F238E27FC236}">
                <a16:creationId xmlns:a16="http://schemas.microsoft.com/office/drawing/2014/main" id="{15FA557F-FADF-43F9-A1D4-6D382874BD4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Connector 27">
            <a:extLst>
              <a:ext uri="{FF2B5EF4-FFF2-40B4-BE49-F238E27FC236}">
                <a16:creationId xmlns:a16="http://schemas.microsoft.com/office/drawing/2014/main" id="{2DE03842-50FF-43B5-9D3B-07A9863007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Text Box 22">
            <a:extLst>
              <a:ext uri="{FF2B5EF4-FFF2-40B4-BE49-F238E27FC236}">
                <a16:creationId xmlns:a16="http://schemas.microsoft.com/office/drawing/2014/main" id="{5B6D464B-C127-41C5-A32F-1282B993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19" name="Shape 31">
            <a:extLst>
              <a:ext uri="{FF2B5EF4-FFF2-40B4-BE49-F238E27FC236}">
                <a16:creationId xmlns:a16="http://schemas.microsoft.com/office/drawing/2014/main" id="{E7608C2E-0CAE-4344-A041-D868B8BE8C55}"/>
              </a:ext>
            </a:extLst>
          </p:cNvPr>
          <p:cNvCxnSpPr>
            <a:cxnSpLocks noChangeShapeType="1"/>
            <a:endCxn id="21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17F4F320-48A1-4598-AE10-6079B1D5F2C6}"/>
              </a:ext>
            </a:extLst>
          </p:cNvPr>
          <p:cNvCxnSpPr>
            <a:cxnSpLocks noChangeShapeType="1"/>
            <a:stCxn id="215" idx="2"/>
            <a:endCxn id="21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Shape 127">
            <a:extLst>
              <a:ext uri="{FF2B5EF4-FFF2-40B4-BE49-F238E27FC236}">
                <a16:creationId xmlns:a16="http://schemas.microsoft.com/office/drawing/2014/main" id="{5AB008AC-63FF-4DD3-A407-9BA140C6B248}"/>
              </a:ext>
            </a:extLst>
          </p:cNvPr>
          <p:cNvCxnSpPr>
            <a:cxnSpLocks noChangeShapeType="1"/>
            <a:endCxn id="25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rapezoid 221">
            <a:extLst>
              <a:ext uri="{FF2B5EF4-FFF2-40B4-BE49-F238E27FC236}">
                <a16:creationId xmlns:a16="http://schemas.microsoft.com/office/drawing/2014/main" id="{46E0682A-B79C-459C-9A3D-8F69D98517DC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3" name="Text Box 23">
            <a:extLst>
              <a:ext uri="{FF2B5EF4-FFF2-40B4-BE49-F238E27FC236}">
                <a16:creationId xmlns:a16="http://schemas.microsoft.com/office/drawing/2014/main" id="{0C67A935-6169-4031-BF13-83E6DAB03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4" name="Text Box 23">
            <a:extLst>
              <a:ext uri="{FF2B5EF4-FFF2-40B4-BE49-F238E27FC236}">
                <a16:creationId xmlns:a16="http://schemas.microsoft.com/office/drawing/2014/main" id="{39C90E33-E410-40A5-87CA-7609DAFC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5" name="AutoShape 11">
            <a:extLst>
              <a:ext uri="{FF2B5EF4-FFF2-40B4-BE49-F238E27FC236}">
                <a16:creationId xmlns:a16="http://schemas.microsoft.com/office/drawing/2014/main" id="{DDB71C27-B3F5-4842-ADCA-6E0F4FA579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Text Box 23">
            <a:extLst>
              <a:ext uri="{FF2B5EF4-FFF2-40B4-BE49-F238E27FC236}">
                <a16:creationId xmlns:a16="http://schemas.microsoft.com/office/drawing/2014/main" id="{11008BD7-8F5E-4CB8-8C37-A2710C98E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27" name="Rounded Rectangle 49">
            <a:extLst>
              <a:ext uri="{FF2B5EF4-FFF2-40B4-BE49-F238E27FC236}">
                <a16:creationId xmlns:a16="http://schemas.microsoft.com/office/drawing/2014/main" id="{4DBBC53F-6F94-4247-93CE-FDD3083B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28" name="AutoShape 11">
            <a:extLst>
              <a:ext uri="{FF2B5EF4-FFF2-40B4-BE49-F238E27FC236}">
                <a16:creationId xmlns:a16="http://schemas.microsoft.com/office/drawing/2014/main" id="{2FB307B9-B8F5-400D-BC88-E1507C2024A9}"/>
              </a:ext>
            </a:extLst>
          </p:cNvPr>
          <p:cNvCxnSpPr>
            <a:cxnSpLocks noChangeShapeType="1"/>
            <a:stCxn id="227" idx="3"/>
            <a:endCxn id="226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" name="Elbow Connector 164">
            <a:extLst>
              <a:ext uri="{FF2B5EF4-FFF2-40B4-BE49-F238E27FC236}">
                <a16:creationId xmlns:a16="http://schemas.microsoft.com/office/drawing/2014/main" id="{7CA7B361-D0BB-42E1-A837-E27B5649F3DD}"/>
              </a:ext>
            </a:extLst>
          </p:cNvPr>
          <p:cNvCxnSpPr>
            <a:stCxn id="240" idx="3"/>
            <a:endCxn id="21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65">
            <a:extLst>
              <a:ext uri="{FF2B5EF4-FFF2-40B4-BE49-F238E27FC236}">
                <a16:creationId xmlns:a16="http://schemas.microsoft.com/office/drawing/2014/main" id="{15F37815-6E7C-4398-83BC-15D1D64C9B07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rapezoid 231">
            <a:extLst>
              <a:ext uri="{FF2B5EF4-FFF2-40B4-BE49-F238E27FC236}">
                <a16:creationId xmlns:a16="http://schemas.microsoft.com/office/drawing/2014/main" id="{57BA8E39-ACAE-4125-B733-39E47CA309A4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3" name="Text Box 23">
            <a:extLst>
              <a:ext uri="{FF2B5EF4-FFF2-40B4-BE49-F238E27FC236}">
                <a16:creationId xmlns:a16="http://schemas.microsoft.com/office/drawing/2014/main" id="{40DAE5CC-3231-4BC1-AE36-66CD53C99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4" name="Text Box 23">
            <a:extLst>
              <a:ext uri="{FF2B5EF4-FFF2-40B4-BE49-F238E27FC236}">
                <a16:creationId xmlns:a16="http://schemas.microsoft.com/office/drawing/2014/main" id="{A25C28F1-13E9-459E-BEEA-C4218B29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974EC6DB-F689-49D6-97FC-3A30DDCE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88A703B9-5BEA-46FF-9940-40568A947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Shape 41">
            <a:extLst>
              <a:ext uri="{FF2B5EF4-FFF2-40B4-BE49-F238E27FC236}">
                <a16:creationId xmlns:a16="http://schemas.microsoft.com/office/drawing/2014/main" id="{76E416A9-4803-497B-B665-26C3E1C35BA6}"/>
              </a:ext>
            </a:extLst>
          </p:cNvPr>
          <p:cNvCxnSpPr>
            <a:cxnSpLocks noChangeShapeType="1"/>
            <a:endCxn id="234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Text Box 23">
            <a:extLst>
              <a:ext uri="{FF2B5EF4-FFF2-40B4-BE49-F238E27FC236}">
                <a16:creationId xmlns:a16="http://schemas.microsoft.com/office/drawing/2014/main" id="{1338038C-5649-43F7-97F6-D423051D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0" name="Flowchart: Terminator 239">
            <a:extLst>
              <a:ext uri="{FF2B5EF4-FFF2-40B4-BE49-F238E27FC236}">
                <a16:creationId xmlns:a16="http://schemas.microsoft.com/office/drawing/2014/main" id="{B52932B0-2E65-439D-9899-17847D79EA3E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2" name="Elbow Connector 177">
            <a:extLst>
              <a:ext uri="{FF2B5EF4-FFF2-40B4-BE49-F238E27FC236}">
                <a16:creationId xmlns:a16="http://schemas.microsoft.com/office/drawing/2014/main" id="{B12EFEDA-8744-48A3-81A4-227CE9D25061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CF40A0A-3C09-4974-951B-A3943684F234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244" name="Rectangle 7">
              <a:extLst>
                <a:ext uri="{FF2B5EF4-FFF2-40B4-BE49-F238E27FC236}">
                  <a16:creationId xmlns:a16="http://schemas.microsoft.com/office/drawing/2014/main" id="{D1BBF84E-14F6-4617-83E3-A8E667F1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5" name="Text Box 23">
              <a:extLst>
                <a:ext uri="{FF2B5EF4-FFF2-40B4-BE49-F238E27FC236}">
                  <a16:creationId xmlns:a16="http://schemas.microsoft.com/office/drawing/2014/main" id="{387A9CB8-F57C-44B6-98F0-BC8C78BEE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6" name="Text Box 23">
              <a:extLst>
                <a:ext uri="{FF2B5EF4-FFF2-40B4-BE49-F238E27FC236}">
                  <a16:creationId xmlns:a16="http://schemas.microsoft.com/office/drawing/2014/main" id="{1C690054-87D9-46BB-9464-595ECB735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14F7C57-F55E-4548-8124-0BCA990A6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806ABF05-9F8C-4CD7-AB50-C9FA51540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B9C74EFD-FF1B-4446-82D5-226B9FFB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A1CB649B-0ADF-4CD7-AF0D-566B669AB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1" name="Rounded Rectangle 49">
              <a:extLst>
                <a:ext uri="{FF2B5EF4-FFF2-40B4-BE49-F238E27FC236}">
                  <a16:creationId xmlns:a16="http://schemas.microsoft.com/office/drawing/2014/main" id="{4306330A-0A05-46D9-AE51-CFC3ABDA4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2" name="Straight Connector 253">
              <a:extLst>
                <a:ext uri="{FF2B5EF4-FFF2-40B4-BE49-F238E27FC236}">
                  <a16:creationId xmlns:a16="http://schemas.microsoft.com/office/drawing/2014/main" id="{4F50CD31-172B-4772-8431-AB722942F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8E0DE4FC-9DEC-4CED-B95A-14252AEE8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901EFD05-63A6-4B2E-9DCC-55122CF00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E1195B81-219F-4D3F-9FDD-1F26BD4B3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6" name="Straight Connector 253">
              <a:extLst>
                <a:ext uri="{FF2B5EF4-FFF2-40B4-BE49-F238E27FC236}">
                  <a16:creationId xmlns:a16="http://schemas.microsoft.com/office/drawing/2014/main" id="{5D477C44-26D9-4944-A4D4-E2B39B0288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7" name="AutoShape 11">
            <a:extLst>
              <a:ext uri="{FF2B5EF4-FFF2-40B4-BE49-F238E27FC236}">
                <a16:creationId xmlns:a16="http://schemas.microsoft.com/office/drawing/2014/main" id="{FCD93D62-04EA-4706-AD68-A1B74423F2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Elbow Connector 228">
            <a:extLst>
              <a:ext uri="{FF2B5EF4-FFF2-40B4-BE49-F238E27FC236}">
                <a16:creationId xmlns:a16="http://schemas.microsoft.com/office/drawing/2014/main" id="{F2EF542B-8D98-457D-96A2-01EDA7A4CA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811F5E9-BD43-438C-8275-27F37ACCE27D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B1DF29B-619B-4545-AC44-E6F2D2694033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1" name="AutoShape 11">
            <a:extLst>
              <a:ext uri="{FF2B5EF4-FFF2-40B4-BE49-F238E27FC236}">
                <a16:creationId xmlns:a16="http://schemas.microsoft.com/office/drawing/2014/main" id="{9F2BCF65-A64C-4567-A736-4BD2B41DE5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2" name="AutoShape 11">
            <a:extLst>
              <a:ext uri="{FF2B5EF4-FFF2-40B4-BE49-F238E27FC236}">
                <a16:creationId xmlns:a16="http://schemas.microsoft.com/office/drawing/2014/main" id="{13078C57-9E20-41E1-9C5D-B13BA7F20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E500E5C9-80DE-4D70-B768-C9EF0097F5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F3C47FA5-DC11-42E6-B9AD-D139B7B21B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D3D8CE7B-EC57-4AAF-9C94-A6DDE5AA7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F8F8CB77-F69F-49E3-B092-DA58CFA079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AEFD808-DD06-4339-8A4A-A46B84F9B98F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25CEA656-5A52-4EBF-9EB3-813644D8AF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9DE35D98-9374-415D-924B-7EA205A5AA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9A4E3804-B9D2-4C08-AD60-0F35E789E8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9745403F-B156-424D-AD5B-BB0D005F7F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Shape 127">
            <a:extLst>
              <a:ext uri="{FF2B5EF4-FFF2-40B4-BE49-F238E27FC236}">
                <a16:creationId xmlns:a16="http://schemas.microsoft.com/office/drawing/2014/main" id="{6B1983ED-D3F4-439C-8EEB-F3A05B413B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6329775-35DB-46AC-8934-5E8B435B0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4D02B2C-FAEC-4E97-B8C0-AD947D854DF6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8F9E886-B03C-4675-AD3F-760FFE2EE58B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76" name="AutoShape 11">
              <a:extLst>
                <a:ext uri="{FF2B5EF4-FFF2-40B4-BE49-F238E27FC236}">
                  <a16:creationId xmlns:a16="http://schemas.microsoft.com/office/drawing/2014/main" id="{A5BC400C-B5F9-4C55-A3B8-171B20DBC7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1">
              <a:extLst>
                <a:ext uri="{FF2B5EF4-FFF2-40B4-BE49-F238E27FC236}">
                  <a16:creationId xmlns:a16="http://schemas.microsoft.com/office/drawing/2014/main" id="{F22F5570-2B5D-44C8-A79D-8ADF2FBE46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8" name="Elbow Connector 92">
            <a:extLst>
              <a:ext uri="{FF2B5EF4-FFF2-40B4-BE49-F238E27FC236}">
                <a16:creationId xmlns:a16="http://schemas.microsoft.com/office/drawing/2014/main" id="{C068B753-85A4-4C8A-9CB9-7F0C1D741FF9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4EED928B-F02F-4DF1-ABF8-76B722E9D4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0" name="AutoShape 11">
            <a:extLst>
              <a:ext uri="{FF2B5EF4-FFF2-40B4-BE49-F238E27FC236}">
                <a16:creationId xmlns:a16="http://schemas.microsoft.com/office/drawing/2014/main" id="{C1D93C82-BA67-4F1C-AE0C-6D578C37F3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9BA3277-074E-4592-9DF3-4B9950D784BC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B4AAAD9-6489-4FCC-800F-ABB36B354A09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3CF1A7C-2731-4883-923D-14D7E8EAB715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6B621E3-3FE2-4739-8997-C55FA0801C7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7" name="Flowchart: Terminator 286">
            <a:extLst>
              <a:ext uri="{FF2B5EF4-FFF2-40B4-BE49-F238E27FC236}">
                <a16:creationId xmlns:a16="http://schemas.microsoft.com/office/drawing/2014/main" id="{C171F500-3828-42E5-A4E4-5559931FB8A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F5A25E54-E0CA-4C25-A8CB-6A0EBDDFED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Slide Number Placeholder 1">
            <a:extLst>
              <a:ext uri="{FF2B5EF4-FFF2-40B4-BE49-F238E27FC236}">
                <a16:creationId xmlns:a16="http://schemas.microsoft.com/office/drawing/2014/main" id="{EC8378BD-C839-405F-9264-EC1ADFE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52B7B255-8665-40EA-BFC1-D14FB2F785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Shape 127">
            <a:extLst>
              <a:ext uri="{FF2B5EF4-FFF2-40B4-BE49-F238E27FC236}">
                <a16:creationId xmlns:a16="http://schemas.microsoft.com/office/drawing/2014/main" id="{1783D1E4-FBB3-4EC7-ABDD-2971E3D44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rgbClr val="FF0000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B6FF16C2-E7A5-48B9-B4F8-7FCE6C5E8F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AutoShape 11">
            <a:extLst>
              <a:ext uri="{FF2B5EF4-FFF2-40B4-BE49-F238E27FC236}">
                <a16:creationId xmlns:a16="http://schemas.microsoft.com/office/drawing/2014/main" id="{7C3681EC-947F-4C10-8506-5A68EB9983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1" name="AutoShape 11">
            <a:extLst>
              <a:ext uri="{FF2B5EF4-FFF2-40B4-BE49-F238E27FC236}">
                <a16:creationId xmlns:a16="http://schemas.microsoft.com/office/drawing/2014/main" id="{77372B7C-6D69-41B6-805E-2D03D53258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hape 127">
            <a:extLst>
              <a:ext uri="{FF2B5EF4-FFF2-40B4-BE49-F238E27FC236}">
                <a16:creationId xmlns:a16="http://schemas.microsoft.com/office/drawing/2014/main" id="{81E96956-94D0-4548-9713-B2B22B5BEE1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Elbow Connector 176">
            <a:extLst>
              <a:ext uri="{FF2B5EF4-FFF2-40B4-BE49-F238E27FC236}">
                <a16:creationId xmlns:a16="http://schemas.microsoft.com/office/drawing/2014/main" id="{A5C24EC8-42E1-444E-AC22-84648168E1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Example: ADD $t4,$t5,$t6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DCF7292D-04F6-4DB7-8A57-29B3E3DF5276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5CD8C4DC-F1BE-4B91-B80C-6A6644C6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9" name="Text Box 23">
            <a:extLst>
              <a:ext uri="{FF2B5EF4-FFF2-40B4-BE49-F238E27FC236}">
                <a16:creationId xmlns:a16="http://schemas.microsoft.com/office/drawing/2014/main" id="{91AEFDE0-ABC0-4FE5-8065-944B1C84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91" name="Rectangle 7">
            <a:extLst>
              <a:ext uri="{FF2B5EF4-FFF2-40B4-BE49-F238E27FC236}">
                <a16:creationId xmlns:a16="http://schemas.microsoft.com/office/drawing/2014/main" id="{0A5B46BD-5AF4-4958-AA2E-7B3D517F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759BC901-D8F2-47D8-86E4-CFCD48B3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1DFA08BE-F10A-4690-A467-EF9D94ADD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ECE8B0FD-37ED-41EB-B84A-1EBBA644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0D21B27B-1ABE-4233-B7E6-B6EB64D5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1" name="Text Box 23">
            <a:extLst>
              <a:ext uri="{FF2B5EF4-FFF2-40B4-BE49-F238E27FC236}">
                <a16:creationId xmlns:a16="http://schemas.microsoft.com/office/drawing/2014/main" id="{0C8D10EA-3E54-4725-AC0F-CC723092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0A7DD5DF-A80A-441F-ADAB-F39137F90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11">
            <a:extLst>
              <a:ext uri="{FF2B5EF4-FFF2-40B4-BE49-F238E27FC236}">
                <a16:creationId xmlns:a16="http://schemas.microsoft.com/office/drawing/2014/main" id="{B9F6F3D9-2CD8-400E-ADC7-1D3B3085594A}"/>
              </a:ext>
            </a:extLst>
          </p:cNvPr>
          <p:cNvCxnSpPr>
            <a:cxnSpLocks noChangeShapeType="1"/>
            <a:endCxn id="195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Shape 127">
            <a:extLst>
              <a:ext uri="{FF2B5EF4-FFF2-40B4-BE49-F238E27FC236}">
                <a16:creationId xmlns:a16="http://schemas.microsoft.com/office/drawing/2014/main" id="{C626D968-CDB2-4551-B7F6-92F9D625B521}"/>
              </a:ext>
            </a:extLst>
          </p:cNvPr>
          <p:cNvCxnSpPr>
            <a:cxnSpLocks noChangeShapeType="1"/>
            <a:stCxn id="209" idx="3"/>
            <a:endCxn id="251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9F8F26A4-7651-4927-A320-834A2BCB9670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B85F849E-2310-4632-9843-2AFE6CE677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F7ADCFE9-4B94-41CA-8ACB-6E09C91EC4AC}"/>
              </a:ext>
            </a:extLst>
          </p:cNvPr>
          <p:cNvCxnSpPr>
            <a:cxnSpLocks noChangeShapeType="1"/>
            <a:stCxn id="2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Flowchart: Terminator 208">
            <a:extLst>
              <a:ext uri="{FF2B5EF4-FFF2-40B4-BE49-F238E27FC236}">
                <a16:creationId xmlns:a16="http://schemas.microsoft.com/office/drawing/2014/main" id="{FD6CD86A-8EF7-4140-89F9-01A09A777310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1984FDC-9768-483B-A36E-2DDC148DA1D1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hape 127">
            <a:extLst>
              <a:ext uri="{FF2B5EF4-FFF2-40B4-BE49-F238E27FC236}">
                <a16:creationId xmlns:a16="http://schemas.microsoft.com/office/drawing/2014/main" id="{51401D55-7E8D-42CD-A2BB-C3E43C46CF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1">
            <a:extLst>
              <a:ext uri="{FF2B5EF4-FFF2-40B4-BE49-F238E27FC236}">
                <a16:creationId xmlns:a16="http://schemas.microsoft.com/office/drawing/2014/main" id="{CF71D6E3-B8FC-4112-82C2-66537BEBA1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4" name="Group 104">
            <a:extLst>
              <a:ext uri="{FF2B5EF4-FFF2-40B4-BE49-F238E27FC236}">
                <a16:creationId xmlns:a16="http://schemas.microsoft.com/office/drawing/2014/main" id="{A7177699-1AAD-485F-AB87-5D5673A7D9E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15" name="Rectangle 7">
              <a:extLst>
                <a:ext uri="{FF2B5EF4-FFF2-40B4-BE49-F238E27FC236}">
                  <a16:creationId xmlns:a16="http://schemas.microsoft.com/office/drawing/2014/main" id="{95B0BB6E-32E8-4207-9D73-8B6956D36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23C42DE6-D6A1-4BE3-BA85-8F677E37A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7" name="Text Box 23">
              <a:extLst>
                <a:ext uri="{FF2B5EF4-FFF2-40B4-BE49-F238E27FC236}">
                  <a16:creationId xmlns:a16="http://schemas.microsoft.com/office/drawing/2014/main" id="{93F1E924-01A7-473E-B239-C71C0C5E1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8" name="Rectangle 7">
            <a:extLst>
              <a:ext uri="{FF2B5EF4-FFF2-40B4-BE49-F238E27FC236}">
                <a16:creationId xmlns:a16="http://schemas.microsoft.com/office/drawing/2014/main" id="{08F85AD0-9226-44D8-AAA0-4791C89F63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9" name="Straight Connector 24">
            <a:extLst>
              <a:ext uri="{FF2B5EF4-FFF2-40B4-BE49-F238E27FC236}">
                <a16:creationId xmlns:a16="http://schemas.microsoft.com/office/drawing/2014/main" id="{10646326-5318-4FDE-8822-3EEF79AE0A6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Straight Connector 27">
            <a:extLst>
              <a:ext uri="{FF2B5EF4-FFF2-40B4-BE49-F238E27FC236}">
                <a16:creationId xmlns:a16="http://schemas.microsoft.com/office/drawing/2014/main" id="{C9968585-1B76-42EC-B778-2BC23D5E25B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Text Box 22">
            <a:extLst>
              <a:ext uri="{FF2B5EF4-FFF2-40B4-BE49-F238E27FC236}">
                <a16:creationId xmlns:a16="http://schemas.microsoft.com/office/drawing/2014/main" id="{B2541819-1DC6-4F59-BBCE-CB4CFA2D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2" name="Shape 31">
            <a:extLst>
              <a:ext uri="{FF2B5EF4-FFF2-40B4-BE49-F238E27FC236}">
                <a16:creationId xmlns:a16="http://schemas.microsoft.com/office/drawing/2014/main" id="{F80A495B-A269-444A-8F10-C92DB95D547D}"/>
              </a:ext>
            </a:extLst>
          </p:cNvPr>
          <p:cNvCxnSpPr>
            <a:cxnSpLocks noChangeShapeType="1"/>
            <a:endCxn id="218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AutoShape 11">
            <a:extLst>
              <a:ext uri="{FF2B5EF4-FFF2-40B4-BE49-F238E27FC236}">
                <a16:creationId xmlns:a16="http://schemas.microsoft.com/office/drawing/2014/main" id="{C0B8AD1F-AD41-4163-800C-C86CEF6B4EC7}"/>
              </a:ext>
            </a:extLst>
          </p:cNvPr>
          <p:cNvCxnSpPr>
            <a:cxnSpLocks noChangeShapeType="1"/>
            <a:stCxn id="218" idx="2"/>
            <a:endCxn id="217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hape 127">
            <a:extLst>
              <a:ext uri="{FF2B5EF4-FFF2-40B4-BE49-F238E27FC236}">
                <a16:creationId xmlns:a16="http://schemas.microsoft.com/office/drawing/2014/main" id="{51530104-7D77-440D-AB93-21C2D5DAF60B}"/>
              </a:ext>
            </a:extLst>
          </p:cNvPr>
          <p:cNvCxnSpPr>
            <a:cxnSpLocks noChangeShapeType="1"/>
            <a:endCxn id="254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rapezoid 224">
            <a:extLst>
              <a:ext uri="{FF2B5EF4-FFF2-40B4-BE49-F238E27FC236}">
                <a16:creationId xmlns:a16="http://schemas.microsoft.com/office/drawing/2014/main" id="{8829374F-10E3-4BA7-9A00-F861AA581D96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BFEE0BBE-36DC-4F40-9CAB-CB2440AB8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7" name="Text Box 23">
            <a:extLst>
              <a:ext uri="{FF2B5EF4-FFF2-40B4-BE49-F238E27FC236}">
                <a16:creationId xmlns:a16="http://schemas.microsoft.com/office/drawing/2014/main" id="{8BEB4D71-9E82-485C-B576-C5418F5B3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8" name="AutoShape 11">
            <a:extLst>
              <a:ext uri="{FF2B5EF4-FFF2-40B4-BE49-F238E27FC236}">
                <a16:creationId xmlns:a16="http://schemas.microsoft.com/office/drawing/2014/main" id="{65B20413-B732-49DC-9DCA-29099394F8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Text Box 23">
            <a:extLst>
              <a:ext uri="{FF2B5EF4-FFF2-40B4-BE49-F238E27FC236}">
                <a16:creationId xmlns:a16="http://schemas.microsoft.com/office/drawing/2014/main" id="{622A731F-94D2-49CE-AE3C-13FFA5698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1" name="Rounded Rectangle 49">
            <a:extLst>
              <a:ext uri="{FF2B5EF4-FFF2-40B4-BE49-F238E27FC236}">
                <a16:creationId xmlns:a16="http://schemas.microsoft.com/office/drawing/2014/main" id="{26B1062C-103A-49D6-9898-C815F17A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2" name="AutoShape 11">
            <a:extLst>
              <a:ext uri="{FF2B5EF4-FFF2-40B4-BE49-F238E27FC236}">
                <a16:creationId xmlns:a16="http://schemas.microsoft.com/office/drawing/2014/main" id="{35B84857-CE31-4472-9286-E796CABA2658}"/>
              </a:ext>
            </a:extLst>
          </p:cNvPr>
          <p:cNvCxnSpPr>
            <a:cxnSpLocks noChangeShapeType="1"/>
            <a:stCxn id="231" idx="3"/>
            <a:endCxn id="230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Elbow Connector 164">
            <a:extLst>
              <a:ext uri="{FF2B5EF4-FFF2-40B4-BE49-F238E27FC236}">
                <a16:creationId xmlns:a16="http://schemas.microsoft.com/office/drawing/2014/main" id="{B0EBB3F1-486A-4889-8BF3-911B73585EE6}"/>
              </a:ext>
            </a:extLst>
          </p:cNvPr>
          <p:cNvCxnSpPr>
            <a:stCxn id="243" idx="3"/>
            <a:endCxn id="218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165">
            <a:extLst>
              <a:ext uri="{FF2B5EF4-FFF2-40B4-BE49-F238E27FC236}">
                <a16:creationId xmlns:a16="http://schemas.microsoft.com/office/drawing/2014/main" id="{29A4981E-82EA-448D-9C81-5313F024B446}"/>
              </a:ext>
            </a:extLst>
          </p:cNvPr>
          <p:cNvCxnSpPr>
            <a:cxnSpLocks/>
            <a:endCxn id="231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rapezoid 234">
            <a:extLst>
              <a:ext uri="{FF2B5EF4-FFF2-40B4-BE49-F238E27FC236}">
                <a16:creationId xmlns:a16="http://schemas.microsoft.com/office/drawing/2014/main" id="{4AB8D9BC-ECEE-4CF1-BF92-F3B0D44EF9DF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FDE872AF-F7B8-4553-A71E-18F05CB0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84AB2327-AFD9-460F-927E-DDFDD6E5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8" name="Text Box 23">
            <a:extLst>
              <a:ext uri="{FF2B5EF4-FFF2-40B4-BE49-F238E27FC236}">
                <a16:creationId xmlns:a16="http://schemas.microsoft.com/office/drawing/2014/main" id="{CA159112-8CA2-48D6-8AC3-C0AEAC2B7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2C0F4A60-1EC4-445C-8B05-385695B40C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Shape 41">
            <a:extLst>
              <a:ext uri="{FF2B5EF4-FFF2-40B4-BE49-F238E27FC236}">
                <a16:creationId xmlns:a16="http://schemas.microsoft.com/office/drawing/2014/main" id="{C1FE9A7F-BFA2-4C52-BF51-5FB7A0156C14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" name="Text Box 23">
            <a:extLst>
              <a:ext uri="{FF2B5EF4-FFF2-40B4-BE49-F238E27FC236}">
                <a16:creationId xmlns:a16="http://schemas.microsoft.com/office/drawing/2014/main" id="{967F569C-598D-4691-9C45-9306DFE3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3" name="Flowchart: Terminator 242">
            <a:extLst>
              <a:ext uri="{FF2B5EF4-FFF2-40B4-BE49-F238E27FC236}">
                <a16:creationId xmlns:a16="http://schemas.microsoft.com/office/drawing/2014/main" id="{BB7B971D-B35A-4278-98D8-FB01B4D7E1FB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4" name="Elbow Connector 176">
            <a:extLst>
              <a:ext uri="{FF2B5EF4-FFF2-40B4-BE49-F238E27FC236}">
                <a16:creationId xmlns:a16="http://schemas.microsoft.com/office/drawing/2014/main" id="{EF983DA5-5008-4E18-B9A1-6AEDF30120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177">
            <a:extLst>
              <a:ext uri="{FF2B5EF4-FFF2-40B4-BE49-F238E27FC236}">
                <a16:creationId xmlns:a16="http://schemas.microsoft.com/office/drawing/2014/main" id="{A21CC5AA-8CAB-416E-8BBF-C6BAA5A60F7E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BBEB1CE-2BE6-401C-9DD4-666A2B66055B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247" name="Rectangle 7">
              <a:extLst>
                <a:ext uri="{FF2B5EF4-FFF2-40B4-BE49-F238E27FC236}">
                  <a16:creationId xmlns:a16="http://schemas.microsoft.com/office/drawing/2014/main" id="{D42E5B5D-333A-4121-AD35-CDF8ED828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7BA0B494-7CCE-4A42-841C-D4E141945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2F14F739-06C6-4865-A00D-252D2DD6B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45D70372-19FD-426F-9B0A-2816C02BC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418D5A16-5161-42EB-A982-3417B54B6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E675B624-261E-4B3C-8B80-22452A74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B5379C8D-9086-465E-B0E2-AD0A80067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4" name="Rounded Rectangle 49">
              <a:extLst>
                <a:ext uri="{FF2B5EF4-FFF2-40B4-BE49-F238E27FC236}">
                  <a16:creationId xmlns:a16="http://schemas.microsoft.com/office/drawing/2014/main" id="{721ABB54-5DD8-4365-AA02-341C9878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5" name="Straight Connector 253">
              <a:extLst>
                <a:ext uri="{FF2B5EF4-FFF2-40B4-BE49-F238E27FC236}">
                  <a16:creationId xmlns:a16="http://schemas.microsoft.com/office/drawing/2014/main" id="{79B36719-077D-484C-AA92-B7E5E533CD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A23DD663-B916-444B-8429-16312425E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E80BE24F-CA54-4916-9120-0B344C193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8" name="Text Box 23">
              <a:extLst>
                <a:ext uri="{FF2B5EF4-FFF2-40B4-BE49-F238E27FC236}">
                  <a16:creationId xmlns:a16="http://schemas.microsoft.com/office/drawing/2014/main" id="{5D3EF2C2-D9DD-4C94-8BDD-A00F4295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9" name="Straight Connector 253">
              <a:extLst>
                <a:ext uri="{FF2B5EF4-FFF2-40B4-BE49-F238E27FC236}">
                  <a16:creationId xmlns:a16="http://schemas.microsoft.com/office/drawing/2014/main" id="{32DB5E74-2925-477E-A8B6-2BA40BFE4F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0" name="AutoShape 11">
            <a:extLst>
              <a:ext uri="{FF2B5EF4-FFF2-40B4-BE49-F238E27FC236}">
                <a16:creationId xmlns:a16="http://schemas.microsoft.com/office/drawing/2014/main" id="{40F44931-867A-4CF0-9BF6-35B39E7426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Elbow Connector 228">
            <a:extLst>
              <a:ext uri="{FF2B5EF4-FFF2-40B4-BE49-F238E27FC236}">
                <a16:creationId xmlns:a16="http://schemas.microsoft.com/office/drawing/2014/main" id="{6ED988D4-39E4-4165-9F4B-DD3DE4986D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A8B70CB-443D-43D5-A9F4-6E5357AF749F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93A9C1A9-5F19-4D14-9E91-2E36EE0398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784B8D7F-3686-4605-8DB0-0E39F336D9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56338394-2E24-4606-9F77-42DFF51168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AF4AA8BF-C5C2-4A78-A1B8-0723145467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16FE1B13-6A7E-4BA9-AD1E-3BD1D9DD6B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06F2FEB2-F827-4CD6-B906-5BF9247F55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E66F5AF-52F1-419C-9639-4E74888E87DE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55A5DEE3-7D84-446B-99F5-A6571242F9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C6A4C0A1-B5A5-43A9-813B-CE3872452A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607C7896-4BCC-4FA2-89E8-01E7328388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AF6079ED-6A4A-4B78-A6B7-C7345C607A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Shape 127">
            <a:extLst>
              <a:ext uri="{FF2B5EF4-FFF2-40B4-BE49-F238E27FC236}">
                <a16:creationId xmlns:a16="http://schemas.microsoft.com/office/drawing/2014/main" id="{C9E0FE50-29B8-492C-A898-32E7B41AE2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AutoShape 11">
            <a:extLst>
              <a:ext uri="{FF2B5EF4-FFF2-40B4-BE49-F238E27FC236}">
                <a16:creationId xmlns:a16="http://schemas.microsoft.com/office/drawing/2014/main" id="{18742D2E-71C0-4296-8529-0011141766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BE3E50D-1CFB-4784-8849-6AF0AB272329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E0E59E3-F232-4134-87B4-84C1C9B31FE5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FF07941E-7ED5-42B9-A9A0-21D22DCCB6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1">
              <a:extLst>
                <a:ext uri="{FF2B5EF4-FFF2-40B4-BE49-F238E27FC236}">
                  <a16:creationId xmlns:a16="http://schemas.microsoft.com/office/drawing/2014/main" id="{4E14C5B8-96BB-4ECD-AAB1-6BC3ACC85B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1" name="Elbow Connector 92">
            <a:extLst>
              <a:ext uri="{FF2B5EF4-FFF2-40B4-BE49-F238E27FC236}">
                <a16:creationId xmlns:a16="http://schemas.microsoft.com/office/drawing/2014/main" id="{FA84C640-7D91-445E-940E-BF278B3CE730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BF8E5B0F-1E1F-4D22-B256-47CC9748AD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3" name="AutoShape 11">
            <a:extLst>
              <a:ext uri="{FF2B5EF4-FFF2-40B4-BE49-F238E27FC236}">
                <a16:creationId xmlns:a16="http://schemas.microsoft.com/office/drawing/2014/main" id="{1CB3CC9C-CD3A-415B-9C3D-87508FF4A0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1719A02-7507-4A5C-89AA-EB70D7BCABFE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315AC0-62DE-440A-B96C-0E5F11E8588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6B0CED-4B09-4D53-B02B-B2BA53290BD7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8" name="Flowchart: Terminator 287">
            <a:extLst>
              <a:ext uri="{FF2B5EF4-FFF2-40B4-BE49-F238E27FC236}">
                <a16:creationId xmlns:a16="http://schemas.microsoft.com/office/drawing/2014/main" id="{775323EC-CEDD-4CFB-A9DD-B675C22E4560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E3B3DC88-0C7A-494C-8019-4E86147FFF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Shape 127">
            <a:extLst>
              <a:ext uri="{FF2B5EF4-FFF2-40B4-BE49-F238E27FC236}">
                <a16:creationId xmlns:a16="http://schemas.microsoft.com/office/drawing/2014/main" id="{6FEC7F22-F97B-42C2-90B8-25799FE38E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6B988C4B-C51F-492A-87D2-0316F1529B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0EF1CE50-1756-435C-9152-9A1DF916D4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1">
            <a:extLst>
              <a:ext uri="{FF2B5EF4-FFF2-40B4-BE49-F238E27FC236}">
                <a16:creationId xmlns:a16="http://schemas.microsoft.com/office/drawing/2014/main" id="{031A6653-8121-4969-A936-AF141986E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8C41181D-FE9C-421C-9C57-AAB3E12976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745C3BA5-A42F-49BF-B1F8-0E738AFFE27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6" name="Slide Number Placeholder 1">
            <a:extLst>
              <a:ext uri="{FF2B5EF4-FFF2-40B4-BE49-F238E27FC236}">
                <a16:creationId xmlns:a16="http://schemas.microsoft.com/office/drawing/2014/main" id="{74A692A0-58C9-4452-A792-9864E24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6549BA2-E377-41E5-B0ED-6FBB4354B156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CCBDE-1360-48F6-BA71-051C698E3954}"/>
              </a:ext>
            </a:extLst>
          </p:cNvPr>
          <p:cNvSpPr txBox="1"/>
          <p:nvPr/>
        </p:nvSpPr>
        <p:spPr>
          <a:xfrm>
            <a:off x="1100721" y="1027363"/>
            <a:ext cx="327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instr. and increment 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9D7E5-3BD8-4FFB-92A4-7C88115114B7}"/>
              </a:ext>
            </a:extLst>
          </p:cNvPr>
          <p:cNvSpPr/>
          <p:nvPr/>
        </p:nvSpPr>
        <p:spPr>
          <a:xfrm>
            <a:off x="424693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467A7-455A-44EA-A89C-FF05601272C8}"/>
              </a:ext>
            </a:extLst>
          </p:cNvPr>
          <p:cNvSpPr/>
          <p:nvPr/>
        </p:nvSpPr>
        <p:spPr>
          <a:xfrm>
            <a:off x="435834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8D7539D-17C4-49EA-A180-8EDF1760BBEF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</p:spTree>
    <p:extLst>
      <p:ext uri="{BB962C8B-B14F-4D97-AF65-F5344CB8AC3E}">
        <p14:creationId xmlns:p14="http://schemas.microsoft.com/office/powerpoint/2010/main" val="40617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Example: ADD $t4,$t5,$t6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DFF00C48-102E-4703-940A-6539E8CCE899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2ED4DDC6-D326-45B1-9F28-6E7F37B73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1873DC0E-1F8D-44D6-923F-E45CDC56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95" name="Rectangle 7">
            <a:extLst>
              <a:ext uri="{FF2B5EF4-FFF2-40B4-BE49-F238E27FC236}">
                <a16:creationId xmlns:a16="http://schemas.microsoft.com/office/drawing/2014/main" id="{748A5869-8906-46DE-9D92-C8962F77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6749BFA0-889C-4FAE-A328-8A0AE673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B887ED29-0FB6-4ADF-8B53-52DA9E3B7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C710C872-76E8-4175-94CF-647CF5AE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01" name="Text Box 23">
            <a:extLst>
              <a:ext uri="{FF2B5EF4-FFF2-40B4-BE49-F238E27FC236}">
                <a16:creationId xmlns:a16="http://schemas.microsoft.com/office/drawing/2014/main" id="{DD31AE02-24E4-4DB7-8B6B-001F278D5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95ADED34-F61D-476F-BDB6-FC1D0AA4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4" name="AutoShape 11">
            <a:extLst>
              <a:ext uri="{FF2B5EF4-FFF2-40B4-BE49-F238E27FC236}">
                <a16:creationId xmlns:a16="http://schemas.microsoft.com/office/drawing/2014/main" id="{EE8116DF-A681-475D-A0B3-18F0FEABBF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" name="AutoShape 11">
            <a:extLst>
              <a:ext uri="{FF2B5EF4-FFF2-40B4-BE49-F238E27FC236}">
                <a16:creationId xmlns:a16="http://schemas.microsoft.com/office/drawing/2014/main" id="{5A83ACE3-AEBF-4E81-B23C-3BBD753DBA2B}"/>
              </a:ext>
            </a:extLst>
          </p:cNvPr>
          <p:cNvCxnSpPr>
            <a:cxnSpLocks noChangeShapeType="1"/>
            <a:endCxn id="196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Shape 127">
            <a:extLst>
              <a:ext uri="{FF2B5EF4-FFF2-40B4-BE49-F238E27FC236}">
                <a16:creationId xmlns:a16="http://schemas.microsoft.com/office/drawing/2014/main" id="{DC32D421-ECDA-4F13-A4B0-5B1C52BCBBB3}"/>
              </a:ext>
            </a:extLst>
          </p:cNvPr>
          <p:cNvCxnSpPr>
            <a:cxnSpLocks noChangeShapeType="1"/>
            <a:stCxn id="210" idx="3"/>
            <a:endCxn id="251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" name="Flowchart: Terminator 206">
            <a:extLst>
              <a:ext uri="{FF2B5EF4-FFF2-40B4-BE49-F238E27FC236}">
                <a16:creationId xmlns:a16="http://schemas.microsoft.com/office/drawing/2014/main" id="{9B549C8D-1652-4B69-90B0-C66E3562603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74CD7F89-3305-4302-8126-3C0CFDE7F2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AutoShape 11">
            <a:extLst>
              <a:ext uri="{FF2B5EF4-FFF2-40B4-BE49-F238E27FC236}">
                <a16:creationId xmlns:a16="http://schemas.microsoft.com/office/drawing/2014/main" id="{01C65AA8-7861-4D68-A9F5-C4E8B2F358A4}"/>
              </a:ext>
            </a:extLst>
          </p:cNvPr>
          <p:cNvCxnSpPr>
            <a:cxnSpLocks noChangeShapeType="1"/>
            <a:stCxn id="207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BC6747B7-0D38-404D-94CE-D985EB062366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7222ED7-BBB6-4518-AF48-66780E87F08C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97E06DF8-DFFC-40D4-B689-AE191AF6EB3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AutoShape 11">
            <a:extLst>
              <a:ext uri="{FF2B5EF4-FFF2-40B4-BE49-F238E27FC236}">
                <a16:creationId xmlns:a16="http://schemas.microsoft.com/office/drawing/2014/main" id="{24043F90-B5DA-4DDA-A8FB-372DC39FD0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" name="Group 104">
            <a:extLst>
              <a:ext uri="{FF2B5EF4-FFF2-40B4-BE49-F238E27FC236}">
                <a16:creationId xmlns:a16="http://schemas.microsoft.com/office/drawing/2014/main" id="{E4D3CBC1-FB29-48B5-9B94-1AFAA914DE0D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  <a:noFill/>
        </p:grpSpPr>
        <p:sp>
          <p:nvSpPr>
            <p:cNvPr id="216" name="Rectangle 7">
              <a:extLst>
                <a:ext uri="{FF2B5EF4-FFF2-40B4-BE49-F238E27FC236}">
                  <a16:creationId xmlns:a16="http://schemas.microsoft.com/office/drawing/2014/main" id="{1D3C54D8-DAC6-42CD-944C-6816B156E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7" name="Text Box 23">
              <a:extLst>
                <a:ext uri="{FF2B5EF4-FFF2-40B4-BE49-F238E27FC236}">
                  <a16:creationId xmlns:a16="http://schemas.microsoft.com/office/drawing/2014/main" id="{7A314572-F688-4D77-93A4-47F4BD076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8" name="Text Box 23">
              <a:extLst>
                <a:ext uri="{FF2B5EF4-FFF2-40B4-BE49-F238E27FC236}">
                  <a16:creationId xmlns:a16="http://schemas.microsoft.com/office/drawing/2014/main" id="{9F838791-3141-4DE8-B78C-95CDB165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9" name="Rectangle 7">
            <a:extLst>
              <a:ext uri="{FF2B5EF4-FFF2-40B4-BE49-F238E27FC236}">
                <a16:creationId xmlns:a16="http://schemas.microsoft.com/office/drawing/2014/main" id="{75DA53C4-2F9B-4C69-A768-6D4AB6301D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0" name="Straight Connector 24">
            <a:extLst>
              <a:ext uri="{FF2B5EF4-FFF2-40B4-BE49-F238E27FC236}">
                <a16:creationId xmlns:a16="http://schemas.microsoft.com/office/drawing/2014/main" id="{98D19161-C6BB-43BE-A140-5F94AA749F7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Straight Connector 27">
            <a:extLst>
              <a:ext uri="{FF2B5EF4-FFF2-40B4-BE49-F238E27FC236}">
                <a16:creationId xmlns:a16="http://schemas.microsoft.com/office/drawing/2014/main" id="{CFCD1B08-0DCA-4B35-BB17-F8EC0F09DFC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 Box 22">
            <a:extLst>
              <a:ext uri="{FF2B5EF4-FFF2-40B4-BE49-F238E27FC236}">
                <a16:creationId xmlns:a16="http://schemas.microsoft.com/office/drawing/2014/main" id="{BEEF37D9-A9BD-4B73-BC35-BD57A5BAE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3" name="Shape 31">
            <a:extLst>
              <a:ext uri="{FF2B5EF4-FFF2-40B4-BE49-F238E27FC236}">
                <a16:creationId xmlns:a16="http://schemas.microsoft.com/office/drawing/2014/main" id="{28A144EA-D18D-46A6-840F-465423A98EED}"/>
              </a:ext>
            </a:extLst>
          </p:cNvPr>
          <p:cNvCxnSpPr>
            <a:cxnSpLocks noChangeShapeType="1"/>
            <a:endCxn id="219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AutoShape 11">
            <a:extLst>
              <a:ext uri="{FF2B5EF4-FFF2-40B4-BE49-F238E27FC236}">
                <a16:creationId xmlns:a16="http://schemas.microsoft.com/office/drawing/2014/main" id="{10ABF912-509E-4341-823A-DB9438D750D6}"/>
              </a:ext>
            </a:extLst>
          </p:cNvPr>
          <p:cNvCxnSpPr>
            <a:cxnSpLocks noChangeShapeType="1"/>
            <a:stCxn id="219" idx="2"/>
            <a:endCxn id="218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Shape 127">
            <a:extLst>
              <a:ext uri="{FF2B5EF4-FFF2-40B4-BE49-F238E27FC236}">
                <a16:creationId xmlns:a16="http://schemas.microsoft.com/office/drawing/2014/main" id="{CF70D4E1-F9BA-4870-8F87-17D6BCA1C308}"/>
              </a:ext>
            </a:extLst>
          </p:cNvPr>
          <p:cNvCxnSpPr>
            <a:cxnSpLocks noChangeShapeType="1"/>
            <a:endCxn id="254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Trapezoid 225">
            <a:extLst>
              <a:ext uri="{FF2B5EF4-FFF2-40B4-BE49-F238E27FC236}">
                <a16:creationId xmlns:a16="http://schemas.microsoft.com/office/drawing/2014/main" id="{346059BB-53B7-47EF-8525-32511358C5BB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7" name="Text Box 23">
            <a:extLst>
              <a:ext uri="{FF2B5EF4-FFF2-40B4-BE49-F238E27FC236}">
                <a16:creationId xmlns:a16="http://schemas.microsoft.com/office/drawing/2014/main" id="{0ADF4365-6EF8-4400-9955-33A350C2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8" name="Text Box 23">
            <a:extLst>
              <a:ext uri="{FF2B5EF4-FFF2-40B4-BE49-F238E27FC236}">
                <a16:creationId xmlns:a16="http://schemas.microsoft.com/office/drawing/2014/main" id="{D76B49F3-D989-411B-8ED0-C4EF5A5F4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0" name="AutoShape 11">
            <a:extLst>
              <a:ext uri="{FF2B5EF4-FFF2-40B4-BE49-F238E27FC236}">
                <a16:creationId xmlns:a16="http://schemas.microsoft.com/office/drawing/2014/main" id="{762C9CED-45D5-4BC7-94E9-D32FAF82AC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Text Box 23">
            <a:extLst>
              <a:ext uri="{FF2B5EF4-FFF2-40B4-BE49-F238E27FC236}">
                <a16:creationId xmlns:a16="http://schemas.microsoft.com/office/drawing/2014/main" id="{41A7AE4F-F802-43AA-BBBE-111DAE4E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2" name="Rounded Rectangle 49">
            <a:extLst>
              <a:ext uri="{FF2B5EF4-FFF2-40B4-BE49-F238E27FC236}">
                <a16:creationId xmlns:a16="http://schemas.microsoft.com/office/drawing/2014/main" id="{CC7F35E3-F0DA-41A9-8C5F-A3BDE7FD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3" name="AutoShape 11">
            <a:extLst>
              <a:ext uri="{FF2B5EF4-FFF2-40B4-BE49-F238E27FC236}">
                <a16:creationId xmlns:a16="http://schemas.microsoft.com/office/drawing/2014/main" id="{B6F66611-2636-48B6-9006-A19FFED48E32}"/>
              </a:ext>
            </a:extLst>
          </p:cNvPr>
          <p:cNvCxnSpPr>
            <a:cxnSpLocks noChangeShapeType="1"/>
            <a:stCxn id="232" idx="3"/>
            <a:endCxn id="231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4" name="Elbow Connector 164">
            <a:extLst>
              <a:ext uri="{FF2B5EF4-FFF2-40B4-BE49-F238E27FC236}">
                <a16:creationId xmlns:a16="http://schemas.microsoft.com/office/drawing/2014/main" id="{C86D4419-B772-46B1-A7C3-3698DB93F046}"/>
              </a:ext>
            </a:extLst>
          </p:cNvPr>
          <p:cNvCxnSpPr>
            <a:stCxn id="244" idx="3"/>
            <a:endCxn id="219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165">
            <a:extLst>
              <a:ext uri="{FF2B5EF4-FFF2-40B4-BE49-F238E27FC236}">
                <a16:creationId xmlns:a16="http://schemas.microsoft.com/office/drawing/2014/main" id="{A1628C00-3B16-4870-BCD8-F103F6FF89FA}"/>
              </a:ext>
            </a:extLst>
          </p:cNvPr>
          <p:cNvCxnSpPr>
            <a:cxnSpLocks/>
            <a:endCxn id="232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rapezoid 235">
            <a:extLst>
              <a:ext uri="{FF2B5EF4-FFF2-40B4-BE49-F238E27FC236}">
                <a16:creationId xmlns:a16="http://schemas.microsoft.com/office/drawing/2014/main" id="{FF892524-EC61-49CF-B002-7B5A524A9C99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667D6CA2-1050-4BAF-8396-8DE4D9D2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8" name="Text Box 23">
            <a:extLst>
              <a:ext uri="{FF2B5EF4-FFF2-40B4-BE49-F238E27FC236}">
                <a16:creationId xmlns:a16="http://schemas.microsoft.com/office/drawing/2014/main" id="{E96E75A5-B873-4F56-8467-4DEB2EBDB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0" name="Text Box 23">
            <a:extLst>
              <a:ext uri="{FF2B5EF4-FFF2-40B4-BE49-F238E27FC236}">
                <a16:creationId xmlns:a16="http://schemas.microsoft.com/office/drawing/2014/main" id="{E2EFB474-9972-4CAD-9933-690F152E3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1" name="AutoShape 11">
            <a:extLst>
              <a:ext uri="{FF2B5EF4-FFF2-40B4-BE49-F238E27FC236}">
                <a16:creationId xmlns:a16="http://schemas.microsoft.com/office/drawing/2014/main" id="{A2647E55-1EA0-448C-BB2B-5993788E5F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" name="Shape 41">
            <a:extLst>
              <a:ext uri="{FF2B5EF4-FFF2-40B4-BE49-F238E27FC236}">
                <a16:creationId xmlns:a16="http://schemas.microsoft.com/office/drawing/2014/main" id="{95A1AD36-06A1-4F15-8663-4D6F10A227FA}"/>
              </a:ext>
            </a:extLst>
          </p:cNvPr>
          <p:cNvCxnSpPr>
            <a:cxnSpLocks noChangeShapeType="1"/>
            <a:endCxn id="238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3" name="Text Box 23">
            <a:extLst>
              <a:ext uri="{FF2B5EF4-FFF2-40B4-BE49-F238E27FC236}">
                <a16:creationId xmlns:a16="http://schemas.microsoft.com/office/drawing/2014/main" id="{8B344432-0C94-409D-97B1-D892E3FC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4" name="Flowchart: Terminator 243">
            <a:extLst>
              <a:ext uri="{FF2B5EF4-FFF2-40B4-BE49-F238E27FC236}">
                <a16:creationId xmlns:a16="http://schemas.microsoft.com/office/drawing/2014/main" id="{4C82A690-DF9B-4097-A076-20E64C33208B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5" name="Elbow Connector 177">
            <a:extLst>
              <a:ext uri="{FF2B5EF4-FFF2-40B4-BE49-F238E27FC236}">
                <a16:creationId xmlns:a16="http://schemas.microsoft.com/office/drawing/2014/main" id="{DC4A5333-EA83-4E49-89FF-6C663799FCE5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0FB798B-0E37-4D0D-B81A-42AEEDD57D45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247" name="Rectangle 7">
              <a:extLst>
                <a:ext uri="{FF2B5EF4-FFF2-40B4-BE49-F238E27FC236}">
                  <a16:creationId xmlns:a16="http://schemas.microsoft.com/office/drawing/2014/main" id="{A6967615-2740-4A68-A793-5FD2A356C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AFC5DABF-2006-4C43-9D9B-9F01FC2A8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C5D10C42-06B3-4301-BCAB-160EC0CC7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1FD4626E-3C77-4DDE-8175-CE2B5DE38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3AD46946-9676-45AD-8D8F-F167A3412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6DC1FF1E-AC3E-4D59-BB11-DF8B5A831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8811B892-39C6-44A5-A0AB-274F6D66D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4" name="Rounded Rectangle 49">
              <a:extLst>
                <a:ext uri="{FF2B5EF4-FFF2-40B4-BE49-F238E27FC236}">
                  <a16:creationId xmlns:a16="http://schemas.microsoft.com/office/drawing/2014/main" id="{44E19ECB-640E-46F7-ADC3-83E9675A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5" name="Straight Connector 253">
              <a:extLst>
                <a:ext uri="{FF2B5EF4-FFF2-40B4-BE49-F238E27FC236}">
                  <a16:creationId xmlns:a16="http://schemas.microsoft.com/office/drawing/2014/main" id="{FD6688BC-D32B-4F67-A618-CAB93B9659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D15B5A98-CA93-490E-BA8D-BC4708A5B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5E57961E-E87B-4311-BFEF-7F58A6897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8" name="Text Box 23">
              <a:extLst>
                <a:ext uri="{FF2B5EF4-FFF2-40B4-BE49-F238E27FC236}">
                  <a16:creationId xmlns:a16="http://schemas.microsoft.com/office/drawing/2014/main" id="{16BA9F9B-A16C-45DA-9590-267CD303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9" name="Straight Connector 253">
              <a:extLst>
                <a:ext uri="{FF2B5EF4-FFF2-40B4-BE49-F238E27FC236}">
                  <a16:creationId xmlns:a16="http://schemas.microsoft.com/office/drawing/2014/main" id="{E91D5FA6-6097-4434-80B3-C00654E63D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0" name="AutoShape 11">
            <a:extLst>
              <a:ext uri="{FF2B5EF4-FFF2-40B4-BE49-F238E27FC236}">
                <a16:creationId xmlns:a16="http://schemas.microsoft.com/office/drawing/2014/main" id="{70F33816-8445-4BDB-9302-1643B4554F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Elbow Connector 228">
            <a:extLst>
              <a:ext uri="{FF2B5EF4-FFF2-40B4-BE49-F238E27FC236}">
                <a16:creationId xmlns:a16="http://schemas.microsoft.com/office/drawing/2014/main" id="{E2F404E8-1525-4A68-A31D-D4DC8DDB34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F3F833FA-23CE-4A1A-A910-DAB4E44E60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4E13BCAD-3828-448A-B136-DB59B24073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A6D674DD-5E6E-4BB6-B177-4C1F1EB84D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BDEC637-3D54-4573-84E8-1DA04382BC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D5303302-0504-4571-BF25-669AA10A1F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5209ACB1-5479-4930-B5FC-CB7CB52FDF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7EA4526-F038-4960-9315-17389A17202B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F542ACC6-99F6-4704-9270-690651CBF9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9E70BB46-5307-49A5-94A9-FA558E94D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03B1076F-4FE5-4F1D-B7ED-1D66044753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D2ADC39F-6712-4A70-A7C1-6A8B51F7F9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Shape 127">
            <a:extLst>
              <a:ext uri="{FF2B5EF4-FFF2-40B4-BE49-F238E27FC236}">
                <a16:creationId xmlns:a16="http://schemas.microsoft.com/office/drawing/2014/main" id="{65FFBDF7-215A-4F0F-8925-FEAB53C141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AutoShape 11">
            <a:extLst>
              <a:ext uri="{FF2B5EF4-FFF2-40B4-BE49-F238E27FC236}">
                <a16:creationId xmlns:a16="http://schemas.microsoft.com/office/drawing/2014/main" id="{13366DE9-F5DF-4543-97F4-D940F870AD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449E3F1-A0CF-4EC9-9F1C-38483FCF6A3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4164B8D-D296-48EB-A88F-ADCCB0734A0D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5452005C-772F-409E-96C8-1EB73B8EE5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1">
              <a:extLst>
                <a:ext uri="{FF2B5EF4-FFF2-40B4-BE49-F238E27FC236}">
                  <a16:creationId xmlns:a16="http://schemas.microsoft.com/office/drawing/2014/main" id="{5AC462A0-5871-4148-81F5-7FC97F102C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1" name="Elbow Connector 92">
            <a:extLst>
              <a:ext uri="{FF2B5EF4-FFF2-40B4-BE49-F238E27FC236}">
                <a16:creationId xmlns:a16="http://schemas.microsoft.com/office/drawing/2014/main" id="{4A73453B-1E86-458C-8434-6E8D70941BC3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CE061BC1-EFE0-42DD-AFAD-3FA77B974B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3" name="AutoShape 11">
            <a:extLst>
              <a:ext uri="{FF2B5EF4-FFF2-40B4-BE49-F238E27FC236}">
                <a16:creationId xmlns:a16="http://schemas.microsoft.com/office/drawing/2014/main" id="{BC7EDE36-BC8E-4E2F-810F-C2BD189C71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4110F4AF-2C21-4A32-B2E5-9A58114B15A1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AB2A7A8-3AE2-4A6E-9846-378D5C08774A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8" name="Flowchart: Terminator 287">
            <a:extLst>
              <a:ext uri="{FF2B5EF4-FFF2-40B4-BE49-F238E27FC236}">
                <a16:creationId xmlns:a16="http://schemas.microsoft.com/office/drawing/2014/main" id="{9AB2FCBE-2062-47AE-BBB5-C5C8FE9B4D97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52336D13-5DB4-41A9-BC86-528B1EE2D5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Shape 127">
            <a:extLst>
              <a:ext uri="{FF2B5EF4-FFF2-40B4-BE49-F238E27FC236}">
                <a16:creationId xmlns:a16="http://schemas.microsoft.com/office/drawing/2014/main" id="{180BB43C-9E7F-4113-A4AA-8F9D1429B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1242C754-994F-4857-B20F-910B94B7BC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6693AF8A-0545-4136-B122-87D0B4886A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1">
            <a:extLst>
              <a:ext uri="{FF2B5EF4-FFF2-40B4-BE49-F238E27FC236}">
                <a16:creationId xmlns:a16="http://schemas.microsoft.com/office/drawing/2014/main" id="{F25930FC-5BC5-4FD7-BDE3-32F12CCF1C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179B2D10-7453-4892-B207-F8B35E2C53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5D678A68-869B-414B-B750-C15976361EA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Elbow Connector 176">
            <a:extLst>
              <a:ext uri="{FF2B5EF4-FFF2-40B4-BE49-F238E27FC236}">
                <a16:creationId xmlns:a16="http://schemas.microsoft.com/office/drawing/2014/main" id="{64949B6F-7EAE-4722-882A-2AAB29B7C9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EB4186-E6E8-4048-8B2E-ADC8BE509E0E}"/>
              </a:ext>
            </a:extLst>
          </p:cNvPr>
          <p:cNvSpPr/>
          <p:nvPr/>
        </p:nvSpPr>
        <p:spPr>
          <a:xfrm>
            <a:off x="4346686" y="1922980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42DA0-CF61-4C6A-94D1-187D3261A9A3}"/>
              </a:ext>
            </a:extLst>
          </p:cNvPr>
          <p:cNvSpPr/>
          <p:nvPr/>
        </p:nvSpPr>
        <p:spPr>
          <a:xfrm>
            <a:off x="4248523" y="1922316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B97D209-C38A-4792-823E-2ABE0878C40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CB58C-D9DE-47D8-968A-21BF9E553512}"/>
              </a:ext>
            </a:extLst>
          </p:cNvPr>
          <p:cNvSpPr txBox="1"/>
          <p:nvPr/>
        </p:nvSpPr>
        <p:spPr>
          <a:xfrm>
            <a:off x="4271498" y="1024776"/>
            <a:ext cx="233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Read $t5, $t6 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B2042D-AFBD-435E-AAAB-55092572C98A}"/>
              </a:ext>
            </a:extLst>
          </p:cNvPr>
          <p:cNvSpPr/>
          <p:nvPr/>
        </p:nvSpPr>
        <p:spPr>
          <a:xfrm>
            <a:off x="6416386" y="1923768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B5C89-7E6B-48FF-9142-C765EE756BDA}"/>
              </a:ext>
            </a:extLst>
          </p:cNvPr>
          <p:cNvSpPr/>
          <p:nvPr/>
        </p:nvSpPr>
        <p:spPr>
          <a:xfrm>
            <a:off x="6527799" y="1923768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876992" y="4040821"/>
            <a:ext cx="3010760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ADD $t4,$t5,$t6 machine code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7A9E06D-4041-4C7C-8A22-BBEC85EAF590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C50751E-14BF-400B-9A3F-C137F41BB0E6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03" name="Slide Number Placeholder 1">
            <a:extLst>
              <a:ext uri="{FF2B5EF4-FFF2-40B4-BE49-F238E27FC236}">
                <a16:creationId xmlns:a16="http://schemas.microsoft.com/office/drawing/2014/main" id="{9CBC216A-7F19-4CA3-89BE-03FDE6C5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1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Example: ADD $t4,$t5,$t6</a:t>
            </a:r>
          </a:p>
        </p:txBody>
      </p:sp>
      <p:sp>
        <p:nvSpPr>
          <p:cNvPr id="126" name="Trapezoid 125">
            <a:extLst>
              <a:ext uri="{FF2B5EF4-FFF2-40B4-BE49-F238E27FC236}">
                <a16:creationId xmlns:a16="http://schemas.microsoft.com/office/drawing/2014/main" id="{B2D6A0B1-797D-4937-96F8-E6EC41178965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381280BF-3221-4272-86B7-F1758096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5" name="Text Box 23">
            <a:extLst>
              <a:ext uri="{FF2B5EF4-FFF2-40B4-BE49-F238E27FC236}">
                <a16:creationId xmlns:a16="http://schemas.microsoft.com/office/drawing/2014/main" id="{D719B3A8-9A5C-4AB6-A8EA-5391F870D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98" name="Rectangle 7">
            <a:extLst>
              <a:ext uri="{FF2B5EF4-FFF2-40B4-BE49-F238E27FC236}">
                <a16:creationId xmlns:a16="http://schemas.microsoft.com/office/drawing/2014/main" id="{D6DFA160-B821-483F-B082-FD391259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1" name="Text Box 23">
            <a:extLst>
              <a:ext uri="{FF2B5EF4-FFF2-40B4-BE49-F238E27FC236}">
                <a16:creationId xmlns:a16="http://schemas.microsoft.com/office/drawing/2014/main" id="{9D0198B9-6DA8-47B8-9D08-1E86B766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4E933D5C-7106-4E3B-A1FB-045E09F9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4" name="Text Box 23">
            <a:extLst>
              <a:ext uri="{FF2B5EF4-FFF2-40B4-BE49-F238E27FC236}">
                <a16:creationId xmlns:a16="http://schemas.microsoft.com/office/drawing/2014/main" id="{6428A60E-8CAA-41BA-A52A-9314764B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05" name="Text Box 23">
            <a:extLst>
              <a:ext uri="{FF2B5EF4-FFF2-40B4-BE49-F238E27FC236}">
                <a16:creationId xmlns:a16="http://schemas.microsoft.com/office/drawing/2014/main" id="{C8698B59-2F4C-412C-B593-E4B82338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6" name="Text Box 23">
            <a:extLst>
              <a:ext uri="{FF2B5EF4-FFF2-40B4-BE49-F238E27FC236}">
                <a16:creationId xmlns:a16="http://schemas.microsoft.com/office/drawing/2014/main" id="{B6F439E6-469A-47C1-B48D-D3568EB0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CD5A44F4-6CC6-4977-9640-5B4F3C2D71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04F53E9F-AAD3-4929-AE67-310D95F47986}"/>
              </a:ext>
            </a:extLst>
          </p:cNvPr>
          <p:cNvCxnSpPr>
            <a:cxnSpLocks noChangeShapeType="1"/>
            <a:endCxn id="201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hape 127">
            <a:extLst>
              <a:ext uri="{FF2B5EF4-FFF2-40B4-BE49-F238E27FC236}">
                <a16:creationId xmlns:a16="http://schemas.microsoft.com/office/drawing/2014/main" id="{C4EC48AB-162F-416F-A94B-524923FAC69F}"/>
              </a:ext>
            </a:extLst>
          </p:cNvPr>
          <p:cNvCxnSpPr>
            <a:cxnSpLocks noChangeShapeType="1"/>
            <a:stCxn id="214" idx="3"/>
            <a:endCxn id="254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FDA21609-0C2C-479F-B9C8-59DEB892EC3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BAF72CF8-6F08-4E99-B95E-5C51242523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1">
            <a:extLst>
              <a:ext uri="{FF2B5EF4-FFF2-40B4-BE49-F238E27FC236}">
                <a16:creationId xmlns:a16="http://schemas.microsoft.com/office/drawing/2014/main" id="{EADF49B0-432C-41D3-BBBF-DF33DD8B50FE}"/>
              </a:ext>
            </a:extLst>
          </p:cNvPr>
          <p:cNvCxnSpPr>
            <a:cxnSpLocks noChangeShapeType="1"/>
            <a:stCxn id="210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4E10A39B-A6E8-41FF-BAC2-D96A93E1D3FA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FC4EE02-A77E-427C-82DA-D8D35063FDC9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hape 127">
            <a:extLst>
              <a:ext uri="{FF2B5EF4-FFF2-40B4-BE49-F238E27FC236}">
                <a16:creationId xmlns:a16="http://schemas.microsoft.com/office/drawing/2014/main" id="{925C3CA9-8C91-4621-A359-AD66CA1B84A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AutoShape 11">
            <a:extLst>
              <a:ext uri="{FF2B5EF4-FFF2-40B4-BE49-F238E27FC236}">
                <a16:creationId xmlns:a16="http://schemas.microsoft.com/office/drawing/2014/main" id="{CBBA02CE-3342-405E-A5A9-E3E550D014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8" name="Group 104">
            <a:extLst>
              <a:ext uri="{FF2B5EF4-FFF2-40B4-BE49-F238E27FC236}">
                <a16:creationId xmlns:a16="http://schemas.microsoft.com/office/drawing/2014/main" id="{E1EB749F-210D-42DD-AB31-925316F6D038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  <a:noFill/>
        </p:grpSpPr>
        <p:sp>
          <p:nvSpPr>
            <p:cNvPr id="219" name="Rectangle 7">
              <a:extLst>
                <a:ext uri="{FF2B5EF4-FFF2-40B4-BE49-F238E27FC236}">
                  <a16:creationId xmlns:a16="http://schemas.microsoft.com/office/drawing/2014/main" id="{C1CA646B-85F5-469E-874B-00054B877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0" name="Text Box 23">
              <a:extLst>
                <a:ext uri="{FF2B5EF4-FFF2-40B4-BE49-F238E27FC236}">
                  <a16:creationId xmlns:a16="http://schemas.microsoft.com/office/drawing/2014/main" id="{7E72C046-B8D6-4139-A7EC-9CF08D1B3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1" name="Text Box 23">
              <a:extLst>
                <a:ext uri="{FF2B5EF4-FFF2-40B4-BE49-F238E27FC236}">
                  <a16:creationId xmlns:a16="http://schemas.microsoft.com/office/drawing/2014/main" id="{F8708666-5894-4690-8D03-63B65AEA5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2" name="Rectangle 7">
            <a:extLst>
              <a:ext uri="{FF2B5EF4-FFF2-40B4-BE49-F238E27FC236}">
                <a16:creationId xmlns:a16="http://schemas.microsoft.com/office/drawing/2014/main" id="{C613E8DB-645B-486C-AA26-92AD700075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3" name="Straight Connector 24">
            <a:extLst>
              <a:ext uri="{FF2B5EF4-FFF2-40B4-BE49-F238E27FC236}">
                <a16:creationId xmlns:a16="http://schemas.microsoft.com/office/drawing/2014/main" id="{A9402C49-D641-4B09-A571-E0FFAC366EF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traight Connector 27">
            <a:extLst>
              <a:ext uri="{FF2B5EF4-FFF2-40B4-BE49-F238E27FC236}">
                <a16:creationId xmlns:a16="http://schemas.microsoft.com/office/drawing/2014/main" id="{48AEAABA-1746-4014-8F2D-A615AF11F8B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22">
            <a:extLst>
              <a:ext uri="{FF2B5EF4-FFF2-40B4-BE49-F238E27FC236}">
                <a16:creationId xmlns:a16="http://schemas.microsoft.com/office/drawing/2014/main" id="{CEAE290C-772B-47A8-808B-917F0FD2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6" name="Shape 31">
            <a:extLst>
              <a:ext uri="{FF2B5EF4-FFF2-40B4-BE49-F238E27FC236}">
                <a16:creationId xmlns:a16="http://schemas.microsoft.com/office/drawing/2014/main" id="{077BE47A-B964-491A-8C5F-27D74EEA1214}"/>
              </a:ext>
            </a:extLst>
          </p:cNvPr>
          <p:cNvCxnSpPr>
            <a:cxnSpLocks noChangeShapeType="1"/>
            <a:endCxn id="222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1326A50C-8D78-4083-96F2-0663FDEA7A9A}"/>
              </a:ext>
            </a:extLst>
          </p:cNvPr>
          <p:cNvCxnSpPr>
            <a:cxnSpLocks noChangeShapeType="1"/>
            <a:stCxn id="222" idx="2"/>
            <a:endCxn id="221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Shape 127">
            <a:extLst>
              <a:ext uri="{FF2B5EF4-FFF2-40B4-BE49-F238E27FC236}">
                <a16:creationId xmlns:a16="http://schemas.microsoft.com/office/drawing/2014/main" id="{58A8938E-5A65-45E9-BFD3-6FC82F57366B}"/>
              </a:ext>
            </a:extLst>
          </p:cNvPr>
          <p:cNvCxnSpPr>
            <a:cxnSpLocks noChangeShapeType="1"/>
            <a:endCxn id="257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Trapezoid 229">
            <a:extLst>
              <a:ext uri="{FF2B5EF4-FFF2-40B4-BE49-F238E27FC236}">
                <a16:creationId xmlns:a16="http://schemas.microsoft.com/office/drawing/2014/main" id="{CF8F7375-BEED-4820-9119-41E0EAAF227E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31" name="Text Box 23">
            <a:extLst>
              <a:ext uri="{FF2B5EF4-FFF2-40B4-BE49-F238E27FC236}">
                <a16:creationId xmlns:a16="http://schemas.microsoft.com/office/drawing/2014/main" id="{06E502CC-FA38-40D1-B687-1C612DA49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2" name="Text Box 23">
            <a:extLst>
              <a:ext uri="{FF2B5EF4-FFF2-40B4-BE49-F238E27FC236}">
                <a16:creationId xmlns:a16="http://schemas.microsoft.com/office/drawing/2014/main" id="{8E8DDC32-7802-48F5-AB7E-25C5A459F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3" name="AutoShape 11">
            <a:extLst>
              <a:ext uri="{FF2B5EF4-FFF2-40B4-BE49-F238E27FC236}">
                <a16:creationId xmlns:a16="http://schemas.microsoft.com/office/drawing/2014/main" id="{4FE62EF8-BF07-4A2C-BFBF-829CEF07AD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684F3133-C513-4088-A147-3394DC79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5" name="Rounded Rectangle 49">
            <a:extLst>
              <a:ext uri="{FF2B5EF4-FFF2-40B4-BE49-F238E27FC236}">
                <a16:creationId xmlns:a16="http://schemas.microsoft.com/office/drawing/2014/main" id="{3A8F4D7C-674A-4495-B9F7-8E2EA681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DE2DA88C-A536-4D88-92E9-532371DAD2D9}"/>
              </a:ext>
            </a:extLst>
          </p:cNvPr>
          <p:cNvCxnSpPr>
            <a:cxnSpLocks noChangeShapeType="1"/>
            <a:stCxn id="235" idx="3"/>
            <a:endCxn id="234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Elbow Connector 164">
            <a:extLst>
              <a:ext uri="{FF2B5EF4-FFF2-40B4-BE49-F238E27FC236}">
                <a16:creationId xmlns:a16="http://schemas.microsoft.com/office/drawing/2014/main" id="{4696A4C5-475C-497C-A649-C2C85BFB0281}"/>
              </a:ext>
            </a:extLst>
          </p:cNvPr>
          <p:cNvCxnSpPr>
            <a:stCxn id="247" idx="3"/>
            <a:endCxn id="222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165">
            <a:extLst>
              <a:ext uri="{FF2B5EF4-FFF2-40B4-BE49-F238E27FC236}">
                <a16:creationId xmlns:a16="http://schemas.microsoft.com/office/drawing/2014/main" id="{27C90560-64EE-4719-9662-F7D522334062}"/>
              </a:ext>
            </a:extLst>
          </p:cNvPr>
          <p:cNvCxnSpPr>
            <a:cxnSpLocks/>
            <a:endCxn id="235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rapezoid 239">
            <a:extLst>
              <a:ext uri="{FF2B5EF4-FFF2-40B4-BE49-F238E27FC236}">
                <a16:creationId xmlns:a16="http://schemas.microsoft.com/office/drawing/2014/main" id="{9A4464B7-9613-4DDA-9D84-310AA3A541C8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1" name="Text Box 23">
            <a:extLst>
              <a:ext uri="{FF2B5EF4-FFF2-40B4-BE49-F238E27FC236}">
                <a16:creationId xmlns:a16="http://schemas.microsoft.com/office/drawing/2014/main" id="{D252A124-F657-4A8A-AB0B-747A8B79B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2" name="Text Box 23">
            <a:extLst>
              <a:ext uri="{FF2B5EF4-FFF2-40B4-BE49-F238E27FC236}">
                <a16:creationId xmlns:a16="http://schemas.microsoft.com/office/drawing/2014/main" id="{59A42254-4C8B-436F-8A37-82DE6683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3" name="Text Box 23">
            <a:extLst>
              <a:ext uri="{FF2B5EF4-FFF2-40B4-BE49-F238E27FC236}">
                <a16:creationId xmlns:a16="http://schemas.microsoft.com/office/drawing/2014/main" id="{EFBE145E-46D3-462B-93A6-1B0CCDBB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4" name="AutoShape 11">
            <a:extLst>
              <a:ext uri="{FF2B5EF4-FFF2-40B4-BE49-F238E27FC236}">
                <a16:creationId xmlns:a16="http://schemas.microsoft.com/office/drawing/2014/main" id="{CF0E9ECE-4647-4618-857A-070E0138FB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Shape 41">
            <a:extLst>
              <a:ext uri="{FF2B5EF4-FFF2-40B4-BE49-F238E27FC236}">
                <a16:creationId xmlns:a16="http://schemas.microsoft.com/office/drawing/2014/main" id="{ABDE982D-9785-43FE-B42E-2211A3BE09B1}"/>
              </a:ext>
            </a:extLst>
          </p:cNvPr>
          <p:cNvCxnSpPr>
            <a:cxnSpLocks noChangeShapeType="1"/>
            <a:endCxn id="242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Text Box 23">
            <a:extLst>
              <a:ext uri="{FF2B5EF4-FFF2-40B4-BE49-F238E27FC236}">
                <a16:creationId xmlns:a16="http://schemas.microsoft.com/office/drawing/2014/main" id="{5D9E0CAB-0FB3-4BDB-BC6A-2D460797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7" name="Flowchart: Terminator 246">
            <a:extLst>
              <a:ext uri="{FF2B5EF4-FFF2-40B4-BE49-F238E27FC236}">
                <a16:creationId xmlns:a16="http://schemas.microsoft.com/office/drawing/2014/main" id="{3F536D1A-9D54-44B9-BE52-65A4C299D3A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8" name="Elbow Connector 177">
            <a:extLst>
              <a:ext uri="{FF2B5EF4-FFF2-40B4-BE49-F238E27FC236}">
                <a16:creationId xmlns:a16="http://schemas.microsoft.com/office/drawing/2014/main" id="{4A6B09DE-5C31-461A-B7D0-D5843988857B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30874AB-98AE-4D46-AAB4-5DBB8CCA522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250" name="Rectangle 7">
              <a:extLst>
                <a:ext uri="{FF2B5EF4-FFF2-40B4-BE49-F238E27FC236}">
                  <a16:creationId xmlns:a16="http://schemas.microsoft.com/office/drawing/2014/main" id="{202DE671-7DC5-438D-82B1-1D4E2BF3D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A8A1DD07-3656-47CA-9A97-88590219D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5117686C-5215-4DC5-9C82-97B809779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5D9A4810-755A-484A-89F9-8D2A36FF2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9564B01D-4D57-40F6-B68B-EB5B52937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07A72C77-B8E7-449B-87DF-76162B7E1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0EB3944C-B02C-4A8D-B42D-5C585EB1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7" name="Rounded Rectangle 49">
              <a:extLst>
                <a:ext uri="{FF2B5EF4-FFF2-40B4-BE49-F238E27FC236}">
                  <a16:creationId xmlns:a16="http://schemas.microsoft.com/office/drawing/2014/main" id="{49204F79-6B82-4035-AF8C-F15129B7B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113CDDC3-5EAF-4FE1-89C9-918D2C0B3F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9" name="Text Box 23">
              <a:extLst>
                <a:ext uri="{FF2B5EF4-FFF2-40B4-BE49-F238E27FC236}">
                  <a16:creationId xmlns:a16="http://schemas.microsoft.com/office/drawing/2014/main" id="{CAFF76CE-7E3D-43B2-B614-608C5B5A6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60" name="Text Box 23">
              <a:extLst>
                <a:ext uri="{FF2B5EF4-FFF2-40B4-BE49-F238E27FC236}">
                  <a16:creationId xmlns:a16="http://schemas.microsoft.com/office/drawing/2014/main" id="{0E30DB2D-4BA5-49DC-AC95-DDBCD067E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61" name="Text Box 23">
              <a:extLst>
                <a:ext uri="{FF2B5EF4-FFF2-40B4-BE49-F238E27FC236}">
                  <a16:creationId xmlns:a16="http://schemas.microsoft.com/office/drawing/2014/main" id="{5309D6C5-A4F1-451E-AC56-F158E1F0E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62" name="Straight Connector 253">
              <a:extLst>
                <a:ext uri="{FF2B5EF4-FFF2-40B4-BE49-F238E27FC236}">
                  <a16:creationId xmlns:a16="http://schemas.microsoft.com/office/drawing/2014/main" id="{F0A48208-F256-4E6D-A42C-92890B6D8C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504DC420-9B75-419B-B60D-29E44CB99D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Elbow Connector 228">
            <a:extLst>
              <a:ext uri="{FF2B5EF4-FFF2-40B4-BE49-F238E27FC236}">
                <a16:creationId xmlns:a16="http://schemas.microsoft.com/office/drawing/2014/main" id="{F37ED9DC-217F-4D05-9AE6-D76309C58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8714994-E13C-48BD-B46B-58009BE52ED6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41FC124-4A9D-49A2-8367-26A05E17FE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93C38BA4-1551-4990-B8E7-B4064D9E03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E08E51FB-093B-423D-84B5-8833CD9B22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CA58CA43-D2BF-47DB-8C18-B24D5A188E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D6C88E2-1797-4C7F-B79B-281C168B27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949BEEA9-653D-4A8B-9C0D-CC6738DC3F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33C2472F-99FC-473A-B414-9EB66BD819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47B0162C-91AF-40B9-9194-372EC27FCB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AutoShape 11">
            <a:extLst>
              <a:ext uri="{FF2B5EF4-FFF2-40B4-BE49-F238E27FC236}">
                <a16:creationId xmlns:a16="http://schemas.microsoft.com/office/drawing/2014/main" id="{F8F4857F-FE40-4611-AFDE-23E834F869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6F03E2E9-675C-4569-B4A3-31F8C01D7F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Shape 127">
            <a:extLst>
              <a:ext uri="{FF2B5EF4-FFF2-40B4-BE49-F238E27FC236}">
                <a16:creationId xmlns:a16="http://schemas.microsoft.com/office/drawing/2014/main" id="{8D9BC765-276A-4884-A47F-F83C9B3590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A929EA9-A295-46FE-BAB0-6091F334EE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9A339C-5A58-43B4-850F-41C8B18ED874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2F9B38-6BDB-4A71-9D80-304139B0B07A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2" name="AutoShape 11">
              <a:extLst>
                <a:ext uri="{FF2B5EF4-FFF2-40B4-BE49-F238E27FC236}">
                  <a16:creationId xmlns:a16="http://schemas.microsoft.com/office/drawing/2014/main" id="{6FCC975F-B8B1-40FF-82CC-73AFBDF1E9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1">
              <a:extLst>
                <a:ext uri="{FF2B5EF4-FFF2-40B4-BE49-F238E27FC236}">
                  <a16:creationId xmlns:a16="http://schemas.microsoft.com/office/drawing/2014/main" id="{6128CAD2-5E2B-4381-89DF-71ADEAC770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4" name="Elbow Connector 92">
            <a:extLst>
              <a:ext uri="{FF2B5EF4-FFF2-40B4-BE49-F238E27FC236}">
                <a16:creationId xmlns:a16="http://schemas.microsoft.com/office/drawing/2014/main" id="{C4A60DCD-624A-43DA-9A11-5B1D76B5B875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AutoShape 11">
            <a:extLst>
              <a:ext uri="{FF2B5EF4-FFF2-40B4-BE49-F238E27FC236}">
                <a16:creationId xmlns:a16="http://schemas.microsoft.com/office/drawing/2014/main" id="{AB7990AE-0A72-4EF1-B25B-C9443C5B98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AutoShape 11">
            <a:extLst>
              <a:ext uri="{FF2B5EF4-FFF2-40B4-BE49-F238E27FC236}">
                <a16:creationId xmlns:a16="http://schemas.microsoft.com/office/drawing/2014/main" id="{51FAE557-3081-4B88-A6EC-CF6507EDB1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5DF4282B-17F6-41CC-895B-4FBA42D38690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40BE3ED-5049-4E3A-BC9E-892136EAD269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1" name="Flowchart: Terminator 290">
            <a:extLst>
              <a:ext uri="{FF2B5EF4-FFF2-40B4-BE49-F238E27FC236}">
                <a16:creationId xmlns:a16="http://schemas.microsoft.com/office/drawing/2014/main" id="{EC76F7F7-CB42-4EF6-B6DD-22AB23415ADB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725FF256-F992-45EB-91ED-C8637C9851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Shape 127">
            <a:extLst>
              <a:ext uri="{FF2B5EF4-FFF2-40B4-BE49-F238E27FC236}">
                <a16:creationId xmlns:a16="http://schemas.microsoft.com/office/drawing/2014/main" id="{4609BE38-81F2-4D3E-8452-E56F6DA84F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Shape 127">
            <a:extLst>
              <a:ext uri="{FF2B5EF4-FFF2-40B4-BE49-F238E27FC236}">
                <a16:creationId xmlns:a16="http://schemas.microsoft.com/office/drawing/2014/main" id="{B1E484B5-D7F7-4104-AF97-32323D3FB1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0A1B902A-F837-4D0F-9B7C-B883791B97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AutoShape 11">
            <a:extLst>
              <a:ext uri="{FF2B5EF4-FFF2-40B4-BE49-F238E27FC236}">
                <a16:creationId xmlns:a16="http://schemas.microsoft.com/office/drawing/2014/main" id="{DC44DB37-8877-4B52-9C6A-1B1DA3C6B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FC2EC576-9AC5-4F4E-9DC3-03B74557B6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Shape 127">
            <a:extLst>
              <a:ext uri="{FF2B5EF4-FFF2-40B4-BE49-F238E27FC236}">
                <a16:creationId xmlns:a16="http://schemas.microsoft.com/office/drawing/2014/main" id="{4ED949DE-72F7-4749-BA7B-D46969C364B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Elbow Connector 176">
            <a:extLst>
              <a:ext uri="{FF2B5EF4-FFF2-40B4-BE49-F238E27FC236}">
                <a16:creationId xmlns:a16="http://schemas.microsoft.com/office/drawing/2014/main" id="{6CE3ECC1-2BE7-4C0E-98D8-E719DD2CC3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A29A5D83-B50F-4294-9397-075F7A91979D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DD13-5C28-4F90-9AE4-6FFEB7E66CCA}"/>
              </a:ext>
            </a:extLst>
          </p:cNvPr>
          <p:cNvSpPr txBox="1"/>
          <p:nvPr/>
        </p:nvSpPr>
        <p:spPr>
          <a:xfrm>
            <a:off x="6447670" y="1024776"/>
            <a:ext cx="2133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Calculate $t5 + $t6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25E6E-0F20-4556-97BC-25F0A33FC3AD}"/>
              </a:ext>
            </a:extLst>
          </p:cNvPr>
          <p:cNvSpPr/>
          <p:nvPr/>
        </p:nvSpPr>
        <p:spPr>
          <a:xfrm>
            <a:off x="6525769" y="1922192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B2713-CA8B-477F-9A54-45674888A2B0}"/>
              </a:ext>
            </a:extLst>
          </p:cNvPr>
          <p:cNvSpPr/>
          <p:nvPr/>
        </p:nvSpPr>
        <p:spPr>
          <a:xfrm>
            <a:off x="6427606" y="1921528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D13C8-17A3-419F-B969-85DD39A64A69}"/>
              </a:ext>
            </a:extLst>
          </p:cNvPr>
          <p:cNvSpPr/>
          <p:nvPr/>
        </p:nvSpPr>
        <p:spPr>
          <a:xfrm>
            <a:off x="848419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E1BD0-7173-4926-9B44-F5C25ED1F778}"/>
              </a:ext>
            </a:extLst>
          </p:cNvPr>
          <p:cNvSpPr/>
          <p:nvPr/>
        </p:nvSpPr>
        <p:spPr>
          <a:xfrm>
            <a:off x="859560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9393576-2A70-4BEF-B10B-BB5D0764E810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28754D6-1EE3-43D9-9866-B1E63CEDD4C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D045E-15E4-489D-B54C-609CBA3FE05D}"/>
              </a:ext>
            </a:extLst>
          </p:cNvPr>
          <p:cNvSpPr/>
          <p:nvPr/>
        </p:nvSpPr>
        <p:spPr>
          <a:xfrm rot="16200000">
            <a:off x="4902074" y="4244345"/>
            <a:ext cx="3313728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$t4 # / $t6 # / $t6 value / $t5 value</a:t>
            </a:r>
          </a:p>
        </p:txBody>
      </p:sp>
      <p:sp>
        <p:nvSpPr>
          <p:cNvPr id="307" name="Slide Number Placeholder 1">
            <a:extLst>
              <a:ext uri="{FF2B5EF4-FFF2-40B4-BE49-F238E27FC236}">
                <a16:creationId xmlns:a16="http://schemas.microsoft.com/office/drawing/2014/main" id="{A242FA98-B539-426A-B6CD-DE6FECD0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3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Example: ADD $t4,$t5,$t6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1B71B6C1-ADB7-4BA4-983B-F08114359927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8D7F1E05-F0B6-460A-9B9B-E7296B27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5" name="Text Box 23">
            <a:extLst>
              <a:ext uri="{FF2B5EF4-FFF2-40B4-BE49-F238E27FC236}">
                <a16:creationId xmlns:a16="http://schemas.microsoft.com/office/drawing/2014/main" id="{885766F8-4FA2-4E74-8770-4918762C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98" name="Rectangle 7">
            <a:extLst>
              <a:ext uri="{FF2B5EF4-FFF2-40B4-BE49-F238E27FC236}">
                <a16:creationId xmlns:a16="http://schemas.microsoft.com/office/drawing/2014/main" id="{7D2DD4A5-DAF8-467F-BB53-FA07BDA50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1" name="Text Box 23">
            <a:extLst>
              <a:ext uri="{FF2B5EF4-FFF2-40B4-BE49-F238E27FC236}">
                <a16:creationId xmlns:a16="http://schemas.microsoft.com/office/drawing/2014/main" id="{8723E083-0BCD-459E-AC76-798923CF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4C4A070F-787D-42E0-8365-AF9FB18E8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4" name="Text Box 23">
            <a:extLst>
              <a:ext uri="{FF2B5EF4-FFF2-40B4-BE49-F238E27FC236}">
                <a16:creationId xmlns:a16="http://schemas.microsoft.com/office/drawing/2014/main" id="{BB88B98A-3FAE-4E3C-BC69-36764BA0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05" name="Text Box 23">
            <a:extLst>
              <a:ext uri="{FF2B5EF4-FFF2-40B4-BE49-F238E27FC236}">
                <a16:creationId xmlns:a16="http://schemas.microsoft.com/office/drawing/2014/main" id="{B0F3AD15-19E0-4C24-9B75-AAB4BCCD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6" name="Text Box 23">
            <a:extLst>
              <a:ext uri="{FF2B5EF4-FFF2-40B4-BE49-F238E27FC236}">
                <a16:creationId xmlns:a16="http://schemas.microsoft.com/office/drawing/2014/main" id="{220EF87D-38DB-4A4E-9D3D-D6CDF665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D19E204F-2E78-43EC-B7E6-5872B06C9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1">
            <a:extLst>
              <a:ext uri="{FF2B5EF4-FFF2-40B4-BE49-F238E27FC236}">
                <a16:creationId xmlns:a16="http://schemas.microsoft.com/office/drawing/2014/main" id="{D91D7C31-B4AC-45C6-A0AE-9DF8ED580633}"/>
              </a:ext>
            </a:extLst>
          </p:cNvPr>
          <p:cNvCxnSpPr>
            <a:cxnSpLocks noChangeShapeType="1"/>
            <a:endCxn id="201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hape 127">
            <a:extLst>
              <a:ext uri="{FF2B5EF4-FFF2-40B4-BE49-F238E27FC236}">
                <a16:creationId xmlns:a16="http://schemas.microsoft.com/office/drawing/2014/main" id="{6C2F3449-7EF9-4A70-BB1D-F2CD0114AAD2}"/>
              </a:ext>
            </a:extLst>
          </p:cNvPr>
          <p:cNvCxnSpPr>
            <a:cxnSpLocks noChangeShapeType="1"/>
            <a:stCxn id="214" idx="3"/>
            <a:endCxn id="254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B3A99586-5CCA-4318-BEDE-8A0E1206FDFD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0C64F810-159A-4019-ACBA-82C1675FAA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1">
            <a:extLst>
              <a:ext uri="{FF2B5EF4-FFF2-40B4-BE49-F238E27FC236}">
                <a16:creationId xmlns:a16="http://schemas.microsoft.com/office/drawing/2014/main" id="{C3E925FA-DF1C-47F4-9C9D-7A32D0523548}"/>
              </a:ext>
            </a:extLst>
          </p:cNvPr>
          <p:cNvCxnSpPr>
            <a:cxnSpLocks noChangeShapeType="1"/>
            <a:stCxn id="210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EA1CDD5A-F1F3-4AAF-A1A0-DBF0CE6D09A8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9C60650-1DCC-44B8-9623-8D9BA16A4CE8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hape 127">
            <a:extLst>
              <a:ext uri="{FF2B5EF4-FFF2-40B4-BE49-F238E27FC236}">
                <a16:creationId xmlns:a16="http://schemas.microsoft.com/office/drawing/2014/main" id="{C117B149-9F53-4B87-8D99-7537C71E24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AutoShape 11">
            <a:extLst>
              <a:ext uri="{FF2B5EF4-FFF2-40B4-BE49-F238E27FC236}">
                <a16:creationId xmlns:a16="http://schemas.microsoft.com/office/drawing/2014/main" id="{A11BE405-5403-4570-B62C-ADA363ED5F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8" name="Group 104">
            <a:extLst>
              <a:ext uri="{FF2B5EF4-FFF2-40B4-BE49-F238E27FC236}">
                <a16:creationId xmlns:a16="http://schemas.microsoft.com/office/drawing/2014/main" id="{02783ABF-95F9-44F8-B1FA-11C756C44E87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  <a:noFill/>
        </p:grpSpPr>
        <p:sp>
          <p:nvSpPr>
            <p:cNvPr id="219" name="Rectangle 7">
              <a:extLst>
                <a:ext uri="{FF2B5EF4-FFF2-40B4-BE49-F238E27FC236}">
                  <a16:creationId xmlns:a16="http://schemas.microsoft.com/office/drawing/2014/main" id="{BC35BBBB-0A8A-4957-897F-8DC74A5F2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0" name="Text Box 23">
              <a:extLst>
                <a:ext uri="{FF2B5EF4-FFF2-40B4-BE49-F238E27FC236}">
                  <a16:creationId xmlns:a16="http://schemas.microsoft.com/office/drawing/2014/main" id="{458C7F1D-E56D-439A-ABB7-A2AEF4E37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1" name="Text Box 23">
              <a:extLst>
                <a:ext uri="{FF2B5EF4-FFF2-40B4-BE49-F238E27FC236}">
                  <a16:creationId xmlns:a16="http://schemas.microsoft.com/office/drawing/2014/main" id="{D9D445EB-CBAE-4C96-AF92-9679139FF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2" name="Rectangle 7">
            <a:extLst>
              <a:ext uri="{FF2B5EF4-FFF2-40B4-BE49-F238E27FC236}">
                <a16:creationId xmlns:a16="http://schemas.microsoft.com/office/drawing/2014/main" id="{A175C7E6-6A38-4E60-91D5-711504F109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3" name="Straight Connector 24">
            <a:extLst>
              <a:ext uri="{FF2B5EF4-FFF2-40B4-BE49-F238E27FC236}">
                <a16:creationId xmlns:a16="http://schemas.microsoft.com/office/drawing/2014/main" id="{5CD250F8-E522-4171-89F2-6BD8017EB8B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Straight Connector 27">
            <a:extLst>
              <a:ext uri="{FF2B5EF4-FFF2-40B4-BE49-F238E27FC236}">
                <a16:creationId xmlns:a16="http://schemas.microsoft.com/office/drawing/2014/main" id="{0BB54FF6-BB73-4E2C-BF06-477F4553D61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22">
            <a:extLst>
              <a:ext uri="{FF2B5EF4-FFF2-40B4-BE49-F238E27FC236}">
                <a16:creationId xmlns:a16="http://schemas.microsoft.com/office/drawing/2014/main" id="{F432E010-A878-4035-B7C2-8FCB8E388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6" name="Shape 31">
            <a:extLst>
              <a:ext uri="{FF2B5EF4-FFF2-40B4-BE49-F238E27FC236}">
                <a16:creationId xmlns:a16="http://schemas.microsoft.com/office/drawing/2014/main" id="{E7899497-B45F-43D3-AC11-14C05210086B}"/>
              </a:ext>
            </a:extLst>
          </p:cNvPr>
          <p:cNvCxnSpPr>
            <a:cxnSpLocks noChangeShapeType="1"/>
            <a:endCxn id="222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5F2A379E-F911-4433-BB18-0B913B87ED88}"/>
              </a:ext>
            </a:extLst>
          </p:cNvPr>
          <p:cNvCxnSpPr>
            <a:cxnSpLocks noChangeShapeType="1"/>
            <a:stCxn id="222" idx="2"/>
            <a:endCxn id="221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Shape 127">
            <a:extLst>
              <a:ext uri="{FF2B5EF4-FFF2-40B4-BE49-F238E27FC236}">
                <a16:creationId xmlns:a16="http://schemas.microsoft.com/office/drawing/2014/main" id="{A7618ED1-4A68-4D18-BBF8-6A9E86085A37}"/>
              </a:ext>
            </a:extLst>
          </p:cNvPr>
          <p:cNvCxnSpPr>
            <a:cxnSpLocks noChangeShapeType="1"/>
            <a:endCxn id="257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0" name="Trapezoid 229">
            <a:extLst>
              <a:ext uri="{FF2B5EF4-FFF2-40B4-BE49-F238E27FC236}">
                <a16:creationId xmlns:a16="http://schemas.microsoft.com/office/drawing/2014/main" id="{98BF581A-B29D-469D-83EC-C6AEB0078A58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31" name="Text Box 23">
            <a:extLst>
              <a:ext uri="{FF2B5EF4-FFF2-40B4-BE49-F238E27FC236}">
                <a16:creationId xmlns:a16="http://schemas.microsoft.com/office/drawing/2014/main" id="{8C3371A1-4C68-4D61-91A0-4A5360B32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2" name="Text Box 23">
            <a:extLst>
              <a:ext uri="{FF2B5EF4-FFF2-40B4-BE49-F238E27FC236}">
                <a16:creationId xmlns:a16="http://schemas.microsoft.com/office/drawing/2014/main" id="{622EE5DD-648A-4863-B601-387A1C6BA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3" name="AutoShape 11">
            <a:extLst>
              <a:ext uri="{FF2B5EF4-FFF2-40B4-BE49-F238E27FC236}">
                <a16:creationId xmlns:a16="http://schemas.microsoft.com/office/drawing/2014/main" id="{503430BC-6466-4A04-AA6C-2F993C792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7F6A35D7-A745-4EEB-B236-27C696145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5" name="Rounded Rectangle 49">
            <a:extLst>
              <a:ext uri="{FF2B5EF4-FFF2-40B4-BE49-F238E27FC236}">
                <a16:creationId xmlns:a16="http://schemas.microsoft.com/office/drawing/2014/main" id="{A992E7D9-895D-48DD-8CE6-E322A8D8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A9B30810-9BC9-4330-9A3A-94D4BE5EF0C5}"/>
              </a:ext>
            </a:extLst>
          </p:cNvPr>
          <p:cNvCxnSpPr>
            <a:cxnSpLocks noChangeShapeType="1"/>
            <a:stCxn id="235" idx="3"/>
            <a:endCxn id="234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Elbow Connector 164">
            <a:extLst>
              <a:ext uri="{FF2B5EF4-FFF2-40B4-BE49-F238E27FC236}">
                <a16:creationId xmlns:a16="http://schemas.microsoft.com/office/drawing/2014/main" id="{B8207B6A-A4FA-432D-9533-F8A648104289}"/>
              </a:ext>
            </a:extLst>
          </p:cNvPr>
          <p:cNvCxnSpPr>
            <a:stCxn id="247" idx="3"/>
            <a:endCxn id="222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165">
            <a:extLst>
              <a:ext uri="{FF2B5EF4-FFF2-40B4-BE49-F238E27FC236}">
                <a16:creationId xmlns:a16="http://schemas.microsoft.com/office/drawing/2014/main" id="{35877E8E-4A04-4B35-8277-211DAAF3205C}"/>
              </a:ext>
            </a:extLst>
          </p:cNvPr>
          <p:cNvCxnSpPr>
            <a:cxnSpLocks/>
            <a:endCxn id="235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rapezoid 239">
            <a:extLst>
              <a:ext uri="{FF2B5EF4-FFF2-40B4-BE49-F238E27FC236}">
                <a16:creationId xmlns:a16="http://schemas.microsoft.com/office/drawing/2014/main" id="{8771A3EE-218A-4D33-8105-6F1369F725CE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1" name="Text Box 23">
            <a:extLst>
              <a:ext uri="{FF2B5EF4-FFF2-40B4-BE49-F238E27FC236}">
                <a16:creationId xmlns:a16="http://schemas.microsoft.com/office/drawing/2014/main" id="{E59BC8B2-930A-4BF8-8812-DE2D86D4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2" name="Text Box 23">
            <a:extLst>
              <a:ext uri="{FF2B5EF4-FFF2-40B4-BE49-F238E27FC236}">
                <a16:creationId xmlns:a16="http://schemas.microsoft.com/office/drawing/2014/main" id="{B587FE4E-CC8D-46A0-B68C-CE8583C34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3" name="Text Box 23">
            <a:extLst>
              <a:ext uri="{FF2B5EF4-FFF2-40B4-BE49-F238E27FC236}">
                <a16:creationId xmlns:a16="http://schemas.microsoft.com/office/drawing/2014/main" id="{06EEA9DD-8CFD-4434-81D5-4A57317A3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4" name="AutoShape 11">
            <a:extLst>
              <a:ext uri="{FF2B5EF4-FFF2-40B4-BE49-F238E27FC236}">
                <a16:creationId xmlns:a16="http://schemas.microsoft.com/office/drawing/2014/main" id="{A8D92A74-2FFF-4DE7-99F6-A8A327B806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Shape 41">
            <a:extLst>
              <a:ext uri="{FF2B5EF4-FFF2-40B4-BE49-F238E27FC236}">
                <a16:creationId xmlns:a16="http://schemas.microsoft.com/office/drawing/2014/main" id="{DAF0941F-4B21-4B55-96B8-F4ED87254ACE}"/>
              </a:ext>
            </a:extLst>
          </p:cNvPr>
          <p:cNvCxnSpPr>
            <a:cxnSpLocks noChangeShapeType="1"/>
            <a:endCxn id="242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Text Box 23">
            <a:extLst>
              <a:ext uri="{FF2B5EF4-FFF2-40B4-BE49-F238E27FC236}">
                <a16:creationId xmlns:a16="http://schemas.microsoft.com/office/drawing/2014/main" id="{7C84A213-D296-4EEC-B8AE-AB9C9851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7" name="Flowchart: Terminator 246">
            <a:extLst>
              <a:ext uri="{FF2B5EF4-FFF2-40B4-BE49-F238E27FC236}">
                <a16:creationId xmlns:a16="http://schemas.microsoft.com/office/drawing/2014/main" id="{9A462158-19A8-4EDE-81DE-67D174CFE210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8" name="Elbow Connector 177">
            <a:extLst>
              <a:ext uri="{FF2B5EF4-FFF2-40B4-BE49-F238E27FC236}">
                <a16:creationId xmlns:a16="http://schemas.microsoft.com/office/drawing/2014/main" id="{839D43E7-0F49-4013-AAE8-06C1F78D74F9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456BD02-1314-4D49-954D-8932A13BEB0D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250" name="Rectangle 7">
              <a:extLst>
                <a:ext uri="{FF2B5EF4-FFF2-40B4-BE49-F238E27FC236}">
                  <a16:creationId xmlns:a16="http://schemas.microsoft.com/office/drawing/2014/main" id="{80E5E0A1-3D65-40FD-B1C9-E6AF7CE36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55A4493F-7D34-4B83-ABAF-C750BDD3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989FA7AD-7D38-4E5B-AD83-16A70AF4E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90AFF700-9BBA-48CF-BE98-6BF93B780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6F9BE41D-BB60-4B7C-A5B2-19B88AA1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F3379774-3A95-476A-BC6C-8DA2F043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106B6351-A192-4053-82A7-9214FBC6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7" name="Rounded Rectangle 49">
              <a:extLst>
                <a:ext uri="{FF2B5EF4-FFF2-40B4-BE49-F238E27FC236}">
                  <a16:creationId xmlns:a16="http://schemas.microsoft.com/office/drawing/2014/main" id="{9E3BFF39-F138-4E84-9722-893F6BE2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80F4CE61-10A8-4A8D-8CDD-C9AE7AB097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9" name="Text Box 23">
              <a:extLst>
                <a:ext uri="{FF2B5EF4-FFF2-40B4-BE49-F238E27FC236}">
                  <a16:creationId xmlns:a16="http://schemas.microsoft.com/office/drawing/2014/main" id="{82427647-4418-4438-849A-3C66C7623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60" name="Text Box 23">
              <a:extLst>
                <a:ext uri="{FF2B5EF4-FFF2-40B4-BE49-F238E27FC236}">
                  <a16:creationId xmlns:a16="http://schemas.microsoft.com/office/drawing/2014/main" id="{B709B848-424B-442E-9F38-986CA5784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61" name="Text Box 23">
              <a:extLst>
                <a:ext uri="{FF2B5EF4-FFF2-40B4-BE49-F238E27FC236}">
                  <a16:creationId xmlns:a16="http://schemas.microsoft.com/office/drawing/2014/main" id="{5AC83EC1-6394-45A2-8CCF-6DCDA134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62" name="Straight Connector 253">
              <a:extLst>
                <a:ext uri="{FF2B5EF4-FFF2-40B4-BE49-F238E27FC236}">
                  <a16:creationId xmlns:a16="http://schemas.microsoft.com/office/drawing/2014/main" id="{4F1E74DE-FC67-4AF4-9EBF-308BF4792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5EA3AA28-AF11-4091-A46D-540674E45E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Elbow Connector 228">
            <a:extLst>
              <a:ext uri="{FF2B5EF4-FFF2-40B4-BE49-F238E27FC236}">
                <a16:creationId xmlns:a16="http://schemas.microsoft.com/office/drawing/2014/main" id="{3DFBB805-034E-46D9-8C73-39967D91A8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A09C071-E026-446F-9DC0-D6B671FC3FC9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9A21B71-F5B7-4BFA-9E36-D82B87E72316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767DC6C6-5F84-4EB4-975D-208A83C2C3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589BB171-93E6-49D0-A46E-EC5AD2E9A6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8CF517CD-CFE5-43E8-85C2-5042394537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004DE925-D157-4F9E-8720-7174D43EE4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FC8F4018-6A4B-4A85-8F1B-F9B9D311B2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1FC3511A-1E47-4ADA-8FD1-F22C79527F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C11AB575-6F04-4DFB-9A38-73ABC41768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325CCE9D-D287-4B44-8C82-37DE1D97E6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AutoShape 11">
            <a:extLst>
              <a:ext uri="{FF2B5EF4-FFF2-40B4-BE49-F238E27FC236}">
                <a16:creationId xmlns:a16="http://schemas.microsoft.com/office/drawing/2014/main" id="{8FA3EA71-9349-4BF7-8638-12146C5134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C61D0283-15D3-493A-8907-7635B0296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Shape 127">
            <a:extLst>
              <a:ext uri="{FF2B5EF4-FFF2-40B4-BE49-F238E27FC236}">
                <a16:creationId xmlns:a16="http://schemas.microsoft.com/office/drawing/2014/main" id="{C27C567B-05F9-42EC-922E-656B4AA26F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6FAD2906-897E-4EE7-906B-2B4CB9A799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CEEC72-BAEF-4F82-9C19-F8A702DDB893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2" name="AutoShape 11">
              <a:extLst>
                <a:ext uri="{FF2B5EF4-FFF2-40B4-BE49-F238E27FC236}">
                  <a16:creationId xmlns:a16="http://schemas.microsoft.com/office/drawing/2014/main" id="{E1FE2B43-C378-4A06-A3C1-73F90AE8FB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1">
              <a:extLst>
                <a:ext uri="{FF2B5EF4-FFF2-40B4-BE49-F238E27FC236}">
                  <a16:creationId xmlns:a16="http://schemas.microsoft.com/office/drawing/2014/main" id="{9101B781-31E6-4536-9AE8-9ED7F6B2C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4" name="Elbow Connector 92">
            <a:extLst>
              <a:ext uri="{FF2B5EF4-FFF2-40B4-BE49-F238E27FC236}">
                <a16:creationId xmlns:a16="http://schemas.microsoft.com/office/drawing/2014/main" id="{4A498BCA-881F-4136-8E33-2A5C3A38120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AutoShape 11">
            <a:extLst>
              <a:ext uri="{FF2B5EF4-FFF2-40B4-BE49-F238E27FC236}">
                <a16:creationId xmlns:a16="http://schemas.microsoft.com/office/drawing/2014/main" id="{9254B2CF-81D6-40D1-86E3-86DA2E60AA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" name="AutoShape 11">
            <a:extLst>
              <a:ext uri="{FF2B5EF4-FFF2-40B4-BE49-F238E27FC236}">
                <a16:creationId xmlns:a16="http://schemas.microsoft.com/office/drawing/2014/main" id="{435FDB3A-CB40-4C41-B2D8-B3D803DE78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B3F617A9-861C-4C47-B5D8-5F7EFDA393BF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42978E-2248-4689-A456-89A88062BBFA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Flowchart: Terminator 290">
            <a:extLst>
              <a:ext uri="{FF2B5EF4-FFF2-40B4-BE49-F238E27FC236}">
                <a16:creationId xmlns:a16="http://schemas.microsoft.com/office/drawing/2014/main" id="{EFA4667B-8052-43D1-8E62-ABFB7DF538F8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2" name="AutoShape 11">
            <a:extLst>
              <a:ext uri="{FF2B5EF4-FFF2-40B4-BE49-F238E27FC236}">
                <a16:creationId xmlns:a16="http://schemas.microsoft.com/office/drawing/2014/main" id="{C8E7B283-E92B-482B-B392-BB73ACDDA8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Shape 127">
            <a:extLst>
              <a:ext uri="{FF2B5EF4-FFF2-40B4-BE49-F238E27FC236}">
                <a16:creationId xmlns:a16="http://schemas.microsoft.com/office/drawing/2014/main" id="{DF0CBA62-EF1F-4E62-9B4E-15888EB2F6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Shape 127">
            <a:extLst>
              <a:ext uri="{FF2B5EF4-FFF2-40B4-BE49-F238E27FC236}">
                <a16:creationId xmlns:a16="http://schemas.microsoft.com/office/drawing/2014/main" id="{0D0EA030-03B5-4D2C-B130-4C70CF0C88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90984C69-D453-4E97-BB89-97839E39A1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AutoShape 11">
            <a:extLst>
              <a:ext uri="{FF2B5EF4-FFF2-40B4-BE49-F238E27FC236}">
                <a16:creationId xmlns:a16="http://schemas.microsoft.com/office/drawing/2014/main" id="{90213D65-D7AB-49DB-A975-8A06869C56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36F015A6-AD1C-42E8-96D5-529618F8D2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Shape 127">
            <a:extLst>
              <a:ext uri="{FF2B5EF4-FFF2-40B4-BE49-F238E27FC236}">
                <a16:creationId xmlns:a16="http://schemas.microsoft.com/office/drawing/2014/main" id="{8549292D-FEE0-4F22-A5A5-211E97631B5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Elbow Connector 176">
            <a:extLst>
              <a:ext uri="{FF2B5EF4-FFF2-40B4-BE49-F238E27FC236}">
                <a16:creationId xmlns:a16="http://schemas.microsoft.com/office/drawing/2014/main" id="{1E975B5D-38B0-4638-AAC4-B2546EE354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5F51091A-D09D-4FF6-9EBE-263FA289E555}"/>
              </a:ext>
            </a:extLst>
          </p:cNvPr>
          <p:cNvSpPr/>
          <p:nvPr/>
        </p:nvSpPr>
        <p:spPr>
          <a:xfrm rot="16200000">
            <a:off x="9266041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030A0-B75F-488E-AAAC-085C915505AE}"/>
              </a:ext>
            </a:extLst>
          </p:cNvPr>
          <p:cNvSpPr txBox="1"/>
          <p:nvPr/>
        </p:nvSpPr>
        <p:spPr>
          <a:xfrm>
            <a:off x="8190490" y="1018949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pass through the 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489948-66B6-496A-9F61-CFB459346957}"/>
              </a:ext>
            </a:extLst>
          </p:cNvPr>
          <p:cNvSpPr/>
          <p:nvPr/>
        </p:nvSpPr>
        <p:spPr>
          <a:xfrm>
            <a:off x="8573321" y="192647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5A2E2-CCD6-498F-94FC-42C6DE123352}"/>
              </a:ext>
            </a:extLst>
          </p:cNvPr>
          <p:cNvSpPr/>
          <p:nvPr/>
        </p:nvSpPr>
        <p:spPr>
          <a:xfrm>
            <a:off x="8475158" y="192581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080DB-0E7E-4C9A-ABE4-F935DA9DC37B}"/>
              </a:ext>
            </a:extLst>
          </p:cNvPr>
          <p:cNvSpPr/>
          <p:nvPr/>
        </p:nvSpPr>
        <p:spPr>
          <a:xfrm>
            <a:off x="10161708" y="192045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9FD652-C86A-4631-A219-9967344379DC}"/>
              </a:ext>
            </a:extLst>
          </p:cNvPr>
          <p:cNvSpPr/>
          <p:nvPr/>
        </p:nvSpPr>
        <p:spPr>
          <a:xfrm>
            <a:off x="10273121" y="192045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A4778C4-1CFB-427D-8DC3-379BEBAEAEE4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EB4A8FAE-EAE4-4E7E-B0CD-667442FBD211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5F243-6549-4A14-881A-0C0E9FFF6C7D}"/>
              </a:ext>
            </a:extLst>
          </p:cNvPr>
          <p:cNvSpPr/>
          <p:nvPr/>
        </p:nvSpPr>
        <p:spPr>
          <a:xfrm rot="16200000">
            <a:off x="7439866" y="4197585"/>
            <a:ext cx="2347117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$t4 # / Sum of $t5 + $t6</a:t>
            </a:r>
          </a:p>
        </p:txBody>
      </p:sp>
      <p:sp>
        <p:nvSpPr>
          <p:cNvPr id="307" name="Slide Number Placeholder 1">
            <a:extLst>
              <a:ext uri="{FF2B5EF4-FFF2-40B4-BE49-F238E27FC236}">
                <a16:creationId xmlns:a16="http://schemas.microsoft.com/office/drawing/2014/main" id="{A10D7F87-B9D9-4BC4-9618-756F4AC2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963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99E2F4FB-6AD9-453F-B31C-3DB58860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50" y="2988422"/>
            <a:ext cx="559209" cy="2057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Example: ADD $t4,$t5,$t6</a:t>
            </a:r>
          </a:p>
        </p:txBody>
      </p:sp>
      <p:sp>
        <p:nvSpPr>
          <p:cNvPr id="123" name="Trapezoid 122">
            <a:extLst>
              <a:ext uri="{FF2B5EF4-FFF2-40B4-BE49-F238E27FC236}">
                <a16:creationId xmlns:a16="http://schemas.microsoft.com/office/drawing/2014/main" id="{82889C2B-8ACA-4E30-9D63-24BBE3466DFA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F6CBB502-E6CB-4C6F-8322-87E9BB2F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80EE07D1-C5BF-4D79-AA46-EEB1E008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5" name="Rectangle 7">
            <a:extLst>
              <a:ext uri="{FF2B5EF4-FFF2-40B4-BE49-F238E27FC236}">
                <a16:creationId xmlns:a16="http://schemas.microsoft.com/office/drawing/2014/main" id="{DB1973F7-9857-4A53-B5EF-1FE4963F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EF681010-D8B2-4E16-951D-2759DA80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01" name="Text Box 23">
            <a:extLst>
              <a:ext uri="{FF2B5EF4-FFF2-40B4-BE49-F238E27FC236}">
                <a16:creationId xmlns:a16="http://schemas.microsoft.com/office/drawing/2014/main" id="{0C8A53EE-DDA6-4B67-A754-3FD8A7698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A3D4360-C716-4B24-B561-5F8EF4DBB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04" name="Text Box 23">
            <a:extLst>
              <a:ext uri="{FF2B5EF4-FFF2-40B4-BE49-F238E27FC236}">
                <a16:creationId xmlns:a16="http://schemas.microsoft.com/office/drawing/2014/main" id="{BCE8E701-3F5C-4CCE-89D9-09294905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5" name="Text Box 23">
            <a:extLst>
              <a:ext uri="{FF2B5EF4-FFF2-40B4-BE49-F238E27FC236}">
                <a16:creationId xmlns:a16="http://schemas.microsoft.com/office/drawing/2014/main" id="{656EABFA-5B15-4CBB-B772-E5B0BA0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55D05077-BDE4-4658-9340-51E15E0A64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E9F1CC83-93BD-428E-9EC5-2919A62E0EE2}"/>
              </a:ext>
            </a:extLst>
          </p:cNvPr>
          <p:cNvCxnSpPr>
            <a:cxnSpLocks noChangeShapeType="1"/>
            <a:endCxn id="1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Shape 127">
            <a:extLst>
              <a:ext uri="{FF2B5EF4-FFF2-40B4-BE49-F238E27FC236}">
                <a16:creationId xmlns:a16="http://schemas.microsoft.com/office/drawing/2014/main" id="{9FB33A78-C989-482A-9F1D-B31D8905C29F}"/>
              </a:ext>
            </a:extLst>
          </p:cNvPr>
          <p:cNvCxnSpPr>
            <a:cxnSpLocks noChangeShapeType="1"/>
            <a:stCxn id="213" idx="3"/>
            <a:endCxn id="253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Flowchart: Terminator 208">
            <a:extLst>
              <a:ext uri="{FF2B5EF4-FFF2-40B4-BE49-F238E27FC236}">
                <a16:creationId xmlns:a16="http://schemas.microsoft.com/office/drawing/2014/main" id="{20EBF56A-8705-4C19-B767-57434C92201E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2418B1EB-DACE-4519-BE2E-231F7E41D1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BF49001E-5815-4C4E-8F75-34053F0FD70D}"/>
              </a:ext>
            </a:extLst>
          </p:cNvPr>
          <p:cNvCxnSpPr>
            <a:cxnSpLocks noChangeShapeType="1"/>
            <a:stCxn id="209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" name="Flowchart: Terminator 212">
            <a:extLst>
              <a:ext uri="{FF2B5EF4-FFF2-40B4-BE49-F238E27FC236}">
                <a16:creationId xmlns:a16="http://schemas.microsoft.com/office/drawing/2014/main" id="{401E7951-B32A-4986-BC15-A58A81CE8781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03DA1-A982-4DCF-8669-4BF0B82770B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hape 127">
            <a:extLst>
              <a:ext uri="{FF2B5EF4-FFF2-40B4-BE49-F238E27FC236}">
                <a16:creationId xmlns:a16="http://schemas.microsoft.com/office/drawing/2014/main" id="{6FCFE0C0-00E6-4B77-A5BF-8AA6B91084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3DB42AAD-34B0-4621-B316-8F51D986CD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7" name="Group 104">
            <a:extLst>
              <a:ext uri="{FF2B5EF4-FFF2-40B4-BE49-F238E27FC236}">
                <a16:creationId xmlns:a16="http://schemas.microsoft.com/office/drawing/2014/main" id="{EC1B7316-2B97-4C4C-9167-1AACC1F98E1C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  <a:noFill/>
        </p:grpSpPr>
        <p:sp>
          <p:nvSpPr>
            <p:cNvPr id="218" name="Rectangle 7">
              <a:extLst>
                <a:ext uri="{FF2B5EF4-FFF2-40B4-BE49-F238E27FC236}">
                  <a16:creationId xmlns:a16="http://schemas.microsoft.com/office/drawing/2014/main" id="{783334A8-A4E9-40C9-9F82-EC351E9B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9" name="Text Box 23">
              <a:extLst>
                <a:ext uri="{FF2B5EF4-FFF2-40B4-BE49-F238E27FC236}">
                  <a16:creationId xmlns:a16="http://schemas.microsoft.com/office/drawing/2014/main" id="{3083F7DB-3C80-4767-AC63-583984E27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0" name="Text Box 23">
              <a:extLst>
                <a:ext uri="{FF2B5EF4-FFF2-40B4-BE49-F238E27FC236}">
                  <a16:creationId xmlns:a16="http://schemas.microsoft.com/office/drawing/2014/main" id="{16D0C03D-1D99-4E2F-BD6D-5ACB20ACC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1" name="Rectangle 7">
            <a:extLst>
              <a:ext uri="{FF2B5EF4-FFF2-40B4-BE49-F238E27FC236}">
                <a16:creationId xmlns:a16="http://schemas.microsoft.com/office/drawing/2014/main" id="{B2DD31BD-9206-4A5D-B776-3040F9EC31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2" name="Straight Connector 24">
            <a:extLst>
              <a:ext uri="{FF2B5EF4-FFF2-40B4-BE49-F238E27FC236}">
                <a16:creationId xmlns:a16="http://schemas.microsoft.com/office/drawing/2014/main" id="{90D4EB81-3782-41A7-92C9-98C70628E39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traight Connector 27">
            <a:extLst>
              <a:ext uri="{FF2B5EF4-FFF2-40B4-BE49-F238E27FC236}">
                <a16:creationId xmlns:a16="http://schemas.microsoft.com/office/drawing/2014/main" id="{59CEA423-2BA5-4ED8-97E4-C41100B22C7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ext Box 22">
            <a:extLst>
              <a:ext uri="{FF2B5EF4-FFF2-40B4-BE49-F238E27FC236}">
                <a16:creationId xmlns:a16="http://schemas.microsoft.com/office/drawing/2014/main" id="{10800CD4-AA06-4680-B797-928B7D93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5" name="Shape 31">
            <a:extLst>
              <a:ext uri="{FF2B5EF4-FFF2-40B4-BE49-F238E27FC236}">
                <a16:creationId xmlns:a16="http://schemas.microsoft.com/office/drawing/2014/main" id="{AA8E4AEF-3EDA-47B6-B0B9-EA01A100696B}"/>
              </a:ext>
            </a:extLst>
          </p:cNvPr>
          <p:cNvCxnSpPr>
            <a:cxnSpLocks noChangeShapeType="1"/>
            <a:endCxn id="221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1">
            <a:extLst>
              <a:ext uri="{FF2B5EF4-FFF2-40B4-BE49-F238E27FC236}">
                <a16:creationId xmlns:a16="http://schemas.microsoft.com/office/drawing/2014/main" id="{1972AED3-1499-46BB-BBD0-7F4F8D057C4C}"/>
              </a:ext>
            </a:extLst>
          </p:cNvPr>
          <p:cNvCxnSpPr>
            <a:cxnSpLocks noChangeShapeType="1"/>
            <a:stCxn id="221" idx="2"/>
            <a:endCxn id="220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hape 127">
            <a:extLst>
              <a:ext uri="{FF2B5EF4-FFF2-40B4-BE49-F238E27FC236}">
                <a16:creationId xmlns:a16="http://schemas.microsoft.com/office/drawing/2014/main" id="{A00C5923-1C5C-40C3-8B0A-F341ACF552D8}"/>
              </a:ext>
            </a:extLst>
          </p:cNvPr>
          <p:cNvCxnSpPr>
            <a:cxnSpLocks noChangeShapeType="1"/>
            <a:endCxn id="256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rapezoid 227">
            <a:extLst>
              <a:ext uri="{FF2B5EF4-FFF2-40B4-BE49-F238E27FC236}">
                <a16:creationId xmlns:a16="http://schemas.microsoft.com/office/drawing/2014/main" id="{FB4FAE8A-C27A-4859-A206-E7DF5FE7429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30" name="Text Box 23">
            <a:extLst>
              <a:ext uri="{FF2B5EF4-FFF2-40B4-BE49-F238E27FC236}">
                <a16:creationId xmlns:a16="http://schemas.microsoft.com/office/drawing/2014/main" id="{EA86E874-56B5-4676-B3A1-BBE1AA5A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1" name="Text Box 23">
            <a:extLst>
              <a:ext uri="{FF2B5EF4-FFF2-40B4-BE49-F238E27FC236}">
                <a16:creationId xmlns:a16="http://schemas.microsoft.com/office/drawing/2014/main" id="{E52F7A85-544D-4013-938B-2154853B1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2" name="AutoShape 11">
            <a:extLst>
              <a:ext uri="{FF2B5EF4-FFF2-40B4-BE49-F238E27FC236}">
                <a16:creationId xmlns:a16="http://schemas.microsoft.com/office/drawing/2014/main" id="{32CB3F73-AAAD-4BCC-A786-98D4108544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Text Box 23">
            <a:extLst>
              <a:ext uri="{FF2B5EF4-FFF2-40B4-BE49-F238E27FC236}">
                <a16:creationId xmlns:a16="http://schemas.microsoft.com/office/drawing/2014/main" id="{E4501AC4-4907-4683-A383-7564FBD2E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4" name="Rounded Rectangle 49">
            <a:extLst>
              <a:ext uri="{FF2B5EF4-FFF2-40B4-BE49-F238E27FC236}">
                <a16:creationId xmlns:a16="http://schemas.microsoft.com/office/drawing/2014/main" id="{A18CF1EE-8235-4150-9AEA-B679DFCC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5" name="AutoShape 11">
            <a:extLst>
              <a:ext uri="{FF2B5EF4-FFF2-40B4-BE49-F238E27FC236}">
                <a16:creationId xmlns:a16="http://schemas.microsoft.com/office/drawing/2014/main" id="{22E4FF74-AAAF-4F0C-9A3E-03D89DD0CFFB}"/>
              </a:ext>
            </a:extLst>
          </p:cNvPr>
          <p:cNvCxnSpPr>
            <a:cxnSpLocks noChangeShapeType="1"/>
            <a:stCxn id="234" idx="3"/>
            <a:endCxn id="233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" name="Elbow Connector 164">
            <a:extLst>
              <a:ext uri="{FF2B5EF4-FFF2-40B4-BE49-F238E27FC236}">
                <a16:creationId xmlns:a16="http://schemas.microsoft.com/office/drawing/2014/main" id="{0A8A95CD-5A1A-439E-BDCA-8807DEFEB08B}"/>
              </a:ext>
            </a:extLst>
          </p:cNvPr>
          <p:cNvCxnSpPr>
            <a:stCxn id="246" idx="3"/>
            <a:endCxn id="221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165">
            <a:extLst>
              <a:ext uri="{FF2B5EF4-FFF2-40B4-BE49-F238E27FC236}">
                <a16:creationId xmlns:a16="http://schemas.microsoft.com/office/drawing/2014/main" id="{CF2F12F8-359E-4ED0-86F3-A86F9E2436E7}"/>
              </a:ext>
            </a:extLst>
          </p:cNvPr>
          <p:cNvCxnSpPr>
            <a:cxnSpLocks/>
            <a:endCxn id="234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Trapezoid 237">
            <a:extLst>
              <a:ext uri="{FF2B5EF4-FFF2-40B4-BE49-F238E27FC236}">
                <a16:creationId xmlns:a16="http://schemas.microsoft.com/office/drawing/2014/main" id="{DF7995D4-C9FC-4970-A141-D9CA64A6175E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0" name="Text Box 23">
            <a:extLst>
              <a:ext uri="{FF2B5EF4-FFF2-40B4-BE49-F238E27FC236}">
                <a16:creationId xmlns:a16="http://schemas.microsoft.com/office/drawing/2014/main" id="{56E21A1C-C363-4695-80B5-0D601D3D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1" name="Text Box 23">
            <a:extLst>
              <a:ext uri="{FF2B5EF4-FFF2-40B4-BE49-F238E27FC236}">
                <a16:creationId xmlns:a16="http://schemas.microsoft.com/office/drawing/2014/main" id="{7F6E5EEC-954C-4D28-84F7-B2BDCDB3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2" name="Text Box 23">
            <a:extLst>
              <a:ext uri="{FF2B5EF4-FFF2-40B4-BE49-F238E27FC236}">
                <a16:creationId xmlns:a16="http://schemas.microsoft.com/office/drawing/2014/main" id="{720AA064-34B4-4A37-AA4E-2BF3C108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3" name="AutoShape 11">
            <a:extLst>
              <a:ext uri="{FF2B5EF4-FFF2-40B4-BE49-F238E27FC236}">
                <a16:creationId xmlns:a16="http://schemas.microsoft.com/office/drawing/2014/main" id="{8F96A8E7-86C1-44B1-A9AB-74683E7B20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Shape 41">
            <a:extLst>
              <a:ext uri="{FF2B5EF4-FFF2-40B4-BE49-F238E27FC236}">
                <a16:creationId xmlns:a16="http://schemas.microsoft.com/office/drawing/2014/main" id="{AB87AE8F-4710-4799-87F2-8166BEE342EE}"/>
              </a:ext>
            </a:extLst>
          </p:cNvPr>
          <p:cNvCxnSpPr>
            <a:cxnSpLocks noChangeShapeType="1"/>
            <a:endCxn id="241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Text Box 23">
            <a:extLst>
              <a:ext uri="{FF2B5EF4-FFF2-40B4-BE49-F238E27FC236}">
                <a16:creationId xmlns:a16="http://schemas.microsoft.com/office/drawing/2014/main" id="{6C54A88D-6BB6-4788-8EAE-B4AFF453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6" name="Flowchart: Terminator 245">
            <a:extLst>
              <a:ext uri="{FF2B5EF4-FFF2-40B4-BE49-F238E27FC236}">
                <a16:creationId xmlns:a16="http://schemas.microsoft.com/office/drawing/2014/main" id="{2BF9DAED-43EA-4C90-B815-9BD45CFB0E1C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7" name="Elbow Connector 177">
            <a:extLst>
              <a:ext uri="{FF2B5EF4-FFF2-40B4-BE49-F238E27FC236}">
                <a16:creationId xmlns:a16="http://schemas.microsoft.com/office/drawing/2014/main" id="{EC52A76F-47B1-4D60-9172-919A6536CEFF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D49D41-5402-4977-8C48-971AE498C87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249" name="Rectangle 7">
              <a:extLst>
                <a:ext uri="{FF2B5EF4-FFF2-40B4-BE49-F238E27FC236}">
                  <a16:creationId xmlns:a16="http://schemas.microsoft.com/office/drawing/2014/main" id="{E2100819-2797-49CD-ABF4-1B4FA7FB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21E19D7C-7CC1-4DEC-9F2B-AAC0641ED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81FFE509-48DA-45EE-A92A-B76DBA9C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B2A880A6-01B1-47D6-84AA-A1A74613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771603B1-3D38-427B-99E4-D7D32215C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543AFDD6-87C3-4A00-B94A-373FBD6B5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E350D28D-E9BA-41FB-993D-918774D0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6" name="Rounded Rectangle 49">
              <a:extLst>
                <a:ext uri="{FF2B5EF4-FFF2-40B4-BE49-F238E27FC236}">
                  <a16:creationId xmlns:a16="http://schemas.microsoft.com/office/drawing/2014/main" id="{536AD2C7-9D37-4FDC-9CDA-D1FBD8EB8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7" name="Straight Connector 253">
              <a:extLst>
                <a:ext uri="{FF2B5EF4-FFF2-40B4-BE49-F238E27FC236}">
                  <a16:creationId xmlns:a16="http://schemas.microsoft.com/office/drawing/2014/main" id="{D8DB1E38-9F39-474D-ACBF-266E83056A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8" name="Text Box 23">
              <a:extLst>
                <a:ext uri="{FF2B5EF4-FFF2-40B4-BE49-F238E27FC236}">
                  <a16:creationId xmlns:a16="http://schemas.microsoft.com/office/drawing/2014/main" id="{7890DBDB-0270-408D-A792-CEA27034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9" name="Text Box 23">
              <a:extLst>
                <a:ext uri="{FF2B5EF4-FFF2-40B4-BE49-F238E27FC236}">
                  <a16:creationId xmlns:a16="http://schemas.microsoft.com/office/drawing/2014/main" id="{11408C98-A8BA-46FA-B1F1-5AA5FA3C1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60" name="Text Box 23">
              <a:extLst>
                <a:ext uri="{FF2B5EF4-FFF2-40B4-BE49-F238E27FC236}">
                  <a16:creationId xmlns:a16="http://schemas.microsoft.com/office/drawing/2014/main" id="{1C6E3572-3AEE-4DC9-9AE0-AAC2E0E87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61" name="Straight Connector 253">
              <a:extLst>
                <a:ext uri="{FF2B5EF4-FFF2-40B4-BE49-F238E27FC236}">
                  <a16:creationId xmlns:a16="http://schemas.microsoft.com/office/drawing/2014/main" id="{A639E269-3621-4971-B31B-319095502F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2" name="AutoShape 11">
            <a:extLst>
              <a:ext uri="{FF2B5EF4-FFF2-40B4-BE49-F238E27FC236}">
                <a16:creationId xmlns:a16="http://schemas.microsoft.com/office/drawing/2014/main" id="{220E20DD-6CA3-40E7-8C4A-A9F1A0D704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3" name="Elbow Connector 228">
            <a:extLst>
              <a:ext uri="{FF2B5EF4-FFF2-40B4-BE49-F238E27FC236}">
                <a16:creationId xmlns:a16="http://schemas.microsoft.com/office/drawing/2014/main" id="{3933F798-20D0-45BF-BCFA-B57048E566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6CE9F98-6435-433E-AC97-EF4E00F35BFB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A9144565-0F5A-48EE-BB70-8EA8BE7D236F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8557F42C-6307-4D44-864F-A818A08132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B4CF47CC-F7CA-4162-B88E-B0CD39FA6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3D45A612-CF29-4371-88D8-57C179A369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328143E5-071D-4285-800D-0BF962E89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C4F2367F-2256-4B94-A4AF-0480F98339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2DE5C1C-E3CB-4E64-A4C5-F6A8AD5CC6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75FDCAF8-009E-4830-A419-139EB0A40B4C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75EE084E-581A-4B30-B95D-066FAA39E3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C80E13F9-19AA-493F-9FCA-FBB457EB78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CDA59942-925C-4A15-9118-9B3E820643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AutoShape 11">
            <a:extLst>
              <a:ext uri="{FF2B5EF4-FFF2-40B4-BE49-F238E27FC236}">
                <a16:creationId xmlns:a16="http://schemas.microsoft.com/office/drawing/2014/main" id="{4DA63E04-F317-4DD3-A66D-F92F9B021F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Shape 127">
            <a:extLst>
              <a:ext uri="{FF2B5EF4-FFF2-40B4-BE49-F238E27FC236}">
                <a16:creationId xmlns:a16="http://schemas.microsoft.com/office/drawing/2014/main" id="{82C48496-D751-47E5-A752-047A2AE546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3A77565E-DB9A-40C6-9ACD-872C98CF9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6FB7C9A-1ECE-444D-AD17-86FAE66F283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1" name="AutoShape 11">
              <a:extLst>
                <a:ext uri="{FF2B5EF4-FFF2-40B4-BE49-F238E27FC236}">
                  <a16:creationId xmlns:a16="http://schemas.microsoft.com/office/drawing/2014/main" id="{F79D2DE5-7A2E-4D55-BFC5-E718BE2CE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AutoShape 11">
              <a:extLst>
                <a:ext uri="{FF2B5EF4-FFF2-40B4-BE49-F238E27FC236}">
                  <a16:creationId xmlns:a16="http://schemas.microsoft.com/office/drawing/2014/main" id="{6F5CB56F-459A-4783-B88D-619DA1C432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3" name="Elbow Connector 92">
            <a:extLst>
              <a:ext uri="{FF2B5EF4-FFF2-40B4-BE49-F238E27FC236}">
                <a16:creationId xmlns:a16="http://schemas.microsoft.com/office/drawing/2014/main" id="{87C231FD-1565-49AC-A01A-8423750BB2D6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AutoShape 11">
            <a:extLst>
              <a:ext uri="{FF2B5EF4-FFF2-40B4-BE49-F238E27FC236}">
                <a16:creationId xmlns:a16="http://schemas.microsoft.com/office/drawing/2014/main" id="{0A1D57E6-3425-4E90-8936-1FD07F1A20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5" name="AutoShape 11">
            <a:extLst>
              <a:ext uri="{FF2B5EF4-FFF2-40B4-BE49-F238E27FC236}">
                <a16:creationId xmlns:a16="http://schemas.microsoft.com/office/drawing/2014/main" id="{4AD113C4-C69D-47DC-B488-F89A17F7AF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D944C009-E4A4-4EE4-BC29-01192F16FE93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5767F6D-0B74-46FA-AB94-D8792F152F7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9011E58-CBA4-485A-9764-E9DED3957DA2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0" name="Flowchart: Terminator 289">
            <a:extLst>
              <a:ext uri="{FF2B5EF4-FFF2-40B4-BE49-F238E27FC236}">
                <a16:creationId xmlns:a16="http://schemas.microsoft.com/office/drawing/2014/main" id="{BF22C9BA-A889-49EB-B834-CA1FB0E48F4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345D4B22-5DBB-4E4B-84CC-290EB32373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Shape 127">
            <a:extLst>
              <a:ext uri="{FF2B5EF4-FFF2-40B4-BE49-F238E27FC236}">
                <a16:creationId xmlns:a16="http://schemas.microsoft.com/office/drawing/2014/main" id="{05FA998C-D033-4E7B-8984-FC143285C2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Shape 127">
            <a:extLst>
              <a:ext uri="{FF2B5EF4-FFF2-40B4-BE49-F238E27FC236}">
                <a16:creationId xmlns:a16="http://schemas.microsoft.com/office/drawing/2014/main" id="{8202C259-77EF-40D8-8763-2687B0DF9E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2D9023B1-A58B-4026-8903-11C33289D3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04122ABE-8D4C-48B5-A961-AC74CC055C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AutoShape 11">
            <a:extLst>
              <a:ext uri="{FF2B5EF4-FFF2-40B4-BE49-F238E27FC236}">
                <a16:creationId xmlns:a16="http://schemas.microsoft.com/office/drawing/2014/main" id="{2E3CFD6D-7750-446D-B917-D70AE4E2C0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Shape 127">
            <a:extLst>
              <a:ext uri="{FF2B5EF4-FFF2-40B4-BE49-F238E27FC236}">
                <a16:creationId xmlns:a16="http://schemas.microsoft.com/office/drawing/2014/main" id="{0AAF56BF-2ED2-402E-B36A-F38DAFD9254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Elbow Connector 176">
            <a:extLst>
              <a:ext uri="{FF2B5EF4-FFF2-40B4-BE49-F238E27FC236}">
                <a16:creationId xmlns:a16="http://schemas.microsoft.com/office/drawing/2014/main" id="{CD201C8B-76B3-4BD3-A693-65BAE48FD3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68ED5A30-7818-4070-92F6-4C5B2DEDF5E5}"/>
              </a:ext>
            </a:extLst>
          </p:cNvPr>
          <p:cNvSpPr/>
          <p:nvPr/>
        </p:nvSpPr>
        <p:spPr>
          <a:xfrm rot="16200000">
            <a:off x="10598233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C2AD2-D2D3-4C17-AA20-DF86F763C012}"/>
              </a:ext>
            </a:extLst>
          </p:cNvPr>
          <p:cNvSpPr txBox="1"/>
          <p:nvPr/>
        </p:nvSpPr>
        <p:spPr>
          <a:xfrm>
            <a:off x="9526101" y="1017533"/>
            <a:ext cx="2355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Store the sum to $t4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84D32-64B8-43AC-81DE-7321B364B61D}"/>
              </a:ext>
            </a:extLst>
          </p:cNvPr>
          <p:cNvSpPr/>
          <p:nvPr/>
        </p:nvSpPr>
        <p:spPr>
          <a:xfrm>
            <a:off x="10263728" y="192716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ACD7D-1680-4D4A-BEA0-4C156C2565DB}"/>
              </a:ext>
            </a:extLst>
          </p:cNvPr>
          <p:cNvSpPr/>
          <p:nvPr/>
        </p:nvSpPr>
        <p:spPr>
          <a:xfrm>
            <a:off x="10165565" y="192650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5D17A-5FDF-4EDF-AF8A-4633E782BB13}"/>
              </a:ext>
            </a:extLst>
          </p:cNvPr>
          <p:cNvSpPr/>
          <p:nvPr/>
        </p:nvSpPr>
        <p:spPr>
          <a:xfrm rot="16200000">
            <a:off x="9111986" y="4194082"/>
            <a:ext cx="2347117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$t4 # / Sum of $t5 + $t6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14E3B02-631B-41F8-8073-F5C4901EE890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05" name="Slide Number Placeholder 1">
            <a:extLst>
              <a:ext uri="{FF2B5EF4-FFF2-40B4-BE49-F238E27FC236}">
                <a16:creationId xmlns:a16="http://schemas.microsoft.com/office/drawing/2014/main" id="{ED247B53-9732-4C17-ACC8-0B377C97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1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D1D261-A5B0-4F54-BC2E-38CA2AD3AA71}"/>
              </a:ext>
            </a:extLst>
          </p:cNvPr>
          <p:cNvSpPr txBox="1"/>
          <p:nvPr/>
        </p:nvSpPr>
        <p:spPr>
          <a:xfrm>
            <a:off x="2277904" y="894561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- LW</a:t>
            </a:r>
          </a:p>
        </p:txBody>
      </p:sp>
      <p:sp>
        <p:nvSpPr>
          <p:cNvPr id="398" name="Slide Number Placeholder 1">
            <a:extLst>
              <a:ext uri="{FF2B5EF4-FFF2-40B4-BE49-F238E27FC236}">
                <a16:creationId xmlns:a16="http://schemas.microsoft.com/office/drawing/2014/main" id="{63B56F2D-B494-477F-AB94-3C0A32D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1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CDF99-3C73-466E-8190-BB25853EE64D}"/>
              </a:ext>
            </a:extLst>
          </p:cNvPr>
          <p:cNvSpPr txBox="1"/>
          <p:nvPr/>
        </p:nvSpPr>
        <p:spPr>
          <a:xfrm>
            <a:off x="2277904" y="894561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- ADD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F0E56-0B38-4890-9CEC-20FB418FC963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- LW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936FF-65BC-4621-BAB9-691ECD7054D4}"/>
              </a:ext>
            </a:extLst>
          </p:cNvPr>
          <p:cNvSpPr/>
          <p:nvPr/>
        </p:nvSpPr>
        <p:spPr>
          <a:xfrm>
            <a:off x="4251300" y="1832937"/>
            <a:ext cx="197357" cy="4168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LW  $t1,4($s0)</a:t>
            </a:r>
          </a:p>
        </p:txBody>
      </p: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21839A61-0D09-4677-8A58-9DD5D44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C1BB78-70F4-4BDD-9DE4-069FE93A2FAC}"/>
              </a:ext>
            </a:extLst>
          </p:cNvPr>
          <p:cNvSpPr/>
          <p:nvPr/>
        </p:nvSpPr>
        <p:spPr>
          <a:xfrm rot="16200000">
            <a:off x="7435604" y="595110"/>
            <a:ext cx="251501" cy="206039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8EFCB-5A25-4A29-BBEE-4DCE20625A59}"/>
              </a:ext>
            </a:extLst>
          </p:cNvPr>
          <p:cNvSpPr txBox="1"/>
          <p:nvPr/>
        </p:nvSpPr>
        <p:spPr>
          <a:xfrm>
            <a:off x="2277904" y="894561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- BEQ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73AD4-4D13-4345-81C3-3E59FA66B7F1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- 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F4327-D091-4155-B8AE-DCFE0051E3AD}"/>
              </a:ext>
            </a:extLst>
          </p:cNvPr>
          <p:cNvSpPr txBox="1"/>
          <p:nvPr/>
        </p:nvSpPr>
        <p:spPr>
          <a:xfrm>
            <a:off x="6588401" y="885597"/>
            <a:ext cx="1926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Calculate Address 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- LW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39ED3-6F91-4AE3-851A-47E1DA8A8ABB}"/>
              </a:ext>
            </a:extLst>
          </p:cNvPr>
          <p:cNvSpPr/>
          <p:nvPr/>
        </p:nvSpPr>
        <p:spPr>
          <a:xfrm>
            <a:off x="4256818" y="21254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ADD $t4,$t5,$t6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0D8E6C-20DD-41F6-9979-0EA6522E86E9}"/>
              </a:ext>
            </a:extLst>
          </p:cNvPr>
          <p:cNvSpPr/>
          <p:nvPr/>
        </p:nvSpPr>
        <p:spPr>
          <a:xfrm>
            <a:off x="6429965" y="2206240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$s0 data / 0x04</a:t>
            </a:r>
          </a:p>
        </p:txBody>
      </p:sp>
      <p:sp>
        <p:nvSpPr>
          <p:cNvPr id="134" name="Slide Number Placeholder 1">
            <a:extLst>
              <a:ext uri="{FF2B5EF4-FFF2-40B4-BE49-F238E27FC236}">
                <a16:creationId xmlns:a16="http://schemas.microsoft.com/office/drawing/2014/main" id="{CB077DD2-86F1-4FEB-BE7D-B86436F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7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MIPS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Entire datapath can be broken into five stages</a:t>
            </a:r>
          </a:p>
          <a:p>
            <a:r>
              <a:rPr lang="en-US" sz="2461" b="1" dirty="0"/>
              <a:t>Cycle period is changed to the time taken for a stage</a:t>
            </a:r>
            <a:endParaRPr lang="en-US" altLang="en-US" sz="2261" b="1" dirty="0"/>
          </a:p>
          <a:p>
            <a:pPr lvl="1"/>
            <a:r>
              <a:rPr lang="en-US" altLang="en-US" sz="2000" dirty="0"/>
              <a:t>Shorter clock cycle</a:t>
            </a:r>
          </a:p>
          <a:p>
            <a:pPr lvl="1"/>
            <a:r>
              <a:rPr lang="en-US" altLang="en-US" sz="2000" dirty="0"/>
              <a:t>Higher CPI (e.g., CPI = 5 in MIPS)</a:t>
            </a:r>
          </a:p>
          <a:p>
            <a:pPr lvl="1"/>
            <a:endParaRPr lang="en-US" alt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957635" y="5458194"/>
            <a:ext cx="564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</a:rPr>
              <a:t>CLK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448996" y="5546847"/>
            <a:ext cx="1840403" cy="240713"/>
            <a:chOff x="620399" y="5427456"/>
            <a:chExt cx="1595016" cy="208618"/>
          </a:xfrm>
        </p:grpSpPr>
        <p:cxnSp>
          <p:nvCxnSpPr>
            <p:cNvPr id="13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ctangle 19"/>
          <p:cNvSpPr/>
          <p:nvPr/>
        </p:nvSpPr>
        <p:spPr>
          <a:xfrm>
            <a:off x="1448996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Instruction Fetch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47435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Decode &amp; Register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Identify opcode &amp; read operands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35450" y="3572343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Execute</a:t>
            </a:r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31176" y="357736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97919" y="3572341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Write Result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Write to </a:t>
            </a:r>
          </a:p>
          <a:p>
            <a:pPr algn="ctr" defTabSz="527517"/>
            <a:r>
              <a:rPr lang="en-US" sz="1615" dirty="0" err="1">
                <a:solidFill>
                  <a:prstClr val="white"/>
                </a:solidFill>
                <a:latin typeface="Calibri"/>
              </a:rPr>
              <a:t>dst</a:t>
            </a:r>
            <a:r>
              <a:rPr lang="en-US" sz="1615" dirty="0">
                <a:solidFill>
                  <a:prstClr val="white"/>
                </a:solidFill>
                <a:latin typeface="Calibri"/>
              </a:rPr>
              <a:t> register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249480" y="5527598"/>
            <a:ext cx="1840403" cy="240713"/>
            <a:chOff x="620399" y="5427456"/>
            <a:chExt cx="1595016" cy="208618"/>
          </a:xfrm>
        </p:grpSpPr>
        <p:cxnSp>
          <p:nvCxnSpPr>
            <p:cNvPr id="51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>
            <a:off x="5105897" y="5525937"/>
            <a:ext cx="1840403" cy="240713"/>
            <a:chOff x="620399" y="5427456"/>
            <a:chExt cx="1595016" cy="208618"/>
          </a:xfrm>
        </p:grpSpPr>
        <p:cxnSp>
          <p:nvCxnSpPr>
            <p:cNvPr id="57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6994139" y="5529956"/>
            <a:ext cx="1840403" cy="240713"/>
            <a:chOff x="620399" y="5427456"/>
            <a:chExt cx="1595016" cy="208618"/>
          </a:xfrm>
        </p:grpSpPr>
        <p:cxnSp>
          <p:nvCxnSpPr>
            <p:cNvPr id="63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Group 67"/>
          <p:cNvGrpSpPr/>
          <p:nvPr/>
        </p:nvGrpSpPr>
        <p:grpSpPr>
          <a:xfrm>
            <a:off x="8830715" y="5531617"/>
            <a:ext cx="1840403" cy="240713"/>
            <a:chOff x="620399" y="5427456"/>
            <a:chExt cx="1595016" cy="208618"/>
          </a:xfrm>
        </p:grpSpPr>
        <p:cxnSp>
          <p:nvCxnSpPr>
            <p:cNvPr id="69" name="Straight Connector 162"/>
            <p:cNvCxnSpPr>
              <a:cxnSpLocks noChangeShapeType="1"/>
            </p:cNvCxnSpPr>
            <p:nvPr/>
          </p:nvCxnSpPr>
          <p:spPr bwMode="auto">
            <a:xfrm>
              <a:off x="620399" y="5634635"/>
              <a:ext cx="86217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Connector 167"/>
            <p:cNvCxnSpPr>
              <a:cxnSpLocks noChangeShapeType="1"/>
            </p:cNvCxnSpPr>
            <p:nvPr/>
          </p:nvCxnSpPr>
          <p:spPr bwMode="auto">
            <a:xfrm>
              <a:off x="706616" y="5427456"/>
              <a:ext cx="704106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171"/>
            <p:cNvCxnSpPr>
              <a:cxnSpLocks noChangeShapeType="1"/>
            </p:cNvCxnSpPr>
            <p:nvPr/>
          </p:nvCxnSpPr>
          <p:spPr bwMode="auto">
            <a:xfrm rot="5400000" flipH="1" flipV="1">
              <a:off x="1306983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2"/>
            <p:cNvCxnSpPr>
              <a:cxnSpLocks noChangeShapeType="1"/>
            </p:cNvCxnSpPr>
            <p:nvPr/>
          </p:nvCxnSpPr>
          <p:spPr bwMode="auto">
            <a:xfrm>
              <a:off x="1410722" y="5634635"/>
              <a:ext cx="804693" cy="143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73"/>
            <p:cNvCxnSpPr>
              <a:cxnSpLocks noChangeShapeType="1"/>
            </p:cNvCxnSpPr>
            <p:nvPr/>
          </p:nvCxnSpPr>
          <p:spPr bwMode="auto">
            <a:xfrm rot="5400000" flipH="1" flipV="1">
              <a:off x="602877" y="5530896"/>
              <a:ext cx="207179" cy="2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5" name="Straight Connector 74"/>
          <p:cNvCxnSpPr/>
          <p:nvPr/>
        </p:nvCxnSpPr>
        <p:spPr>
          <a:xfrm>
            <a:off x="3271929" y="343736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76448" y="340468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064689" y="3404680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930196" y="3399807"/>
            <a:ext cx="0" cy="197320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C1BB78-70F4-4BDD-9DE4-069FE93A2FAC}"/>
              </a:ext>
            </a:extLst>
          </p:cNvPr>
          <p:cNvSpPr/>
          <p:nvPr/>
        </p:nvSpPr>
        <p:spPr>
          <a:xfrm rot="16200000">
            <a:off x="7435604" y="595110"/>
            <a:ext cx="251501" cy="206039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1D5A02-19CE-444B-883F-29A4CF1209BA}"/>
              </a:ext>
            </a:extLst>
          </p:cNvPr>
          <p:cNvSpPr/>
          <p:nvPr/>
        </p:nvSpPr>
        <p:spPr>
          <a:xfrm rot="16200000">
            <a:off x="9309060" y="792165"/>
            <a:ext cx="251501" cy="166627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E99B2-A4E4-437C-B663-D7B92B8DD5BB}"/>
              </a:ext>
            </a:extLst>
          </p:cNvPr>
          <p:cNvSpPr txBox="1"/>
          <p:nvPr/>
        </p:nvSpPr>
        <p:spPr>
          <a:xfrm>
            <a:off x="2009786" y="894561"/>
            <a:ext cx="128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78B94-B73A-4AA0-8D1B-B71320F7E52A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- BEQ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EDC87-357F-4E0D-9FDA-514AB2B683BE}"/>
              </a:ext>
            </a:extLst>
          </p:cNvPr>
          <p:cNvSpPr txBox="1"/>
          <p:nvPr/>
        </p:nvSpPr>
        <p:spPr>
          <a:xfrm>
            <a:off x="6777940" y="885597"/>
            <a:ext cx="154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Add Operands</a:t>
            </a:r>
          </a:p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- ADD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85A7-A01F-41B1-BC4D-52EA89728160}"/>
              </a:ext>
            </a:extLst>
          </p:cNvPr>
          <p:cNvSpPr txBox="1"/>
          <p:nvPr/>
        </p:nvSpPr>
        <p:spPr>
          <a:xfrm>
            <a:off x="8331447" y="887109"/>
            <a:ext cx="20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Memory Load 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- LW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FBEFE-A5C8-4FF1-B43E-4D80DD3457B4}"/>
              </a:ext>
            </a:extLst>
          </p:cNvPr>
          <p:cNvSpPr/>
          <p:nvPr/>
        </p:nvSpPr>
        <p:spPr>
          <a:xfrm>
            <a:off x="6431763" y="2302639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$t4 reg. # / $t5 and $t6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352C3-05AA-4714-8B1D-800EC1C85207}"/>
              </a:ext>
            </a:extLst>
          </p:cNvPr>
          <p:cNvSpPr/>
          <p:nvPr/>
        </p:nvSpPr>
        <p:spPr>
          <a:xfrm>
            <a:off x="4249452" y="21597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BEQ / $a0,$a1 / displacement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7E46E-1167-4D52-92F6-1A918B5F88F1}"/>
              </a:ext>
            </a:extLst>
          </p:cNvPr>
          <p:cNvSpPr/>
          <p:nvPr/>
        </p:nvSpPr>
        <p:spPr>
          <a:xfrm>
            <a:off x="8495913" y="2332290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</a:t>
            </a:r>
            <a:r>
              <a:rPr lang="en-US" altLang="en-US" sz="1600" dirty="0" err="1">
                <a:solidFill>
                  <a:srgbClr val="FF000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 #. / $s0 + 4</a:t>
            </a:r>
          </a:p>
        </p:txBody>
      </p:sp>
      <p:sp>
        <p:nvSpPr>
          <p:cNvPr id="128" name="Slide Number Placeholder 1">
            <a:extLst>
              <a:ext uri="{FF2B5EF4-FFF2-40B4-BE49-F238E27FC236}">
                <a16:creationId xmlns:a16="http://schemas.microsoft.com/office/drawing/2014/main" id="{6BA6D67A-2C1A-4DC4-AED8-B699676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2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669" y="894561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+ 1</a:t>
            </a: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B574C-5917-4DAB-BB27-2DC2FD6400D6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C1BB78-70F4-4BDD-9DE4-069FE93A2FAC}"/>
              </a:ext>
            </a:extLst>
          </p:cNvPr>
          <p:cNvSpPr/>
          <p:nvPr/>
        </p:nvSpPr>
        <p:spPr>
          <a:xfrm rot="16200000">
            <a:off x="7435604" y="595110"/>
            <a:ext cx="251501" cy="206039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86EDF-47FD-4E86-A279-2F419D599531}"/>
              </a:ext>
            </a:extLst>
          </p:cNvPr>
          <p:cNvSpPr txBox="1"/>
          <p:nvPr/>
        </p:nvSpPr>
        <p:spPr>
          <a:xfrm>
            <a:off x="6303132" y="885597"/>
            <a:ext cx="2496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Calculating Branch PC </a:t>
            </a:r>
          </a:p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Compare Operands - LW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1D5A02-19CE-444B-883F-29A4CF1209BA}"/>
              </a:ext>
            </a:extLst>
          </p:cNvPr>
          <p:cNvSpPr/>
          <p:nvPr/>
        </p:nvSpPr>
        <p:spPr>
          <a:xfrm rot="16200000">
            <a:off x="9309060" y="792165"/>
            <a:ext cx="251501" cy="166627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2ADF-E59C-4281-88B3-EFD6A3745EF9}"/>
              </a:ext>
            </a:extLst>
          </p:cNvPr>
          <p:cNvSpPr txBox="1"/>
          <p:nvPr/>
        </p:nvSpPr>
        <p:spPr>
          <a:xfrm>
            <a:off x="8331447" y="887109"/>
            <a:ext cx="20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Pass Result</a:t>
            </a:r>
          </a:p>
          <a:p>
            <a:pPr algn="ctr" defTabSz="527517"/>
            <a:r>
              <a:rPr lang="en-US" b="1" dirty="0">
                <a:solidFill>
                  <a:srgbClr val="0070C0"/>
                </a:solidFill>
                <a:latin typeface="Calibri"/>
              </a:rPr>
              <a:t>- ADD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D2B170A-1421-4EBA-8512-ADFE185CB9AA}"/>
              </a:ext>
            </a:extLst>
          </p:cNvPr>
          <p:cNvSpPr/>
          <p:nvPr/>
        </p:nvSpPr>
        <p:spPr>
          <a:xfrm rot="16200000">
            <a:off x="10582972" y="1203330"/>
            <a:ext cx="251501" cy="837658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FDEB-3C9D-4EBB-B222-DEC257964B1D}"/>
              </a:ext>
            </a:extLst>
          </p:cNvPr>
          <p:cNvSpPr txBox="1"/>
          <p:nvPr/>
        </p:nvSpPr>
        <p:spPr>
          <a:xfrm>
            <a:off x="10078923" y="890526"/>
            <a:ext cx="139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Write to $t1</a:t>
            </a:r>
          </a:p>
          <a:p>
            <a:pPr algn="ctr" defTabSz="527517"/>
            <a:r>
              <a:rPr lang="en-US" b="1" dirty="0">
                <a:solidFill>
                  <a:srgbClr val="FF0000"/>
                </a:solidFill>
                <a:latin typeface="Calibri"/>
              </a:rPr>
              <a:t> - LW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8B9EA-C46B-4FFA-8E8E-497EFB277768}"/>
              </a:ext>
            </a:extLst>
          </p:cNvPr>
          <p:cNvSpPr/>
          <p:nvPr/>
        </p:nvSpPr>
        <p:spPr>
          <a:xfrm>
            <a:off x="6431961" y="2090229"/>
            <a:ext cx="204410" cy="42337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BEQ / $a0,$a1 </a:t>
            </a:r>
            <a:r>
              <a:rPr lang="en-US" altLang="en-US" sz="1600" dirty="0" err="1">
                <a:solidFill>
                  <a:srgbClr val="00B050"/>
                </a:solidFill>
                <a:latin typeface="Calibri"/>
              </a:rPr>
              <a:t>vals</a:t>
            </a:r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 / disp.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4EF39-8F46-4D67-88A9-E5C75B35176C}"/>
              </a:ext>
            </a:extLst>
          </p:cNvPr>
          <p:cNvSpPr/>
          <p:nvPr/>
        </p:nvSpPr>
        <p:spPr>
          <a:xfrm>
            <a:off x="4245419" y="1871154"/>
            <a:ext cx="204410" cy="42337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490E6-E1B3-48FC-8503-3AB12D1555FF}"/>
              </a:ext>
            </a:extLst>
          </p:cNvPr>
          <p:cNvSpPr/>
          <p:nvPr/>
        </p:nvSpPr>
        <p:spPr>
          <a:xfrm>
            <a:off x="10176863" y="2395530"/>
            <a:ext cx="204410" cy="42337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</a:t>
            </a:r>
            <a:r>
              <a:rPr lang="en-US" altLang="en-US" sz="1600" dirty="0" err="1">
                <a:solidFill>
                  <a:srgbClr val="FF000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 # /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DEF39-7842-4545-8631-1002A239C927}"/>
              </a:ext>
            </a:extLst>
          </p:cNvPr>
          <p:cNvSpPr/>
          <p:nvPr/>
        </p:nvSpPr>
        <p:spPr>
          <a:xfrm>
            <a:off x="8489912" y="2300327"/>
            <a:ext cx="204410" cy="423376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$t4 </a:t>
            </a:r>
            <a:r>
              <a:rPr lang="en-US" altLang="en-US" sz="1600" dirty="0" err="1">
                <a:solidFill>
                  <a:srgbClr val="0070C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 # / Sum</a:t>
            </a:r>
          </a:p>
        </p:txBody>
      </p: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991246FE-590D-4553-9F7A-AA4766E6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1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669" y="894561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+ 2</a:t>
            </a: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B574C-5917-4DAB-BB27-2DC2FD6400D6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+ 1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C1BB78-70F4-4BDD-9DE4-069FE93A2FAC}"/>
              </a:ext>
            </a:extLst>
          </p:cNvPr>
          <p:cNvSpPr/>
          <p:nvPr/>
        </p:nvSpPr>
        <p:spPr>
          <a:xfrm rot="16200000">
            <a:off x="7435604" y="595110"/>
            <a:ext cx="251501" cy="206039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86EDF-47FD-4E86-A279-2F419D599531}"/>
              </a:ext>
            </a:extLst>
          </p:cNvPr>
          <p:cNvSpPr txBox="1"/>
          <p:nvPr/>
        </p:nvSpPr>
        <p:spPr>
          <a:xfrm>
            <a:off x="6908041" y="885597"/>
            <a:ext cx="128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Execute</a:t>
            </a:r>
          </a:p>
          <a:p>
            <a:pPr algn="ctr" defTabSz="527517"/>
            <a:r>
              <a:rPr lang="en-US" b="1" dirty="0">
                <a:latin typeface="Calibri"/>
              </a:rPr>
              <a:t>- Next Instr.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1D5A02-19CE-444B-883F-29A4CF1209BA}"/>
              </a:ext>
            </a:extLst>
          </p:cNvPr>
          <p:cNvSpPr/>
          <p:nvPr/>
        </p:nvSpPr>
        <p:spPr>
          <a:xfrm rot="16200000">
            <a:off x="9309060" y="792165"/>
            <a:ext cx="251501" cy="166627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2ADF-E59C-4281-88B3-EFD6A3745EF9}"/>
              </a:ext>
            </a:extLst>
          </p:cNvPr>
          <p:cNvSpPr txBox="1"/>
          <p:nvPr/>
        </p:nvSpPr>
        <p:spPr>
          <a:xfrm>
            <a:off x="8331447" y="887109"/>
            <a:ext cx="20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sz="1800" b="1" dirty="0">
                <a:solidFill>
                  <a:srgbClr val="00B050"/>
                </a:solidFill>
                <a:latin typeface="Calibri"/>
              </a:rPr>
              <a:t>If $a0!=$a1,</a:t>
            </a:r>
          </a:p>
          <a:p>
            <a:pPr algn="ctr" defTabSz="527517"/>
            <a:r>
              <a:rPr lang="en-US" sz="1800" b="1" dirty="0">
                <a:solidFill>
                  <a:srgbClr val="00B050"/>
                </a:solidFill>
                <a:latin typeface="Calibri"/>
              </a:rPr>
              <a:t>do nothing </a:t>
            </a:r>
            <a:r>
              <a:rPr lang="en-US" b="1" dirty="0">
                <a:solidFill>
                  <a:srgbClr val="00B050"/>
                </a:solidFill>
                <a:latin typeface="Calibri"/>
              </a:rPr>
              <a:t>- BEQ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D2B170A-1421-4EBA-8512-ADFE185CB9AA}"/>
              </a:ext>
            </a:extLst>
          </p:cNvPr>
          <p:cNvSpPr/>
          <p:nvPr/>
        </p:nvSpPr>
        <p:spPr>
          <a:xfrm rot="16200000">
            <a:off x="10582972" y="1203330"/>
            <a:ext cx="251501" cy="837658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FDEB-3C9D-4EBB-B222-DEC257964B1D}"/>
              </a:ext>
            </a:extLst>
          </p:cNvPr>
          <p:cNvSpPr txBox="1"/>
          <p:nvPr/>
        </p:nvSpPr>
        <p:spPr>
          <a:xfrm>
            <a:off x="10078923" y="890526"/>
            <a:ext cx="174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sz="1800" b="1" dirty="0">
                <a:solidFill>
                  <a:srgbClr val="0070C0"/>
                </a:solidFill>
                <a:latin typeface="Calibri"/>
              </a:rPr>
              <a:t>Write Result to</a:t>
            </a:r>
          </a:p>
          <a:p>
            <a:pPr algn="ctr" defTabSz="527517"/>
            <a:r>
              <a:rPr lang="en-US" sz="1800" b="1" dirty="0">
                <a:solidFill>
                  <a:srgbClr val="0070C0"/>
                </a:solidFill>
                <a:latin typeface="Calibri"/>
              </a:rPr>
              <a:t>Register </a:t>
            </a:r>
            <a:r>
              <a:rPr lang="en-US" b="1" dirty="0">
                <a:solidFill>
                  <a:srgbClr val="0070C0"/>
                </a:solidFill>
                <a:latin typeface="Calibri"/>
              </a:rPr>
              <a:t>- ADD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CC71-89DA-4D6E-8F8E-CA0F64ACE921}"/>
              </a:ext>
            </a:extLst>
          </p:cNvPr>
          <p:cNvSpPr/>
          <p:nvPr/>
        </p:nvSpPr>
        <p:spPr>
          <a:xfrm>
            <a:off x="6431755" y="1934127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84AE0-720E-40CC-9FE5-42E6EB3C1D6C}"/>
              </a:ext>
            </a:extLst>
          </p:cNvPr>
          <p:cNvSpPr/>
          <p:nvPr/>
        </p:nvSpPr>
        <p:spPr>
          <a:xfrm>
            <a:off x="4253657" y="1915077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 + 1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9F548-2EFA-4605-9294-8B7C2E9A2B99}"/>
              </a:ext>
            </a:extLst>
          </p:cNvPr>
          <p:cNvSpPr/>
          <p:nvPr/>
        </p:nvSpPr>
        <p:spPr>
          <a:xfrm>
            <a:off x="10169008" y="2410954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R4 </a:t>
            </a:r>
            <a:r>
              <a:rPr lang="en-US" altLang="en-US" sz="1600" dirty="0" err="1">
                <a:solidFill>
                  <a:srgbClr val="0070C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0070C0"/>
                </a:solidFill>
                <a:latin typeface="Calibri"/>
              </a:rPr>
              <a:t> # / 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25FE3D-0FB0-4851-BE28-9B3274D6D2B5}"/>
              </a:ext>
            </a:extLst>
          </p:cNvPr>
          <p:cNvSpPr/>
          <p:nvPr/>
        </p:nvSpPr>
        <p:spPr>
          <a:xfrm>
            <a:off x="8490745" y="2420671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Control / Displacement</a:t>
            </a:r>
          </a:p>
        </p:txBody>
      </p:sp>
      <p:sp>
        <p:nvSpPr>
          <p:cNvPr id="124" name="Slide Number Placeholder 1">
            <a:extLst>
              <a:ext uri="{FF2B5EF4-FFF2-40B4-BE49-F238E27FC236}">
                <a16:creationId xmlns:a16="http://schemas.microsoft.com/office/drawing/2014/main" id="{082DD26E-35D7-4695-91B9-04F54B0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1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Multiple Instructions in 5-Stage Pipeline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78175" y="-15251"/>
            <a:ext cx="251501" cy="3278953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0669" y="894561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Fetch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+ 3</a:t>
            </a:r>
          </a:p>
        </p:txBody>
      </p:sp>
      <p:sp>
        <p:nvSpPr>
          <p:cNvPr id="294" name="Trapezoid 293">
            <a:extLst>
              <a:ext uri="{FF2B5EF4-FFF2-40B4-BE49-F238E27FC236}">
                <a16:creationId xmlns:a16="http://schemas.microsoft.com/office/drawing/2014/main" id="{BD27A5FD-E850-490C-896B-C11C64DCED7F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295" name="Text Box 23">
            <a:extLst>
              <a:ext uri="{FF2B5EF4-FFF2-40B4-BE49-F238E27FC236}">
                <a16:creationId xmlns:a16="http://schemas.microsoft.com/office/drawing/2014/main" id="{2EC986B4-7653-4BCC-9A43-1A2E32CF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96" name="Text Box 23">
            <a:extLst>
              <a:ext uri="{FF2B5EF4-FFF2-40B4-BE49-F238E27FC236}">
                <a16:creationId xmlns:a16="http://schemas.microsoft.com/office/drawing/2014/main" id="{32091990-202E-4DA2-B5FA-6CD4E8FA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97" name="Rectangle 7">
            <a:extLst>
              <a:ext uri="{FF2B5EF4-FFF2-40B4-BE49-F238E27FC236}">
                <a16:creationId xmlns:a16="http://schemas.microsoft.com/office/drawing/2014/main" id="{EB6E4368-6B09-4096-ACEE-3C9D3C63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98" name="Text Box 23">
            <a:extLst>
              <a:ext uri="{FF2B5EF4-FFF2-40B4-BE49-F238E27FC236}">
                <a16:creationId xmlns:a16="http://schemas.microsoft.com/office/drawing/2014/main" id="{2646D0B1-F8F1-4E38-AB5E-45B60F7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99" name="Text Box 23">
            <a:extLst>
              <a:ext uri="{FF2B5EF4-FFF2-40B4-BE49-F238E27FC236}">
                <a16:creationId xmlns:a16="http://schemas.microsoft.com/office/drawing/2014/main" id="{3DA8A50D-A798-4AA5-84CB-BAC5CCA4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6253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00" name="Text Box 23">
            <a:extLst>
              <a:ext uri="{FF2B5EF4-FFF2-40B4-BE49-F238E27FC236}">
                <a16:creationId xmlns:a16="http://schemas.microsoft.com/office/drawing/2014/main" id="{561D6031-6018-4917-9C18-C0FBAF126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01" name="Text Box 23">
            <a:extLst>
              <a:ext uri="{FF2B5EF4-FFF2-40B4-BE49-F238E27FC236}">
                <a16:creationId xmlns:a16="http://schemas.microsoft.com/office/drawing/2014/main" id="{406C3730-8FBB-48ED-9833-BD3D831E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02" name="Text Box 23">
            <a:extLst>
              <a:ext uri="{FF2B5EF4-FFF2-40B4-BE49-F238E27FC236}">
                <a16:creationId xmlns:a16="http://schemas.microsoft.com/office/drawing/2014/main" id="{661EF8EE-5069-4670-B152-34CEC33D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03" name="AutoShape 11">
            <a:extLst>
              <a:ext uri="{FF2B5EF4-FFF2-40B4-BE49-F238E27FC236}">
                <a16:creationId xmlns:a16="http://schemas.microsoft.com/office/drawing/2014/main" id="{6D8BAA48-E6F6-4936-BA71-27169961A6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4" name="AutoShape 11">
            <a:extLst>
              <a:ext uri="{FF2B5EF4-FFF2-40B4-BE49-F238E27FC236}">
                <a16:creationId xmlns:a16="http://schemas.microsoft.com/office/drawing/2014/main" id="{5D907344-5514-4C3E-93F1-A3755E32E43A}"/>
              </a:ext>
            </a:extLst>
          </p:cNvPr>
          <p:cNvCxnSpPr>
            <a:cxnSpLocks noChangeShapeType="1"/>
            <a:endCxn id="298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5" name="Shape 127">
            <a:extLst>
              <a:ext uri="{FF2B5EF4-FFF2-40B4-BE49-F238E27FC236}">
                <a16:creationId xmlns:a16="http://schemas.microsoft.com/office/drawing/2014/main" id="{D2E46FA8-2B13-40C9-B5C7-F8F8069C6220}"/>
              </a:ext>
            </a:extLst>
          </p:cNvPr>
          <p:cNvCxnSpPr>
            <a:cxnSpLocks noChangeShapeType="1"/>
            <a:stCxn id="309" idx="3"/>
            <a:endCxn id="347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6" name="Flowchart: Terminator 305">
            <a:extLst>
              <a:ext uri="{FF2B5EF4-FFF2-40B4-BE49-F238E27FC236}">
                <a16:creationId xmlns:a16="http://schemas.microsoft.com/office/drawing/2014/main" id="{89CAAC39-C340-41F8-8104-34F5EDD1DF66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07" name="AutoShape 11">
            <a:extLst>
              <a:ext uri="{FF2B5EF4-FFF2-40B4-BE49-F238E27FC236}">
                <a16:creationId xmlns:a16="http://schemas.microsoft.com/office/drawing/2014/main" id="{266270A0-494A-40ED-9288-1A0353E130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" name="AutoShape 11">
            <a:extLst>
              <a:ext uri="{FF2B5EF4-FFF2-40B4-BE49-F238E27FC236}">
                <a16:creationId xmlns:a16="http://schemas.microsoft.com/office/drawing/2014/main" id="{3639DC50-7272-4FFA-A60E-94D43C7C8F33}"/>
              </a:ext>
            </a:extLst>
          </p:cNvPr>
          <p:cNvCxnSpPr>
            <a:cxnSpLocks noChangeShapeType="1"/>
            <a:stCxn id="306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" name="Flowchart: Terminator 308">
            <a:extLst>
              <a:ext uri="{FF2B5EF4-FFF2-40B4-BE49-F238E27FC236}">
                <a16:creationId xmlns:a16="http://schemas.microsoft.com/office/drawing/2014/main" id="{56718085-A132-4C87-A453-1C55815E295E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DFB29F0-2012-474D-A423-0F296BFCD036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hape 127">
            <a:extLst>
              <a:ext uri="{FF2B5EF4-FFF2-40B4-BE49-F238E27FC236}">
                <a16:creationId xmlns:a16="http://schemas.microsoft.com/office/drawing/2014/main" id="{13B8E8E5-792D-4C4C-A34F-31D545E08E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" name="AutoShape 11">
            <a:extLst>
              <a:ext uri="{FF2B5EF4-FFF2-40B4-BE49-F238E27FC236}">
                <a16:creationId xmlns:a16="http://schemas.microsoft.com/office/drawing/2014/main" id="{735BBF8A-047E-43D7-BB9E-B36127760A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3" name="Group 104">
            <a:extLst>
              <a:ext uri="{FF2B5EF4-FFF2-40B4-BE49-F238E27FC236}">
                <a16:creationId xmlns:a16="http://schemas.microsoft.com/office/drawing/2014/main" id="{B67FD0CF-E95A-4AC2-9EDC-F5AE004F4105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314" name="Rectangle 7">
              <a:extLst>
                <a:ext uri="{FF2B5EF4-FFF2-40B4-BE49-F238E27FC236}">
                  <a16:creationId xmlns:a16="http://schemas.microsoft.com/office/drawing/2014/main" id="{1C809272-EDB5-419A-AF57-0A8DA317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5" name="Text Box 23">
              <a:extLst>
                <a:ext uri="{FF2B5EF4-FFF2-40B4-BE49-F238E27FC236}">
                  <a16:creationId xmlns:a16="http://schemas.microsoft.com/office/drawing/2014/main" id="{C6BCE2FC-D134-46AE-AFD1-8FD890AD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6" name="Text Box 23">
              <a:extLst>
                <a:ext uri="{FF2B5EF4-FFF2-40B4-BE49-F238E27FC236}">
                  <a16:creationId xmlns:a16="http://schemas.microsoft.com/office/drawing/2014/main" id="{8E586447-65D2-4347-8851-C188C3815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7" name="Rectangle 7">
            <a:extLst>
              <a:ext uri="{FF2B5EF4-FFF2-40B4-BE49-F238E27FC236}">
                <a16:creationId xmlns:a16="http://schemas.microsoft.com/office/drawing/2014/main" id="{855174BA-D140-4CAA-9445-A9CE9A42BA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8" name="Straight Connector 24">
            <a:extLst>
              <a:ext uri="{FF2B5EF4-FFF2-40B4-BE49-F238E27FC236}">
                <a16:creationId xmlns:a16="http://schemas.microsoft.com/office/drawing/2014/main" id="{EB15C9F5-C272-4A94-8E68-D072E2C124D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9" name="Straight Connector 27">
            <a:extLst>
              <a:ext uri="{FF2B5EF4-FFF2-40B4-BE49-F238E27FC236}">
                <a16:creationId xmlns:a16="http://schemas.microsoft.com/office/drawing/2014/main" id="{EE582F12-3484-407E-919B-D062D649FD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Text Box 22">
            <a:extLst>
              <a:ext uri="{FF2B5EF4-FFF2-40B4-BE49-F238E27FC236}">
                <a16:creationId xmlns:a16="http://schemas.microsoft.com/office/drawing/2014/main" id="{19414C64-4954-4DFE-949E-9A7687B10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21" name="Shape 31">
            <a:extLst>
              <a:ext uri="{FF2B5EF4-FFF2-40B4-BE49-F238E27FC236}">
                <a16:creationId xmlns:a16="http://schemas.microsoft.com/office/drawing/2014/main" id="{9FC3A19A-937B-4276-901A-ABBE0097A5FA}"/>
              </a:ext>
            </a:extLst>
          </p:cNvPr>
          <p:cNvCxnSpPr>
            <a:cxnSpLocks noChangeShapeType="1"/>
            <a:endCxn id="317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2" name="AutoShape 11">
            <a:extLst>
              <a:ext uri="{FF2B5EF4-FFF2-40B4-BE49-F238E27FC236}">
                <a16:creationId xmlns:a16="http://schemas.microsoft.com/office/drawing/2014/main" id="{1901682D-F549-4CAA-BCF6-5ADB1753A43E}"/>
              </a:ext>
            </a:extLst>
          </p:cNvPr>
          <p:cNvCxnSpPr>
            <a:cxnSpLocks noChangeShapeType="1"/>
            <a:stCxn id="317" idx="2"/>
            <a:endCxn id="316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3" name="Shape 127">
            <a:extLst>
              <a:ext uri="{FF2B5EF4-FFF2-40B4-BE49-F238E27FC236}">
                <a16:creationId xmlns:a16="http://schemas.microsoft.com/office/drawing/2014/main" id="{ABD54DC2-0544-46F3-9E99-C784B33B72EA}"/>
              </a:ext>
            </a:extLst>
          </p:cNvPr>
          <p:cNvCxnSpPr>
            <a:cxnSpLocks noChangeShapeType="1"/>
            <a:endCxn id="350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Trapezoid 323">
            <a:extLst>
              <a:ext uri="{FF2B5EF4-FFF2-40B4-BE49-F238E27FC236}">
                <a16:creationId xmlns:a16="http://schemas.microsoft.com/office/drawing/2014/main" id="{EE30199B-ED77-4757-870A-AF8D3D4AC559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25" name="Text Box 23">
            <a:extLst>
              <a:ext uri="{FF2B5EF4-FFF2-40B4-BE49-F238E27FC236}">
                <a16:creationId xmlns:a16="http://schemas.microsoft.com/office/drawing/2014/main" id="{D529D4E4-A60D-4967-81C9-67A3F36E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326" name="Text Box 23">
            <a:extLst>
              <a:ext uri="{FF2B5EF4-FFF2-40B4-BE49-F238E27FC236}">
                <a16:creationId xmlns:a16="http://schemas.microsoft.com/office/drawing/2014/main" id="{8887DA53-A04E-4D4F-AC1B-DF040086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27" name="AutoShape 11">
            <a:extLst>
              <a:ext uri="{FF2B5EF4-FFF2-40B4-BE49-F238E27FC236}">
                <a16:creationId xmlns:a16="http://schemas.microsoft.com/office/drawing/2014/main" id="{55D3AF7E-68E6-4BAB-9602-A2BC0EB3BE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" name="Text Box 23">
            <a:extLst>
              <a:ext uri="{FF2B5EF4-FFF2-40B4-BE49-F238E27FC236}">
                <a16:creationId xmlns:a16="http://schemas.microsoft.com/office/drawing/2014/main" id="{46AC78F3-ABC9-422A-8009-57001B49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29" name="Rounded Rectangle 49">
            <a:extLst>
              <a:ext uri="{FF2B5EF4-FFF2-40B4-BE49-F238E27FC236}">
                <a16:creationId xmlns:a16="http://schemas.microsoft.com/office/drawing/2014/main" id="{41EC375E-7483-4AF7-AF67-AB119A67F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30" name="AutoShape 11">
            <a:extLst>
              <a:ext uri="{FF2B5EF4-FFF2-40B4-BE49-F238E27FC236}">
                <a16:creationId xmlns:a16="http://schemas.microsoft.com/office/drawing/2014/main" id="{421991B3-29FE-4813-B92F-241ACAEB8382}"/>
              </a:ext>
            </a:extLst>
          </p:cNvPr>
          <p:cNvCxnSpPr>
            <a:cxnSpLocks noChangeShapeType="1"/>
            <a:stCxn id="329" idx="3"/>
            <a:endCxn id="328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1" name="Elbow Connector 164">
            <a:extLst>
              <a:ext uri="{FF2B5EF4-FFF2-40B4-BE49-F238E27FC236}">
                <a16:creationId xmlns:a16="http://schemas.microsoft.com/office/drawing/2014/main" id="{F74B8619-427D-45E4-A376-50EBCF7BD9B8}"/>
              </a:ext>
            </a:extLst>
          </p:cNvPr>
          <p:cNvCxnSpPr>
            <a:stCxn id="340" idx="3"/>
            <a:endCxn id="317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165">
            <a:extLst>
              <a:ext uri="{FF2B5EF4-FFF2-40B4-BE49-F238E27FC236}">
                <a16:creationId xmlns:a16="http://schemas.microsoft.com/office/drawing/2014/main" id="{CA31BD9F-A5D8-458D-A150-E38CC52D527A}"/>
              </a:ext>
            </a:extLst>
          </p:cNvPr>
          <p:cNvCxnSpPr>
            <a:cxnSpLocks/>
            <a:endCxn id="329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rapezoid 332">
            <a:extLst>
              <a:ext uri="{FF2B5EF4-FFF2-40B4-BE49-F238E27FC236}">
                <a16:creationId xmlns:a16="http://schemas.microsoft.com/office/drawing/2014/main" id="{134257AC-D393-4A88-9DFE-AF2B5E90479D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59DA3ED2-E07B-4510-B4B8-A9C7983E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5" name="Text Box 23">
            <a:extLst>
              <a:ext uri="{FF2B5EF4-FFF2-40B4-BE49-F238E27FC236}">
                <a16:creationId xmlns:a16="http://schemas.microsoft.com/office/drawing/2014/main" id="{ED38F735-4F40-4263-8E5D-18A46731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6" name="Text Box 23">
            <a:extLst>
              <a:ext uri="{FF2B5EF4-FFF2-40B4-BE49-F238E27FC236}">
                <a16:creationId xmlns:a16="http://schemas.microsoft.com/office/drawing/2014/main" id="{63A96BD2-96FD-478A-BB0E-F17B03594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7" name="AutoShape 11">
            <a:extLst>
              <a:ext uri="{FF2B5EF4-FFF2-40B4-BE49-F238E27FC236}">
                <a16:creationId xmlns:a16="http://schemas.microsoft.com/office/drawing/2014/main" id="{083DA078-909D-4E9F-AA5A-B2F0ADF5DB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" name="Shape 41">
            <a:extLst>
              <a:ext uri="{FF2B5EF4-FFF2-40B4-BE49-F238E27FC236}">
                <a16:creationId xmlns:a16="http://schemas.microsoft.com/office/drawing/2014/main" id="{D1F973DA-B2B2-443B-A52C-C5BE13D66022}"/>
              </a:ext>
            </a:extLst>
          </p:cNvPr>
          <p:cNvCxnSpPr>
            <a:cxnSpLocks noChangeShapeType="1"/>
            <a:endCxn id="33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 Box 23">
            <a:extLst>
              <a:ext uri="{FF2B5EF4-FFF2-40B4-BE49-F238E27FC236}">
                <a16:creationId xmlns:a16="http://schemas.microsoft.com/office/drawing/2014/main" id="{A285969D-0F23-40E4-881F-BDE29D6A5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40" name="Flowchart: Terminator 339">
            <a:extLst>
              <a:ext uri="{FF2B5EF4-FFF2-40B4-BE49-F238E27FC236}">
                <a16:creationId xmlns:a16="http://schemas.microsoft.com/office/drawing/2014/main" id="{D2250B1C-88DC-4698-9552-DC92B67D4109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41" name="Elbow Connector 177">
            <a:extLst>
              <a:ext uri="{FF2B5EF4-FFF2-40B4-BE49-F238E27FC236}">
                <a16:creationId xmlns:a16="http://schemas.microsoft.com/office/drawing/2014/main" id="{3336BA49-90F6-4D6E-A152-C088361E8C5A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C9A5D38-378D-438E-9893-0AB13865D8CC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343" name="Rectangle 7">
              <a:extLst>
                <a:ext uri="{FF2B5EF4-FFF2-40B4-BE49-F238E27FC236}">
                  <a16:creationId xmlns:a16="http://schemas.microsoft.com/office/drawing/2014/main" id="{11C42C0B-BD0E-49AD-A1CA-D5F63B91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344" name="Text Box 23">
              <a:extLst>
                <a:ext uri="{FF2B5EF4-FFF2-40B4-BE49-F238E27FC236}">
                  <a16:creationId xmlns:a16="http://schemas.microsoft.com/office/drawing/2014/main" id="{71C9424E-3925-44DC-AC51-5D328B53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345" name="Text Box 23">
              <a:extLst>
                <a:ext uri="{FF2B5EF4-FFF2-40B4-BE49-F238E27FC236}">
                  <a16:creationId xmlns:a16="http://schemas.microsoft.com/office/drawing/2014/main" id="{E677C25F-8F70-486B-A66D-136BF9BC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346" name="Text Box 23">
              <a:extLst>
                <a:ext uri="{FF2B5EF4-FFF2-40B4-BE49-F238E27FC236}">
                  <a16:creationId xmlns:a16="http://schemas.microsoft.com/office/drawing/2014/main" id="{917045A2-1537-4B43-80DD-7F283DC4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347" name="Text Box 23">
              <a:extLst>
                <a:ext uri="{FF2B5EF4-FFF2-40B4-BE49-F238E27FC236}">
                  <a16:creationId xmlns:a16="http://schemas.microsoft.com/office/drawing/2014/main" id="{C0690092-9E3E-4C85-9A41-8BDC13C4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348" name="Text Box 23">
              <a:extLst>
                <a:ext uri="{FF2B5EF4-FFF2-40B4-BE49-F238E27FC236}">
                  <a16:creationId xmlns:a16="http://schemas.microsoft.com/office/drawing/2014/main" id="{C17FBD09-57DA-4162-B369-80BFC33B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349" name="Text Box 23">
              <a:extLst>
                <a:ext uri="{FF2B5EF4-FFF2-40B4-BE49-F238E27FC236}">
                  <a16:creationId xmlns:a16="http://schemas.microsoft.com/office/drawing/2014/main" id="{9BD6F934-BF68-454D-A729-FFCA7B559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350" name="Rounded Rectangle 49">
              <a:extLst>
                <a:ext uri="{FF2B5EF4-FFF2-40B4-BE49-F238E27FC236}">
                  <a16:creationId xmlns:a16="http://schemas.microsoft.com/office/drawing/2014/main" id="{2BC8A7BE-0363-48F9-9D31-B39902FB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351" name="Straight Connector 253">
              <a:extLst>
                <a:ext uri="{FF2B5EF4-FFF2-40B4-BE49-F238E27FC236}">
                  <a16:creationId xmlns:a16="http://schemas.microsoft.com/office/drawing/2014/main" id="{0E901A72-64E1-4103-9C14-30C2CE2CB5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2" name="Text Box 23">
              <a:extLst>
                <a:ext uri="{FF2B5EF4-FFF2-40B4-BE49-F238E27FC236}">
                  <a16:creationId xmlns:a16="http://schemas.microsoft.com/office/drawing/2014/main" id="{DBDE0F4A-F3EB-4A4B-A7F8-286566BDB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53" name="Text Box 23">
              <a:extLst>
                <a:ext uri="{FF2B5EF4-FFF2-40B4-BE49-F238E27FC236}">
                  <a16:creationId xmlns:a16="http://schemas.microsoft.com/office/drawing/2014/main" id="{FC572CE1-D82A-4A5D-90AE-02EBB5EFF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354" name="Text Box 23">
              <a:extLst>
                <a:ext uri="{FF2B5EF4-FFF2-40B4-BE49-F238E27FC236}">
                  <a16:creationId xmlns:a16="http://schemas.microsoft.com/office/drawing/2014/main" id="{C34DFE6B-ADD8-449B-8EE5-FC242B68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355" name="Straight Connector 253">
              <a:extLst>
                <a:ext uri="{FF2B5EF4-FFF2-40B4-BE49-F238E27FC236}">
                  <a16:creationId xmlns:a16="http://schemas.microsoft.com/office/drawing/2014/main" id="{63766C96-B628-4788-AA8A-02968B27B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6" name="AutoShape 11">
            <a:extLst>
              <a:ext uri="{FF2B5EF4-FFF2-40B4-BE49-F238E27FC236}">
                <a16:creationId xmlns:a16="http://schemas.microsoft.com/office/drawing/2014/main" id="{776E0842-2756-41BC-A7FA-465A355A797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7" name="Elbow Connector 228">
            <a:extLst>
              <a:ext uri="{FF2B5EF4-FFF2-40B4-BE49-F238E27FC236}">
                <a16:creationId xmlns:a16="http://schemas.microsoft.com/office/drawing/2014/main" id="{78B8D7BD-7D1D-4D85-BEF5-5EE5919AE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9746969-FBB4-43C4-8113-65BC7FD27748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B3EC173-1BCD-475B-8283-02B00BBCEB35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0" name="AutoShape 11">
            <a:extLst>
              <a:ext uri="{FF2B5EF4-FFF2-40B4-BE49-F238E27FC236}">
                <a16:creationId xmlns:a16="http://schemas.microsoft.com/office/drawing/2014/main" id="{0B524ABC-6182-42F1-8EDD-59A8548F71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11">
            <a:extLst>
              <a:ext uri="{FF2B5EF4-FFF2-40B4-BE49-F238E27FC236}">
                <a16:creationId xmlns:a16="http://schemas.microsoft.com/office/drawing/2014/main" id="{1B9EC956-9EFA-438C-8D42-4571C66FE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2" name="AutoShape 11">
            <a:extLst>
              <a:ext uri="{FF2B5EF4-FFF2-40B4-BE49-F238E27FC236}">
                <a16:creationId xmlns:a16="http://schemas.microsoft.com/office/drawing/2014/main" id="{9CCD4E74-1ADC-46FD-BCDD-4AADAAA2D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3" name="AutoShape 11">
            <a:extLst>
              <a:ext uri="{FF2B5EF4-FFF2-40B4-BE49-F238E27FC236}">
                <a16:creationId xmlns:a16="http://schemas.microsoft.com/office/drawing/2014/main" id="{27F2CBC9-F6F1-471A-842F-D20A280021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4" name="AutoShape 11">
            <a:extLst>
              <a:ext uri="{FF2B5EF4-FFF2-40B4-BE49-F238E27FC236}">
                <a16:creationId xmlns:a16="http://schemas.microsoft.com/office/drawing/2014/main" id="{1C4F3F98-9204-4299-BE68-3DB468C2FF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AutoShape 11">
            <a:extLst>
              <a:ext uri="{FF2B5EF4-FFF2-40B4-BE49-F238E27FC236}">
                <a16:creationId xmlns:a16="http://schemas.microsoft.com/office/drawing/2014/main" id="{E287F8D5-6443-435E-BD2B-251D94144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3281D859-ECC4-4607-9E9C-D8CC1226CAE6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367" name="AutoShape 11">
            <a:extLst>
              <a:ext uri="{FF2B5EF4-FFF2-40B4-BE49-F238E27FC236}">
                <a16:creationId xmlns:a16="http://schemas.microsoft.com/office/drawing/2014/main" id="{1C6DAF63-48C0-4DBE-A30B-B1A0E16364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" name="AutoShape 11">
            <a:extLst>
              <a:ext uri="{FF2B5EF4-FFF2-40B4-BE49-F238E27FC236}">
                <a16:creationId xmlns:a16="http://schemas.microsoft.com/office/drawing/2014/main" id="{76EB3D66-E3E9-4F3D-8A1E-9B316A2F7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AutoShape 11">
            <a:extLst>
              <a:ext uri="{FF2B5EF4-FFF2-40B4-BE49-F238E27FC236}">
                <a16:creationId xmlns:a16="http://schemas.microsoft.com/office/drawing/2014/main" id="{3B3CB972-D7F2-4342-90C5-4CC2EC06AA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0" name="AutoShape 11">
            <a:extLst>
              <a:ext uri="{FF2B5EF4-FFF2-40B4-BE49-F238E27FC236}">
                <a16:creationId xmlns:a16="http://schemas.microsoft.com/office/drawing/2014/main" id="{D27B37A0-3A79-40BF-BC0E-21EE5F249C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04107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hape 127">
            <a:extLst>
              <a:ext uri="{FF2B5EF4-FFF2-40B4-BE49-F238E27FC236}">
                <a16:creationId xmlns:a16="http://schemas.microsoft.com/office/drawing/2014/main" id="{63F6C5D9-1948-47FE-976B-D5155194C7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2" name="AutoShape 11">
            <a:extLst>
              <a:ext uri="{FF2B5EF4-FFF2-40B4-BE49-F238E27FC236}">
                <a16:creationId xmlns:a16="http://schemas.microsoft.com/office/drawing/2014/main" id="{E7904E05-85D4-4E4E-8E61-08DB4496E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588C14E-F297-43EF-BE1A-D509E8C991DF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45CD8B8-A9A2-4647-B2A0-B1A391B250B8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375" name="AutoShape 11">
              <a:extLst>
                <a:ext uri="{FF2B5EF4-FFF2-40B4-BE49-F238E27FC236}">
                  <a16:creationId xmlns:a16="http://schemas.microsoft.com/office/drawing/2014/main" id="{333A9ABC-FC7C-4FA8-A709-4FB16AA7EE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AutoShape 11">
              <a:extLst>
                <a:ext uri="{FF2B5EF4-FFF2-40B4-BE49-F238E27FC236}">
                  <a16:creationId xmlns:a16="http://schemas.microsoft.com/office/drawing/2014/main" id="{6597ED55-A1DD-4858-B8EA-8C5A17990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77" name="Elbow Connector 92">
            <a:extLst>
              <a:ext uri="{FF2B5EF4-FFF2-40B4-BE49-F238E27FC236}">
                <a16:creationId xmlns:a16="http://schemas.microsoft.com/office/drawing/2014/main" id="{A0DCCA55-1B7C-4E79-8C4E-F3D2FD380144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AutoShape 11">
            <a:extLst>
              <a:ext uri="{FF2B5EF4-FFF2-40B4-BE49-F238E27FC236}">
                <a16:creationId xmlns:a16="http://schemas.microsoft.com/office/drawing/2014/main" id="{286DEDB9-F668-4E99-9FE0-DA6A97B1AC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AutoShape 11">
            <a:extLst>
              <a:ext uri="{FF2B5EF4-FFF2-40B4-BE49-F238E27FC236}">
                <a16:creationId xmlns:a16="http://schemas.microsoft.com/office/drawing/2014/main" id="{6C632683-EBD5-4824-9982-2E00A87508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235B0040-0F61-45AD-AE30-2FB7EA9DC018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0950EA0-9B97-4A22-8FCC-1BFA84FCFC8B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5CBD55-A7F9-4D05-B4D6-872672C09E5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7E43F7C6-7B1E-4CD5-88FD-BAD2735D56C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384" name="Flowchart: Terminator 383">
            <a:extLst>
              <a:ext uri="{FF2B5EF4-FFF2-40B4-BE49-F238E27FC236}">
                <a16:creationId xmlns:a16="http://schemas.microsoft.com/office/drawing/2014/main" id="{EC53CD18-1222-4449-945F-5A6185862D84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85" name="AutoShape 11">
            <a:extLst>
              <a:ext uri="{FF2B5EF4-FFF2-40B4-BE49-F238E27FC236}">
                <a16:creationId xmlns:a16="http://schemas.microsoft.com/office/drawing/2014/main" id="{44A55E6B-2B31-412C-B077-8950488F6E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6" name="Shape 127">
            <a:extLst>
              <a:ext uri="{FF2B5EF4-FFF2-40B4-BE49-F238E27FC236}">
                <a16:creationId xmlns:a16="http://schemas.microsoft.com/office/drawing/2014/main" id="{F9D36DAA-3E9D-4A1A-96F0-9469EEF92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7" name="Shape 127">
            <a:extLst>
              <a:ext uri="{FF2B5EF4-FFF2-40B4-BE49-F238E27FC236}">
                <a16:creationId xmlns:a16="http://schemas.microsoft.com/office/drawing/2014/main" id="{C8E87CA3-F16E-4D89-AC69-75B7B8F14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8" name="AutoShape 11">
            <a:extLst>
              <a:ext uri="{FF2B5EF4-FFF2-40B4-BE49-F238E27FC236}">
                <a16:creationId xmlns:a16="http://schemas.microsoft.com/office/drawing/2014/main" id="{7F8003AF-A9E6-455F-B4A6-A765C900EE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" name="AutoShape 11">
            <a:extLst>
              <a:ext uri="{FF2B5EF4-FFF2-40B4-BE49-F238E27FC236}">
                <a16:creationId xmlns:a16="http://schemas.microsoft.com/office/drawing/2014/main" id="{164DD4D5-99D2-423E-A4DA-38837A0B1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0" name="AutoShape 11">
            <a:extLst>
              <a:ext uri="{FF2B5EF4-FFF2-40B4-BE49-F238E27FC236}">
                <a16:creationId xmlns:a16="http://schemas.microsoft.com/office/drawing/2014/main" id="{9E62F515-2799-4D4B-97F9-89820DD43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1" name="Shape 127">
            <a:extLst>
              <a:ext uri="{FF2B5EF4-FFF2-40B4-BE49-F238E27FC236}">
                <a16:creationId xmlns:a16="http://schemas.microsoft.com/office/drawing/2014/main" id="{9CC51641-8C28-45A6-A235-48462A1ACF4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" name="Elbow Connector 176">
            <a:extLst>
              <a:ext uri="{FF2B5EF4-FFF2-40B4-BE49-F238E27FC236}">
                <a16:creationId xmlns:a16="http://schemas.microsoft.com/office/drawing/2014/main" id="{1051E9EA-A326-4790-9859-C44D4F6F20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08446D2-4A7E-4E17-8C21-F9EE628497F2}"/>
              </a:ext>
            </a:extLst>
          </p:cNvPr>
          <p:cNvSpPr/>
          <p:nvPr/>
        </p:nvSpPr>
        <p:spPr>
          <a:xfrm rot="16200000">
            <a:off x="5311530" y="537442"/>
            <a:ext cx="251501" cy="217468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B574C-5917-4DAB-BB27-2DC2FD6400D6}"/>
              </a:ext>
            </a:extLst>
          </p:cNvPr>
          <p:cNvSpPr txBox="1"/>
          <p:nvPr/>
        </p:nvSpPr>
        <p:spPr>
          <a:xfrm>
            <a:off x="4572405" y="884743"/>
            <a:ext cx="169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Read Operands 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+ 2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C1BB78-70F4-4BDD-9DE4-069FE93A2FAC}"/>
              </a:ext>
            </a:extLst>
          </p:cNvPr>
          <p:cNvSpPr/>
          <p:nvPr/>
        </p:nvSpPr>
        <p:spPr>
          <a:xfrm rot="16200000">
            <a:off x="7435604" y="595110"/>
            <a:ext cx="251501" cy="206039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86EDF-47FD-4E86-A279-2F419D599531}"/>
              </a:ext>
            </a:extLst>
          </p:cNvPr>
          <p:cNvSpPr txBox="1"/>
          <p:nvPr/>
        </p:nvSpPr>
        <p:spPr>
          <a:xfrm>
            <a:off x="6738925" y="885597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Execute</a:t>
            </a:r>
          </a:p>
          <a:p>
            <a:pPr algn="ctr" defTabSz="527517"/>
            <a:r>
              <a:rPr lang="en-US" b="1" dirty="0">
                <a:latin typeface="Calibri"/>
              </a:rPr>
              <a:t>- Next Instr. + 1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E1D5A02-19CE-444B-883F-29A4CF1209BA}"/>
              </a:ext>
            </a:extLst>
          </p:cNvPr>
          <p:cNvSpPr/>
          <p:nvPr/>
        </p:nvSpPr>
        <p:spPr>
          <a:xfrm rot="16200000">
            <a:off x="9309060" y="792165"/>
            <a:ext cx="251501" cy="1666279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2ADF-E59C-4281-88B3-EFD6A3745EF9}"/>
              </a:ext>
            </a:extLst>
          </p:cNvPr>
          <p:cNvSpPr txBox="1"/>
          <p:nvPr/>
        </p:nvSpPr>
        <p:spPr>
          <a:xfrm>
            <a:off x="8331447" y="887109"/>
            <a:ext cx="20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b="1" dirty="0">
                <a:latin typeface="Calibri"/>
              </a:rPr>
              <a:t>Mem Access</a:t>
            </a:r>
          </a:p>
          <a:p>
            <a:pPr algn="ctr" defTabSz="527517"/>
            <a:r>
              <a:rPr lang="en-US" b="1" dirty="0">
                <a:latin typeface="Calibri"/>
              </a:rPr>
              <a:t>- Next Instr.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D2B170A-1421-4EBA-8512-ADFE185CB9AA}"/>
              </a:ext>
            </a:extLst>
          </p:cNvPr>
          <p:cNvSpPr/>
          <p:nvPr/>
        </p:nvSpPr>
        <p:spPr>
          <a:xfrm rot="16200000">
            <a:off x="10582972" y="1203330"/>
            <a:ext cx="251501" cy="837658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EFDEB-3C9D-4EBB-B222-DEC257964B1D}"/>
              </a:ext>
            </a:extLst>
          </p:cNvPr>
          <p:cNvSpPr txBox="1"/>
          <p:nvPr/>
        </p:nvSpPr>
        <p:spPr>
          <a:xfrm>
            <a:off x="10078923" y="890526"/>
            <a:ext cx="174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27517"/>
            <a:r>
              <a:rPr lang="en-US" sz="1800" b="1" dirty="0">
                <a:solidFill>
                  <a:srgbClr val="00B050"/>
                </a:solidFill>
                <a:latin typeface="Calibri"/>
              </a:rPr>
              <a:t>Do Nothing</a:t>
            </a:r>
          </a:p>
          <a:p>
            <a:pPr algn="ctr" defTabSz="527517"/>
            <a:r>
              <a:rPr lang="en-US" b="1" dirty="0">
                <a:solidFill>
                  <a:srgbClr val="00B050"/>
                </a:solidFill>
                <a:latin typeface="Calibri"/>
              </a:rPr>
              <a:t>- BEQ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CC71-89DA-4D6E-8F8E-CA0F64ACE921}"/>
              </a:ext>
            </a:extLst>
          </p:cNvPr>
          <p:cNvSpPr/>
          <p:nvPr/>
        </p:nvSpPr>
        <p:spPr>
          <a:xfrm>
            <a:off x="6431755" y="1934127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chemeClr val="tx1"/>
                </a:solidFill>
                <a:latin typeface="Calibri"/>
              </a:rPr>
              <a:t>Next instr. + 1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84AE0-720E-40CC-9FE5-42E6EB3C1D6C}"/>
              </a:ext>
            </a:extLst>
          </p:cNvPr>
          <p:cNvSpPr/>
          <p:nvPr/>
        </p:nvSpPr>
        <p:spPr>
          <a:xfrm>
            <a:off x="4253657" y="1915077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chemeClr val="tx1"/>
                </a:solidFill>
                <a:latin typeface="Calibri"/>
              </a:rPr>
              <a:t>Next instr. + 2</a:t>
            </a:r>
            <a:endParaRPr lang="en-US" sz="2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CA8B4-B200-47DF-A2B0-977A79C0228C}"/>
              </a:ext>
            </a:extLst>
          </p:cNvPr>
          <p:cNvSpPr/>
          <p:nvPr/>
        </p:nvSpPr>
        <p:spPr>
          <a:xfrm>
            <a:off x="10169008" y="2420479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BEQ – Do nothing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AF3C9-5639-4163-88CF-69755B46FCF9}"/>
              </a:ext>
            </a:extLst>
          </p:cNvPr>
          <p:cNvSpPr/>
          <p:nvPr/>
        </p:nvSpPr>
        <p:spPr>
          <a:xfrm>
            <a:off x="8490745" y="2163496"/>
            <a:ext cx="204516" cy="426587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chemeClr val="tx1"/>
                </a:solidFill>
                <a:latin typeface="Calibri"/>
              </a:rPr>
              <a:t>Next instr.</a:t>
            </a:r>
          </a:p>
        </p:txBody>
      </p:sp>
      <p:sp>
        <p:nvSpPr>
          <p:cNvPr id="120" name="Slide Number Placeholder 1">
            <a:extLst>
              <a:ext uri="{FF2B5EF4-FFF2-40B4-BE49-F238E27FC236}">
                <a16:creationId xmlns:a16="http://schemas.microsoft.com/office/drawing/2014/main" id="{E3B5BE7D-28F8-4C85-92FD-E31B5C2C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9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Pipelined Timing</a:t>
            </a:r>
          </a:p>
        </p:txBody>
      </p:sp>
      <p:graphicFrame>
        <p:nvGraphicFramePr>
          <p:cNvPr id="909316" name="Group 4"/>
          <p:cNvGraphicFramePr>
            <a:graphicFrameLocks noGrp="1"/>
          </p:cNvGraphicFramePr>
          <p:nvPr>
            <p:ph idx="1"/>
          </p:nvPr>
        </p:nvGraphicFramePr>
        <p:xfrm>
          <a:off x="3947158" y="3034182"/>
          <a:ext cx="5974020" cy="2927105"/>
        </p:xfrm>
        <a:graphic>
          <a:graphicData uri="http://schemas.openxmlformats.org/drawingml/2006/table">
            <a:tbl>
              <a:tblPr/>
              <a:tblGrid>
                <a:gridCol w="4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XOR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0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4221" y="1223418"/>
            <a:ext cx="10743875" cy="4524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Suppose we execute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 instructions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 stage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execution cycle: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K+N-1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cycle for 1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(N-1) cycles for remaining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Assume we keep the pipeline full</a:t>
            </a:r>
          </a:p>
        </p:txBody>
      </p:sp>
      <p:sp>
        <p:nvSpPr>
          <p:cNvPr id="44135" name="Text Box 103"/>
          <p:cNvSpPr txBox="1">
            <a:spLocks noChangeArrowheads="1"/>
          </p:cNvSpPr>
          <p:nvPr/>
        </p:nvSpPr>
        <p:spPr bwMode="auto">
          <a:xfrm>
            <a:off x="946451" y="3868561"/>
            <a:ext cx="234074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>
              <a:spcBef>
                <a:spcPct val="50000"/>
              </a:spcBef>
            </a:pPr>
            <a:r>
              <a:rPr lang="en-US" altLang="en-US" sz="1800" b="1" dirty="0">
                <a:solidFill>
                  <a:srgbClr val="1F497D"/>
                </a:solidFill>
              </a:rPr>
              <a:t>7 </a:t>
            </a:r>
            <a:r>
              <a:rPr lang="en-US" altLang="en-US" sz="1800" b="1" dirty="0" err="1">
                <a:solidFill>
                  <a:srgbClr val="1F497D"/>
                </a:solidFill>
              </a:rPr>
              <a:t>Instrs</a:t>
            </a:r>
            <a:r>
              <a:rPr lang="en-US" altLang="en-US" sz="1800" b="1" dirty="0">
                <a:solidFill>
                  <a:srgbClr val="1F497D"/>
                </a:solidFill>
              </a:rPr>
              <a:t>. = </a:t>
            </a:r>
          </a:p>
          <a:p>
            <a:pPr algn="ctr" defTabSz="527517">
              <a:spcBef>
                <a:spcPct val="50000"/>
              </a:spcBef>
            </a:pPr>
            <a:r>
              <a:rPr lang="en-US" altLang="en-US" sz="1800" b="1" dirty="0">
                <a:solidFill>
                  <a:srgbClr val="1F497D"/>
                </a:solidFill>
              </a:rPr>
              <a:t>11 clocks (5 + 7 – 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Throughput</a:t>
            </a:r>
          </a:p>
        </p:txBody>
      </p:sp>
      <p:graphicFrame>
        <p:nvGraphicFramePr>
          <p:cNvPr id="911364" name="Group 4"/>
          <p:cNvGraphicFramePr>
            <a:graphicFrameLocks noGrp="1"/>
          </p:cNvGraphicFramePr>
          <p:nvPr>
            <p:ph idx="1"/>
          </p:nvPr>
        </p:nvGraphicFramePr>
        <p:xfrm>
          <a:off x="2593327" y="4043531"/>
          <a:ext cx="5764053" cy="1279328"/>
        </p:xfrm>
        <a:graphic>
          <a:graphicData uri="http://schemas.openxmlformats.org/drawingml/2006/table">
            <a:tbl>
              <a:tblPr/>
              <a:tblGrid>
                <a:gridCol w="259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Pipeline IPC</a:t>
                      </a:r>
                    </a:p>
                  </a:txBody>
                  <a:tcPr marL="119946" marR="119946"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 / (N+K-1)</a:t>
                      </a:r>
                    </a:p>
                  </a:txBody>
                  <a:tcPr marL="119946" marR="119946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Let 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"/>
                        </a:rPr>
                        <a:t>→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∞ 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 = infinity)</a:t>
                      </a:r>
                    </a:p>
                  </a:txBody>
                  <a:tcPr marL="119946" marR="119946" marT="45736" marB="4573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19946" marR="119946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1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21696" y="1280135"/>
            <a:ext cx="8534033" cy="24380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Throughput (T) = # of instructions executed /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IPC = Instruction Per Cycle = 1 / CPI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large number of instructions, the IPC of a pipelined processor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instruction per clock cycle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when we keep the pipeline full of instructions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9D0DA-DDB2-450D-95A2-09FD678E2DB0}"/>
              </a:ext>
            </a:extLst>
          </p:cNvPr>
          <p:cNvSpPr txBox="1"/>
          <p:nvPr/>
        </p:nvSpPr>
        <p:spPr>
          <a:xfrm>
            <a:off x="2236852" y="3583908"/>
            <a:ext cx="690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Assume we execute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 instructions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 stage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datapath </a:t>
            </a:r>
          </a:p>
        </p:txBody>
      </p:sp>
    </p:spTree>
    <p:extLst>
      <p:ext uri="{BB962C8B-B14F-4D97-AF65-F5344CB8AC3E}">
        <p14:creationId xmlns:p14="http://schemas.microsoft.com/office/powerpoint/2010/main" val="78902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5-Stage Pipelined CPU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AF738C2F-7A06-42A8-8B07-4F53BD4DBC49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CE95D26A-3342-44C8-B09B-8A91090D4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24" name="Text Box 23">
            <a:extLst>
              <a:ext uri="{FF2B5EF4-FFF2-40B4-BE49-F238E27FC236}">
                <a16:creationId xmlns:a16="http://schemas.microsoft.com/office/drawing/2014/main" id="{D1F6DE23-46B3-4A61-BF6C-D3DAE06A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26" name="Rectangle 7">
            <a:extLst>
              <a:ext uri="{FF2B5EF4-FFF2-40B4-BE49-F238E27FC236}">
                <a16:creationId xmlns:a16="http://schemas.microsoft.com/office/drawing/2014/main" id="{D736D84B-1723-426B-81C6-FFF6584C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41" name="Text Box 23">
            <a:extLst>
              <a:ext uri="{FF2B5EF4-FFF2-40B4-BE49-F238E27FC236}">
                <a16:creationId xmlns:a16="http://schemas.microsoft.com/office/drawing/2014/main" id="{D4520823-E694-4B76-B2FB-B53F320F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26726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43" name="Text Box 23">
            <a:extLst>
              <a:ext uri="{FF2B5EF4-FFF2-40B4-BE49-F238E27FC236}">
                <a16:creationId xmlns:a16="http://schemas.microsoft.com/office/drawing/2014/main" id="{791DC3E1-3FE5-43B3-B9F1-B22F5D98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543482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56" name="Text Box 23">
            <a:extLst>
              <a:ext uri="{FF2B5EF4-FFF2-40B4-BE49-F238E27FC236}">
                <a16:creationId xmlns:a16="http://schemas.microsoft.com/office/drawing/2014/main" id="{1EDEAE67-F83A-4138-B820-8508BE6F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94194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85" name="Text Box 23">
            <a:extLst>
              <a:ext uri="{FF2B5EF4-FFF2-40B4-BE49-F238E27FC236}">
                <a16:creationId xmlns:a16="http://schemas.microsoft.com/office/drawing/2014/main" id="{399115EF-780C-41F2-81A1-CDAA2304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6AC79503-90C5-411F-B779-B6DE770C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87" name="AutoShape 11">
            <a:extLst>
              <a:ext uri="{FF2B5EF4-FFF2-40B4-BE49-F238E27FC236}">
                <a16:creationId xmlns:a16="http://schemas.microsoft.com/office/drawing/2014/main" id="{27407244-41FF-4D66-B1AD-FBD2498AE6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A6C304E9-7F30-4CC7-B254-FAD9CE2F79B3}"/>
              </a:ext>
            </a:extLst>
          </p:cNvPr>
          <p:cNvCxnSpPr>
            <a:cxnSpLocks noChangeShapeType="1"/>
            <a:endCxn id="141" idx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Shape 127">
            <a:extLst>
              <a:ext uri="{FF2B5EF4-FFF2-40B4-BE49-F238E27FC236}">
                <a16:creationId xmlns:a16="http://schemas.microsoft.com/office/drawing/2014/main" id="{6C6086D3-7D6E-4060-A706-D869BAD279B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7760" y="4548151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9ADBCE2F-194E-4E77-B304-A30E2440AF30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AutoShape 11">
            <a:extLst>
              <a:ext uri="{FF2B5EF4-FFF2-40B4-BE49-F238E27FC236}">
                <a16:creationId xmlns:a16="http://schemas.microsoft.com/office/drawing/2014/main" id="{5AE5E5B6-76E6-49F3-9566-63158914DC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104EF119-CF36-407C-ACA5-693F7F01F2D3}"/>
              </a:ext>
            </a:extLst>
          </p:cNvPr>
          <p:cNvCxnSpPr>
            <a:cxnSpLocks noChangeShapeType="1"/>
            <a:stCxn id="208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" name="Flowchart: Terminator 210">
            <a:extLst>
              <a:ext uri="{FF2B5EF4-FFF2-40B4-BE49-F238E27FC236}">
                <a16:creationId xmlns:a16="http://schemas.microsoft.com/office/drawing/2014/main" id="{799D98CD-B0C3-4856-A249-B85CA7515918}"/>
              </a:ext>
            </a:extLst>
          </p:cNvPr>
          <p:cNvSpPr/>
          <p:nvPr/>
        </p:nvSpPr>
        <p:spPr>
          <a:xfrm>
            <a:off x="10701379" y="4344097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E63134C-91F6-4195-97BE-E602E18A479F}"/>
              </a:ext>
            </a:extLst>
          </p:cNvPr>
          <p:cNvCxnSpPr>
            <a:cxnSpLocks/>
          </p:cNvCxnSpPr>
          <p:nvPr/>
        </p:nvCxnSpPr>
        <p:spPr>
          <a:xfrm>
            <a:off x="9924354" y="4754880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hape 127">
            <a:extLst>
              <a:ext uri="{FF2B5EF4-FFF2-40B4-BE49-F238E27FC236}">
                <a16:creationId xmlns:a16="http://schemas.microsoft.com/office/drawing/2014/main" id="{328DA301-5158-427F-AF8C-E0871112157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F8DD6623-68AA-41B4-A063-63F1B90BFD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6" name="Group 104">
            <a:extLst>
              <a:ext uri="{FF2B5EF4-FFF2-40B4-BE49-F238E27FC236}">
                <a16:creationId xmlns:a16="http://schemas.microsoft.com/office/drawing/2014/main" id="{50448F01-C50F-4642-8B97-E83864CB8324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17" name="Rectangle 7">
              <a:extLst>
                <a:ext uri="{FF2B5EF4-FFF2-40B4-BE49-F238E27FC236}">
                  <a16:creationId xmlns:a16="http://schemas.microsoft.com/office/drawing/2014/main" id="{6CE6049D-E94D-49D1-BE65-36663B8F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8" name="Text Box 23">
              <a:extLst>
                <a:ext uri="{FF2B5EF4-FFF2-40B4-BE49-F238E27FC236}">
                  <a16:creationId xmlns:a16="http://schemas.microsoft.com/office/drawing/2014/main" id="{718F8CB5-568F-4BA1-ABB4-D44A9971A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9" name="Text Box 23">
              <a:extLst>
                <a:ext uri="{FF2B5EF4-FFF2-40B4-BE49-F238E27FC236}">
                  <a16:creationId xmlns:a16="http://schemas.microsoft.com/office/drawing/2014/main" id="{3D6F29DA-6922-46DD-A70B-F1CAC162C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0" name="Rectangle 7">
            <a:extLst>
              <a:ext uri="{FF2B5EF4-FFF2-40B4-BE49-F238E27FC236}">
                <a16:creationId xmlns:a16="http://schemas.microsoft.com/office/drawing/2014/main" id="{36EFBE76-C652-45E9-B220-1B3A50F7E2C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1" name="Straight Connector 24">
            <a:extLst>
              <a:ext uri="{FF2B5EF4-FFF2-40B4-BE49-F238E27FC236}">
                <a16:creationId xmlns:a16="http://schemas.microsoft.com/office/drawing/2014/main" id="{F0EF546C-F9DF-4EAD-B823-45BF454EA2B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Connector 27">
            <a:extLst>
              <a:ext uri="{FF2B5EF4-FFF2-40B4-BE49-F238E27FC236}">
                <a16:creationId xmlns:a16="http://schemas.microsoft.com/office/drawing/2014/main" id="{BD4FD742-9EB2-43F9-8D2C-319DF4AD37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3251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Text Box 22">
            <a:extLst>
              <a:ext uri="{FF2B5EF4-FFF2-40B4-BE49-F238E27FC236}">
                <a16:creationId xmlns:a16="http://schemas.microsoft.com/office/drawing/2014/main" id="{C21C5039-549D-46A4-A38A-821971A1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4" name="Shape 31">
            <a:extLst>
              <a:ext uri="{FF2B5EF4-FFF2-40B4-BE49-F238E27FC236}">
                <a16:creationId xmlns:a16="http://schemas.microsoft.com/office/drawing/2014/main" id="{8B9E346B-1F93-4B77-8514-8AB187DAD007}"/>
              </a:ext>
            </a:extLst>
          </p:cNvPr>
          <p:cNvCxnSpPr>
            <a:cxnSpLocks noChangeShapeType="1"/>
            <a:endCxn id="220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" name="AutoShape 11">
            <a:extLst>
              <a:ext uri="{FF2B5EF4-FFF2-40B4-BE49-F238E27FC236}">
                <a16:creationId xmlns:a16="http://schemas.microsoft.com/office/drawing/2014/main" id="{D0E8514C-8A00-47E4-A377-D753C8E817F0}"/>
              </a:ext>
            </a:extLst>
          </p:cNvPr>
          <p:cNvCxnSpPr>
            <a:cxnSpLocks noChangeShapeType="1"/>
            <a:stCxn id="220" idx="2"/>
            <a:endCxn id="219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Shape 127">
            <a:extLst>
              <a:ext uri="{FF2B5EF4-FFF2-40B4-BE49-F238E27FC236}">
                <a16:creationId xmlns:a16="http://schemas.microsoft.com/office/drawing/2014/main" id="{CD4FED62-11EC-46E6-9C01-9964A216BA18}"/>
              </a:ext>
            </a:extLst>
          </p:cNvPr>
          <p:cNvCxnSpPr>
            <a:cxnSpLocks noChangeShapeType="1"/>
            <a:endCxn id="255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Trapezoid 226">
            <a:extLst>
              <a:ext uri="{FF2B5EF4-FFF2-40B4-BE49-F238E27FC236}">
                <a16:creationId xmlns:a16="http://schemas.microsoft.com/office/drawing/2014/main" id="{CF4F1CDD-27BC-4CB0-88CD-81F4B749CB33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8" name="Text Box 23">
            <a:extLst>
              <a:ext uri="{FF2B5EF4-FFF2-40B4-BE49-F238E27FC236}">
                <a16:creationId xmlns:a16="http://schemas.microsoft.com/office/drawing/2014/main" id="{7D07675E-356F-4AD1-A19C-2C9C32C4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0" name="Text Box 23">
            <a:extLst>
              <a:ext uri="{FF2B5EF4-FFF2-40B4-BE49-F238E27FC236}">
                <a16:creationId xmlns:a16="http://schemas.microsoft.com/office/drawing/2014/main" id="{AC4B8BC4-2846-448C-AE26-0BAA6E63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DF915AF8-2C2F-4ED6-8A65-3EFDDBE426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Text Box 23">
            <a:extLst>
              <a:ext uri="{FF2B5EF4-FFF2-40B4-BE49-F238E27FC236}">
                <a16:creationId xmlns:a16="http://schemas.microsoft.com/office/drawing/2014/main" id="{20D91D61-4F28-403F-896E-5EB4CD96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3" name="Rounded Rectangle 49">
            <a:extLst>
              <a:ext uri="{FF2B5EF4-FFF2-40B4-BE49-F238E27FC236}">
                <a16:creationId xmlns:a16="http://schemas.microsoft.com/office/drawing/2014/main" id="{60142618-7892-4865-BE78-2C834D02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4" name="AutoShape 11">
            <a:extLst>
              <a:ext uri="{FF2B5EF4-FFF2-40B4-BE49-F238E27FC236}">
                <a16:creationId xmlns:a16="http://schemas.microsoft.com/office/drawing/2014/main" id="{E0FD0ED1-80FD-4F76-993E-E4ECD81681A7}"/>
              </a:ext>
            </a:extLst>
          </p:cNvPr>
          <p:cNvCxnSpPr>
            <a:cxnSpLocks noChangeShapeType="1"/>
            <a:stCxn id="233" idx="3"/>
            <a:endCxn id="232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Elbow Connector 164">
            <a:extLst>
              <a:ext uri="{FF2B5EF4-FFF2-40B4-BE49-F238E27FC236}">
                <a16:creationId xmlns:a16="http://schemas.microsoft.com/office/drawing/2014/main" id="{91D9A858-D2CC-483B-8372-09E60BD7EB5A}"/>
              </a:ext>
            </a:extLst>
          </p:cNvPr>
          <p:cNvCxnSpPr>
            <a:stCxn id="245" idx="3"/>
            <a:endCxn id="220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165">
            <a:extLst>
              <a:ext uri="{FF2B5EF4-FFF2-40B4-BE49-F238E27FC236}">
                <a16:creationId xmlns:a16="http://schemas.microsoft.com/office/drawing/2014/main" id="{88F0D5F8-4E65-4E49-A3EA-D1D535123E39}"/>
              </a:ext>
            </a:extLst>
          </p:cNvPr>
          <p:cNvCxnSpPr>
            <a:cxnSpLocks/>
            <a:endCxn id="233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rapezoid 236">
            <a:extLst>
              <a:ext uri="{FF2B5EF4-FFF2-40B4-BE49-F238E27FC236}">
                <a16:creationId xmlns:a16="http://schemas.microsoft.com/office/drawing/2014/main" id="{7EB9E5F2-DF41-4F7C-AFC7-1825375353F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8" name="Text Box 23">
            <a:extLst>
              <a:ext uri="{FF2B5EF4-FFF2-40B4-BE49-F238E27FC236}">
                <a16:creationId xmlns:a16="http://schemas.microsoft.com/office/drawing/2014/main" id="{271F906F-7857-4026-94B2-FD6B997F7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0" name="Text Box 23">
            <a:extLst>
              <a:ext uri="{FF2B5EF4-FFF2-40B4-BE49-F238E27FC236}">
                <a16:creationId xmlns:a16="http://schemas.microsoft.com/office/drawing/2014/main" id="{18646764-1ED3-4F18-8006-8FDED6DDF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1" name="Text Box 23">
            <a:extLst>
              <a:ext uri="{FF2B5EF4-FFF2-40B4-BE49-F238E27FC236}">
                <a16:creationId xmlns:a16="http://schemas.microsoft.com/office/drawing/2014/main" id="{F60382BC-5919-40B0-98A2-49A3CF25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2" name="AutoShape 11">
            <a:extLst>
              <a:ext uri="{FF2B5EF4-FFF2-40B4-BE49-F238E27FC236}">
                <a16:creationId xmlns:a16="http://schemas.microsoft.com/office/drawing/2014/main" id="{8A5C1A6E-65CF-4474-B2AD-99400367FD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Shape 41">
            <a:extLst>
              <a:ext uri="{FF2B5EF4-FFF2-40B4-BE49-F238E27FC236}">
                <a16:creationId xmlns:a16="http://schemas.microsoft.com/office/drawing/2014/main" id="{7DA86E69-DF50-4B6D-838A-68975B087D76}"/>
              </a:ext>
            </a:extLst>
          </p:cNvPr>
          <p:cNvCxnSpPr>
            <a:cxnSpLocks noChangeShapeType="1"/>
            <a:endCxn id="240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4" name="Text Box 23">
            <a:extLst>
              <a:ext uri="{FF2B5EF4-FFF2-40B4-BE49-F238E27FC236}">
                <a16:creationId xmlns:a16="http://schemas.microsoft.com/office/drawing/2014/main" id="{E6BD9179-C5B6-4AE5-9930-7C247208C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5" name="Flowchart: Terminator 244">
            <a:extLst>
              <a:ext uri="{FF2B5EF4-FFF2-40B4-BE49-F238E27FC236}">
                <a16:creationId xmlns:a16="http://schemas.microsoft.com/office/drawing/2014/main" id="{56A46A81-D7D1-4175-8ECC-743072587D13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6" name="Elbow Connector 177">
            <a:extLst>
              <a:ext uri="{FF2B5EF4-FFF2-40B4-BE49-F238E27FC236}">
                <a16:creationId xmlns:a16="http://schemas.microsoft.com/office/drawing/2014/main" id="{E5DCBE7F-9DDD-4FBB-B829-ADE14AB30535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B213B0B-7B1E-4D19-A652-1F8FD1E16691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248" name="Rectangle 7">
              <a:extLst>
                <a:ext uri="{FF2B5EF4-FFF2-40B4-BE49-F238E27FC236}">
                  <a16:creationId xmlns:a16="http://schemas.microsoft.com/office/drawing/2014/main" id="{9FF29FEA-EAA9-41FC-9625-4BA0407CE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DBD482BD-5EC5-4575-902D-75E40C6BD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84BC6543-5A6C-49D1-8EB4-83640D4F0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EA310F0D-D310-4359-B6CF-581916DEE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101AFB97-9D0A-4EF4-822F-FB4B64316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3" name="Text Box 23">
              <a:extLst>
                <a:ext uri="{FF2B5EF4-FFF2-40B4-BE49-F238E27FC236}">
                  <a16:creationId xmlns:a16="http://schemas.microsoft.com/office/drawing/2014/main" id="{39C432A3-2F35-40DA-BCFA-5B1559D35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4" name="Text Box 23">
              <a:extLst>
                <a:ext uri="{FF2B5EF4-FFF2-40B4-BE49-F238E27FC236}">
                  <a16:creationId xmlns:a16="http://schemas.microsoft.com/office/drawing/2014/main" id="{4394FA58-C1F7-4F1D-B8F2-D5F2233DF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5" name="Rounded Rectangle 49">
              <a:extLst>
                <a:ext uri="{FF2B5EF4-FFF2-40B4-BE49-F238E27FC236}">
                  <a16:creationId xmlns:a16="http://schemas.microsoft.com/office/drawing/2014/main" id="{AFBC4D46-3128-496D-AD5F-DCDD9AE57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6" name="Straight Connector 253">
              <a:extLst>
                <a:ext uri="{FF2B5EF4-FFF2-40B4-BE49-F238E27FC236}">
                  <a16:creationId xmlns:a16="http://schemas.microsoft.com/office/drawing/2014/main" id="{192C1C4C-2E0B-496F-BB1A-E04563A9DD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60801DD2-E00A-4EF8-9C88-0616DD560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8" name="Text Box 23">
              <a:extLst>
                <a:ext uri="{FF2B5EF4-FFF2-40B4-BE49-F238E27FC236}">
                  <a16:creationId xmlns:a16="http://schemas.microsoft.com/office/drawing/2014/main" id="{A7904C36-C006-4451-8547-9E36AC713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9" name="Text Box 23">
              <a:extLst>
                <a:ext uri="{FF2B5EF4-FFF2-40B4-BE49-F238E27FC236}">
                  <a16:creationId xmlns:a16="http://schemas.microsoft.com/office/drawing/2014/main" id="{96487C75-5B0D-47F6-BB8E-E29D6D4A0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60" name="Straight Connector 253">
              <a:extLst>
                <a:ext uri="{FF2B5EF4-FFF2-40B4-BE49-F238E27FC236}">
                  <a16:creationId xmlns:a16="http://schemas.microsoft.com/office/drawing/2014/main" id="{4A7E4E7D-516D-44A9-8AE5-1C0F90255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1" name="AutoShape 11">
            <a:extLst>
              <a:ext uri="{FF2B5EF4-FFF2-40B4-BE49-F238E27FC236}">
                <a16:creationId xmlns:a16="http://schemas.microsoft.com/office/drawing/2014/main" id="{3FDB6A7F-64E6-47E0-827F-2646211C4D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A6B4C46-9E6D-40DD-A999-74583646ECB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7BC35D4-654D-4883-9EA4-854599418113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FA27BA8F-51B4-41A6-A1EF-F9524749AB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378319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1532C7EC-961D-44D2-9BA8-0D016ECE8B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684DE488-DE78-47D4-8D5B-8232B01E64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BF9F6A3F-DCA6-4ECE-8D88-9349A3EC6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9" name="AutoShape 11">
            <a:extLst>
              <a:ext uri="{FF2B5EF4-FFF2-40B4-BE49-F238E27FC236}">
                <a16:creationId xmlns:a16="http://schemas.microsoft.com/office/drawing/2014/main" id="{0136CD92-B33B-49E8-9A31-ECEBC829A4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F30C9DC2-45EA-436A-B79C-B418E2BD21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474537A-04BB-43BE-B940-1D63386DB58D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93A20500-07CA-4440-815B-FDB9196518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B1D56D6D-F6BE-499E-8D9A-B1557A0E6D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C934C9EA-BDE0-441C-96D2-C2A321E6DE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Shape 127">
            <a:extLst>
              <a:ext uri="{FF2B5EF4-FFF2-40B4-BE49-F238E27FC236}">
                <a16:creationId xmlns:a16="http://schemas.microsoft.com/office/drawing/2014/main" id="{4EEAF11E-0742-4C8D-AD75-9527C438CD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6125B219-488C-40EE-9840-8D19520A26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09B8A5-C525-4909-9652-C35FF5FD432A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0" name="AutoShape 11">
            <a:extLst>
              <a:ext uri="{FF2B5EF4-FFF2-40B4-BE49-F238E27FC236}">
                <a16:creationId xmlns:a16="http://schemas.microsoft.com/office/drawing/2014/main" id="{DC5728EC-A01E-4894-A208-60AD8B6FEE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44398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ECDA897B-706E-4D21-93E1-F0F6F457EB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76765" y="4750409"/>
            <a:ext cx="327472" cy="2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Elbow Connector 92">
            <a:extLst>
              <a:ext uri="{FF2B5EF4-FFF2-40B4-BE49-F238E27FC236}">
                <a16:creationId xmlns:a16="http://schemas.microsoft.com/office/drawing/2014/main" id="{1FD0A625-AC20-4129-B719-E5AF723274AC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AutoShape 11">
            <a:extLst>
              <a:ext uri="{FF2B5EF4-FFF2-40B4-BE49-F238E27FC236}">
                <a16:creationId xmlns:a16="http://schemas.microsoft.com/office/drawing/2014/main" id="{546F913D-0FA7-4B7E-9BEC-36091DEBD9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" name="AutoShape 11">
            <a:extLst>
              <a:ext uri="{FF2B5EF4-FFF2-40B4-BE49-F238E27FC236}">
                <a16:creationId xmlns:a16="http://schemas.microsoft.com/office/drawing/2014/main" id="{34D30EED-FCB6-45A5-B4D9-217436A88D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B2C408C-1CC1-4437-920F-5EA0B1A3C821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AB44F12-5962-4861-8720-0B5FEC2B23F0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2414063-10A3-4067-B0AF-727856001BDB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0B5F8DF-C1DD-43EC-BA06-683F3BB194A6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89" name="Flowchart: Terminator 288">
            <a:extLst>
              <a:ext uri="{FF2B5EF4-FFF2-40B4-BE49-F238E27FC236}">
                <a16:creationId xmlns:a16="http://schemas.microsoft.com/office/drawing/2014/main" id="{D61B16B0-3DC6-443E-9361-A032BCAFEDBD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633CD545-3C5C-4166-B74E-2FC4145FE7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Shape 127">
            <a:extLst>
              <a:ext uri="{FF2B5EF4-FFF2-40B4-BE49-F238E27FC236}">
                <a16:creationId xmlns:a16="http://schemas.microsoft.com/office/drawing/2014/main" id="{FAED28F4-B1B8-4F2A-BC99-C857A63093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" name="Shape 127">
            <a:extLst>
              <a:ext uri="{FF2B5EF4-FFF2-40B4-BE49-F238E27FC236}">
                <a16:creationId xmlns:a16="http://schemas.microsoft.com/office/drawing/2014/main" id="{60C42CDB-D0BA-4E30-A77A-292E38969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AutoShape 11">
            <a:extLst>
              <a:ext uri="{FF2B5EF4-FFF2-40B4-BE49-F238E27FC236}">
                <a16:creationId xmlns:a16="http://schemas.microsoft.com/office/drawing/2014/main" id="{D97E5909-E9D5-45B8-B09A-2D74ED1875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D36A4A71-198A-4C40-A18F-070D66F390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AutoShape 11">
            <a:extLst>
              <a:ext uri="{FF2B5EF4-FFF2-40B4-BE49-F238E27FC236}">
                <a16:creationId xmlns:a16="http://schemas.microsoft.com/office/drawing/2014/main" id="{D93248E8-5599-4058-8AC3-F958EA93F3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8BD655B8-FC80-4816-A46E-9DB6C9F7B7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Elbow Connector 176">
            <a:extLst>
              <a:ext uri="{FF2B5EF4-FFF2-40B4-BE49-F238E27FC236}">
                <a16:creationId xmlns:a16="http://schemas.microsoft.com/office/drawing/2014/main" id="{66791C0F-66AA-4276-B9E6-B9C9A7DC33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228">
            <a:extLst>
              <a:ext uri="{FF2B5EF4-FFF2-40B4-BE49-F238E27FC236}">
                <a16:creationId xmlns:a16="http://schemas.microsoft.com/office/drawing/2014/main" id="{E8AF5916-0050-4D70-BEA9-65216A8913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D114A89-858E-47B8-8A22-0996B868EB6E}"/>
              </a:ext>
            </a:extLst>
          </p:cNvPr>
          <p:cNvSpPr/>
          <p:nvPr/>
        </p:nvSpPr>
        <p:spPr>
          <a:xfrm>
            <a:off x="7546905" y="844986"/>
            <a:ext cx="3179507" cy="1876115"/>
          </a:xfrm>
          <a:prstGeom prst="wedgeEllipseCallout">
            <a:avLst/>
          </a:prstGeom>
          <a:solidFill>
            <a:schemeClr val="accent6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Where do the control signals go?</a:t>
            </a:r>
          </a:p>
        </p:txBody>
      </p:sp>
    </p:spTree>
    <p:extLst>
      <p:ext uri="{BB962C8B-B14F-4D97-AF65-F5344CB8AC3E}">
        <p14:creationId xmlns:p14="http://schemas.microsoft.com/office/powerpoint/2010/main" val="380790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Pipelined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Using the same control signals as in Single-cycle CPU </a:t>
            </a:r>
          </a:p>
          <a:p>
            <a:r>
              <a:rPr lang="en-US" sz="2400" b="1" dirty="0"/>
              <a:t>Grouped in three pipeline stages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57764379-67B5-4D36-AAF7-658BC0219C28}"/>
              </a:ext>
            </a:extLst>
          </p:cNvPr>
          <p:cNvGraphicFramePr>
            <a:graphicFrameLocks noGrp="1"/>
          </p:cNvGraphicFramePr>
          <p:nvPr/>
        </p:nvGraphicFramePr>
        <p:xfrm>
          <a:off x="2062542" y="3062020"/>
          <a:ext cx="8255450" cy="2026263"/>
        </p:xfrm>
        <a:graphic>
          <a:graphicData uri="http://schemas.openxmlformats.org/drawingml/2006/table">
            <a:tbl>
              <a:tblPr/>
              <a:tblGrid>
                <a:gridCol w="131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2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76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9248" marR="79248" marT="39624" marB="3962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9248" marR="79248" marT="39624" marB="3962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9248" marR="79248" marT="39624" marB="3962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 stage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9248" marR="79248" marT="39624" marB="39624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98206"/>
                  </a:ext>
                </a:extLst>
              </a:tr>
              <a:tr h="3376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248" marR="79248" marT="39624" marB="39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alu_op</a:t>
                      </a:r>
                      <a:r>
                        <a:rPr kumimoji="0" lang="en-A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reg_dst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alu_src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we_dm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dm2reg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we_reg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6" descr="f04-5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5" y="2724151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Pipelined Control</a:t>
            </a:r>
            <a:endParaRPr lang="en-AU" altLang="en-US" sz="4400" dirty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Control signals are generated in ID stage and used by the following three stages</a:t>
            </a:r>
          </a:p>
          <a:p>
            <a:pPr eaLnBrk="1" hangingPunct="1"/>
            <a:r>
              <a:rPr lang="en-US" altLang="en-US" sz="2400" b="1" dirty="0"/>
              <a:t>Pipeline registers are extended to also include control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9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Hazards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Any sequence of instructions that prevent full pipeline utilization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Often causes the pipeline to </a:t>
            </a:r>
            <a:r>
              <a:rPr lang="en-US" sz="2000" b="1" dirty="0"/>
              <a:t>stall</a:t>
            </a:r>
            <a:r>
              <a:rPr lang="en-US" sz="2000" dirty="0"/>
              <a:t> for one or more instructions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Structural Hazards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HW organization cannot support certain combinations of instructions being overlapped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Data Hazards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Data dependencies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Control Hazards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Branches &amp; changes to PC in the pipeline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If branch is determined to be taken later in the pipeline, flush (delete) the instructions in the pipeline that shouldn’t be executed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3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Basic 5 Stage Pipeline</a:t>
            </a:r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Same structure as single cycle but now broken into 5 stages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1261844" y="2467743"/>
            <a:ext cx="9371368" cy="3933658"/>
            <a:chOff x="382398" y="2240655"/>
            <a:chExt cx="8121852" cy="3409170"/>
          </a:xfrm>
        </p:grpSpPr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3992828" y="3199579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3992828" y="319957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3992828" y="359581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3992828" y="399205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3992828" y="4388299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4521148" y="3859979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4521148" y="4322259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10" name="Rounded Rectangle 49"/>
            <p:cNvSpPr>
              <a:spLocks noChangeArrowheads="1"/>
            </p:cNvSpPr>
            <p:nvPr/>
          </p:nvSpPr>
          <p:spPr bwMode="auto">
            <a:xfrm>
              <a:off x="4058854" y="5048699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sp>
          <p:nvSpPr>
            <p:cNvPr id="111" name="Trapezoid 110"/>
            <p:cNvSpPr/>
            <p:nvPr/>
          </p:nvSpPr>
          <p:spPr bwMode="auto">
            <a:xfrm rot="5400000">
              <a:off x="5478728" y="4091119"/>
              <a:ext cx="990600" cy="528320"/>
            </a:xfrm>
            <a:prstGeom prst="trapezoid">
              <a:avLst>
                <a:gd name="adj" fmla="val 35946"/>
              </a:avLst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274320" anchor="ctr"/>
            <a:lstStyle/>
            <a:p>
              <a:pPr algn="ctr" defTabSz="527517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ALU</a:t>
              </a:r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5841948" y="4256220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Res.</a:t>
              </a:r>
            </a:p>
          </p:txBody>
        </p:sp>
        <p:sp>
          <p:nvSpPr>
            <p:cNvPr id="113" name="Text Box 23"/>
            <p:cNvSpPr txBox="1">
              <a:spLocks noChangeArrowheads="1"/>
            </p:cNvSpPr>
            <p:nvPr/>
          </p:nvSpPr>
          <p:spPr bwMode="auto">
            <a:xfrm>
              <a:off x="5841948" y="3992060"/>
              <a:ext cx="39624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Zero</a:t>
              </a:r>
            </a:p>
          </p:txBody>
        </p:sp>
        <p:sp>
          <p:nvSpPr>
            <p:cNvPr id="114" name="Rectangle 7"/>
            <p:cNvSpPr>
              <a:spLocks noChangeArrowheads="1"/>
            </p:cNvSpPr>
            <p:nvPr/>
          </p:nvSpPr>
          <p:spPr bwMode="auto">
            <a:xfrm>
              <a:off x="7184854" y="4238229"/>
              <a:ext cx="726440" cy="14115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D-Cache /</a:t>
              </a:r>
            </a:p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D-Mem</a:t>
              </a:r>
            </a:p>
          </p:txBody>
        </p:sp>
        <p:sp>
          <p:nvSpPr>
            <p:cNvPr id="115" name="Text Box 23"/>
            <p:cNvSpPr txBox="1">
              <a:spLocks noChangeArrowheads="1"/>
            </p:cNvSpPr>
            <p:nvPr/>
          </p:nvSpPr>
          <p:spPr bwMode="auto">
            <a:xfrm>
              <a:off x="7184854" y="4312525"/>
              <a:ext cx="59436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16" name="Text Box 23"/>
            <p:cNvSpPr txBox="1">
              <a:spLocks noChangeArrowheads="1"/>
            </p:cNvSpPr>
            <p:nvPr/>
          </p:nvSpPr>
          <p:spPr bwMode="auto">
            <a:xfrm>
              <a:off x="7515054" y="4568429"/>
              <a:ext cx="39624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Data</a:t>
              </a: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7184854" y="4897254"/>
              <a:ext cx="39624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Data</a:t>
              </a:r>
            </a:p>
          </p:txBody>
        </p:sp>
        <p:sp>
          <p:nvSpPr>
            <p:cNvPr id="118" name="Text Box 23"/>
            <p:cNvSpPr txBox="1">
              <a:spLocks noChangeArrowheads="1"/>
            </p:cNvSpPr>
            <p:nvPr/>
          </p:nvSpPr>
          <p:spPr bwMode="auto">
            <a:xfrm>
              <a:off x="7052774" y="4964670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119" name="Text Box 23"/>
            <p:cNvSpPr txBox="1">
              <a:spLocks noChangeArrowheads="1"/>
            </p:cNvSpPr>
            <p:nvPr/>
          </p:nvSpPr>
          <p:spPr bwMode="auto">
            <a:xfrm>
              <a:off x="7052774" y="4323531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20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220679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4851348" y="5304604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6854654" y="4436349"/>
              <a:ext cx="33020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Sum</a:t>
              </a:r>
            </a:p>
          </p:txBody>
        </p:sp>
        <p:sp>
          <p:nvSpPr>
            <p:cNvPr id="123" name="Text Box 22"/>
            <p:cNvSpPr txBox="1">
              <a:spLocks noChangeArrowheads="1"/>
            </p:cNvSpPr>
            <p:nvPr/>
          </p:nvSpPr>
          <p:spPr bwMode="auto">
            <a:xfrm>
              <a:off x="7878274" y="4719089"/>
              <a:ext cx="462280" cy="37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Read Data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3992828" y="4051225"/>
              <a:ext cx="4511422" cy="1224969"/>
              <a:chOff x="3178629" y="4091879"/>
              <a:chExt cx="4511422" cy="1224969"/>
            </a:xfrm>
          </p:grpSpPr>
          <p:cxnSp>
            <p:nvCxnSpPr>
              <p:cNvPr id="125" name="AutoShape 11"/>
              <p:cNvCxnSpPr>
                <a:cxnSpLocks noChangeShapeType="1"/>
              </p:cNvCxnSpPr>
              <p:nvPr/>
            </p:nvCxnSpPr>
            <p:spPr bwMode="auto">
              <a:xfrm>
                <a:off x="4169229" y="4091879"/>
                <a:ext cx="726440" cy="119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Shape 127"/>
              <p:cNvCxnSpPr>
                <a:cxnSpLocks noChangeShapeType="1"/>
              </p:cNvCxnSpPr>
              <p:nvPr/>
            </p:nvCxnSpPr>
            <p:spPr bwMode="auto">
              <a:xfrm flipV="1">
                <a:off x="3971109" y="4801363"/>
                <a:ext cx="594360" cy="515485"/>
              </a:xfrm>
              <a:prstGeom prst="bentConnector3">
                <a:avLst>
                  <a:gd name="adj1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11"/>
              <p:cNvCxnSpPr>
                <a:cxnSpLocks noChangeShapeType="1"/>
                <a:endCxn id="115" idx="1"/>
              </p:cNvCxnSpPr>
              <p:nvPr/>
            </p:nvCxnSpPr>
            <p:spPr bwMode="auto">
              <a:xfrm>
                <a:off x="5423989" y="4461821"/>
                <a:ext cx="946666" cy="13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Shape 127"/>
              <p:cNvCxnSpPr>
                <a:cxnSpLocks noChangeShapeType="1"/>
                <a:stCxn id="137" idx="3"/>
                <a:endCxn id="107" idx="1"/>
              </p:cNvCxnSpPr>
              <p:nvPr/>
            </p:nvCxnSpPr>
            <p:spPr bwMode="auto">
              <a:xfrm flipH="1" flipV="1">
                <a:off x="3178629" y="4609002"/>
                <a:ext cx="4511422" cy="59247"/>
              </a:xfrm>
              <a:prstGeom prst="bentConnector5">
                <a:avLst>
                  <a:gd name="adj1" fmla="val -4392"/>
                  <a:gd name="adj2" fmla="val -1881146"/>
                  <a:gd name="adj3" fmla="val 104392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0" name="Flowchart: Terminator 129"/>
            <p:cNvSpPr/>
            <p:nvPr/>
          </p:nvSpPr>
          <p:spPr>
            <a:xfrm>
              <a:off x="5369647" y="4416126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32" name="AutoShape 11"/>
            <p:cNvCxnSpPr>
              <a:cxnSpLocks noChangeShapeType="1"/>
            </p:cNvCxnSpPr>
            <p:nvPr/>
          </p:nvCxnSpPr>
          <p:spPr bwMode="auto">
            <a:xfrm>
              <a:off x="4979175" y="4531033"/>
              <a:ext cx="401595" cy="25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11"/>
            <p:cNvCxnSpPr>
              <a:cxnSpLocks noChangeShapeType="1"/>
              <a:stCxn id="130" idx="3"/>
            </p:cNvCxnSpPr>
            <p:nvPr/>
          </p:nvCxnSpPr>
          <p:spPr bwMode="auto">
            <a:xfrm>
              <a:off x="5565406" y="4643964"/>
              <a:ext cx="15510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" name="Flowchart: Terminator 136"/>
            <p:cNvSpPr/>
            <p:nvPr/>
          </p:nvSpPr>
          <p:spPr>
            <a:xfrm>
              <a:off x="8308491" y="4399757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7911294" y="4742719"/>
              <a:ext cx="3971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/>
            <p:cNvCxnSpPr/>
            <p:nvPr/>
          </p:nvCxnSpPr>
          <p:spPr>
            <a:xfrm rot="16200000" flipH="1">
              <a:off x="7613976" y="3823077"/>
              <a:ext cx="100292" cy="1288737"/>
            </a:xfrm>
            <a:prstGeom prst="bentConnector4">
              <a:avLst>
                <a:gd name="adj1" fmla="val -280033"/>
                <a:gd name="adj2" fmla="val 83435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hape 127"/>
            <p:cNvCxnSpPr>
              <a:cxnSpLocks noChangeShapeType="1"/>
            </p:cNvCxnSpPr>
            <p:nvPr/>
          </p:nvCxnSpPr>
          <p:spPr bwMode="auto">
            <a:xfrm flipV="1">
              <a:off x="2528078" y="3351936"/>
              <a:ext cx="1452880" cy="54849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AutoShape 11"/>
            <p:cNvCxnSpPr>
              <a:cxnSpLocks noChangeShapeType="1"/>
            </p:cNvCxnSpPr>
            <p:nvPr/>
          </p:nvCxnSpPr>
          <p:spPr bwMode="auto">
            <a:xfrm>
              <a:off x="3254518" y="3702306"/>
              <a:ext cx="726440" cy="1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5" name="Group 104"/>
            <p:cNvGrpSpPr>
              <a:grpSpLocks/>
            </p:cNvGrpSpPr>
            <p:nvPr/>
          </p:nvGrpSpPr>
          <p:grpSpPr bwMode="auto">
            <a:xfrm>
              <a:off x="1790678" y="3390825"/>
              <a:ext cx="1122680" cy="1188720"/>
              <a:chOff x="1447800" y="4191000"/>
              <a:chExt cx="685800" cy="990600"/>
            </a:xfrm>
          </p:grpSpPr>
          <p:sp>
            <p:nvSpPr>
              <p:cNvPr id="146" name="Rectangle 7"/>
              <p:cNvSpPr>
                <a:spLocks noChangeArrowheads="1"/>
              </p:cNvSpPr>
              <p:nvPr/>
            </p:nvSpPr>
            <p:spPr bwMode="auto">
              <a:xfrm>
                <a:off x="1447800" y="4191000"/>
                <a:ext cx="685800" cy="990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b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200" b="1" dirty="0">
                    <a:solidFill>
                      <a:prstClr val="black"/>
                    </a:solidFill>
                  </a:rPr>
                  <a:t>I-Cache / I-MEM</a:t>
                </a:r>
              </a:p>
            </p:txBody>
          </p:sp>
          <p:sp>
            <p:nvSpPr>
              <p:cNvPr id="147" name="Text Box 23"/>
              <p:cNvSpPr txBox="1">
                <a:spLocks noChangeArrowheads="1"/>
              </p:cNvSpPr>
              <p:nvPr/>
            </p:nvSpPr>
            <p:spPr bwMode="auto">
              <a:xfrm>
                <a:off x="1447800" y="4506296"/>
                <a:ext cx="68580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defTabSz="527517">
                  <a:spcBef>
                    <a:spcPct val="50000"/>
                  </a:spcBef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Arial" charset="0"/>
                  </a:rPr>
                  <a:t>Addr</a:t>
                </a:r>
                <a:r>
                  <a:rPr lang="en-US" sz="1200" dirty="0">
                    <a:solidFill>
                      <a:prstClr val="black"/>
                    </a:solidFill>
                    <a:latin typeface="Arial" charset="0"/>
                  </a:rPr>
                  <a:t>.</a:t>
                </a:r>
              </a:p>
            </p:txBody>
          </p:sp>
          <p:sp>
            <p:nvSpPr>
              <p:cNvPr id="148" name="Text Box 23"/>
              <p:cNvSpPr txBox="1">
                <a:spLocks noChangeArrowheads="1"/>
              </p:cNvSpPr>
              <p:nvPr/>
            </p:nvSpPr>
            <p:spPr bwMode="auto">
              <a:xfrm>
                <a:off x="1447800" y="4506296"/>
                <a:ext cx="68580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</a:rPr>
                  <a:t>Data</a:t>
                </a:r>
              </a:p>
            </p:txBody>
          </p:sp>
        </p:grpSp>
        <p:sp>
          <p:nvSpPr>
            <p:cNvPr id="149" name="Rectangle 7"/>
            <p:cNvSpPr>
              <a:spLocks noChangeArrowheads="1"/>
            </p:cNvSpPr>
            <p:nvPr/>
          </p:nvSpPr>
          <p:spPr bwMode="auto">
            <a:xfrm rot="16200000">
              <a:off x="815212" y="3773452"/>
              <a:ext cx="858520" cy="250402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" wrap="none" anchor="ctr"/>
            <a:lstStyle/>
            <a:p>
              <a:pPr algn="ctr" defTabSz="52751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</a:t>
              </a:r>
            </a:p>
          </p:txBody>
        </p:sp>
        <p:cxnSp>
          <p:nvCxnSpPr>
            <p:cNvPr id="150" name="Straight Connector 24"/>
            <p:cNvCxnSpPr>
              <a:cxnSpLocks noChangeShapeType="1"/>
            </p:cNvCxnSpPr>
            <p:nvPr/>
          </p:nvCxnSpPr>
          <p:spPr bwMode="auto">
            <a:xfrm rot="16200000" flipH="1">
              <a:off x="1152291" y="3502413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Straight Connector 27"/>
            <p:cNvCxnSpPr>
              <a:cxnSpLocks noChangeShapeType="1"/>
            </p:cNvCxnSpPr>
            <p:nvPr/>
          </p:nvCxnSpPr>
          <p:spPr bwMode="auto">
            <a:xfrm rot="5400000">
              <a:off x="1218331" y="3502413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Text Box 22"/>
            <p:cNvSpPr txBox="1">
              <a:spLocks noChangeArrowheads="1"/>
            </p:cNvSpPr>
            <p:nvPr/>
          </p:nvSpPr>
          <p:spPr bwMode="auto">
            <a:xfrm>
              <a:off x="760951" y="3257470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CLK</a:t>
              </a:r>
            </a:p>
          </p:txBody>
        </p:sp>
        <p:cxnSp>
          <p:nvCxnSpPr>
            <p:cNvPr id="153" name="Shape 31"/>
            <p:cNvCxnSpPr>
              <a:cxnSpLocks noChangeShapeType="1"/>
              <a:endCxn id="149" idx="3"/>
            </p:cNvCxnSpPr>
            <p:nvPr/>
          </p:nvCxnSpPr>
          <p:spPr bwMode="auto">
            <a:xfrm>
              <a:off x="1129590" y="3370554"/>
              <a:ext cx="114882" cy="98839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11"/>
            <p:cNvCxnSpPr>
              <a:cxnSpLocks noChangeShapeType="1"/>
              <a:stCxn id="149" idx="2"/>
              <a:endCxn id="148" idx="1"/>
            </p:cNvCxnSpPr>
            <p:nvPr/>
          </p:nvCxnSpPr>
          <p:spPr bwMode="auto">
            <a:xfrm flipV="1">
              <a:off x="1369673" y="3889213"/>
              <a:ext cx="421005" cy="94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Shape 127"/>
            <p:cNvCxnSpPr>
              <a:cxnSpLocks noChangeShapeType="1"/>
              <a:endCxn id="110" idx="1"/>
            </p:cNvCxnSpPr>
            <p:nvPr/>
          </p:nvCxnSpPr>
          <p:spPr bwMode="auto">
            <a:xfrm rot="16200000" flipH="1">
              <a:off x="3105900" y="4326884"/>
              <a:ext cx="1101575" cy="804334"/>
            </a:xfrm>
            <a:prstGeom prst="bentConnector2">
              <a:avLst/>
            </a:prstGeom>
            <a:noFill/>
            <a:ln w="19050" algn="ctr">
              <a:solidFill>
                <a:schemeClr val="tx1"/>
              </a:solidFill>
              <a:round/>
              <a:headEnd type="oval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6" name="Group 155"/>
            <p:cNvGrpSpPr/>
            <p:nvPr/>
          </p:nvGrpSpPr>
          <p:grpSpPr>
            <a:xfrm>
              <a:off x="578157" y="2457031"/>
              <a:ext cx="6471805" cy="1441622"/>
              <a:chOff x="708775" y="2833470"/>
              <a:chExt cx="6471805" cy="1441622"/>
            </a:xfrm>
          </p:grpSpPr>
          <p:sp>
            <p:nvSpPr>
              <p:cNvPr id="157" name="Trapezoid 156"/>
              <p:cNvSpPr/>
              <p:nvPr/>
            </p:nvSpPr>
            <p:spPr bwMode="auto">
              <a:xfrm rot="5400000">
                <a:off x="6090920" y="3064610"/>
                <a:ext cx="990600" cy="528320"/>
              </a:xfrm>
              <a:prstGeom prst="trapezoid">
                <a:avLst>
                  <a:gd name="adj" fmla="val 35946"/>
                </a:avLst>
              </a:prstGeom>
              <a:solidFill>
                <a:srgbClr val="4BACC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0" anchor="ctr"/>
              <a:lstStyle/>
              <a:p>
                <a:pPr algn="ctr" defTabSz="527517">
                  <a:defRPr/>
                </a:pPr>
                <a:r>
                  <a:rPr lang="en-US" sz="1400" b="1" dirty="0">
                    <a:solidFill>
                      <a:prstClr val="black"/>
                    </a:solidFill>
                    <a:latin typeface="Calibri"/>
                  </a:rPr>
                  <a:t>Adder</a:t>
                </a:r>
              </a:p>
            </p:txBody>
          </p:sp>
          <p:sp>
            <p:nvSpPr>
              <p:cNvPr id="158" name="Text Box 23"/>
              <p:cNvSpPr txBox="1">
                <a:spLocks noChangeArrowheads="1"/>
              </p:cNvSpPr>
              <p:nvPr/>
            </p:nvSpPr>
            <p:spPr bwMode="auto">
              <a:xfrm>
                <a:off x="6454140" y="3229711"/>
                <a:ext cx="39624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Sum</a:t>
                </a:r>
              </a:p>
            </p:txBody>
          </p:sp>
          <p:sp>
            <p:nvSpPr>
              <p:cNvPr id="159" name="Text Box 23"/>
              <p:cNvSpPr txBox="1">
                <a:spLocks noChangeArrowheads="1"/>
              </p:cNvSpPr>
              <p:nvPr/>
            </p:nvSpPr>
            <p:spPr bwMode="auto">
              <a:xfrm>
                <a:off x="7048500" y="3248972"/>
                <a:ext cx="13208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 </a:t>
                </a:r>
              </a:p>
            </p:txBody>
          </p:sp>
          <p:cxnSp>
            <p:nvCxnSpPr>
              <p:cNvPr id="160" name="AutoShape 11"/>
              <p:cNvCxnSpPr>
                <a:cxnSpLocks noChangeShapeType="1"/>
              </p:cNvCxnSpPr>
              <p:nvPr/>
            </p:nvCxnSpPr>
            <p:spPr bwMode="auto">
              <a:xfrm>
                <a:off x="2486418" y="3168678"/>
                <a:ext cx="383564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1" name="Text Box 23"/>
              <p:cNvSpPr txBox="1">
                <a:spLocks noChangeArrowheads="1"/>
              </p:cNvSpPr>
              <p:nvPr/>
            </p:nvSpPr>
            <p:spPr bwMode="auto">
              <a:xfrm>
                <a:off x="6322060" y="3420952"/>
                <a:ext cx="396240" cy="2200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pPr algn="r" defTabSz="527517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prstClr val="black"/>
                    </a:solidFill>
                    <a:latin typeface="Arial" charset="0"/>
                  </a:rPr>
                  <a:t>   </a:t>
                </a:r>
              </a:p>
            </p:txBody>
          </p:sp>
          <p:sp>
            <p:nvSpPr>
              <p:cNvPr id="162" name="Rounded Rectangle 49"/>
              <p:cNvSpPr>
                <a:spLocks noChangeArrowheads="1"/>
              </p:cNvSpPr>
              <p:nvPr/>
            </p:nvSpPr>
            <p:spPr bwMode="auto">
              <a:xfrm>
                <a:off x="5529580" y="3295750"/>
                <a:ext cx="594360" cy="462280"/>
              </a:xfrm>
              <a:prstGeom prst="roundRect">
                <a:avLst>
                  <a:gd name="adj" fmla="val 50000"/>
                </a:avLst>
              </a:prstGeom>
              <a:solidFill>
                <a:srgbClr val="4BACC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dirty="0">
                    <a:solidFill>
                      <a:prstClr val="black"/>
                    </a:solidFill>
                  </a:rPr>
                  <a:t>Shift Left 2</a:t>
                </a:r>
              </a:p>
            </p:txBody>
          </p:sp>
          <p:cxnSp>
            <p:nvCxnSpPr>
              <p:cNvPr id="163" name="AutoShape 11"/>
              <p:cNvCxnSpPr>
                <a:cxnSpLocks noChangeShapeType="1"/>
                <a:stCxn id="162" idx="3"/>
                <a:endCxn id="161" idx="1"/>
              </p:cNvCxnSpPr>
              <p:nvPr/>
            </p:nvCxnSpPr>
            <p:spPr bwMode="auto">
              <a:xfrm>
                <a:off x="6123940" y="3526890"/>
                <a:ext cx="198120" cy="409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Elbow Connector 164"/>
              <p:cNvCxnSpPr>
                <a:stCxn id="174" idx="3"/>
                <a:endCxn id="149" idx="0"/>
              </p:cNvCxnSpPr>
              <p:nvPr/>
            </p:nvCxnSpPr>
            <p:spPr>
              <a:xfrm>
                <a:off x="708775" y="3911872"/>
                <a:ext cx="541114" cy="3632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Elbow Connector 165"/>
            <p:cNvCxnSpPr>
              <a:endCxn id="162" idx="1"/>
            </p:cNvCxnSpPr>
            <p:nvPr/>
          </p:nvCxnSpPr>
          <p:spPr>
            <a:xfrm rot="5400000" flipH="1" flipV="1">
              <a:off x="4429146" y="3803317"/>
              <a:ext cx="1622681" cy="31695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apezoid 166"/>
            <p:cNvSpPr/>
            <p:nvPr/>
          </p:nvSpPr>
          <p:spPr bwMode="auto">
            <a:xfrm rot="5400000">
              <a:off x="1605062" y="2596184"/>
              <a:ext cx="973155" cy="528320"/>
            </a:xfrm>
            <a:prstGeom prst="trapezoid">
              <a:avLst>
                <a:gd name="adj" fmla="val 33990"/>
              </a:avLst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527517"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+</a:t>
              </a: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1827480" y="2439807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69" name="Text Box 23"/>
            <p:cNvSpPr txBox="1">
              <a:spLocks noChangeArrowheads="1"/>
            </p:cNvSpPr>
            <p:nvPr/>
          </p:nvSpPr>
          <p:spPr bwMode="auto">
            <a:xfrm>
              <a:off x="1827480" y="3078193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70" name="Text Box 23"/>
            <p:cNvSpPr txBox="1">
              <a:spLocks noChangeArrowheads="1"/>
            </p:cNvSpPr>
            <p:nvPr/>
          </p:nvSpPr>
          <p:spPr bwMode="auto">
            <a:xfrm>
              <a:off x="2223720" y="2737087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prstClr val="black"/>
                  </a:solidFill>
                  <a:latin typeface="Arial" charset="0"/>
                </a:rPr>
                <a:t>S</a:t>
              </a:r>
            </a:p>
          </p:txBody>
        </p:sp>
        <p:cxnSp>
          <p:nvCxnSpPr>
            <p:cNvPr id="171" name="AutoShape 11"/>
            <p:cNvCxnSpPr>
              <a:cxnSpLocks noChangeShapeType="1"/>
            </p:cNvCxnSpPr>
            <p:nvPr/>
          </p:nvCxnSpPr>
          <p:spPr bwMode="auto">
            <a:xfrm>
              <a:off x="1563320" y="2571886"/>
              <a:ext cx="264160" cy="1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Shape 41"/>
            <p:cNvCxnSpPr>
              <a:cxnSpLocks noChangeShapeType="1"/>
              <a:endCxn id="169" idx="1"/>
            </p:cNvCxnSpPr>
            <p:nvPr/>
          </p:nvCxnSpPr>
          <p:spPr bwMode="auto">
            <a:xfrm rot="5400000" flipH="1" flipV="1">
              <a:off x="1310147" y="3375357"/>
              <a:ext cx="704465" cy="330199"/>
            </a:xfrm>
            <a:prstGeom prst="bentConnector2">
              <a:avLst/>
            </a:pr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1365200" y="2439806"/>
              <a:ext cx="19812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27432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74" name="Flowchart: Terminator 173"/>
            <p:cNvSpPr/>
            <p:nvPr/>
          </p:nvSpPr>
          <p:spPr>
            <a:xfrm>
              <a:off x="382398" y="3307595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cxnSp>
          <p:nvCxnSpPr>
            <p:cNvPr id="177" name="Elbow Connector 176"/>
            <p:cNvCxnSpPr/>
            <p:nvPr/>
          </p:nvCxnSpPr>
          <p:spPr>
            <a:xfrm rot="10800000" flipV="1">
              <a:off x="382402" y="2248190"/>
              <a:ext cx="7000572" cy="1406303"/>
            </a:xfrm>
            <a:prstGeom prst="bentConnector3">
              <a:avLst>
                <a:gd name="adj1" fmla="val 102942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/>
            <p:nvPr/>
          </p:nvCxnSpPr>
          <p:spPr>
            <a:xfrm rot="10800000" flipV="1">
              <a:off x="382401" y="2325980"/>
              <a:ext cx="2275403" cy="1095256"/>
            </a:xfrm>
            <a:prstGeom prst="bentConnector3">
              <a:avLst>
                <a:gd name="adj1" fmla="val 106512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23"/>
            <p:cNvSpPr txBox="1">
              <a:spLocks noChangeArrowheads="1"/>
            </p:cNvSpPr>
            <p:nvPr/>
          </p:nvSpPr>
          <p:spPr bwMode="auto">
            <a:xfrm>
              <a:off x="3731000" y="5344120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00" name="Text Box 23"/>
            <p:cNvSpPr txBox="1">
              <a:spLocks noChangeArrowheads="1"/>
            </p:cNvSpPr>
            <p:nvPr/>
          </p:nvSpPr>
          <p:spPr bwMode="auto">
            <a:xfrm>
              <a:off x="3797040" y="5154256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02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232816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AutoShape 11"/>
            <p:cNvCxnSpPr>
              <a:cxnSpLocks noChangeShapeType="1"/>
            </p:cNvCxnSpPr>
            <p:nvPr/>
          </p:nvCxnSpPr>
          <p:spPr bwMode="auto">
            <a:xfrm flipV="1">
              <a:off x="2649605" y="2324544"/>
              <a:ext cx="5451" cy="4762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oval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Elbow Connector 228"/>
            <p:cNvCxnSpPr>
              <a:cxnSpLocks/>
            </p:cNvCxnSpPr>
            <p:nvPr/>
          </p:nvCxnSpPr>
          <p:spPr>
            <a:xfrm flipV="1">
              <a:off x="6726366" y="2240655"/>
              <a:ext cx="651689" cy="70507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4304567" y="1626578"/>
            <a:ext cx="5945798" cy="4956624"/>
            <a:chOff x="3019424" y="2014199"/>
            <a:chExt cx="5153025" cy="3691242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5200649" y="2014446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900374" y="2014446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8172449" y="2014199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019424" y="2014445"/>
              <a:ext cx="0" cy="3690995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TextBox 238"/>
          <p:cNvSpPr txBox="1"/>
          <p:nvPr/>
        </p:nvSpPr>
        <p:spPr>
          <a:xfrm>
            <a:off x="2036480" y="1685469"/>
            <a:ext cx="15234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IF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(Instruction Fetch)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701356" y="1688123"/>
            <a:ext cx="1680012" cy="62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ID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(Instruction Decode)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57883" y="1688123"/>
            <a:ext cx="8640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EX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(Execute)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783554" y="1688123"/>
            <a:ext cx="14455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MEM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(Memory Access)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0275663" y="1688123"/>
            <a:ext cx="10399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WB</a:t>
            </a:r>
          </a:p>
          <a:p>
            <a:pPr algn="ctr" defTabSz="527517"/>
            <a:r>
              <a:rPr lang="en-US" sz="1400" dirty="0">
                <a:solidFill>
                  <a:srgbClr val="4BACC6"/>
                </a:solidFill>
                <a:latin typeface="Calibri"/>
              </a:rPr>
              <a:t>(</a:t>
            </a:r>
            <a:r>
              <a:rPr lang="en-US" sz="1400" dirty="0" err="1">
                <a:solidFill>
                  <a:srgbClr val="4BACC6"/>
                </a:solidFill>
                <a:latin typeface="Calibri"/>
              </a:rPr>
              <a:t>Writeback</a:t>
            </a:r>
            <a:r>
              <a:rPr lang="en-US" sz="1400" dirty="0">
                <a:solidFill>
                  <a:srgbClr val="4BACC6"/>
                </a:solidFill>
                <a:latin typeface="Calibri"/>
              </a:rPr>
              <a:t>)</a:t>
            </a:r>
          </a:p>
        </p:txBody>
      </p:sp>
      <p:cxnSp>
        <p:nvCxnSpPr>
          <p:cNvPr id="87" name="AutoShape 11">
            <a:extLst>
              <a:ext uri="{FF2B5EF4-FFF2-40B4-BE49-F238E27FC236}">
                <a16:creationId xmlns:a16="http://schemas.microsoft.com/office/drawing/2014/main" id="{ACE5FEAB-8AAE-4E10-BC6B-9B60E1B9E0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22084" y="4615392"/>
            <a:ext cx="534119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hape 127">
            <a:extLst>
              <a:ext uri="{FF2B5EF4-FFF2-40B4-BE49-F238E27FC236}">
                <a16:creationId xmlns:a16="http://schemas.microsoft.com/office/drawing/2014/main" id="{9420F6EF-7121-47ED-8911-C04A8F1135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5829" y="4380817"/>
            <a:ext cx="456160" cy="361695"/>
          </a:xfrm>
          <a:prstGeom prst="bentConnector3">
            <a:avLst>
              <a:gd name="adj1" fmla="val -114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C0A2AB84-544A-4E0C-8555-C4A82AACD860}"/>
              </a:ext>
            </a:extLst>
          </p:cNvPr>
          <p:cNvSpPr/>
          <p:nvPr/>
        </p:nvSpPr>
        <p:spPr>
          <a:xfrm>
            <a:off x="5031989" y="4338778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90" name="AutoShape 11">
            <a:extLst>
              <a:ext uri="{FF2B5EF4-FFF2-40B4-BE49-F238E27FC236}">
                <a16:creationId xmlns:a16="http://schemas.microsoft.com/office/drawing/2014/main" id="{28DC6286-FEEC-459B-B01F-82AC3F58D6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60134" y="4629474"/>
            <a:ext cx="217652" cy="7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Elbow Connector 165">
            <a:extLst>
              <a:ext uri="{FF2B5EF4-FFF2-40B4-BE49-F238E27FC236}">
                <a16:creationId xmlns:a16="http://schemas.microsoft.com/office/drawing/2014/main" id="{87073703-4915-411A-9887-04D25884E168}"/>
              </a:ext>
            </a:extLst>
          </p:cNvPr>
          <p:cNvCxnSpPr>
            <a:cxnSpLocks/>
          </p:cNvCxnSpPr>
          <p:nvPr/>
        </p:nvCxnSpPr>
        <p:spPr>
          <a:xfrm flipV="1">
            <a:off x="4576810" y="4449798"/>
            <a:ext cx="45517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1" grpId="0"/>
      <p:bldP spid="243" grpId="0"/>
      <p:bldP spid="244" grpId="0"/>
      <p:bldP spid="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Structural Hazards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117092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Combinations of instructions that cannot be overlapped in the given order due to HW constraints</a:t>
            </a:r>
          </a:p>
          <a:p>
            <a:pPr lvl="1"/>
            <a:r>
              <a:rPr lang="en-US" altLang="en-US" sz="2000" dirty="0"/>
              <a:t>Often due to lack of HW resources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Example: A single memory rather than separate I &amp; D Memories</a:t>
            </a:r>
          </a:p>
          <a:p>
            <a:pPr lvl="1"/>
            <a:r>
              <a:rPr lang="en-US" altLang="en-US" sz="2000" dirty="0"/>
              <a:t>Structural hazard whenever an instruction needs to perform a data access (i.e. ‘</a:t>
            </a:r>
            <a:r>
              <a:rPr lang="en-US" altLang="en-US" sz="2000" dirty="0" err="1"/>
              <a:t>lw</a:t>
            </a:r>
            <a:r>
              <a:rPr lang="en-US" altLang="en-US" sz="2000" dirty="0"/>
              <a:t>’ or ‘</a:t>
            </a:r>
            <a:r>
              <a:rPr lang="en-US" altLang="en-US" sz="2000" dirty="0" err="1"/>
              <a:t>sw</a:t>
            </a:r>
            <a:r>
              <a:rPr lang="en-US" altLang="en-US" sz="2000" dirty="0"/>
              <a:t>’) 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638550" y="4287983"/>
            <a:ext cx="152400" cy="1143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4399">
              <a:solidFill>
                <a:srgbClr val="1F497D"/>
              </a:solidFill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5543550" y="4287983"/>
            <a:ext cx="152400" cy="1143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4399">
              <a:solidFill>
                <a:srgbClr val="1F497D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7219950" y="4287983"/>
            <a:ext cx="152400" cy="1143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4399">
              <a:solidFill>
                <a:srgbClr val="1F497D"/>
              </a:solidFill>
            </a:endParaRP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9429750" y="4287983"/>
            <a:ext cx="152400" cy="1143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4399">
              <a:solidFill>
                <a:srgbClr val="1F497D"/>
              </a:solidFill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238750" y="5659583"/>
            <a:ext cx="9906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800" dirty="0">
                <a:solidFill>
                  <a:prstClr val="black"/>
                </a:solidFill>
              </a:rPr>
              <a:t>Memory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6153150" y="4364183"/>
            <a:ext cx="6858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800">
                <a:solidFill>
                  <a:prstClr val="black"/>
                </a:solidFill>
              </a:rPr>
              <a:t>ALU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324350" y="4440383"/>
            <a:ext cx="838200" cy="838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800">
                <a:solidFill>
                  <a:prstClr val="black"/>
                </a:solidFill>
              </a:rPr>
              <a:t>Reg.</a:t>
            </a:r>
          </a:p>
          <a:p>
            <a:pPr algn="ctr" defTabSz="527517" eaLnBrk="1" hangingPunct="1"/>
            <a:r>
              <a:rPr lang="en-US" altLang="en-US" sz="1800">
                <a:solidFill>
                  <a:prstClr val="black"/>
                </a:solidFill>
              </a:rPr>
              <a:t>File</a:t>
            </a:r>
          </a:p>
        </p:txBody>
      </p:sp>
      <p:cxnSp>
        <p:nvCxnSpPr>
          <p:cNvPr id="47115" name="AutoShape 12"/>
          <p:cNvCxnSpPr>
            <a:cxnSpLocks noChangeShapeType="1"/>
          </p:cNvCxnSpPr>
          <p:nvPr/>
        </p:nvCxnSpPr>
        <p:spPr bwMode="auto">
          <a:xfrm>
            <a:off x="3790950" y="459278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3"/>
          <p:cNvCxnSpPr>
            <a:cxnSpLocks noChangeShapeType="1"/>
          </p:cNvCxnSpPr>
          <p:nvPr/>
        </p:nvCxnSpPr>
        <p:spPr bwMode="auto">
          <a:xfrm>
            <a:off x="3790950" y="489758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4"/>
          <p:cNvCxnSpPr>
            <a:cxnSpLocks noChangeShapeType="1"/>
            <a:stCxn id="47114" idx="3"/>
            <a:endCxn id="47109" idx="1"/>
          </p:cNvCxnSpPr>
          <p:nvPr/>
        </p:nvCxnSpPr>
        <p:spPr bwMode="auto">
          <a:xfrm>
            <a:off x="5162550" y="4859483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5"/>
          <p:cNvCxnSpPr>
            <a:cxnSpLocks noChangeShapeType="1"/>
          </p:cNvCxnSpPr>
          <p:nvPr/>
        </p:nvCxnSpPr>
        <p:spPr bwMode="auto">
          <a:xfrm>
            <a:off x="5162550" y="451658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7"/>
          <p:cNvCxnSpPr>
            <a:cxnSpLocks noChangeShapeType="1"/>
          </p:cNvCxnSpPr>
          <p:nvPr/>
        </p:nvCxnSpPr>
        <p:spPr bwMode="auto">
          <a:xfrm>
            <a:off x="5695950" y="4516583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8"/>
          <p:cNvCxnSpPr>
            <a:cxnSpLocks noChangeShapeType="1"/>
            <a:stCxn id="47113" idx="3"/>
            <a:endCxn id="47110" idx="1"/>
          </p:cNvCxnSpPr>
          <p:nvPr/>
        </p:nvCxnSpPr>
        <p:spPr bwMode="auto">
          <a:xfrm>
            <a:off x="6838950" y="4859483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21"/>
          <p:cNvCxnSpPr>
            <a:cxnSpLocks noChangeShapeType="1"/>
            <a:stCxn id="47111" idx="3"/>
            <a:endCxn id="47114" idx="0"/>
          </p:cNvCxnSpPr>
          <p:nvPr/>
        </p:nvCxnSpPr>
        <p:spPr bwMode="auto">
          <a:xfrm flipH="1" flipV="1">
            <a:off x="4743450" y="4440383"/>
            <a:ext cx="4838700" cy="419100"/>
          </a:xfrm>
          <a:prstGeom prst="bentConnector4">
            <a:avLst>
              <a:gd name="adj1" fmla="val -4722"/>
              <a:gd name="adj2" fmla="val 2134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Rectangle 27"/>
          <p:cNvSpPr>
            <a:spLocks noChangeArrowheads="1"/>
          </p:cNvSpPr>
          <p:nvPr/>
        </p:nvSpPr>
        <p:spPr bwMode="auto">
          <a:xfrm rot="-5400000">
            <a:off x="2476500" y="4002233"/>
            <a:ext cx="2667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400">
                <a:solidFill>
                  <a:prstClr val="black"/>
                </a:solidFill>
              </a:rPr>
              <a:t>PC</a:t>
            </a:r>
          </a:p>
        </p:txBody>
      </p:sp>
      <p:cxnSp>
        <p:nvCxnSpPr>
          <p:cNvPr id="47123" name="AutoShape 14"/>
          <p:cNvCxnSpPr>
            <a:cxnSpLocks noChangeShapeType="1"/>
            <a:stCxn id="47109" idx="3"/>
            <a:endCxn id="47113" idx="1"/>
          </p:cNvCxnSpPr>
          <p:nvPr/>
        </p:nvCxnSpPr>
        <p:spPr bwMode="auto">
          <a:xfrm>
            <a:off x="5695950" y="4859483"/>
            <a:ext cx="457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1"/>
          <p:cNvCxnSpPr>
            <a:cxnSpLocks noChangeShapeType="1"/>
            <a:stCxn id="47122" idx="1"/>
            <a:endCxn id="47112" idx="1"/>
          </p:cNvCxnSpPr>
          <p:nvPr/>
        </p:nvCxnSpPr>
        <p:spPr bwMode="auto">
          <a:xfrm rot="16200000" flipH="1">
            <a:off x="3295650" y="3945083"/>
            <a:ext cx="1257300" cy="2628900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5" name="AutoShape 21"/>
          <p:cNvCxnSpPr>
            <a:cxnSpLocks noChangeShapeType="1"/>
            <a:stCxn id="47110" idx="3"/>
            <a:endCxn id="47112" idx="3"/>
          </p:cNvCxnSpPr>
          <p:nvPr/>
        </p:nvCxnSpPr>
        <p:spPr bwMode="auto">
          <a:xfrm flipH="1">
            <a:off x="6229350" y="4859483"/>
            <a:ext cx="1143000" cy="1028700"/>
          </a:xfrm>
          <a:prstGeom prst="bentConnector3">
            <a:avLst>
              <a:gd name="adj1" fmla="val -23077"/>
            </a:avLst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1"/>
          <p:cNvCxnSpPr>
            <a:cxnSpLocks noChangeShapeType="1"/>
            <a:stCxn id="47112" idx="2"/>
            <a:endCxn id="47108" idx="1"/>
          </p:cNvCxnSpPr>
          <p:nvPr/>
        </p:nvCxnSpPr>
        <p:spPr bwMode="auto">
          <a:xfrm rot="5400000" flipH="1">
            <a:off x="4057650" y="4440383"/>
            <a:ext cx="1257300" cy="2095500"/>
          </a:xfrm>
          <a:prstGeom prst="bentConnector4">
            <a:avLst>
              <a:gd name="adj1" fmla="val -7792"/>
              <a:gd name="adj2" fmla="val 11090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1"/>
          <p:cNvCxnSpPr>
            <a:cxnSpLocks noChangeShapeType="1"/>
            <a:stCxn id="47112" idx="2"/>
            <a:endCxn id="47111" idx="1"/>
          </p:cNvCxnSpPr>
          <p:nvPr/>
        </p:nvCxnSpPr>
        <p:spPr bwMode="auto">
          <a:xfrm rot="5400000" flipH="1" flipV="1">
            <a:off x="6953250" y="3640283"/>
            <a:ext cx="1257300" cy="3695700"/>
          </a:xfrm>
          <a:prstGeom prst="bentConnector4">
            <a:avLst>
              <a:gd name="adj1" fmla="val -7315"/>
              <a:gd name="adj2" fmla="val 5669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8" name="Text Box 23"/>
          <p:cNvSpPr txBox="1">
            <a:spLocks noChangeArrowheads="1"/>
          </p:cNvSpPr>
          <p:nvPr/>
        </p:nvSpPr>
        <p:spPr bwMode="auto">
          <a:xfrm>
            <a:off x="7448550" y="4059384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LW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647950" y="4745184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i+2</a:t>
            </a:r>
          </a:p>
        </p:txBody>
      </p:sp>
      <p:sp>
        <p:nvSpPr>
          <p:cNvPr id="47130" name="Text Box 23"/>
          <p:cNvSpPr txBox="1">
            <a:spLocks noChangeArrowheads="1"/>
          </p:cNvSpPr>
          <p:nvPr/>
        </p:nvSpPr>
        <p:spPr bwMode="auto">
          <a:xfrm>
            <a:off x="4781550" y="4059384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i+1</a:t>
            </a:r>
          </a:p>
        </p:txBody>
      </p:sp>
      <p:sp>
        <p:nvSpPr>
          <p:cNvPr id="47131" name="Text Box 23"/>
          <p:cNvSpPr txBox="1">
            <a:spLocks noChangeArrowheads="1"/>
          </p:cNvSpPr>
          <p:nvPr/>
        </p:nvSpPr>
        <p:spPr bwMode="auto">
          <a:xfrm>
            <a:off x="6305550" y="4059384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" name="Explosion 1 4"/>
          <p:cNvSpPr/>
          <p:nvPr/>
        </p:nvSpPr>
        <p:spPr>
          <a:xfrm>
            <a:off x="4783765" y="4948121"/>
            <a:ext cx="2017086" cy="931508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Calibri"/>
              </a:rPr>
              <a:t>Hazard!</a:t>
            </a:r>
          </a:p>
        </p:txBody>
      </p:sp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CE57038D-7ED8-442B-BADF-80E27B428C91}"/>
              </a:ext>
            </a:extLst>
          </p:cNvPr>
          <p:cNvSpPr txBox="1">
            <a:spLocks/>
          </p:cNvSpPr>
          <p:nvPr/>
        </p:nvSpPr>
        <p:spPr>
          <a:xfrm>
            <a:off x="4863272" y="63404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38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27517"/>
            <a:fld id="{34E7E628-D8CE-DA44-BFF7-C4887CBB62D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3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  <p:bldP spid="47111" grpId="0" animBg="1"/>
      <p:bldP spid="47112" grpId="0" animBg="1"/>
      <p:bldP spid="47113" grpId="0" animBg="1"/>
      <p:bldP spid="47114" grpId="0" animBg="1"/>
      <p:bldP spid="47122" grpId="0" animBg="1"/>
      <p:bldP spid="47128" grpId="0"/>
      <p:bldP spid="47129" grpId="0"/>
      <p:bldP spid="47130" grpId="0"/>
      <p:bldP spid="47131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Data Hazards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34400" y="1214817"/>
            <a:ext cx="4852800" cy="496461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/>
              <a:t>Read-After-Write (RAW)</a:t>
            </a:r>
          </a:p>
          <a:p>
            <a:pPr lvl="1">
              <a:defRPr/>
            </a:pPr>
            <a:r>
              <a:rPr lang="en-US" sz="1939" dirty="0"/>
              <a:t>A following instruction reads a result from a previous instruction</a:t>
            </a:r>
            <a:endParaRPr lang="en-US" sz="1939" b="1" dirty="0"/>
          </a:p>
          <a:p>
            <a:pPr>
              <a:defRPr/>
            </a:pPr>
            <a:r>
              <a:rPr lang="en-US" sz="2400" dirty="0"/>
              <a:t>Write-After-Read (WAR)</a:t>
            </a:r>
          </a:p>
          <a:p>
            <a:pPr>
              <a:defRPr/>
            </a:pPr>
            <a:r>
              <a:rPr lang="en-US" sz="2400" dirty="0"/>
              <a:t>Write-After-Write (WAW)</a:t>
            </a:r>
          </a:p>
          <a:p>
            <a:pPr lvl="1"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400" b="1" dirty="0"/>
              <a:t>RAW Example</a:t>
            </a:r>
          </a:p>
          <a:p>
            <a:pPr lvl="1" eaLnBrk="1" hangingPunct="1">
              <a:defRPr/>
            </a:pPr>
            <a:r>
              <a:rPr lang="en-US" sz="2000" dirty="0"/>
              <a:t>LW  </a:t>
            </a:r>
            <a:r>
              <a:rPr lang="en-US" sz="2000" dirty="0">
                <a:solidFill>
                  <a:srgbClr val="FF0000"/>
                </a:solidFill>
              </a:rPr>
              <a:t>$t1</a:t>
            </a:r>
            <a:r>
              <a:rPr lang="en-US" sz="2000" dirty="0"/>
              <a:t>,4($s0)</a:t>
            </a:r>
          </a:p>
          <a:p>
            <a:pPr lvl="1" eaLnBrk="1" hangingPunct="1">
              <a:defRPr/>
            </a:pPr>
            <a:r>
              <a:rPr lang="en-US" sz="2000" dirty="0"/>
              <a:t>ADD $t5,</a:t>
            </a:r>
            <a:r>
              <a:rPr lang="en-US" sz="2000" dirty="0">
                <a:solidFill>
                  <a:srgbClr val="FF0000"/>
                </a:solidFill>
              </a:rPr>
              <a:t>$t1</a:t>
            </a:r>
            <a:r>
              <a:rPr lang="en-US" sz="2000" dirty="0"/>
              <a:t>,$t4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967045" y="1410969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prstClr val="black"/>
                </a:solidFill>
              </a:rPr>
              <a:t>Initial Conditions: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271845" y="2101532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latin typeface="Courier New" panose="02070309020205020404" pitchFamily="49" charset="0"/>
              </a:rPr>
              <a:t>$s0 = 0x10010000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271845" y="2482531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latin typeface="Courier New" panose="02070309020205020404" pitchFamily="49" charset="0"/>
              </a:rPr>
              <a:t>$t1 = 0x0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271845" y="2863531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latin typeface="Courier New" panose="02070309020205020404" pitchFamily="49" charset="0"/>
              </a:rPr>
              <a:t>$t4 = 0x24</a:t>
            </a:r>
          </a:p>
        </p:txBody>
      </p:sp>
      <p:sp>
        <p:nvSpPr>
          <p:cNvPr id="49160" name="Text Box 16"/>
          <p:cNvSpPr txBox="1">
            <a:spLocks noChangeArrowheads="1"/>
          </p:cNvSpPr>
          <p:nvPr/>
        </p:nvSpPr>
        <p:spPr bwMode="auto">
          <a:xfrm>
            <a:off x="5967045" y="3925570"/>
            <a:ext cx="3886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prstClr val="black"/>
                </a:solidFill>
              </a:rPr>
              <a:t>After execution values should be:</a:t>
            </a:r>
          </a:p>
        </p:txBody>
      </p:sp>
      <p:sp>
        <p:nvSpPr>
          <p:cNvPr id="49161" name="Text Box 17"/>
          <p:cNvSpPr txBox="1">
            <a:spLocks noChangeArrowheads="1"/>
          </p:cNvSpPr>
          <p:nvPr/>
        </p:nvSpPr>
        <p:spPr bwMode="auto">
          <a:xfrm>
            <a:off x="6271845" y="3239769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latin typeface="Courier New" panose="02070309020205020404" pitchFamily="49" charset="0"/>
              </a:rPr>
              <a:t>$t5 = 0x0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8710245" y="2630169"/>
            <a:ext cx="99060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8710245" y="2892107"/>
            <a:ext cx="990600" cy="276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Courier New" panose="02070309020205020404" pitchFamily="49" charset="0"/>
              </a:rPr>
              <a:t>12345678</a:t>
            </a:r>
          </a:p>
        </p:txBody>
      </p:sp>
      <p:sp>
        <p:nvSpPr>
          <p:cNvPr id="49164" name="Text Box 15"/>
          <p:cNvSpPr txBox="1">
            <a:spLocks noChangeArrowheads="1"/>
          </p:cNvSpPr>
          <p:nvPr/>
        </p:nvSpPr>
        <p:spPr bwMode="auto">
          <a:xfrm>
            <a:off x="9700845" y="2892107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  <a:latin typeface="Courier New" panose="02070309020205020404" pitchFamily="49" charset="0"/>
              </a:rPr>
              <a:t>0x10010000</a:t>
            </a:r>
          </a:p>
        </p:txBody>
      </p:sp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9700845" y="2634932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sp>
        <p:nvSpPr>
          <p:cNvPr id="49166" name="Text Box 5"/>
          <p:cNvSpPr txBox="1">
            <a:spLocks noChangeArrowheads="1"/>
          </p:cNvSpPr>
          <p:nvPr/>
        </p:nvSpPr>
        <p:spPr bwMode="auto">
          <a:xfrm>
            <a:off x="6271845" y="4382770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$s0 = 0x10010000</a:t>
            </a:r>
          </a:p>
        </p:txBody>
      </p:sp>
      <p:sp>
        <p:nvSpPr>
          <p:cNvPr id="49167" name="Text Box 6"/>
          <p:cNvSpPr txBox="1">
            <a:spLocks noChangeArrowheads="1"/>
          </p:cNvSpPr>
          <p:nvPr/>
        </p:nvSpPr>
        <p:spPr bwMode="auto">
          <a:xfrm>
            <a:off x="6271845" y="4763769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$t1 =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0x60</a:t>
            </a:r>
          </a:p>
        </p:txBody>
      </p:sp>
      <p:sp>
        <p:nvSpPr>
          <p:cNvPr id="49168" name="Text Box 7"/>
          <p:cNvSpPr txBox="1">
            <a:spLocks noChangeArrowheads="1"/>
          </p:cNvSpPr>
          <p:nvPr/>
        </p:nvSpPr>
        <p:spPr bwMode="auto">
          <a:xfrm>
            <a:off x="6271845" y="5144769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>
                <a:solidFill>
                  <a:prstClr val="black"/>
                </a:solidFill>
                <a:latin typeface="Courier New" panose="02070309020205020404" pitchFamily="49" charset="0"/>
              </a:rPr>
              <a:t>$t4 = 0x24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6271845" y="5521006"/>
            <a:ext cx="243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$t5 = 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0x84</a:t>
            </a:r>
          </a:p>
        </p:txBody>
      </p:sp>
      <p:cxnSp>
        <p:nvCxnSpPr>
          <p:cNvPr id="49170" name="Straight Arrow Connector 18"/>
          <p:cNvCxnSpPr>
            <a:cxnSpLocks noChangeShapeType="1"/>
          </p:cNvCxnSpPr>
          <p:nvPr/>
        </p:nvCxnSpPr>
        <p:spPr bwMode="auto">
          <a:xfrm>
            <a:off x="2495762" y="4294902"/>
            <a:ext cx="228600" cy="1524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06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  <p:bldP spid="49158" grpId="0"/>
      <p:bldP spid="49159" grpId="0"/>
      <p:bldP spid="49160" grpId="0"/>
      <p:bldP spid="49161" grpId="0"/>
      <p:bldP spid="49162" grpId="0" animBg="1"/>
      <p:bldP spid="49163" grpId="0" animBg="1"/>
      <p:bldP spid="49164" grpId="0"/>
      <p:bldP spid="49165" grpId="0"/>
      <p:bldP spid="49166" grpId="0"/>
      <p:bldP spid="49167" grpId="0"/>
      <p:bldP spid="49168" grpId="0"/>
      <p:bldP spid="491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9A42112E-3A9E-4B5E-BFF6-5E88A2A424E4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4" name="Rectangle 7">
            <a:extLst>
              <a:ext uri="{FF2B5EF4-FFF2-40B4-BE49-F238E27FC236}">
                <a16:creationId xmlns:a16="http://schemas.microsoft.com/office/drawing/2014/main" id="{786B64DC-EED0-40DD-BB7F-FC9625D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Trapezoid 232">
            <a:extLst>
              <a:ext uri="{FF2B5EF4-FFF2-40B4-BE49-F238E27FC236}">
                <a16:creationId xmlns:a16="http://schemas.microsoft.com/office/drawing/2014/main" id="{B147D195-FEA3-478A-A78D-390FC8F5F4EF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8" name="Rounded Rectangle 49">
            <a:extLst>
              <a:ext uri="{FF2B5EF4-FFF2-40B4-BE49-F238E27FC236}">
                <a16:creationId xmlns:a16="http://schemas.microsoft.com/office/drawing/2014/main" id="{B5E6290C-1A68-4349-A8B4-6E1AF757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stCxn id="238" idx="3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  <a:endCxn id="238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604009F-6025-4592-8024-A708D30B1AB7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  <a:noFill/>
        </p:grpSpPr>
        <p:sp>
          <p:nvSpPr>
            <p:cNvPr id="254" name="Rectangle 7">
              <a:extLst>
                <a:ext uri="{FF2B5EF4-FFF2-40B4-BE49-F238E27FC236}">
                  <a16:creationId xmlns:a16="http://schemas.microsoft.com/office/drawing/2014/main" id="{0D629651-3EF5-447C-958D-8824852B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4AB60FBF-FDE7-4C3F-A3D1-3CC400931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1A6B8131-E488-4EFA-B36B-11E4F6E45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8F75CC1E-5BF2-44CA-AECF-CFEA92290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8" name="Text Box 23">
              <a:extLst>
                <a:ext uri="{FF2B5EF4-FFF2-40B4-BE49-F238E27FC236}">
                  <a16:creationId xmlns:a16="http://schemas.microsoft.com/office/drawing/2014/main" id="{D9F5FB70-75C7-4E51-AA6C-1D2A4AA4D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9" name="Text Box 23">
              <a:extLst>
                <a:ext uri="{FF2B5EF4-FFF2-40B4-BE49-F238E27FC236}">
                  <a16:creationId xmlns:a16="http://schemas.microsoft.com/office/drawing/2014/main" id="{9A913F14-FEB5-49E4-AA4E-D2FD0D0B3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60" name="Text Box 23">
              <a:extLst>
                <a:ext uri="{FF2B5EF4-FFF2-40B4-BE49-F238E27FC236}">
                  <a16:creationId xmlns:a16="http://schemas.microsoft.com/office/drawing/2014/main" id="{FFCE935E-4A3F-4F9B-B1A9-E4FA2F5F9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61" name="Rounded Rectangle 49">
              <a:extLst>
                <a:ext uri="{FF2B5EF4-FFF2-40B4-BE49-F238E27FC236}">
                  <a16:creationId xmlns:a16="http://schemas.microsoft.com/office/drawing/2014/main" id="{86D5BAA7-DDE7-4935-8227-8CDA04D06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62" name="Straight Connector 253">
              <a:extLst>
                <a:ext uri="{FF2B5EF4-FFF2-40B4-BE49-F238E27FC236}">
                  <a16:creationId xmlns:a16="http://schemas.microsoft.com/office/drawing/2014/main" id="{71D76113-276E-473E-AB08-331545F24F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3" name="Text Box 23">
              <a:extLst>
                <a:ext uri="{FF2B5EF4-FFF2-40B4-BE49-F238E27FC236}">
                  <a16:creationId xmlns:a16="http://schemas.microsoft.com/office/drawing/2014/main" id="{4FAF81C1-7FED-498D-B7F1-BD2077B38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64" name="Text Box 23">
              <a:extLst>
                <a:ext uri="{FF2B5EF4-FFF2-40B4-BE49-F238E27FC236}">
                  <a16:creationId xmlns:a16="http://schemas.microsoft.com/office/drawing/2014/main" id="{C8CBE1AC-262F-4401-A76B-806E48D23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65" name="Text Box 23">
              <a:extLst>
                <a:ext uri="{FF2B5EF4-FFF2-40B4-BE49-F238E27FC236}">
                  <a16:creationId xmlns:a16="http://schemas.microsoft.com/office/drawing/2014/main" id="{DAC76EBA-5F25-483F-B878-E3519E7BC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66" name="Straight Connector 253">
              <a:extLst>
                <a:ext uri="{FF2B5EF4-FFF2-40B4-BE49-F238E27FC236}">
                  <a16:creationId xmlns:a16="http://schemas.microsoft.com/office/drawing/2014/main" id="{DEFBC809-4A8B-4A02-BD00-2525AF4BF6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Elbow Connector 228">
            <a:extLst>
              <a:ext uri="{FF2B5EF4-FFF2-40B4-BE49-F238E27FC236}">
                <a16:creationId xmlns:a16="http://schemas.microsoft.com/office/drawing/2014/main" id="{97BF952C-47C1-481C-B83D-39EBF1514D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2121801" y="1027363"/>
            <a:ext cx="1131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Fetch LW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5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6" grpId="0"/>
      <p:bldP spid="203" grpId="0"/>
      <p:bldP spid="204" grpId="0" animBg="1"/>
      <p:bldP spid="208" grpId="0"/>
      <p:bldP spid="209" grpId="0"/>
      <p:bldP spid="214" grpId="0" animBg="1"/>
      <p:bldP spid="217" grpId="0" animBg="1"/>
      <p:bldP spid="225" grpId="0" animBg="1"/>
      <p:bldP spid="228" grpId="0"/>
      <p:bldP spid="233" grpId="0" animBg="1"/>
      <p:bldP spid="234" grpId="0"/>
      <p:bldP spid="235" grpId="0"/>
      <p:bldP spid="237" grpId="0"/>
      <p:bldP spid="238" grpId="0" animBg="1"/>
      <p:bldP spid="243" grpId="0" animBg="1"/>
      <p:bldP spid="244" grpId="0"/>
      <p:bldP spid="245" grpId="0"/>
      <p:bldP spid="246" grpId="0"/>
      <p:bldP spid="249" grpId="0"/>
      <p:bldP spid="250" grpId="0" animBg="1"/>
      <p:bldP spid="269" grpId="0" animBg="1"/>
      <p:bldP spid="276" grpId="0" animBg="1"/>
      <p:bldP spid="283" grpId="0" animBg="1"/>
      <p:bldP spid="290" grpId="0"/>
      <p:bldP spid="291" grpId="0"/>
      <p:bldP spid="292" grpId="0"/>
      <p:bldP spid="293" grpId="0" animBg="1"/>
      <p:bldP spid="9" grpId="0" animBg="1"/>
      <p:bldP spid="305" grpId="0"/>
      <p:bldP spid="10" grpId="0" animBg="1"/>
      <p:bldP spid="11" grpId="0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9A42112E-3A9E-4B5E-BFF6-5E88A2A424E4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4" name="Rectangle 7">
            <a:extLst>
              <a:ext uri="{FF2B5EF4-FFF2-40B4-BE49-F238E27FC236}">
                <a16:creationId xmlns:a16="http://schemas.microsoft.com/office/drawing/2014/main" id="{786B64DC-EED0-40DD-BB7F-FC9625D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Trapezoid 232">
            <a:extLst>
              <a:ext uri="{FF2B5EF4-FFF2-40B4-BE49-F238E27FC236}">
                <a16:creationId xmlns:a16="http://schemas.microsoft.com/office/drawing/2014/main" id="{B147D195-FEA3-478A-A78D-390FC8F5F4EF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8" name="Rounded Rectangle 49">
            <a:extLst>
              <a:ext uri="{FF2B5EF4-FFF2-40B4-BE49-F238E27FC236}">
                <a16:creationId xmlns:a16="http://schemas.microsoft.com/office/drawing/2014/main" id="{B5E6290C-1A68-4349-A8B4-6E1AF757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stCxn id="238" idx="3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  <a:endCxn id="238" idx="2"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2045601" y="1027363"/>
            <a:ext cx="1293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Fetch ADD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AEF399-61E5-4C7A-974E-DAED61F60760}"/>
              </a:ext>
            </a:extLst>
          </p:cNvPr>
          <p:cNvSpPr/>
          <p:nvPr/>
        </p:nvSpPr>
        <p:spPr>
          <a:xfrm>
            <a:off x="4251300" y="1937712"/>
            <a:ext cx="197357" cy="41686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dirty="0">
                <a:solidFill>
                  <a:srgbClr val="FF0000"/>
                </a:solidFill>
                <a:latin typeface="Calibri"/>
              </a:rPr>
              <a:t>LW  $t1,4($s0)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804898" y="1024776"/>
            <a:ext cx="1372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Decode LW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3" name="Elbow Connector 228">
            <a:extLst>
              <a:ext uri="{FF2B5EF4-FFF2-40B4-BE49-F238E27FC236}">
                <a16:creationId xmlns:a16="http://schemas.microsoft.com/office/drawing/2014/main" id="{3DED5FA7-8E93-4C44-A05F-5934BA7E736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2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4" name="Rectangle 7">
            <a:extLst>
              <a:ext uri="{FF2B5EF4-FFF2-40B4-BE49-F238E27FC236}">
                <a16:creationId xmlns:a16="http://schemas.microsoft.com/office/drawing/2014/main" id="{786B64DC-EED0-40DD-BB7F-FC9625D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671548" y="1024776"/>
            <a:ext cx="152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110F2-5E57-4DDE-B2D3-9C3C722D2763}"/>
              </a:ext>
            </a:extLst>
          </p:cNvPr>
          <p:cNvSpPr/>
          <p:nvPr/>
        </p:nvSpPr>
        <p:spPr>
          <a:xfrm>
            <a:off x="6429965" y="1930015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$s0 data / 0x04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866770" y="1024776"/>
            <a:ext cx="139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Execute LW</a:t>
            </a:r>
          </a:p>
        </p:txBody>
      </p:sp>
      <p:cxnSp>
        <p:nvCxnSpPr>
          <p:cNvPr id="116" name="Elbow Connector 228">
            <a:extLst>
              <a:ext uri="{FF2B5EF4-FFF2-40B4-BE49-F238E27FC236}">
                <a16:creationId xmlns:a16="http://schemas.microsoft.com/office/drawing/2014/main" id="{7B1E78B2-03E4-4793-912A-463550A75C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Elbow Connector 228">
            <a:extLst>
              <a:ext uri="{FF2B5EF4-FFF2-40B4-BE49-F238E27FC236}">
                <a16:creationId xmlns:a16="http://schemas.microsoft.com/office/drawing/2014/main" id="{2DAB20E7-1ED3-4367-BA7A-C7635AD3668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id="{D72FD3F3-D7F7-42F8-84AD-D436D239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227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 + 1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376273" y="1024776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latin typeface="Calibri"/>
              </a:rPr>
              <a:t>Decode Next instr.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790570" y="1024776"/>
            <a:ext cx="154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Execute ADD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306DD7-5819-4367-947E-85D121697255}"/>
              </a:ext>
            </a:extLst>
          </p:cNvPr>
          <p:cNvSpPr/>
          <p:nvPr/>
        </p:nvSpPr>
        <p:spPr>
          <a:xfrm>
            <a:off x="6431763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$t5 reg. # /</a:t>
            </a:r>
            <a:r>
              <a:rPr lang="en-US" altLang="en-US" sz="1600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  <a:latin typeface="Calibri"/>
              </a:rPr>
              <a:t>0x0</a:t>
            </a:r>
            <a:r>
              <a:rPr lang="en-US" altLang="en-US" sz="1600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and 0x24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CF7A2-347D-44F1-84BF-12F7E867C319}"/>
              </a:ext>
            </a:extLst>
          </p:cNvPr>
          <p:cNvSpPr/>
          <p:nvPr/>
        </p:nvSpPr>
        <p:spPr>
          <a:xfrm>
            <a:off x="4249452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929A9-95D4-4798-9CA2-CB18C5634103}"/>
              </a:ext>
            </a:extLst>
          </p:cNvPr>
          <p:cNvSpPr/>
          <p:nvPr/>
        </p:nvSpPr>
        <p:spPr>
          <a:xfrm>
            <a:off x="8495913" y="1932240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</a:t>
            </a:r>
            <a:r>
              <a:rPr lang="en-US" altLang="en-US" sz="1600" dirty="0" err="1">
                <a:solidFill>
                  <a:srgbClr val="FF000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 #. / $s0 + 4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16A93E-3D1D-4DF3-81CE-020553BE5B95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E4A76-DAEE-44C2-84ED-EBEBEC069788}"/>
              </a:ext>
            </a:extLst>
          </p:cNvPr>
          <p:cNvSpPr txBox="1"/>
          <p:nvPr/>
        </p:nvSpPr>
        <p:spPr>
          <a:xfrm>
            <a:off x="8704840" y="1018949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Memory LW</a:t>
            </a:r>
          </a:p>
        </p:txBody>
      </p:sp>
      <p:sp>
        <p:nvSpPr>
          <p:cNvPr id="146" name="Oval Callout 6">
            <a:extLst>
              <a:ext uri="{FF2B5EF4-FFF2-40B4-BE49-F238E27FC236}">
                <a16:creationId xmlns:a16="http://schemas.microsoft.com/office/drawing/2014/main" id="{1C16600B-6CEC-4E21-A24B-A01306612223}"/>
              </a:ext>
            </a:extLst>
          </p:cNvPr>
          <p:cNvSpPr/>
          <p:nvPr/>
        </p:nvSpPr>
        <p:spPr>
          <a:xfrm>
            <a:off x="6693468" y="2127369"/>
            <a:ext cx="3037103" cy="1482668"/>
          </a:xfrm>
          <a:prstGeom prst="wedgeEllipseCallout">
            <a:avLst>
              <a:gd name="adj1" fmla="val -50803"/>
              <a:gd name="adj2" fmla="val 6666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ADD uses wrong operand value</a:t>
            </a:r>
          </a:p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because $t1 is not updated by LW yet</a:t>
            </a:r>
          </a:p>
        </p:txBody>
      </p:sp>
    </p:spTree>
    <p:extLst>
      <p:ext uri="{BB962C8B-B14F-4D97-AF65-F5344CB8AC3E}">
        <p14:creationId xmlns:p14="http://schemas.microsoft.com/office/powerpoint/2010/main" val="36309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Elbow Connector 228">
            <a:extLst>
              <a:ext uri="{FF2B5EF4-FFF2-40B4-BE49-F238E27FC236}">
                <a16:creationId xmlns:a16="http://schemas.microsoft.com/office/drawing/2014/main" id="{66C41F87-8D66-4411-A420-7C33F99AFF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id="{D72FD3F3-D7F7-42F8-84AD-D436D239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527126" y="1027363"/>
            <a:ext cx="227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 + 2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$t1 = 0x60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088273" y="1024776"/>
            <a:ext cx="2503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latin typeface="Calibri"/>
              </a:rPr>
              <a:t>Decode Next instr. + 1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516970" y="1024776"/>
            <a:ext cx="215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latin typeface="Calibri"/>
              </a:rPr>
              <a:t>Execute Next instr.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16A93E-3D1D-4DF3-81CE-020553BE5B95}"/>
              </a:ext>
            </a:extLst>
          </p:cNvPr>
          <p:cNvSpPr/>
          <p:nvPr/>
        </p:nvSpPr>
        <p:spPr>
          <a:xfrm rot="16200000">
            <a:off x="92827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E4A76-DAEE-44C2-84ED-EBEBEC069788}"/>
              </a:ext>
            </a:extLst>
          </p:cNvPr>
          <p:cNvSpPr txBox="1"/>
          <p:nvPr/>
        </p:nvSpPr>
        <p:spPr>
          <a:xfrm>
            <a:off x="8611240" y="1018949"/>
            <a:ext cx="1636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Memory ADD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361F06E-DE05-4C7B-B03D-97CC14678B1C}"/>
              </a:ext>
            </a:extLst>
          </p:cNvPr>
          <p:cNvSpPr/>
          <p:nvPr/>
        </p:nvSpPr>
        <p:spPr>
          <a:xfrm rot="16200000">
            <a:off x="10622158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D7F5E-E96D-4158-9AE2-A9603991DD9B}"/>
              </a:ext>
            </a:extLst>
          </p:cNvPr>
          <p:cNvSpPr txBox="1"/>
          <p:nvPr/>
        </p:nvSpPr>
        <p:spPr>
          <a:xfrm>
            <a:off x="10166901" y="1017533"/>
            <a:ext cx="165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Writeback LW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23B88-42EB-4BCA-B5E8-8F9FEB8CE312}"/>
              </a:ext>
            </a:extLst>
          </p:cNvPr>
          <p:cNvSpPr/>
          <p:nvPr/>
        </p:nvSpPr>
        <p:spPr>
          <a:xfrm>
            <a:off x="6424563" y="1928239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21072-6727-43E1-B867-1D30D0D8683F}"/>
              </a:ext>
            </a:extLst>
          </p:cNvPr>
          <p:cNvSpPr/>
          <p:nvPr/>
        </p:nvSpPr>
        <p:spPr>
          <a:xfrm>
            <a:off x="4243677" y="1928239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 + 1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20878B-02DB-4622-8756-1B788CD61B58}"/>
              </a:ext>
            </a:extLst>
          </p:cNvPr>
          <p:cNvSpPr/>
          <p:nvPr/>
        </p:nvSpPr>
        <p:spPr>
          <a:xfrm>
            <a:off x="10168525" y="1931247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0x60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F59A0-469C-40AA-BF4A-BDC377015DCD}"/>
              </a:ext>
            </a:extLst>
          </p:cNvPr>
          <p:cNvSpPr/>
          <p:nvPr/>
        </p:nvSpPr>
        <p:spPr>
          <a:xfrm>
            <a:off x="8489388" y="1929090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$t5 reg. # /</a:t>
            </a:r>
            <a:r>
              <a:rPr lang="en-US" altLang="en-US" sz="1600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0x24</a:t>
            </a:r>
          </a:p>
        </p:txBody>
      </p:sp>
      <p:sp>
        <p:nvSpPr>
          <p:cNvPr id="147" name="Oval Callout 207">
            <a:extLst>
              <a:ext uri="{FF2B5EF4-FFF2-40B4-BE49-F238E27FC236}">
                <a16:creationId xmlns:a16="http://schemas.microsoft.com/office/drawing/2014/main" id="{DC1747A4-A582-41F2-A6E4-1EA69CAACEF7}"/>
              </a:ext>
            </a:extLst>
          </p:cNvPr>
          <p:cNvSpPr/>
          <p:nvPr/>
        </p:nvSpPr>
        <p:spPr>
          <a:xfrm>
            <a:off x="8522633" y="1934594"/>
            <a:ext cx="2574987" cy="1367014"/>
          </a:xfrm>
          <a:prstGeom prst="wedgeEllipseCallout">
            <a:avLst>
              <a:gd name="adj1" fmla="val -41747"/>
              <a:gd name="adj2" fmla="val 55785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It is already too late to use the updated data</a:t>
            </a:r>
          </a:p>
        </p:txBody>
      </p:sp>
    </p:spTree>
    <p:extLst>
      <p:ext uri="{BB962C8B-B14F-4D97-AF65-F5344CB8AC3E}">
        <p14:creationId xmlns:p14="http://schemas.microsoft.com/office/powerpoint/2010/main" val="11471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Cause of Data Hazards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23707"/>
            <a:ext cx="10972800" cy="4997489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Stalling the pipeline to prevent error: </a:t>
            </a:r>
          </a:p>
          <a:p>
            <a:pPr lvl="1"/>
            <a:r>
              <a:rPr lang="en-US" altLang="en-US" sz="2400" dirty="0"/>
              <a:t>All instructions in front of the stalled instruction can continue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All instructions behind the stalled instruction must also stall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/>
              <a:t>Stalling inserts “bubbles” / nops (</a:t>
            </a:r>
            <a:r>
              <a:rPr lang="en-US" altLang="en-US" sz="2400" b="1" u="sng" dirty="0"/>
              <a:t>no</a:t>
            </a:r>
            <a:r>
              <a:rPr lang="en-US" altLang="en-US" sz="2400" b="1" dirty="0"/>
              <a:t>-</a:t>
            </a:r>
            <a:r>
              <a:rPr lang="en-US" altLang="en-US" sz="2400" b="1" u="sng" dirty="0"/>
              <a:t>op</a:t>
            </a:r>
            <a:r>
              <a:rPr lang="en-US" altLang="en-US" sz="2400" b="1" dirty="0"/>
              <a:t>erations) into the pipeline</a:t>
            </a:r>
          </a:p>
          <a:p>
            <a:pPr lvl="1"/>
            <a:r>
              <a:rPr lang="en-US" altLang="en-US" sz="2400" dirty="0"/>
              <a:t>A “nop” is an actual instruction in the MIPS ISA that does NOTHING</a:t>
            </a:r>
          </a:p>
          <a:p>
            <a:pPr marL="457200" lvl="1" indent="0">
              <a:buNone/>
            </a:pPr>
            <a:endParaRPr lang="en-US" altLang="en-US" sz="2862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2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4" name="Rectangle 7">
            <a:extLst>
              <a:ext uri="{FF2B5EF4-FFF2-40B4-BE49-F238E27FC236}">
                <a16:creationId xmlns:a16="http://schemas.microsoft.com/office/drawing/2014/main" id="{786B64DC-EED0-40DD-BB7F-FC9625D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671548" y="1024776"/>
            <a:ext cx="152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110F2-5E57-4DDE-B2D3-9C3C722D2763}"/>
              </a:ext>
            </a:extLst>
          </p:cNvPr>
          <p:cNvSpPr/>
          <p:nvPr/>
        </p:nvSpPr>
        <p:spPr>
          <a:xfrm>
            <a:off x="6429965" y="1930015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$s0 data / 0x04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866770" y="1024776"/>
            <a:ext cx="139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Execute LW</a:t>
            </a:r>
          </a:p>
        </p:txBody>
      </p:sp>
      <p:cxnSp>
        <p:nvCxnSpPr>
          <p:cNvPr id="116" name="Elbow Connector 228">
            <a:extLst>
              <a:ext uri="{FF2B5EF4-FFF2-40B4-BE49-F238E27FC236}">
                <a16:creationId xmlns:a16="http://schemas.microsoft.com/office/drawing/2014/main" id="{D77150FD-11E6-410F-92F4-250F9AA84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AA1C947B-23D4-48B3-B347-9EF01A90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239548" y="1024776"/>
            <a:ext cx="244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 (stalled)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1C8438F-EE7C-4620-AA0B-385C434F0D88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EC04A-7BB9-4F28-9E49-6EADC3675941}"/>
              </a:ext>
            </a:extLst>
          </p:cNvPr>
          <p:cNvSpPr txBox="1"/>
          <p:nvPr/>
        </p:nvSpPr>
        <p:spPr>
          <a:xfrm>
            <a:off x="8704840" y="1018949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Memory LW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0F9E5AE-6C51-4D7C-B1C1-16C4B9062725}"/>
              </a:ext>
            </a:extLst>
          </p:cNvPr>
          <p:cNvSpPr/>
          <p:nvPr/>
        </p:nvSpPr>
        <p:spPr>
          <a:xfrm>
            <a:off x="7011048" y="1029742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CFFCDE-998E-416C-B42D-C0BC2A9694D1}"/>
              </a:ext>
            </a:extLst>
          </p:cNvPr>
          <p:cNvSpPr/>
          <p:nvPr/>
        </p:nvSpPr>
        <p:spPr>
          <a:xfrm>
            <a:off x="8495913" y="1932240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</a:t>
            </a:r>
            <a:r>
              <a:rPr lang="en-US" altLang="en-US" sz="1600" dirty="0" err="1">
                <a:solidFill>
                  <a:srgbClr val="FF0000"/>
                </a:solidFill>
                <a:latin typeface="Calibri"/>
              </a:rPr>
              <a:t>reg</a:t>
            </a:r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 #. / $s0 + 4</a:t>
            </a:r>
          </a:p>
        </p:txBody>
      </p:sp>
      <p:cxnSp>
        <p:nvCxnSpPr>
          <p:cNvPr id="118" name="Elbow Connector 228">
            <a:extLst>
              <a:ext uri="{FF2B5EF4-FFF2-40B4-BE49-F238E27FC236}">
                <a16:creationId xmlns:a16="http://schemas.microsoft.com/office/drawing/2014/main" id="{5E556CFB-9C6B-4E4C-A6E5-78544DB61C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Pipeline Stage Registers</a:t>
            </a:r>
            <a:endParaRPr lang="en-US" altLang="en-US" sz="4400" dirty="0"/>
          </a:p>
        </p:txBody>
      </p:sp>
      <p:sp>
        <p:nvSpPr>
          <p:cNvPr id="5123" name="Content Placeholder 100"/>
          <p:cNvSpPr>
            <a:spLocks noGrp="1"/>
          </p:cNvSpPr>
          <p:nvPr>
            <p:ph idx="1"/>
          </p:nvPr>
        </p:nvSpPr>
        <p:spPr>
          <a:xfrm>
            <a:off x="609600" y="1018431"/>
            <a:ext cx="10972800" cy="766898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Intermediate results need to be stored to allow stage reuse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1" name="Trapezoid 110"/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12" name="Text Box 23"/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15" name="Text Box 23"/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16" name="Text Box 23"/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18" name="Text Box 23"/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19" name="Text Box 23"/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25" name="AutoShape 11"/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11"/>
          <p:cNvCxnSpPr>
            <a:cxnSpLocks noChangeShapeType="1"/>
            <a:endCxn id="11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hape 127"/>
          <p:cNvCxnSpPr>
            <a:cxnSpLocks noChangeShapeType="1"/>
            <a:stCxn id="137" idx="3"/>
            <a:endCxn id="107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Flowchart: Terminator 129"/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32" name="AutoShape 11"/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11"/>
          <p:cNvCxnSpPr>
            <a:cxnSpLocks noChangeShapeType="1"/>
            <a:stCxn id="130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Flowchart: Terminator 136"/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40" name="Straight Arrow Connector 139"/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hape 127"/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" name="AutoShape 11"/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5" name="Group 104"/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</p:grpSpPr>
        <p:sp>
          <p:nvSpPr>
            <p:cNvPr id="146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148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149" name="Rectangle 7"/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150" name="Straight Connector 24"/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Connector 27"/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" name="Text Box 22"/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53" name="Shape 31"/>
          <p:cNvCxnSpPr>
            <a:cxnSpLocks noChangeShapeType="1"/>
            <a:endCxn id="149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11"/>
          <p:cNvCxnSpPr>
            <a:cxnSpLocks noChangeShapeType="1"/>
            <a:stCxn id="149" idx="2"/>
            <a:endCxn id="148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Shape 127"/>
          <p:cNvCxnSpPr>
            <a:cxnSpLocks noChangeShapeType="1"/>
            <a:endCxn id="110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rapezoid 156"/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158" name="Text Box 23"/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159" name="Text Box 23"/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160" name="AutoShape 11"/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1" name="Text Box 23"/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162" name="Rounded Rectangle 49"/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163" name="AutoShape 11"/>
          <p:cNvCxnSpPr>
            <a:cxnSpLocks noChangeShapeType="1"/>
            <a:stCxn id="162" idx="3"/>
            <a:endCxn id="161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Elbow Connector 164"/>
          <p:cNvCxnSpPr>
            <a:stCxn id="174" idx="3"/>
            <a:endCxn id="149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cxnSpLocks/>
            <a:endCxn id="162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rapezoid 166"/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168" name="Text Box 23"/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169" name="Text Box 23"/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170" name="Text Box 23"/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71" name="AutoShape 11"/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Shape 41"/>
          <p:cNvCxnSpPr>
            <a:cxnSpLocks noChangeShapeType="1"/>
            <a:endCxn id="169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3" name="Text Box 23"/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174" name="Flowchart: Terminator 173"/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177" name="Elbow Connector 176"/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04" name="Text Box 23"/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05" name="Text Box 23"/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06" name="Text Box 23"/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09" name="Text Box 23"/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10" name="Rounded Rectangle 49"/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20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99" name="Text Box 23"/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00" name="Text Box 23"/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02" name="Straight Connector 253"/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2" name="AutoShape 11"/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Elbow Connector 228"/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9" name="AutoShape 11"/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AutoShape 11"/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1"/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1"/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1"/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1"/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Rectangle 138"/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64" name="AutoShape 11"/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" name="AutoShape 11"/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6" name="AutoShape 11"/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1"/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Shape 127"/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1"/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Rectangle 181"/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183" name="AutoShape 11"/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AutoShape 11"/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3" name="Elbow Connector 92"/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AutoShape 11"/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0" name="AutoShape 11"/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9" name="TextBox 238"/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C2B637-0917-4506-B43A-0670849CBA3A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98" name="Shape 127">
              <a:extLst>
                <a:ext uri="{FF2B5EF4-FFF2-40B4-BE49-F238E27FC236}">
                  <a16:creationId xmlns:a16="http://schemas.microsoft.com/office/drawing/2014/main" id="{56F414D5-E341-426D-ADBB-67C2E8296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Flowchart: Terminator 98">
              <a:extLst>
                <a:ext uri="{FF2B5EF4-FFF2-40B4-BE49-F238E27FC236}">
                  <a16:creationId xmlns:a16="http://schemas.microsoft.com/office/drawing/2014/main" id="{8B0982D2-A8FC-4AA6-A577-6EA24F1F5D87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185" name="AutoShape 11">
            <a:extLst>
              <a:ext uri="{FF2B5EF4-FFF2-40B4-BE49-F238E27FC236}">
                <a16:creationId xmlns:a16="http://schemas.microsoft.com/office/drawing/2014/main" id="{DA1F92C3-64F9-41AD-8172-96F457E86B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1">
            <a:extLst>
              <a:ext uri="{FF2B5EF4-FFF2-40B4-BE49-F238E27FC236}">
                <a16:creationId xmlns:a16="http://schemas.microsoft.com/office/drawing/2014/main" id="{9F67B147-F45E-4D04-8A73-B6BF59690C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26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/>
      <p:bldP spid="113" grpId="0"/>
      <p:bldP spid="114" grpId="0" animBg="1"/>
      <p:bldP spid="115" grpId="0"/>
      <p:bldP spid="116" grpId="0"/>
      <p:bldP spid="117" grpId="0"/>
      <p:bldP spid="118" grpId="0"/>
      <p:bldP spid="119" grpId="0"/>
      <p:bldP spid="130" grpId="0" animBg="1"/>
      <p:bldP spid="137" grpId="0" animBg="1"/>
      <p:bldP spid="149" grpId="0" animBg="1"/>
      <p:bldP spid="152" grpId="0"/>
      <p:bldP spid="157" grpId="0" animBg="1"/>
      <p:bldP spid="158" grpId="0"/>
      <p:bldP spid="159" grpId="0"/>
      <p:bldP spid="161" grpId="0"/>
      <p:bldP spid="162" grpId="0" animBg="1"/>
      <p:bldP spid="167" grpId="0" animBg="1"/>
      <p:bldP spid="168" grpId="0"/>
      <p:bldP spid="169" grpId="0"/>
      <p:bldP spid="170" grpId="0"/>
      <p:bldP spid="173" grpId="0"/>
      <p:bldP spid="174" grpId="0" animBg="1"/>
      <p:bldP spid="3" grpId="0" animBg="1"/>
      <p:bldP spid="88" grpId="0" animBg="1"/>
      <p:bldP spid="139" grpId="0" animBg="1"/>
      <p:bldP spid="182" grpId="0" animBg="1"/>
      <p:bldP spid="239" grpId="0"/>
      <p:bldP spid="192" grpId="0"/>
      <p:bldP spid="193" grpId="0"/>
      <p:bldP spid="1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B2F2B304-3431-4B38-A538-7C5A9129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$t1 = 0x60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239548" y="1024776"/>
            <a:ext cx="244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 (stalled)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1C8438F-EE7C-4620-AA0B-385C434F0D88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0F9E5AE-6C51-4D7C-B1C1-16C4B9062725}"/>
              </a:ext>
            </a:extLst>
          </p:cNvPr>
          <p:cNvSpPr/>
          <p:nvPr/>
        </p:nvSpPr>
        <p:spPr>
          <a:xfrm>
            <a:off x="7011048" y="1029742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BC9BC-7B2B-4B10-8DC7-03FCD2C6BFA6}"/>
              </a:ext>
            </a:extLst>
          </p:cNvPr>
          <p:cNvSpPr/>
          <p:nvPr/>
        </p:nvSpPr>
        <p:spPr>
          <a:xfrm>
            <a:off x="10168525" y="1931247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0x60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95CC05E-FD61-4270-87DB-D27AB6E2B59E}"/>
              </a:ext>
            </a:extLst>
          </p:cNvPr>
          <p:cNvSpPr/>
          <p:nvPr/>
        </p:nvSpPr>
        <p:spPr>
          <a:xfrm rot="16200000">
            <a:off x="10622158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BFF48-C38A-4658-9C66-F441D6FC98A9}"/>
              </a:ext>
            </a:extLst>
          </p:cNvPr>
          <p:cNvSpPr txBox="1"/>
          <p:nvPr/>
        </p:nvSpPr>
        <p:spPr>
          <a:xfrm>
            <a:off x="10166901" y="1017533"/>
            <a:ext cx="165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Writeback LW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223706D9-EAAC-460F-96B5-4A7D70A2795D}"/>
              </a:ext>
            </a:extLst>
          </p:cNvPr>
          <p:cNvSpPr/>
          <p:nvPr/>
        </p:nvSpPr>
        <p:spPr>
          <a:xfrm>
            <a:off x="8890938" y="1031815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cxnSp>
        <p:nvCxnSpPr>
          <p:cNvPr id="120" name="Elbow Connector 228">
            <a:extLst>
              <a:ext uri="{FF2B5EF4-FFF2-40B4-BE49-F238E27FC236}">
                <a16:creationId xmlns:a16="http://schemas.microsoft.com/office/drawing/2014/main" id="{10494951-14A1-4FC1-B024-666FA52F8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72FD3F3-D7F7-42F8-84AD-D436D239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227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 + 1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$t1 = 0x60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376273" y="1024776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latin typeface="Calibri"/>
              </a:rPr>
              <a:t>Decode Next instr.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790570" y="1024776"/>
            <a:ext cx="154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Execute ADD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306DD7-5819-4367-947E-85D121697255}"/>
              </a:ext>
            </a:extLst>
          </p:cNvPr>
          <p:cNvSpPr/>
          <p:nvPr/>
        </p:nvSpPr>
        <p:spPr>
          <a:xfrm>
            <a:off x="6431763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$t5 reg. # /</a:t>
            </a:r>
            <a:r>
              <a:rPr lang="en-US" altLang="en-US" sz="1600" b="1" dirty="0">
                <a:solidFill>
                  <a:srgbClr val="00B050"/>
                </a:solidFill>
                <a:latin typeface="Calibri"/>
              </a:rPr>
              <a:t> 0x60 </a:t>
            </a:r>
            <a:r>
              <a:rPr lang="en-US" altLang="en-US" sz="1600" dirty="0">
                <a:solidFill>
                  <a:srgbClr val="00B050"/>
                </a:solidFill>
                <a:latin typeface="Calibri"/>
              </a:rPr>
              <a:t>and 0x24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CF7A2-347D-44F1-84BF-12F7E867C319}"/>
              </a:ext>
            </a:extLst>
          </p:cNvPr>
          <p:cNvSpPr/>
          <p:nvPr/>
        </p:nvSpPr>
        <p:spPr>
          <a:xfrm>
            <a:off x="4249452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16A93E-3D1D-4DF3-81CE-020553BE5B95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val Callout 6">
            <a:extLst>
              <a:ext uri="{FF2B5EF4-FFF2-40B4-BE49-F238E27FC236}">
                <a16:creationId xmlns:a16="http://schemas.microsoft.com/office/drawing/2014/main" id="{1C16600B-6CEC-4E21-A24B-A01306612223}"/>
              </a:ext>
            </a:extLst>
          </p:cNvPr>
          <p:cNvSpPr/>
          <p:nvPr/>
        </p:nvSpPr>
        <p:spPr>
          <a:xfrm>
            <a:off x="6680373" y="2892353"/>
            <a:ext cx="2748222" cy="811595"/>
          </a:xfrm>
          <a:prstGeom prst="wedgeEllipseCallout">
            <a:avLst>
              <a:gd name="adj1" fmla="val -50803"/>
              <a:gd name="adj2" fmla="val 66660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</a:rPr>
              <a:t>Now ADD uses correct operand!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5E227AF-7CEA-4839-B6B5-1C9A85169CB5}"/>
              </a:ext>
            </a:extLst>
          </p:cNvPr>
          <p:cNvSpPr/>
          <p:nvPr/>
        </p:nvSpPr>
        <p:spPr>
          <a:xfrm rot="16200000">
            <a:off x="10622158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A18ECE02-63DB-4605-ACCA-866CE67B682E}"/>
              </a:ext>
            </a:extLst>
          </p:cNvPr>
          <p:cNvSpPr/>
          <p:nvPr/>
        </p:nvSpPr>
        <p:spPr>
          <a:xfrm>
            <a:off x="8887698" y="1030755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9A401A41-E416-4116-AB10-24CD47699BD9}"/>
              </a:ext>
            </a:extLst>
          </p:cNvPr>
          <p:cNvSpPr/>
          <p:nvPr/>
        </p:nvSpPr>
        <p:spPr>
          <a:xfrm>
            <a:off x="10245461" y="1030755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cxnSp>
        <p:nvCxnSpPr>
          <p:cNvPr id="121" name="Elbow Connector 228">
            <a:extLst>
              <a:ext uri="{FF2B5EF4-FFF2-40B4-BE49-F238E27FC236}">
                <a16:creationId xmlns:a16="http://schemas.microsoft.com/office/drawing/2014/main" id="{CF0286FA-4ED8-4045-B13B-BA776743EF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5495DD8-41EF-49E3-AE1A-0620C162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7950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FB0903B-A03E-46AD-907A-56F0390D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937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FA1CA0F-9B24-45C1-82C6-AC70D67B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29173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Explosion 1 2"/>
          <p:cNvSpPr/>
          <p:nvPr/>
        </p:nvSpPr>
        <p:spPr>
          <a:xfrm>
            <a:off x="4598473" y="2439260"/>
            <a:ext cx="861486" cy="629175"/>
          </a:xfrm>
          <a:prstGeom prst="irregularSeal1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1211" dirty="0">
                <a:solidFill>
                  <a:prstClr val="white"/>
                </a:solidFill>
                <a:latin typeface="Calibri"/>
              </a:rPr>
              <a:t>Hazard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410" y="1655212"/>
            <a:ext cx="2561150" cy="41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dirty="0">
                <a:solidFill>
                  <a:srgbClr val="4BACC6"/>
                </a:solidFill>
                <a:latin typeface="Calibri"/>
              </a:rPr>
              <a:t>Dependency detected</a:t>
            </a:r>
          </a:p>
        </p:txBody>
      </p:sp>
      <p:cxnSp>
        <p:nvCxnSpPr>
          <p:cNvPr id="7" name="Curved Connector 6"/>
          <p:cNvCxnSpPr>
            <a:stCxn id="5" idx="1"/>
          </p:cNvCxnSpPr>
          <p:nvPr/>
        </p:nvCxnSpPr>
        <p:spPr>
          <a:xfrm rot="10800000" flipH="1" flipV="1">
            <a:off x="4961410" y="1861198"/>
            <a:ext cx="147270" cy="703898"/>
          </a:xfrm>
          <a:prstGeom prst="curvedConnector4">
            <a:avLst>
              <a:gd name="adj1" fmla="val -155225"/>
              <a:gd name="adj2" fmla="val 6463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362ECC0-9F3E-4801-8AD9-15DD04FB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2956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Cloud 16"/>
          <p:cNvSpPr/>
          <p:nvPr/>
        </p:nvSpPr>
        <p:spPr bwMode="auto">
          <a:xfrm>
            <a:off x="49476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Cloud 18"/>
          <p:cNvSpPr/>
          <p:nvPr/>
        </p:nvSpPr>
        <p:spPr bwMode="auto">
          <a:xfrm>
            <a:off x="49476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6845D1E-B854-4195-B201-432BE7CA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394310" y="2079154"/>
            <a:ext cx="2619290" cy="647494"/>
          </a:xfrm>
          <a:prstGeom prst="wedgeEllipseCallout">
            <a:avLst>
              <a:gd name="adj1" fmla="val -46541"/>
              <a:gd name="adj2" fmla="val 68118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Stays in ID stage</a:t>
            </a:r>
          </a:p>
        </p:txBody>
      </p:sp>
    </p:spTree>
    <p:extLst>
      <p:ext uri="{BB962C8B-B14F-4D97-AF65-F5344CB8AC3E}">
        <p14:creationId xmlns:p14="http://schemas.microsoft.com/office/powerpoint/2010/main" val="20477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Cloud 16"/>
          <p:cNvSpPr/>
          <p:nvPr/>
        </p:nvSpPr>
        <p:spPr bwMode="auto">
          <a:xfrm>
            <a:off x="49476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Cloud 18"/>
          <p:cNvSpPr/>
          <p:nvPr/>
        </p:nvSpPr>
        <p:spPr bwMode="auto">
          <a:xfrm>
            <a:off x="49476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9" name="Cloud 8"/>
          <p:cNvSpPr/>
          <p:nvPr/>
        </p:nvSpPr>
        <p:spPr bwMode="auto">
          <a:xfrm>
            <a:off x="54810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0" name="Cloud 9"/>
          <p:cNvSpPr/>
          <p:nvPr/>
        </p:nvSpPr>
        <p:spPr bwMode="auto">
          <a:xfrm>
            <a:off x="54810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EF00CD6-918B-4EBB-ACB6-70A069DA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0"/>
            <a:ext cx="10972800" cy="49641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  <p:sp>
        <p:nvSpPr>
          <p:cNvPr id="12" name="Oval Callout 14">
            <a:extLst>
              <a:ext uri="{FF2B5EF4-FFF2-40B4-BE49-F238E27FC236}">
                <a16:creationId xmlns:a16="http://schemas.microsoft.com/office/drawing/2014/main" id="{8EC602AD-0028-4C6D-B0EE-553550819F80}"/>
              </a:ext>
            </a:extLst>
          </p:cNvPr>
          <p:cNvSpPr/>
          <p:nvPr/>
        </p:nvSpPr>
        <p:spPr>
          <a:xfrm>
            <a:off x="6231339" y="2114998"/>
            <a:ext cx="3539061" cy="648490"/>
          </a:xfrm>
          <a:prstGeom prst="wedgeEllipseCallout">
            <a:avLst>
              <a:gd name="adj1" fmla="val -46541"/>
              <a:gd name="adj2" fmla="val 68118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Read new value again</a:t>
            </a:r>
          </a:p>
        </p:txBody>
      </p:sp>
    </p:spTree>
    <p:extLst>
      <p:ext uri="{BB962C8B-B14F-4D97-AF65-F5344CB8AC3E}">
        <p14:creationId xmlns:p14="http://schemas.microsoft.com/office/powerpoint/2010/main" val="3182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2" y="2114998"/>
          <a:ext cx="5974020" cy="2925518"/>
        </p:xfrm>
        <a:graphic>
          <a:graphicData uri="http://schemas.openxmlformats.org/drawingml/2006/table">
            <a:tbl>
              <a:tblPr/>
              <a:tblGrid>
                <a:gridCol w="58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8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Cloud 16"/>
          <p:cNvSpPr/>
          <p:nvPr/>
        </p:nvSpPr>
        <p:spPr bwMode="auto">
          <a:xfrm>
            <a:off x="49476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Cloud 18"/>
          <p:cNvSpPr/>
          <p:nvPr/>
        </p:nvSpPr>
        <p:spPr bwMode="auto">
          <a:xfrm>
            <a:off x="49476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9" name="Cloud 8"/>
          <p:cNvSpPr/>
          <p:nvPr/>
        </p:nvSpPr>
        <p:spPr bwMode="auto">
          <a:xfrm>
            <a:off x="54810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0" name="Cloud 9"/>
          <p:cNvSpPr/>
          <p:nvPr/>
        </p:nvSpPr>
        <p:spPr bwMode="auto">
          <a:xfrm>
            <a:off x="54810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41786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Hazards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6" name="Group 4"/>
          <p:cNvGraphicFramePr>
            <a:graphicFrameLocks/>
          </p:cNvGraphicFramePr>
          <p:nvPr/>
        </p:nvGraphicFramePr>
        <p:xfrm>
          <a:off x="2983578" y="2114998"/>
          <a:ext cx="6979394" cy="2925518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loud 12"/>
          <p:cNvSpPr/>
          <p:nvPr/>
        </p:nvSpPr>
        <p:spPr bwMode="auto">
          <a:xfrm>
            <a:off x="49476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4" name="Cloud 13"/>
          <p:cNvSpPr/>
          <p:nvPr/>
        </p:nvSpPr>
        <p:spPr bwMode="auto">
          <a:xfrm>
            <a:off x="49476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5481009" y="2806258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8" name="Cloud 17"/>
          <p:cNvSpPr/>
          <p:nvPr/>
        </p:nvSpPr>
        <p:spPr bwMode="auto">
          <a:xfrm>
            <a:off x="5481009" y="3203122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0229" y="5212580"/>
            <a:ext cx="5899820" cy="10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Throughput = 7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insts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/13 cycles = 0.53</a:t>
            </a:r>
          </a:p>
          <a:p>
            <a:pPr algn="ctr"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vs. </a:t>
            </a:r>
          </a:p>
          <a:p>
            <a:pPr algn="ctr"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Throughput without hazard = 7 </a:t>
            </a:r>
            <a:r>
              <a:rPr lang="en-US" sz="2000" b="1" dirty="0" err="1">
                <a:solidFill>
                  <a:prstClr val="black"/>
                </a:solidFill>
                <a:latin typeface="Calibri"/>
              </a:rPr>
              <a:t>insts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/11 cycles = 0.63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B4F27A1-1305-47D7-A15D-8D8D34AA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2051"/>
            <a:ext cx="10972800" cy="4583550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Using stalls to handle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13542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721" y="1027363"/>
            <a:ext cx="327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instr. and increment PC</a:t>
            </a:r>
          </a:p>
        </p:txBody>
      </p:sp>
      <p:grpSp>
        <p:nvGrpSpPr>
          <p:cNvPr id="311" name="Group 104">
            <a:extLst>
              <a:ext uri="{FF2B5EF4-FFF2-40B4-BE49-F238E27FC236}">
                <a16:creationId xmlns:a16="http://schemas.microsoft.com/office/drawing/2014/main" id="{5E20031B-6203-4A61-BB60-7D96C075DF6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</p:grpSpPr>
        <p:sp>
          <p:nvSpPr>
            <p:cNvPr id="312" name="Rectangle 7">
              <a:extLst>
                <a:ext uri="{FF2B5EF4-FFF2-40B4-BE49-F238E27FC236}">
                  <a16:creationId xmlns:a16="http://schemas.microsoft.com/office/drawing/2014/main" id="{72B6B014-E1D1-49CC-9381-7DEC8C1C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3" name="Text Box 23">
              <a:extLst>
                <a:ext uri="{FF2B5EF4-FFF2-40B4-BE49-F238E27FC236}">
                  <a16:creationId xmlns:a16="http://schemas.microsoft.com/office/drawing/2014/main" id="{A4E804BC-DD12-4021-84B4-44DF6BA6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4" name="Text Box 23">
              <a:extLst>
                <a:ext uri="{FF2B5EF4-FFF2-40B4-BE49-F238E27FC236}">
                  <a16:creationId xmlns:a16="http://schemas.microsoft.com/office/drawing/2014/main" id="{D80C4EC8-B620-485E-BF39-044F3024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5" name="Rectangle 7">
            <a:extLst>
              <a:ext uri="{FF2B5EF4-FFF2-40B4-BE49-F238E27FC236}">
                <a16:creationId xmlns:a16="http://schemas.microsoft.com/office/drawing/2014/main" id="{DEFD2AC4-CAC9-4242-8678-24815E1393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6" name="Straight Connector 24">
            <a:extLst>
              <a:ext uri="{FF2B5EF4-FFF2-40B4-BE49-F238E27FC236}">
                <a16:creationId xmlns:a16="http://schemas.microsoft.com/office/drawing/2014/main" id="{36482B86-FA01-4DC9-9D2D-CCC52F33343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Straight Connector 27">
            <a:extLst>
              <a:ext uri="{FF2B5EF4-FFF2-40B4-BE49-F238E27FC236}">
                <a16:creationId xmlns:a16="http://schemas.microsoft.com/office/drawing/2014/main" id="{878FE289-C6FB-4C1E-A58E-29E4B34796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Text Box 22">
            <a:extLst>
              <a:ext uri="{FF2B5EF4-FFF2-40B4-BE49-F238E27FC236}">
                <a16:creationId xmlns:a16="http://schemas.microsoft.com/office/drawing/2014/main" id="{589D1857-EBD3-4831-A95C-956238E4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19" name="Shape 31">
            <a:extLst>
              <a:ext uri="{FF2B5EF4-FFF2-40B4-BE49-F238E27FC236}">
                <a16:creationId xmlns:a16="http://schemas.microsoft.com/office/drawing/2014/main" id="{F4C76B78-F926-4567-ABE2-921FC0CBD6DC}"/>
              </a:ext>
            </a:extLst>
          </p:cNvPr>
          <p:cNvCxnSpPr>
            <a:cxnSpLocks noChangeShapeType="1"/>
            <a:endCxn id="315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0" name="AutoShape 11">
            <a:extLst>
              <a:ext uri="{FF2B5EF4-FFF2-40B4-BE49-F238E27FC236}">
                <a16:creationId xmlns:a16="http://schemas.microsoft.com/office/drawing/2014/main" id="{1E3CE405-8975-463E-B302-060917FAF4E0}"/>
              </a:ext>
            </a:extLst>
          </p:cNvPr>
          <p:cNvCxnSpPr>
            <a:cxnSpLocks noChangeShapeType="1"/>
            <a:stCxn id="315" idx="2"/>
            <a:endCxn id="314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" name="AutoShape 11">
            <a:extLst>
              <a:ext uri="{FF2B5EF4-FFF2-40B4-BE49-F238E27FC236}">
                <a16:creationId xmlns:a16="http://schemas.microsoft.com/office/drawing/2014/main" id="{B33A63E3-9CB5-491B-B6CE-F952654D13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" name="Elbow Connector 164">
            <a:extLst>
              <a:ext uri="{FF2B5EF4-FFF2-40B4-BE49-F238E27FC236}">
                <a16:creationId xmlns:a16="http://schemas.microsoft.com/office/drawing/2014/main" id="{032ED281-A5C2-4621-A4A6-B511A68E8E2D}"/>
              </a:ext>
            </a:extLst>
          </p:cNvPr>
          <p:cNvCxnSpPr>
            <a:stCxn id="338" idx="3"/>
            <a:endCxn id="315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rapezoid 330">
            <a:extLst>
              <a:ext uri="{FF2B5EF4-FFF2-40B4-BE49-F238E27FC236}">
                <a16:creationId xmlns:a16="http://schemas.microsoft.com/office/drawing/2014/main" id="{16F2BC16-CB04-4406-8BC8-8F7C8CD8B80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2" name="Text Box 23">
            <a:extLst>
              <a:ext uri="{FF2B5EF4-FFF2-40B4-BE49-F238E27FC236}">
                <a16:creationId xmlns:a16="http://schemas.microsoft.com/office/drawing/2014/main" id="{5C71845B-BBDA-4F63-9044-8F775BCC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3" name="Text Box 23">
            <a:extLst>
              <a:ext uri="{FF2B5EF4-FFF2-40B4-BE49-F238E27FC236}">
                <a16:creationId xmlns:a16="http://schemas.microsoft.com/office/drawing/2014/main" id="{17D8091D-6890-4BFD-A2D8-955B1E30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FD0237D6-8FFB-4A99-B163-02769E6F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5" name="AutoShape 11">
            <a:extLst>
              <a:ext uri="{FF2B5EF4-FFF2-40B4-BE49-F238E27FC236}">
                <a16:creationId xmlns:a16="http://schemas.microsoft.com/office/drawing/2014/main" id="{FAEA2E63-FBB3-4F2C-825F-D397DC8AF5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Shape 41">
            <a:extLst>
              <a:ext uri="{FF2B5EF4-FFF2-40B4-BE49-F238E27FC236}">
                <a16:creationId xmlns:a16="http://schemas.microsoft.com/office/drawing/2014/main" id="{945E93D9-C6E0-444E-BFE3-81786FFBE7EE}"/>
              </a:ext>
            </a:extLst>
          </p:cNvPr>
          <p:cNvCxnSpPr>
            <a:cxnSpLocks noChangeShapeType="1"/>
            <a:endCxn id="333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" name="Text Box 23">
            <a:extLst>
              <a:ext uri="{FF2B5EF4-FFF2-40B4-BE49-F238E27FC236}">
                <a16:creationId xmlns:a16="http://schemas.microsoft.com/office/drawing/2014/main" id="{4769729F-3D28-4B66-B4E4-5E013308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38" name="Flowchart: Terminator 337">
            <a:extLst>
              <a:ext uri="{FF2B5EF4-FFF2-40B4-BE49-F238E27FC236}">
                <a16:creationId xmlns:a16="http://schemas.microsoft.com/office/drawing/2014/main" id="{5A6B5891-C0A6-462F-B4ED-5185287AF8E3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39" name="Elbow Connector 176">
            <a:extLst>
              <a:ext uri="{FF2B5EF4-FFF2-40B4-BE49-F238E27FC236}">
                <a16:creationId xmlns:a16="http://schemas.microsoft.com/office/drawing/2014/main" id="{671FCF2F-8D57-4A03-AD8F-B25AE5C637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177">
            <a:extLst>
              <a:ext uri="{FF2B5EF4-FFF2-40B4-BE49-F238E27FC236}">
                <a16:creationId xmlns:a16="http://schemas.microsoft.com/office/drawing/2014/main" id="{8C3D5F3D-6053-414E-A6A7-886DFBF378F6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AutoShape 11">
            <a:extLst>
              <a:ext uri="{FF2B5EF4-FFF2-40B4-BE49-F238E27FC236}">
                <a16:creationId xmlns:a16="http://schemas.microsoft.com/office/drawing/2014/main" id="{E30069EF-A04A-4AFB-BCA5-9AFB8CE6A6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" name="AutoShape 11">
            <a:extLst>
              <a:ext uri="{FF2B5EF4-FFF2-40B4-BE49-F238E27FC236}">
                <a16:creationId xmlns:a16="http://schemas.microsoft.com/office/drawing/2014/main" id="{725F92B3-DD3D-4A42-B2B6-2059148FE0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0" name="Slide Number Placeholder 1">
            <a:extLst>
              <a:ext uri="{FF2B5EF4-FFF2-40B4-BE49-F238E27FC236}">
                <a16:creationId xmlns:a16="http://schemas.microsoft.com/office/drawing/2014/main" id="{CDD22293-60E0-459C-9B88-920AA2B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91" name="Trapezoid 390">
            <a:extLst>
              <a:ext uri="{FF2B5EF4-FFF2-40B4-BE49-F238E27FC236}">
                <a16:creationId xmlns:a16="http://schemas.microsoft.com/office/drawing/2014/main" id="{A66918F1-2371-4FB7-83DE-8CA311288EC8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392" name="Text Box 23">
            <a:extLst>
              <a:ext uri="{FF2B5EF4-FFF2-40B4-BE49-F238E27FC236}">
                <a16:creationId xmlns:a16="http://schemas.microsoft.com/office/drawing/2014/main" id="{3057006F-2AB0-4FEF-8A05-9077E70E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393" name="Text Box 23">
            <a:extLst>
              <a:ext uri="{FF2B5EF4-FFF2-40B4-BE49-F238E27FC236}">
                <a16:creationId xmlns:a16="http://schemas.microsoft.com/office/drawing/2014/main" id="{E32871EA-0577-4EAB-90A6-4A28669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394" name="Rectangle 7">
            <a:extLst>
              <a:ext uri="{FF2B5EF4-FFF2-40B4-BE49-F238E27FC236}">
                <a16:creationId xmlns:a16="http://schemas.microsoft.com/office/drawing/2014/main" id="{C2D37683-D958-4C49-AD78-5B972FAF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395" name="Text Box 23">
            <a:extLst>
              <a:ext uri="{FF2B5EF4-FFF2-40B4-BE49-F238E27FC236}">
                <a16:creationId xmlns:a16="http://schemas.microsoft.com/office/drawing/2014/main" id="{69DD2876-C03A-45A0-81A3-266B09B5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396" name="Text Box 23">
            <a:extLst>
              <a:ext uri="{FF2B5EF4-FFF2-40B4-BE49-F238E27FC236}">
                <a16:creationId xmlns:a16="http://schemas.microsoft.com/office/drawing/2014/main" id="{DAA35672-DDCB-4D3D-8EA9-73423C65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97" name="Text Box 23">
            <a:extLst>
              <a:ext uri="{FF2B5EF4-FFF2-40B4-BE49-F238E27FC236}">
                <a16:creationId xmlns:a16="http://schemas.microsoft.com/office/drawing/2014/main" id="{DD1731C8-6F21-4650-86CA-75EDACCE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98" name="Text Box 23">
            <a:extLst>
              <a:ext uri="{FF2B5EF4-FFF2-40B4-BE49-F238E27FC236}">
                <a16:creationId xmlns:a16="http://schemas.microsoft.com/office/drawing/2014/main" id="{A53CE0D8-B840-4105-A467-5C03823C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99" name="Text Box 23">
            <a:extLst>
              <a:ext uri="{FF2B5EF4-FFF2-40B4-BE49-F238E27FC236}">
                <a16:creationId xmlns:a16="http://schemas.microsoft.com/office/drawing/2014/main" id="{18788F7B-933B-4815-B9B4-80F34F45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400" name="AutoShape 11">
            <a:extLst>
              <a:ext uri="{FF2B5EF4-FFF2-40B4-BE49-F238E27FC236}">
                <a16:creationId xmlns:a16="http://schemas.microsoft.com/office/drawing/2014/main" id="{8593A400-FE88-4BB3-92A7-85E9085485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" name="AutoShape 11">
            <a:extLst>
              <a:ext uri="{FF2B5EF4-FFF2-40B4-BE49-F238E27FC236}">
                <a16:creationId xmlns:a16="http://schemas.microsoft.com/office/drawing/2014/main" id="{021B4B6B-9DFA-41D1-8ED6-30EC1DB08D8A}"/>
              </a:ext>
            </a:extLst>
          </p:cNvPr>
          <p:cNvCxnSpPr>
            <a:cxnSpLocks noChangeShapeType="1"/>
            <a:endCxn id="39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Shape 127">
            <a:extLst>
              <a:ext uri="{FF2B5EF4-FFF2-40B4-BE49-F238E27FC236}">
                <a16:creationId xmlns:a16="http://schemas.microsoft.com/office/drawing/2014/main" id="{56538909-431B-401D-8952-F6D2B08527F3}"/>
              </a:ext>
            </a:extLst>
          </p:cNvPr>
          <p:cNvCxnSpPr>
            <a:cxnSpLocks noChangeShapeType="1"/>
            <a:stCxn id="406" idx="3"/>
            <a:endCxn id="423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3" name="Flowchart: Terminator 402">
            <a:extLst>
              <a:ext uri="{FF2B5EF4-FFF2-40B4-BE49-F238E27FC236}">
                <a16:creationId xmlns:a16="http://schemas.microsoft.com/office/drawing/2014/main" id="{CF6B8E1D-599F-4D4A-BE8D-4414EF24725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4" name="AutoShape 11">
            <a:extLst>
              <a:ext uri="{FF2B5EF4-FFF2-40B4-BE49-F238E27FC236}">
                <a16:creationId xmlns:a16="http://schemas.microsoft.com/office/drawing/2014/main" id="{F787318B-DF35-465C-A72B-28C06EDAEF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AutoShape 11">
            <a:extLst>
              <a:ext uri="{FF2B5EF4-FFF2-40B4-BE49-F238E27FC236}">
                <a16:creationId xmlns:a16="http://schemas.microsoft.com/office/drawing/2014/main" id="{41D65E48-3B77-4EFA-B430-FA693EEFBAE0}"/>
              </a:ext>
            </a:extLst>
          </p:cNvPr>
          <p:cNvCxnSpPr>
            <a:cxnSpLocks noChangeShapeType="1"/>
            <a:stCxn id="403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BDDC32A5-E7EB-4629-84CA-7F1E2C691CC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D676ED1F-A543-4790-91FC-3F22E1EE9D6C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hape 127">
            <a:extLst>
              <a:ext uri="{FF2B5EF4-FFF2-40B4-BE49-F238E27FC236}">
                <a16:creationId xmlns:a16="http://schemas.microsoft.com/office/drawing/2014/main" id="{87E2D57C-C6B6-412C-BF4E-E79DD20E46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AutoShape 11">
            <a:extLst>
              <a:ext uri="{FF2B5EF4-FFF2-40B4-BE49-F238E27FC236}">
                <a16:creationId xmlns:a16="http://schemas.microsoft.com/office/drawing/2014/main" id="{758661BC-22C5-4A0F-B45F-FCC744F91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" name="Shape 127">
            <a:extLst>
              <a:ext uri="{FF2B5EF4-FFF2-40B4-BE49-F238E27FC236}">
                <a16:creationId xmlns:a16="http://schemas.microsoft.com/office/drawing/2014/main" id="{C3F272BD-10C5-430B-B0EF-1B55ABC2B36C}"/>
              </a:ext>
            </a:extLst>
          </p:cNvPr>
          <p:cNvCxnSpPr>
            <a:cxnSpLocks noChangeShapeType="1"/>
            <a:endCxn id="426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" name="Trapezoid 410">
            <a:extLst>
              <a:ext uri="{FF2B5EF4-FFF2-40B4-BE49-F238E27FC236}">
                <a16:creationId xmlns:a16="http://schemas.microsoft.com/office/drawing/2014/main" id="{62ECCDF9-E1E0-4BFF-8B82-547B1604F7E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412" name="Text Box 23">
            <a:extLst>
              <a:ext uri="{FF2B5EF4-FFF2-40B4-BE49-F238E27FC236}">
                <a16:creationId xmlns:a16="http://schemas.microsoft.com/office/drawing/2014/main" id="{2D4B32AA-BA01-4FCC-A1DA-0A4E028F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13" name="Text Box 23">
            <a:extLst>
              <a:ext uri="{FF2B5EF4-FFF2-40B4-BE49-F238E27FC236}">
                <a16:creationId xmlns:a16="http://schemas.microsoft.com/office/drawing/2014/main" id="{8E18C86B-6DF9-452C-9C89-B844AA9D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14" name="Text Box 23">
            <a:extLst>
              <a:ext uri="{FF2B5EF4-FFF2-40B4-BE49-F238E27FC236}">
                <a16:creationId xmlns:a16="http://schemas.microsoft.com/office/drawing/2014/main" id="{64DFBDEC-77B9-4A37-86B3-FBE94E6A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415" name="Rounded Rectangle 49">
            <a:extLst>
              <a:ext uri="{FF2B5EF4-FFF2-40B4-BE49-F238E27FC236}">
                <a16:creationId xmlns:a16="http://schemas.microsoft.com/office/drawing/2014/main" id="{C6BB670D-4BA9-42D2-8914-2C308E18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416" name="AutoShape 11">
            <a:extLst>
              <a:ext uri="{FF2B5EF4-FFF2-40B4-BE49-F238E27FC236}">
                <a16:creationId xmlns:a16="http://schemas.microsoft.com/office/drawing/2014/main" id="{35997ECC-61F8-41D7-9C51-0C2459D13232}"/>
              </a:ext>
            </a:extLst>
          </p:cNvPr>
          <p:cNvCxnSpPr>
            <a:cxnSpLocks noChangeShapeType="1"/>
            <a:stCxn id="415" idx="3"/>
            <a:endCxn id="414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Elbow Connector 165">
            <a:extLst>
              <a:ext uri="{FF2B5EF4-FFF2-40B4-BE49-F238E27FC236}">
                <a16:creationId xmlns:a16="http://schemas.microsoft.com/office/drawing/2014/main" id="{8BDBBF32-F172-44B5-BCDA-35AE0F69DD8C}"/>
              </a:ext>
            </a:extLst>
          </p:cNvPr>
          <p:cNvCxnSpPr>
            <a:cxnSpLocks/>
            <a:endCxn id="415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5330D1E-36D1-44E9-BC15-7182DA26A69D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419" name="Rectangle 7">
              <a:extLst>
                <a:ext uri="{FF2B5EF4-FFF2-40B4-BE49-F238E27FC236}">
                  <a16:creationId xmlns:a16="http://schemas.microsoft.com/office/drawing/2014/main" id="{887DF7CB-BA3F-4253-8D7E-703EC956A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420" name="Text Box 23">
              <a:extLst>
                <a:ext uri="{FF2B5EF4-FFF2-40B4-BE49-F238E27FC236}">
                  <a16:creationId xmlns:a16="http://schemas.microsoft.com/office/drawing/2014/main" id="{CC8D171E-655A-44A2-9DAF-6E2ED9BE9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421" name="Text Box 23">
              <a:extLst>
                <a:ext uri="{FF2B5EF4-FFF2-40B4-BE49-F238E27FC236}">
                  <a16:creationId xmlns:a16="http://schemas.microsoft.com/office/drawing/2014/main" id="{74AFA9B1-EED5-4F01-BB46-E2B020825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422" name="Text Box 23">
              <a:extLst>
                <a:ext uri="{FF2B5EF4-FFF2-40B4-BE49-F238E27FC236}">
                  <a16:creationId xmlns:a16="http://schemas.microsoft.com/office/drawing/2014/main" id="{D991B991-F474-435C-9E7F-4F7E09520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423" name="Text Box 23">
              <a:extLst>
                <a:ext uri="{FF2B5EF4-FFF2-40B4-BE49-F238E27FC236}">
                  <a16:creationId xmlns:a16="http://schemas.microsoft.com/office/drawing/2014/main" id="{65C0AC25-433D-4BFD-8E59-81DA31DBE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424" name="Text Box 23">
              <a:extLst>
                <a:ext uri="{FF2B5EF4-FFF2-40B4-BE49-F238E27FC236}">
                  <a16:creationId xmlns:a16="http://schemas.microsoft.com/office/drawing/2014/main" id="{13F09CFE-5499-4E20-87A6-9624D98DA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425" name="Text Box 23">
              <a:extLst>
                <a:ext uri="{FF2B5EF4-FFF2-40B4-BE49-F238E27FC236}">
                  <a16:creationId xmlns:a16="http://schemas.microsoft.com/office/drawing/2014/main" id="{B813FC5A-DA0B-4E75-9762-0958EE6AD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426" name="Rounded Rectangle 49">
              <a:extLst>
                <a:ext uri="{FF2B5EF4-FFF2-40B4-BE49-F238E27FC236}">
                  <a16:creationId xmlns:a16="http://schemas.microsoft.com/office/drawing/2014/main" id="{70017696-14AC-4520-B887-A949603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427" name="Straight Connector 253">
              <a:extLst>
                <a:ext uri="{FF2B5EF4-FFF2-40B4-BE49-F238E27FC236}">
                  <a16:creationId xmlns:a16="http://schemas.microsoft.com/office/drawing/2014/main" id="{030EBF3A-CB92-4A7D-AEF9-4E05227111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8" name="Text Box 23">
              <a:extLst>
                <a:ext uri="{FF2B5EF4-FFF2-40B4-BE49-F238E27FC236}">
                  <a16:creationId xmlns:a16="http://schemas.microsoft.com/office/drawing/2014/main" id="{BDEAF4B5-0AB7-4941-B58B-F4822C178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429" name="Text Box 23">
              <a:extLst>
                <a:ext uri="{FF2B5EF4-FFF2-40B4-BE49-F238E27FC236}">
                  <a16:creationId xmlns:a16="http://schemas.microsoft.com/office/drawing/2014/main" id="{370C1D27-BF07-4C98-A185-DA71CAE86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430" name="Text Box 23">
              <a:extLst>
                <a:ext uri="{FF2B5EF4-FFF2-40B4-BE49-F238E27FC236}">
                  <a16:creationId xmlns:a16="http://schemas.microsoft.com/office/drawing/2014/main" id="{BA408F01-2F90-4DEC-9BB1-3CF3CA17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431" name="Straight Connector 253">
              <a:extLst>
                <a:ext uri="{FF2B5EF4-FFF2-40B4-BE49-F238E27FC236}">
                  <a16:creationId xmlns:a16="http://schemas.microsoft.com/office/drawing/2014/main" id="{4B7C4C2A-9341-4B60-BB90-5811F621EA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33" name="Rectangle 432">
            <a:extLst>
              <a:ext uri="{FF2B5EF4-FFF2-40B4-BE49-F238E27FC236}">
                <a16:creationId xmlns:a16="http://schemas.microsoft.com/office/drawing/2014/main" id="{A3F26757-6515-4C42-B68C-B357C3F3CDA2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34" name="AutoShape 11">
            <a:extLst>
              <a:ext uri="{FF2B5EF4-FFF2-40B4-BE49-F238E27FC236}">
                <a16:creationId xmlns:a16="http://schemas.microsoft.com/office/drawing/2014/main" id="{80FFAA81-1B29-482B-91A2-A2DD4589C6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AutoShape 11">
            <a:extLst>
              <a:ext uri="{FF2B5EF4-FFF2-40B4-BE49-F238E27FC236}">
                <a16:creationId xmlns:a16="http://schemas.microsoft.com/office/drawing/2014/main" id="{565E14BD-5B63-4A0A-86A9-99C5280FC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6" name="AutoShape 11">
            <a:extLst>
              <a:ext uri="{FF2B5EF4-FFF2-40B4-BE49-F238E27FC236}">
                <a16:creationId xmlns:a16="http://schemas.microsoft.com/office/drawing/2014/main" id="{98E8CF02-621E-4B95-AD2D-6EFBBE6DBA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7" name="AutoShape 11">
            <a:extLst>
              <a:ext uri="{FF2B5EF4-FFF2-40B4-BE49-F238E27FC236}">
                <a16:creationId xmlns:a16="http://schemas.microsoft.com/office/drawing/2014/main" id="{88494AD4-5550-493A-A53C-6AD99E3C5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AutoShape 11">
            <a:extLst>
              <a:ext uri="{FF2B5EF4-FFF2-40B4-BE49-F238E27FC236}">
                <a16:creationId xmlns:a16="http://schemas.microsoft.com/office/drawing/2014/main" id="{D8671000-8DA6-4E99-8434-F79576F0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1358C7F-64EF-484D-8703-768C1F4906FB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0" name="AutoShape 11">
            <a:extLst>
              <a:ext uri="{FF2B5EF4-FFF2-40B4-BE49-F238E27FC236}">
                <a16:creationId xmlns:a16="http://schemas.microsoft.com/office/drawing/2014/main" id="{AED33636-9E48-4269-910D-1D907FA7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1" name="AutoShape 11">
            <a:extLst>
              <a:ext uri="{FF2B5EF4-FFF2-40B4-BE49-F238E27FC236}">
                <a16:creationId xmlns:a16="http://schemas.microsoft.com/office/drawing/2014/main" id="{BA1F5935-29C0-43D5-881E-46E3DFA8D0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AutoShape 11">
            <a:extLst>
              <a:ext uri="{FF2B5EF4-FFF2-40B4-BE49-F238E27FC236}">
                <a16:creationId xmlns:a16="http://schemas.microsoft.com/office/drawing/2014/main" id="{B25EB5E4-EF35-4B94-BFBE-83C27BD4AA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4" name="Shape 127">
            <a:extLst>
              <a:ext uri="{FF2B5EF4-FFF2-40B4-BE49-F238E27FC236}">
                <a16:creationId xmlns:a16="http://schemas.microsoft.com/office/drawing/2014/main" id="{3CA7F105-7D2A-4E64-90E4-B9A419C38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DC81C37-0616-4130-A453-B083D3AD50F4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EE1F017-BF59-4FBE-B67E-A606F562724E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448" name="AutoShape 11">
              <a:extLst>
                <a:ext uri="{FF2B5EF4-FFF2-40B4-BE49-F238E27FC236}">
                  <a16:creationId xmlns:a16="http://schemas.microsoft.com/office/drawing/2014/main" id="{0AB99FF7-2E43-4216-8456-C59707CB8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AutoShape 11">
              <a:extLst>
                <a:ext uri="{FF2B5EF4-FFF2-40B4-BE49-F238E27FC236}">
                  <a16:creationId xmlns:a16="http://schemas.microsoft.com/office/drawing/2014/main" id="{C603F604-D7EA-4F5C-B0EF-62D473A058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" name="Elbow Connector 92">
            <a:extLst>
              <a:ext uri="{FF2B5EF4-FFF2-40B4-BE49-F238E27FC236}">
                <a16:creationId xmlns:a16="http://schemas.microsoft.com/office/drawing/2014/main" id="{C365CA5D-1526-4B46-9D59-CB60BCA99B02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AutoShape 11">
            <a:extLst>
              <a:ext uri="{FF2B5EF4-FFF2-40B4-BE49-F238E27FC236}">
                <a16:creationId xmlns:a16="http://schemas.microsoft.com/office/drawing/2014/main" id="{35637933-6C33-440D-A483-582E3495E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AutoShape 11">
            <a:extLst>
              <a:ext uri="{FF2B5EF4-FFF2-40B4-BE49-F238E27FC236}">
                <a16:creationId xmlns:a16="http://schemas.microsoft.com/office/drawing/2014/main" id="{FBC2B3CA-6E4D-434C-AA3E-688FB0B9AC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343F7052-4513-4B1D-B0A6-BBD650A17A23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39D6F998-081A-43F8-AF00-7B4FEF12F43B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EAB4D8E-A889-4B89-805D-927C09397844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B7977A6-239D-48F6-B48A-350F4022DE5D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457" name="Shape 127">
              <a:extLst>
                <a:ext uri="{FF2B5EF4-FFF2-40B4-BE49-F238E27FC236}">
                  <a16:creationId xmlns:a16="http://schemas.microsoft.com/office/drawing/2014/main" id="{FCA2C977-DF02-4B3C-A4A4-5B5031D80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Flowchart: Terminator 457">
              <a:extLst>
                <a:ext uri="{FF2B5EF4-FFF2-40B4-BE49-F238E27FC236}">
                  <a16:creationId xmlns:a16="http://schemas.microsoft.com/office/drawing/2014/main" id="{57C8682F-949D-4815-AAAE-2D283495C070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459" name="AutoShape 11">
            <a:extLst>
              <a:ext uri="{FF2B5EF4-FFF2-40B4-BE49-F238E27FC236}">
                <a16:creationId xmlns:a16="http://schemas.microsoft.com/office/drawing/2014/main" id="{051CA528-EE73-4A07-8E62-8FD7EA9BF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" name="AutoShape 11">
            <a:extLst>
              <a:ext uri="{FF2B5EF4-FFF2-40B4-BE49-F238E27FC236}">
                <a16:creationId xmlns:a16="http://schemas.microsoft.com/office/drawing/2014/main" id="{565C80E0-9E3C-4239-B577-D6401FAF0D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Elbow Connector 228">
            <a:extLst>
              <a:ext uri="{FF2B5EF4-FFF2-40B4-BE49-F238E27FC236}">
                <a16:creationId xmlns:a16="http://schemas.microsoft.com/office/drawing/2014/main" id="{68407DB6-CE03-4573-91FD-7CFB1EA40D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AutoShape 11">
            <a:extLst>
              <a:ext uri="{FF2B5EF4-FFF2-40B4-BE49-F238E27FC236}">
                <a16:creationId xmlns:a16="http://schemas.microsoft.com/office/drawing/2014/main" id="{4B072C8A-9D53-4857-B0FB-8CC2D85A8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92A6D0-6AE1-4D89-8160-D007D063816C}"/>
              </a:ext>
            </a:extLst>
          </p:cNvPr>
          <p:cNvSpPr/>
          <p:nvPr/>
        </p:nvSpPr>
        <p:spPr>
          <a:xfrm>
            <a:off x="424693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FBF74-A6A3-4D89-972F-FCDEC670BCC3}"/>
              </a:ext>
            </a:extLst>
          </p:cNvPr>
          <p:cNvSpPr/>
          <p:nvPr/>
        </p:nvSpPr>
        <p:spPr>
          <a:xfrm>
            <a:off x="435834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1F7D0DD-8A35-463D-9A7B-DE415FA36CB7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cxnSp>
        <p:nvCxnSpPr>
          <p:cNvPr id="465" name="AutoShape 11">
            <a:extLst>
              <a:ext uri="{FF2B5EF4-FFF2-40B4-BE49-F238E27FC236}">
                <a16:creationId xmlns:a16="http://schemas.microsoft.com/office/drawing/2014/main" id="{166AC9AF-9D51-41CF-8066-A35BEBCE34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7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Pipeline Stall for Data Hazards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ADD can read the updated register value from the register file in the same cycle as LW writes the loaded data to register</a:t>
            </a:r>
          </a:p>
          <a:p>
            <a:r>
              <a:rPr lang="en-US" sz="2400" b="1" dirty="0"/>
              <a:t>Do we really need to wait until LW updates the register file?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1C7F6830-8893-42AB-8B27-F6E21688D378}"/>
              </a:ext>
            </a:extLst>
          </p:cNvPr>
          <p:cNvGraphicFramePr>
            <a:graphicFrameLocks/>
          </p:cNvGraphicFramePr>
          <p:nvPr/>
        </p:nvGraphicFramePr>
        <p:xfrm>
          <a:off x="2424599" y="3190919"/>
          <a:ext cx="6979394" cy="2925518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Cloud 11">
            <a:extLst>
              <a:ext uri="{FF2B5EF4-FFF2-40B4-BE49-F238E27FC236}">
                <a16:creationId xmlns:a16="http://schemas.microsoft.com/office/drawing/2014/main" id="{AEF7854E-B379-4313-9B39-FE7CC4E620EE}"/>
              </a:ext>
            </a:extLst>
          </p:cNvPr>
          <p:cNvSpPr/>
          <p:nvPr/>
        </p:nvSpPr>
        <p:spPr bwMode="auto">
          <a:xfrm>
            <a:off x="4388631" y="388217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F9720DC8-BD3E-4977-B782-F740E02A034A}"/>
              </a:ext>
            </a:extLst>
          </p:cNvPr>
          <p:cNvSpPr/>
          <p:nvPr/>
        </p:nvSpPr>
        <p:spPr bwMode="auto">
          <a:xfrm>
            <a:off x="4388631" y="4279043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A618240-ADEF-4288-BA25-7369F43B3A8B}"/>
              </a:ext>
            </a:extLst>
          </p:cNvPr>
          <p:cNvSpPr/>
          <p:nvPr/>
        </p:nvSpPr>
        <p:spPr bwMode="auto">
          <a:xfrm>
            <a:off x="4922031" y="3882179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68F4BE56-0D2E-498F-B0DC-AE2EE666E48F}"/>
              </a:ext>
            </a:extLst>
          </p:cNvPr>
          <p:cNvSpPr/>
          <p:nvPr/>
        </p:nvSpPr>
        <p:spPr bwMode="auto">
          <a:xfrm>
            <a:off x="4922031" y="4279043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3" name="Oval 2"/>
          <p:cNvSpPr/>
          <p:nvPr/>
        </p:nvSpPr>
        <p:spPr>
          <a:xfrm>
            <a:off x="4854537" y="3563087"/>
            <a:ext cx="140296" cy="2451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Curved Connector 10"/>
          <p:cNvCxnSpPr>
            <a:cxnSpLocks/>
            <a:stCxn id="3" idx="4"/>
          </p:cNvCxnSpPr>
          <p:nvPr/>
        </p:nvCxnSpPr>
        <p:spPr>
          <a:xfrm rot="16200000" flipH="1">
            <a:off x="5046973" y="3685962"/>
            <a:ext cx="286172" cy="53074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5306816" y="2777572"/>
            <a:ext cx="2884985" cy="973577"/>
          </a:xfrm>
          <a:prstGeom prst="wedgeEllipseCallout">
            <a:avLst>
              <a:gd name="adj1" fmla="val -59527"/>
              <a:gd name="adj2" fmla="val 34462"/>
            </a:avLst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Why don’t we use this data directly?</a:t>
            </a:r>
          </a:p>
        </p:txBody>
      </p:sp>
    </p:spTree>
    <p:extLst>
      <p:ext uri="{BB962C8B-B14F-4D97-AF65-F5344CB8AC3E}">
        <p14:creationId xmlns:p14="http://schemas.microsoft.com/office/powerpoint/2010/main" val="33974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Data Hazards Solutions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1553"/>
            <a:ext cx="10972800" cy="5124047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Compiler</a:t>
            </a:r>
          </a:p>
          <a:p>
            <a:pPr lvl="1"/>
            <a:r>
              <a:rPr lang="en-US" altLang="en-US" sz="2000" dirty="0"/>
              <a:t>Reorder Code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Hardware</a:t>
            </a:r>
          </a:p>
          <a:p>
            <a:pPr lvl="1"/>
            <a:r>
              <a:rPr lang="en-US" altLang="en-US" sz="2000" dirty="0"/>
              <a:t>Use forwarding / bypassing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Data forwarding</a:t>
            </a:r>
          </a:p>
          <a:p>
            <a:pPr lvl="1"/>
            <a:r>
              <a:rPr lang="en-US" altLang="en-US" sz="2000" dirty="0"/>
              <a:t>Take results still in the pipeline (not yet written back to a register) and pass them to dependent instructions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Forwarding Path</a:t>
            </a:r>
          </a:p>
          <a:p>
            <a:pPr lvl="2"/>
            <a:r>
              <a:rPr lang="en-US" altLang="en-US" sz="1800" dirty="0"/>
              <a:t>Load instruction: from WB to EXE</a:t>
            </a:r>
          </a:p>
          <a:p>
            <a:pPr lvl="2"/>
            <a:r>
              <a:rPr lang="en-US" altLang="en-US" sz="1800" dirty="0"/>
              <a:t>R-type instructions: from MEM to EXE</a:t>
            </a:r>
          </a:p>
          <a:p>
            <a:endParaRPr lang="en-US" altLang="en-US" sz="2400" dirty="0"/>
          </a:p>
          <a:p>
            <a:pPr marL="457200" lvl="1" indent="0">
              <a:buNone/>
            </a:pPr>
            <a:endParaRPr lang="en-US" altLang="en-US" sz="2862" dirty="0"/>
          </a:p>
          <a:p>
            <a:pPr marL="990598" lvl="1" indent="-533399"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4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Forwarding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4" name="Rectangle 7">
            <a:extLst>
              <a:ext uri="{FF2B5EF4-FFF2-40B4-BE49-F238E27FC236}">
                <a16:creationId xmlns:a16="http://schemas.microsoft.com/office/drawing/2014/main" id="{786B64DC-EED0-40DD-BB7F-FC9625DD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671548" y="1024776"/>
            <a:ext cx="152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F110F2-5E57-4DDE-B2D3-9C3C722D2763}"/>
              </a:ext>
            </a:extLst>
          </p:cNvPr>
          <p:cNvSpPr/>
          <p:nvPr/>
        </p:nvSpPr>
        <p:spPr>
          <a:xfrm>
            <a:off x="6429965" y="1930015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FF0000"/>
                </a:solidFill>
                <a:latin typeface="Calibri"/>
              </a:rPr>
              <a:t>$t1 reg. # / $s0 data / 0x04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866770" y="1024776"/>
            <a:ext cx="1396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Execute LW</a:t>
            </a:r>
          </a:p>
        </p:txBody>
      </p:sp>
      <p:cxnSp>
        <p:nvCxnSpPr>
          <p:cNvPr id="116" name="Elbow Connector 228">
            <a:extLst>
              <a:ext uri="{FF2B5EF4-FFF2-40B4-BE49-F238E27FC236}">
                <a16:creationId xmlns:a16="http://schemas.microsoft.com/office/drawing/2014/main" id="{6EEBAF9F-2A47-48ED-9DB1-7C16331DD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Elbow Connector 228">
            <a:extLst>
              <a:ext uri="{FF2B5EF4-FFF2-40B4-BE49-F238E27FC236}">
                <a16:creationId xmlns:a16="http://schemas.microsoft.com/office/drawing/2014/main" id="{D29B36CE-CF14-4320-A79B-BBE5D67E26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AA1C947B-23D4-48B3-B347-9EF01A90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Forwarding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189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$t1 = 0x0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239548" y="1024776"/>
            <a:ext cx="2447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Decode ADD (stalled)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BBFB4B-B2DB-492D-AC6E-74789523847C}"/>
              </a:ext>
            </a:extLst>
          </p:cNvPr>
          <p:cNvSpPr/>
          <p:nvPr/>
        </p:nvSpPr>
        <p:spPr>
          <a:xfrm>
            <a:off x="4247293" y="1934988"/>
            <a:ext cx="204325" cy="42642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00B050"/>
                </a:solidFill>
                <a:latin typeface="Calibri"/>
              </a:rPr>
              <a:t>ADD $t5,$t1,$t4</a:t>
            </a:r>
          </a:p>
        </p:txBody>
      </p: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1C8438F-EE7C-4620-AA0B-385C434F0D88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EC04A-7BB9-4F28-9E49-6EADC3675941}"/>
              </a:ext>
            </a:extLst>
          </p:cNvPr>
          <p:cNvSpPr txBox="1"/>
          <p:nvPr/>
        </p:nvSpPr>
        <p:spPr>
          <a:xfrm>
            <a:off x="8704840" y="1018949"/>
            <a:ext cx="14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Memory LW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0F9E5AE-6C51-4D7C-B1C1-16C4B9062725}"/>
              </a:ext>
            </a:extLst>
          </p:cNvPr>
          <p:cNvSpPr/>
          <p:nvPr/>
        </p:nvSpPr>
        <p:spPr>
          <a:xfrm>
            <a:off x="7011048" y="1029742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CFFCDE-998E-416C-B42D-C0BC2A9694D1}"/>
              </a:ext>
            </a:extLst>
          </p:cNvPr>
          <p:cNvSpPr/>
          <p:nvPr/>
        </p:nvSpPr>
        <p:spPr>
          <a:xfrm>
            <a:off x="8495913" y="1932240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FF0000"/>
                </a:solidFill>
                <a:latin typeface="Calibri"/>
              </a:rPr>
              <a:t>$t1 </a:t>
            </a:r>
            <a:r>
              <a:rPr lang="en-US" altLang="en-US" sz="1615" dirty="0" err="1">
                <a:solidFill>
                  <a:srgbClr val="FF0000"/>
                </a:solidFill>
                <a:latin typeface="Calibri"/>
              </a:rPr>
              <a:t>reg</a:t>
            </a:r>
            <a:r>
              <a:rPr lang="en-US" altLang="en-US" sz="1615" dirty="0">
                <a:solidFill>
                  <a:srgbClr val="FF0000"/>
                </a:solidFill>
                <a:latin typeface="Calibri"/>
              </a:rPr>
              <a:t> #. / $s0 + 4</a:t>
            </a:r>
          </a:p>
        </p:txBody>
      </p:sp>
      <p:sp>
        <p:nvSpPr>
          <p:cNvPr id="118" name="Oval Callout 6">
            <a:extLst>
              <a:ext uri="{FF2B5EF4-FFF2-40B4-BE49-F238E27FC236}">
                <a16:creationId xmlns:a16="http://schemas.microsoft.com/office/drawing/2014/main" id="{081A4B04-7E34-43BE-9513-E0731351300A}"/>
              </a:ext>
            </a:extLst>
          </p:cNvPr>
          <p:cNvSpPr/>
          <p:nvPr/>
        </p:nvSpPr>
        <p:spPr>
          <a:xfrm>
            <a:off x="7877712" y="1596399"/>
            <a:ext cx="3438914" cy="1225171"/>
          </a:xfrm>
          <a:prstGeom prst="wedgeEllipseCallout">
            <a:avLst>
              <a:gd name="adj1" fmla="val -42681"/>
              <a:gd name="adj2" fmla="val -72621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27517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still need a stall for LW to read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31973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72FD3F3-D7F7-42F8-84AD-D436D239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18153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CCC01D6-7D63-4065-9EE8-50DC3741D1FA}"/>
              </a:ext>
            </a:extLst>
          </p:cNvPr>
          <p:cNvSpPr/>
          <p:nvPr/>
        </p:nvSpPr>
        <p:spPr bwMode="auto">
          <a:xfrm rot="5400000">
            <a:off x="7409440" y="239300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0167AC-ABFF-42E8-AE6D-BD3F18CC3A8D}"/>
              </a:ext>
            </a:extLst>
          </p:cNvPr>
          <p:cNvSpPr/>
          <p:nvPr/>
        </p:nvSpPr>
        <p:spPr bwMode="auto">
          <a:xfrm rot="5400000">
            <a:off x="7117547" y="40117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Forwarding</a:t>
            </a:r>
          </a:p>
        </p:txBody>
      </p:sp>
      <p:sp>
        <p:nvSpPr>
          <p:cNvPr id="126" name="Text Box 23">
            <a:extLst>
              <a:ext uri="{FF2B5EF4-FFF2-40B4-BE49-F238E27FC236}">
                <a16:creationId xmlns:a16="http://schemas.microsoft.com/office/drawing/2014/main" id="{85C85C9A-5626-405C-B241-7E58DF82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2022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203" name="Text Box 23">
            <a:extLst>
              <a:ext uri="{FF2B5EF4-FFF2-40B4-BE49-F238E27FC236}">
                <a16:creationId xmlns:a16="http://schemas.microsoft.com/office/drawing/2014/main" id="{FF788FC9-8ADD-4BE2-8C63-D93E18FCA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389749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208" name="Text Box 23">
            <a:extLst>
              <a:ext uri="{FF2B5EF4-FFF2-40B4-BE49-F238E27FC236}">
                <a16:creationId xmlns:a16="http://schemas.microsoft.com/office/drawing/2014/main" id="{3D908182-B26C-4D8B-9C87-1E4D1D69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01973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09" name="Text Box 23">
            <a:extLst>
              <a:ext uri="{FF2B5EF4-FFF2-40B4-BE49-F238E27FC236}">
                <a16:creationId xmlns:a16="http://schemas.microsoft.com/office/drawing/2014/main" id="{CA72C268-1296-4EC7-A43B-EF93A90D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27995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10" name="AutoShape 11">
            <a:extLst>
              <a:ext uri="{FF2B5EF4-FFF2-40B4-BE49-F238E27FC236}">
                <a16:creationId xmlns:a16="http://schemas.microsoft.com/office/drawing/2014/main" id="{75666AE0-28AA-4A59-9165-75DDABC5E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03719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C381EA97-1D30-4D58-9832-3144F0063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7241" y="439261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Shape 127">
            <a:extLst>
              <a:ext uri="{FF2B5EF4-FFF2-40B4-BE49-F238E27FC236}">
                <a16:creationId xmlns:a16="http://schemas.microsoft.com/office/drawing/2014/main" id="{F18D4839-5110-45C7-80CB-F91B0CB17471}"/>
              </a:ext>
            </a:extLst>
          </p:cNvPr>
          <p:cNvCxnSpPr>
            <a:cxnSpLocks noChangeShapeType="1"/>
            <a:stCxn id="217" idx="3"/>
            <a:endCxn id="258" idx="1"/>
          </p:cNvCxnSpPr>
          <p:nvPr/>
        </p:nvCxnSpPr>
        <p:spPr bwMode="auto">
          <a:xfrm flipH="1" flipV="1">
            <a:off x="5047760" y="4562440"/>
            <a:ext cx="5879495" cy="68362"/>
          </a:xfrm>
          <a:prstGeom prst="bentConnector5">
            <a:avLst>
              <a:gd name="adj1" fmla="val -3888"/>
              <a:gd name="adj2" fmla="val -2549939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Flowchart: Terminator 213">
            <a:extLst>
              <a:ext uri="{FF2B5EF4-FFF2-40B4-BE49-F238E27FC236}">
                <a16:creationId xmlns:a16="http://schemas.microsoft.com/office/drawing/2014/main" id="{D7EA7AED-8C10-43AB-8C3B-1C09B7EB89C4}"/>
              </a:ext>
            </a:extLst>
          </p:cNvPr>
          <p:cNvSpPr/>
          <p:nvPr/>
        </p:nvSpPr>
        <p:spPr>
          <a:xfrm>
            <a:off x="6986921" y="438680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5" name="AutoShape 11">
            <a:extLst>
              <a:ext uri="{FF2B5EF4-FFF2-40B4-BE49-F238E27FC236}">
                <a16:creationId xmlns:a16="http://schemas.microsoft.com/office/drawing/2014/main" id="{8E29BB42-DD63-4EED-AA33-30B88A50D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50529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" name="AutoShape 11">
            <a:extLst>
              <a:ext uri="{FF2B5EF4-FFF2-40B4-BE49-F238E27FC236}">
                <a16:creationId xmlns:a16="http://schemas.microsoft.com/office/drawing/2014/main" id="{EE6AD8A3-9E3C-4461-B14E-C0137066BF88}"/>
              </a:ext>
            </a:extLst>
          </p:cNvPr>
          <p:cNvCxnSpPr>
            <a:cxnSpLocks noChangeShapeType="1"/>
            <a:stCxn id="214" idx="3"/>
          </p:cNvCxnSpPr>
          <p:nvPr/>
        </p:nvCxnSpPr>
        <p:spPr bwMode="auto">
          <a:xfrm flipV="1">
            <a:off x="7212797" y="464968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92721F33-2D79-47A6-9C95-1D71155B516B}"/>
              </a:ext>
            </a:extLst>
          </p:cNvPr>
          <p:cNvSpPr/>
          <p:nvPr/>
        </p:nvSpPr>
        <p:spPr>
          <a:xfrm>
            <a:off x="10701379" y="436791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75C2BE8-955D-4958-B9B1-95E41701BEBD}"/>
              </a:ext>
            </a:extLst>
          </p:cNvPr>
          <p:cNvCxnSpPr>
            <a:cxnSpLocks/>
          </p:cNvCxnSpPr>
          <p:nvPr/>
        </p:nvCxnSpPr>
        <p:spPr>
          <a:xfrm>
            <a:off x="9924354" y="476363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hape 127">
            <a:extLst>
              <a:ext uri="{FF2B5EF4-FFF2-40B4-BE49-F238E27FC236}">
                <a16:creationId xmlns:a16="http://schemas.microsoft.com/office/drawing/2014/main" id="{82B23B9A-10EE-4EC5-AFA2-8E4D674CB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19084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" name="AutoShape 11">
            <a:extLst>
              <a:ext uri="{FF2B5EF4-FFF2-40B4-BE49-F238E27FC236}">
                <a16:creationId xmlns:a16="http://schemas.microsoft.com/office/drawing/2014/main" id="{331DB22F-FA87-414C-96D1-3B7B712D16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59364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1" name="Group 104">
            <a:extLst>
              <a:ext uri="{FF2B5EF4-FFF2-40B4-BE49-F238E27FC236}">
                <a16:creationId xmlns:a16="http://schemas.microsoft.com/office/drawing/2014/main" id="{A2598607-C95A-4601-9C6C-B8283BBAA04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203760"/>
            <a:ext cx="1295400" cy="1371600"/>
            <a:chOff x="1447800" y="4191000"/>
            <a:chExt cx="685800" cy="990600"/>
          </a:xfrm>
        </p:grpSpPr>
        <p:sp>
          <p:nvSpPr>
            <p:cNvPr id="222" name="Rectangle 7">
              <a:extLst>
                <a:ext uri="{FF2B5EF4-FFF2-40B4-BE49-F238E27FC236}">
                  <a16:creationId xmlns:a16="http://schemas.microsoft.com/office/drawing/2014/main" id="{2EEEA48C-20A9-4E52-9A6D-7B265E6C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23" name="Text Box 23">
              <a:extLst>
                <a:ext uri="{FF2B5EF4-FFF2-40B4-BE49-F238E27FC236}">
                  <a16:creationId xmlns:a16="http://schemas.microsoft.com/office/drawing/2014/main" id="{2B03A3BC-8338-4B17-B4C8-024DFB479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24" name="Text Box 23">
              <a:extLst>
                <a:ext uri="{FF2B5EF4-FFF2-40B4-BE49-F238E27FC236}">
                  <a16:creationId xmlns:a16="http://schemas.microsoft.com/office/drawing/2014/main" id="{13C91350-1A3A-49D2-A62E-58938885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25" name="Rectangle 7">
            <a:extLst>
              <a:ext uri="{FF2B5EF4-FFF2-40B4-BE49-F238E27FC236}">
                <a16:creationId xmlns:a16="http://schemas.microsoft.com/office/drawing/2014/main" id="{8F360AA0-2AF2-4682-BF77-196E493ECC6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63001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26" name="Straight Connector 24">
            <a:extLst>
              <a:ext uri="{FF2B5EF4-FFF2-40B4-BE49-F238E27FC236}">
                <a16:creationId xmlns:a16="http://schemas.microsoft.com/office/drawing/2014/main" id="{66CFA8D6-FAF2-4286-B92F-A06B365F7F6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27">
            <a:extLst>
              <a:ext uri="{FF2B5EF4-FFF2-40B4-BE49-F238E27FC236}">
                <a16:creationId xmlns:a16="http://schemas.microsoft.com/office/drawing/2014/main" id="{0A07F686-0B70-40AE-ADCB-78D52048FD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320441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2">
            <a:extLst>
              <a:ext uri="{FF2B5EF4-FFF2-40B4-BE49-F238E27FC236}">
                <a16:creationId xmlns:a16="http://schemas.microsoft.com/office/drawing/2014/main" id="{88269233-F368-4F46-8433-6CD4DC629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04988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30" name="Shape 31">
            <a:extLst>
              <a:ext uri="{FF2B5EF4-FFF2-40B4-BE49-F238E27FC236}">
                <a16:creationId xmlns:a16="http://schemas.microsoft.com/office/drawing/2014/main" id="{B7A201AA-70C6-4E3C-9F4E-109C97D02C9D}"/>
              </a:ext>
            </a:extLst>
          </p:cNvPr>
          <p:cNvCxnSpPr>
            <a:cxnSpLocks noChangeShapeType="1"/>
            <a:endCxn id="225" idx="3"/>
          </p:cNvCxnSpPr>
          <p:nvPr/>
        </p:nvCxnSpPr>
        <p:spPr bwMode="auto">
          <a:xfrm>
            <a:off x="2099310" y="316513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AE4684AB-55D5-47B4-8BCD-4CB35D17235E}"/>
              </a:ext>
            </a:extLst>
          </p:cNvPr>
          <p:cNvCxnSpPr>
            <a:cxnSpLocks noChangeShapeType="1"/>
            <a:stCxn id="225" idx="2"/>
            <a:endCxn id="224" idx="1"/>
          </p:cNvCxnSpPr>
          <p:nvPr/>
        </p:nvCxnSpPr>
        <p:spPr bwMode="auto">
          <a:xfrm>
            <a:off x="2376329" y="377447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Shape 127">
            <a:extLst>
              <a:ext uri="{FF2B5EF4-FFF2-40B4-BE49-F238E27FC236}">
                <a16:creationId xmlns:a16="http://schemas.microsoft.com/office/drawing/2014/main" id="{4BBC4222-6D2D-4C3C-AF95-9BA0D70AD58B}"/>
              </a:ext>
            </a:extLst>
          </p:cNvPr>
          <p:cNvCxnSpPr>
            <a:cxnSpLocks noChangeShapeType="1"/>
            <a:endCxn id="261" idx="1"/>
          </p:cNvCxnSpPr>
          <p:nvPr/>
        </p:nvCxnSpPr>
        <p:spPr bwMode="auto">
          <a:xfrm rot="16200000" flipH="1">
            <a:off x="4033092" y="4292538"/>
            <a:ext cx="1608913" cy="57279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4" name="Text Box 23">
            <a:extLst>
              <a:ext uri="{FF2B5EF4-FFF2-40B4-BE49-F238E27FC236}">
                <a16:creationId xmlns:a16="http://schemas.microsoft.com/office/drawing/2014/main" id="{B84C048D-0070-4180-B042-DFC498B9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59271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097B9BBB-4BC5-4E2A-B0D4-ED2FE45B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6057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36" name="AutoShape 11">
            <a:extLst>
              <a:ext uri="{FF2B5EF4-FFF2-40B4-BE49-F238E27FC236}">
                <a16:creationId xmlns:a16="http://schemas.microsoft.com/office/drawing/2014/main" id="{65BE069D-2213-4171-BD46-9A3AF38DB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51308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Text Box 23">
            <a:extLst>
              <a:ext uri="{FF2B5EF4-FFF2-40B4-BE49-F238E27FC236}">
                <a16:creationId xmlns:a16="http://schemas.microsoft.com/office/drawing/2014/main" id="{1625B33A-45FB-41FD-B411-1AB2DDC5B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280416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cxnSp>
        <p:nvCxnSpPr>
          <p:cNvPr id="240" name="AutoShape 11">
            <a:extLst>
              <a:ext uri="{FF2B5EF4-FFF2-40B4-BE49-F238E27FC236}">
                <a16:creationId xmlns:a16="http://schemas.microsoft.com/office/drawing/2014/main" id="{77609056-7EC0-4705-BB31-82A74B1250A6}"/>
              </a:ext>
            </a:extLst>
          </p:cNvPr>
          <p:cNvCxnSpPr>
            <a:cxnSpLocks noChangeShapeType="1"/>
            <a:endCxn id="237" idx="1"/>
          </p:cNvCxnSpPr>
          <p:nvPr/>
        </p:nvCxnSpPr>
        <p:spPr bwMode="auto">
          <a:xfrm>
            <a:off x="7447540" y="292926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1" name="Elbow Connector 164">
            <a:extLst>
              <a:ext uri="{FF2B5EF4-FFF2-40B4-BE49-F238E27FC236}">
                <a16:creationId xmlns:a16="http://schemas.microsoft.com/office/drawing/2014/main" id="{8DC01E38-3A3B-4A5E-AC75-BAFB540E98ED}"/>
              </a:ext>
            </a:extLst>
          </p:cNvPr>
          <p:cNvCxnSpPr>
            <a:stCxn id="250" idx="3"/>
            <a:endCxn id="225" idx="0"/>
          </p:cNvCxnSpPr>
          <p:nvPr/>
        </p:nvCxnSpPr>
        <p:spPr>
          <a:xfrm>
            <a:off x="1704830" y="337061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65">
            <a:extLst>
              <a:ext uri="{FF2B5EF4-FFF2-40B4-BE49-F238E27FC236}">
                <a16:creationId xmlns:a16="http://schemas.microsoft.com/office/drawing/2014/main" id="{EABFC16D-354D-4762-B389-F58470175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64484" y="412529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Trapezoid 242">
            <a:extLst>
              <a:ext uri="{FF2B5EF4-FFF2-40B4-BE49-F238E27FC236}">
                <a16:creationId xmlns:a16="http://schemas.microsoft.com/office/drawing/2014/main" id="{318084DD-6112-4F17-AF51-1924A228259A}"/>
              </a:ext>
            </a:extLst>
          </p:cNvPr>
          <p:cNvSpPr/>
          <p:nvPr/>
        </p:nvSpPr>
        <p:spPr bwMode="auto">
          <a:xfrm rot="5400000">
            <a:off x="2647932" y="2286866"/>
            <a:ext cx="1122871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44" name="Text Box 23">
            <a:extLst>
              <a:ext uri="{FF2B5EF4-FFF2-40B4-BE49-F238E27FC236}">
                <a16:creationId xmlns:a16="http://schemas.microsoft.com/office/drawing/2014/main" id="{0C952791-518B-4069-9B5C-D3DA608F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1064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45" name="Text Box 23">
            <a:extLst>
              <a:ext uri="{FF2B5EF4-FFF2-40B4-BE49-F238E27FC236}">
                <a16:creationId xmlns:a16="http://schemas.microsoft.com/office/drawing/2014/main" id="{015C02BE-E3EC-4287-B8ED-866F282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84303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46" name="Text Box 23">
            <a:extLst>
              <a:ext uri="{FF2B5EF4-FFF2-40B4-BE49-F238E27FC236}">
                <a16:creationId xmlns:a16="http://schemas.microsoft.com/office/drawing/2014/main" id="{1A9F1DA6-58AA-4490-BA3F-7DE3D357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44944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47" name="AutoShape 11">
            <a:extLst>
              <a:ext uri="{FF2B5EF4-FFF2-40B4-BE49-F238E27FC236}">
                <a16:creationId xmlns:a16="http://schemas.microsoft.com/office/drawing/2014/main" id="{CCBB58C0-A2FE-455D-A4D8-9F43C27DEB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25883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Shape 41">
            <a:extLst>
              <a:ext uri="{FF2B5EF4-FFF2-40B4-BE49-F238E27FC236}">
                <a16:creationId xmlns:a16="http://schemas.microsoft.com/office/drawing/2014/main" id="{DA7E6EBD-B88A-449A-8F09-FD35B3C5B745}"/>
              </a:ext>
            </a:extLst>
          </p:cNvPr>
          <p:cNvCxnSpPr>
            <a:cxnSpLocks noChangeShapeType="1"/>
            <a:endCxn id="245" idx="1"/>
          </p:cNvCxnSpPr>
          <p:nvPr/>
        </p:nvCxnSpPr>
        <p:spPr bwMode="auto">
          <a:xfrm rot="5400000" flipH="1" flipV="1">
            <a:off x="2307648" y="318591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" name="Text Box 23">
            <a:extLst>
              <a:ext uri="{FF2B5EF4-FFF2-40B4-BE49-F238E27FC236}">
                <a16:creationId xmlns:a16="http://schemas.microsoft.com/office/drawing/2014/main" id="{2EBDF676-7721-4BF0-B585-7B7ED686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10643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50" name="Flowchart: Terminator 249">
            <a:extLst>
              <a:ext uri="{FF2B5EF4-FFF2-40B4-BE49-F238E27FC236}">
                <a16:creationId xmlns:a16="http://schemas.microsoft.com/office/drawing/2014/main" id="{C63DE356-D89A-4D2D-9DFE-DE6050B49774}"/>
              </a:ext>
            </a:extLst>
          </p:cNvPr>
          <p:cNvSpPr/>
          <p:nvPr/>
        </p:nvSpPr>
        <p:spPr>
          <a:xfrm>
            <a:off x="1478954" y="310772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51" name="Elbow Connector 176">
            <a:extLst>
              <a:ext uri="{FF2B5EF4-FFF2-40B4-BE49-F238E27FC236}">
                <a16:creationId xmlns:a16="http://schemas.microsoft.com/office/drawing/2014/main" id="{E9F79E87-8922-4B85-87E9-24EC3F3176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5" y="1833570"/>
            <a:ext cx="7657937" cy="1679250"/>
          </a:xfrm>
          <a:prstGeom prst="bentConnector3">
            <a:avLst>
              <a:gd name="adj1" fmla="val 105823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77">
            <a:extLst>
              <a:ext uri="{FF2B5EF4-FFF2-40B4-BE49-F238E27FC236}">
                <a16:creationId xmlns:a16="http://schemas.microsoft.com/office/drawing/2014/main" id="{2E0BB9DD-2CCE-4FF9-86FC-29765485CF53}"/>
              </a:ext>
            </a:extLst>
          </p:cNvPr>
          <p:cNvCxnSpPr/>
          <p:nvPr/>
        </p:nvCxnSpPr>
        <p:spPr>
          <a:xfrm rot="10800000" flipV="1">
            <a:off x="1478955" y="197509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8954ABC9-49D1-4610-9FFC-02871C116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196549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ADC9647-CD6D-4164-B91B-B41F40FEE9CE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7DF7682F-81C5-4B28-946B-5CB8A958D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800" y="3783191"/>
            <a:ext cx="19582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C332A7BF-80E4-48E1-914B-7C5EF5CB17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36827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CA4C268-8F64-495D-A173-3969F32FC5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04146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82AF5A56-3B64-4723-815B-029FE5820E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36071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AutoShape 11">
            <a:extLst>
              <a:ext uri="{FF2B5EF4-FFF2-40B4-BE49-F238E27FC236}">
                <a16:creationId xmlns:a16="http://schemas.microsoft.com/office/drawing/2014/main" id="{920B7C47-7BA1-4CDA-B1B4-350986257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478439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FC8D648A-DE37-4E3E-85E8-55C70C625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50387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FF15A85-8230-4C63-BCE6-B922738DFA52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7" name="AutoShape 11">
            <a:extLst>
              <a:ext uri="{FF2B5EF4-FFF2-40B4-BE49-F238E27FC236}">
                <a16:creationId xmlns:a16="http://schemas.microsoft.com/office/drawing/2014/main" id="{3E360542-8CB3-4BD3-85B7-C7DA946BF3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64788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8" name="AutoShape 11">
            <a:extLst>
              <a:ext uri="{FF2B5EF4-FFF2-40B4-BE49-F238E27FC236}">
                <a16:creationId xmlns:a16="http://schemas.microsoft.com/office/drawing/2014/main" id="{460CA621-17FD-409D-898D-85B7326E00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03815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AutoShape 11">
            <a:extLst>
              <a:ext uri="{FF2B5EF4-FFF2-40B4-BE49-F238E27FC236}">
                <a16:creationId xmlns:a16="http://schemas.microsoft.com/office/drawing/2014/main" id="{AD110247-1E7B-4BC7-91D6-31AF961227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39083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" name="Shape 127">
            <a:extLst>
              <a:ext uri="{FF2B5EF4-FFF2-40B4-BE49-F238E27FC236}">
                <a16:creationId xmlns:a16="http://schemas.microsoft.com/office/drawing/2014/main" id="{30663EF5-ABB5-4AFF-BDD8-50F89FA4D0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49529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69A87A69-A057-45FF-94A0-BBE5D0A242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20215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77836F0-8CC9-4272-8D40-7575C45A38B7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D34B088A-AD27-4081-88BA-463BBB84E911}"/>
              </a:ext>
            </a:extLst>
          </p:cNvPr>
          <p:cNvGrpSpPr/>
          <p:nvPr/>
        </p:nvGrpSpPr>
        <p:grpSpPr>
          <a:xfrm>
            <a:off x="10381528" y="4487880"/>
            <a:ext cx="327472" cy="296515"/>
            <a:chOff x="6377507" y="4166898"/>
            <a:chExt cx="462903" cy="266219"/>
          </a:xfrm>
        </p:grpSpPr>
        <p:cxnSp>
          <p:nvCxnSpPr>
            <p:cNvPr id="285" name="AutoShape 11">
              <a:extLst>
                <a:ext uri="{FF2B5EF4-FFF2-40B4-BE49-F238E27FC236}">
                  <a16:creationId xmlns:a16="http://schemas.microsoft.com/office/drawing/2014/main" id="{975F3C54-95C9-449C-9F57-169A3F1C5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1">
              <a:extLst>
                <a:ext uri="{FF2B5EF4-FFF2-40B4-BE49-F238E27FC236}">
                  <a16:creationId xmlns:a16="http://schemas.microsoft.com/office/drawing/2014/main" id="{D407BE1F-9B9F-41F6-879C-A0EAAC21AB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7" name="Elbow Connector 92">
            <a:extLst>
              <a:ext uri="{FF2B5EF4-FFF2-40B4-BE49-F238E27FC236}">
                <a16:creationId xmlns:a16="http://schemas.microsoft.com/office/drawing/2014/main" id="{8193BEDD-C325-4680-A01E-BD51CC25420D}"/>
              </a:ext>
            </a:extLst>
          </p:cNvPr>
          <p:cNvCxnSpPr/>
          <p:nvPr/>
        </p:nvCxnSpPr>
        <p:spPr>
          <a:xfrm rot="10800000" flipH="1" flipV="1">
            <a:off x="8933754" y="438104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AutoShape 11">
            <a:extLst>
              <a:ext uri="{FF2B5EF4-FFF2-40B4-BE49-F238E27FC236}">
                <a16:creationId xmlns:a16="http://schemas.microsoft.com/office/drawing/2014/main" id="{835D2C94-9D04-4845-9896-12534CDE1F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52243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" name="AutoShape 11">
            <a:extLst>
              <a:ext uri="{FF2B5EF4-FFF2-40B4-BE49-F238E27FC236}">
                <a16:creationId xmlns:a16="http://schemas.microsoft.com/office/drawing/2014/main" id="{B04E4B62-5F6C-43A4-BAD6-3F596FC6B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51299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C409940-6B65-41A3-B981-01CFFB3ABAB2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39B2C51-0FDF-4A6D-ACAC-1883132BD7D4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1EC129C-01EF-43EC-B73F-919384D4181D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293" name="Flowchart: Terminator 292">
            <a:extLst>
              <a:ext uri="{FF2B5EF4-FFF2-40B4-BE49-F238E27FC236}">
                <a16:creationId xmlns:a16="http://schemas.microsoft.com/office/drawing/2014/main" id="{DFFC6137-F17F-4E96-9718-E8B6B6E7BDA2}"/>
              </a:ext>
            </a:extLst>
          </p:cNvPr>
          <p:cNvSpPr/>
          <p:nvPr/>
        </p:nvSpPr>
        <p:spPr>
          <a:xfrm>
            <a:off x="6776154" y="5577409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94" name="AutoShape 11">
            <a:extLst>
              <a:ext uri="{FF2B5EF4-FFF2-40B4-BE49-F238E27FC236}">
                <a16:creationId xmlns:a16="http://schemas.microsoft.com/office/drawing/2014/main" id="{3CC11A7C-0BDC-4734-8741-C76C2A8864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425" y="5891230"/>
            <a:ext cx="1480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5" name="Shape 127">
            <a:extLst>
              <a:ext uri="{FF2B5EF4-FFF2-40B4-BE49-F238E27FC236}">
                <a16:creationId xmlns:a16="http://schemas.microsoft.com/office/drawing/2014/main" id="{AC05916A-3F7C-4D5A-A6F3-EC00290F66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385649"/>
            <a:ext cx="1866146" cy="318956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Shape 127">
            <a:extLst>
              <a:ext uri="{FF2B5EF4-FFF2-40B4-BE49-F238E27FC236}">
                <a16:creationId xmlns:a16="http://schemas.microsoft.com/office/drawing/2014/main" id="{60570ED5-37AB-43A1-A6E9-D9FAFC7893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5705384"/>
            <a:ext cx="1866146" cy="234386"/>
          </a:xfrm>
          <a:prstGeom prst="bentConnector3">
            <a:avLst>
              <a:gd name="adj1" fmla="val -19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AutoShape 11">
            <a:extLst>
              <a:ext uri="{FF2B5EF4-FFF2-40B4-BE49-F238E27FC236}">
                <a16:creationId xmlns:a16="http://schemas.microsoft.com/office/drawing/2014/main" id="{A1D14652-062A-4B51-A2E7-1588A9104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633" y="570672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FF18CE16-8808-4945-BFBC-7BF64603A3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220" y="5942945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AutoShape 11">
            <a:extLst>
              <a:ext uri="{FF2B5EF4-FFF2-40B4-BE49-F238E27FC236}">
                <a16:creationId xmlns:a16="http://schemas.microsoft.com/office/drawing/2014/main" id="{D0B7D9A4-4E7C-4C95-98E1-5337FD0C23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5891230"/>
            <a:ext cx="146479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Shape 127">
            <a:extLst>
              <a:ext uri="{FF2B5EF4-FFF2-40B4-BE49-F238E27FC236}">
                <a16:creationId xmlns:a16="http://schemas.microsoft.com/office/drawing/2014/main" id="{F64A3459-AAEE-4A26-957B-1FC3F1568E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46219" y="4056455"/>
            <a:ext cx="5330952" cy="1828800"/>
          </a:xfrm>
          <a:prstGeom prst="bentConnector5">
            <a:avLst>
              <a:gd name="adj1" fmla="val -4964"/>
              <a:gd name="adj2" fmla="val -18603"/>
              <a:gd name="adj3" fmla="val 10716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2671C3-B7CA-4FFD-94C9-25B426C5F6FD}"/>
              </a:ext>
            </a:extLst>
          </p:cNvPr>
          <p:cNvSpPr/>
          <p:nvPr/>
        </p:nvSpPr>
        <p:spPr>
          <a:xfrm>
            <a:off x="4236840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08C574F-B3A5-4FDC-8355-AC7F84ADEF6A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70AA2B2-8362-4C73-9702-438C1F1ECC84}"/>
              </a:ext>
            </a:extLst>
          </p:cNvPr>
          <p:cNvSpPr/>
          <p:nvPr/>
        </p:nvSpPr>
        <p:spPr>
          <a:xfrm rot="16200000">
            <a:off x="2529330" y="-73644"/>
            <a:ext cx="307396" cy="331462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2E9F4-5526-4CB4-92B5-812E497A23B6}"/>
              </a:ext>
            </a:extLst>
          </p:cNvPr>
          <p:cNvSpPr txBox="1"/>
          <p:nvPr/>
        </p:nvSpPr>
        <p:spPr>
          <a:xfrm>
            <a:off x="1750326" y="1027363"/>
            <a:ext cx="227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Fetch Next instr. + 1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36E4C7F-96AB-43A6-B4DD-796C84F7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132" y="4682665"/>
            <a:ext cx="784433" cy="1597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00000060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00C90E-188C-4519-BDC7-C59358EC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565" y="4510020"/>
            <a:ext cx="827114" cy="15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38" dirty="0">
                <a:solidFill>
                  <a:prstClr val="black"/>
                </a:solidFill>
                <a:latin typeface="Courier New" panose="02070309020205020404" pitchFamily="49" charset="0"/>
              </a:rPr>
              <a:t>0x10010004</a:t>
            </a:r>
          </a:p>
        </p:txBody>
      </p:sp>
      <p:grpSp>
        <p:nvGrpSpPr>
          <p:cNvPr id="311" name="Group 45">
            <a:extLst>
              <a:ext uri="{FF2B5EF4-FFF2-40B4-BE49-F238E27FC236}">
                <a16:creationId xmlns:a16="http://schemas.microsoft.com/office/drawing/2014/main" id="{94BDB886-3497-4ED6-A0D5-691A26843471}"/>
              </a:ext>
            </a:extLst>
          </p:cNvPr>
          <p:cNvGrpSpPr>
            <a:grpSpLocks/>
          </p:cNvGrpSpPr>
          <p:nvPr/>
        </p:nvGrpSpPr>
        <p:grpSpPr bwMode="auto">
          <a:xfrm>
            <a:off x="951225" y="5308578"/>
            <a:ext cx="2678009" cy="786807"/>
            <a:chOff x="5334000" y="5353050"/>
            <a:chExt cx="1600200" cy="786808"/>
          </a:xfrm>
        </p:grpSpPr>
        <p:sp>
          <p:nvSpPr>
            <p:cNvPr id="312" name="Text Box 5">
              <a:extLst>
                <a:ext uri="{FF2B5EF4-FFF2-40B4-BE49-F238E27FC236}">
                  <a16:creationId xmlns:a16="http://schemas.microsoft.com/office/drawing/2014/main" id="{117175FD-862C-4559-987C-438CBD08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35305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$s0 = 0x10010000</a:t>
              </a:r>
            </a:p>
          </p:txBody>
        </p:sp>
        <p:sp>
          <p:nvSpPr>
            <p:cNvPr id="313" name="Text Box 6">
              <a:extLst>
                <a:ext uri="{FF2B5EF4-FFF2-40B4-BE49-F238E27FC236}">
                  <a16:creationId xmlns:a16="http://schemas.microsoft.com/office/drawing/2014/main" id="{0BD478A1-86EC-4E27-8B7F-797B11367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295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$t1 = 0x60</a:t>
              </a:r>
            </a:p>
          </p:txBody>
        </p:sp>
        <p:sp>
          <p:nvSpPr>
            <p:cNvPr id="314" name="Text Box 7">
              <a:extLst>
                <a:ext uri="{FF2B5EF4-FFF2-40B4-BE49-F238E27FC236}">
                  <a16:creationId xmlns:a16="http://schemas.microsoft.com/office/drawing/2014/main" id="{8C96E015-530F-4333-BFB5-149E387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6819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$t4 = 0x24</a:t>
              </a:r>
            </a:p>
          </p:txBody>
        </p:sp>
        <p:sp>
          <p:nvSpPr>
            <p:cNvPr id="315" name="Text Box 17">
              <a:extLst>
                <a:ext uri="{FF2B5EF4-FFF2-40B4-BE49-F238E27FC236}">
                  <a16:creationId xmlns:a16="http://schemas.microsoft.com/office/drawing/2014/main" id="{225E8D27-CD7F-4064-8A78-B6A455952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834390"/>
              <a:ext cx="1600200" cy="3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385">
                  <a:solidFill>
                    <a:prstClr val="black"/>
                  </a:solidFill>
                  <a:latin typeface="Courier New" panose="02070309020205020404" pitchFamily="49" charset="0"/>
                </a:rPr>
                <a:t>$t5 = 0x0</a:t>
              </a:r>
            </a:p>
          </p:txBody>
        </p:sp>
      </p:grpSp>
      <p:pic>
        <p:nvPicPr>
          <p:cNvPr id="316" name="Picture 315">
            <a:extLst>
              <a:ext uri="{FF2B5EF4-FFF2-40B4-BE49-F238E27FC236}">
                <a16:creationId xmlns:a16="http://schemas.microsoft.com/office/drawing/2014/main" id="{8272F982-2D2E-4326-BA8C-C540E73B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95" y="4858709"/>
            <a:ext cx="1301701" cy="521880"/>
          </a:xfrm>
          <a:prstGeom prst="rect">
            <a:avLst/>
          </a:prstGeom>
        </p:spPr>
      </p:pic>
      <p:sp>
        <p:nvSpPr>
          <p:cNvPr id="317" name="Slide Number Placeholder 1">
            <a:extLst>
              <a:ext uri="{FF2B5EF4-FFF2-40B4-BE49-F238E27FC236}">
                <a16:creationId xmlns:a16="http://schemas.microsoft.com/office/drawing/2014/main" id="{FECD435A-762C-4E29-9C9F-ACC859B5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D9240E-2C63-4A18-9509-C7916E3811CC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D70A-C4BA-499A-9CA5-BC130FFFD09E}"/>
              </a:ext>
            </a:extLst>
          </p:cNvPr>
          <p:cNvSpPr txBox="1"/>
          <p:nvPr/>
        </p:nvSpPr>
        <p:spPr>
          <a:xfrm>
            <a:off x="4376273" y="1024776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latin typeface="Calibri"/>
              </a:rPr>
              <a:t>Decode Next instr.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C59EC5-9167-41FB-85BC-A80E790CC779}"/>
              </a:ext>
            </a:extLst>
          </p:cNvPr>
          <p:cNvGrpSpPr/>
          <p:nvPr/>
        </p:nvGrpSpPr>
        <p:grpSpPr>
          <a:xfrm>
            <a:off x="4745651" y="2983091"/>
            <a:ext cx="1597509" cy="2720691"/>
            <a:chOff x="3731000" y="3093507"/>
            <a:chExt cx="1384508" cy="2357932"/>
          </a:xfrm>
        </p:grpSpPr>
        <p:sp>
          <p:nvSpPr>
            <p:cNvPr id="133" name="Rectangle 7">
              <a:extLst>
                <a:ext uri="{FF2B5EF4-FFF2-40B4-BE49-F238E27FC236}">
                  <a16:creationId xmlns:a16="http://schemas.microsoft.com/office/drawing/2014/main" id="{0A533811-248E-4430-9146-37EDF741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34" name="Text Box 23">
              <a:extLst>
                <a:ext uri="{FF2B5EF4-FFF2-40B4-BE49-F238E27FC236}">
                  <a16:creationId xmlns:a16="http://schemas.microsoft.com/office/drawing/2014/main" id="{A1AF4B43-90B6-4CE8-9852-766C8AD0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35" name="Text Box 23">
              <a:extLst>
                <a:ext uri="{FF2B5EF4-FFF2-40B4-BE49-F238E27FC236}">
                  <a16:creationId xmlns:a16="http://schemas.microsoft.com/office/drawing/2014/main" id="{212DEB6D-F12A-4807-BDA8-4607BE2A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36" name="Text Box 23">
              <a:extLst>
                <a:ext uri="{FF2B5EF4-FFF2-40B4-BE49-F238E27FC236}">
                  <a16:creationId xmlns:a16="http://schemas.microsoft.com/office/drawing/2014/main" id="{7F5EAB4A-A215-4C1C-90C3-680E31DE3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90D4647F-A74B-468E-B37B-FDBB8EC5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406ECC7F-E4DE-4FC8-879A-F7E4A8D56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39" name="Text Box 23">
              <a:extLst>
                <a:ext uri="{FF2B5EF4-FFF2-40B4-BE49-F238E27FC236}">
                  <a16:creationId xmlns:a16="http://schemas.microsoft.com/office/drawing/2014/main" id="{32FE455F-5334-4070-8E17-AAAE7EF9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40" name="Rounded Rectangle 49">
              <a:extLst>
                <a:ext uri="{FF2B5EF4-FFF2-40B4-BE49-F238E27FC236}">
                  <a16:creationId xmlns:a16="http://schemas.microsoft.com/office/drawing/2014/main" id="{2020459F-6D09-4656-980E-A3790ED2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41" name="Straight Connector 253">
              <a:extLst>
                <a:ext uri="{FF2B5EF4-FFF2-40B4-BE49-F238E27FC236}">
                  <a16:creationId xmlns:a16="http://schemas.microsoft.com/office/drawing/2014/main" id="{05CF20B8-B5BA-4E3A-8588-FE6285A08C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Text Box 23">
              <a:extLst>
                <a:ext uri="{FF2B5EF4-FFF2-40B4-BE49-F238E27FC236}">
                  <a16:creationId xmlns:a16="http://schemas.microsoft.com/office/drawing/2014/main" id="{7FDCB800-C24F-4F11-939A-FAE4603FB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354FC5EB-05AD-4B76-BE1B-29031BE81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5EAFA635-F5D4-4B80-85C8-FFCDF985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45" name="Straight Connector 253">
              <a:extLst>
                <a:ext uri="{FF2B5EF4-FFF2-40B4-BE49-F238E27FC236}">
                  <a16:creationId xmlns:a16="http://schemas.microsoft.com/office/drawing/2014/main" id="{04B27582-17F1-4594-A269-2D6244B47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ounded Rectangle 49">
            <a:extLst>
              <a:ext uri="{FF2B5EF4-FFF2-40B4-BE49-F238E27FC236}">
                <a16:creationId xmlns:a16="http://schemas.microsoft.com/office/drawing/2014/main" id="{D2CF91A7-45D0-4240-8121-5099B446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66256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E5E669-444C-4C3D-AE52-9594815F8180}"/>
              </a:ext>
            </a:extLst>
          </p:cNvPr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0140B-93E9-4009-BA65-71E7F857F778}"/>
              </a:ext>
            </a:extLst>
          </p:cNvPr>
          <p:cNvSpPr txBox="1"/>
          <p:nvPr/>
        </p:nvSpPr>
        <p:spPr>
          <a:xfrm>
            <a:off x="6790570" y="1024776"/>
            <a:ext cx="160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00B050"/>
                </a:solidFill>
                <a:latin typeface="Calibri"/>
              </a:rPr>
              <a:t>Execute ADD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306DD7-5819-4367-947E-85D121697255}"/>
              </a:ext>
            </a:extLst>
          </p:cNvPr>
          <p:cNvSpPr/>
          <p:nvPr/>
        </p:nvSpPr>
        <p:spPr>
          <a:xfrm>
            <a:off x="6431763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srgbClr val="00B050"/>
                </a:solidFill>
                <a:latin typeface="Calibri"/>
              </a:rPr>
              <a:t>$t5 reg. # /</a:t>
            </a:r>
            <a:r>
              <a:rPr lang="en-US" altLang="en-US" sz="1615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altLang="en-US" sz="1615" strike="sngStrike" dirty="0">
                <a:solidFill>
                  <a:srgbClr val="FF0000"/>
                </a:solidFill>
                <a:latin typeface="Calibri"/>
              </a:rPr>
              <a:t>0x0</a:t>
            </a:r>
            <a:r>
              <a:rPr lang="en-US" altLang="en-US" sz="1615" b="1" dirty="0">
                <a:solidFill>
                  <a:srgbClr val="00B050"/>
                </a:solidFill>
                <a:latin typeface="Calibri"/>
              </a:rPr>
              <a:t> </a:t>
            </a:r>
            <a:r>
              <a:rPr lang="en-US" altLang="en-US" sz="1615" dirty="0">
                <a:solidFill>
                  <a:srgbClr val="00B050"/>
                </a:solidFill>
                <a:latin typeface="Calibri"/>
              </a:rPr>
              <a:t>and 0x24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CF7A2-347D-44F1-84BF-12F7E867C319}"/>
              </a:ext>
            </a:extLst>
          </p:cNvPr>
          <p:cNvSpPr/>
          <p:nvPr/>
        </p:nvSpPr>
        <p:spPr>
          <a:xfrm>
            <a:off x="4249452" y="1931164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15" dirty="0">
                <a:solidFill>
                  <a:prstClr val="black"/>
                </a:solidFill>
                <a:latin typeface="Calibri"/>
              </a:rPr>
              <a:t>Next instr.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16A93E-3D1D-4DF3-81CE-020553BE5B95}"/>
              </a:ext>
            </a:extLst>
          </p:cNvPr>
          <p:cNvSpPr/>
          <p:nvPr/>
        </p:nvSpPr>
        <p:spPr>
          <a:xfrm rot="16200000">
            <a:off x="9275566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0" name="Curved Connector 6">
            <a:extLst>
              <a:ext uri="{FF2B5EF4-FFF2-40B4-BE49-F238E27FC236}">
                <a16:creationId xmlns:a16="http://schemas.microsoft.com/office/drawing/2014/main" id="{FC71D482-C585-462D-834F-46586BB6218A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644538" y="3968033"/>
            <a:ext cx="2471595" cy="794495"/>
          </a:xfrm>
          <a:prstGeom prst="curvedConnector3">
            <a:avLst>
              <a:gd name="adj1" fmla="val 526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0C6812E-048C-419A-A3BC-02C79E36EA0E}"/>
              </a:ext>
            </a:extLst>
          </p:cNvPr>
          <p:cNvSpPr txBox="1"/>
          <p:nvPr/>
        </p:nvSpPr>
        <p:spPr>
          <a:xfrm>
            <a:off x="6803370" y="3682524"/>
            <a:ext cx="587020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27517"/>
            <a:r>
              <a:rPr lang="en-US" sz="1615" dirty="0">
                <a:solidFill>
                  <a:srgbClr val="FF0000"/>
                </a:solidFill>
                <a:latin typeface="Calibri"/>
              </a:rPr>
              <a:t>0x60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A5CA07-D14A-4CE1-A1D2-8EECB537582A}"/>
              </a:ext>
            </a:extLst>
          </p:cNvPr>
          <p:cNvSpPr/>
          <p:nvPr/>
        </p:nvSpPr>
        <p:spPr>
          <a:xfrm>
            <a:off x="10168525" y="1931247"/>
            <a:ext cx="202124" cy="43104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527517"/>
            <a:r>
              <a:rPr lang="en-US" altLang="en-US" sz="1600" dirty="0">
                <a:solidFill>
                  <a:srgbClr val="FF0000"/>
                </a:solidFill>
                <a:latin typeface="Calibri"/>
              </a:rPr>
              <a:t>$t1 reg. # / 0x60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149A505-DC7E-41F7-A58A-8C15F1AE6E5E}"/>
              </a:ext>
            </a:extLst>
          </p:cNvPr>
          <p:cNvSpPr/>
          <p:nvPr/>
        </p:nvSpPr>
        <p:spPr>
          <a:xfrm rot="16200000">
            <a:off x="10622158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2F595-2BA8-48B5-AC9E-88591FA085BA}"/>
              </a:ext>
            </a:extLst>
          </p:cNvPr>
          <p:cNvSpPr txBox="1"/>
          <p:nvPr/>
        </p:nvSpPr>
        <p:spPr>
          <a:xfrm>
            <a:off x="10166901" y="1017533"/>
            <a:ext cx="1659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srgbClr val="FF0000"/>
                </a:solidFill>
                <a:latin typeface="Calibri"/>
              </a:rPr>
              <a:t>Writeback LW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0C327F35-2AA5-4C28-8DE7-578697EAB6D9}"/>
              </a:ext>
            </a:extLst>
          </p:cNvPr>
          <p:cNvSpPr/>
          <p:nvPr/>
        </p:nvSpPr>
        <p:spPr>
          <a:xfrm>
            <a:off x="8890938" y="1031815"/>
            <a:ext cx="1082074" cy="363885"/>
          </a:xfrm>
          <a:prstGeom prst="cloud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27517"/>
            <a:r>
              <a:rPr lang="en-US" sz="2000" b="1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cxnSp>
        <p:nvCxnSpPr>
          <p:cNvPr id="123" name="Elbow Connector 228">
            <a:extLst>
              <a:ext uri="{FF2B5EF4-FFF2-40B4-BE49-F238E27FC236}">
                <a16:creationId xmlns:a16="http://schemas.microsoft.com/office/drawing/2014/main" id="{26ACA3CB-3B4C-4028-A27E-783539A798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04400" y="2023691"/>
            <a:ext cx="821701" cy="426681"/>
          </a:xfrm>
          <a:prstGeom prst="bentConnector3">
            <a:avLst>
              <a:gd name="adj1" fmla="val -134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 Forwarding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1" name="Group 4"/>
          <p:cNvGraphicFramePr>
            <a:graphicFrameLocks/>
          </p:cNvGraphicFramePr>
          <p:nvPr/>
        </p:nvGraphicFramePr>
        <p:xfrm>
          <a:off x="2521175" y="2191474"/>
          <a:ext cx="6979394" cy="2925518"/>
        </p:xfrm>
        <a:graphic>
          <a:graphicData uri="http://schemas.openxmlformats.org/drawingml/2006/table">
            <a:tbl>
              <a:tblPr/>
              <a:tblGrid>
                <a:gridCol w="5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85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5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CC6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CC7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CC8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CC9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CC10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CC11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CC13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LW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 instr.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Next+4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EXE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MEM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anose="020B0604020202020204" pitchFamily="34" charset="0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5011333" y="2777293"/>
            <a:ext cx="199476" cy="1746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9010875" y="1997297"/>
            <a:ext cx="4897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7563" y="1364782"/>
            <a:ext cx="288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27517"/>
            <a:r>
              <a:rPr lang="en-US" dirty="0">
                <a:solidFill>
                  <a:srgbClr val="FF0000"/>
                </a:solidFill>
                <a:latin typeface="Calibri"/>
              </a:rPr>
              <a:t>Saved 1 cycles</a:t>
            </a:r>
          </a:p>
          <a:p>
            <a:pPr algn="ctr" defTabSz="527517"/>
            <a:r>
              <a:rPr lang="en-US" dirty="0">
                <a:solidFill>
                  <a:srgbClr val="FF0000"/>
                </a:solidFill>
                <a:latin typeface="Calibri"/>
              </a:rPr>
              <a:t>compared to w/o forwarding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4619840" y="1161553"/>
            <a:ext cx="3220960" cy="1253085"/>
          </a:xfrm>
          <a:prstGeom prst="wedgeEllipseCallout">
            <a:avLst>
              <a:gd name="adj1" fmla="val -42518"/>
              <a:gd name="adj2" fmla="val 86309"/>
            </a:avLst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Calibri"/>
              </a:rPr>
              <a:t>Only one stall to wait for LW reads data from memory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5F29D75-C6CF-48E5-B217-9A90CCE6E8A5}"/>
              </a:ext>
            </a:extLst>
          </p:cNvPr>
          <p:cNvSpPr/>
          <p:nvPr/>
        </p:nvSpPr>
        <p:spPr bwMode="auto">
          <a:xfrm>
            <a:off x="4497140" y="2906665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9EA7B653-4C5D-49BB-9C6C-C0C74AD0365F}"/>
              </a:ext>
            </a:extLst>
          </p:cNvPr>
          <p:cNvSpPr/>
          <p:nvPr/>
        </p:nvSpPr>
        <p:spPr bwMode="auto">
          <a:xfrm>
            <a:off x="4495816" y="3296506"/>
            <a:ext cx="533400" cy="304800"/>
          </a:xfrm>
          <a:prstGeom prst="cloud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defTabSz="527517"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7399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is the main cause for structural hazards?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2889963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</a:rPr>
              <a:t>What is the main cause for data hazards?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527517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alibri"/>
              </a:rPr>
              <a:t>Lacking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1" y="3726528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Lacking data</a:t>
            </a:r>
          </a:p>
        </p:txBody>
      </p:sp>
    </p:spTree>
    <p:extLst>
      <p:ext uri="{BB962C8B-B14F-4D97-AF65-F5344CB8AC3E}">
        <p14:creationId xmlns:p14="http://schemas.microsoft.com/office/powerpoint/2010/main" val="3836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grpSp>
        <p:nvGrpSpPr>
          <p:cNvPr id="311" name="Group 104">
            <a:extLst>
              <a:ext uri="{FF2B5EF4-FFF2-40B4-BE49-F238E27FC236}">
                <a16:creationId xmlns:a16="http://schemas.microsoft.com/office/drawing/2014/main" id="{5E20031B-6203-4A61-BB60-7D96C075DF6E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312" name="Rectangle 7">
              <a:extLst>
                <a:ext uri="{FF2B5EF4-FFF2-40B4-BE49-F238E27FC236}">
                  <a16:creationId xmlns:a16="http://schemas.microsoft.com/office/drawing/2014/main" id="{72B6B014-E1D1-49CC-9381-7DEC8C1C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313" name="Text Box 23">
              <a:extLst>
                <a:ext uri="{FF2B5EF4-FFF2-40B4-BE49-F238E27FC236}">
                  <a16:creationId xmlns:a16="http://schemas.microsoft.com/office/drawing/2014/main" id="{A4E804BC-DD12-4021-84B4-44DF6BA69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14" name="Text Box 23">
              <a:extLst>
                <a:ext uri="{FF2B5EF4-FFF2-40B4-BE49-F238E27FC236}">
                  <a16:creationId xmlns:a16="http://schemas.microsoft.com/office/drawing/2014/main" id="{D80C4EC8-B620-485E-BF39-044F30247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15" name="Rectangle 7">
            <a:extLst>
              <a:ext uri="{FF2B5EF4-FFF2-40B4-BE49-F238E27FC236}">
                <a16:creationId xmlns:a16="http://schemas.microsoft.com/office/drawing/2014/main" id="{DEFD2AC4-CAC9-4242-8678-24815E13937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316" name="Straight Connector 24">
            <a:extLst>
              <a:ext uri="{FF2B5EF4-FFF2-40B4-BE49-F238E27FC236}">
                <a16:creationId xmlns:a16="http://schemas.microsoft.com/office/drawing/2014/main" id="{36482B86-FA01-4DC9-9D2D-CCC52F33343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" name="Straight Connector 27">
            <a:extLst>
              <a:ext uri="{FF2B5EF4-FFF2-40B4-BE49-F238E27FC236}">
                <a16:creationId xmlns:a16="http://schemas.microsoft.com/office/drawing/2014/main" id="{878FE289-C6FB-4C1E-A58E-29E4B34796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Text Box 22">
            <a:extLst>
              <a:ext uri="{FF2B5EF4-FFF2-40B4-BE49-F238E27FC236}">
                <a16:creationId xmlns:a16="http://schemas.microsoft.com/office/drawing/2014/main" id="{589D1857-EBD3-4831-A95C-956238E4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319" name="Shape 31">
            <a:extLst>
              <a:ext uri="{FF2B5EF4-FFF2-40B4-BE49-F238E27FC236}">
                <a16:creationId xmlns:a16="http://schemas.microsoft.com/office/drawing/2014/main" id="{F4C76B78-F926-4567-ABE2-921FC0CBD6DC}"/>
              </a:ext>
            </a:extLst>
          </p:cNvPr>
          <p:cNvCxnSpPr>
            <a:cxnSpLocks noChangeShapeType="1"/>
            <a:endCxn id="315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0" name="AutoShape 11">
            <a:extLst>
              <a:ext uri="{FF2B5EF4-FFF2-40B4-BE49-F238E27FC236}">
                <a16:creationId xmlns:a16="http://schemas.microsoft.com/office/drawing/2014/main" id="{1E3CE405-8975-463E-B302-060917FAF4E0}"/>
              </a:ext>
            </a:extLst>
          </p:cNvPr>
          <p:cNvCxnSpPr>
            <a:cxnSpLocks noChangeShapeType="1"/>
            <a:stCxn id="315" idx="2"/>
            <a:endCxn id="314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5" name="AutoShape 11">
            <a:extLst>
              <a:ext uri="{FF2B5EF4-FFF2-40B4-BE49-F238E27FC236}">
                <a16:creationId xmlns:a16="http://schemas.microsoft.com/office/drawing/2014/main" id="{B33A63E3-9CB5-491B-B6CE-F952654D13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9" name="Elbow Connector 164">
            <a:extLst>
              <a:ext uri="{FF2B5EF4-FFF2-40B4-BE49-F238E27FC236}">
                <a16:creationId xmlns:a16="http://schemas.microsoft.com/office/drawing/2014/main" id="{032ED281-A5C2-4621-A4A6-B511A68E8E2D}"/>
              </a:ext>
            </a:extLst>
          </p:cNvPr>
          <p:cNvCxnSpPr>
            <a:stCxn id="338" idx="3"/>
            <a:endCxn id="315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rapezoid 330">
            <a:extLst>
              <a:ext uri="{FF2B5EF4-FFF2-40B4-BE49-F238E27FC236}">
                <a16:creationId xmlns:a16="http://schemas.microsoft.com/office/drawing/2014/main" id="{16F2BC16-CB04-4406-8BC8-8F7C8CD8B80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332" name="Text Box 23">
            <a:extLst>
              <a:ext uri="{FF2B5EF4-FFF2-40B4-BE49-F238E27FC236}">
                <a16:creationId xmlns:a16="http://schemas.microsoft.com/office/drawing/2014/main" id="{5C71845B-BBDA-4F63-9044-8F775BCC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333" name="Text Box 23">
            <a:extLst>
              <a:ext uri="{FF2B5EF4-FFF2-40B4-BE49-F238E27FC236}">
                <a16:creationId xmlns:a16="http://schemas.microsoft.com/office/drawing/2014/main" id="{17D8091D-6890-4BFD-A2D8-955B1E30B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334" name="Text Box 23">
            <a:extLst>
              <a:ext uri="{FF2B5EF4-FFF2-40B4-BE49-F238E27FC236}">
                <a16:creationId xmlns:a16="http://schemas.microsoft.com/office/drawing/2014/main" id="{FD0237D6-8FFB-4A99-B163-02769E6F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335" name="AutoShape 11">
            <a:extLst>
              <a:ext uri="{FF2B5EF4-FFF2-40B4-BE49-F238E27FC236}">
                <a16:creationId xmlns:a16="http://schemas.microsoft.com/office/drawing/2014/main" id="{FAEA2E63-FBB3-4F2C-825F-D397DC8AF5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6" name="Shape 41">
            <a:extLst>
              <a:ext uri="{FF2B5EF4-FFF2-40B4-BE49-F238E27FC236}">
                <a16:creationId xmlns:a16="http://schemas.microsoft.com/office/drawing/2014/main" id="{945E93D9-C6E0-444E-BFE3-81786FFBE7EE}"/>
              </a:ext>
            </a:extLst>
          </p:cNvPr>
          <p:cNvCxnSpPr>
            <a:cxnSpLocks noChangeShapeType="1"/>
            <a:endCxn id="333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" name="Text Box 23">
            <a:extLst>
              <a:ext uri="{FF2B5EF4-FFF2-40B4-BE49-F238E27FC236}">
                <a16:creationId xmlns:a16="http://schemas.microsoft.com/office/drawing/2014/main" id="{4769729F-3D28-4B66-B4E4-5E013308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338" name="Flowchart: Terminator 337">
            <a:extLst>
              <a:ext uri="{FF2B5EF4-FFF2-40B4-BE49-F238E27FC236}">
                <a16:creationId xmlns:a16="http://schemas.microsoft.com/office/drawing/2014/main" id="{5A6B5891-C0A6-462F-B4ED-5185287AF8E3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339" name="Elbow Connector 176">
            <a:extLst>
              <a:ext uri="{FF2B5EF4-FFF2-40B4-BE49-F238E27FC236}">
                <a16:creationId xmlns:a16="http://schemas.microsoft.com/office/drawing/2014/main" id="{671FCF2F-8D57-4A03-AD8F-B25AE5C637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177">
            <a:extLst>
              <a:ext uri="{FF2B5EF4-FFF2-40B4-BE49-F238E27FC236}">
                <a16:creationId xmlns:a16="http://schemas.microsoft.com/office/drawing/2014/main" id="{8C3D5F3D-6053-414E-A6A7-886DFBF378F6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AutoShape 11">
            <a:extLst>
              <a:ext uri="{FF2B5EF4-FFF2-40B4-BE49-F238E27FC236}">
                <a16:creationId xmlns:a16="http://schemas.microsoft.com/office/drawing/2014/main" id="{E30069EF-A04A-4AFB-BCA5-9AFB8CE6A67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9" name="AutoShape 11">
            <a:extLst>
              <a:ext uri="{FF2B5EF4-FFF2-40B4-BE49-F238E27FC236}">
                <a16:creationId xmlns:a16="http://schemas.microsoft.com/office/drawing/2014/main" id="{725F92B3-DD3D-4A42-B2B6-2059148FE0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C79B69-60D8-454C-ACB4-6AC8B056BA9D}"/>
              </a:ext>
            </a:extLst>
          </p:cNvPr>
          <p:cNvSpPr/>
          <p:nvPr/>
        </p:nvSpPr>
        <p:spPr>
          <a:xfrm>
            <a:off x="4346686" y="1922980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85B4D-1E1C-48F3-B755-E165AE010853}"/>
              </a:ext>
            </a:extLst>
          </p:cNvPr>
          <p:cNvSpPr/>
          <p:nvPr/>
        </p:nvSpPr>
        <p:spPr>
          <a:xfrm>
            <a:off x="4248523" y="1922316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91F7D0DD-8A35-463D-9A7B-DE415FA36CB7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390" name="Slide Number Placeholder 1">
            <a:extLst>
              <a:ext uri="{FF2B5EF4-FFF2-40B4-BE49-F238E27FC236}">
                <a16:creationId xmlns:a16="http://schemas.microsoft.com/office/drawing/2014/main" id="{CDD22293-60E0-459C-9B88-920AA2B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91" name="Trapezoid 390">
            <a:extLst>
              <a:ext uri="{FF2B5EF4-FFF2-40B4-BE49-F238E27FC236}">
                <a16:creationId xmlns:a16="http://schemas.microsoft.com/office/drawing/2014/main" id="{A66918F1-2371-4FB7-83DE-8CA311288EC8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392" name="Text Box 23">
            <a:extLst>
              <a:ext uri="{FF2B5EF4-FFF2-40B4-BE49-F238E27FC236}">
                <a16:creationId xmlns:a16="http://schemas.microsoft.com/office/drawing/2014/main" id="{3057006F-2AB0-4FEF-8A05-9077E70E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393" name="Text Box 23">
            <a:extLst>
              <a:ext uri="{FF2B5EF4-FFF2-40B4-BE49-F238E27FC236}">
                <a16:creationId xmlns:a16="http://schemas.microsoft.com/office/drawing/2014/main" id="{E32871EA-0577-4EAB-90A6-4A28669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394" name="Rectangle 7">
            <a:extLst>
              <a:ext uri="{FF2B5EF4-FFF2-40B4-BE49-F238E27FC236}">
                <a16:creationId xmlns:a16="http://schemas.microsoft.com/office/drawing/2014/main" id="{C2D37683-D958-4C49-AD78-5B972FAF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395" name="Text Box 23">
            <a:extLst>
              <a:ext uri="{FF2B5EF4-FFF2-40B4-BE49-F238E27FC236}">
                <a16:creationId xmlns:a16="http://schemas.microsoft.com/office/drawing/2014/main" id="{69DD2876-C03A-45A0-81A3-266B09B5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396" name="Text Box 23">
            <a:extLst>
              <a:ext uri="{FF2B5EF4-FFF2-40B4-BE49-F238E27FC236}">
                <a16:creationId xmlns:a16="http://schemas.microsoft.com/office/drawing/2014/main" id="{DAA35672-DDCB-4D3D-8EA9-73423C65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397" name="Text Box 23">
            <a:extLst>
              <a:ext uri="{FF2B5EF4-FFF2-40B4-BE49-F238E27FC236}">
                <a16:creationId xmlns:a16="http://schemas.microsoft.com/office/drawing/2014/main" id="{DD1731C8-6F21-4650-86CA-75EDACCE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398" name="Text Box 23">
            <a:extLst>
              <a:ext uri="{FF2B5EF4-FFF2-40B4-BE49-F238E27FC236}">
                <a16:creationId xmlns:a16="http://schemas.microsoft.com/office/drawing/2014/main" id="{A53CE0D8-B840-4105-A467-5C03823C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99" name="Text Box 23">
            <a:extLst>
              <a:ext uri="{FF2B5EF4-FFF2-40B4-BE49-F238E27FC236}">
                <a16:creationId xmlns:a16="http://schemas.microsoft.com/office/drawing/2014/main" id="{18788F7B-933B-4815-B9B4-80F34F45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400" name="AutoShape 11">
            <a:extLst>
              <a:ext uri="{FF2B5EF4-FFF2-40B4-BE49-F238E27FC236}">
                <a16:creationId xmlns:a16="http://schemas.microsoft.com/office/drawing/2014/main" id="{8593A400-FE88-4BB3-92A7-85E9085485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1" name="AutoShape 11">
            <a:extLst>
              <a:ext uri="{FF2B5EF4-FFF2-40B4-BE49-F238E27FC236}">
                <a16:creationId xmlns:a16="http://schemas.microsoft.com/office/drawing/2014/main" id="{021B4B6B-9DFA-41D1-8ED6-30EC1DB08D8A}"/>
              </a:ext>
            </a:extLst>
          </p:cNvPr>
          <p:cNvCxnSpPr>
            <a:cxnSpLocks noChangeShapeType="1"/>
            <a:endCxn id="395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2" name="Shape 127">
            <a:extLst>
              <a:ext uri="{FF2B5EF4-FFF2-40B4-BE49-F238E27FC236}">
                <a16:creationId xmlns:a16="http://schemas.microsoft.com/office/drawing/2014/main" id="{56538909-431B-401D-8952-F6D2B08527F3}"/>
              </a:ext>
            </a:extLst>
          </p:cNvPr>
          <p:cNvCxnSpPr>
            <a:cxnSpLocks noChangeShapeType="1"/>
            <a:stCxn id="406" idx="3"/>
            <a:endCxn id="423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3" name="Flowchart: Terminator 402">
            <a:extLst>
              <a:ext uri="{FF2B5EF4-FFF2-40B4-BE49-F238E27FC236}">
                <a16:creationId xmlns:a16="http://schemas.microsoft.com/office/drawing/2014/main" id="{CF6B8E1D-599F-4D4A-BE8D-4414EF24725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4" name="AutoShape 11">
            <a:extLst>
              <a:ext uri="{FF2B5EF4-FFF2-40B4-BE49-F238E27FC236}">
                <a16:creationId xmlns:a16="http://schemas.microsoft.com/office/drawing/2014/main" id="{F787318B-DF35-465C-A72B-28C06EDAEF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5" name="AutoShape 11">
            <a:extLst>
              <a:ext uri="{FF2B5EF4-FFF2-40B4-BE49-F238E27FC236}">
                <a16:creationId xmlns:a16="http://schemas.microsoft.com/office/drawing/2014/main" id="{41D65E48-3B77-4EFA-B430-FA693EEFBAE0}"/>
              </a:ext>
            </a:extLst>
          </p:cNvPr>
          <p:cNvCxnSpPr>
            <a:cxnSpLocks noChangeShapeType="1"/>
            <a:stCxn id="403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BDDC32A5-E7EB-4629-84CA-7F1E2C691CC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D676ED1F-A543-4790-91FC-3F22E1EE9D6C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hape 127">
            <a:extLst>
              <a:ext uri="{FF2B5EF4-FFF2-40B4-BE49-F238E27FC236}">
                <a16:creationId xmlns:a16="http://schemas.microsoft.com/office/drawing/2014/main" id="{87E2D57C-C6B6-412C-BF4E-E79DD20E46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" name="AutoShape 11">
            <a:extLst>
              <a:ext uri="{FF2B5EF4-FFF2-40B4-BE49-F238E27FC236}">
                <a16:creationId xmlns:a16="http://schemas.microsoft.com/office/drawing/2014/main" id="{758661BC-22C5-4A0F-B45F-FCC744F91F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" name="Shape 127">
            <a:extLst>
              <a:ext uri="{FF2B5EF4-FFF2-40B4-BE49-F238E27FC236}">
                <a16:creationId xmlns:a16="http://schemas.microsoft.com/office/drawing/2014/main" id="{C3F272BD-10C5-430B-B0EF-1B55ABC2B36C}"/>
              </a:ext>
            </a:extLst>
          </p:cNvPr>
          <p:cNvCxnSpPr>
            <a:cxnSpLocks noChangeShapeType="1"/>
            <a:endCxn id="426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" name="Trapezoid 410">
            <a:extLst>
              <a:ext uri="{FF2B5EF4-FFF2-40B4-BE49-F238E27FC236}">
                <a16:creationId xmlns:a16="http://schemas.microsoft.com/office/drawing/2014/main" id="{62ECCDF9-E1E0-4BFF-8B82-547B1604F7E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412" name="Text Box 23">
            <a:extLst>
              <a:ext uri="{FF2B5EF4-FFF2-40B4-BE49-F238E27FC236}">
                <a16:creationId xmlns:a16="http://schemas.microsoft.com/office/drawing/2014/main" id="{2D4B32AA-BA01-4FCC-A1DA-0A4E028F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13" name="Text Box 23">
            <a:extLst>
              <a:ext uri="{FF2B5EF4-FFF2-40B4-BE49-F238E27FC236}">
                <a16:creationId xmlns:a16="http://schemas.microsoft.com/office/drawing/2014/main" id="{8E18C86B-6DF9-452C-9C89-B844AA9D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14" name="Text Box 23">
            <a:extLst>
              <a:ext uri="{FF2B5EF4-FFF2-40B4-BE49-F238E27FC236}">
                <a16:creationId xmlns:a16="http://schemas.microsoft.com/office/drawing/2014/main" id="{64DFBDEC-77B9-4A37-86B3-FBE94E6A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415" name="Rounded Rectangle 49">
            <a:extLst>
              <a:ext uri="{FF2B5EF4-FFF2-40B4-BE49-F238E27FC236}">
                <a16:creationId xmlns:a16="http://schemas.microsoft.com/office/drawing/2014/main" id="{C6BB670D-4BA9-42D2-8914-2C308E18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416" name="AutoShape 11">
            <a:extLst>
              <a:ext uri="{FF2B5EF4-FFF2-40B4-BE49-F238E27FC236}">
                <a16:creationId xmlns:a16="http://schemas.microsoft.com/office/drawing/2014/main" id="{35997ECC-61F8-41D7-9C51-0C2459D13232}"/>
              </a:ext>
            </a:extLst>
          </p:cNvPr>
          <p:cNvCxnSpPr>
            <a:cxnSpLocks noChangeShapeType="1"/>
            <a:stCxn id="415" idx="3"/>
            <a:endCxn id="414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7" name="Elbow Connector 165">
            <a:extLst>
              <a:ext uri="{FF2B5EF4-FFF2-40B4-BE49-F238E27FC236}">
                <a16:creationId xmlns:a16="http://schemas.microsoft.com/office/drawing/2014/main" id="{8BDBBF32-F172-44B5-BCDA-35AE0F69DD8C}"/>
              </a:ext>
            </a:extLst>
          </p:cNvPr>
          <p:cNvCxnSpPr>
            <a:cxnSpLocks/>
            <a:endCxn id="415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AutoShape 11">
            <a:extLst>
              <a:ext uri="{FF2B5EF4-FFF2-40B4-BE49-F238E27FC236}">
                <a16:creationId xmlns:a16="http://schemas.microsoft.com/office/drawing/2014/main" id="{80FFAA81-1B29-482B-91A2-A2DD4589C6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5" name="AutoShape 11">
            <a:extLst>
              <a:ext uri="{FF2B5EF4-FFF2-40B4-BE49-F238E27FC236}">
                <a16:creationId xmlns:a16="http://schemas.microsoft.com/office/drawing/2014/main" id="{565E14BD-5B63-4A0A-86A9-99C5280FC3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6" name="AutoShape 11">
            <a:extLst>
              <a:ext uri="{FF2B5EF4-FFF2-40B4-BE49-F238E27FC236}">
                <a16:creationId xmlns:a16="http://schemas.microsoft.com/office/drawing/2014/main" id="{98E8CF02-621E-4B95-AD2D-6EFBBE6DBA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7" name="AutoShape 11">
            <a:extLst>
              <a:ext uri="{FF2B5EF4-FFF2-40B4-BE49-F238E27FC236}">
                <a16:creationId xmlns:a16="http://schemas.microsoft.com/office/drawing/2014/main" id="{88494AD4-5550-493A-A53C-6AD99E3C5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8" name="AutoShape 11">
            <a:extLst>
              <a:ext uri="{FF2B5EF4-FFF2-40B4-BE49-F238E27FC236}">
                <a16:creationId xmlns:a16="http://schemas.microsoft.com/office/drawing/2014/main" id="{D8671000-8DA6-4E99-8434-F79576F07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1358C7F-64EF-484D-8703-768C1F4906FB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40" name="AutoShape 11">
            <a:extLst>
              <a:ext uri="{FF2B5EF4-FFF2-40B4-BE49-F238E27FC236}">
                <a16:creationId xmlns:a16="http://schemas.microsoft.com/office/drawing/2014/main" id="{AED33636-9E48-4269-910D-1D907FA726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1" name="AutoShape 11">
            <a:extLst>
              <a:ext uri="{FF2B5EF4-FFF2-40B4-BE49-F238E27FC236}">
                <a16:creationId xmlns:a16="http://schemas.microsoft.com/office/drawing/2014/main" id="{BA1F5935-29C0-43D5-881E-46E3DFA8D0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3" name="AutoShape 11">
            <a:extLst>
              <a:ext uri="{FF2B5EF4-FFF2-40B4-BE49-F238E27FC236}">
                <a16:creationId xmlns:a16="http://schemas.microsoft.com/office/drawing/2014/main" id="{B25EB5E4-EF35-4B94-BFBE-83C27BD4AA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4" name="Shape 127">
            <a:extLst>
              <a:ext uri="{FF2B5EF4-FFF2-40B4-BE49-F238E27FC236}">
                <a16:creationId xmlns:a16="http://schemas.microsoft.com/office/drawing/2014/main" id="{3CA7F105-7D2A-4E64-90E4-B9A419C387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DC81C37-0616-4130-A453-B083D3AD50F4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EE1F017-BF59-4FBE-B67E-A606F562724E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448" name="AutoShape 11">
              <a:extLst>
                <a:ext uri="{FF2B5EF4-FFF2-40B4-BE49-F238E27FC236}">
                  <a16:creationId xmlns:a16="http://schemas.microsoft.com/office/drawing/2014/main" id="{0AB99FF7-2E43-4216-8456-C59707CB8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AutoShape 11">
              <a:extLst>
                <a:ext uri="{FF2B5EF4-FFF2-40B4-BE49-F238E27FC236}">
                  <a16:creationId xmlns:a16="http://schemas.microsoft.com/office/drawing/2014/main" id="{C603F604-D7EA-4F5C-B0EF-62D473A058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" name="Elbow Connector 92">
            <a:extLst>
              <a:ext uri="{FF2B5EF4-FFF2-40B4-BE49-F238E27FC236}">
                <a16:creationId xmlns:a16="http://schemas.microsoft.com/office/drawing/2014/main" id="{C365CA5D-1526-4B46-9D59-CB60BCA99B02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AutoShape 11">
            <a:extLst>
              <a:ext uri="{FF2B5EF4-FFF2-40B4-BE49-F238E27FC236}">
                <a16:creationId xmlns:a16="http://schemas.microsoft.com/office/drawing/2014/main" id="{35637933-6C33-440D-A483-582E3495EF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2" name="AutoShape 11">
            <a:extLst>
              <a:ext uri="{FF2B5EF4-FFF2-40B4-BE49-F238E27FC236}">
                <a16:creationId xmlns:a16="http://schemas.microsoft.com/office/drawing/2014/main" id="{FBC2B3CA-6E4D-434C-AA3E-688FB0B9AC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39D6F998-081A-43F8-AF00-7B4FEF12F43B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EAB4D8E-A889-4B89-805D-927C09397844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0B7977A6-239D-48F6-B48A-350F4022DE5D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457" name="Shape 127">
              <a:extLst>
                <a:ext uri="{FF2B5EF4-FFF2-40B4-BE49-F238E27FC236}">
                  <a16:creationId xmlns:a16="http://schemas.microsoft.com/office/drawing/2014/main" id="{FCA2C977-DF02-4B3C-A4A4-5B5031D80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Flowchart: Terminator 457">
              <a:extLst>
                <a:ext uri="{FF2B5EF4-FFF2-40B4-BE49-F238E27FC236}">
                  <a16:creationId xmlns:a16="http://schemas.microsoft.com/office/drawing/2014/main" id="{57C8682F-949D-4815-AAAE-2D283495C070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459" name="AutoShape 11">
            <a:extLst>
              <a:ext uri="{FF2B5EF4-FFF2-40B4-BE49-F238E27FC236}">
                <a16:creationId xmlns:a16="http://schemas.microsoft.com/office/drawing/2014/main" id="{051CA528-EE73-4A07-8E62-8FD7EA9BFF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" name="AutoShape 11">
            <a:extLst>
              <a:ext uri="{FF2B5EF4-FFF2-40B4-BE49-F238E27FC236}">
                <a16:creationId xmlns:a16="http://schemas.microsoft.com/office/drawing/2014/main" id="{565C80E0-9E3C-4239-B577-D6401FAF0D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" name="Elbow Connector 228">
            <a:extLst>
              <a:ext uri="{FF2B5EF4-FFF2-40B4-BE49-F238E27FC236}">
                <a16:creationId xmlns:a16="http://schemas.microsoft.com/office/drawing/2014/main" id="{68407DB6-CE03-4573-91FD-7CFB1EA40D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AutoShape 11">
            <a:extLst>
              <a:ext uri="{FF2B5EF4-FFF2-40B4-BE49-F238E27FC236}">
                <a16:creationId xmlns:a16="http://schemas.microsoft.com/office/drawing/2014/main" id="{4B072C8A-9D53-4857-B0FB-8CC2D85A8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0EFB72CB-97F2-405E-AF96-BF62E54DCDEF}"/>
              </a:ext>
            </a:extLst>
          </p:cNvPr>
          <p:cNvSpPr/>
          <p:nvPr/>
        </p:nvSpPr>
        <p:spPr>
          <a:xfrm rot="16200000">
            <a:off x="5275639" y="486978"/>
            <a:ext cx="309134" cy="2179734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53285-4346-4C85-9B36-3BDBF25F0E4B}"/>
              </a:ext>
            </a:extLst>
          </p:cNvPr>
          <p:cNvSpPr txBox="1"/>
          <p:nvPr/>
        </p:nvSpPr>
        <p:spPr>
          <a:xfrm>
            <a:off x="4528673" y="1024776"/>
            <a:ext cx="1874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Read $s0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5AE8E-7C9B-4317-9636-29E629BB1D80}"/>
              </a:ext>
            </a:extLst>
          </p:cNvPr>
          <p:cNvSpPr/>
          <p:nvPr/>
        </p:nvSpPr>
        <p:spPr>
          <a:xfrm>
            <a:off x="6416386" y="1923768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E86C7-131A-40F1-A8E5-B27C79543BA0}"/>
              </a:ext>
            </a:extLst>
          </p:cNvPr>
          <p:cNvSpPr/>
          <p:nvPr/>
        </p:nvSpPr>
        <p:spPr>
          <a:xfrm>
            <a:off x="6527799" y="1923768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43F7052-4513-4B1D-B0A6-BBD650A17A23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04CC2F1-030E-45EC-AB8A-1F3CEB0ECBFE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9781AB07-8338-4C9F-98F8-B8F97F0B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117" name="Text Box 23">
              <a:extLst>
                <a:ext uri="{FF2B5EF4-FFF2-40B4-BE49-F238E27FC236}">
                  <a16:creationId xmlns:a16="http://schemas.microsoft.com/office/drawing/2014/main" id="{92D1CE0B-86D5-456C-985C-7288FCA21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118" name="Text Box 23">
              <a:extLst>
                <a:ext uri="{FF2B5EF4-FFF2-40B4-BE49-F238E27FC236}">
                  <a16:creationId xmlns:a16="http://schemas.microsoft.com/office/drawing/2014/main" id="{307483FC-B084-4F1C-8CE7-F7D4F7669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119" name="Text Box 23">
              <a:extLst>
                <a:ext uri="{FF2B5EF4-FFF2-40B4-BE49-F238E27FC236}">
                  <a16:creationId xmlns:a16="http://schemas.microsoft.com/office/drawing/2014/main" id="{60AF94A3-CDFF-4060-BCAE-EDD8C922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120" name="Text Box 23">
              <a:extLst>
                <a:ext uri="{FF2B5EF4-FFF2-40B4-BE49-F238E27FC236}">
                  <a16:creationId xmlns:a16="http://schemas.microsoft.com/office/drawing/2014/main" id="{8FFE4A0B-4765-47C4-B4FE-1555FB489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121" name="Text Box 23">
              <a:extLst>
                <a:ext uri="{FF2B5EF4-FFF2-40B4-BE49-F238E27FC236}">
                  <a16:creationId xmlns:a16="http://schemas.microsoft.com/office/drawing/2014/main" id="{13253F09-9C8B-4FA8-A45B-2AEB51826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122" name="Text Box 23">
              <a:extLst>
                <a:ext uri="{FF2B5EF4-FFF2-40B4-BE49-F238E27FC236}">
                  <a16:creationId xmlns:a16="http://schemas.microsoft.com/office/drawing/2014/main" id="{E56424CA-26CF-4C60-A261-37BCCA715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123" name="Rounded Rectangle 49">
              <a:extLst>
                <a:ext uri="{FF2B5EF4-FFF2-40B4-BE49-F238E27FC236}">
                  <a16:creationId xmlns:a16="http://schemas.microsoft.com/office/drawing/2014/main" id="{72BCE585-FBE9-47C5-8300-060B6719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124" name="Straight Connector 253">
              <a:extLst>
                <a:ext uri="{FF2B5EF4-FFF2-40B4-BE49-F238E27FC236}">
                  <a16:creationId xmlns:a16="http://schemas.microsoft.com/office/drawing/2014/main" id="{18FC5330-77EC-4010-B3BA-91D18EAFD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Text Box 23">
              <a:extLst>
                <a:ext uri="{FF2B5EF4-FFF2-40B4-BE49-F238E27FC236}">
                  <a16:creationId xmlns:a16="http://schemas.microsoft.com/office/drawing/2014/main" id="{A60AF495-A9D8-4E6A-A17D-12302B1FC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126" name="Text Box 23">
              <a:extLst>
                <a:ext uri="{FF2B5EF4-FFF2-40B4-BE49-F238E27FC236}">
                  <a16:creationId xmlns:a16="http://schemas.microsoft.com/office/drawing/2014/main" id="{7C63B91F-C0EA-4672-A91C-E5FEF613D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127" name="Text Box 23">
              <a:extLst>
                <a:ext uri="{FF2B5EF4-FFF2-40B4-BE49-F238E27FC236}">
                  <a16:creationId xmlns:a16="http://schemas.microsoft.com/office/drawing/2014/main" id="{7B7D7FCC-27FE-4973-8EE0-0D9F5D060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128" name="Straight Connector 253">
              <a:extLst>
                <a:ext uri="{FF2B5EF4-FFF2-40B4-BE49-F238E27FC236}">
                  <a16:creationId xmlns:a16="http://schemas.microsoft.com/office/drawing/2014/main" id="{15D6B4AE-CCBE-4C4A-849F-3B03E21740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18780-29A5-4437-8B3B-554ACE2A1A54}"/>
              </a:ext>
            </a:extLst>
          </p:cNvPr>
          <p:cNvSpPr/>
          <p:nvPr/>
        </p:nvSpPr>
        <p:spPr>
          <a:xfrm rot="16200000">
            <a:off x="2970447" y="4040821"/>
            <a:ext cx="2823850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LW $t1,4($s0) machine code</a:t>
            </a:r>
          </a:p>
        </p:txBody>
      </p:sp>
      <p:cxnSp>
        <p:nvCxnSpPr>
          <p:cNvPr id="131" name="AutoShape 11">
            <a:extLst>
              <a:ext uri="{FF2B5EF4-FFF2-40B4-BE49-F238E27FC236}">
                <a16:creationId xmlns:a16="http://schemas.microsoft.com/office/drawing/2014/main" id="{6864D715-EF82-4425-9A33-3D41A22723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0598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7403272" y="534342"/>
            <a:ext cx="309133" cy="2075531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0495" y="1024776"/>
            <a:ext cx="2997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Calculate memory address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7B513CCC-6529-4C20-8BBA-1881F96DC489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7E822DAB-E65C-462D-934E-84B07AAA3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EA42D3DD-7EF4-4524-B144-4D030FD3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6F8486DB-912F-42EB-A4C5-A1D75BFC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82C03687-0E64-405A-9148-22DB3426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48901A8B-FB32-4279-90B9-541C225F5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AFA5858F-DEC4-4B42-A90B-0929C9C69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422A46FD-43C8-4EF3-811A-852D0DB9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BD107113-893A-4AE2-96DC-162B4E85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4328173E-4249-4D79-8C80-E3B89C3E8C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9C1C8EDC-C968-49FA-8D79-6546F10CA080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43DE34E5-2F9C-440E-BC46-8920BD79D5B4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D765F6D7-23F8-4B65-8AFA-54C991E0247E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B39B4BDB-90DA-40D5-96C6-FC2EBADFC8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D5BBA4EE-1DFA-40AC-9E43-C0632B715E57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89C2D94C-EA9E-4CAE-AD3A-451BE7950847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B581E86-5ADF-4D92-B878-90D38069F7ED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666ABE46-6BB1-4105-BA55-9ED0EA77145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384533F0-4A39-4C72-9AAD-925A0A1D43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06748449-3F03-445E-A9C0-BB8EAC682EE6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0F4A40E0-6636-45B2-B999-514600D90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D0A103E3-F633-43D4-8EE2-9E519CE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443BA51E-B56B-4B7E-829A-D5A3607E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05403706-6775-46DC-8BAB-BED772B019B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C119A07-9DAC-49A8-85CA-03F8EEE156B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F7D2D8FB-7D3E-4903-9D73-DFFBCBC5D47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32E4415B-1125-48E8-AA88-58135CFC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73ECB95D-88F0-4FF1-AC26-0AF9166CD808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23D09B0F-2E86-48EE-8900-30241371E27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78464672-925A-418B-ABB4-E4A7CDFA283C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435B6EC3-1126-452F-AC02-ADF90EB5E5F8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CDA9BCF6-B3AB-4FD2-97AB-BECB8AE20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D60A3F58-8251-4ECC-A824-8718B2B46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F5B85927-B8B5-42B7-A345-A0F245AF64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39D48D7B-A5ED-4AEC-8375-E426F4E2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55FAC5C6-DD4F-4450-88E8-B667D95E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49323EE2-CF3C-44ED-A535-7CE672BF77DC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3E950285-0422-4D32-9642-2179E0CBC8C3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39DD1512-236E-4084-95F5-8122D2FFB69E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F4E14258-1549-4D49-A02D-FA1EBFF87E51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7A575C-F710-4CA6-BDE1-051893D8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1EA0C859-1A34-4134-8068-174235D6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FE366B7D-E500-4E21-97BC-23F12E46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FFC128B-AFCD-4E2D-869A-79AF56B57B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E9B251A1-2C6D-4B40-B743-DB4243ED70F9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1EC671FB-889A-4CA6-9E7F-07736BC8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9BA524EC-FDED-4931-A880-8C36048A2312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344162CB-8654-444E-9044-FAC37499EA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B190AE62-BAEE-4E36-84EB-3C3E964FE7DE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ADEAB4B-EDD4-4ED1-8E2B-91AB468375D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5C0BE369-93E8-44BC-8DD0-FAF6A7568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351B1919-50D3-416D-BDE4-9DDE901D7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DEC61826-6EFC-442D-9B1A-97FE2B014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11902CAB-16AC-4F3E-91E9-B0F49D18F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FE0666E4-856D-4C33-92D9-E216A6B65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85F62D9E-7CFA-4429-9445-570F1C50A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90B559B1-6689-422B-9316-1E725955C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FB4FE92E-5FEC-4CD4-88BB-367CB582E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BD50603-90CE-4E56-B069-DE1CD792C5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D5D98D44-7189-4F4B-8584-BDDA85F8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729B11E6-B778-4C2C-A646-04B86FF28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CF7DED3E-B6F3-4458-A26D-7DC3B6C7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3886A6D5-C04A-418A-B279-2D490BE4E3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970230CB-37B9-4B8B-86EC-089727DDAC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6F84B32B-E0E0-430F-991F-71509678C4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49C4DB7-B292-470A-9AEB-C2699672E951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3F8F9A52-6DE9-4E2A-BF72-17BA74367D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A1D66BAC-7A9F-4275-AE75-AD79E8C08C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5839758B-1C02-42F8-8699-370DE23D2A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F393CB3B-D265-433F-990C-AFFB5F10F8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AB306CCD-FFDC-4C71-ABA0-0E28ACBD07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39493F17-DD8C-49AA-B18B-AA3327DBE3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11E7CA99-F148-439A-B498-94CD22CC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E1FAA45E-2EE8-4ED0-AD8B-7B97E654B0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A4EF1D0F-6A45-4D31-872F-A42C6AD4C8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24982B72-8B77-4FAC-A898-6AF7291231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0A8A84C2-E59C-4CC1-A893-1C3C4C7FF5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A6CD90E-7A8D-4114-AEE2-07465630E9F0}"/>
              </a:ext>
            </a:extLst>
          </p:cNvPr>
          <p:cNvSpPr/>
          <p:nvPr/>
        </p:nvSpPr>
        <p:spPr>
          <a:xfrm>
            <a:off x="10161132" y="1923023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B211A2D-CE8D-410F-9DB3-CBB43CD19421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89EEBB36-2A2B-49FA-8088-3960EBAA7B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B822D093-38F5-40AA-9FF0-AA96680DD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9D35EB7F-6106-4DB1-99E8-81FD17E72DB0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91098E18-6BAB-4347-A597-5904D2E6A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87416762-A421-453F-A90E-65B793F38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0529CC5-3590-4267-9BDE-C0C7A6646B6E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AD2711F-63EE-4CB8-A1A8-9597749EAD57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4B91FB5-CCA8-4C5E-A6EA-3AFF63439227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6233AE4F-2F14-4E50-BE46-444C5F5D5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D1F61933-3D19-4C34-9696-F6CFC9C4B4D6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DCD9C1CA-FD9C-40C1-8C9E-5A5B6A38C7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CA6FD81B-7788-471A-A11A-BC447A774E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67EBBC-2696-4EAB-88C5-12DD0B2BEE58}"/>
              </a:ext>
            </a:extLst>
          </p:cNvPr>
          <p:cNvSpPr/>
          <p:nvPr/>
        </p:nvSpPr>
        <p:spPr>
          <a:xfrm>
            <a:off x="6525769" y="1922192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5638D-4EE7-4A46-BBEC-C89B019BAB50}"/>
              </a:ext>
            </a:extLst>
          </p:cNvPr>
          <p:cNvSpPr/>
          <p:nvPr/>
        </p:nvSpPr>
        <p:spPr>
          <a:xfrm>
            <a:off x="6427606" y="1921528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DE5C8D-66B9-4D72-B40F-1E397F40EA2E}"/>
              </a:ext>
            </a:extLst>
          </p:cNvPr>
          <p:cNvSpPr/>
          <p:nvPr/>
        </p:nvSpPr>
        <p:spPr>
          <a:xfrm>
            <a:off x="8484191" y="192298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BCBEF-C467-4F91-9061-46007A117B00}"/>
              </a:ext>
            </a:extLst>
          </p:cNvPr>
          <p:cNvSpPr/>
          <p:nvPr/>
        </p:nvSpPr>
        <p:spPr>
          <a:xfrm>
            <a:off x="8595604" y="192298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98" name="AutoShape 11">
            <a:extLst>
              <a:ext uri="{FF2B5EF4-FFF2-40B4-BE49-F238E27FC236}">
                <a16:creationId xmlns:a16="http://schemas.microsoft.com/office/drawing/2014/main" id="{38FDCA41-F36C-4DED-92DF-5718403A25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4404E-FD15-41D7-9CFA-65FBC6362FCB}"/>
              </a:ext>
            </a:extLst>
          </p:cNvPr>
          <p:cNvSpPr/>
          <p:nvPr/>
        </p:nvSpPr>
        <p:spPr>
          <a:xfrm rot="16200000">
            <a:off x="5028966" y="4244345"/>
            <a:ext cx="3059940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Offset=0x00000004 / $s0 value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CFAB29-0EA0-4BFA-A583-446DD6F09333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300" name="Slide Number Placeholder 1">
            <a:extLst>
              <a:ext uri="{FF2B5EF4-FFF2-40B4-BE49-F238E27FC236}">
                <a16:creationId xmlns:a16="http://schemas.microsoft.com/office/drawing/2014/main" id="{AFD3DB29-3D6F-4787-872B-7F7BF01F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D142CEF-EE8B-44F3-BAC3-70F790CBAAAE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</p:spTree>
    <p:extLst>
      <p:ext uri="{BB962C8B-B14F-4D97-AF65-F5344CB8AC3E}">
        <p14:creationId xmlns:p14="http://schemas.microsoft.com/office/powerpoint/2010/main" val="40231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9266041" y="722557"/>
            <a:ext cx="310186" cy="1698046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3340" y="1018949"/>
            <a:ext cx="2782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Read data from memory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A118A930-1330-4DD6-995B-264B18BD380A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33290ABB-841F-48E5-8415-499A9547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E8D65B40-5CC3-4E19-9363-99196DEE4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46731B04-590A-4E44-9A65-7C588B4CC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A73ADB77-9DE8-437E-929C-D5DBC7891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904583F9-67AF-4597-8D7F-A452D7E7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29B530D5-F89E-41F7-BEF9-5A76C125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00EC0C0B-5431-4FE7-8919-5C721668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2F8C07DD-3661-426A-9867-F41DA476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10BB8852-9807-4A87-BA10-42C0C58CA1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5129AA63-BD79-4CFD-8A41-A8A7E9E2A06A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81CD3F13-3D57-424C-A6CD-465B7CD5B9AB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B1E8BF9F-E00C-44FB-9007-D958C4B94A77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F656EF4D-75AC-4C6F-A258-C85118DB20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0FCB8F86-F67C-4A99-9A37-D49A499AC150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26BCEF40-4058-4732-9379-37D5D09AA577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CE92775-EBD3-4906-A047-7A99A2F4E636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D04C3B2A-944A-4B89-A444-1E02CD2632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8B0DD75D-5A83-479D-BF23-CC72EBBAA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1E6A684B-7BDB-4602-9C7F-246B77EC79B8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EFBF2055-34B6-42E2-8903-3CB4190EB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73C689B-0204-4BC6-AA89-42F150B5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A4D5CE6A-E719-4C84-92C6-DE1B1042D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3B1788FE-A055-4AC7-9247-77710E4D0C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28B64C72-FF62-4140-9BCE-B09C59A7140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D41F407F-49CC-4FC9-A3B4-AB62AC6950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6E8257CC-775D-4E1D-968C-D5B43D55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549FE747-7A15-498B-9FC8-C6171F667EBF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FEA16646-830A-4D68-A37C-50CE3F30A3B3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FF886C8D-C715-48E1-B6CE-097E1BCF2176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D1080AD-7C15-48D9-BB64-06A5B71AA70E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3E24C6DB-EAA0-4411-89F2-D49032DC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4A65C9AA-27AF-48BB-A115-1BD4FC45F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8C2EA08D-48D3-4CDE-A182-18B7E550BA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33A21914-92E5-4898-9E86-9FECA5AB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230DF570-A170-407F-A82A-DA8E413D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6FB9F752-1364-4FCD-BE5E-9D3A6F86ADAB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BDFC04A4-60C2-4B68-90EA-D67DF1DFE747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DBC48058-9487-40B1-AC15-1DC2BBA8102B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BD175E4D-51E3-48A5-A292-E6E1754D3347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FC21563C-2898-46D0-83A5-BD77F9C8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66602EFE-313A-4BFB-9431-5B187372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5110EE46-23AF-48FC-95E4-7661EB9D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04E0E710-1547-492F-8F87-428D1E32F1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65962EAB-209A-4857-8585-86993F35181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F9CA3D93-F88F-42DD-B824-A7131C220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19603791-28F5-4D2E-9E1A-1AF6CEE5D4F0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CE75F479-8846-47F5-BB98-51025B5702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832B963B-681E-4A97-97A0-FBD7F6EBC07A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EBEE079-C5EB-434D-9BDB-2FD7A6E93E2B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  <a:noFill/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DC112E89-03E0-4F26-8078-087405A71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4A4EF17C-D4F3-4A49-8415-CB63AE359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C524C702-EA76-46E9-98DA-834EF1A5C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43C3A095-FF38-40A6-BE07-8CD393B6F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2934EF93-EA1A-4613-9F33-022245655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738A8A51-BCA5-4C79-BE02-74AFDE54A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556EC196-B582-4959-B493-71FE7107F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6B8058E2-C246-41D3-BA6A-C198B2F6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C6BE7BE-0FAB-4881-8B19-7F66A1E59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FF9DC5D4-1990-46ED-A1C1-B17EED7D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3BE1B3AE-5241-40B8-AF24-9043F67C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7D807569-BC22-4A56-A335-D4E8717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CBD15343-5801-4B63-8415-732305867E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B50C4533-0245-4EBF-8FB0-F441BF670F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1789A2FA-FCBC-403A-8F48-FAA3D6D33A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DA0755C-B59A-48E5-9456-2539E48E41B1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D850508-216A-4D96-99AF-2D41D2D32670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AE07BF04-B480-4233-AADB-2AFA2E90FC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F8A4CA5F-DE2A-4922-84DE-AA93B40156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3CA4993D-CDB9-420E-8FC0-AD6A1EDDE7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F3254CB-C130-4BED-A323-2ACBCCE1DC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7150939A-7110-4530-82EE-7B4198BA24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5D9F570-B8FD-4269-AA02-A735751F62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3C4B8736-6B13-4337-96F1-F87039518A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F293595F-D300-412C-BB92-20DB5A662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A7E73462-B310-487F-88C3-4997E02059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B87EC20A-1763-4CFE-B36F-07B8354A05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9A15330-A961-4890-AF12-1466ABA221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15608D0E-BAF6-46E0-A903-90331BFCF5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8C3CF67-9B16-4583-9670-8A61A04D91A2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1E4DE2D5-8D62-4087-8E31-33E181A933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05EB73FB-3287-40CE-B1BD-E22BEFD614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EB96EAEC-9966-4FA3-9EBC-28DFF4C2C3D9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E4945681-69E6-4862-AEE5-C5CCC6B29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D0BD83A1-025E-4AFF-87D5-8BBFEF0F2D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12C4F130-3C14-4746-8B97-0C5D5F430B10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E576E58-D349-41B1-9A86-41A21CFCFDBA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9E646F3-3A37-4D22-AF48-475E79B0DFCA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07E1F4BC-68AF-40E6-9E07-2280007F9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0E9C3081-E998-474E-B30C-515B267C118A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364917FE-68A6-4131-99B9-4191C15670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41AEE20C-2D3E-4866-82B3-A955EB1E9C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5D89BB-A2AA-4A85-A13E-564A5E1124C1}"/>
              </a:ext>
            </a:extLst>
          </p:cNvPr>
          <p:cNvSpPr/>
          <p:nvPr/>
        </p:nvSpPr>
        <p:spPr>
          <a:xfrm>
            <a:off x="8573321" y="192647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89A0F-DFAD-4960-946C-B2E4F7BCC33C}"/>
              </a:ext>
            </a:extLst>
          </p:cNvPr>
          <p:cNvSpPr/>
          <p:nvPr/>
        </p:nvSpPr>
        <p:spPr>
          <a:xfrm>
            <a:off x="8475158" y="192581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F02CC-FBC7-4472-98A1-0829123ED34B}"/>
              </a:ext>
            </a:extLst>
          </p:cNvPr>
          <p:cNvSpPr/>
          <p:nvPr/>
        </p:nvSpPr>
        <p:spPr>
          <a:xfrm>
            <a:off x="10161708" y="1920450"/>
            <a:ext cx="103686" cy="416588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B232D-E28C-4D64-B87F-5959D0683853}"/>
              </a:ext>
            </a:extLst>
          </p:cNvPr>
          <p:cNvSpPr/>
          <p:nvPr/>
        </p:nvSpPr>
        <p:spPr>
          <a:xfrm>
            <a:off x="10273121" y="1920450"/>
            <a:ext cx="100584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B9CE2A-2BD8-43A5-94C5-5E133468340D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5AE6339-FF3F-4249-B099-6C1D9D09A4BB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7742129" y="4197585"/>
            <a:ext cx="1742592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Memory Address</a:t>
            </a:r>
          </a:p>
        </p:txBody>
      </p:sp>
      <p:sp>
        <p:nvSpPr>
          <p:cNvPr id="298" name="Slide Number Placeholder 1">
            <a:extLst>
              <a:ext uri="{FF2B5EF4-FFF2-40B4-BE49-F238E27FC236}">
                <a16:creationId xmlns:a16="http://schemas.microsoft.com/office/drawing/2014/main" id="{F42B9597-F6DC-41AF-AC41-B330323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1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E29938-166C-4DC3-A950-621B5C24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150" y="3236072"/>
            <a:ext cx="559209" cy="2057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 dirty="0">
              <a:solidFill>
                <a:prstClr val="black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Pipeline Example: LW $t1, 4($s0)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10598233" y="1050096"/>
            <a:ext cx="340863" cy="1012290"/>
          </a:xfrm>
          <a:prstGeom prst="rightBrace">
            <a:avLst>
              <a:gd name="adj1" fmla="val 450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2701" y="1017533"/>
            <a:ext cx="282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2000" b="1" dirty="0">
                <a:solidFill>
                  <a:prstClr val="black"/>
                </a:solidFill>
                <a:latin typeface="Calibri"/>
              </a:rPr>
              <a:t>Store data to register file</a:t>
            </a:r>
          </a:p>
        </p:txBody>
      </p:sp>
      <p:sp>
        <p:nvSpPr>
          <p:cNvPr id="143" name="Trapezoid 142">
            <a:extLst>
              <a:ext uri="{FF2B5EF4-FFF2-40B4-BE49-F238E27FC236}">
                <a16:creationId xmlns:a16="http://schemas.microsoft.com/office/drawing/2014/main" id="{2FA4C26D-0545-4790-A1B8-26FAE431EE8F}"/>
              </a:ext>
            </a:extLst>
          </p:cNvPr>
          <p:cNvSpPr/>
          <p:nvPr/>
        </p:nvSpPr>
        <p:spPr bwMode="auto">
          <a:xfrm rot="5400000">
            <a:off x="7117547" y="4263251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ABC5CA94-D32D-4AF0-9F85-3EBC2F7E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4537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87" name="Text Box 23">
            <a:extLst>
              <a:ext uri="{FF2B5EF4-FFF2-40B4-BE49-F238E27FC236}">
                <a16:creationId xmlns:a16="http://schemas.microsoft.com/office/drawing/2014/main" id="{69DAEA9E-B195-482B-9818-E07BE7DD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647" y="4148953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189" name="Rectangle 7">
            <a:extLst>
              <a:ext uri="{FF2B5EF4-FFF2-40B4-BE49-F238E27FC236}">
                <a16:creationId xmlns:a16="http://schemas.microsoft.com/office/drawing/2014/main" id="{180384C2-33AF-4580-AF48-0323E0D7B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154" y="4432994"/>
            <a:ext cx="838200" cy="1628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1" name="Text Box 23">
            <a:extLst>
              <a:ext uri="{FF2B5EF4-FFF2-40B4-BE49-F238E27FC236}">
                <a16:creationId xmlns:a16="http://schemas.microsoft.com/office/drawing/2014/main" id="{21F357A7-64FA-4505-AD56-5F20B77F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4518720"/>
            <a:ext cx="6858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195" name="Text Box 23">
            <a:extLst>
              <a:ext uri="{FF2B5EF4-FFF2-40B4-BE49-F238E27FC236}">
                <a16:creationId xmlns:a16="http://schemas.microsoft.com/office/drawing/2014/main" id="{D4DAE8C6-345A-4714-BE23-44B3B3C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154" y="481399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196" name="Text Box 23">
            <a:extLst>
              <a:ext uri="{FF2B5EF4-FFF2-40B4-BE49-F238E27FC236}">
                <a16:creationId xmlns:a16="http://schemas.microsoft.com/office/drawing/2014/main" id="{4FCD8A14-367B-4084-8961-5122DD68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154" y="5193407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197" name="Text Box 23">
            <a:extLst>
              <a:ext uri="{FF2B5EF4-FFF2-40B4-BE49-F238E27FC236}">
                <a16:creationId xmlns:a16="http://schemas.microsoft.com/office/drawing/2014/main" id="{F2BEE65D-8BDA-4269-84A8-4A3941F1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5271195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98" name="Text Box 23">
            <a:extLst>
              <a:ext uri="{FF2B5EF4-FFF2-40B4-BE49-F238E27FC236}">
                <a16:creationId xmlns:a16="http://schemas.microsoft.com/office/drawing/2014/main" id="{A5CB92DD-49FC-4480-88C1-25B4F19F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54" y="4531419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1" name="AutoShape 11">
            <a:extLst>
              <a:ext uri="{FF2B5EF4-FFF2-40B4-BE49-F238E27FC236}">
                <a16:creationId xmlns:a16="http://schemas.microsoft.com/office/drawing/2014/main" id="{3D5F4C7C-655A-453C-97A9-98A0787A9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288651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AutoShape 11">
            <a:extLst>
              <a:ext uri="{FF2B5EF4-FFF2-40B4-BE49-F238E27FC236}">
                <a16:creationId xmlns:a16="http://schemas.microsoft.com/office/drawing/2014/main" id="{F5B78E54-CD7F-424F-921A-E2B83DF503F5}"/>
              </a:ext>
            </a:extLst>
          </p:cNvPr>
          <p:cNvCxnSpPr>
            <a:cxnSpLocks noChangeShapeType="1"/>
            <a:endCxn id="191" idx="1"/>
          </p:cNvCxnSpPr>
          <p:nvPr/>
        </p:nvCxnSpPr>
        <p:spPr bwMode="auto">
          <a:xfrm>
            <a:off x="8697241" y="4644076"/>
            <a:ext cx="388914" cy="16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Shape 127">
            <a:extLst>
              <a:ext uri="{FF2B5EF4-FFF2-40B4-BE49-F238E27FC236}">
                <a16:creationId xmlns:a16="http://schemas.microsoft.com/office/drawing/2014/main" id="{0CA627D9-EB95-42AE-B44C-449FD3E8CCA9}"/>
              </a:ext>
            </a:extLst>
          </p:cNvPr>
          <p:cNvCxnSpPr>
            <a:cxnSpLocks noChangeShapeType="1"/>
            <a:stCxn id="208" idx="3"/>
            <a:endCxn id="250" idx="1"/>
          </p:cNvCxnSpPr>
          <p:nvPr/>
        </p:nvCxnSpPr>
        <p:spPr bwMode="auto">
          <a:xfrm flipH="1" flipV="1">
            <a:off x="5047760" y="4813900"/>
            <a:ext cx="5879495" cy="68362"/>
          </a:xfrm>
          <a:prstGeom prst="bentConnector5">
            <a:avLst>
              <a:gd name="adj1" fmla="val -3888"/>
              <a:gd name="adj2" fmla="val -1959172"/>
              <a:gd name="adj3" fmla="val 10388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4EEBA0C6-4C33-42DE-896A-0D0E3C8A9CAD}"/>
              </a:ext>
            </a:extLst>
          </p:cNvPr>
          <p:cNvSpPr/>
          <p:nvPr/>
        </p:nvSpPr>
        <p:spPr>
          <a:xfrm>
            <a:off x="6986921" y="4638260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6" name="AutoShape 11">
            <a:extLst>
              <a:ext uri="{FF2B5EF4-FFF2-40B4-BE49-F238E27FC236}">
                <a16:creationId xmlns:a16="http://schemas.microsoft.com/office/drawing/2014/main" id="{89F848C6-C579-43BB-B38D-66A18304A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0760" y="4756750"/>
            <a:ext cx="220111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1">
            <a:extLst>
              <a:ext uri="{FF2B5EF4-FFF2-40B4-BE49-F238E27FC236}">
                <a16:creationId xmlns:a16="http://schemas.microsoft.com/office/drawing/2014/main" id="{45EB1FCB-1215-4053-9CD1-4FB9D2E8DBD3}"/>
              </a:ext>
            </a:extLst>
          </p:cNvPr>
          <p:cNvCxnSpPr>
            <a:cxnSpLocks noChangeShapeType="1"/>
            <a:stCxn id="205" idx="3"/>
          </p:cNvCxnSpPr>
          <p:nvPr/>
        </p:nvCxnSpPr>
        <p:spPr bwMode="auto">
          <a:xfrm flipV="1">
            <a:off x="7212797" y="4901149"/>
            <a:ext cx="17144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AE316274-C7DA-47C6-92B2-690FFCCDAF29}"/>
              </a:ext>
            </a:extLst>
          </p:cNvPr>
          <p:cNvSpPr/>
          <p:nvPr/>
        </p:nvSpPr>
        <p:spPr>
          <a:xfrm>
            <a:off x="10701379" y="4619372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99BA534-A604-437F-93E1-758CB1CC5D29}"/>
              </a:ext>
            </a:extLst>
          </p:cNvPr>
          <p:cNvCxnSpPr>
            <a:cxnSpLocks/>
          </p:cNvCxnSpPr>
          <p:nvPr/>
        </p:nvCxnSpPr>
        <p:spPr>
          <a:xfrm>
            <a:off x="9924354" y="5015098"/>
            <a:ext cx="2367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hape 127">
            <a:extLst>
              <a:ext uri="{FF2B5EF4-FFF2-40B4-BE49-F238E27FC236}">
                <a16:creationId xmlns:a16="http://schemas.microsoft.com/office/drawing/2014/main" id="{F080AAB0-E54F-4EBD-BF95-277992B4A43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45042" y="3442300"/>
            <a:ext cx="610665" cy="590090"/>
          </a:xfrm>
          <a:prstGeom prst="bentConnector3">
            <a:avLst>
              <a:gd name="adj1" fmla="val 16926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" name="AutoShape 11">
            <a:extLst>
              <a:ext uri="{FF2B5EF4-FFF2-40B4-BE49-F238E27FC236}">
                <a16:creationId xmlns:a16="http://schemas.microsoft.com/office/drawing/2014/main" id="{11B81CE0-38E9-4F1F-882E-25CCAF24E2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51150" y="3845102"/>
            <a:ext cx="50455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3" name="Group 104">
            <a:extLst>
              <a:ext uri="{FF2B5EF4-FFF2-40B4-BE49-F238E27FC236}">
                <a16:creationId xmlns:a16="http://schemas.microsoft.com/office/drawing/2014/main" id="{302B3C87-F5FC-4341-AF05-BCDB597B59F3}"/>
              </a:ext>
            </a:extLst>
          </p:cNvPr>
          <p:cNvGrpSpPr>
            <a:grpSpLocks/>
          </p:cNvGrpSpPr>
          <p:nvPr/>
        </p:nvGrpSpPr>
        <p:grpSpPr bwMode="auto">
          <a:xfrm>
            <a:off x="2732907" y="3455220"/>
            <a:ext cx="1295400" cy="1371600"/>
            <a:chOff x="1447800" y="4191000"/>
            <a:chExt cx="685800" cy="990600"/>
          </a:xfrm>
          <a:noFill/>
        </p:grpSpPr>
        <p:sp>
          <p:nvSpPr>
            <p:cNvPr id="214" name="Rectangle 7">
              <a:extLst>
                <a:ext uri="{FF2B5EF4-FFF2-40B4-BE49-F238E27FC236}">
                  <a16:creationId xmlns:a16="http://schemas.microsoft.com/office/drawing/2014/main" id="{5F05E892-B82B-44A1-991B-7D1EF7EE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215" name="Text Box 23">
              <a:extLst>
                <a:ext uri="{FF2B5EF4-FFF2-40B4-BE49-F238E27FC236}">
                  <a16:creationId xmlns:a16="http://schemas.microsoft.com/office/drawing/2014/main" id="{9E1CC139-5AC6-44B1-9924-2530C6040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16" name="Text Box 23">
              <a:extLst>
                <a:ext uri="{FF2B5EF4-FFF2-40B4-BE49-F238E27FC236}">
                  <a16:creationId xmlns:a16="http://schemas.microsoft.com/office/drawing/2014/main" id="{25D399C8-74CA-4429-8967-B9B3D0638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217" name="Rectangle 7">
            <a:extLst>
              <a:ext uri="{FF2B5EF4-FFF2-40B4-BE49-F238E27FC236}">
                <a16:creationId xmlns:a16="http://schemas.microsoft.com/office/drawing/2014/main" id="{27B8B3C0-8342-47DD-BD55-7040E5EAD5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36566" y="3881473"/>
            <a:ext cx="9906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218" name="Straight Connector 24">
            <a:extLst>
              <a:ext uri="{FF2B5EF4-FFF2-40B4-BE49-F238E27FC236}">
                <a16:creationId xmlns:a16="http://schemas.microsoft.com/office/drawing/2014/main" id="{E978F8FD-7DFE-4B1B-B6A6-1193C8C98C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255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7">
            <a:extLst>
              <a:ext uri="{FF2B5EF4-FFF2-40B4-BE49-F238E27FC236}">
                <a16:creationId xmlns:a16="http://schemas.microsoft.com/office/drawing/2014/main" id="{66426AED-AD26-429F-83BD-602C090971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01704" y="358397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" name="Text Box 22">
            <a:extLst>
              <a:ext uri="{FF2B5EF4-FFF2-40B4-BE49-F238E27FC236}">
                <a16:creationId xmlns:a16="http://schemas.microsoft.com/office/drawing/2014/main" id="{F7B97EBD-527A-45F3-A562-AC24F17B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957" y="3301349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221" name="Shape 31">
            <a:extLst>
              <a:ext uri="{FF2B5EF4-FFF2-40B4-BE49-F238E27FC236}">
                <a16:creationId xmlns:a16="http://schemas.microsoft.com/office/drawing/2014/main" id="{483CA78A-691D-4626-B0DB-0919E1424DC6}"/>
              </a:ext>
            </a:extLst>
          </p:cNvPr>
          <p:cNvCxnSpPr>
            <a:cxnSpLocks noChangeShapeType="1"/>
            <a:endCxn id="217" idx="3"/>
          </p:cNvCxnSpPr>
          <p:nvPr/>
        </p:nvCxnSpPr>
        <p:spPr bwMode="auto">
          <a:xfrm>
            <a:off x="2099310" y="3416590"/>
            <a:ext cx="132556" cy="11404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AutoShape 11">
            <a:extLst>
              <a:ext uri="{FF2B5EF4-FFF2-40B4-BE49-F238E27FC236}">
                <a16:creationId xmlns:a16="http://schemas.microsoft.com/office/drawing/2014/main" id="{B4400FA3-8D1D-4522-AEA3-50210AF6EFCC}"/>
              </a:ext>
            </a:extLst>
          </p:cNvPr>
          <p:cNvCxnSpPr>
            <a:cxnSpLocks noChangeShapeType="1"/>
            <a:stCxn id="217" idx="2"/>
            <a:endCxn id="216" idx="1"/>
          </p:cNvCxnSpPr>
          <p:nvPr/>
        </p:nvCxnSpPr>
        <p:spPr bwMode="auto">
          <a:xfrm>
            <a:off x="2376329" y="4025936"/>
            <a:ext cx="356578" cy="4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Shape 127">
            <a:extLst>
              <a:ext uri="{FF2B5EF4-FFF2-40B4-BE49-F238E27FC236}">
                <a16:creationId xmlns:a16="http://schemas.microsoft.com/office/drawing/2014/main" id="{1021BF88-E448-4DBD-890F-B523F071D75F}"/>
              </a:ext>
            </a:extLst>
          </p:cNvPr>
          <p:cNvCxnSpPr>
            <a:cxnSpLocks noChangeShapeType="1"/>
            <a:endCxn id="253" idx="1"/>
          </p:cNvCxnSpPr>
          <p:nvPr/>
        </p:nvCxnSpPr>
        <p:spPr bwMode="auto">
          <a:xfrm rot="16200000" flipH="1">
            <a:off x="4198167" y="4709073"/>
            <a:ext cx="1271046" cy="580508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4" name="Trapezoid 223">
            <a:extLst>
              <a:ext uri="{FF2B5EF4-FFF2-40B4-BE49-F238E27FC236}">
                <a16:creationId xmlns:a16="http://schemas.microsoft.com/office/drawing/2014/main" id="{D25EDC37-8A84-4801-AEED-167028F051DF}"/>
              </a:ext>
            </a:extLst>
          </p:cNvPr>
          <p:cNvSpPr/>
          <p:nvPr/>
        </p:nvSpPr>
        <p:spPr bwMode="auto">
          <a:xfrm rot="5400000">
            <a:off x="7409440" y="2644465"/>
            <a:ext cx="1143000" cy="609600"/>
          </a:xfrm>
          <a:prstGeom prst="trapezoid">
            <a:avLst>
              <a:gd name="adj" fmla="val 359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225" name="Text Box 23">
            <a:extLst>
              <a:ext uri="{FF2B5EF4-FFF2-40B4-BE49-F238E27FC236}">
                <a16:creationId xmlns:a16="http://schemas.microsoft.com/office/drawing/2014/main" id="{8433E176-8587-457C-B484-BEE8DDCF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540" y="2844175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226" name="Text Box 23">
            <a:extLst>
              <a:ext uri="{FF2B5EF4-FFF2-40B4-BE49-F238E27FC236}">
                <a16:creationId xmlns:a16="http://schemas.microsoft.com/office/drawing/2014/main" id="{E9EFADC0-74FF-4D6E-B1AE-59EA26B1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09" y="28571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27" name="AutoShape 11">
            <a:extLst>
              <a:ext uri="{FF2B5EF4-FFF2-40B4-BE49-F238E27FC236}">
                <a16:creationId xmlns:a16="http://schemas.microsoft.com/office/drawing/2014/main" id="{049CB189-813C-428A-A1CD-769B85369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4168" y="2764545"/>
            <a:ext cx="720661" cy="13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Text Box 23">
            <a:extLst>
              <a:ext uri="{FF2B5EF4-FFF2-40B4-BE49-F238E27FC236}">
                <a16:creationId xmlns:a16="http://schemas.microsoft.com/office/drawing/2014/main" id="{9776BE7D-24A7-43FC-861E-C1FC7E23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40" y="3055629"/>
            <a:ext cx="4572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230" name="Rounded Rectangle 49">
            <a:extLst>
              <a:ext uri="{FF2B5EF4-FFF2-40B4-BE49-F238E27FC236}">
                <a16:creationId xmlns:a16="http://schemas.microsoft.com/office/drawing/2014/main" id="{48B8FB65-0FE3-44B6-9C95-833B842E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740" y="2914022"/>
            <a:ext cx="685800" cy="533400"/>
          </a:xfrm>
          <a:prstGeom prst="roundRect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231" name="AutoShape 11">
            <a:extLst>
              <a:ext uri="{FF2B5EF4-FFF2-40B4-BE49-F238E27FC236}">
                <a16:creationId xmlns:a16="http://schemas.microsoft.com/office/drawing/2014/main" id="{3CDACCC1-DC05-491C-9090-B5536F8B789D}"/>
              </a:ext>
            </a:extLst>
          </p:cNvPr>
          <p:cNvCxnSpPr>
            <a:cxnSpLocks noChangeShapeType="1"/>
            <a:stCxn id="230" idx="3"/>
            <a:endCxn id="228" idx="1"/>
          </p:cNvCxnSpPr>
          <p:nvPr/>
        </p:nvCxnSpPr>
        <p:spPr bwMode="auto">
          <a:xfrm>
            <a:off x="7447540" y="3180722"/>
            <a:ext cx="228600" cy="1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2" name="Elbow Connector 164">
            <a:extLst>
              <a:ext uri="{FF2B5EF4-FFF2-40B4-BE49-F238E27FC236}">
                <a16:creationId xmlns:a16="http://schemas.microsoft.com/office/drawing/2014/main" id="{09ACB998-FFAF-4E97-B01C-3577D42AF454}"/>
              </a:ext>
            </a:extLst>
          </p:cNvPr>
          <p:cNvCxnSpPr>
            <a:stCxn id="242" idx="3"/>
            <a:endCxn id="217" idx="0"/>
          </p:cNvCxnSpPr>
          <p:nvPr/>
        </p:nvCxnSpPr>
        <p:spPr>
          <a:xfrm>
            <a:off x="1704830" y="3622075"/>
            <a:ext cx="382574" cy="4038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165">
            <a:extLst>
              <a:ext uri="{FF2B5EF4-FFF2-40B4-BE49-F238E27FC236}">
                <a16:creationId xmlns:a16="http://schemas.microsoft.com/office/drawing/2014/main" id="{CEE1FBC9-586C-4C19-9867-C4DFC6AF8A80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5864484" y="4376751"/>
            <a:ext cx="2169484" cy="310827"/>
          </a:xfrm>
          <a:prstGeom prst="bentConnector3">
            <a:avLst>
              <a:gd name="adj1" fmla="val 8044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rapezoid 233">
            <a:extLst>
              <a:ext uri="{FF2B5EF4-FFF2-40B4-BE49-F238E27FC236}">
                <a16:creationId xmlns:a16="http://schemas.microsoft.com/office/drawing/2014/main" id="{EF9CE57E-8DA2-4072-A7A9-005618613C46}"/>
              </a:ext>
            </a:extLst>
          </p:cNvPr>
          <p:cNvSpPr/>
          <p:nvPr/>
        </p:nvSpPr>
        <p:spPr bwMode="auto">
          <a:xfrm rot="5400000">
            <a:off x="2647932" y="2538326"/>
            <a:ext cx="1122871" cy="609600"/>
          </a:xfrm>
          <a:prstGeom prst="trapezoid">
            <a:avLst>
              <a:gd name="adj" fmla="val 33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35" name="Text Box 23">
            <a:extLst>
              <a:ext uri="{FF2B5EF4-FFF2-40B4-BE49-F238E27FC236}">
                <a16:creationId xmlns:a16="http://schemas.microsoft.com/office/drawing/2014/main" id="{253DBDD1-A938-49AD-BF27-4370FACB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23578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36" name="Text Box 23">
            <a:extLst>
              <a:ext uri="{FF2B5EF4-FFF2-40B4-BE49-F238E27FC236}">
                <a16:creationId xmlns:a16="http://schemas.microsoft.com/office/drawing/2014/main" id="{FC107D9C-4AE4-4202-8EC8-8A59F5707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568" y="3094491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sp>
        <p:nvSpPr>
          <p:cNvPr id="237" name="Text Box 23">
            <a:extLst>
              <a:ext uri="{FF2B5EF4-FFF2-40B4-BE49-F238E27FC236}">
                <a16:creationId xmlns:a16="http://schemas.microsoft.com/office/drawing/2014/main" id="{BF39A2B3-1959-467F-9C74-9BF09DD8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768" y="2700907"/>
            <a:ext cx="152400" cy="253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238" name="AutoShape 11">
            <a:extLst>
              <a:ext uri="{FF2B5EF4-FFF2-40B4-BE49-F238E27FC236}">
                <a16:creationId xmlns:a16="http://schemas.microsoft.com/office/drawing/2014/main" id="{72034213-6DE9-45DA-ACEF-EBB665DB51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9768" y="2510290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0" name="Shape 41">
            <a:extLst>
              <a:ext uri="{FF2B5EF4-FFF2-40B4-BE49-F238E27FC236}">
                <a16:creationId xmlns:a16="http://schemas.microsoft.com/office/drawing/2014/main" id="{23106FD6-F1D5-428B-81E0-1A86F6A83E6E}"/>
              </a:ext>
            </a:extLst>
          </p:cNvPr>
          <p:cNvCxnSpPr>
            <a:cxnSpLocks noChangeShapeType="1"/>
            <a:endCxn id="236" idx="1"/>
          </p:cNvCxnSpPr>
          <p:nvPr/>
        </p:nvCxnSpPr>
        <p:spPr bwMode="auto">
          <a:xfrm rot="5400000" flipH="1" flipV="1">
            <a:off x="2307648" y="3437372"/>
            <a:ext cx="812843" cy="3810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1" name="Text Box 23">
            <a:extLst>
              <a:ext uri="{FF2B5EF4-FFF2-40B4-BE49-F238E27FC236}">
                <a16:creationId xmlns:a16="http://schemas.microsoft.com/office/drawing/2014/main" id="{5651F916-6B0D-4000-9C59-EE3604DD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68" y="2357890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sp>
        <p:nvSpPr>
          <p:cNvPr id="242" name="Flowchart: Terminator 241">
            <a:extLst>
              <a:ext uri="{FF2B5EF4-FFF2-40B4-BE49-F238E27FC236}">
                <a16:creationId xmlns:a16="http://schemas.microsoft.com/office/drawing/2014/main" id="{2AF7195F-8079-4ADC-A318-659C4DA45CDD}"/>
              </a:ext>
            </a:extLst>
          </p:cNvPr>
          <p:cNvSpPr/>
          <p:nvPr/>
        </p:nvSpPr>
        <p:spPr>
          <a:xfrm>
            <a:off x="1478954" y="3359185"/>
            <a:ext cx="225876" cy="52578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0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cxnSp>
        <p:nvCxnSpPr>
          <p:cNvPr id="243" name="Elbow Connector 176">
            <a:extLst>
              <a:ext uri="{FF2B5EF4-FFF2-40B4-BE49-F238E27FC236}">
                <a16:creationId xmlns:a16="http://schemas.microsoft.com/office/drawing/2014/main" id="{DE854735-4B43-4B32-9250-66A8A8C5C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8953" y="1833570"/>
            <a:ext cx="7657938" cy="1928380"/>
          </a:xfrm>
          <a:prstGeom prst="bentConnector3">
            <a:avLst>
              <a:gd name="adj1" fmla="val 10555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177">
            <a:extLst>
              <a:ext uri="{FF2B5EF4-FFF2-40B4-BE49-F238E27FC236}">
                <a16:creationId xmlns:a16="http://schemas.microsoft.com/office/drawing/2014/main" id="{CCD7D234-0FF0-4AF4-83FC-30BF74FFE8B1}"/>
              </a:ext>
            </a:extLst>
          </p:cNvPr>
          <p:cNvCxnSpPr/>
          <p:nvPr/>
        </p:nvCxnSpPr>
        <p:spPr>
          <a:xfrm rot="10800000" flipV="1">
            <a:off x="1478955" y="2226551"/>
            <a:ext cx="2383681" cy="1263758"/>
          </a:xfrm>
          <a:prstGeom prst="bentConnector3">
            <a:avLst>
              <a:gd name="adj1" fmla="val 106250"/>
            </a:avLst>
          </a:prstGeom>
          <a:ln w="190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BC484FC-A892-4887-8EDF-11706CD50B94}"/>
              </a:ext>
            </a:extLst>
          </p:cNvPr>
          <p:cNvGrpSpPr/>
          <p:nvPr/>
        </p:nvGrpSpPr>
        <p:grpSpPr>
          <a:xfrm>
            <a:off x="4745651" y="3234551"/>
            <a:ext cx="1597509" cy="2720691"/>
            <a:chOff x="3731000" y="3093507"/>
            <a:chExt cx="1384508" cy="2357932"/>
          </a:xfrm>
        </p:grpSpPr>
        <p:sp>
          <p:nvSpPr>
            <p:cNvPr id="246" name="Rectangle 7">
              <a:extLst>
                <a:ext uri="{FF2B5EF4-FFF2-40B4-BE49-F238E27FC236}">
                  <a16:creationId xmlns:a16="http://schemas.microsoft.com/office/drawing/2014/main" id="{ABD611C2-DF47-41AF-9F90-AB57E260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28" y="3093507"/>
              <a:ext cx="990600" cy="1783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 dirty="0">
                  <a:solidFill>
                    <a:prstClr val="black"/>
                  </a:solidFill>
                </a:rPr>
                <a:t>Register File</a:t>
              </a:r>
            </a:p>
          </p:txBody>
        </p:sp>
        <p:sp>
          <p:nvSpPr>
            <p:cNvPr id="247" name="Text Box 23">
              <a:extLst>
                <a:ext uri="{FF2B5EF4-FFF2-40B4-BE49-F238E27FC236}">
                  <a16:creationId xmlns:a16="http://schemas.microsoft.com/office/drawing/2014/main" id="{75A3F568-AA0A-4A0F-A150-F7F64362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09350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1 #</a:t>
              </a:r>
            </a:p>
          </p:txBody>
        </p:sp>
        <p:sp>
          <p:nvSpPr>
            <p:cNvPr id="248" name="Text Box 23">
              <a:extLst>
                <a:ext uri="{FF2B5EF4-FFF2-40B4-BE49-F238E27FC236}">
                  <a16:creationId xmlns:a16="http://schemas.microsoft.com/office/drawing/2014/main" id="{59E69D6D-85BB-4C73-ABAD-2CB81D3E5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48974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2 #</a:t>
              </a:r>
            </a:p>
          </p:txBody>
        </p:sp>
        <p:sp>
          <p:nvSpPr>
            <p:cNvPr id="249" name="Text Box 23">
              <a:extLst>
                <a:ext uri="{FF2B5EF4-FFF2-40B4-BE49-F238E27FC236}">
                  <a16:creationId xmlns:a16="http://schemas.microsoft.com/office/drawing/2014/main" id="{014E610A-DE64-4A3E-8B1E-8D33914EB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388598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Reg. #</a:t>
              </a:r>
            </a:p>
          </p:txBody>
        </p:sp>
        <p:sp>
          <p:nvSpPr>
            <p:cNvPr id="250" name="Text Box 23">
              <a:extLst>
                <a:ext uri="{FF2B5EF4-FFF2-40B4-BE49-F238E27FC236}">
                  <a16:creationId xmlns:a16="http://schemas.microsoft.com/office/drawing/2014/main" id="{4696DC9B-B2F2-4494-A1BA-D592BB33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828" y="4282227"/>
              <a:ext cx="66040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Write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  <p:sp>
          <p:nvSpPr>
            <p:cNvPr id="251" name="Text Box 23">
              <a:extLst>
                <a:ext uri="{FF2B5EF4-FFF2-40B4-BE49-F238E27FC236}">
                  <a16:creationId xmlns:a16="http://schemas.microsoft.com/office/drawing/2014/main" id="{DCB01942-4541-4C97-9DA9-D75AA5470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375390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1</a:t>
              </a:r>
            </a:p>
          </p:txBody>
        </p:sp>
        <p:sp>
          <p:nvSpPr>
            <p:cNvPr id="252" name="Text Box 23">
              <a:extLst>
                <a:ext uri="{FF2B5EF4-FFF2-40B4-BE49-F238E27FC236}">
                  <a16:creationId xmlns:a16="http://schemas.microsoft.com/office/drawing/2014/main" id="{05A2613C-2AEA-45F4-AEE4-A754979D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148" y="4216187"/>
              <a:ext cx="462280" cy="360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Read </a:t>
              </a:r>
              <a:br>
                <a:rPr lang="en-US" sz="1050" dirty="0">
                  <a:solidFill>
                    <a:prstClr val="black"/>
                  </a:solidFill>
                  <a:latin typeface="Arial" charset="0"/>
                </a:rPr>
              </a:b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data 2</a:t>
              </a:r>
            </a:p>
          </p:txBody>
        </p:sp>
        <p:sp>
          <p:nvSpPr>
            <p:cNvPr id="253" name="Rounded Rectangle 49">
              <a:extLst>
                <a:ext uri="{FF2B5EF4-FFF2-40B4-BE49-F238E27FC236}">
                  <a16:creationId xmlns:a16="http://schemas.microsoft.com/office/drawing/2014/main" id="{A9362450-22A0-49E0-8C32-CD1D1794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54" y="4942627"/>
              <a:ext cx="726454" cy="462280"/>
            </a:xfrm>
            <a:prstGeom prst="roundRect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000">
                  <a:solidFill>
                    <a:prstClr val="black"/>
                  </a:solidFill>
                </a:rPr>
                <a:t>Sign Extend</a:t>
              </a: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4739010-2F38-4411-A602-63B849353D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884368" y="5114607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Text Box 23">
              <a:extLst>
                <a:ext uri="{FF2B5EF4-FFF2-40B4-BE49-F238E27FC236}">
                  <a16:creationId xmlns:a16="http://schemas.microsoft.com/office/drawing/2014/main" id="{003C3FA9-C496-4B35-BBF9-5B9E11653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348" y="5198532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256" name="Text Box 23">
              <a:extLst>
                <a:ext uri="{FF2B5EF4-FFF2-40B4-BE49-F238E27FC236}">
                  <a16:creationId xmlns:a16="http://schemas.microsoft.com/office/drawing/2014/main" id="{B9A711B9-A8A4-45AE-8CEF-E375A5CB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000" y="5238048"/>
              <a:ext cx="264160" cy="2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16</a:t>
              </a:r>
            </a:p>
          </p:txBody>
        </p:sp>
        <p:sp>
          <p:nvSpPr>
            <p:cNvPr id="257" name="Text Box 23">
              <a:extLst>
                <a:ext uri="{FF2B5EF4-FFF2-40B4-BE49-F238E27FC236}">
                  <a16:creationId xmlns:a16="http://schemas.microsoft.com/office/drawing/2014/main" id="{EBA8A968-D993-4D57-B9B5-F44F47007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040" y="5048184"/>
              <a:ext cx="1320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050" dirty="0">
                  <a:solidFill>
                    <a:prstClr val="black"/>
                  </a:solidFill>
                  <a:latin typeface="Arial" charset="0"/>
                </a:rPr>
                <a:t> </a:t>
              </a:r>
            </a:p>
          </p:txBody>
        </p:sp>
        <p:cxnSp>
          <p:nvCxnSpPr>
            <p:cNvPr id="258" name="Straight Connector 253">
              <a:extLst>
                <a:ext uri="{FF2B5EF4-FFF2-40B4-BE49-F238E27FC236}">
                  <a16:creationId xmlns:a16="http://schemas.microsoft.com/office/drawing/2014/main" id="{76F812ED-08A7-46BB-B93E-3552E9CE5D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11204" y="5126744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9" name="AutoShape 11">
            <a:extLst>
              <a:ext uri="{FF2B5EF4-FFF2-40B4-BE49-F238E27FC236}">
                <a16:creationId xmlns:a16="http://schemas.microsoft.com/office/drawing/2014/main" id="{5E9CA2E2-C436-477F-BC23-B08BD206DA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55080" y="2216956"/>
            <a:ext cx="6290" cy="5495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Elbow Connector 228">
            <a:extLst>
              <a:ext uri="{FF2B5EF4-FFF2-40B4-BE49-F238E27FC236}">
                <a16:creationId xmlns:a16="http://schemas.microsoft.com/office/drawing/2014/main" id="{483131A5-5035-4F21-9EBE-A4F3AF5CCA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811" y="2144657"/>
            <a:ext cx="1073165" cy="436205"/>
          </a:xfrm>
          <a:prstGeom prst="bentConnector3">
            <a:avLst>
              <a:gd name="adj1" fmla="val -383"/>
            </a:avLst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D5D6093-5930-4C18-8266-238EE0448BF5}"/>
              </a:ext>
            </a:extLst>
          </p:cNvPr>
          <p:cNvSpPr/>
          <p:nvPr/>
        </p:nvSpPr>
        <p:spPr>
          <a:xfrm>
            <a:off x="6418492" y="192322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742FA38-3D0A-4215-94BF-D08D05E1D014}"/>
              </a:ext>
            </a:extLst>
          </p:cNvPr>
          <p:cNvSpPr/>
          <p:nvPr/>
        </p:nvSpPr>
        <p:spPr>
          <a:xfrm>
            <a:off x="4234829" y="1923646"/>
            <a:ext cx="212775" cy="41381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63" name="AutoShape 11">
            <a:extLst>
              <a:ext uri="{FF2B5EF4-FFF2-40B4-BE49-F238E27FC236}">
                <a16:creationId xmlns:a16="http://schemas.microsoft.com/office/drawing/2014/main" id="{4A83CB5A-EF80-4B38-9D00-FE1B3F74D4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4534" y="4034651"/>
            <a:ext cx="2154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" name="AutoShape 11">
            <a:extLst>
              <a:ext uri="{FF2B5EF4-FFF2-40B4-BE49-F238E27FC236}">
                <a16:creationId xmlns:a16="http://schemas.microsoft.com/office/drawing/2014/main" id="{783263D2-1108-400A-8B53-E60806D54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9165" y="5619730"/>
            <a:ext cx="45932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" name="AutoShape 11">
            <a:extLst>
              <a:ext uri="{FF2B5EF4-FFF2-40B4-BE49-F238E27FC236}">
                <a16:creationId xmlns:a16="http://schemas.microsoft.com/office/drawing/2014/main" id="{CF6A7CCA-D048-4318-9C45-C2952BCB4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850" y="4292924"/>
            <a:ext cx="746396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" name="AutoShape 11">
            <a:extLst>
              <a:ext uri="{FF2B5EF4-FFF2-40B4-BE49-F238E27FC236}">
                <a16:creationId xmlns:a16="http://schemas.microsoft.com/office/drawing/2014/main" id="{CC760CFE-E458-4592-93C7-C0CF51F8B5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759" y="5612172"/>
            <a:ext cx="15838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" name="AutoShape 11">
            <a:extLst>
              <a:ext uri="{FF2B5EF4-FFF2-40B4-BE49-F238E27FC236}">
                <a16:creationId xmlns:a16="http://schemas.microsoft.com/office/drawing/2014/main" id="{CB880F85-ADE8-45BD-9CFD-AB7774973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94789" y="5035855"/>
            <a:ext cx="19975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8" name="AutoShape 11">
            <a:extLst>
              <a:ext uri="{FF2B5EF4-FFF2-40B4-BE49-F238E27FC236}">
                <a16:creationId xmlns:a16="http://schemas.microsoft.com/office/drawing/2014/main" id="{7F177B17-680B-4ED0-B94E-DA35D4BEDD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7191" y="4755336"/>
            <a:ext cx="357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82C9B49-F0B3-4429-A988-8EC7F6BAA83D}"/>
              </a:ext>
            </a:extLst>
          </p:cNvPr>
          <p:cNvSpPr/>
          <p:nvPr/>
        </p:nvSpPr>
        <p:spPr>
          <a:xfrm>
            <a:off x="8484466" y="1923226"/>
            <a:ext cx="212775" cy="4164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70" name="AutoShape 11">
            <a:extLst>
              <a:ext uri="{FF2B5EF4-FFF2-40B4-BE49-F238E27FC236}">
                <a16:creationId xmlns:a16="http://schemas.microsoft.com/office/drawing/2014/main" id="{EBE9E46D-8F61-4CFF-8FA0-59A6E59FA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84272" y="2899341"/>
            <a:ext cx="20019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1" name="AutoShape 11">
            <a:extLst>
              <a:ext uri="{FF2B5EF4-FFF2-40B4-BE49-F238E27FC236}">
                <a16:creationId xmlns:a16="http://schemas.microsoft.com/office/drawing/2014/main" id="{36780686-9DF6-4F8C-9EB5-816C7A7979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5411" y="4289613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AutoShape 11">
            <a:extLst>
              <a:ext uri="{FF2B5EF4-FFF2-40B4-BE49-F238E27FC236}">
                <a16:creationId xmlns:a16="http://schemas.microsoft.com/office/drawing/2014/main" id="{2208553E-74BB-4CFC-8529-DF5078EC67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681" y="4642298"/>
            <a:ext cx="485563" cy="2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3" name="AutoShape 11">
            <a:extLst>
              <a:ext uri="{FF2B5EF4-FFF2-40B4-BE49-F238E27FC236}">
                <a16:creationId xmlns:a16="http://schemas.microsoft.com/office/drawing/2014/main" id="{EBD8648E-B054-472D-AD6F-52282BDC89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6338" y="4292534"/>
            <a:ext cx="212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" name="Shape 127">
            <a:extLst>
              <a:ext uri="{FF2B5EF4-FFF2-40B4-BE49-F238E27FC236}">
                <a16:creationId xmlns:a16="http://schemas.microsoft.com/office/drawing/2014/main" id="{4021FCC9-65AF-4128-8727-6012D7A27F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08162" y="4746755"/>
            <a:ext cx="1776304" cy="702510"/>
          </a:xfrm>
          <a:prstGeom prst="bentConnector3">
            <a:avLst>
              <a:gd name="adj1" fmla="val -20"/>
            </a:avLst>
          </a:prstGeom>
          <a:noFill/>
          <a:ln w="19050" algn="ctr">
            <a:solidFill>
              <a:schemeClr val="tx1"/>
            </a:solidFill>
            <a:round/>
            <a:headEnd type="oval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5" name="AutoShape 11">
            <a:extLst>
              <a:ext uri="{FF2B5EF4-FFF2-40B4-BE49-F238E27FC236}">
                <a16:creationId xmlns:a16="http://schemas.microsoft.com/office/drawing/2014/main" id="{79CA0688-70B7-4EF0-AB78-D27AF472B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4291" y="5453617"/>
            <a:ext cx="372204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084A338-86B2-4782-B993-815A32CC75C8}"/>
              </a:ext>
            </a:extLst>
          </p:cNvPr>
          <p:cNvGrpSpPr/>
          <p:nvPr/>
        </p:nvGrpSpPr>
        <p:grpSpPr>
          <a:xfrm>
            <a:off x="10381528" y="4739340"/>
            <a:ext cx="327472" cy="296515"/>
            <a:chOff x="6377507" y="4166898"/>
            <a:chExt cx="462903" cy="266219"/>
          </a:xfrm>
        </p:grpSpPr>
        <p:cxnSp>
          <p:nvCxnSpPr>
            <p:cNvPr id="278" name="AutoShape 11">
              <a:extLst>
                <a:ext uri="{FF2B5EF4-FFF2-40B4-BE49-F238E27FC236}">
                  <a16:creationId xmlns:a16="http://schemas.microsoft.com/office/drawing/2014/main" id="{465E210B-CAD5-480E-8B13-C4B050EA5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166898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1">
              <a:extLst>
                <a:ext uri="{FF2B5EF4-FFF2-40B4-BE49-F238E27FC236}">
                  <a16:creationId xmlns:a16="http://schemas.microsoft.com/office/drawing/2014/main" id="{25C3F7D7-8ED6-4E10-92BA-8F77C8DB7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77507" y="4432934"/>
              <a:ext cx="4629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0" name="Elbow Connector 92">
            <a:extLst>
              <a:ext uri="{FF2B5EF4-FFF2-40B4-BE49-F238E27FC236}">
                <a16:creationId xmlns:a16="http://schemas.microsoft.com/office/drawing/2014/main" id="{D31A574D-2F83-4C7D-A5DC-3021D0E34673}"/>
              </a:ext>
            </a:extLst>
          </p:cNvPr>
          <p:cNvCxnSpPr/>
          <p:nvPr/>
        </p:nvCxnSpPr>
        <p:spPr>
          <a:xfrm rot="10800000" flipH="1" flipV="1">
            <a:off x="8933754" y="4632509"/>
            <a:ext cx="1227379" cy="56393"/>
          </a:xfrm>
          <a:prstGeom prst="bentConnector5">
            <a:avLst>
              <a:gd name="adj1" fmla="val -72"/>
              <a:gd name="adj2" fmla="val -477568"/>
              <a:gd name="adj3" fmla="val 86653"/>
            </a:avLst>
          </a:prstGeom>
          <a:ln w="1905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AutoShape 11">
            <a:extLst>
              <a:ext uri="{FF2B5EF4-FFF2-40B4-BE49-F238E27FC236}">
                <a16:creationId xmlns:a16="http://schemas.microsoft.com/office/drawing/2014/main" id="{7D1CA6E9-1916-4D1C-B586-154D349350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00" y="2773894"/>
            <a:ext cx="19767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" name="AutoShape 11">
            <a:extLst>
              <a:ext uri="{FF2B5EF4-FFF2-40B4-BE49-F238E27FC236}">
                <a16:creationId xmlns:a16="http://schemas.microsoft.com/office/drawing/2014/main" id="{9DA836A1-19B1-4E22-8B8C-73927EA60E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6883" y="2764456"/>
            <a:ext cx="1039257" cy="77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307EA73-41D9-4900-8F3C-4CF8F14133DD}"/>
              </a:ext>
            </a:extLst>
          </p:cNvPr>
          <p:cNvSpPr txBox="1"/>
          <p:nvPr/>
        </p:nvSpPr>
        <p:spPr>
          <a:xfrm>
            <a:off x="4039829" y="1922980"/>
            <a:ext cx="602281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IF/ID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EA45F36-0E6C-44E2-B76E-A3A2866D3530}"/>
              </a:ext>
            </a:extLst>
          </p:cNvPr>
          <p:cNvSpPr txBox="1"/>
          <p:nvPr/>
        </p:nvSpPr>
        <p:spPr>
          <a:xfrm>
            <a:off x="6152660" y="1922981"/>
            <a:ext cx="673582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ID/EX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CD86EC7-438C-48E5-95F8-C744C27003C8}"/>
              </a:ext>
            </a:extLst>
          </p:cNvPr>
          <p:cNvSpPr txBox="1"/>
          <p:nvPr/>
        </p:nvSpPr>
        <p:spPr>
          <a:xfrm>
            <a:off x="8166638" y="1919278"/>
            <a:ext cx="95250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EX/MEM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848E0D-5259-473F-A464-C5469A863B19}"/>
              </a:ext>
            </a:extLst>
          </p:cNvPr>
          <p:cNvGrpSpPr/>
          <p:nvPr/>
        </p:nvGrpSpPr>
        <p:grpSpPr>
          <a:xfrm>
            <a:off x="4547794" y="3977152"/>
            <a:ext cx="374195" cy="525780"/>
            <a:chOff x="244385" y="4969559"/>
            <a:chExt cx="324302" cy="455676"/>
          </a:xfrm>
        </p:grpSpPr>
        <p:cxnSp>
          <p:nvCxnSpPr>
            <p:cNvPr id="288" name="Shape 127">
              <a:extLst>
                <a:ext uri="{FF2B5EF4-FFF2-40B4-BE49-F238E27FC236}">
                  <a16:creationId xmlns:a16="http://schemas.microsoft.com/office/drawing/2014/main" id="{24B1C6A1-64C7-41CE-B61E-5A7DFE335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54214" y="5081459"/>
              <a:ext cx="313370" cy="133028"/>
            </a:xfrm>
            <a:prstGeom prst="bentConnector3">
              <a:avLst>
                <a:gd name="adj1" fmla="val 10057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9" name="Flowchart: Terminator 288">
              <a:extLst>
                <a:ext uri="{FF2B5EF4-FFF2-40B4-BE49-F238E27FC236}">
                  <a16:creationId xmlns:a16="http://schemas.microsoft.com/office/drawing/2014/main" id="{C94C7851-BC2B-44FA-9E09-BBCB218BE3E2}"/>
                </a:ext>
              </a:extLst>
            </p:cNvPr>
            <p:cNvSpPr/>
            <p:nvPr/>
          </p:nvSpPr>
          <p:spPr>
            <a:xfrm>
              <a:off x="372928" y="4969559"/>
              <a:ext cx="195759" cy="455676"/>
            </a:xfrm>
            <a:prstGeom prst="flowChartTerminator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0</a:t>
              </a:r>
            </a:p>
            <a:p>
              <a:pPr algn="ctr" defTabSz="527517"/>
              <a:r>
                <a:rPr lang="en-US" sz="1615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</p:grpSp>
      <p:cxnSp>
        <p:nvCxnSpPr>
          <p:cNvPr id="290" name="AutoShape 11">
            <a:extLst>
              <a:ext uri="{FF2B5EF4-FFF2-40B4-BE49-F238E27FC236}">
                <a16:creationId xmlns:a16="http://schemas.microsoft.com/office/drawing/2014/main" id="{8D3844C9-86E6-434E-AA63-7C994A71B2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6805" y="4115369"/>
            <a:ext cx="15910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AutoShape 11">
            <a:extLst>
              <a:ext uri="{FF2B5EF4-FFF2-40B4-BE49-F238E27FC236}">
                <a16:creationId xmlns:a16="http://schemas.microsoft.com/office/drawing/2014/main" id="{3FE13D64-2942-4D21-B54B-6FB19F699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393" y="4333840"/>
            <a:ext cx="13667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7BF878-5764-47A7-9B47-5702F0B1758C}"/>
              </a:ext>
            </a:extLst>
          </p:cNvPr>
          <p:cNvSpPr/>
          <p:nvPr/>
        </p:nvSpPr>
        <p:spPr>
          <a:xfrm>
            <a:off x="10263728" y="1927164"/>
            <a:ext cx="103409" cy="416052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1174E-61F4-4251-A18B-F1036A22B39D}"/>
              </a:ext>
            </a:extLst>
          </p:cNvPr>
          <p:cNvSpPr/>
          <p:nvPr/>
        </p:nvSpPr>
        <p:spPr>
          <a:xfrm>
            <a:off x="10165565" y="1926500"/>
            <a:ext cx="96953" cy="41605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endParaRPr lang="en-US" sz="207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D7BEB91-2297-4148-B5F1-A8387F66F7E9}"/>
              </a:ext>
            </a:extLst>
          </p:cNvPr>
          <p:cNvSpPr txBox="1"/>
          <p:nvPr/>
        </p:nvSpPr>
        <p:spPr>
          <a:xfrm>
            <a:off x="9787545" y="1915840"/>
            <a:ext cx="1040670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MEM/WB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9FA34-E40A-4373-A7A6-335B1704C590}"/>
              </a:ext>
            </a:extLst>
          </p:cNvPr>
          <p:cNvSpPr/>
          <p:nvPr/>
        </p:nvSpPr>
        <p:spPr>
          <a:xfrm rot="16200000">
            <a:off x="9097558" y="4194082"/>
            <a:ext cx="2375971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27517">
              <a:defRPr/>
            </a:pPr>
            <a:r>
              <a:rPr lang="en-US" sz="1615" dirty="0">
                <a:solidFill>
                  <a:prstClr val="black"/>
                </a:solidFill>
                <a:latin typeface="Arial" charset="0"/>
              </a:rPr>
              <a:t>Data 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6911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11567</TotalTime>
  <Words>5683</Words>
  <Application>Microsoft Office PowerPoint</Application>
  <PresentationFormat>Widescreen</PresentationFormat>
  <Paragraphs>2595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SJSU Spartan Regular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1_Office Theme</vt:lpstr>
      <vt:lpstr>Lecture 3.  Processor Microarchitecture and Design (3)</vt:lpstr>
      <vt:lpstr>MIPS Pipeline</vt:lpstr>
      <vt:lpstr>Basic 5 Stage Pipeline</vt:lpstr>
      <vt:lpstr>Pipeline Stage Registers</vt:lpstr>
      <vt:lpstr>Pipeline Example: LW $t1, 4($s0)</vt:lpstr>
      <vt:lpstr>Pipeline Example: LW $t1, 4($s0)</vt:lpstr>
      <vt:lpstr>Pipeline Example: LW $t1, 4($s0)</vt:lpstr>
      <vt:lpstr>Pipeline Example: LW $t1, 4($s0)</vt:lpstr>
      <vt:lpstr>Pipeline Example: LW $t1, 4($s0)</vt:lpstr>
      <vt:lpstr>Pipeline Example: LW $t1, 4($s0)</vt:lpstr>
      <vt:lpstr>Revised Datapath</vt:lpstr>
      <vt:lpstr>Pipeline Example: ADD $t4,$t5,$t6</vt:lpstr>
      <vt:lpstr>Pipeline Example: ADD $t4,$t5,$t6</vt:lpstr>
      <vt:lpstr>Pipeline Example: ADD $t4,$t5,$t6</vt:lpstr>
      <vt:lpstr>Pipeline Example: ADD $t4,$t5,$t6</vt:lpstr>
      <vt:lpstr>Pipeline Example: ADD $t4,$t5,$t6</vt:lpstr>
      <vt:lpstr>Multiple Instructions in 5-Stage Pipeline</vt:lpstr>
      <vt:lpstr>Multiple Instructions in 5-Stage Pipeline</vt:lpstr>
      <vt:lpstr>Multiple Instructions in 5-Stage Pipeline</vt:lpstr>
      <vt:lpstr>Multiple Instructions in 5-Stage Pipeline</vt:lpstr>
      <vt:lpstr>Multiple Instructions in 5-Stage Pipeline</vt:lpstr>
      <vt:lpstr>Multiple Instructions in 5-Stage Pipeline</vt:lpstr>
      <vt:lpstr>Multiple Instructions in 5-Stage Pipeline</vt:lpstr>
      <vt:lpstr>Pipelined Timing</vt:lpstr>
      <vt:lpstr>Throughput</vt:lpstr>
      <vt:lpstr>5-Stage Pipelined CPU</vt:lpstr>
      <vt:lpstr>Pipelined Control</vt:lpstr>
      <vt:lpstr>Pipelined Control</vt:lpstr>
      <vt:lpstr>Hazards</vt:lpstr>
      <vt:lpstr>Structural Hazards</vt:lpstr>
      <vt:lpstr>Data Hazards</vt:lpstr>
      <vt:lpstr>Data Hazards Example</vt:lpstr>
      <vt:lpstr>Data Hazards Example</vt:lpstr>
      <vt:lpstr>Data Hazards Example</vt:lpstr>
      <vt:lpstr>Data Hazards Example</vt:lpstr>
      <vt:lpstr>Data Hazards Example</vt:lpstr>
      <vt:lpstr>Cause of Data Hazards</vt:lpstr>
      <vt:lpstr>Pipeline Stall for Data Hazards</vt:lpstr>
      <vt:lpstr>Pipeline Stall for Data Hazards</vt:lpstr>
      <vt:lpstr>Pipeline Stall for Data Hazards</vt:lpstr>
      <vt:lpstr>Pipeline Stall for Data Hazards</vt:lpstr>
      <vt:lpstr>Data Hazards Example</vt:lpstr>
      <vt:lpstr>Data Hazards Example</vt:lpstr>
      <vt:lpstr>Data Hazards Example</vt:lpstr>
      <vt:lpstr>Data Hazards Example</vt:lpstr>
      <vt:lpstr>Data Hazards Example</vt:lpstr>
      <vt:lpstr>Data Hazards Example</vt:lpstr>
      <vt:lpstr>Data Hazards Example</vt:lpstr>
      <vt:lpstr>Data Hazards Example</vt:lpstr>
      <vt:lpstr>Pipeline Stall for Data Hazards</vt:lpstr>
      <vt:lpstr>Data Hazards Solutions</vt:lpstr>
      <vt:lpstr>Data Forwarding</vt:lpstr>
      <vt:lpstr>Data Forwarding</vt:lpstr>
      <vt:lpstr>Data Forwarding</vt:lpstr>
      <vt:lpstr>Data Forwarding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(4)</dc:title>
  <dc:creator>Haonan Wang</dc:creator>
  <cp:lastModifiedBy>Haonan Wang</cp:lastModifiedBy>
  <cp:revision>511</cp:revision>
  <dcterms:created xsi:type="dcterms:W3CDTF">2020-09-29T10:30:18Z</dcterms:created>
  <dcterms:modified xsi:type="dcterms:W3CDTF">2022-10-01T06:12:54Z</dcterms:modified>
</cp:coreProperties>
</file>