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586" r:id="rId3"/>
    <p:sldId id="362" r:id="rId4"/>
    <p:sldId id="408" r:id="rId5"/>
    <p:sldId id="627" r:id="rId6"/>
    <p:sldId id="380" r:id="rId7"/>
    <p:sldId id="428" r:id="rId8"/>
    <p:sldId id="429" r:id="rId9"/>
    <p:sldId id="616" r:id="rId10"/>
    <p:sldId id="582" r:id="rId11"/>
    <p:sldId id="617" r:id="rId12"/>
    <p:sldId id="584" r:id="rId13"/>
    <p:sldId id="618" r:id="rId14"/>
    <p:sldId id="381" r:id="rId15"/>
    <p:sldId id="441" r:id="rId16"/>
    <p:sldId id="442" r:id="rId17"/>
    <p:sldId id="443" r:id="rId18"/>
    <p:sldId id="444" r:id="rId19"/>
    <p:sldId id="445" r:id="rId20"/>
    <p:sldId id="446" r:id="rId21"/>
    <p:sldId id="382" r:id="rId22"/>
    <p:sldId id="451" r:id="rId23"/>
    <p:sldId id="592" r:id="rId24"/>
    <p:sldId id="593" r:id="rId25"/>
    <p:sldId id="384" r:id="rId26"/>
    <p:sldId id="452" r:id="rId27"/>
    <p:sldId id="594" r:id="rId28"/>
    <p:sldId id="595" r:id="rId29"/>
    <p:sldId id="596" r:id="rId30"/>
    <p:sldId id="597" r:id="rId31"/>
    <p:sldId id="387" r:id="rId32"/>
    <p:sldId id="598" r:id="rId33"/>
    <p:sldId id="599" r:id="rId34"/>
    <p:sldId id="606" r:id="rId35"/>
    <p:sldId id="600" r:id="rId36"/>
    <p:sldId id="601" r:id="rId37"/>
    <p:sldId id="604" r:id="rId38"/>
    <p:sldId id="605" r:id="rId39"/>
    <p:sldId id="602" r:id="rId40"/>
    <p:sldId id="585" r:id="rId41"/>
    <p:sldId id="630" r:id="rId42"/>
    <p:sldId id="607" r:id="rId43"/>
    <p:sldId id="608" r:id="rId44"/>
    <p:sldId id="587" r:id="rId45"/>
    <p:sldId id="629" r:id="rId46"/>
    <p:sldId id="2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Clz7xNX5rXq6hGkYoIyxw==" hashData="QDPbX5dDrjlJVGJJimiQR4SglbrjiwxWcoJMM0jhMd0wOyX1fzXaG6YR6CnQ7snBW/plOjsiQ8Hb7IJDZu54/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55156" autoAdjust="0"/>
  </p:normalViewPr>
  <p:slideViewPr>
    <p:cSldViewPr snapToGrid="0">
      <p:cViewPr varScale="1">
        <p:scale>
          <a:sx n="76" d="100"/>
          <a:sy n="76" d="100"/>
        </p:scale>
        <p:origin x="3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4FED-AADA-465A-A165-8526444EC3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EC599-8B7C-49B7-819C-A2DF41E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765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C599-8B7C-49B7-819C-A2DF41E641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C599-8B7C-49B7-819C-A2DF41E641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7E30AB-0452-47CF-817B-6AF71611582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6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21D02-F94F-47C8-B97B-D9FD44B406A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5DC3C-CC24-4EBD-8678-A8FF048AE61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36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21D02-F94F-47C8-B97B-D9FD44B406A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5DC3C-CC24-4EBD-8678-A8FF048AE61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658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21D02-F94F-47C8-B97B-D9FD44B406A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5DC3C-CC24-4EBD-8678-A8FF048AE61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59439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21D02-F94F-47C8-B97B-D9FD44B406A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5DC3C-CC24-4EBD-8678-A8FF048AE61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77545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21D02-F94F-47C8-B97B-D9FD44B406A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5DC3C-CC24-4EBD-8678-A8FF048AE61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448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21D02-F94F-47C8-B97B-D9FD44B406A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05DC3C-CC24-4EBD-8678-A8FF048AE61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59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A45793-2928-4743-AA80-34ECD4D8600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082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51AE1B-3FBC-412A-B259-5DDD31EDDC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14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5A31F-17CB-4E68-8421-8938CD8593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07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7127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6010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AEE90-65C0-4399-BA77-B76A0A0FCDF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33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90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29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55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3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50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89016-FC80-46AA-9E69-6385E5C471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96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8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8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97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6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37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38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9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78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A45793-2928-4743-AA80-34ECD4D8600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9635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6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99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BFA63-2CE7-456D-9230-A07875BC95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37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2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30,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661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A61BB-B311-4679-A2D3-106E089BF0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0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27179-5E5A-484A-99D8-D5254E6E6B2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D849F1-19FF-4718-AD41-2F6DA9C42399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290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27179-5E5A-484A-99D8-D5254E6E6B2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D849F1-19FF-4718-AD41-2F6DA9C42399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40580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52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2ECC3-9E7D-4DEB-8674-9F347446D26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1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D600-2837-4AFB-A940-57F2FDA7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435A-6003-44E7-A148-37E620C24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6C6A-E874-451E-9F01-F43DC130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927A-43B2-49CC-A4BE-2D4B51F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3D1-4B00-4F86-B582-06EA51FC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F3C2-2396-47F6-AFD0-5DC62DD0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BD20-66F8-4384-83BA-407A7A47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3C9A-46B7-4573-8C81-3CD8994B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9D2B-753B-446E-8B76-B444B8C6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7E05-C81F-403F-9914-9368063F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3E569-346C-48AB-A1C1-AFD06E7DC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DB62-E764-4885-9E6E-C0C284953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E8F2-8F2A-4A61-A366-DD4B6041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6671-4323-4078-9C26-CF9431A0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7085-43A1-4240-A80A-FDD0CFF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16960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652-2E0D-4FF5-9828-96FCC8A2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EBA2-046F-4AB7-A389-45B50AC0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7049-7FC1-4F5A-A7CA-BE9C3A46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26CC-1678-45AC-9183-6821E653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C777-BA96-40DA-9826-ADB5065B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6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362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8F5C-8E80-4AC0-B20E-E861FED5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7879-FC26-45CE-B4FF-26A434F7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1465-F518-4F20-AF01-FA817299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1E1D-36EE-4559-A4B8-5734E17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FF65-D570-4EE4-A847-9D618D57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D2A-F425-45A8-9063-CB6CEFF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686-F4CD-4A7C-BF0E-D508A0B4C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60C3-620D-4C79-B105-3DCC0DC1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8D9B-7F26-443E-A8E7-15C66A0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B2A4-B4B4-486E-B4FE-4C5C8DB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AC5B-CD9B-411A-9902-D7C203D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C2FD-B279-488B-9EC5-4812C311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4006-C9C5-4DAE-9610-43F1C325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0B527-5DDD-4202-9FB4-7DE820F0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76ADE-A1F0-48CE-9F2B-A6792DC13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6E91D-4CB6-4C17-8F15-6570B7A1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E8AC1-2455-46C2-A6D9-D50928E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3E39-D84F-4A05-A0CE-EC48368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B302E-07A8-4083-99A3-0215E5EC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12F7-D467-4EEA-94B1-B1C1F538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6663-5022-4E35-87C2-F84C4F99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2F614-C663-4ED5-8A4F-49508E6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67C34-32CE-480D-94E8-69ABDF34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11CEB-B35E-48C0-8889-19DA1DA5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71267-16B4-451D-A6E6-DE227FC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D923-755B-4106-89CE-DA66656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067-25EC-4742-BDC0-1F98765E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5D9C-F220-4D7A-B260-13A85E48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13B1-6C74-4074-88A5-CC71F40B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76C9-A1C7-4D3F-907F-227D469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EED3-5802-423F-9753-3D6D073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EFE5-FF05-497A-9224-C0DB2BA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E993-CAA5-4F97-B332-DCF55398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62DEB-726C-44F6-A393-796584E5C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3007-C3E7-42C5-8007-F252BC54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5C4A-CFC5-41E4-A32B-BACD3CE7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32CA-9C5E-4F41-BD54-271528CF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5DFE-F6BB-4D9F-B44F-BFBC6DA0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262D0-8E54-4AE3-A364-D7362448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19D8-C7D2-4EC1-A2B9-F8B52A65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4B69-3B1E-4383-9BB0-D0801F74A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2A21-0399-4897-9E5F-160917F6A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E068-0778-4838-B2D2-C51B2B92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036D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Microarchitecture and Design (4)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B43EC-5D60-4C2D-92B8-0F16A0E11695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11B0D1-0AF0-4F0A-96B2-8140F1A51103}"/>
              </a:ext>
            </a:extLst>
          </p:cNvPr>
          <p:cNvSpPr/>
          <p:nvPr/>
        </p:nvSpPr>
        <p:spPr>
          <a:xfrm>
            <a:off x="5688452" y="1292023"/>
            <a:ext cx="212775" cy="42872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48A3-FDE0-4962-B5FA-3013BC394E3F}"/>
              </a:ext>
            </a:extLst>
          </p:cNvPr>
          <p:cNvSpPr/>
          <p:nvPr/>
        </p:nvSpPr>
        <p:spPr>
          <a:xfrm>
            <a:off x="8300111" y="1288173"/>
            <a:ext cx="212775" cy="431748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641C8-3B19-4E10-8442-40857648EC50}"/>
              </a:ext>
            </a:extLst>
          </p:cNvPr>
          <p:cNvSpPr/>
          <p:nvPr/>
        </p:nvSpPr>
        <p:spPr>
          <a:xfrm>
            <a:off x="10160927" y="1285790"/>
            <a:ext cx="212775" cy="431966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Forwarding Path</a:t>
            </a:r>
          </a:p>
        </p:txBody>
      </p:sp>
      <p:sp>
        <p:nvSpPr>
          <p:cNvPr id="124" name="Trapezoid 123">
            <a:extLst>
              <a:ext uri="{FF2B5EF4-FFF2-40B4-BE49-F238E27FC236}">
                <a16:creationId xmlns:a16="http://schemas.microsoft.com/office/drawing/2014/main" id="{4048883D-65DA-4480-86A9-18812FA066E9}"/>
              </a:ext>
            </a:extLst>
          </p:cNvPr>
          <p:cNvSpPr/>
          <p:nvPr/>
        </p:nvSpPr>
        <p:spPr bwMode="auto">
          <a:xfrm rot="5400000">
            <a:off x="7189135" y="2836589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5" name="Text Box 23">
            <a:extLst>
              <a:ext uri="{FF2B5EF4-FFF2-40B4-BE49-F238E27FC236}">
                <a16:creationId xmlns:a16="http://schemas.microsoft.com/office/drawing/2014/main" id="{13F6E905-C515-4845-9FF3-90F1A92A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761" y="3027091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28" name="Rectangle 7">
            <a:extLst>
              <a:ext uri="{FF2B5EF4-FFF2-40B4-BE49-F238E27FC236}">
                <a16:creationId xmlns:a16="http://schemas.microsoft.com/office/drawing/2014/main" id="{32421CE2-B270-4565-9D8C-B3DB9E6B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949" y="2962088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29" name="Text Box 23">
            <a:extLst>
              <a:ext uri="{FF2B5EF4-FFF2-40B4-BE49-F238E27FC236}">
                <a16:creationId xmlns:a16="http://schemas.microsoft.com/office/drawing/2014/main" id="{1A89B5D8-042E-499E-B84A-D13622EC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949" y="3047814"/>
            <a:ext cx="68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0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0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30" name="Text Box 23">
            <a:extLst>
              <a:ext uri="{FF2B5EF4-FFF2-40B4-BE49-F238E27FC236}">
                <a16:creationId xmlns:a16="http://schemas.microsoft.com/office/drawing/2014/main" id="{9F4E4C5A-CD2F-4A94-857D-ED578295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949" y="3343088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36" name="Text Box 23">
            <a:extLst>
              <a:ext uri="{FF2B5EF4-FFF2-40B4-BE49-F238E27FC236}">
                <a16:creationId xmlns:a16="http://schemas.microsoft.com/office/drawing/2014/main" id="{37187876-FA3D-4A30-8B85-737BBE6E8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949" y="3722501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37" name="Text Box 23">
            <a:extLst>
              <a:ext uri="{FF2B5EF4-FFF2-40B4-BE49-F238E27FC236}">
                <a16:creationId xmlns:a16="http://schemas.microsoft.com/office/drawing/2014/main" id="{D01A082F-9290-4DEC-A541-C0DF8879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549" y="380028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FC40C370-ADD0-437D-9211-E62BD486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549" y="3060513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39" name="AutoShape 11">
            <a:extLst>
              <a:ext uri="{FF2B5EF4-FFF2-40B4-BE49-F238E27FC236}">
                <a16:creationId xmlns:a16="http://schemas.microsoft.com/office/drawing/2014/main" id="{2CEB2324-C01A-4C2E-9C30-985ACA9107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0720" y="2824914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1">
            <a:extLst>
              <a:ext uri="{FF2B5EF4-FFF2-40B4-BE49-F238E27FC236}">
                <a16:creationId xmlns:a16="http://schemas.microsoft.com/office/drawing/2014/main" id="{DF372759-777A-41B4-AC28-17D452FAEF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8270" y="3162300"/>
            <a:ext cx="57426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11">
            <a:extLst>
              <a:ext uri="{FF2B5EF4-FFF2-40B4-BE49-F238E27FC236}">
                <a16:creationId xmlns:a16="http://schemas.microsoft.com/office/drawing/2014/main" id="{1D57DDBA-48F6-4EAD-BBFA-E8B1573153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0720" y="3547013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023D20A-B020-4E7C-B6F9-2EF7CCE4DE92}"/>
              </a:ext>
            </a:extLst>
          </p:cNvPr>
          <p:cNvCxnSpPr>
            <a:cxnSpLocks/>
          </p:cNvCxnSpPr>
          <p:nvPr/>
        </p:nvCxnSpPr>
        <p:spPr>
          <a:xfrm>
            <a:off x="9924149" y="3544192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hape 127">
            <a:extLst>
              <a:ext uri="{FF2B5EF4-FFF2-40B4-BE49-F238E27FC236}">
                <a16:creationId xmlns:a16="http://schemas.microsoft.com/office/drawing/2014/main" id="{74925EDC-7A7B-4B34-A9B2-42DD7B3408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5002" y="2708813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1">
            <a:extLst>
              <a:ext uri="{FF2B5EF4-FFF2-40B4-BE49-F238E27FC236}">
                <a16:creationId xmlns:a16="http://schemas.microsoft.com/office/drawing/2014/main" id="{0D88FAFB-44A2-4802-80C5-4A5AA1A749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1110" y="3111615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9" name="Group 104">
            <a:extLst>
              <a:ext uri="{FF2B5EF4-FFF2-40B4-BE49-F238E27FC236}">
                <a16:creationId xmlns:a16="http://schemas.microsoft.com/office/drawing/2014/main" id="{A0302D96-EAB0-483F-9B4A-6F3916AEB66A}"/>
              </a:ext>
            </a:extLst>
          </p:cNvPr>
          <p:cNvGrpSpPr>
            <a:grpSpLocks/>
          </p:cNvGrpSpPr>
          <p:nvPr/>
        </p:nvGrpSpPr>
        <p:grpSpPr bwMode="auto">
          <a:xfrm>
            <a:off x="2002867" y="2721733"/>
            <a:ext cx="1295400" cy="1371600"/>
            <a:chOff x="1447800" y="4191000"/>
            <a:chExt cx="685800" cy="990600"/>
          </a:xfrm>
        </p:grpSpPr>
        <p:sp>
          <p:nvSpPr>
            <p:cNvPr id="150" name="Rectangle 7">
              <a:extLst>
                <a:ext uri="{FF2B5EF4-FFF2-40B4-BE49-F238E27FC236}">
                  <a16:creationId xmlns:a16="http://schemas.microsoft.com/office/drawing/2014/main" id="{9E8CA5C7-1404-4E94-ADA7-16F8975C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51" name="Text Box 23">
              <a:extLst>
                <a:ext uri="{FF2B5EF4-FFF2-40B4-BE49-F238E27FC236}">
                  <a16:creationId xmlns:a16="http://schemas.microsoft.com/office/drawing/2014/main" id="{F68A0A79-53F4-4DAD-9C9C-6B137A663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52" name="Text Box 23">
              <a:extLst>
                <a:ext uri="{FF2B5EF4-FFF2-40B4-BE49-F238E27FC236}">
                  <a16:creationId xmlns:a16="http://schemas.microsoft.com/office/drawing/2014/main" id="{CD501F33-CCCE-43A7-BDDB-44211A7A5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53" name="Rectangle 7">
            <a:extLst>
              <a:ext uri="{FF2B5EF4-FFF2-40B4-BE49-F238E27FC236}">
                <a16:creationId xmlns:a16="http://schemas.microsoft.com/office/drawing/2014/main" id="{EE81D68E-9B9F-49FC-A68F-CFA96A95C9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06526" y="3147986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54" name="Straight Connector 24">
            <a:extLst>
              <a:ext uri="{FF2B5EF4-FFF2-40B4-BE49-F238E27FC236}">
                <a16:creationId xmlns:a16="http://schemas.microsoft.com/office/drawing/2014/main" id="{D19F82CE-0090-4E02-8C4C-DD6510DB9C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395464" y="2837788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Connector 27">
            <a:extLst>
              <a:ext uri="{FF2B5EF4-FFF2-40B4-BE49-F238E27FC236}">
                <a16:creationId xmlns:a16="http://schemas.microsoft.com/office/drawing/2014/main" id="{E72AF1D2-EFC4-4F83-9C7B-65C4E4C44C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71664" y="2837788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11">
            <a:extLst>
              <a:ext uri="{FF2B5EF4-FFF2-40B4-BE49-F238E27FC236}">
                <a16:creationId xmlns:a16="http://schemas.microsoft.com/office/drawing/2014/main" id="{6F1AE56C-D7B2-4448-BD15-A46B1850297E}"/>
              </a:ext>
            </a:extLst>
          </p:cNvPr>
          <p:cNvCxnSpPr>
            <a:cxnSpLocks noChangeShapeType="1"/>
            <a:stCxn id="153" idx="2"/>
            <a:endCxn id="152" idx="1"/>
          </p:cNvCxnSpPr>
          <p:nvPr/>
        </p:nvCxnSpPr>
        <p:spPr bwMode="auto">
          <a:xfrm>
            <a:off x="1646289" y="3292449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Text Box 23">
            <a:extLst>
              <a:ext uri="{FF2B5EF4-FFF2-40B4-BE49-F238E27FC236}">
                <a16:creationId xmlns:a16="http://schemas.microsoft.com/office/drawing/2014/main" id="{3FB4A9A0-79C7-448F-8FC9-8FE3414D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754" y="2123704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64" name="Text Box 23">
            <a:extLst>
              <a:ext uri="{FF2B5EF4-FFF2-40B4-BE49-F238E27FC236}">
                <a16:creationId xmlns:a16="http://schemas.microsoft.com/office/drawing/2014/main" id="{FB8E44CF-5645-49C0-960E-2F2E9AC1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894" y="2366386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45E887-DD84-48F7-84BA-157925B5E61E}"/>
              </a:ext>
            </a:extLst>
          </p:cNvPr>
          <p:cNvGrpSpPr/>
          <p:nvPr/>
        </p:nvGrpSpPr>
        <p:grpSpPr>
          <a:xfrm>
            <a:off x="4317721" y="2501064"/>
            <a:ext cx="1143000" cy="2057400"/>
            <a:chOff x="3992828" y="3093507"/>
            <a:chExt cx="990600" cy="1783080"/>
          </a:xfrm>
        </p:grpSpPr>
        <p:sp>
          <p:nvSpPr>
            <p:cNvPr id="179" name="Rectangle 7">
              <a:extLst>
                <a:ext uri="{FF2B5EF4-FFF2-40B4-BE49-F238E27FC236}">
                  <a16:creationId xmlns:a16="http://schemas.microsoft.com/office/drawing/2014/main" id="{EB3B919A-B50D-478E-9778-64349350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80" name="Text Box 23">
              <a:extLst>
                <a:ext uri="{FF2B5EF4-FFF2-40B4-BE49-F238E27FC236}">
                  <a16:creationId xmlns:a16="http://schemas.microsoft.com/office/drawing/2014/main" id="{8FBDC884-50CE-4803-8EAD-E8643E87D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81" name="Text Box 23">
              <a:extLst>
                <a:ext uri="{FF2B5EF4-FFF2-40B4-BE49-F238E27FC236}">
                  <a16:creationId xmlns:a16="http://schemas.microsoft.com/office/drawing/2014/main" id="{A3C31D7E-41C3-4F66-9ECB-4307A19F1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82" name="Text Box 23">
              <a:extLst>
                <a:ext uri="{FF2B5EF4-FFF2-40B4-BE49-F238E27FC236}">
                  <a16:creationId xmlns:a16="http://schemas.microsoft.com/office/drawing/2014/main" id="{F5897B96-4E77-4C06-B93D-0562C1229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83" name="Text Box 23">
              <a:extLst>
                <a:ext uri="{FF2B5EF4-FFF2-40B4-BE49-F238E27FC236}">
                  <a16:creationId xmlns:a16="http://schemas.microsoft.com/office/drawing/2014/main" id="{66D4D095-FD3D-4DDE-9D34-00A39FB9F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84" name="Text Box 23">
              <a:extLst>
                <a:ext uri="{FF2B5EF4-FFF2-40B4-BE49-F238E27FC236}">
                  <a16:creationId xmlns:a16="http://schemas.microsoft.com/office/drawing/2014/main" id="{721C2A3C-183A-4568-BFC7-49D57C549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214580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85" name="Text Box 23">
              <a:extLst>
                <a:ext uri="{FF2B5EF4-FFF2-40B4-BE49-F238E27FC236}">
                  <a16:creationId xmlns:a16="http://schemas.microsoft.com/office/drawing/2014/main" id="{6EAA366D-7D13-4240-A2F0-FB67092DE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825450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7AE6633-7204-437D-83A5-2C79346A1C12}"/>
              </a:ext>
            </a:extLst>
          </p:cNvPr>
          <p:cNvSpPr/>
          <p:nvPr/>
        </p:nvSpPr>
        <p:spPr>
          <a:xfrm>
            <a:off x="3504789" y="1288173"/>
            <a:ext cx="212775" cy="429155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6" name="AutoShape 11">
            <a:extLst>
              <a:ext uri="{FF2B5EF4-FFF2-40B4-BE49-F238E27FC236}">
                <a16:creationId xmlns:a16="http://schemas.microsoft.com/office/drawing/2014/main" id="{E82FD49A-7A18-4E23-B68D-4E677C7DE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4494" y="3301164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11">
            <a:extLst>
              <a:ext uri="{FF2B5EF4-FFF2-40B4-BE49-F238E27FC236}">
                <a16:creationId xmlns:a16="http://schemas.microsoft.com/office/drawing/2014/main" id="{3F3E67F6-46D7-4F5C-932D-76F9B82502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68230" y="3162300"/>
            <a:ext cx="226518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EBDD5AF8-358E-4908-BFC6-2DEDD25FC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16746" y="3975091"/>
            <a:ext cx="56812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Elbow Connector 92">
            <a:extLst>
              <a:ext uri="{FF2B5EF4-FFF2-40B4-BE49-F238E27FC236}">
                <a16:creationId xmlns:a16="http://schemas.microsoft.com/office/drawing/2014/main" id="{D76974BC-C456-454B-88BF-8541F1D8BA9E}"/>
              </a:ext>
            </a:extLst>
          </p:cNvPr>
          <p:cNvCxnSpPr/>
          <p:nvPr/>
        </p:nvCxnSpPr>
        <p:spPr>
          <a:xfrm rot="10800000" flipH="1" flipV="1">
            <a:off x="8927199" y="3161958"/>
            <a:ext cx="1227379" cy="62032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9F68061-BB48-4DF7-8700-72AE3657B261}"/>
              </a:ext>
            </a:extLst>
          </p:cNvPr>
          <p:cNvSpPr txBox="1"/>
          <p:nvPr/>
        </p:nvSpPr>
        <p:spPr>
          <a:xfrm>
            <a:off x="3332324" y="1003563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41" name="Flowchart: Terminator 240">
            <a:extLst>
              <a:ext uri="{FF2B5EF4-FFF2-40B4-BE49-F238E27FC236}">
                <a16:creationId xmlns:a16="http://schemas.microsoft.com/office/drawing/2014/main" id="{9809E367-8231-43AF-B50C-B312824E03F1}"/>
              </a:ext>
            </a:extLst>
          </p:cNvPr>
          <p:cNvSpPr/>
          <p:nvPr/>
        </p:nvSpPr>
        <p:spPr>
          <a:xfrm>
            <a:off x="6662064" y="508268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AutoShape 11">
            <a:extLst>
              <a:ext uri="{FF2B5EF4-FFF2-40B4-BE49-F238E27FC236}">
                <a16:creationId xmlns:a16="http://schemas.microsoft.com/office/drawing/2014/main" id="{EB6D4EA7-D46D-4E8E-8F45-66BAF568C9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5920" y="5345572"/>
            <a:ext cx="141256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Shape 127">
            <a:extLst>
              <a:ext uri="{FF2B5EF4-FFF2-40B4-BE49-F238E27FC236}">
                <a16:creationId xmlns:a16="http://schemas.microsoft.com/office/drawing/2014/main" id="{EB5AC44B-2A80-41C3-AB67-815ABD4EE2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783110" y="3327620"/>
            <a:ext cx="1934135" cy="1861308"/>
          </a:xfrm>
          <a:prstGeom prst="bentConnector3">
            <a:avLst>
              <a:gd name="adj1" fmla="val 99903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127">
            <a:extLst>
              <a:ext uri="{FF2B5EF4-FFF2-40B4-BE49-F238E27FC236}">
                <a16:creationId xmlns:a16="http://schemas.microsoft.com/office/drawing/2014/main" id="{4D37DC2F-FFC6-415B-859F-8BE93BC291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9523" y="5226537"/>
            <a:ext cx="1867436" cy="244050"/>
          </a:xfrm>
          <a:prstGeom prst="bentConnector3">
            <a:avLst>
              <a:gd name="adj1" fmla="val -241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AutoShape 11">
            <a:extLst>
              <a:ext uri="{FF2B5EF4-FFF2-40B4-BE49-F238E27FC236}">
                <a16:creationId xmlns:a16="http://schemas.microsoft.com/office/drawing/2014/main" id="{76CAB69D-5F6B-4549-B174-2F1B002F70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0159" y="5217529"/>
            <a:ext cx="7598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" name="AutoShape 11">
            <a:extLst>
              <a:ext uri="{FF2B5EF4-FFF2-40B4-BE49-F238E27FC236}">
                <a16:creationId xmlns:a16="http://schemas.microsoft.com/office/drawing/2014/main" id="{DF266D88-EB74-41B1-A60A-AED6BFDAE8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1746" y="5453749"/>
            <a:ext cx="7598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2" name="AutoShape 11">
            <a:extLst>
              <a:ext uri="{FF2B5EF4-FFF2-40B4-BE49-F238E27FC236}">
                <a16:creationId xmlns:a16="http://schemas.microsoft.com/office/drawing/2014/main" id="{495D9640-B5FE-4F68-9DCF-47520C9294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11983" y="5344884"/>
            <a:ext cx="164259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FE0A07B-DA11-4E41-B097-0917C839AD8B}"/>
              </a:ext>
            </a:extLst>
          </p:cNvPr>
          <p:cNvSpPr/>
          <p:nvPr/>
        </p:nvSpPr>
        <p:spPr>
          <a:xfrm>
            <a:off x="5687456" y="2112130"/>
            <a:ext cx="216962" cy="41162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EX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7EE5B26-C0E6-4DE9-91DF-5682B0C7E955}"/>
              </a:ext>
            </a:extLst>
          </p:cNvPr>
          <p:cNvSpPr/>
          <p:nvPr/>
        </p:nvSpPr>
        <p:spPr>
          <a:xfrm>
            <a:off x="5688321" y="1701797"/>
            <a:ext cx="218830" cy="41162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M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0841FAF-1C60-4B57-B325-C1B455D6EE81}"/>
              </a:ext>
            </a:extLst>
          </p:cNvPr>
          <p:cNvSpPr/>
          <p:nvPr/>
        </p:nvSpPr>
        <p:spPr>
          <a:xfrm>
            <a:off x="5687127" y="1286355"/>
            <a:ext cx="220024" cy="4116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WB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712F541-CF0B-4BE7-AA9F-38BF22B99A3C}"/>
              </a:ext>
            </a:extLst>
          </p:cNvPr>
          <p:cNvSpPr/>
          <p:nvPr/>
        </p:nvSpPr>
        <p:spPr>
          <a:xfrm>
            <a:off x="4479211" y="1281646"/>
            <a:ext cx="880135" cy="1079736"/>
          </a:xfrm>
          <a:prstGeom prst="ellipse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srgbClr val="0070C0"/>
                </a:solidFill>
                <a:latin typeface="Calibri"/>
              </a:rPr>
              <a:t>Control</a:t>
            </a:r>
          </a:p>
        </p:txBody>
      </p: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34E197BA-CB26-42EC-9C9E-A43388F6A3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3512" y="1439770"/>
            <a:ext cx="451779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AutoShape 11">
            <a:extLst>
              <a:ext uri="{FF2B5EF4-FFF2-40B4-BE49-F238E27FC236}">
                <a16:creationId xmlns:a16="http://schemas.microsoft.com/office/drawing/2014/main" id="{D8B29330-11D9-4F15-A1FD-1B86ABDBBDE9}"/>
              </a:ext>
            </a:extLst>
          </p:cNvPr>
          <p:cNvCxnSpPr>
            <a:cxnSpLocks noChangeShapeType="1"/>
            <a:stCxn id="258" idx="6"/>
          </p:cNvCxnSpPr>
          <p:nvPr/>
        </p:nvCxnSpPr>
        <p:spPr bwMode="auto">
          <a:xfrm>
            <a:off x="5359346" y="1821514"/>
            <a:ext cx="325842" cy="1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AutoShape 11">
            <a:extLst>
              <a:ext uri="{FF2B5EF4-FFF2-40B4-BE49-F238E27FC236}">
                <a16:creationId xmlns:a16="http://schemas.microsoft.com/office/drawing/2014/main" id="{C9CE2ACD-947F-4132-8A89-73F51A212B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1632" y="2250959"/>
            <a:ext cx="502211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2" name="Shape 41">
            <a:extLst>
              <a:ext uri="{FF2B5EF4-FFF2-40B4-BE49-F238E27FC236}">
                <a16:creationId xmlns:a16="http://schemas.microsoft.com/office/drawing/2014/main" id="{B0480C8C-AC94-45A7-96A3-D8AF666BD57A}"/>
              </a:ext>
            </a:extLst>
          </p:cNvPr>
          <p:cNvCxnSpPr>
            <a:cxnSpLocks noChangeShapeType="1"/>
            <a:endCxn id="258" idx="2"/>
          </p:cNvCxnSpPr>
          <p:nvPr/>
        </p:nvCxnSpPr>
        <p:spPr bwMode="auto">
          <a:xfrm rot="5400000" flipH="1" flipV="1">
            <a:off x="3712705" y="1927012"/>
            <a:ext cx="872004" cy="6610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BDA85-BDE5-4274-A3FE-F6211A73560B}"/>
              </a:ext>
            </a:extLst>
          </p:cNvPr>
          <p:cNvSpPr/>
          <p:nvPr/>
        </p:nvSpPr>
        <p:spPr>
          <a:xfrm>
            <a:off x="8298489" y="1707464"/>
            <a:ext cx="219456" cy="41162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B67A0-F798-4B87-96D4-AB70C21A0E17}"/>
              </a:ext>
            </a:extLst>
          </p:cNvPr>
          <p:cNvSpPr/>
          <p:nvPr/>
        </p:nvSpPr>
        <p:spPr>
          <a:xfrm>
            <a:off x="8298491" y="1288847"/>
            <a:ext cx="219456" cy="4116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WB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060083-9EC1-4501-A54F-F2506565494A}"/>
              </a:ext>
            </a:extLst>
          </p:cNvPr>
          <p:cNvSpPr/>
          <p:nvPr/>
        </p:nvSpPr>
        <p:spPr>
          <a:xfrm>
            <a:off x="10158124" y="1284998"/>
            <a:ext cx="220024" cy="4116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WB</a:t>
            </a:r>
          </a:p>
        </p:txBody>
      </p: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8B8967D-A39D-478C-8DFC-E1B575FDBA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7151" y="1439415"/>
            <a:ext cx="2383565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5BE232D4-F6EA-4090-B957-0433B4379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7151" y="1815164"/>
            <a:ext cx="2383581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890F4165-8132-4692-941E-2F1FE505D0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19383" y="1433065"/>
            <a:ext cx="1635195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Shape 127">
            <a:extLst>
              <a:ext uri="{FF2B5EF4-FFF2-40B4-BE49-F238E27FC236}">
                <a16:creationId xmlns:a16="http://schemas.microsoft.com/office/drawing/2014/main" id="{FDCC3D54-A83E-4291-AC0B-A87553DB52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23443" y="5079898"/>
            <a:ext cx="2209782" cy="176432"/>
          </a:xfrm>
          <a:prstGeom prst="bentConnector3">
            <a:avLst>
              <a:gd name="adj1" fmla="val 10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" name="Flowchart: Terminator 278">
            <a:extLst>
              <a:ext uri="{FF2B5EF4-FFF2-40B4-BE49-F238E27FC236}">
                <a16:creationId xmlns:a16="http://schemas.microsoft.com/office/drawing/2014/main" id="{8953D861-B6E9-4D58-9E2F-CD38015662AC}"/>
              </a:ext>
            </a:extLst>
          </p:cNvPr>
          <p:cNvSpPr/>
          <p:nvPr/>
        </p:nvSpPr>
        <p:spPr>
          <a:xfrm>
            <a:off x="10701379" y="311486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80" name="AutoShape 11">
            <a:extLst>
              <a:ext uri="{FF2B5EF4-FFF2-40B4-BE49-F238E27FC236}">
                <a16:creationId xmlns:a16="http://schemas.microsoft.com/office/drawing/2014/main" id="{C7982921-A823-4762-8E73-3124168D79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6765" y="3220106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BC373BFF-94DB-4A59-8913-048DC5BAFA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6765" y="3535470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Flowchart: Terminator 282">
            <a:extLst>
              <a:ext uri="{FF2B5EF4-FFF2-40B4-BE49-F238E27FC236}">
                <a16:creationId xmlns:a16="http://schemas.microsoft.com/office/drawing/2014/main" id="{FCA366E7-1A2B-4F12-BD28-1AFD65409291}"/>
              </a:ext>
            </a:extLst>
          </p:cNvPr>
          <p:cNvSpPr/>
          <p:nvPr/>
        </p:nvSpPr>
        <p:spPr>
          <a:xfrm>
            <a:off x="6581079" y="2036309"/>
            <a:ext cx="215838" cy="734688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285" name="Flowchart: Terminator 284">
            <a:extLst>
              <a:ext uri="{FF2B5EF4-FFF2-40B4-BE49-F238E27FC236}">
                <a16:creationId xmlns:a16="http://schemas.microsoft.com/office/drawing/2014/main" id="{B15610F0-0359-4695-9819-BC73D7E398A8}"/>
              </a:ext>
            </a:extLst>
          </p:cNvPr>
          <p:cNvSpPr/>
          <p:nvPr/>
        </p:nvSpPr>
        <p:spPr>
          <a:xfrm>
            <a:off x="6581079" y="3407090"/>
            <a:ext cx="215838" cy="734688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cxnSp>
        <p:nvCxnSpPr>
          <p:cNvPr id="286" name="AutoShape 11">
            <a:extLst>
              <a:ext uri="{FF2B5EF4-FFF2-40B4-BE49-F238E27FC236}">
                <a16:creationId xmlns:a16="http://schemas.microsoft.com/office/drawing/2014/main" id="{89D75EB8-5073-49D1-AB0F-3FE1D104C734}"/>
              </a:ext>
            </a:extLst>
          </p:cNvPr>
          <p:cNvCxnSpPr>
            <a:cxnSpLocks noChangeShapeType="1"/>
            <a:endCxn id="285" idx="1"/>
          </p:cNvCxnSpPr>
          <p:nvPr/>
        </p:nvCxnSpPr>
        <p:spPr bwMode="auto">
          <a:xfrm>
            <a:off x="6192185" y="3774434"/>
            <a:ext cx="38889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479">
            <a:extLst>
              <a:ext uri="{FF2B5EF4-FFF2-40B4-BE49-F238E27FC236}">
                <a16:creationId xmlns:a16="http://schemas.microsoft.com/office/drawing/2014/main" id="{C7CBD4AC-4E71-4A56-8C9D-FB598CFB460B}"/>
              </a:ext>
            </a:extLst>
          </p:cNvPr>
          <p:cNvCxnSpPr>
            <a:cxnSpLocks/>
            <a:stCxn id="283" idx="3"/>
          </p:cNvCxnSpPr>
          <p:nvPr/>
        </p:nvCxnSpPr>
        <p:spPr>
          <a:xfrm>
            <a:off x="6796917" y="2403653"/>
            <a:ext cx="655855" cy="421261"/>
          </a:xfrm>
          <a:prstGeom prst="bentConnector3">
            <a:avLst>
              <a:gd name="adj1" fmla="val 6416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482">
            <a:extLst>
              <a:ext uri="{FF2B5EF4-FFF2-40B4-BE49-F238E27FC236}">
                <a16:creationId xmlns:a16="http://schemas.microsoft.com/office/drawing/2014/main" id="{E3AAD4F5-78EF-48B8-ACAB-B421997754FC}"/>
              </a:ext>
            </a:extLst>
          </p:cNvPr>
          <p:cNvCxnSpPr>
            <a:cxnSpLocks/>
            <a:stCxn id="285" idx="3"/>
          </p:cNvCxnSpPr>
          <p:nvPr/>
        </p:nvCxnSpPr>
        <p:spPr>
          <a:xfrm flipV="1">
            <a:off x="6796917" y="3413402"/>
            <a:ext cx="655855" cy="361032"/>
          </a:xfrm>
          <a:prstGeom prst="bentConnector3">
            <a:avLst>
              <a:gd name="adj1" fmla="val 6403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C7311F-B020-483B-A546-3F7277CEAC85}"/>
              </a:ext>
            </a:extLst>
          </p:cNvPr>
          <p:cNvCxnSpPr>
            <a:cxnSpLocks/>
            <a:endCxn id="279" idx="3"/>
          </p:cNvCxnSpPr>
          <p:nvPr/>
        </p:nvCxnSpPr>
        <p:spPr>
          <a:xfrm flipV="1">
            <a:off x="4136231" y="3377759"/>
            <a:ext cx="6791024" cy="2885722"/>
          </a:xfrm>
          <a:prstGeom prst="bentConnector3">
            <a:avLst>
              <a:gd name="adj1" fmla="val 103366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E81012D8-5584-43A7-AEF5-35F00EB13AB7}"/>
              </a:ext>
            </a:extLst>
          </p:cNvPr>
          <p:cNvSpPr/>
          <p:nvPr/>
        </p:nvSpPr>
        <p:spPr>
          <a:xfrm>
            <a:off x="6822047" y="4374840"/>
            <a:ext cx="1372297" cy="744584"/>
          </a:xfrm>
          <a:prstGeom prst="ellipse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srgbClr val="0070C0"/>
                </a:solidFill>
                <a:latin typeface="Calibri"/>
              </a:rPr>
              <a:t>Forwarding Logic</a:t>
            </a:r>
          </a:p>
        </p:txBody>
      </p:sp>
      <p:cxnSp>
        <p:nvCxnSpPr>
          <p:cNvPr id="313" name="Elbow Connector 505">
            <a:extLst>
              <a:ext uri="{FF2B5EF4-FFF2-40B4-BE49-F238E27FC236}">
                <a16:creationId xmlns:a16="http://schemas.microsoft.com/office/drawing/2014/main" id="{0885F53F-DE96-45F7-8219-6F0E2ED98F66}"/>
              </a:ext>
            </a:extLst>
          </p:cNvPr>
          <p:cNvCxnSpPr>
            <a:cxnSpLocks/>
            <a:endCxn id="285" idx="2"/>
          </p:cNvCxnSpPr>
          <p:nvPr/>
        </p:nvCxnSpPr>
        <p:spPr>
          <a:xfrm rot="16200000" flipV="1">
            <a:off x="6564635" y="4266141"/>
            <a:ext cx="443640" cy="194913"/>
          </a:xfrm>
          <a:prstGeom prst="bentConnector3">
            <a:avLst>
              <a:gd name="adj1" fmla="val 1692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507">
            <a:extLst>
              <a:ext uri="{FF2B5EF4-FFF2-40B4-BE49-F238E27FC236}">
                <a16:creationId xmlns:a16="http://schemas.microsoft.com/office/drawing/2014/main" id="{5089C91B-56D0-489F-83D8-2DFC57171BFE}"/>
              </a:ext>
            </a:extLst>
          </p:cNvPr>
          <p:cNvCxnSpPr>
            <a:cxnSpLocks/>
            <a:stCxn id="312" idx="1"/>
            <a:endCxn id="283" idx="2"/>
          </p:cNvCxnSpPr>
          <p:nvPr/>
        </p:nvCxnSpPr>
        <p:spPr>
          <a:xfrm rot="16200000" flipV="1">
            <a:off x="5999565" y="3460431"/>
            <a:ext cx="1712885" cy="334017"/>
          </a:xfrm>
          <a:prstGeom prst="bentConnector3">
            <a:avLst>
              <a:gd name="adj1" fmla="val 77804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BE939E83-5D29-4F15-99BE-40312C77F1E5}"/>
              </a:ext>
            </a:extLst>
          </p:cNvPr>
          <p:cNvSpPr txBox="1"/>
          <p:nvPr/>
        </p:nvSpPr>
        <p:spPr>
          <a:xfrm>
            <a:off x="4362700" y="5002166"/>
            <a:ext cx="68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83DC7329-A5CC-4909-9FED-546ED8A62B4C}"/>
              </a:ext>
            </a:extLst>
          </p:cNvPr>
          <p:cNvSpPr txBox="1"/>
          <p:nvPr/>
        </p:nvSpPr>
        <p:spPr>
          <a:xfrm>
            <a:off x="4356582" y="5245869"/>
            <a:ext cx="68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15:11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12DB7966-B6B4-46A7-B031-2EC016A03775}"/>
              </a:ext>
            </a:extLst>
          </p:cNvPr>
          <p:cNvSpPr txBox="1"/>
          <p:nvPr/>
        </p:nvSpPr>
        <p:spPr>
          <a:xfrm>
            <a:off x="5846773" y="4991697"/>
            <a:ext cx="41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62F4D4FB-5495-47F6-9AFC-A9E6C534C695}"/>
              </a:ext>
            </a:extLst>
          </p:cNvPr>
          <p:cNvSpPr txBox="1"/>
          <p:nvPr/>
        </p:nvSpPr>
        <p:spPr>
          <a:xfrm>
            <a:off x="5840354" y="5228517"/>
            <a:ext cx="48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CB766D79-6C3E-4F28-9C4C-7FFE1E223A22}"/>
              </a:ext>
            </a:extLst>
          </p:cNvPr>
          <p:cNvSpPr txBox="1"/>
          <p:nvPr/>
        </p:nvSpPr>
        <p:spPr>
          <a:xfrm>
            <a:off x="6815157" y="510925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rf_waE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1" name="AutoShape 11">
            <a:extLst>
              <a:ext uri="{FF2B5EF4-FFF2-40B4-BE49-F238E27FC236}">
                <a16:creationId xmlns:a16="http://schemas.microsoft.com/office/drawing/2014/main" id="{8EA2682C-2AC3-4B71-B382-5138DD17B6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6932" y="4836297"/>
            <a:ext cx="929499" cy="43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10DC4745-A0FC-4220-859B-3310F94C180F}"/>
              </a:ext>
            </a:extLst>
          </p:cNvPr>
          <p:cNvSpPr txBox="1"/>
          <p:nvPr/>
        </p:nvSpPr>
        <p:spPr>
          <a:xfrm>
            <a:off x="4364821" y="4621025"/>
            <a:ext cx="67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</a:p>
        </p:txBody>
      </p:sp>
      <p:cxnSp>
        <p:nvCxnSpPr>
          <p:cNvPr id="361" name="Shape 127">
            <a:extLst>
              <a:ext uri="{FF2B5EF4-FFF2-40B4-BE49-F238E27FC236}">
                <a16:creationId xmlns:a16="http://schemas.microsoft.com/office/drawing/2014/main" id="{01F3AA42-F24D-4E8F-A297-BABB2FC15C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94370" y="5007691"/>
            <a:ext cx="506327" cy="204659"/>
          </a:xfrm>
          <a:prstGeom prst="bentConnector3">
            <a:avLst>
              <a:gd name="adj1" fmla="val 149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EE62456C-B8D2-43C4-AF21-83342410D3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0159" y="3544192"/>
            <a:ext cx="68092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770F2ED-53B8-4949-BBE3-05773C851F07}"/>
              </a:ext>
            </a:extLst>
          </p:cNvPr>
          <p:cNvCxnSpPr>
            <a:cxnSpLocks/>
          </p:cNvCxnSpPr>
          <p:nvPr/>
        </p:nvCxnSpPr>
        <p:spPr>
          <a:xfrm>
            <a:off x="8803844" y="1429890"/>
            <a:ext cx="5" cy="4242816"/>
          </a:xfrm>
          <a:prstGeom prst="line">
            <a:avLst/>
          </a:prstGeom>
          <a:ln w="19050">
            <a:solidFill>
              <a:srgbClr val="0070C0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Elbow Connector 555">
            <a:extLst>
              <a:ext uri="{FF2B5EF4-FFF2-40B4-BE49-F238E27FC236}">
                <a16:creationId xmlns:a16="http://schemas.microsoft.com/office/drawing/2014/main" id="{208928D9-A2BA-4BCD-974C-2394C1BC24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0421" y="4950079"/>
            <a:ext cx="725174" cy="701672"/>
          </a:xfrm>
          <a:prstGeom prst="bentConnector3">
            <a:avLst>
              <a:gd name="adj1" fmla="val -898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547">
            <a:extLst>
              <a:ext uri="{FF2B5EF4-FFF2-40B4-BE49-F238E27FC236}">
                <a16:creationId xmlns:a16="http://schemas.microsoft.com/office/drawing/2014/main" id="{23D9A8FA-C0E2-455E-B021-EE7E4B3CE46E}"/>
              </a:ext>
            </a:extLst>
          </p:cNvPr>
          <p:cNvCxnSpPr>
            <a:cxnSpLocks/>
          </p:cNvCxnSpPr>
          <p:nvPr/>
        </p:nvCxnSpPr>
        <p:spPr>
          <a:xfrm>
            <a:off x="10378879" y="1429715"/>
            <a:ext cx="166599" cy="4352544"/>
          </a:xfrm>
          <a:prstGeom prst="bentConnector2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550">
            <a:extLst>
              <a:ext uri="{FF2B5EF4-FFF2-40B4-BE49-F238E27FC236}">
                <a16:creationId xmlns:a16="http://schemas.microsoft.com/office/drawing/2014/main" id="{794C0B09-A625-4A08-A155-5A8F5CB3E0ED}"/>
              </a:ext>
            </a:extLst>
          </p:cNvPr>
          <p:cNvCxnSpPr>
            <a:cxnSpLocks/>
          </p:cNvCxnSpPr>
          <p:nvPr/>
        </p:nvCxnSpPr>
        <p:spPr>
          <a:xfrm rot="10800000">
            <a:off x="7960054" y="5029436"/>
            <a:ext cx="2591587" cy="747851"/>
          </a:xfrm>
          <a:prstGeom prst="bentConnector3">
            <a:avLst>
              <a:gd name="adj1" fmla="val 99985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423">
            <a:extLst>
              <a:ext uri="{FF2B5EF4-FFF2-40B4-BE49-F238E27FC236}">
                <a16:creationId xmlns:a16="http://schemas.microsoft.com/office/drawing/2014/main" id="{3EB0DB57-08F2-4F2F-939E-A4C6A71E1107}"/>
              </a:ext>
            </a:extLst>
          </p:cNvPr>
          <p:cNvCxnSpPr>
            <a:cxnSpLocks/>
          </p:cNvCxnSpPr>
          <p:nvPr/>
        </p:nvCxnSpPr>
        <p:spPr>
          <a:xfrm flipV="1">
            <a:off x="5900159" y="2172153"/>
            <a:ext cx="686638" cy="651842"/>
          </a:xfrm>
          <a:prstGeom prst="bentConnector3">
            <a:avLst>
              <a:gd name="adj1" fmla="val 2595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444E2F1D-C447-4039-A4F1-FD133A124EB5}"/>
              </a:ext>
            </a:extLst>
          </p:cNvPr>
          <p:cNvCxnSpPr/>
          <p:nvPr/>
        </p:nvCxnSpPr>
        <p:spPr>
          <a:xfrm flipV="1">
            <a:off x="8663775" y="3161309"/>
            <a:ext cx="1" cy="27432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Elbow Connector 460">
            <a:extLst>
              <a:ext uri="{FF2B5EF4-FFF2-40B4-BE49-F238E27FC236}">
                <a16:creationId xmlns:a16="http://schemas.microsoft.com/office/drawing/2014/main" id="{731789B8-62B8-492F-B8C3-1DBAB11EFE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4954" y="3213779"/>
            <a:ext cx="3201801" cy="2076849"/>
          </a:xfrm>
          <a:prstGeom prst="bentConnector4">
            <a:avLst>
              <a:gd name="adj1" fmla="val -1550"/>
              <a:gd name="adj2" fmla="val 111007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B2B22A9C-3D81-4BA4-94AA-962DBCE8707E}"/>
              </a:ext>
            </a:extLst>
          </p:cNvPr>
          <p:cNvCxnSpPr>
            <a:cxnSpLocks/>
          </p:cNvCxnSpPr>
          <p:nvPr/>
        </p:nvCxnSpPr>
        <p:spPr>
          <a:xfrm flipV="1">
            <a:off x="8980995" y="5345908"/>
            <a:ext cx="0" cy="66103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23">
            <a:extLst>
              <a:ext uri="{FF2B5EF4-FFF2-40B4-BE49-F238E27FC236}">
                <a16:creationId xmlns:a16="http://schemas.microsoft.com/office/drawing/2014/main" id="{B22B9D11-DE49-4B82-BDEB-0FE2D289AE43}"/>
              </a:ext>
            </a:extLst>
          </p:cNvPr>
          <p:cNvCxnSpPr>
            <a:cxnSpLocks/>
          </p:cNvCxnSpPr>
          <p:nvPr/>
        </p:nvCxnSpPr>
        <p:spPr>
          <a:xfrm rot="10800000">
            <a:off x="7743825" y="5098145"/>
            <a:ext cx="1244442" cy="904036"/>
          </a:xfrm>
          <a:prstGeom prst="bentConnector3">
            <a:avLst>
              <a:gd name="adj1" fmla="val 99943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hape 127">
            <a:extLst>
              <a:ext uri="{FF2B5EF4-FFF2-40B4-BE49-F238E27FC236}">
                <a16:creationId xmlns:a16="http://schemas.microsoft.com/office/drawing/2014/main" id="{DCAA60CF-3E3F-441F-82E1-23B40A83F007}"/>
              </a:ext>
            </a:extLst>
          </p:cNvPr>
          <p:cNvCxnSpPr>
            <a:cxnSpLocks noChangeShapeType="1"/>
            <a:endCxn id="312" idx="4"/>
          </p:cNvCxnSpPr>
          <p:nvPr/>
        </p:nvCxnSpPr>
        <p:spPr bwMode="auto">
          <a:xfrm rot="10800000">
            <a:off x="7508196" y="5119425"/>
            <a:ext cx="3324110" cy="995783"/>
          </a:xfrm>
          <a:prstGeom prst="bentConnector2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028CBE79-BC0B-434A-9A24-2D4D32C3EA50}"/>
              </a:ext>
            </a:extLst>
          </p:cNvPr>
          <p:cNvSpPr txBox="1"/>
          <p:nvPr/>
        </p:nvSpPr>
        <p:spPr>
          <a:xfrm>
            <a:off x="9773442" y="995048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DB03CB6-513D-4D7F-83E3-1BB3E1D49A11}"/>
              </a:ext>
            </a:extLst>
          </p:cNvPr>
          <p:cNvSpPr txBox="1"/>
          <p:nvPr/>
        </p:nvSpPr>
        <p:spPr>
          <a:xfrm>
            <a:off x="7930245" y="999005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cxnSp>
        <p:nvCxnSpPr>
          <p:cNvPr id="625" name="Shape 127">
            <a:extLst>
              <a:ext uri="{FF2B5EF4-FFF2-40B4-BE49-F238E27FC236}">
                <a16:creationId xmlns:a16="http://schemas.microsoft.com/office/drawing/2014/main" id="{B67E848C-0355-46B0-B890-D4FDD76ADE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317721" y="3618451"/>
            <a:ext cx="3190476" cy="2495967"/>
          </a:xfrm>
          <a:prstGeom prst="bentConnector3">
            <a:avLst>
              <a:gd name="adj1" fmla="val 110897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0" name="Shape 127">
            <a:extLst>
              <a:ext uri="{FF2B5EF4-FFF2-40B4-BE49-F238E27FC236}">
                <a16:creationId xmlns:a16="http://schemas.microsoft.com/office/drawing/2014/main" id="{A03D23D5-29E9-4F46-A8A0-ADCE13FF878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56345" y="4137797"/>
            <a:ext cx="3859828" cy="391540"/>
          </a:xfrm>
          <a:prstGeom prst="bentConnector3">
            <a:avLst>
              <a:gd name="adj1" fmla="val 100013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3" name="AutoShape 11">
            <a:extLst>
              <a:ext uri="{FF2B5EF4-FFF2-40B4-BE49-F238E27FC236}">
                <a16:creationId xmlns:a16="http://schemas.microsoft.com/office/drawing/2014/main" id="{FE2AB31C-7974-444F-AA76-576FF64E58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8639" y="4012559"/>
            <a:ext cx="228791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8" name="TextBox 647">
            <a:extLst>
              <a:ext uri="{FF2B5EF4-FFF2-40B4-BE49-F238E27FC236}">
                <a16:creationId xmlns:a16="http://schemas.microsoft.com/office/drawing/2014/main" id="{2EBD216F-D7A5-4542-8022-4C86B976BEC7}"/>
              </a:ext>
            </a:extLst>
          </p:cNvPr>
          <p:cNvSpPr txBox="1"/>
          <p:nvPr/>
        </p:nvSpPr>
        <p:spPr>
          <a:xfrm>
            <a:off x="5838821" y="4611801"/>
            <a:ext cx="475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" name="AutoShape 11">
            <a:extLst>
              <a:ext uri="{FF2B5EF4-FFF2-40B4-BE49-F238E27FC236}">
                <a16:creationId xmlns:a16="http://schemas.microsoft.com/office/drawing/2014/main" id="{CED3E264-80B1-495A-AB85-9B878EC9AC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4384" y="4842217"/>
            <a:ext cx="1872872" cy="181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D57AD550-FDCF-4007-B96A-7A1443487467}"/>
              </a:ext>
            </a:extLst>
          </p:cNvPr>
          <p:cNvCxnSpPr>
            <a:cxnSpLocks/>
          </p:cNvCxnSpPr>
          <p:nvPr/>
        </p:nvCxnSpPr>
        <p:spPr>
          <a:xfrm>
            <a:off x="10377350" y="5337741"/>
            <a:ext cx="439403" cy="775085"/>
          </a:xfrm>
          <a:prstGeom prst="bentConnector3">
            <a:avLst>
              <a:gd name="adj1" fmla="val 103323"/>
            </a:avLst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507410C0-AA2C-4C52-AA65-ABB0EA6881DF}"/>
              </a:ext>
            </a:extLst>
          </p:cNvPr>
          <p:cNvSpPr txBox="1"/>
          <p:nvPr/>
        </p:nvSpPr>
        <p:spPr>
          <a:xfrm>
            <a:off x="5981700" y="435690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ForwardBE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6C3F7C6C-FE00-41B7-8802-56857DE9EF6B}"/>
              </a:ext>
            </a:extLst>
          </p:cNvPr>
          <p:cNvSpPr txBox="1"/>
          <p:nvPr/>
        </p:nvSpPr>
        <p:spPr>
          <a:xfrm>
            <a:off x="5981700" y="292132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ForwardAE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FDC755E-C33A-410F-B8C0-0AA2C0A03BFC}"/>
              </a:ext>
            </a:extLst>
          </p:cNvPr>
          <p:cNvSpPr txBox="1"/>
          <p:nvPr/>
        </p:nvSpPr>
        <p:spPr>
          <a:xfrm>
            <a:off x="9097439" y="5096864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rf_waM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3D9B993B-B304-405B-96ED-6617819BC651}"/>
              </a:ext>
            </a:extLst>
          </p:cNvPr>
          <p:cNvSpPr txBox="1"/>
          <p:nvPr/>
        </p:nvSpPr>
        <p:spPr>
          <a:xfrm>
            <a:off x="10479510" y="5091918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rf_waW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8817279D-1ACC-459A-9A84-56DBA2934809}"/>
              </a:ext>
            </a:extLst>
          </p:cNvPr>
          <p:cNvSpPr txBox="1"/>
          <p:nvPr/>
        </p:nvSpPr>
        <p:spPr>
          <a:xfrm>
            <a:off x="206019" y="6197241"/>
            <a:ext cx="3593695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Note: Logics for sign extensions and next pc calculation are omitted for simplicity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7F78848-EF5A-4941-800D-FD064ABE3706}"/>
              </a:ext>
            </a:extLst>
          </p:cNvPr>
          <p:cNvSpPr/>
          <p:nvPr/>
        </p:nvSpPr>
        <p:spPr>
          <a:xfrm>
            <a:off x="1600660" y="1273578"/>
            <a:ext cx="1372297" cy="74632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srgbClr val="0070C0"/>
                </a:solidFill>
                <a:latin typeface="Calibri"/>
              </a:rPr>
              <a:t>Hazard detection unit</a:t>
            </a:r>
          </a:p>
        </p:txBody>
      </p:sp>
      <p:cxnSp>
        <p:nvCxnSpPr>
          <p:cNvPr id="113" name="Elbow Connector 254">
            <a:extLst>
              <a:ext uri="{FF2B5EF4-FFF2-40B4-BE49-F238E27FC236}">
                <a16:creationId xmlns:a16="http://schemas.microsoft.com/office/drawing/2014/main" id="{D6F1DEE8-51C8-49A9-8A7E-11B739A1D33A}"/>
              </a:ext>
            </a:extLst>
          </p:cNvPr>
          <p:cNvCxnSpPr>
            <a:cxnSpLocks/>
            <a:stCxn id="112" idx="2"/>
            <a:endCxn id="115" idx="2"/>
          </p:cNvCxnSpPr>
          <p:nvPr/>
        </p:nvCxnSpPr>
        <p:spPr>
          <a:xfrm rot="10800000" flipV="1">
            <a:off x="1498246" y="1646741"/>
            <a:ext cx="102415" cy="2139364"/>
          </a:xfrm>
          <a:prstGeom prst="bentConnector4">
            <a:avLst>
              <a:gd name="adj1" fmla="val 501016"/>
              <a:gd name="adj2" fmla="val 110685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DD2BF07-A8B9-4158-970A-B46EBB6B5A78}"/>
              </a:ext>
            </a:extLst>
          </p:cNvPr>
          <p:cNvSpPr txBox="1"/>
          <p:nvPr/>
        </p:nvSpPr>
        <p:spPr>
          <a:xfrm>
            <a:off x="948725" y="1383991"/>
            <a:ext cx="671979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StallIF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FD2E211-9869-415F-8E95-3C64C9E0CEA1}"/>
              </a:ext>
            </a:extLst>
          </p:cNvPr>
          <p:cNvSpPr txBox="1"/>
          <p:nvPr/>
        </p:nvSpPr>
        <p:spPr>
          <a:xfrm>
            <a:off x="1316144" y="3498462"/>
            <a:ext cx="36420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0A2BE1-FE95-46BE-9F62-5280BB71A8C8}"/>
              </a:ext>
            </a:extLst>
          </p:cNvPr>
          <p:cNvSpPr txBox="1"/>
          <p:nvPr/>
        </p:nvSpPr>
        <p:spPr>
          <a:xfrm>
            <a:off x="2893154" y="1385178"/>
            <a:ext cx="718022" cy="28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StallID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Elbow Connector 133">
            <a:extLst>
              <a:ext uri="{FF2B5EF4-FFF2-40B4-BE49-F238E27FC236}">
                <a16:creationId xmlns:a16="http://schemas.microsoft.com/office/drawing/2014/main" id="{74846D59-8E24-435C-B384-42E53501B1DE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H="1">
            <a:off x="4033545" y="-473159"/>
            <a:ext cx="17407" cy="3510880"/>
          </a:xfrm>
          <a:prstGeom prst="bentConnector4">
            <a:avLst>
              <a:gd name="adj1" fmla="val -1167346"/>
              <a:gd name="adj2" fmla="val 100105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48D6F05-4A59-4DBE-8FCC-F7816692824C}"/>
              </a:ext>
            </a:extLst>
          </p:cNvPr>
          <p:cNvSpPr txBox="1"/>
          <p:nvPr/>
        </p:nvSpPr>
        <p:spPr>
          <a:xfrm>
            <a:off x="2442386" y="1039366"/>
            <a:ext cx="926895" cy="28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FlushE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AutoShape 11">
            <a:extLst>
              <a:ext uri="{FF2B5EF4-FFF2-40B4-BE49-F238E27FC236}">
                <a16:creationId xmlns:a16="http://schemas.microsoft.com/office/drawing/2014/main" id="{E934AF87-92C7-48E4-B75A-8CFD66CB5F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117" y="1645061"/>
            <a:ext cx="531672" cy="168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6553F94-BE46-499E-BC49-D03300DE8292}"/>
              </a:ext>
            </a:extLst>
          </p:cNvPr>
          <p:cNvSpPr txBox="1"/>
          <p:nvPr/>
        </p:nvSpPr>
        <p:spPr>
          <a:xfrm>
            <a:off x="5485470" y="995048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132" name="Slide Number Placeholder 1">
            <a:extLst>
              <a:ext uri="{FF2B5EF4-FFF2-40B4-BE49-F238E27FC236}">
                <a16:creationId xmlns:a16="http://schemas.microsoft.com/office/drawing/2014/main" id="{0DE4BD2B-93AC-4372-92C7-09E5813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33" name="Elbow Connector 493">
            <a:extLst>
              <a:ext uri="{FF2B5EF4-FFF2-40B4-BE49-F238E27FC236}">
                <a16:creationId xmlns:a16="http://schemas.microsoft.com/office/drawing/2014/main" id="{675F4597-46CD-4626-9D8C-E0B7A5AAE934}"/>
              </a:ext>
            </a:extLst>
          </p:cNvPr>
          <p:cNvCxnSpPr>
            <a:cxnSpLocks/>
          </p:cNvCxnSpPr>
          <p:nvPr/>
        </p:nvCxnSpPr>
        <p:spPr>
          <a:xfrm>
            <a:off x="7219950" y="3774434"/>
            <a:ext cx="1078539" cy="200657"/>
          </a:xfrm>
          <a:prstGeom prst="bentConnector3">
            <a:avLst>
              <a:gd name="adj1" fmla="val -45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  <p:bldP spid="115" grpId="0"/>
      <p:bldP spid="116" grpId="0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DE9B-552B-4F0A-98E3-A4C178BE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Stalling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570-49CB-46B2-94DF-2B560D0D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Stalling Logic</a:t>
            </a:r>
            <a:endParaRPr lang="en-AU" altLang="en-US" sz="2400" b="1" dirty="0"/>
          </a:p>
          <a:p>
            <a:pPr lvl="1"/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lwstall</a:t>
            </a:r>
            <a:r>
              <a:rPr lang="en-AU" altLang="en-US" sz="2000" dirty="0"/>
              <a:t> = ((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AU" altLang="en-US" sz="2000" dirty="0"/>
              <a:t>) or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AU" altLang="en-US" sz="2000" dirty="0"/>
              <a:t>)) and 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dm2regE</a:t>
            </a:r>
          </a:p>
          <a:p>
            <a:pPr lvl="1"/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stallF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>
                <a:latin typeface="+mn-lt"/>
              </a:rPr>
              <a:t>=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stallD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>
                <a:latin typeface="+mn-lt"/>
                <a:cs typeface="Courier New" panose="02070309020205020404" pitchFamily="49" charset="0"/>
              </a:rPr>
              <a:t>=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FlushE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>
                <a:latin typeface="+mn-lt"/>
                <a:cs typeface="Courier New" panose="02070309020205020404" pitchFamily="49" charset="0"/>
              </a:rPr>
              <a:t>=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lwstall</a:t>
            </a:r>
            <a:endParaRPr lang="en-AU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BE41-4504-44CA-A129-5476CDAD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1C99D-B24D-48E1-9406-A88B68FA30A7}"/>
              </a:ext>
            </a:extLst>
          </p:cNvPr>
          <p:cNvSpPr txBox="1"/>
          <p:nvPr/>
        </p:nvSpPr>
        <p:spPr>
          <a:xfrm>
            <a:off x="1140770" y="3112460"/>
            <a:ext cx="4002219" cy="208057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&amp;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source register id in ID stage </a:t>
            </a:r>
          </a:p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destination register in EXE stage</a:t>
            </a:r>
          </a:p>
          <a:p>
            <a:pPr defTabSz="527517"/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dm2regE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data memory to register write signal of the instruction in EXE stage</a:t>
            </a:r>
          </a:p>
          <a:p>
            <a:pPr defTabSz="527517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3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38CB-FEDF-437E-ABE9-F4998E85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C8C0-3600-4778-9DCB-457DD98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2E58A-DE83-4EC5-9798-5231CE026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31"/>
          <a:stretch/>
        </p:blipFill>
        <p:spPr>
          <a:xfrm>
            <a:off x="1292803" y="1092951"/>
            <a:ext cx="9322713" cy="51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Latency with Forwarding/Stall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1" dirty="0"/>
              <a:t>Number of cycles we must stall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/>
              <a:t>to execute a dependent instruction: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63449" y="1890525"/>
          <a:ext cx="7922150" cy="16108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Instruction that is the dependency source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w/o</a:t>
                      </a:r>
                      <a:r>
                        <a:rPr lang="en-US" sz="1600" baseline="0" dirty="0"/>
                        <a:t> Forwarding</a:t>
                      </a:r>
                    </a:p>
                    <a:p>
                      <a:pPr algn="ctr"/>
                      <a:r>
                        <a:rPr lang="en-US" sz="1600" baseline="0" dirty="0"/>
                        <a:t>(cycles)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w/ Forwarding</a:t>
                      </a:r>
                    </a:p>
                    <a:p>
                      <a:pPr algn="ctr"/>
                      <a:r>
                        <a:rPr lang="en-US" sz="1600" dirty="0"/>
                        <a:t>(cycles)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LW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1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 instructions that update register file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DBE1E5-334D-44B2-9140-260DE798C245}"/>
              </a:ext>
            </a:extLst>
          </p:cNvPr>
          <p:cNvSpPr txBox="1"/>
          <p:nvPr/>
        </p:nvSpPr>
        <p:spPr>
          <a:xfrm>
            <a:off x="609600" y="4127392"/>
            <a:ext cx="77485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Hazards Solutions: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Hardware: stalling &amp; forwarding</a:t>
            </a:r>
          </a:p>
          <a:p>
            <a:pPr marL="800100" lvl="1" indent="-342900">
              <a:buFontTx/>
              <a:buChar char="-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Software: compiler -- code reordering</a:t>
            </a:r>
          </a:p>
        </p:txBody>
      </p:sp>
    </p:spTree>
    <p:extLst>
      <p:ext uri="{BB962C8B-B14F-4D97-AF65-F5344CB8AC3E}">
        <p14:creationId xmlns:p14="http://schemas.microsoft.com/office/powerpoint/2010/main" val="4119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Code Scheduling to Avoid Stalls</a:t>
            </a:r>
            <a:endParaRPr lang="en-AU" altLang="en-US" sz="4400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Compiler can reorder code to avoid the stalls</a:t>
            </a:r>
          </a:p>
          <a:p>
            <a:pPr eaLnBrk="1" hangingPunct="1"/>
            <a:r>
              <a:rPr lang="en-US" altLang="en-US" sz="2400" b="1" dirty="0"/>
              <a:t>C code for </a:t>
            </a:r>
            <a:r>
              <a:rPr lang="en-US" altLang="en-US" sz="2400" b="1" dirty="0">
                <a:latin typeface="Lucida Console" panose="020B0609040504020204" pitchFamily="49" charset="0"/>
              </a:rPr>
              <a:t>A = B + E; C = B + F;</a:t>
            </a:r>
            <a:r>
              <a:rPr lang="en-US" altLang="en-US" sz="2400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8328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4099917" y="389459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5612805" y="4254961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4728567" y="4159710"/>
            <a:ext cx="919272" cy="22424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4117867" y="2464977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4920447" y="3183736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4765567" y="2707805"/>
            <a:ext cx="228115" cy="54600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7299963" y="2858247"/>
            <a:ext cx="3548923" cy="1435264"/>
          </a:xfrm>
          <a:prstGeom prst="wedgeEllipseCallout">
            <a:avLst>
              <a:gd name="adj1" fmla="val -39130"/>
              <a:gd name="adj2" fmla="val 28948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Find RAW dependencies and check if stall is needed</a:t>
            </a: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880005" y="4294998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4740620" y="2761789"/>
            <a:ext cx="210836" cy="161382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4134382" y="283375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5631855" y="3183736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4772557" y="3079815"/>
            <a:ext cx="919272" cy="207594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4126552" y="3217858"/>
            <a:ext cx="647700" cy="431800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4107625" y="3555294"/>
            <a:ext cx="647700" cy="431800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6" name="Curved Connector 5"/>
          <p:cNvCxnSpPr>
            <a:stCxn id="33" idx="2"/>
            <a:endCxn id="34" idx="2"/>
          </p:cNvCxnSpPr>
          <p:nvPr/>
        </p:nvCxnSpPr>
        <p:spPr>
          <a:xfrm rot="10800000" flipV="1">
            <a:off x="4107624" y="3433757"/>
            <a:ext cx="18928" cy="337437"/>
          </a:xfrm>
          <a:prstGeom prst="curvedConnector3">
            <a:avLst>
              <a:gd name="adj1" fmla="val 1087917"/>
            </a:avLst>
          </a:prstGeom>
          <a:ln w="222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4104732" y="4293511"/>
            <a:ext cx="647700" cy="4318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4104732" y="4635711"/>
            <a:ext cx="647700" cy="4318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0" idx="2"/>
            <a:endCxn id="41" idx="2"/>
          </p:cNvCxnSpPr>
          <p:nvPr/>
        </p:nvCxnSpPr>
        <p:spPr>
          <a:xfrm rot="10800000" flipV="1">
            <a:off x="4104732" y="4509411"/>
            <a:ext cx="12700" cy="342200"/>
          </a:xfrm>
          <a:prstGeom prst="curvedConnector3">
            <a:avLst>
              <a:gd name="adj1" fmla="val 1588079"/>
            </a:avLst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nimBg="1"/>
      <p:bldP spid="45069" grpId="0" animBg="1"/>
      <p:bldP spid="45075" grpId="0" animBg="1"/>
      <p:bldP spid="24" grpId="0" animBg="1"/>
      <p:bldP spid="25" grpId="0" animBg="1"/>
      <p:bldP spid="26" grpId="0" animBg="1"/>
      <p:bldP spid="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Code Scheduling to Avoid Stalls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8328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1303" y="4507814"/>
            <a:ext cx="3422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When forwarding is used, </a:t>
            </a:r>
          </a:p>
          <a:p>
            <a:pPr defTabSz="527517"/>
            <a:r>
              <a:rPr lang="en-US" sz="2000" b="1" dirty="0">
                <a:solidFill>
                  <a:srgbClr val="0070C0"/>
                </a:solidFill>
                <a:latin typeface="Calibri"/>
              </a:rPr>
              <a:t>only </a:t>
            </a:r>
            <a:r>
              <a:rPr lang="en-US" sz="2000" b="1" dirty="0" err="1">
                <a:solidFill>
                  <a:srgbClr val="0070C0"/>
                </a:solidFill>
                <a:latin typeface="Calibri"/>
              </a:rPr>
              <a:t>lw</a:t>
            </a:r>
            <a:r>
              <a:rPr lang="en-US" sz="2000" b="1" dirty="0">
                <a:solidFill>
                  <a:srgbClr val="0070C0"/>
                </a:solidFill>
                <a:latin typeface="Calibri"/>
              </a:rPr>
              <a:t> instruction causes stall</a:t>
            </a:r>
          </a:p>
          <a:p>
            <a:pPr marL="329698" indent="-329698" defTabSz="527517">
              <a:buFont typeface="Wingdings" panose="05000000000000000000" pitchFamily="2" charset="2"/>
              <a:buChar char="à"/>
            </a:pPr>
            <a:r>
              <a:rPr lang="en-US" sz="2000" b="1" dirty="0">
                <a:solidFill>
                  <a:srgbClr val="00B050"/>
                </a:solidFill>
                <a:latin typeface="Calibri"/>
                <a:sym typeface="Wingdings" panose="05000000000000000000" pitchFamily="2" charset="2"/>
              </a:rPr>
              <a:t>Leave </a:t>
            </a:r>
            <a:r>
              <a:rPr lang="en-US" sz="2000" b="1" dirty="0" err="1">
                <a:solidFill>
                  <a:srgbClr val="00B050"/>
                </a:solidFill>
                <a:latin typeface="Calibri"/>
                <a:sym typeface="Wingdings" panose="05000000000000000000" pitchFamily="2" charset="2"/>
              </a:rPr>
              <a:t>lw</a:t>
            </a:r>
            <a:r>
              <a:rPr lang="en-US" sz="2000" b="1" dirty="0">
                <a:solidFill>
                  <a:srgbClr val="00B050"/>
                </a:solidFill>
                <a:latin typeface="Calibri"/>
                <a:sym typeface="Wingdings" panose="05000000000000000000" pitchFamily="2" charset="2"/>
              </a:rPr>
              <a:t> instructions only</a:t>
            </a:r>
            <a:endParaRPr lang="en-US" sz="2000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D267259-C073-4EDC-B0DC-70797F7E1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Compiler can reorder code to avoid the stalls</a:t>
            </a:r>
          </a:p>
          <a:p>
            <a:pPr eaLnBrk="1" hangingPunct="1"/>
            <a:r>
              <a:rPr lang="en-US" altLang="en-US" sz="2400" b="1" dirty="0"/>
              <a:t>C code for </a:t>
            </a:r>
            <a:r>
              <a:rPr lang="en-US" altLang="en-US" sz="2400" b="1" dirty="0">
                <a:latin typeface="Lucida Console" panose="020B0609040504020204" pitchFamily="49" charset="0"/>
              </a:rPr>
              <a:t>A = B + E; C = B + F;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1CCF57BF-29D2-4C0A-8C65-D3CC05D6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17" y="389459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AF194220-7CB9-48A6-B422-6564ABE4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05" y="4254961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870DC5E0-18A6-4A37-97DF-5416AF5BF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567" y="4159710"/>
            <a:ext cx="919272" cy="22424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9">
            <a:extLst>
              <a:ext uri="{FF2B5EF4-FFF2-40B4-BE49-F238E27FC236}">
                <a16:creationId xmlns:a16="http://schemas.microsoft.com/office/drawing/2014/main" id="{4D78AFC5-4294-494C-AA44-95974283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867" y="2464977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9" name="Oval 10">
            <a:extLst>
              <a:ext uri="{FF2B5EF4-FFF2-40B4-BE49-F238E27FC236}">
                <a16:creationId xmlns:a16="http://schemas.microsoft.com/office/drawing/2014/main" id="{67E986EB-EDD5-4C8E-A394-160FA79C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447" y="3183736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F9E27742-E456-4244-A063-3EDCEB6B0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567" y="2707805"/>
            <a:ext cx="228115" cy="54600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val 10">
            <a:extLst>
              <a:ext uri="{FF2B5EF4-FFF2-40B4-BE49-F238E27FC236}">
                <a16:creationId xmlns:a16="http://schemas.microsoft.com/office/drawing/2014/main" id="{0D6DDBDD-2CC2-4C95-868C-9F957A36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05" y="4294998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" name="Line 17">
            <a:extLst>
              <a:ext uri="{FF2B5EF4-FFF2-40B4-BE49-F238E27FC236}">
                <a16:creationId xmlns:a16="http://schemas.microsoft.com/office/drawing/2014/main" id="{2DBAD258-A1E7-4ED8-AFFA-1A9A121AE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0620" y="2761789"/>
            <a:ext cx="210836" cy="161382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val 9">
            <a:extLst>
              <a:ext uri="{FF2B5EF4-FFF2-40B4-BE49-F238E27FC236}">
                <a16:creationId xmlns:a16="http://schemas.microsoft.com/office/drawing/2014/main" id="{FBBCBF90-B3D1-4F52-9826-6FDBF5A8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82" y="283375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7" name="Oval 10">
            <a:extLst>
              <a:ext uri="{FF2B5EF4-FFF2-40B4-BE49-F238E27FC236}">
                <a16:creationId xmlns:a16="http://schemas.microsoft.com/office/drawing/2014/main" id="{19983F92-BD7C-4F06-9022-9908CE7D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55" y="3183736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24FE49D5-7581-4BE1-A0F6-F9D8DEC85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557" y="3079815"/>
            <a:ext cx="919272" cy="207594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46DD3075-CBE8-457A-B180-551FC969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2" y="3217858"/>
            <a:ext cx="647700" cy="431800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46E1A29B-C075-4882-918A-A64FE52C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625" y="3555294"/>
            <a:ext cx="647700" cy="431800"/>
          </a:xfrm>
          <a:prstGeom prst="ellips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51" name="Curved Connector 5">
            <a:extLst>
              <a:ext uri="{FF2B5EF4-FFF2-40B4-BE49-F238E27FC236}">
                <a16:creationId xmlns:a16="http://schemas.microsoft.com/office/drawing/2014/main" id="{EFABBDBB-EE2C-4B36-8BA0-64376BD4C5BE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10800000" flipV="1">
            <a:off x="4107624" y="3433757"/>
            <a:ext cx="18928" cy="337437"/>
          </a:xfrm>
          <a:prstGeom prst="curvedConnector3">
            <a:avLst>
              <a:gd name="adj1" fmla="val 1087917"/>
            </a:avLst>
          </a:prstGeom>
          <a:ln w="222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9">
            <a:extLst>
              <a:ext uri="{FF2B5EF4-FFF2-40B4-BE49-F238E27FC236}">
                <a16:creationId xmlns:a16="http://schemas.microsoft.com/office/drawing/2014/main" id="{911966B8-91CB-49A3-AA92-D4F60C1A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732" y="4293511"/>
            <a:ext cx="647700" cy="4318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29ED6EA2-F4E2-4378-A889-133EFFED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732" y="4635711"/>
            <a:ext cx="647700" cy="4318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54" name="Curved Connector 41">
            <a:extLst>
              <a:ext uri="{FF2B5EF4-FFF2-40B4-BE49-F238E27FC236}">
                <a16:creationId xmlns:a16="http://schemas.microsoft.com/office/drawing/2014/main" id="{18AE92B8-EF76-460C-A3C3-DEA2BD367E10}"/>
              </a:ext>
            </a:extLst>
          </p:cNvPr>
          <p:cNvCxnSpPr>
            <a:cxnSpLocks/>
            <a:stCxn id="52" idx="2"/>
            <a:endCxn id="53" idx="2"/>
          </p:cNvCxnSpPr>
          <p:nvPr/>
        </p:nvCxnSpPr>
        <p:spPr>
          <a:xfrm rot="10800000" flipV="1">
            <a:off x="4104732" y="4509411"/>
            <a:ext cx="12700" cy="342200"/>
          </a:xfrm>
          <a:prstGeom prst="curvedConnector3">
            <a:avLst>
              <a:gd name="adj1" fmla="val 1588079"/>
            </a:avLst>
          </a:prstGeom>
          <a:ln w="2222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Callout 3">
            <a:extLst>
              <a:ext uri="{FF2B5EF4-FFF2-40B4-BE49-F238E27FC236}">
                <a16:creationId xmlns:a16="http://schemas.microsoft.com/office/drawing/2014/main" id="{0D4F9AF5-3FB5-4FC9-AC05-BBE76496F71B}"/>
              </a:ext>
            </a:extLst>
          </p:cNvPr>
          <p:cNvSpPr/>
          <p:nvPr/>
        </p:nvSpPr>
        <p:spPr>
          <a:xfrm>
            <a:off x="7299963" y="2858247"/>
            <a:ext cx="3548923" cy="1435264"/>
          </a:xfrm>
          <a:prstGeom prst="wedgeEllipseCallout">
            <a:avLst>
              <a:gd name="adj1" fmla="val -39130"/>
              <a:gd name="adj2" fmla="val 28948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Find RAW dependencies and check if stall is needed</a:t>
            </a:r>
          </a:p>
        </p:txBody>
      </p:sp>
    </p:spTree>
    <p:extLst>
      <p:ext uri="{BB962C8B-B14F-4D97-AF65-F5344CB8AC3E}">
        <p14:creationId xmlns:p14="http://schemas.microsoft.com/office/powerpoint/2010/main" val="18880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 animBg="1"/>
      <p:bldP spid="50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Code Scheduling to Avoid Stalls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8328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6C2CDD5-2A35-4F71-9895-6B5DF15C2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Compiler can reorder code to avoid the stalls</a:t>
            </a:r>
          </a:p>
          <a:p>
            <a:pPr eaLnBrk="1" hangingPunct="1"/>
            <a:r>
              <a:rPr lang="en-US" altLang="en-US" sz="2400" b="1" dirty="0"/>
              <a:t>C code for </a:t>
            </a:r>
            <a:r>
              <a:rPr lang="en-US" altLang="en-US" sz="2400" b="1" dirty="0">
                <a:latin typeface="Lucida Console" panose="020B0609040504020204" pitchFamily="49" charset="0"/>
              </a:rPr>
              <a:t>A = B + E; C = B + F;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6" name="Oval Callout 3">
            <a:extLst>
              <a:ext uri="{FF2B5EF4-FFF2-40B4-BE49-F238E27FC236}">
                <a16:creationId xmlns:a16="http://schemas.microsoft.com/office/drawing/2014/main" id="{2EF205DC-6666-4806-9466-45440D3DCFA7}"/>
              </a:ext>
            </a:extLst>
          </p:cNvPr>
          <p:cNvSpPr/>
          <p:nvPr/>
        </p:nvSpPr>
        <p:spPr>
          <a:xfrm>
            <a:off x="7299963" y="2858247"/>
            <a:ext cx="3548923" cy="1435264"/>
          </a:xfrm>
          <a:prstGeom prst="wedgeEllipseCallout">
            <a:avLst>
              <a:gd name="adj1" fmla="val -39130"/>
              <a:gd name="adj2" fmla="val 28948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Find RAW dependencies and check if stall is needed</a:t>
            </a:r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4F1BDBB8-8767-4E94-8A6C-1DE12CAC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17" y="389459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9A88981-A7EC-4343-9645-8340A088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05" y="4254961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" name="Line 18">
            <a:extLst>
              <a:ext uri="{FF2B5EF4-FFF2-40B4-BE49-F238E27FC236}">
                <a16:creationId xmlns:a16="http://schemas.microsoft.com/office/drawing/2014/main" id="{4D87F7F6-5FC1-4886-863D-6731F02F2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567" y="4159710"/>
            <a:ext cx="919272" cy="22424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06351A7A-6153-4FE1-B3D0-D3935983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867" y="2464977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EA25EDA7-60D6-4F4F-8356-20209352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447" y="3183736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id="{1A7D64B8-0E75-49D1-A907-24B41D9CD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567" y="2707805"/>
            <a:ext cx="228115" cy="54600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10">
            <a:extLst>
              <a:ext uri="{FF2B5EF4-FFF2-40B4-BE49-F238E27FC236}">
                <a16:creationId xmlns:a16="http://schemas.microsoft.com/office/drawing/2014/main" id="{A9EDB00F-99AB-492D-B72A-8253EF9CC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05" y="4294998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4C94408C-BE9A-4386-BF16-7DAFF627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0620" y="2761789"/>
            <a:ext cx="210836" cy="161382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D02DF73C-EE5B-4856-A09D-C25551AC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82" y="283375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13E9055B-9424-4148-8EBB-CF3695F1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55" y="3183736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97DC53E6-E619-4DD8-87DE-00A380F47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557" y="3079815"/>
            <a:ext cx="919272" cy="207594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193E9-795A-4A82-AF93-F5ED975DC44C}"/>
              </a:ext>
            </a:extLst>
          </p:cNvPr>
          <p:cNvSpPr txBox="1"/>
          <p:nvPr/>
        </p:nvSpPr>
        <p:spPr>
          <a:xfrm>
            <a:off x="7361699" y="4507814"/>
            <a:ext cx="4166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lw</a:t>
            </a:r>
            <a:r>
              <a:rPr lang="en-US" sz="2000" b="1" dirty="0">
                <a:solidFill>
                  <a:srgbClr val="0070C0"/>
                </a:solidFill>
              </a:rPr>
              <a:t> instructions cause 1-cycle stalls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Leave instructions that are executed back-to-back only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Code Scheduling to Avoid Stalls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8328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7160043" y="2747930"/>
            <a:ext cx="3663781" cy="1735211"/>
          </a:xfrm>
          <a:prstGeom prst="wedgeEllipseCallout">
            <a:avLst>
              <a:gd name="adj1" fmla="val -39130"/>
              <a:gd name="adj2" fmla="val 28948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Now, check if the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lw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and dependent instructions </a:t>
            </a:r>
            <a:r>
              <a:rPr lang="en-US" sz="2000" b="1" dirty="0">
                <a:solidFill>
                  <a:srgbClr val="FFFF00"/>
                </a:solidFill>
                <a:latin typeface="Calibri"/>
              </a:rPr>
              <a:t>must be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executed back-to-back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1E2400-E373-4BAD-BF59-1D687EC08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Compiler can reorder code to avoid the stalls</a:t>
            </a:r>
          </a:p>
          <a:p>
            <a:pPr eaLnBrk="1" hangingPunct="1"/>
            <a:r>
              <a:rPr lang="en-US" altLang="en-US" sz="2400" b="1" dirty="0"/>
              <a:t>C code for </a:t>
            </a:r>
            <a:r>
              <a:rPr lang="en-US" altLang="en-US" sz="2400" b="1" dirty="0">
                <a:latin typeface="Lucida Console" panose="020B0609040504020204" pitchFamily="49" charset="0"/>
              </a:rPr>
              <a:t>A = B + E; C = B + F;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8DB07B29-2D80-4721-9A67-48AA3D15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17" y="389459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582FCC53-5D61-4A30-A9A8-79576C5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05" y="4254961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24A17B08-9156-4959-ABD7-D4E46EDC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567" y="4159710"/>
            <a:ext cx="919272" cy="22424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60C5D0DF-023A-4F91-9E95-EB8C940B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82" y="283375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4819BB17-5699-4664-A7E2-78FFAA94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55" y="3183736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443FCDA0-4C62-49BF-BF97-CEFB1088F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557" y="3079815"/>
            <a:ext cx="919272" cy="207594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1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Code Scheduling to Avoid Stalls</a:t>
            </a:r>
            <a:endParaRPr lang="en-AU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8328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7512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5798270" y="3464506"/>
            <a:ext cx="93662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7430576" y="3213877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8922246" y="423620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8004672" y="3571875"/>
            <a:ext cx="953591" cy="783431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7443823" y="2815001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9001703" y="354676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8081998" y="3061063"/>
            <a:ext cx="932952" cy="6298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16D89E7-CDBF-4CDE-B109-2A44B76F1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Compiler can reorder code to avoid the stalls</a:t>
            </a:r>
          </a:p>
          <a:p>
            <a:pPr eaLnBrk="1" hangingPunct="1"/>
            <a:r>
              <a:rPr lang="en-US" altLang="en-US" sz="2400" b="1" dirty="0"/>
              <a:t>C code for </a:t>
            </a:r>
            <a:r>
              <a:rPr lang="en-US" altLang="en-US" sz="2400" b="1" dirty="0">
                <a:latin typeface="Lucida Console" panose="020B0609040504020204" pitchFamily="49" charset="0"/>
              </a:rPr>
              <a:t>A = B + E; C = B + F;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8658F385-C42E-41D1-8FD8-46D1BF10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17" y="389459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327B3F43-5398-4757-AAE5-CB45956A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05" y="4254961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558310C8-5379-4B8D-916C-C9010CC92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567" y="4159710"/>
            <a:ext cx="919272" cy="22424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0961D9B9-3348-4FF9-99A2-66FDAF2E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82" y="283375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0AC3CBA4-07A4-4479-9332-37928E8A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55" y="3183736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BB7465E8-C537-4BB9-9EE8-1E26B52A5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557" y="3079815"/>
            <a:ext cx="919272" cy="207594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7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Code Scheduling to Avoid Stalls</a:t>
            </a:r>
            <a:endParaRPr lang="en-AU" altLang="en-US" sz="4400" dirty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8328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75120" y="2468880"/>
            <a:ext cx="2917465" cy="261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$t1, 0($t0)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$t2, 4($t0)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lw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	$t4, 8($t0)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$t3, $t1, $t2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$t3, 12($t0)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add	$t5, $t1, $t4</a:t>
            </a:r>
          </a:p>
          <a:p>
            <a:pPr defTabSz="725336">
              <a:spcBef>
                <a:spcPct val="20000"/>
              </a:spcBef>
            </a:pPr>
            <a:r>
              <a:rPr lang="en-US" alt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sw</a:t>
            </a:r>
            <a:r>
              <a:rPr lang="en-US" alt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$t5, 16($t0)</a:t>
            </a:r>
            <a:endParaRPr lang="en-AU" alt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2071053" y="3305932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b="1" dirty="0">
                <a:solidFill>
                  <a:prstClr val="black"/>
                </a:solidFill>
              </a:rPr>
              <a:t>stall</a:t>
            </a:r>
            <a:endParaRPr lang="en-AU" altLang="en-US" sz="1800" b="1" dirty="0">
              <a:solidFill>
                <a:prstClr val="black"/>
              </a:solidFill>
            </a:endParaRPr>
          </a:p>
        </p:txBody>
      </p:sp>
      <p:sp>
        <p:nvSpPr>
          <p:cNvPr id="21" name="AutoShape 6"/>
          <p:cNvSpPr>
            <a:spLocks/>
          </p:cNvSpPr>
          <p:nvPr/>
        </p:nvSpPr>
        <p:spPr bwMode="auto">
          <a:xfrm>
            <a:off x="2071053" y="4385433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b="1" dirty="0">
                <a:solidFill>
                  <a:prstClr val="black"/>
                </a:solidFill>
              </a:rPr>
              <a:t>stall</a:t>
            </a:r>
            <a:endParaRPr lang="en-AU" altLang="en-US" sz="1800" b="1" dirty="0">
              <a:solidFill>
                <a:prstClr val="black"/>
              </a:solidFill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985453" y="5063402"/>
            <a:ext cx="40131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srgbClr val="FF0000"/>
                </a:solidFill>
              </a:rPr>
              <a:t>5 cycles for the first </a:t>
            </a:r>
            <a:r>
              <a:rPr lang="en-US" altLang="en-US" sz="1800" dirty="0" err="1">
                <a:solidFill>
                  <a:srgbClr val="FF0000"/>
                </a:solidFill>
              </a:rPr>
              <a:t>inst</a:t>
            </a:r>
            <a:r>
              <a:rPr lang="en-US" altLang="en-US" sz="1800" dirty="0">
                <a:solidFill>
                  <a:srgbClr val="FF0000"/>
                </a:solidFill>
              </a:rPr>
              <a:t> + </a:t>
            </a:r>
          </a:p>
          <a:p>
            <a:pPr defTabSz="527517"/>
            <a:r>
              <a:rPr lang="en-US" altLang="en-US" sz="1800" dirty="0">
                <a:solidFill>
                  <a:srgbClr val="FF0000"/>
                </a:solidFill>
              </a:rPr>
              <a:t>6 cycles for the remaining </a:t>
            </a:r>
            <a:r>
              <a:rPr lang="en-US" altLang="en-US" sz="1800" dirty="0" err="1">
                <a:solidFill>
                  <a:srgbClr val="FF0000"/>
                </a:solidFill>
              </a:rPr>
              <a:t>insts</a:t>
            </a:r>
            <a:r>
              <a:rPr lang="en-US" altLang="en-US" sz="1800" dirty="0">
                <a:solidFill>
                  <a:srgbClr val="FF0000"/>
                </a:solidFill>
              </a:rPr>
              <a:t> + </a:t>
            </a:r>
          </a:p>
          <a:p>
            <a:pPr defTabSz="527517"/>
            <a:r>
              <a:rPr lang="en-US" altLang="en-US" sz="1800" dirty="0">
                <a:solidFill>
                  <a:srgbClr val="FF0000"/>
                </a:solidFill>
              </a:rPr>
              <a:t>2 x 1 stall cycles = 13 cycles</a:t>
            </a:r>
            <a:endParaRPr lang="en-AU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1511" y="5177701"/>
            <a:ext cx="1795812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Total </a:t>
            </a:r>
          </a:p>
          <a:p>
            <a:pPr algn="ctr"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execution time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6720356" y="5057968"/>
            <a:ext cx="4013154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srgbClr val="FF0000"/>
                </a:solidFill>
              </a:rPr>
              <a:t>5 cycles for the first </a:t>
            </a:r>
            <a:r>
              <a:rPr lang="en-US" altLang="en-US" sz="1800" dirty="0" err="1">
                <a:solidFill>
                  <a:srgbClr val="FF0000"/>
                </a:solidFill>
              </a:rPr>
              <a:t>inst</a:t>
            </a:r>
            <a:r>
              <a:rPr lang="en-US" altLang="en-US" sz="1800" dirty="0">
                <a:solidFill>
                  <a:srgbClr val="FF0000"/>
                </a:solidFill>
              </a:rPr>
              <a:t> + </a:t>
            </a:r>
          </a:p>
          <a:p>
            <a:pPr defTabSz="527517"/>
            <a:r>
              <a:rPr lang="en-US" altLang="en-US" sz="1800" dirty="0">
                <a:solidFill>
                  <a:srgbClr val="FF0000"/>
                </a:solidFill>
              </a:rPr>
              <a:t>6 cycles for the remaining </a:t>
            </a:r>
            <a:r>
              <a:rPr lang="en-US" altLang="en-US" sz="1800" dirty="0" err="1">
                <a:solidFill>
                  <a:srgbClr val="FF0000"/>
                </a:solidFill>
              </a:rPr>
              <a:t>insts</a:t>
            </a:r>
            <a:r>
              <a:rPr lang="en-US" altLang="en-US" sz="1800" dirty="0">
                <a:solidFill>
                  <a:srgbClr val="FF0000"/>
                </a:solidFill>
              </a:rPr>
              <a:t> + </a:t>
            </a:r>
          </a:p>
          <a:p>
            <a:pPr defTabSz="527517"/>
            <a:r>
              <a:rPr lang="en-US" altLang="en-US" sz="1800" dirty="0">
                <a:solidFill>
                  <a:srgbClr val="FF0000"/>
                </a:solidFill>
              </a:rPr>
              <a:t>0 stall cycles = 11 cycles</a:t>
            </a:r>
            <a:endParaRPr lang="en-AU" altLang="en-US" sz="1800" dirty="0">
              <a:solidFill>
                <a:srgbClr val="FF0000"/>
              </a:solidFill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2AEBA38-2CCA-4CA8-857D-4824310F4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Compiler can reorder code to avoid the stalls</a:t>
            </a:r>
          </a:p>
          <a:p>
            <a:pPr eaLnBrk="1" hangingPunct="1"/>
            <a:r>
              <a:rPr lang="en-US" altLang="en-US" sz="2400" b="1" dirty="0"/>
              <a:t>C code for </a:t>
            </a:r>
            <a:r>
              <a:rPr lang="en-US" altLang="en-US" sz="2400" b="1" dirty="0">
                <a:latin typeface="Lucida Console" panose="020B0609040504020204" pitchFamily="49" charset="0"/>
              </a:rPr>
              <a:t>A = B + E; C = B + F;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AAACC6C6-FAF3-4183-B57C-9A27A81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1B2FE7B2-3649-47F9-8183-3FB21415F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8270" y="3464506"/>
            <a:ext cx="93662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284E0290-91B6-4404-828F-69DE8BA2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17" y="389459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94FF900D-EC0D-4C16-BFCE-5DB96922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05" y="4254961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3ADAE92B-FB3D-4554-B9C0-38D627677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567" y="4159710"/>
            <a:ext cx="919272" cy="22424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B2042396-DA06-44A0-A6A9-4C667213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82" y="283375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F641F4C2-8DA1-4866-B9C2-DD76D1CA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55" y="3183736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DC22CEFE-F518-491F-9B30-3365B67E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557" y="3079815"/>
            <a:ext cx="919272" cy="207594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8D2A4ACF-6791-4C90-86E7-B30086B1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76" y="3213877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E64F5958-AEC5-4016-8ED9-312B5832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246" y="4236209"/>
            <a:ext cx="647700" cy="431800"/>
          </a:xfrm>
          <a:prstGeom prst="ellips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7F1CE8B0-3D1B-4EAE-9093-CD4A6BC12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672" y="3571875"/>
            <a:ext cx="953591" cy="783431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591E51A5-8A96-40B4-BF42-2830D6D0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823" y="2815001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D4694DF7-EAB5-47AE-B785-C688DE3C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703" y="3546763"/>
            <a:ext cx="647700" cy="431800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DFE709DC-74A3-4379-8DFD-8B6C530E7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98" y="3061063"/>
            <a:ext cx="932952" cy="62987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4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Cause of Data Hazards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23707"/>
            <a:ext cx="10972800" cy="4997489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Stalling the pipeline to prevent error: </a:t>
            </a:r>
          </a:p>
          <a:p>
            <a:pPr lvl="1"/>
            <a:r>
              <a:rPr lang="en-US" altLang="en-US" sz="2400" dirty="0"/>
              <a:t>All instructions in front of the stalled instruction can continue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All instructions behind the stalled instruction must also stall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Stalling inserts “bubbles” / nops (</a:t>
            </a:r>
            <a:r>
              <a:rPr lang="en-US" altLang="en-US" sz="2400" b="1" u="sng" dirty="0"/>
              <a:t>no</a:t>
            </a:r>
            <a:r>
              <a:rPr lang="en-US" altLang="en-US" sz="2400" b="1" dirty="0"/>
              <a:t>-</a:t>
            </a:r>
            <a:r>
              <a:rPr lang="en-US" altLang="en-US" sz="2400" b="1" u="sng" dirty="0"/>
              <a:t>op</a:t>
            </a:r>
            <a:r>
              <a:rPr lang="en-US" altLang="en-US" sz="2400" b="1" dirty="0"/>
              <a:t>erations) into the pipeline</a:t>
            </a:r>
          </a:p>
          <a:p>
            <a:pPr lvl="1"/>
            <a:r>
              <a:rPr lang="en-US" altLang="en-US" sz="2400" dirty="0"/>
              <a:t>A “nop” is an actual instruction in the MIPS ISA that does NOTHING</a:t>
            </a:r>
          </a:p>
          <a:p>
            <a:pPr marL="457200" lvl="1" indent="0">
              <a:buNone/>
            </a:pPr>
            <a:endParaRPr lang="en-US" altLang="en-US" sz="28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2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Control Hazard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1" dirty="0"/>
              <a:t>Branch outcomes: Taken (T) or Not-Taken (NT)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/>
              <a:t>Not known until late in the pipeline</a:t>
            </a:r>
          </a:p>
          <a:p>
            <a:pPr lvl="1">
              <a:defRPr/>
            </a:pPr>
            <a:r>
              <a:rPr lang="en-US" sz="2000" dirty="0"/>
              <a:t>Prevents us from fetching future instructions</a:t>
            </a:r>
          </a:p>
          <a:p>
            <a:pPr lvl="1">
              <a:defRPr/>
            </a:pPr>
            <a:r>
              <a:rPr lang="en-US" sz="2000" dirty="0"/>
              <a:t>Solution: rather than stall, we can predict the outcome and keep fetching</a:t>
            </a:r>
          </a:p>
          <a:p>
            <a:pPr lvl="1">
              <a:defRPr/>
            </a:pPr>
            <a:r>
              <a:rPr lang="en-US" sz="2000" dirty="0"/>
              <a:t>We only need to correct the pipeline if we guess wrong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b="1" dirty="0"/>
              <a:t>Static Predictions</a:t>
            </a:r>
          </a:p>
          <a:p>
            <a:pPr lvl="1">
              <a:defRPr/>
            </a:pPr>
            <a:r>
              <a:rPr lang="en-US" sz="2000" dirty="0"/>
              <a:t>Predict Taken</a:t>
            </a:r>
          </a:p>
          <a:p>
            <a:pPr lvl="1">
              <a:defRPr/>
            </a:pPr>
            <a:r>
              <a:rPr lang="en-US" sz="2000" dirty="0"/>
              <a:t>Predict Not Taken</a:t>
            </a:r>
          </a:p>
        </p:txBody>
      </p:sp>
      <p:sp>
        <p:nvSpPr>
          <p:cNvPr id="74756" name="Text Box 36"/>
          <p:cNvSpPr txBox="1">
            <a:spLocks noChangeArrowheads="1"/>
          </p:cNvSpPr>
          <p:nvPr/>
        </p:nvSpPr>
        <p:spPr bwMode="auto">
          <a:xfrm>
            <a:off x="6181566" y="3871617"/>
            <a:ext cx="3581400" cy="23083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---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L1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   ---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---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---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---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L2</a:t>
            </a:r>
            <a:b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   ---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5711668" y="4560592"/>
            <a:ext cx="1095375" cy="1076325"/>
          </a:xfrm>
          <a:custGeom>
            <a:avLst/>
            <a:gdLst>
              <a:gd name="connsiteX0" fmla="*/ 1095487 w 1095487"/>
              <a:gd name="connsiteY0" fmla="*/ 1075765 h 1075765"/>
              <a:gd name="connsiteX1" fmla="*/ 95026 w 1095487"/>
              <a:gd name="connsiteY1" fmla="*/ 419548 h 1075765"/>
              <a:gd name="connsiteX2" fmla="*/ 525332 w 1095487"/>
              <a:gd name="connsiteY2" fmla="*/ 0 h 1075765"/>
              <a:gd name="connsiteX3" fmla="*/ 525332 w 1095487"/>
              <a:gd name="connsiteY3" fmla="*/ 0 h 107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487" h="1075765">
                <a:moveTo>
                  <a:pt x="1095487" y="1075765"/>
                </a:moveTo>
                <a:cubicBezTo>
                  <a:pt x="642769" y="837303"/>
                  <a:pt x="190052" y="598842"/>
                  <a:pt x="95026" y="419548"/>
                </a:cubicBezTo>
                <a:cubicBezTo>
                  <a:pt x="0" y="240254"/>
                  <a:pt x="525332" y="0"/>
                  <a:pt x="525332" y="0"/>
                </a:cubicBezTo>
                <a:lnTo>
                  <a:pt x="525332" y="0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329079" y="4187529"/>
            <a:ext cx="1538287" cy="1670050"/>
          </a:xfrm>
          <a:custGeom>
            <a:avLst/>
            <a:gdLst>
              <a:gd name="connsiteX0" fmla="*/ 1538817 w 1538817"/>
              <a:gd name="connsiteY0" fmla="*/ 69850 h 1670050"/>
              <a:gd name="connsiteX1" fmla="*/ 103717 w 1538817"/>
              <a:gd name="connsiteY1" fmla="*/ 266700 h 1670050"/>
              <a:gd name="connsiteX2" fmla="*/ 916517 w 1538817"/>
              <a:gd name="connsiteY2" fmla="*/ 1670050 h 1670050"/>
              <a:gd name="connsiteX3" fmla="*/ 916517 w 1538817"/>
              <a:gd name="connsiteY3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817" h="1670050">
                <a:moveTo>
                  <a:pt x="1538817" y="69850"/>
                </a:moveTo>
                <a:cubicBezTo>
                  <a:pt x="873125" y="34925"/>
                  <a:pt x="207434" y="0"/>
                  <a:pt x="103717" y="266700"/>
                </a:cubicBezTo>
                <a:cubicBezTo>
                  <a:pt x="0" y="533400"/>
                  <a:pt x="916517" y="1670050"/>
                  <a:pt x="916517" y="1670050"/>
                </a:cubicBezTo>
                <a:lnTo>
                  <a:pt x="916517" y="1670050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759" name="Text Box 36"/>
          <p:cNvSpPr txBox="1">
            <a:spLocks noChangeArrowheads="1"/>
          </p:cNvSpPr>
          <p:nvPr/>
        </p:nvSpPr>
        <p:spPr bwMode="auto">
          <a:xfrm>
            <a:off x="5876766" y="4790780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4760" name="Text Box 36"/>
          <p:cNvSpPr txBox="1">
            <a:spLocks noChangeArrowheads="1"/>
          </p:cNvSpPr>
          <p:nvPr/>
        </p:nvSpPr>
        <p:spPr bwMode="auto">
          <a:xfrm>
            <a:off x="5495766" y="3952580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7324567" y="4568529"/>
            <a:ext cx="304800" cy="3175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7325360" y="5939336"/>
            <a:ext cx="304800" cy="1588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763" name="Text Box 36"/>
          <p:cNvSpPr txBox="1">
            <a:spLocks noChangeArrowheads="1"/>
          </p:cNvSpPr>
          <p:nvPr/>
        </p:nvSpPr>
        <p:spPr bwMode="auto">
          <a:xfrm>
            <a:off x="7553166" y="4416130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</a:rPr>
              <a:t>NT</a:t>
            </a:r>
          </a:p>
        </p:txBody>
      </p:sp>
      <p:sp>
        <p:nvSpPr>
          <p:cNvPr id="74764" name="Text Box 36"/>
          <p:cNvSpPr txBox="1">
            <a:spLocks noChangeArrowheads="1"/>
          </p:cNvSpPr>
          <p:nvPr/>
        </p:nvSpPr>
        <p:spPr bwMode="auto">
          <a:xfrm>
            <a:off x="7553166" y="5787730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FF0000"/>
                </a:solidFill>
              </a:rPr>
              <a:t>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7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5" grpId="0" animBg="1"/>
      <p:bldP spid="7" grpId="0" animBg="1"/>
      <p:bldP spid="74759" grpId="0"/>
      <p:bldP spid="74760" grpId="0"/>
      <p:bldP spid="74763" grpId="0"/>
      <p:bldP spid="747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Keep fetching instructions from the PC + 4 by assuming that the branch will be not taken</a:t>
            </a:r>
          </a:p>
          <a:p>
            <a:pPr marL="527517" lvl="1" indent="0">
              <a:buNone/>
            </a:pPr>
            <a:endParaRPr lang="en-US" altLang="en-US" sz="1800" b="1" dirty="0"/>
          </a:p>
          <a:p>
            <a:r>
              <a:rPr lang="en-US" altLang="en-US" sz="2400" b="1" dirty="0"/>
              <a:t>Once branch is turned out to be taken, flush the incorrectly fetched instructions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In the following cycle, fetch the instruction from the branch target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2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Taken: Issues</a:t>
            </a:r>
            <a:endParaRPr lang="en-US" altLang="en-US" sz="4000" dirty="0"/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63D4F587-F472-4B2E-A7A3-A8F9863C0AC1}"/>
              </a:ext>
            </a:extLst>
          </p:cNvPr>
          <p:cNvSpPr/>
          <p:nvPr/>
        </p:nvSpPr>
        <p:spPr bwMode="auto">
          <a:xfrm rot="5400000">
            <a:off x="6995627" y="4034076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2B0D078B-1A52-4FF8-8C8B-FE7189FD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727" y="4224578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24" name="Text Box 23">
            <a:extLst>
              <a:ext uri="{FF2B5EF4-FFF2-40B4-BE49-F238E27FC236}">
                <a16:creationId xmlns:a16="http://schemas.microsoft.com/office/drawing/2014/main" id="{703C5F6B-FFB4-4E3D-A8B8-614C90F4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727" y="3919778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25" name="Rectangle 7">
            <a:extLst>
              <a:ext uri="{FF2B5EF4-FFF2-40B4-BE49-F238E27FC236}">
                <a16:creationId xmlns:a16="http://schemas.microsoft.com/office/drawing/2014/main" id="{0F26C6D3-8BC3-4B39-A193-80D58DFA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234" y="4203819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FBF6ECFD-78CB-4986-A676-198B3F00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234" y="4289545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27" name="Text Box 23">
            <a:extLst>
              <a:ext uri="{FF2B5EF4-FFF2-40B4-BE49-F238E27FC236}">
                <a16:creationId xmlns:a16="http://schemas.microsoft.com/office/drawing/2014/main" id="{715FC3E3-70CA-4E5E-83F5-825EAC0CA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234" y="456576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28" name="Text Box 23">
            <a:extLst>
              <a:ext uri="{FF2B5EF4-FFF2-40B4-BE49-F238E27FC236}">
                <a16:creationId xmlns:a16="http://schemas.microsoft.com/office/drawing/2014/main" id="{DBAAE353-0D30-47F2-9651-75520852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234" y="4964232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29" name="Text Box 23">
            <a:extLst>
              <a:ext uri="{FF2B5EF4-FFF2-40B4-BE49-F238E27FC236}">
                <a16:creationId xmlns:a16="http://schemas.microsoft.com/office/drawing/2014/main" id="{4ADDA5AE-7E06-45DB-A88E-C048619C3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34" y="5042020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30" name="Text Box 23">
            <a:extLst>
              <a:ext uri="{FF2B5EF4-FFF2-40B4-BE49-F238E27FC236}">
                <a16:creationId xmlns:a16="http://schemas.microsoft.com/office/drawing/2014/main" id="{C5FAC078-A824-4876-89A8-F1D62670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34" y="4302244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31" name="AutoShape 11">
            <a:extLst>
              <a:ext uri="{FF2B5EF4-FFF2-40B4-BE49-F238E27FC236}">
                <a16:creationId xmlns:a16="http://schemas.microsoft.com/office/drawing/2014/main" id="{084E226B-896E-43FF-A290-A3F1381506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8840" y="4059476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11">
            <a:extLst>
              <a:ext uri="{FF2B5EF4-FFF2-40B4-BE49-F238E27FC236}">
                <a16:creationId xmlns:a16="http://schemas.microsoft.com/office/drawing/2014/main" id="{37748FA0-0E01-40F4-9A75-35BF9065494E}"/>
              </a:ext>
            </a:extLst>
          </p:cNvPr>
          <p:cNvCxnSpPr>
            <a:cxnSpLocks noChangeShapeType="1"/>
            <a:endCxn id="126" idx="1"/>
          </p:cNvCxnSpPr>
          <p:nvPr/>
        </p:nvCxnSpPr>
        <p:spPr bwMode="auto">
          <a:xfrm>
            <a:off x="8575321" y="4414901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Shape 127">
            <a:extLst>
              <a:ext uri="{FF2B5EF4-FFF2-40B4-BE49-F238E27FC236}">
                <a16:creationId xmlns:a16="http://schemas.microsoft.com/office/drawing/2014/main" id="{44A15EAE-8651-4AD3-85D2-C26B87AEF6A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25840" y="4570436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Flowchart: Terminator 133">
            <a:extLst>
              <a:ext uri="{FF2B5EF4-FFF2-40B4-BE49-F238E27FC236}">
                <a16:creationId xmlns:a16="http://schemas.microsoft.com/office/drawing/2014/main" id="{8E412137-6FC7-4E70-BD35-444D8D9AA63B}"/>
              </a:ext>
            </a:extLst>
          </p:cNvPr>
          <p:cNvSpPr/>
          <p:nvPr/>
        </p:nvSpPr>
        <p:spPr>
          <a:xfrm>
            <a:off x="6865001" y="44090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5" name="AutoShape 11">
            <a:extLst>
              <a:ext uri="{FF2B5EF4-FFF2-40B4-BE49-F238E27FC236}">
                <a16:creationId xmlns:a16="http://schemas.microsoft.com/office/drawing/2014/main" id="{920455EF-AF0C-4072-A7FE-8BB6FE7832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8840" y="4527575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1">
            <a:extLst>
              <a:ext uri="{FF2B5EF4-FFF2-40B4-BE49-F238E27FC236}">
                <a16:creationId xmlns:a16="http://schemas.microsoft.com/office/drawing/2014/main" id="{4653DA77-5C58-43E0-9269-B12681AF6A38}"/>
              </a:ext>
            </a:extLst>
          </p:cNvPr>
          <p:cNvCxnSpPr>
            <a:cxnSpLocks noChangeShapeType="1"/>
            <a:stCxn id="134" idx="3"/>
          </p:cNvCxnSpPr>
          <p:nvPr/>
        </p:nvCxnSpPr>
        <p:spPr bwMode="auto">
          <a:xfrm flipV="1">
            <a:off x="7090877" y="4671974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Flowchart: Terminator 136">
            <a:extLst>
              <a:ext uri="{FF2B5EF4-FFF2-40B4-BE49-F238E27FC236}">
                <a16:creationId xmlns:a16="http://schemas.microsoft.com/office/drawing/2014/main" id="{0770AC04-F7A5-4213-8CF5-76F715BED9BC}"/>
              </a:ext>
            </a:extLst>
          </p:cNvPr>
          <p:cNvSpPr/>
          <p:nvPr/>
        </p:nvSpPr>
        <p:spPr>
          <a:xfrm>
            <a:off x="10579459" y="436638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2489D1C-1BCA-4AA9-A813-361E14DAC73B}"/>
              </a:ext>
            </a:extLst>
          </p:cNvPr>
          <p:cNvCxnSpPr>
            <a:cxnSpLocks/>
          </p:cNvCxnSpPr>
          <p:nvPr/>
        </p:nvCxnSpPr>
        <p:spPr>
          <a:xfrm>
            <a:off x="9802434" y="4777165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hape 127">
            <a:extLst>
              <a:ext uri="{FF2B5EF4-FFF2-40B4-BE49-F238E27FC236}">
                <a16:creationId xmlns:a16="http://schemas.microsoft.com/office/drawing/2014/main" id="{188033D1-EA51-4383-A27D-CC25BC4057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3122" y="3213125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1">
            <a:extLst>
              <a:ext uri="{FF2B5EF4-FFF2-40B4-BE49-F238E27FC236}">
                <a16:creationId xmlns:a16="http://schemas.microsoft.com/office/drawing/2014/main" id="{582FCE3C-4C3C-4E0E-8503-2388D0A9A7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9230" y="3615927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1" name="Group 104">
            <a:extLst>
              <a:ext uri="{FF2B5EF4-FFF2-40B4-BE49-F238E27FC236}">
                <a16:creationId xmlns:a16="http://schemas.microsoft.com/office/drawing/2014/main" id="{867BD8DE-C878-4923-A515-81C24B31795B}"/>
              </a:ext>
            </a:extLst>
          </p:cNvPr>
          <p:cNvGrpSpPr>
            <a:grpSpLocks/>
          </p:cNvGrpSpPr>
          <p:nvPr/>
        </p:nvGrpSpPr>
        <p:grpSpPr bwMode="auto">
          <a:xfrm>
            <a:off x="2610987" y="3226045"/>
            <a:ext cx="1295400" cy="1371600"/>
            <a:chOff x="1447800" y="4191000"/>
            <a:chExt cx="685800" cy="990600"/>
          </a:xfrm>
        </p:grpSpPr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F0DAE7AF-B351-4D4B-8BFD-458EA184E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75019941-DE5C-466D-967F-7C3E76854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A70B1533-941E-40C2-AEC7-77CC20FC6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45" name="Rectangle 7">
            <a:extLst>
              <a:ext uri="{FF2B5EF4-FFF2-40B4-BE49-F238E27FC236}">
                <a16:creationId xmlns:a16="http://schemas.microsoft.com/office/drawing/2014/main" id="{DFE8261F-B795-480C-BACA-B266C08E77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14646" y="3652298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46" name="Straight Connector 24">
            <a:extLst>
              <a:ext uri="{FF2B5EF4-FFF2-40B4-BE49-F238E27FC236}">
                <a16:creationId xmlns:a16="http://schemas.microsoft.com/office/drawing/2014/main" id="{D61F10CA-E128-4279-A9BA-5B52A2D8D8D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03584" y="3354800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Connector 27">
            <a:extLst>
              <a:ext uri="{FF2B5EF4-FFF2-40B4-BE49-F238E27FC236}">
                <a16:creationId xmlns:a16="http://schemas.microsoft.com/office/drawing/2014/main" id="{0F727881-1ECD-42BE-8263-1B96725D850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79784" y="3354800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Text Box 22">
            <a:extLst>
              <a:ext uri="{FF2B5EF4-FFF2-40B4-BE49-F238E27FC236}">
                <a16:creationId xmlns:a16="http://schemas.microsoft.com/office/drawing/2014/main" id="{018A2CD8-6502-4038-B481-F5D11CE91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037" y="3072174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49" name="Shape 31">
            <a:extLst>
              <a:ext uri="{FF2B5EF4-FFF2-40B4-BE49-F238E27FC236}">
                <a16:creationId xmlns:a16="http://schemas.microsoft.com/office/drawing/2014/main" id="{4BDBA2AD-482B-4956-A4E5-1A74A6F5D7D9}"/>
              </a:ext>
            </a:extLst>
          </p:cNvPr>
          <p:cNvCxnSpPr>
            <a:cxnSpLocks noChangeShapeType="1"/>
            <a:endCxn id="145" idx="3"/>
          </p:cNvCxnSpPr>
          <p:nvPr/>
        </p:nvCxnSpPr>
        <p:spPr bwMode="auto">
          <a:xfrm>
            <a:off x="1977390" y="3187415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11">
            <a:extLst>
              <a:ext uri="{FF2B5EF4-FFF2-40B4-BE49-F238E27FC236}">
                <a16:creationId xmlns:a16="http://schemas.microsoft.com/office/drawing/2014/main" id="{6343C98B-6C9F-48F3-A8B8-3C39FEDC0226}"/>
              </a:ext>
            </a:extLst>
          </p:cNvPr>
          <p:cNvCxnSpPr>
            <a:cxnSpLocks noChangeShapeType="1"/>
            <a:stCxn id="145" idx="2"/>
            <a:endCxn id="144" idx="1"/>
          </p:cNvCxnSpPr>
          <p:nvPr/>
        </p:nvCxnSpPr>
        <p:spPr bwMode="auto">
          <a:xfrm>
            <a:off x="2254409" y="3796761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hape 127">
            <a:extLst>
              <a:ext uri="{FF2B5EF4-FFF2-40B4-BE49-F238E27FC236}">
                <a16:creationId xmlns:a16="http://schemas.microsoft.com/office/drawing/2014/main" id="{4BFD190E-44D9-43F0-A75A-F827543CA828}"/>
              </a:ext>
            </a:extLst>
          </p:cNvPr>
          <p:cNvCxnSpPr>
            <a:cxnSpLocks noChangeShapeType="1"/>
            <a:endCxn id="179" idx="1"/>
          </p:cNvCxnSpPr>
          <p:nvPr/>
        </p:nvCxnSpPr>
        <p:spPr bwMode="auto">
          <a:xfrm rot="16200000" flipH="1">
            <a:off x="3911172" y="4314823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rapezoid 151">
            <a:extLst>
              <a:ext uri="{FF2B5EF4-FFF2-40B4-BE49-F238E27FC236}">
                <a16:creationId xmlns:a16="http://schemas.microsoft.com/office/drawing/2014/main" id="{B1816D5B-7DF2-48EB-9397-9DF53C3F11D7}"/>
              </a:ext>
            </a:extLst>
          </p:cNvPr>
          <p:cNvSpPr/>
          <p:nvPr/>
        </p:nvSpPr>
        <p:spPr bwMode="auto">
          <a:xfrm rot="5400000">
            <a:off x="7287520" y="2415290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53" name="Text Box 23">
            <a:extLst>
              <a:ext uri="{FF2B5EF4-FFF2-40B4-BE49-F238E27FC236}">
                <a16:creationId xmlns:a16="http://schemas.microsoft.com/office/drawing/2014/main" id="{0ABF32EC-EC52-4831-BB49-DE7B11F62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620" y="2615000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54" name="Text Box 23">
            <a:extLst>
              <a:ext uri="{FF2B5EF4-FFF2-40B4-BE49-F238E27FC236}">
                <a16:creationId xmlns:a16="http://schemas.microsoft.com/office/drawing/2014/main" id="{8CE7A0A2-4739-41EE-8955-D236D797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189" y="2628016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56" name="AutoShape 11">
            <a:extLst>
              <a:ext uri="{FF2B5EF4-FFF2-40B4-BE49-F238E27FC236}">
                <a16:creationId xmlns:a16="http://schemas.microsoft.com/office/drawing/2014/main" id="{1BC5A8AF-0DF6-41F1-A0FD-D0CA603C9F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2248" y="2535370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ext Box 23">
            <a:extLst>
              <a:ext uri="{FF2B5EF4-FFF2-40B4-BE49-F238E27FC236}">
                <a16:creationId xmlns:a16="http://schemas.microsoft.com/office/drawing/2014/main" id="{825BFBA1-2852-4E58-8B4E-1FE21E26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20" y="2826454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58" name="Rounded Rectangle 49">
            <a:extLst>
              <a:ext uri="{FF2B5EF4-FFF2-40B4-BE49-F238E27FC236}">
                <a16:creationId xmlns:a16="http://schemas.microsoft.com/office/drawing/2014/main" id="{AB12F080-28F1-4AB6-9F8F-9B4D29123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820" y="2684847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59" name="AutoShape 11">
            <a:extLst>
              <a:ext uri="{FF2B5EF4-FFF2-40B4-BE49-F238E27FC236}">
                <a16:creationId xmlns:a16="http://schemas.microsoft.com/office/drawing/2014/main" id="{F7073882-EB54-43BA-A293-8306137F5F5E}"/>
              </a:ext>
            </a:extLst>
          </p:cNvPr>
          <p:cNvCxnSpPr>
            <a:cxnSpLocks noChangeShapeType="1"/>
            <a:stCxn id="158" idx="3"/>
            <a:endCxn id="157" idx="1"/>
          </p:cNvCxnSpPr>
          <p:nvPr/>
        </p:nvCxnSpPr>
        <p:spPr bwMode="auto">
          <a:xfrm>
            <a:off x="7325620" y="2951547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Elbow Connector 164">
            <a:extLst>
              <a:ext uri="{FF2B5EF4-FFF2-40B4-BE49-F238E27FC236}">
                <a16:creationId xmlns:a16="http://schemas.microsoft.com/office/drawing/2014/main" id="{DBBD9AC3-415F-49E5-9025-826B483F17D4}"/>
              </a:ext>
            </a:extLst>
          </p:cNvPr>
          <p:cNvCxnSpPr>
            <a:stCxn id="169" idx="3"/>
            <a:endCxn id="145" idx="0"/>
          </p:cNvCxnSpPr>
          <p:nvPr/>
        </p:nvCxnSpPr>
        <p:spPr>
          <a:xfrm>
            <a:off x="1582910" y="3392900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5">
            <a:extLst>
              <a:ext uri="{FF2B5EF4-FFF2-40B4-BE49-F238E27FC236}">
                <a16:creationId xmlns:a16="http://schemas.microsoft.com/office/drawing/2014/main" id="{643C4581-C3EA-4378-B986-2462F9EB439C}"/>
              </a:ext>
            </a:extLst>
          </p:cNvPr>
          <p:cNvCxnSpPr>
            <a:cxnSpLocks/>
            <a:endCxn id="158" idx="2"/>
          </p:cNvCxnSpPr>
          <p:nvPr/>
        </p:nvCxnSpPr>
        <p:spPr>
          <a:xfrm rot="5400000" flipH="1" flipV="1">
            <a:off x="5742564" y="4147576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rapezoid 161">
            <a:extLst>
              <a:ext uri="{FF2B5EF4-FFF2-40B4-BE49-F238E27FC236}">
                <a16:creationId xmlns:a16="http://schemas.microsoft.com/office/drawing/2014/main" id="{816D7764-3976-4C0B-9E3A-6F6205B62F29}"/>
              </a:ext>
            </a:extLst>
          </p:cNvPr>
          <p:cNvSpPr/>
          <p:nvPr/>
        </p:nvSpPr>
        <p:spPr bwMode="auto">
          <a:xfrm rot="5400000">
            <a:off x="2526012" y="2309151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63" name="Text Box 23">
            <a:extLst>
              <a:ext uri="{FF2B5EF4-FFF2-40B4-BE49-F238E27FC236}">
                <a16:creationId xmlns:a16="http://schemas.microsoft.com/office/drawing/2014/main" id="{75461EF0-725A-4BAB-9F5E-CA76E6E26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48" y="2128716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64" name="Text Box 23">
            <a:extLst>
              <a:ext uri="{FF2B5EF4-FFF2-40B4-BE49-F238E27FC236}">
                <a16:creationId xmlns:a16="http://schemas.microsoft.com/office/drawing/2014/main" id="{A7178987-EE85-4C93-A308-8D8AA373D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48" y="2865316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65" name="Text Box 23">
            <a:extLst>
              <a:ext uri="{FF2B5EF4-FFF2-40B4-BE49-F238E27FC236}">
                <a16:creationId xmlns:a16="http://schemas.microsoft.com/office/drawing/2014/main" id="{EB0ACECE-B799-49E3-9149-0F2E88560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48" y="2471732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66" name="AutoShape 11">
            <a:extLst>
              <a:ext uri="{FF2B5EF4-FFF2-40B4-BE49-F238E27FC236}">
                <a16:creationId xmlns:a16="http://schemas.microsoft.com/office/drawing/2014/main" id="{235D1396-68DE-4267-AA8D-56073FBB6F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7848" y="2281115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hape 41">
            <a:extLst>
              <a:ext uri="{FF2B5EF4-FFF2-40B4-BE49-F238E27FC236}">
                <a16:creationId xmlns:a16="http://schemas.microsoft.com/office/drawing/2014/main" id="{053EE4FC-27E6-4F96-A636-25B6E5B654DF}"/>
              </a:ext>
            </a:extLst>
          </p:cNvPr>
          <p:cNvCxnSpPr>
            <a:cxnSpLocks noChangeShapeType="1"/>
            <a:endCxn id="164" idx="1"/>
          </p:cNvCxnSpPr>
          <p:nvPr/>
        </p:nvCxnSpPr>
        <p:spPr bwMode="auto">
          <a:xfrm rot="5400000" flipH="1" flipV="1">
            <a:off x="2185728" y="3208197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Text Box 23">
            <a:extLst>
              <a:ext uri="{FF2B5EF4-FFF2-40B4-BE49-F238E27FC236}">
                <a16:creationId xmlns:a16="http://schemas.microsoft.com/office/drawing/2014/main" id="{4A9DC41F-7223-4946-89E0-A80D021B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248" y="2128715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69" name="Flowchart: Terminator 168">
            <a:extLst>
              <a:ext uri="{FF2B5EF4-FFF2-40B4-BE49-F238E27FC236}">
                <a16:creationId xmlns:a16="http://schemas.microsoft.com/office/drawing/2014/main" id="{4CD0632A-ED66-4622-A960-661371919B86}"/>
              </a:ext>
            </a:extLst>
          </p:cNvPr>
          <p:cNvSpPr/>
          <p:nvPr/>
        </p:nvSpPr>
        <p:spPr>
          <a:xfrm>
            <a:off x="1357034" y="313001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70" name="Elbow Connector 177">
            <a:extLst>
              <a:ext uri="{FF2B5EF4-FFF2-40B4-BE49-F238E27FC236}">
                <a16:creationId xmlns:a16="http://schemas.microsoft.com/office/drawing/2014/main" id="{5D7404ED-8A32-44ED-854D-FF46A8E38DC8}"/>
              </a:ext>
            </a:extLst>
          </p:cNvPr>
          <p:cNvCxnSpPr/>
          <p:nvPr/>
        </p:nvCxnSpPr>
        <p:spPr>
          <a:xfrm rot="10800000" flipV="1">
            <a:off x="1357035" y="1997376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3B44261-A9BB-4300-98F3-128D81AF2CEA}"/>
              </a:ext>
            </a:extLst>
          </p:cNvPr>
          <p:cNvGrpSpPr/>
          <p:nvPr/>
        </p:nvGrpSpPr>
        <p:grpSpPr>
          <a:xfrm>
            <a:off x="4623731" y="3005376"/>
            <a:ext cx="1597509" cy="2720691"/>
            <a:chOff x="3731000" y="3093507"/>
            <a:chExt cx="1384508" cy="2357932"/>
          </a:xfrm>
        </p:grpSpPr>
        <p:sp>
          <p:nvSpPr>
            <p:cNvPr id="172" name="Rectangle 7">
              <a:extLst>
                <a:ext uri="{FF2B5EF4-FFF2-40B4-BE49-F238E27FC236}">
                  <a16:creationId xmlns:a16="http://schemas.microsoft.com/office/drawing/2014/main" id="{27DD4BA9-01F3-47D3-8755-94ACB7A07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73" name="Text Box 23">
              <a:extLst>
                <a:ext uri="{FF2B5EF4-FFF2-40B4-BE49-F238E27FC236}">
                  <a16:creationId xmlns:a16="http://schemas.microsoft.com/office/drawing/2014/main" id="{8AEE823F-7A5A-405B-83B7-52F7291B6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74" name="Text Box 23">
              <a:extLst>
                <a:ext uri="{FF2B5EF4-FFF2-40B4-BE49-F238E27FC236}">
                  <a16:creationId xmlns:a16="http://schemas.microsoft.com/office/drawing/2014/main" id="{44143831-6E45-47F8-BF4F-2FED8059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75" name="Text Box 23">
              <a:extLst>
                <a:ext uri="{FF2B5EF4-FFF2-40B4-BE49-F238E27FC236}">
                  <a16:creationId xmlns:a16="http://schemas.microsoft.com/office/drawing/2014/main" id="{8D984311-453B-4F72-825A-91C7784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76" name="Text Box 23">
              <a:extLst>
                <a:ext uri="{FF2B5EF4-FFF2-40B4-BE49-F238E27FC236}">
                  <a16:creationId xmlns:a16="http://schemas.microsoft.com/office/drawing/2014/main" id="{AD2887B7-7D84-4D59-A7A8-E6B6A5FD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77" name="Text Box 23">
              <a:extLst>
                <a:ext uri="{FF2B5EF4-FFF2-40B4-BE49-F238E27FC236}">
                  <a16:creationId xmlns:a16="http://schemas.microsoft.com/office/drawing/2014/main" id="{C8460F13-CCCC-4B43-95A5-2BF0B46F5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78" name="Text Box 23">
              <a:extLst>
                <a:ext uri="{FF2B5EF4-FFF2-40B4-BE49-F238E27FC236}">
                  <a16:creationId xmlns:a16="http://schemas.microsoft.com/office/drawing/2014/main" id="{FC800036-047D-4E07-996F-F4730A31F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79" name="Rounded Rectangle 49">
              <a:extLst>
                <a:ext uri="{FF2B5EF4-FFF2-40B4-BE49-F238E27FC236}">
                  <a16:creationId xmlns:a16="http://schemas.microsoft.com/office/drawing/2014/main" id="{957D1699-70D9-4679-B5AC-D407C921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80" name="Straight Connector 253">
              <a:extLst>
                <a:ext uri="{FF2B5EF4-FFF2-40B4-BE49-F238E27FC236}">
                  <a16:creationId xmlns:a16="http://schemas.microsoft.com/office/drawing/2014/main" id="{E5AC8A5A-0EFF-4CC8-95BC-8190553094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3">
              <a:extLst>
                <a:ext uri="{FF2B5EF4-FFF2-40B4-BE49-F238E27FC236}">
                  <a16:creationId xmlns:a16="http://schemas.microsoft.com/office/drawing/2014/main" id="{3AE65A7B-CF4C-4070-93E6-E81233844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82" name="Text Box 23">
              <a:extLst>
                <a:ext uri="{FF2B5EF4-FFF2-40B4-BE49-F238E27FC236}">
                  <a16:creationId xmlns:a16="http://schemas.microsoft.com/office/drawing/2014/main" id="{23CA24FD-69A7-4639-A4D7-1C9811BB8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83" name="Text Box 23">
              <a:extLst>
                <a:ext uri="{FF2B5EF4-FFF2-40B4-BE49-F238E27FC236}">
                  <a16:creationId xmlns:a16="http://schemas.microsoft.com/office/drawing/2014/main" id="{3B7BF437-49AE-435D-B46B-DCB00513D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84" name="Straight Connector 253">
              <a:extLst>
                <a:ext uri="{FF2B5EF4-FFF2-40B4-BE49-F238E27FC236}">
                  <a16:creationId xmlns:a16="http://schemas.microsoft.com/office/drawing/2014/main" id="{9CDC4907-3527-4815-885F-5BAE684102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5" name="AutoShape 11">
            <a:extLst>
              <a:ext uri="{FF2B5EF4-FFF2-40B4-BE49-F238E27FC236}">
                <a16:creationId xmlns:a16="http://schemas.microsoft.com/office/drawing/2014/main" id="{11D6455D-2E76-4FB8-8B95-497F3D60D7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3160" y="1987781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9EFC24E-F494-49A1-98AB-3723B0B4A3EF}"/>
              </a:ext>
            </a:extLst>
          </p:cNvPr>
          <p:cNvSpPr/>
          <p:nvPr/>
        </p:nvSpPr>
        <p:spPr>
          <a:xfrm>
            <a:off x="6296572" y="1945511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E7CB9B8-FC65-49B0-AD86-4647206BB234}"/>
              </a:ext>
            </a:extLst>
          </p:cNvPr>
          <p:cNvSpPr/>
          <p:nvPr/>
        </p:nvSpPr>
        <p:spPr>
          <a:xfrm>
            <a:off x="4112909" y="1945931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8" name="AutoShape 11">
            <a:extLst>
              <a:ext uri="{FF2B5EF4-FFF2-40B4-BE49-F238E27FC236}">
                <a16:creationId xmlns:a16="http://schemas.microsoft.com/office/drawing/2014/main" id="{4615F010-6242-4249-84DD-11EF357A09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12614" y="3805476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AutoShape 11">
            <a:extLst>
              <a:ext uri="{FF2B5EF4-FFF2-40B4-BE49-F238E27FC236}">
                <a16:creationId xmlns:a16="http://schemas.microsoft.com/office/drawing/2014/main" id="{D66727EB-75F8-4918-A1C7-AC9FE5A6D4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7245" y="5390555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1">
            <a:extLst>
              <a:ext uri="{FF2B5EF4-FFF2-40B4-BE49-F238E27FC236}">
                <a16:creationId xmlns:a16="http://schemas.microsoft.com/office/drawing/2014/main" id="{0F0CE4AF-3F4B-41CF-9CED-65C577B8AF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930" y="4063749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AutoShape 11">
            <a:extLst>
              <a:ext uri="{FF2B5EF4-FFF2-40B4-BE49-F238E27FC236}">
                <a16:creationId xmlns:a16="http://schemas.microsoft.com/office/drawing/2014/main" id="{680B1BD6-7FD9-4BA5-AE96-0EF842624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2839" y="5382997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AutoShape 11">
            <a:extLst>
              <a:ext uri="{FF2B5EF4-FFF2-40B4-BE49-F238E27FC236}">
                <a16:creationId xmlns:a16="http://schemas.microsoft.com/office/drawing/2014/main" id="{1A750AB1-99EE-496E-8EF5-BE1BCFDA46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2869" y="4806680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1">
            <a:extLst>
              <a:ext uri="{FF2B5EF4-FFF2-40B4-BE49-F238E27FC236}">
                <a16:creationId xmlns:a16="http://schemas.microsoft.com/office/drawing/2014/main" id="{F9914C60-840D-44A1-92DB-6D98C3F453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271" y="4526161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8733B5C-99B2-4753-9711-86409E9D5E9E}"/>
              </a:ext>
            </a:extLst>
          </p:cNvPr>
          <p:cNvSpPr/>
          <p:nvPr/>
        </p:nvSpPr>
        <p:spPr>
          <a:xfrm>
            <a:off x="8362546" y="1945511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2" name="AutoShape 11">
            <a:extLst>
              <a:ext uri="{FF2B5EF4-FFF2-40B4-BE49-F238E27FC236}">
                <a16:creationId xmlns:a16="http://schemas.microsoft.com/office/drawing/2014/main" id="{8080D12F-C7F6-4D89-89D2-48CAD30FFA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62352" y="2670166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AutoShape 11">
            <a:extLst>
              <a:ext uri="{FF2B5EF4-FFF2-40B4-BE49-F238E27FC236}">
                <a16:creationId xmlns:a16="http://schemas.microsoft.com/office/drawing/2014/main" id="{4DB7E89A-497A-45D9-9584-FC61C0883E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73491" y="40604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AutoShape 11">
            <a:extLst>
              <a:ext uri="{FF2B5EF4-FFF2-40B4-BE49-F238E27FC236}">
                <a16:creationId xmlns:a16="http://schemas.microsoft.com/office/drawing/2014/main" id="{82CDC5B1-F57A-4FDA-810D-22A47D4D61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74761" y="441312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Shape 127">
            <a:extLst>
              <a:ext uri="{FF2B5EF4-FFF2-40B4-BE49-F238E27FC236}">
                <a16:creationId xmlns:a16="http://schemas.microsoft.com/office/drawing/2014/main" id="{97972552-188A-41AC-9EBC-68A28572FB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6242" y="4517580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AutoShape 11">
            <a:extLst>
              <a:ext uri="{FF2B5EF4-FFF2-40B4-BE49-F238E27FC236}">
                <a16:creationId xmlns:a16="http://schemas.microsoft.com/office/drawing/2014/main" id="{E2B1A5E2-B2BA-48F7-BA9A-C5154755A7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82371" y="5224442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99CEB7B-5302-4CBA-B737-832704A15258}"/>
              </a:ext>
            </a:extLst>
          </p:cNvPr>
          <p:cNvSpPr/>
          <p:nvPr/>
        </p:nvSpPr>
        <p:spPr>
          <a:xfrm>
            <a:off x="10039212" y="1945308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C6B661D7-DF26-4DC8-A189-D5520DC116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54845" y="4462094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AutoShape 11">
            <a:extLst>
              <a:ext uri="{FF2B5EF4-FFF2-40B4-BE49-F238E27FC236}">
                <a16:creationId xmlns:a16="http://schemas.microsoft.com/office/drawing/2014/main" id="{161CB094-22A2-4005-B041-6DA5F4ADA7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54845" y="4772694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1" name="Elbow Connector 92">
            <a:extLst>
              <a:ext uri="{FF2B5EF4-FFF2-40B4-BE49-F238E27FC236}">
                <a16:creationId xmlns:a16="http://schemas.microsoft.com/office/drawing/2014/main" id="{8384989D-F533-463B-8710-F3B1CCAD0802}"/>
              </a:ext>
            </a:extLst>
          </p:cNvPr>
          <p:cNvCxnSpPr/>
          <p:nvPr/>
        </p:nvCxnSpPr>
        <p:spPr>
          <a:xfrm rot="10800000" flipH="1" flipV="1">
            <a:off x="8811834" y="4403334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AutoShape 11">
            <a:extLst>
              <a:ext uri="{FF2B5EF4-FFF2-40B4-BE49-F238E27FC236}">
                <a16:creationId xmlns:a16="http://schemas.microsoft.com/office/drawing/2014/main" id="{C180CDB3-27A5-49D9-A9C9-F13DA592EF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6880" y="2544719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2ABC15E7-E04C-43B7-88B6-2255ED1CD4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4963" y="2535281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2085893C-2261-41EC-885D-E6066F59B0EF}"/>
              </a:ext>
            </a:extLst>
          </p:cNvPr>
          <p:cNvSpPr txBox="1"/>
          <p:nvPr/>
        </p:nvSpPr>
        <p:spPr>
          <a:xfrm>
            <a:off x="3917909" y="1945265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6EF0D2-5526-452F-A53F-E5F87C5E966A}"/>
              </a:ext>
            </a:extLst>
          </p:cNvPr>
          <p:cNvSpPr txBox="1"/>
          <p:nvPr/>
        </p:nvSpPr>
        <p:spPr>
          <a:xfrm>
            <a:off x="6030740" y="1945266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37BE724-40D6-4E32-87A0-39447CF3B722}"/>
              </a:ext>
            </a:extLst>
          </p:cNvPr>
          <p:cNvSpPr txBox="1"/>
          <p:nvPr/>
        </p:nvSpPr>
        <p:spPr>
          <a:xfrm>
            <a:off x="8044718" y="1941563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6EE81EC-954F-40F7-992D-0413DFF33B87}"/>
              </a:ext>
            </a:extLst>
          </p:cNvPr>
          <p:cNvSpPr txBox="1"/>
          <p:nvPr/>
        </p:nvSpPr>
        <p:spPr>
          <a:xfrm>
            <a:off x="9665625" y="1938125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08" name="Flowchart: Terminator 307">
            <a:extLst>
              <a:ext uri="{FF2B5EF4-FFF2-40B4-BE49-F238E27FC236}">
                <a16:creationId xmlns:a16="http://schemas.microsoft.com/office/drawing/2014/main" id="{FE021FD5-5CFB-40F4-9884-F24F44380DCA}"/>
              </a:ext>
            </a:extLst>
          </p:cNvPr>
          <p:cNvSpPr/>
          <p:nvPr/>
        </p:nvSpPr>
        <p:spPr>
          <a:xfrm>
            <a:off x="6654234" y="5599694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9" name="AutoShape 11">
            <a:extLst>
              <a:ext uri="{FF2B5EF4-FFF2-40B4-BE49-F238E27FC236}">
                <a16:creationId xmlns:a16="http://schemas.microsoft.com/office/drawing/2014/main" id="{9C564302-FE1A-4F03-BC0A-CF5384B0F6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7505" y="5913515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" name="Shape 127">
            <a:extLst>
              <a:ext uri="{FF2B5EF4-FFF2-40B4-BE49-F238E27FC236}">
                <a16:creationId xmlns:a16="http://schemas.microsoft.com/office/drawing/2014/main" id="{05B76269-E6A5-4E57-869B-6FD36ADF4A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9230" y="5407934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213D39FF-4946-422E-B446-0AF5B062C0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9230" y="5727669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B14C066F-1E42-4425-A542-1478F32F28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713" y="572901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AutoShape 11">
            <a:extLst>
              <a:ext uri="{FF2B5EF4-FFF2-40B4-BE49-F238E27FC236}">
                <a16:creationId xmlns:a16="http://schemas.microsoft.com/office/drawing/2014/main" id="{C4E32CBB-AC30-4F17-A54B-4CD15A71F6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7300" y="596523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AutoShape 11">
            <a:extLst>
              <a:ext uri="{FF2B5EF4-FFF2-40B4-BE49-F238E27FC236}">
                <a16:creationId xmlns:a16="http://schemas.microsoft.com/office/drawing/2014/main" id="{43F58C16-B2FF-4599-9785-8C371D0AA4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74418" y="5913515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5" name="Shape 127">
            <a:extLst>
              <a:ext uri="{FF2B5EF4-FFF2-40B4-BE49-F238E27FC236}">
                <a16:creationId xmlns:a16="http://schemas.microsoft.com/office/drawing/2014/main" id="{26B42621-0BFF-4A69-BF60-6E19606569F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24299" y="4078740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Elbow Connector 176">
            <a:extLst>
              <a:ext uri="{FF2B5EF4-FFF2-40B4-BE49-F238E27FC236}">
                <a16:creationId xmlns:a16="http://schemas.microsoft.com/office/drawing/2014/main" id="{5428414F-9EA7-4299-A73E-E9BF293851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7035" y="1855855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228">
            <a:extLst>
              <a:ext uri="{FF2B5EF4-FFF2-40B4-BE49-F238E27FC236}">
                <a16:creationId xmlns:a16="http://schemas.microsoft.com/office/drawing/2014/main" id="{3AAB1F87-592A-4591-9859-2BF79D2D61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2480" y="2045976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A886CDD4-120E-4626-9C2C-D003077B2D44}"/>
              </a:ext>
            </a:extLst>
          </p:cNvPr>
          <p:cNvSpPr/>
          <p:nvPr/>
        </p:nvSpPr>
        <p:spPr>
          <a:xfrm rot="16200000">
            <a:off x="2445633" y="47126"/>
            <a:ext cx="230951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0A2DA-BB54-49C9-8549-D43B956C6446}"/>
              </a:ext>
            </a:extLst>
          </p:cNvPr>
          <p:cNvSpPr txBox="1"/>
          <p:nvPr/>
        </p:nvSpPr>
        <p:spPr>
          <a:xfrm>
            <a:off x="1781381" y="957101"/>
            <a:ext cx="149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prstClr val="black"/>
                </a:solidFill>
                <a:latin typeface="Calibri"/>
              </a:rPr>
              <a:t>Next instr. + 2</a:t>
            </a:r>
          </a:p>
          <a:p>
            <a:pPr algn="ctr" defTabSz="527517"/>
            <a:r>
              <a:rPr lang="en-US" b="1" dirty="0">
                <a:solidFill>
                  <a:prstClr val="black"/>
                </a:solidFill>
                <a:latin typeface="Calibri"/>
              </a:rPr>
              <a:t>-- fetch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958AA26-0E0F-4025-9E1B-BA7F94D50D2E}"/>
              </a:ext>
            </a:extLst>
          </p:cNvPr>
          <p:cNvSpPr/>
          <p:nvPr/>
        </p:nvSpPr>
        <p:spPr>
          <a:xfrm rot="16200000">
            <a:off x="5192158" y="607748"/>
            <a:ext cx="232257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689AA-E171-4CC8-A244-6376A0CC5CF2}"/>
              </a:ext>
            </a:extLst>
          </p:cNvPr>
          <p:cNvSpPr txBox="1"/>
          <p:nvPr/>
        </p:nvSpPr>
        <p:spPr>
          <a:xfrm>
            <a:off x="4554209" y="953115"/>
            <a:ext cx="149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prstClr val="black"/>
                </a:solidFill>
                <a:latin typeface="Calibri"/>
              </a:rPr>
              <a:t>Next instr. + 1</a:t>
            </a:r>
          </a:p>
          <a:p>
            <a:pPr algn="ctr" defTabSz="527517"/>
            <a:r>
              <a:rPr lang="en-US" b="1" dirty="0">
                <a:solidFill>
                  <a:prstClr val="black"/>
                </a:solidFill>
                <a:latin typeface="Calibri"/>
              </a:rPr>
              <a:t>-- decode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E51D0E-C186-4AF3-890E-A78C68F685D7}"/>
              </a:ext>
            </a:extLst>
          </p:cNvPr>
          <p:cNvSpPr/>
          <p:nvPr/>
        </p:nvSpPr>
        <p:spPr>
          <a:xfrm rot="16200000">
            <a:off x="7319790" y="655112"/>
            <a:ext cx="232256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4CE8A-E007-4E4D-A7F8-8AC4184C82B2}"/>
              </a:ext>
            </a:extLst>
          </p:cNvPr>
          <p:cNvSpPr txBox="1"/>
          <p:nvPr/>
        </p:nvSpPr>
        <p:spPr>
          <a:xfrm>
            <a:off x="6781961" y="950996"/>
            <a:ext cx="115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prstClr val="black"/>
                </a:solidFill>
                <a:latin typeface="Calibri"/>
              </a:rPr>
              <a:t>Next instr.</a:t>
            </a:r>
          </a:p>
          <a:p>
            <a:pPr algn="ctr" defTabSz="527517"/>
            <a:r>
              <a:rPr lang="en-US" b="1" dirty="0">
                <a:solidFill>
                  <a:prstClr val="black"/>
                </a:solidFill>
                <a:latin typeface="Calibri"/>
              </a:rPr>
              <a:t>-- execute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2448331-C8A0-469A-8BF4-F732C9DCAD43}"/>
              </a:ext>
            </a:extLst>
          </p:cNvPr>
          <p:cNvSpPr/>
          <p:nvPr/>
        </p:nvSpPr>
        <p:spPr>
          <a:xfrm rot="16200000">
            <a:off x="9208649" y="842711"/>
            <a:ext cx="233047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89287-09FD-4638-850B-1DA0275D2A41}"/>
              </a:ext>
            </a:extLst>
          </p:cNvPr>
          <p:cNvSpPr txBox="1"/>
          <p:nvPr/>
        </p:nvSpPr>
        <p:spPr>
          <a:xfrm>
            <a:off x="8311617" y="953234"/>
            <a:ext cx="206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BEQ -- If condition </a:t>
            </a:r>
          </a:p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satisfied, update 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6F59F-FAED-4845-9557-B08E8B39CBB2}"/>
              </a:ext>
            </a:extLst>
          </p:cNvPr>
          <p:cNvSpPr/>
          <p:nvPr/>
        </p:nvSpPr>
        <p:spPr>
          <a:xfrm>
            <a:off x="6307688" y="1928239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4CF96B-F35D-40D2-981A-716A1B0EFA72}"/>
              </a:ext>
            </a:extLst>
          </p:cNvPr>
          <p:cNvSpPr/>
          <p:nvPr/>
        </p:nvSpPr>
        <p:spPr>
          <a:xfrm>
            <a:off x="4126802" y="1928239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 + 1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816C0-2D4A-4400-8DF6-2C973F84DE9D}"/>
              </a:ext>
            </a:extLst>
          </p:cNvPr>
          <p:cNvSpPr/>
          <p:nvPr/>
        </p:nvSpPr>
        <p:spPr>
          <a:xfrm>
            <a:off x="8381640" y="1732878"/>
            <a:ext cx="181956" cy="35770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srgbClr val="FF0000"/>
                </a:solidFill>
                <a:latin typeface="Calibri"/>
              </a:rPr>
              <a:t>Control / Displacement</a:t>
            </a:r>
          </a:p>
        </p:txBody>
      </p:sp>
      <p:sp>
        <p:nvSpPr>
          <p:cNvPr id="324" name="Oval Callout 6">
            <a:extLst>
              <a:ext uri="{FF2B5EF4-FFF2-40B4-BE49-F238E27FC236}">
                <a16:creationId xmlns:a16="http://schemas.microsoft.com/office/drawing/2014/main" id="{3F997ABE-04A9-4A4F-AB5E-E490D16E6305}"/>
              </a:ext>
            </a:extLst>
          </p:cNvPr>
          <p:cNvSpPr/>
          <p:nvPr/>
        </p:nvSpPr>
        <p:spPr>
          <a:xfrm>
            <a:off x="4317554" y="2016155"/>
            <a:ext cx="3832622" cy="1828800"/>
          </a:xfrm>
          <a:prstGeom prst="wedgeEllipseCallout">
            <a:avLst>
              <a:gd name="adj1" fmla="val 54886"/>
              <a:gd name="adj2" fmla="val 50810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Branch outcome only available in MEM stage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FFFF00"/>
                </a:solidFill>
              </a:rPr>
              <a:t>Incorrect instructions already in pipeline </a:t>
            </a:r>
          </a:p>
        </p:txBody>
      </p:sp>
    </p:spTree>
    <p:extLst>
      <p:ext uri="{BB962C8B-B14F-4D97-AF65-F5344CB8AC3E}">
        <p14:creationId xmlns:p14="http://schemas.microsoft.com/office/powerpoint/2010/main" val="1923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/>
      <p:bldP spid="15" grpId="0"/>
      <p:bldP spid="16" grpId="0"/>
      <p:bldP spid="3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Taken: Issues</a:t>
            </a:r>
            <a:endParaRPr lang="en-US" altLang="en-US" sz="3600" dirty="0"/>
          </a:p>
        </p:txBody>
      </p:sp>
      <p:sp>
        <p:nvSpPr>
          <p:cNvPr id="119" name="Trapezoid 118">
            <a:extLst>
              <a:ext uri="{FF2B5EF4-FFF2-40B4-BE49-F238E27FC236}">
                <a16:creationId xmlns:a16="http://schemas.microsoft.com/office/drawing/2014/main" id="{D43E824C-ACCA-4497-AA81-8FA5FB39ACA4}"/>
              </a:ext>
            </a:extLst>
          </p:cNvPr>
          <p:cNvSpPr/>
          <p:nvPr/>
        </p:nvSpPr>
        <p:spPr bwMode="auto">
          <a:xfrm rot="5400000">
            <a:off x="6995627" y="4034076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0" name="Text Box 23">
            <a:extLst>
              <a:ext uri="{FF2B5EF4-FFF2-40B4-BE49-F238E27FC236}">
                <a16:creationId xmlns:a16="http://schemas.microsoft.com/office/drawing/2014/main" id="{25519347-3412-4A2C-91AA-499188D1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727" y="4224578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id="{40211CAC-88CF-411C-800B-E8A70FEB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727" y="3919778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22" name="Rectangle 7">
            <a:extLst>
              <a:ext uri="{FF2B5EF4-FFF2-40B4-BE49-F238E27FC236}">
                <a16:creationId xmlns:a16="http://schemas.microsoft.com/office/drawing/2014/main" id="{90EE771E-960D-4E49-A4E3-8FB03F90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234" y="4203819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76BCF1D2-F1CF-44B7-83E3-3315471C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234" y="4289545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24" name="Text Box 23">
            <a:extLst>
              <a:ext uri="{FF2B5EF4-FFF2-40B4-BE49-F238E27FC236}">
                <a16:creationId xmlns:a16="http://schemas.microsoft.com/office/drawing/2014/main" id="{77F8E549-73C9-4BA2-BF3D-3AA5D304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234" y="456576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25" name="Text Box 23">
            <a:extLst>
              <a:ext uri="{FF2B5EF4-FFF2-40B4-BE49-F238E27FC236}">
                <a16:creationId xmlns:a16="http://schemas.microsoft.com/office/drawing/2014/main" id="{9A21B939-C377-4FD5-844F-50974F7D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234" y="4964232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BE51846E-18FD-40DE-8BC1-5A8ACCA5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34" y="5042020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37" name="Text Box 23">
            <a:extLst>
              <a:ext uri="{FF2B5EF4-FFF2-40B4-BE49-F238E27FC236}">
                <a16:creationId xmlns:a16="http://schemas.microsoft.com/office/drawing/2014/main" id="{5610B18C-307A-4051-A029-39EC65EC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34" y="4302244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38" name="AutoShape 11">
            <a:extLst>
              <a:ext uri="{FF2B5EF4-FFF2-40B4-BE49-F238E27FC236}">
                <a16:creationId xmlns:a16="http://schemas.microsoft.com/office/drawing/2014/main" id="{1860FED0-F925-40CD-803E-2F41C0BA08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8840" y="4059476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1">
            <a:extLst>
              <a:ext uri="{FF2B5EF4-FFF2-40B4-BE49-F238E27FC236}">
                <a16:creationId xmlns:a16="http://schemas.microsoft.com/office/drawing/2014/main" id="{4DC9B417-D979-44A9-8EB4-1653A1950F2A}"/>
              </a:ext>
            </a:extLst>
          </p:cNvPr>
          <p:cNvCxnSpPr>
            <a:cxnSpLocks noChangeShapeType="1"/>
            <a:endCxn id="123" idx="1"/>
          </p:cNvCxnSpPr>
          <p:nvPr/>
        </p:nvCxnSpPr>
        <p:spPr bwMode="auto">
          <a:xfrm>
            <a:off x="8575321" y="4414901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Shape 127">
            <a:extLst>
              <a:ext uri="{FF2B5EF4-FFF2-40B4-BE49-F238E27FC236}">
                <a16:creationId xmlns:a16="http://schemas.microsoft.com/office/drawing/2014/main" id="{B10C0B49-CD6C-4EFA-9132-37E5F21CBFA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25840" y="4570436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Flowchart: Terminator 140">
            <a:extLst>
              <a:ext uri="{FF2B5EF4-FFF2-40B4-BE49-F238E27FC236}">
                <a16:creationId xmlns:a16="http://schemas.microsoft.com/office/drawing/2014/main" id="{529BECB5-6115-4616-A38F-5C00B3E95B33}"/>
              </a:ext>
            </a:extLst>
          </p:cNvPr>
          <p:cNvSpPr/>
          <p:nvPr/>
        </p:nvSpPr>
        <p:spPr>
          <a:xfrm>
            <a:off x="6865001" y="44090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42" name="AutoShape 11">
            <a:extLst>
              <a:ext uri="{FF2B5EF4-FFF2-40B4-BE49-F238E27FC236}">
                <a16:creationId xmlns:a16="http://schemas.microsoft.com/office/drawing/2014/main" id="{66DE19FA-1FD7-4D9C-A5D9-18FA6EA9A7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8840" y="4527575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11">
            <a:extLst>
              <a:ext uri="{FF2B5EF4-FFF2-40B4-BE49-F238E27FC236}">
                <a16:creationId xmlns:a16="http://schemas.microsoft.com/office/drawing/2014/main" id="{3AF62E56-1B5D-4215-BEF8-B9DDB26F6D1F}"/>
              </a:ext>
            </a:extLst>
          </p:cNvPr>
          <p:cNvCxnSpPr>
            <a:cxnSpLocks noChangeShapeType="1"/>
            <a:stCxn id="141" idx="3"/>
          </p:cNvCxnSpPr>
          <p:nvPr/>
        </p:nvCxnSpPr>
        <p:spPr bwMode="auto">
          <a:xfrm flipV="1">
            <a:off x="7090877" y="4671974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Flowchart: Terminator 143">
            <a:extLst>
              <a:ext uri="{FF2B5EF4-FFF2-40B4-BE49-F238E27FC236}">
                <a16:creationId xmlns:a16="http://schemas.microsoft.com/office/drawing/2014/main" id="{1D7E2145-0520-481D-A3E0-ED154E94F2B7}"/>
              </a:ext>
            </a:extLst>
          </p:cNvPr>
          <p:cNvSpPr/>
          <p:nvPr/>
        </p:nvSpPr>
        <p:spPr>
          <a:xfrm>
            <a:off x="10579459" y="436638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BF869EA-59F5-4F7F-B1BD-4C4013E787D5}"/>
              </a:ext>
            </a:extLst>
          </p:cNvPr>
          <p:cNvCxnSpPr>
            <a:cxnSpLocks/>
          </p:cNvCxnSpPr>
          <p:nvPr/>
        </p:nvCxnSpPr>
        <p:spPr>
          <a:xfrm>
            <a:off x="9802434" y="4777165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hape 127">
            <a:extLst>
              <a:ext uri="{FF2B5EF4-FFF2-40B4-BE49-F238E27FC236}">
                <a16:creationId xmlns:a16="http://schemas.microsoft.com/office/drawing/2014/main" id="{55B9A623-E652-4DBF-A0B1-A917FD5C2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3122" y="3213125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11">
            <a:extLst>
              <a:ext uri="{FF2B5EF4-FFF2-40B4-BE49-F238E27FC236}">
                <a16:creationId xmlns:a16="http://schemas.microsoft.com/office/drawing/2014/main" id="{93F462B2-27DB-4766-918B-C74AE7E442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9230" y="3615927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8" name="Group 104">
            <a:extLst>
              <a:ext uri="{FF2B5EF4-FFF2-40B4-BE49-F238E27FC236}">
                <a16:creationId xmlns:a16="http://schemas.microsoft.com/office/drawing/2014/main" id="{3223DB21-8626-4395-8264-73EE6D0CDD79}"/>
              </a:ext>
            </a:extLst>
          </p:cNvPr>
          <p:cNvGrpSpPr>
            <a:grpSpLocks/>
          </p:cNvGrpSpPr>
          <p:nvPr/>
        </p:nvGrpSpPr>
        <p:grpSpPr bwMode="auto">
          <a:xfrm>
            <a:off x="2610987" y="3226045"/>
            <a:ext cx="1295400" cy="1371600"/>
            <a:chOff x="1447800" y="4191000"/>
            <a:chExt cx="685800" cy="990600"/>
          </a:xfrm>
        </p:grpSpPr>
        <p:sp>
          <p:nvSpPr>
            <p:cNvPr id="149" name="Rectangle 7">
              <a:extLst>
                <a:ext uri="{FF2B5EF4-FFF2-40B4-BE49-F238E27FC236}">
                  <a16:creationId xmlns:a16="http://schemas.microsoft.com/office/drawing/2014/main" id="{DDC7EDD2-CC8A-4DB0-91D8-C85DC44B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50" name="Text Box 23">
              <a:extLst>
                <a:ext uri="{FF2B5EF4-FFF2-40B4-BE49-F238E27FC236}">
                  <a16:creationId xmlns:a16="http://schemas.microsoft.com/office/drawing/2014/main" id="{8D4648C3-61DD-4EA0-90DB-9BEC6E859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51" name="Text Box 23">
              <a:extLst>
                <a:ext uri="{FF2B5EF4-FFF2-40B4-BE49-F238E27FC236}">
                  <a16:creationId xmlns:a16="http://schemas.microsoft.com/office/drawing/2014/main" id="{CE6B7202-F2CF-4F81-BA4F-88E52714D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52" name="Rectangle 7">
            <a:extLst>
              <a:ext uri="{FF2B5EF4-FFF2-40B4-BE49-F238E27FC236}">
                <a16:creationId xmlns:a16="http://schemas.microsoft.com/office/drawing/2014/main" id="{70FF8FD1-4D38-468E-BC98-454F160AA2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14646" y="3652298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53" name="Straight Connector 24">
            <a:extLst>
              <a:ext uri="{FF2B5EF4-FFF2-40B4-BE49-F238E27FC236}">
                <a16:creationId xmlns:a16="http://schemas.microsoft.com/office/drawing/2014/main" id="{1C061CDC-3103-4C43-AD8A-2833745878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03584" y="3354800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Connector 27">
            <a:extLst>
              <a:ext uri="{FF2B5EF4-FFF2-40B4-BE49-F238E27FC236}">
                <a16:creationId xmlns:a16="http://schemas.microsoft.com/office/drawing/2014/main" id="{3FBD0898-7AF3-465C-84C7-5156DD9D116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79784" y="3354800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22">
            <a:extLst>
              <a:ext uri="{FF2B5EF4-FFF2-40B4-BE49-F238E27FC236}">
                <a16:creationId xmlns:a16="http://schemas.microsoft.com/office/drawing/2014/main" id="{6764ECBB-4407-4DE3-9B48-E53F17BF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037" y="3072174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57" name="Shape 31">
            <a:extLst>
              <a:ext uri="{FF2B5EF4-FFF2-40B4-BE49-F238E27FC236}">
                <a16:creationId xmlns:a16="http://schemas.microsoft.com/office/drawing/2014/main" id="{497D916E-6BAF-4810-A12C-DB922EAAE7E0}"/>
              </a:ext>
            </a:extLst>
          </p:cNvPr>
          <p:cNvCxnSpPr>
            <a:cxnSpLocks noChangeShapeType="1"/>
            <a:endCxn id="152" idx="3"/>
          </p:cNvCxnSpPr>
          <p:nvPr/>
        </p:nvCxnSpPr>
        <p:spPr bwMode="auto">
          <a:xfrm>
            <a:off x="1977390" y="3187415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11">
            <a:extLst>
              <a:ext uri="{FF2B5EF4-FFF2-40B4-BE49-F238E27FC236}">
                <a16:creationId xmlns:a16="http://schemas.microsoft.com/office/drawing/2014/main" id="{4D6F3095-E2A2-49D1-A921-123379890B23}"/>
              </a:ext>
            </a:extLst>
          </p:cNvPr>
          <p:cNvCxnSpPr>
            <a:cxnSpLocks noChangeShapeType="1"/>
            <a:stCxn id="152" idx="2"/>
            <a:endCxn id="151" idx="1"/>
          </p:cNvCxnSpPr>
          <p:nvPr/>
        </p:nvCxnSpPr>
        <p:spPr bwMode="auto">
          <a:xfrm>
            <a:off x="2254409" y="3796761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hape 127">
            <a:extLst>
              <a:ext uri="{FF2B5EF4-FFF2-40B4-BE49-F238E27FC236}">
                <a16:creationId xmlns:a16="http://schemas.microsoft.com/office/drawing/2014/main" id="{886073DB-F4E2-4C93-AC35-8E0BA499D761}"/>
              </a:ext>
            </a:extLst>
          </p:cNvPr>
          <p:cNvCxnSpPr>
            <a:cxnSpLocks noChangeShapeType="1"/>
            <a:endCxn id="186" idx="1"/>
          </p:cNvCxnSpPr>
          <p:nvPr/>
        </p:nvCxnSpPr>
        <p:spPr bwMode="auto">
          <a:xfrm rot="16200000" flipH="1">
            <a:off x="3911172" y="4314823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Trapezoid 159">
            <a:extLst>
              <a:ext uri="{FF2B5EF4-FFF2-40B4-BE49-F238E27FC236}">
                <a16:creationId xmlns:a16="http://schemas.microsoft.com/office/drawing/2014/main" id="{1ADB941A-8E25-465B-BAF6-395C8BFAA74D}"/>
              </a:ext>
            </a:extLst>
          </p:cNvPr>
          <p:cNvSpPr/>
          <p:nvPr/>
        </p:nvSpPr>
        <p:spPr bwMode="auto">
          <a:xfrm rot="5400000">
            <a:off x="7287520" y="2415290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61" name="Text Box 23">
            <a:extLst>
              <a:ext uri="{FF2B5EF4-FFF2-40B4-BE49-F238E27FC236}">
                <a16:creationId xmlns:a16="http://schemas.microsoft.com/office/drawing/2014/main" id="{73FB4D24-9F07-4A9C-AA29-8DCF6765E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620" y="2615000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62" name="Text Box 23">
            <a:extLst>
              <a:ext uri="{FF2B5EF4-FFF2-40B4-BE49-F238E27FC236}">
                <a16:creationId xmlns:a16="http://schemas.microsoft.com/office/drawing/2014/main" id="{0D77D853-C97C-4DDC-8F22-B084B9841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189" y="2628016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63" name="AutoShape 11">
            <a:extLst>
              <a:ext uri="{FF2B5EF4-FFF2-40B4-BE49-F238E27FC236}">
                <a16:creationId xmlns:a16="http://schemas.microsoft.com/office/drawing/2014/main" id="{AB590EE4-E33A-410B-9288-A5C102F98D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2248" y="2535370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 Box 23">
            <a:extLst>
              <a:ext uri="{FF2B5EF4-FFF2-40B4-BE49-F238E27FC236}">
                <a16:creationId xmlns:a16="http://schemas.microsoft.com/office/drawing/2014/main" id="{D1D97FA9-F8B9-46C0-8089-C6FF0B38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20" y="2826454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65" name="Rounded Rectangle 49">
            <a:extLst>
              <a:ext uri="{FF2B5EF4-FFF2-40B4-BE49-F238E27FC236}">
                <a16:creationId xmlns:a16="http://schemas.microsoft.com/office/drawing/2014/main" id="{B543536D-B5D9-4C72-81FE-5C0EB8A8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820" y="2684847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66" name="AutoShape 11">
            <a:extLst>
              <a:ext uri="{FF2B5EF4-FFF2-40B4-BE49-F238E27FC236}">
                <a16:creationId xmlns:a16="http://schemas.microsoft.com/office/drawing/2014/main" id="{3BB3F936-F94F-4A2F-9534-A5D3BF569613}"/>
              </a:ext>
            </a:extLst>
          </p:cNvPr>
          <p:cNvCxnSpPr>
            <a:cxnSpLocks noChangeShapeType="1"/>
            <a:stCxn id="165" idx="3"/>
            <a:endCxn id="164" idx="1"/>
          </p:cNvCxnSpPr>
          <p:nvPr/>
        </p:nvCxnSpPr>
        <p:spPr bwMode="auto">
          <a:xfrm>
            <a:off x="7325620" y="2951547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Elbow Connector 164">
            <a:extLst>
              <a:ext uri="{FF2B5EF4-FFF2-40B4-BE49-F238E27FC236}">
                <a16:creationId xmlns:a16="http://schemas.microsoft.com/office/drawing/2014/main" id="{1AD4EA72-C4F1-467B-B795-F572F47B6AB5}"/>
              </a:ext>
            </a:extLst>
          </p:cNvPr>
          <p:cNvCxnSpPr>
            <a:stCxn id="176" idx="3"/>
            <a:endCxn id="152" idx="0"/>
          </p:cNvCxnSpPr>
          <p:nvPr/>
        </p:nvCxnSpPr>
        <p:spPr>
          <a:xfrm>
            <a:off x="1582910" y="3392900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5">
            <a:extLst>
              <a:ext uri="{FF2B5EF4-FFF2-40B4-BE49-F238E27FC236}">
                <a16:creationId xmlns:a16="http://schemas.microsoft.com/office/drawing/2014/main" id="{FD61ACA9-A589-45D6-AC71-542BA1759405}"/>
              </a:ext>
            </a:extLst>
          </p:cNvPr>
          <p:cNvCxnSpPr>
            <a:cxnSpLocks/>
            <a:endCxn id="165" idx="2"/>
          </p:cNvCxnSpPr>
          <p:nvPr/>
        </p:nvCxnSpPr>
        <p:spPr>
          <a:xfrm rot="5400000" flipH="1" flipV="1">
            <a:off x="5742564" y="4147576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rapezoid 168">
            <a:extLst>
              <a:ext uri="{FF2B5EF4-FFF2-40B4-BE49-F238E27FC236}">
                <a16:creationId xmlns:a16="http://schemas.microsoft.com/office/drawing/2014/main" id="{424447C9-8B5C-4280-B1E5-246B6C769D4F}"/>
              </a:ext>
            </a:extLst>
          </p:cNvPr>
          <p:cNvSpPr/>
          <p:nvPr/>
        </p:nvSpPr>
        <p:spPr bwMode="auto">
          <a:xfrm rot="5400000">
            <a:off x="2526012" y="2309151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70" name="Text Box 23">
            <a:extLst>
              <a:ext uri="{FF2B5EF4-FFF2-40B4-BE49-F238E27FC236}">
                <a16:creationId xmlns:a16="http://schemas.microsoft.com/office/drawing/2014/main" id="{B1C74BD6-BE33-443E-B4F6-2FD4ECC7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48" y="2128716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71" name="Text Box 23">
            <a:extLst>
              <a:ext uri="{FF2B5EF4-FFF2-40B4-BE49-F238E27FC236}">
                <a16:creationId xmlns:a16="http://schemas.microsoft.com/office/drawing/2014/main" id="{BCC22066-DB02-4893-96E1-710298A8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48" y="2865316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72" name="Text Box 23">
            <a:extLst>
              <a:ext uri="{FF2B5EF4-FFF2-40B4-BE49-F238E27FC236}">
                <a16:creationId xmlns:a16="http://schemas.microsoft.com/office/drawing/2014/main" id="{A23292E6-DF3A-4AC0-8284-6D122A55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48" y="2471732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73" name="AutoShape 11">
            <a:extLst>
              <a:ext uri="{FF2B5EF4-FFF2-40B4-BE49-F238E27FC236}">
                <a16:creationId xmlns:a16="http://schemas.microsoft.com/office/drawing/2014/main" id="{94F1EEAD-09EC-44B0-8623-BC59B78F64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7848" y="2281115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hape 41">
            <a:extLst>
              <a:ext uri="{FF2B5EF4-FFF2-40B4-BE49-F238E27FC236}">
                <a16:creationId xmlns:a16="http://schemas.microsoft.com/office/drawing/2014/main" id="{01E0EAE8-5885-4DB8-9118-49C6F0835D49}"/>
              </a:ext>
            </a:extLst>
          </p:cNvPr>
          <p:cNvCxnSpPr>
            <a:cxnSpLocks noChangeShapeType="1"/>
            <a:endCxn id="171" idx="1"/>
          </p:cNvCxnSpPr>
          <p:nvPr/>
        </p:nvCxnSpPr>
        <p:spPr bwMode="auto">
          <a:xfrm rot="5400000" flipH="1" flipV="1">
            <a:off x="2185728" y="3208197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Text Box 23">
            <a:extLst>
              <a:ext uri="{FF2B5EF4-FFF2-40B4-BE49-F238E27FC236}">
                <a16:creationId xmlns:a16="http://schemas.microsoft.com/office/drawing/2014/main" id="{D8B83D10-3857-4F32-B468-13B7DA8F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248" y="2128715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76" name="Flowchart: Terminator 175">
            <a:extLst>
              <a:ext uri="{FF2B5EF4-FFF2-40B4-BE49-F238E27FC236}">
                <a16:creationId xmlns:a16="http://schemas.microsoft.com/office/drawing/2014/main" id="{7BB69087-D186-411B-BC77-D1DB8E9A8992}"/>
              </a:ext>
            </a:extLst>
          </p:cNvPr>
          <p:cNvSpPr/>
          <p:nvPr/>
        </p:nvSpPr>
        <p:spPr>
          <a:xfrm>
            <a:off x="1357034" y="313001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77" name="Elbow Connector 177">
            <a:extLst>
              <a:ext uri="{FF2B5EF4-FFF2-40B4-BE49-F238E27FC236}">
                <a16:creationId xmlns:a16="http://schemas.microsoft.com/office/drawing/2014/main" id="{492CB35A-97D3-4AAE-A4BA-EC75E48FE3FC}"/>
              </a:ext>
            </a:extLst>
          </p:cNvPr>
          <p:cNvCxnSpPr/>
          <p:nvPr/>
        </p:nvCxnSpPr>
        <p:spPr>
          <a:xfrm rot="10800000" flipV="1">
            <a:off x="1357035" y="1997376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3C0CD1-3089-4DCE-8B76-6222BCCFF4B1}"/>
              </a:ext>
            </a:extLst>
          </p:cNvPr>
          <p:cNvGrpSpPr/>
          <p:nvPr/>
        </p:nvGrpSpPr>
        <p:grpSpPr>
          <a:xfrm>
            <a:off x="4623731" y="3005376"/>
            <a:ext cx="1597509" cy="2720691"/>
            <a:chOff x="3731000" y="3093507"/>
            <a:chExt cx="1384508" cy="2357932"/>
          </a:xfrm>
          <a:noFill/>
        </p:grpSpPr>
        <p:sp>
          <p:nvSpPr>
            <p:cNvPr id="179" name="Rectangle 7">
              <a:extLst>
                <a:ext uri="{FF2B5EF4-FFF2-40B4-BE49-F238E27FC236}">
                  <a16:creationId xmlns:a16="http://schemas.microsoft.com/office/drawing/2014/main" id="{EA3339AE-0E72-4A65-88A6-0DB9DF57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80" name="Text Box 23">
              <a:extLst>
                <a:ext uri="{FF2B5EF4-FFF2-40B4-BE49-F238E27FC236}">
                  <a16:creationId xmlns:a16="http://schemas.microsoft.com/office/drawing/2014/main" id="{237FA58A-BAEC-4566-BA10-0C9875346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81" name="Text Box 23">
              <a:extLst>
                <a:ext uri="{FF2B5EF4-FFF2-40B4-BE49-F238E27FC236}">
                  <a16:creationId xmlns:a16="http://schemas.microsoft.com/office/drawing/2014/main" id="{056AAEAC-523D-440D-BDFA-41BF8C785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82" name="Text Box 23">
              <a:extLst>
                <a:ext uri="{FF2B5EF4-FFF2-40B4-BE49-F238E27FC236}">
                  <a16:creationId xmlns:a16="http://schemas.microsoft.com/office/drawing/2014/main" id="{E374372D-FBD4-4EA8-BC26-EE2E84DC5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83" name="Text Box 23">
              <a:extLst>
                <a:ext uri="{FF2B5EF4-FFF2-40B4-BE49-F238E27FC236}">
                  <a16:creationId xmlns:a16="http://schemas.microsoft.com/office/drawing/2014/main" id="{345D9291-CE01-4042-A11A-2A6C5B922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84" name="Text Box 23">
              <a:extLst>
                <a:ext uri="{FF2B5EF4-FFF2-40B4-BE49-F238E27FC236}">
                  <a16:creationId xmlns:a16="http://schemas.microsoft.com/office/drawing/2014/main" id="{41069A83-17F4-4DA2-BB6D-B9C72ABB1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85" name="Text Box 23">
              <a:extLst>
                <a:ext uri="{FF2B5EF4-FFF2-40B4-BE49-F238E27FC236}">
                  <a16:creationId xmlns:a16="http://schemas.microsoft.com/office/drawing/2014/main" id="{E9B58496-A2F3-49AF-A6F4-438DAAAC4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86" name="Rounded Rectangle 49">
              <a:extLst>
                <a:ext uri="{FF2B5EF4-FFF2-40B4-BE49-F238E27FC236}">
                  <a16:creationId xmlns:a16="http://schemas.microsoft.com/office/drawing/2014/main" id="{73262D80-DA53-49A0-AF86-8052B16A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87" name="Straight Connector 253">
              <a:extLst>
                <a:ext uri="{FF2B5EF4-FFF2-40B4-BE49-F238E27FC236}">
                  <a16:creationId xmlns:a16="http://schemas.microsoft.com/office/drawing/2014/main" id="{10CDE527-FF1A-4203-A56F-565FB4342C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8" name="Text Box 23">
              <a:extLst>
                <a:ext uri="{FF2B5EF4-FFF2-40B4-BE49-F238E27FC236}">
                  <a16:creationId xmlns:a16="http://schemas.microsoft.com/office/drawing/2014/main" id="{DEA674D8-10BC-41DE-AC18-EC7613054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90" name="Text Box 23">
              <a:extLst>
                <a:ext uri="{FF2B5EF4-FFF2-40B4-BE49-F238E27FC236}">
                  <a16:creationId xmlns:a16="http://schemas.microsoft.com/office/drawing/2014/main" id="{32B7CA0E-6224-4B76-8837-41F573FA4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91" name="Text Box 23">
              <a:extLst>
                <a:ext uri="{FF2B5EF4-FFF2-40B4-BE49-F238E27FC236}">
                  <a16:creationId xmlns:a16="http://schemas.microsoft.com/office/drawing/2014/main" id="{AC5A87FD-7EB9-4268-90C1-69EBA0B03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92" name="Straight Connector 253">
              <a:extLst>
                <a:ext uri="{FF2B5EF4-FFF2-40B4-BE49-F238E27FC236}">
                  <a16:creationId xmlns:a16="http://schemas.microsoft.com/office/drawing/2014/main" id="{6E47BC92-24F9-41BD-BC92-6E1F8768B1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3" name="AutoShape 11">
            <a:extLst>
              <a:ext uri="{FF2B5EF4-FFF2-40B4-BE49-F238E27FC236}">
                <a16:creationId xmlns:a16="http://schemas.microsoft.com/office/drawing/2014/main" id="{29BFA79F-C3A0-4515-B4CE-23FC99B097A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3160" y="1987781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0F9AE1C-1E3D-4622-B786-3DD20705EFF9}"/>
              </a:ext>
            </a:extLst>
          </p:cNvPr>
          <p:cNvSpPr/>
          <p:nvPr/>
        </p:nvSpPr>
        <p:spPr>
          <a:xfrm>
            <a:off x="6296572" y="1945511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EA5F516-BD59-4407-940F-0DD6993EA5F5}"/>
              </a:ext>
            </a:extLst>
          </p:cNvPr>
          <p:cNvSpPr/>
          <p:nvPr/>
        </p:nvSpPr>
        <p:spPr>
          <a:xfrm>
            <a:off x="4112909" y="1945931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9" name="AutoShape 11">
            <a:extLst>
              <a:ext uri="{FF2B5EF4-FFF2-40B4-BE49-F238E27FC236}">
                <a16:creationId xmlns:a16="http://schemas.microsoft.com/office/drawing/2014/main" id="{9E53A94B-C04D-434E-8213-7005E5E0B6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12614" y="3805476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1">
            <a:extLst>
              <a:ext uri="{FF2B5EF4-FFF2-40B4-BE49-F238E27FC236}">
                <a16:creationId xmlns:a16="http://schemas.microsoft.com/office/drawing/2014/main" id="{1B822B7F-E46D-43EB-B67E-4808DC786C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7245" y="5390555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1">
            <a:extLst>
              <a:ext uri="{FF2B5EF4-FFF2-40B4-BE49-F238E27FC236}">
                <a16:creationId xmlns:a16="http://schemas.microsoft.com/office/drawing/2014/main" id="{50FC4406-4486-4029-840D-9BF5B7D6A9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930" y="4063749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AutoShape 11">
            <a:extLst>
              <a:ext uri="{FF2B5EF4-FFF2-40B4-BE49-F238E27FC236}">
                <a16:creationId xmlns:a16="http://schemas.microsoft.com/office/drawing/2014/main" id="{D8293E4D-9B8B-4D57-9266-1CB188A39E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2839" y="5382997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AutoShape 11">
            <a:extLst>
              <a:ext uri="{FF2B5EF4-FFF2-40B4-BE49-F238E27FC236}">
                <a16:creationId xmlns:a16="http://schemas.microsoft.com/office/drawing/2014/main" id="{0F4D6C2F-CB4E-4AC7-A067-C9254F1299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2869" y="4806680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AutoShape 11">
            <a:extLst>
              <a:ext uri="{FF2B5EF4-FFF2-40B4-BE49-F238E27FC236}">
                <a16:creationId xmlns:a16="http://schemas.microsoft.com/office/drawing/2014/main" id="{D27FC095-AB3F-492E-B242-EEEBE1E0D4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271" y="4526161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7F74E79-5751-448D-94D1-F867C22271EE}"/>
              </a:ext>
            </a:extLst>
          </p:cNvPr>
          <p:cNvSpPr/>
          <p:nvPr/>
        </p:nvSpPr>
        <p:spPr>
          <a:xfrm>
            <a:off x="8362546" y="1945511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67EB1F20-28AC-41F1-8032-22B6736D99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62352" y="2670166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DAB7831D-5D0C-4CA9-A257-FFA902C04C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73491" y="40604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AutoShape 11">
            <a:extLst>
              <a:ext uri="{FF2B5EF4-FFF2-40B4-BE49-F238E27FC236}">
                <a16:creationId xmlns:a16="http://schemas.microsoft.com/office/drawing/2014/main" id="{6C838A57-97F9-4B2C-BEAD-5A96B80EAA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74761" y="441312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Shape 127">
            <a:extLst>
              <a:ext uri="{FF2B5EF4-FFF2-40B4-BE49-F238E27FC236}">
                <a16:creationId xmlns:a16="http://schemas.microsoft.com/office/drawing/2014/main" id="{5082F6BC-1443-4370-991D-021E88D274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6242" y="4517580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AutoShape 11">
            <a:extLst>
              <a:ext uri="{FF2B5EF4-FFF2-40B4-BE49-F238E27FC236}">
                <a16:creationId xmlns:a16="http://schemas.microsoft.com/office/drawing/2014/main" id="{3D872456-0AE4-41AA-AC58-8771F6BD46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82371" y="5224442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3D7E4CF-C846-406E-8886-B68E28BC51D9}"/>
              </a:ext>
            </a:extLst>
          </p:cNvPr>
          <p:cNvSpPr/>
          <p:nvPr/>
        </p:nvSpPr>
        <p:spPr>
          <a:xfrm>
            <a:off x="10039212" y="1945308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2" name="AutoShape 11">
            <a:extLst>
              <a:ext uri="{FF2B5EF4-FFF2-40B4-BE49-F238E27FC236}">
                <a16:creationId xmlns:a16="http://schemas.microsoft.com/office/drawing/2014/main" id="{4D50E9EC-3BED-4432-AEDC-74356B08C1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54845" y="4462094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3BC34188-3185-4338-BBF9-7FFB319E2F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54845" y="4772694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Elbow Connector 92">
            <a:extLst>
              <a:ext uri="{FF2B5EF4-FFF2-40B4-BE49-F238E27FC236}">
                <a16:creationId xmlns:a16="http://schemas.microsoft.com/office/drawing/2014/main" id="{1AF579A3-4A95-4960-A2DE-5C67EA875CCD}"/>
              </a:ext>
            </a:extLst>
          </p:cNvPr>
          <p:cNvCxnSpPr/>
          <p:nvPr/>
        </p:nvCxnSpPr>
        <p:spPr>
          <a:xfrm rot="10800000" flipH="1" flipV="1">
            <a:off x="8811834" y="4403334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AutoShape 11">
            <a:extLst>
              <a:ext uri="{FF2B5EF4-FFF2-40B4-BE49-F238E27FC236}">
                <a16:creationId xmlns:a16="http://schemas.microsoft.com/office/drawing/2014/main" id="{76A70657-ECCA-48D2-868B-E6D94E3DD3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6880" y="2544719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6" name="AutoShape 11">
            <a:extLst>
              <a:ext uri="{FF2B5EF4-FFF2-40B4-BE49-F238E27FC236}">
                <a16:creationId xmlns:a16="http://schemas.microsoft.com/office/drawing/2014/main" id="{4C0C6EAB-E52C-4784-854C-5E7BD887EA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4963" y="2535281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9D08C689-7B85-4209-B276-EE4489469392}"/>
              </a:ext>
            </a:extLst>
          </p:cNvPr>
          <p:cNvSpPr txBox="1"/>
          <p:nvPr/>
        </p:nvSpPr>
        <p:spPr>
          <a:xfrm>
            <a:off x="3917909" y="1945265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6AEDC3D-BB49-408D-AB9D-C6128F5E2001}"/>
              </a:ext>
            </a:extLst>
          </p:cNvPr>
          <p:cNvSpPr txBox="1"/>
          <p:nvPr/>
        </p:nvSpPr>
        <p:spPr>
          <a:xfrm>
            <a:off x="6030740" y="1945266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BF219E3-2588-4778-A25E-2F4F94ED3DC2}"/>
              </a:ext>
            </a:extLst>
          </p:cNvPr>
          <p:cNvSpPr txBox="1"/>
          <p:nvPr/>
        </p:nvSpPr>
        <p:spPr>
          <a:xfrm>
            <a:off x="8044718" y="1941563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54C3DAF-B795-4EBB-916E-F276B218260E}"/>
              </a:ext>
            </a:extLst>
          </p:cNvPr>
          <p:cNvSpPr txBox="1"/>
          <p:nvPr/>
        </p:nvSpPr>
        <p:spPr>
          <a:xfrm>
            <a:off x="9665625" y="1938125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11" name="Flowchart: Terminator 310">
            <a:extLst>
              <a:ext uri="{FF2B5EF4-FFF2-40B4-BE49-F238E27FC236}">
                <a16:creationId xmlns:a16="http://schemas.microsoft.com/office/drawing/2014/main" id="{FBD22EDF-FE3E-43B7-BB08-8ABD2A331691}"/>
              </a:ext>
            </a:extLst>
          </p:cNvPr>
          <p:cNvSpPr/>
          <p:nvPr/>
        </p:nvSpPr>
        <p:spPr>
          <a:xfrm>
            <a:off x="6654234" y="5599694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CF0F7BD3-4FE4-43F1-897E-E4195A2633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7505" y="5913515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Shape 127">
            <a:extLst>
              <a:ext uri="{FF2B5EF4-FFF2-40B4-BE49-F238E27FC236}">
                <a16:creationId xmlns:a16="http://schemas.microsoft.com/office/drawing/2014/main" id="{35D8647E-2691-4522-9934-2152002B67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9230" y="5407934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Shape 127">
            <a:extLst>
              <a:ext uri="{FF2B5EF4-FFF2-40B4-BE49-F238E27FC236}">
                <a16:creationId xmlns:a16="http://schemas.microsoft.com/office/drawing/2014/main" id="{0FD3D8C5-E9F3-491B-94C2-5C8AE5464D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9230" y="5727669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5" name="AutoShape 11">
            <a:extLst>
              <a:ext uri="{FF2B5EF4-FFF2-40B4-BE49-F238E27FC236}">
                <a16:creationId xmlns:a16="http://schemas.microsoft.com/office/drawing/2014/main" id="{F0B8B0F6-6D4C-44C8-9BA0-79EC8A7E7A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713" y="572901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AutoShape 11">
            <a:extLst>
              <a:ext uri="{FF2B5EF4-FFF2-40B4-BE49-F238E27FC236}">
                <a16:creationId xmlns:a16="http://schemas.microsoft.com/office/drawing/2014/main" id="{0336461C-A5DD-424A-9EDB-55CDAC3BC4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7300" y="596523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AutoShape 11">
            <a:extLst>
              <a:ext uri="{FF2B5EF4-FFF2-40B4-BE49-F238E27FC236}">
                <a16:creationId xmlns:a16="http://schemas.microsoft.com/office/drawing/2014/main" id="{AC8D625D-A882-4AEA-B581-279EEF700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74418" y="5913515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" name="Shape 127">
            <a:extLst>
              <a:ext uri="{FF2B5EF4-FFF2-40B4-BE49-F238E27FC236}">
                <a16:creationId xmlns:a16="http://schemas.microsoft.com/office/drawing/2014/main" id="{9CF4B116-B8D9-4FFF-84F9-5017163AABD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24299" y="4078740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Elbow Connector 176">
            <a:extLst>
              <a:ext uri="{FF2B5EF4-FFF2-40B4-BE49-F238E27FC236}">
                <a16:creationId xmlns:a16="http://schemas.microsoft.com/office/drawing/2014/main" id="{B38AA7F8-4A2C-4AFC-8525-1F7315A386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7035" y="1855855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228">
            <a:extLst>
              <a:ext uri="{FF2B5EF4-FFF2-40B4-BE49-F238E27FC236}">
                <a16:creationId xmlns:a16="http://schemas.microsoft.com/office/drawing/2014/main" id="{9E0D0620-00F7-435D-B0B0-C6E7E21D35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2480" y="2045976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ight Brace 320">
            <a:extLst>
              <a:ext uri="{FF2B5EF4-FFF2-40B4-BE49-F238E27FC236}">
                <a16:creationId xmlns:a16="http://schemas.microsoft.com/office/drawing/2014/main" id="{2B6E5A17-8BEA-41CD-A8BB-60C12109B4A3}"/>
              </a:ext>
            </a:extLst>
          </p:cNvPr>
          <p:cNvSpPr/>
          <p:nvPr/>
        </p:nvSpPr>
        <p:spPr>
          <a:xfrm rot="16200000">
            <a:off x="2445633" y="47126"/>
            <a:ext cx="230951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68F3CAB-4D9E-4242-B307-DC36917FACB8}"/>
              </a:ext>
            </a:extLst>
          </p:cNvPr>
          <p:cNvSpPr txBox="1"/>
          <p:nvPr/>
        </p:nvSpPr>
        <p:spPr>
          <a:xfrm>
            <a:off x="978205" y="1064043"/>
            <a:ext cx="31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00" b="1" dirty="0">
                <a:solidFill>
                  <a:srgbClr val="FF0000"/>
                </a:solidFill>
                <a:latin typeface="Calibri"/>
              </a:rPr>
              <a:t>Fetch from Branch Target 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Addr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.</a:t>
            </a:r>
          </a:p>
        </p:txBody>
      </p:sp>
      <p:sp>
        <p:nvSpPr>
          <p:cNvPr id="323" name="Right Brace 322">
            <a:extLst>
              <a:ext uri="{FF2B5EF4-FFF2-40B4-BE49-F238E27FC236}">
                <a16:creationId xmlns:a16="http://schemas.microsoft.com/office/drawing/2014/main" id="{F6BE63E5-4C1A-4512-A612-5AD66C927081}"/>
              </a:ext>
            </a:extLst>
          </p:cNvPr>
          <p:cNvSpPr/>
          <p:nvPr/>
        </p:nvSpPr>
        <p:spPr>
          <a:xfrm rot="16200000">
            <a:off x="5192158" y="607748"/>
            <a:ext cx="232257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5" name="Right Brace 324">
            <a:extLst>
              <a:ext uri="{FF2B5EF4-FFF2-40B4-BE49-F238E27FC236}">
                <a16:creationId xmlns:a16="http://schemas.microsoft.com/office/drawing/2014/main" id="{1D6D1DD1-1482-43DA-BDB5-59DAA2C03587}"/>
              </a:ext>
            </a:extLst>
          </p:cNvPr>
          <p:cNvSpPr/>
          <p:nvPr/>
        </p:nvSpPr>
        <p:spPr>
          <a:xfrm rot="16200000">
            <a:off x="7319790" y="655112"/>
            <a:ext cx="232256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7" name="Right Brace 326">
            <a:extLst>
              <a:ext uri="{FF2B5EF4-FFF2-40B4-BE49-F238E27FC236}">
                <a16:creationId xmlns:a16="http://schemas.microsoft.com/office/drawing/2014/main" id="{52D05755-E4B9-4498-99E4-ACFAD50D2DFF}"/>
              </a:ext>
            </a:extLst>
          </p:cNvPr>
          <p:cNvSpPr/>
          <p:nvPr/>
        </p:nvSpPr>
        <p:spPr>
          <a:xfrm rot="16200000">
            <a:off x="9208649" y="842711"/>
            <a:ext cx="233047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2FAA9D8-C9AE-41CA-AF62-D40CAFD4D75A}"/>
              </a:ext>
            </a:extLst>
          </p:cNvPr>
          <p:cNvSpPr/>
          <p:nvPr/>
        </p:nvSpPr>
        <p:spPr>
          <a:xfrm>
            <a:off x="4776131" y="1056920"/>
            <a:ext cx="1057583" cy="396612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b="1" dirty="0">
                <a:solidFill>
                  <a:prstClr val="white"/>
                </a:solidFill>
                <a:latin typeface="Calibri"/>
              </a:rPr>
              <a:t>Flush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240AB902-E5EE-4C14-BF0B-9F635606752A}"/>
              </a:ext>
            </a:extLst>
          </p:cNvPr>
          <p:cNvSpPr/>
          <p:nvPr/>
        </p:nvSpPr>
        <p:spPr>
          <a:xfrm>
            <a:off x="6865001" y="1056920"/>
            <a:ext cx="1057583" cy="396612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b="1" dirty="0">
                <a:solidFill>
                  <a:prstClr val="white"/>
                </a:solidFill>
                <a:latin typeface="Calibri"/>
              </a:rPr>
              <a:t>Flush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7F28D112-AC88-46F9-954D-7373E9E791B2}"/>
              </a:ext>
            </a:extLst>
          </p:cNvPr>
          <p:cNvSpPr/>
          <p:nvPr/>
        </p:nvSpPr>
        <p:spPr>
          <a:xfrm>
            <a:off x="8778023" y="1057914"/>
            <a:ext cx="1057583" cy="396612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b="1" dirty="0">
                <a:solidFill>
                  <a:prstClr val="white"/>
                </a:solidFill>
                <a:latin typeface="Calibri"/>
              </a:rPr>
              <a:t>Flush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AB16505-355A-4B3D-A849-1BFC60D2978A}"/>
              </a:ext>
            </a:extLst>
          </p:cNvPr>
          <p:cNvSpPr/>
          <p:nvPr/>
        </p:nvSpPr>
        <p:spPr>
          <a:xfrm rot="16200000">
            <a:off x="10518853" y="1231098"/>
            <a:ext cx="233047" cy="92235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0E228-5044-4669-9F06-AB23135D21D3}"/>
              </a:ext>
            </a:extLst>
          </p:cNvPr>
          <p:cNvSpPr txBox="1"/>
          <p:nvPr/>
        </p:nvSpPr>
        <p:spPr>
          <a:xfrm>
            <a:off x="10344655" y="1063791"/>
            <a:ext cx="5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800" b="1" dirty="0">
                <a:solidFill>
                  <a:srgbClr val="FF0000"/>
                </a:solidFill>
                <a:latin typeface="Calibri"/>
              </a:rPr>
              <a:t>BEQ</a:t>
            </a:r>
          </a:p>
        </p:txBody>
      </p:sp>
    </p:spTree>
    <p:extLst>
      <p:ext uri="{BB962C8B-B14F-4D97-AF65-F5344CB8AC3E}">
        <p14:creationId xmlns:p14="http://schemas.microsoft.com/office/powerpoint/2010/main" val="3036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/>
      <p:bldP spid="322" grpId="0"/>
      <p:bldP spid="323" grpId="0" animBg="1"/>
      <p:bldP spid="325" grpId="0" animBg="1"/>
      <p:bldP spid="327" grpId="0" animBg="1"/>
      <p:bldP spid="9" grpId="0" animBg="1"/>
      <p:bldP spid="10" grpId="0" animBg="1"/>
      <p:bldP spid="11" grpId="0" animBg="1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 Branch Prediction Penalty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590081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Penalty = number of instructions that need to be flushed on misprediction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For static branch prediction:</a:t>
            </a:r>
          </a:p>
          <a:p>
            <a:pPr lvl="1"/>
            <a:r>
              <a:rPr lang="en-US" altLang="en-US" sz="1939" dirty="0"/>
              <a:t>The branch outcome and target address is available at the MEM stage and passed back to the Fetch stage </a:t>
            </a:r>
          </a:p>
          <a:p>
            <a:pPr lvl="1"/>
            <a:r>
              <a:rPr lang="en-US" altLang="en-US" sz="2000" dirty="0"/>
              <a:t>If mispredicted, instructions of the </a:t>
            </a:r>
            <a:r>
              <a:rPr lang="en-US" altLang="en-US" sz="1939" dirty="0"/>
              <a:t>correct path will be fetched on the next cycle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A 3-cycle branch penalty when mispredicted</a:t>
            </a:r>
          </a:p>
          <a:p>
            <a:pPr>
              <a:buFontTx/>
              <a:buNone/>
            </a:pPr>
            <a:endParaRPr lang="en-US" alt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3111305" cy="310535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xplosion 2 9"/>
          <p:cNvSpPr/>
          <p:nvPr/>
        </p:nvSpPr>
        <p:spPr>
          <a:xfrm>
            <a:off x="7244713" y="1329157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400" b="1" dirty="0">
                <a:solidFill>
                  <a:srgbClr val="FF0000"/>
                </a:solidFill>
                <a:latin typeface="Calibri"/>
              </a:rPr>
              <a:t>NT!</a:t>
            </a:r>
          </a:p>
        </p:txBody>
      </p:sp>
    </p:spTree>
    <p:extLst>
      <p:ext uri="{BB962C8B-B14F-4D97-AF65-F5344CB8AC3E}">
        <p14:creationId xmlns:p14="http://schemas.microsoft.com/office/powerpoint/2010/main" val="379408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xplosion 2 14">
            <a:extLst>
              <a:ext uri="{FF2B5EF4-FFF2-40B4-BE49-F238E27FC236}">
                <a16:creationId xmlns:a16="http://schemas.microsoft.com/office/drawing/2014/main" id="{C819C72B-FFD8-48F0-92A2-F2189030669A}"/>
              </a:ext>
            </a:extLst>
          </p:cNvPr>
          <p:cNvSpPr/>
          <p:nvPr/>
        </p:nvSpPr>
        <p:spPr>
          <a:xfrm>
            <a:off x="9898972" y="3210452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T!</a:t>
            </a:r>
          </a:p>
        </p:txBody>
      </p:sp>
      <p:cxnSp>
        <p:nvCxnSpPr>
          <p:cNvPr id="11" name="Curved Connector 5">
            <a:extLst>
              <a:ext uri="{FF2B5EF4-FFF2-40B4-BE49-F238E27FC236}">
                <a16:creationId xmlns:a16="http://schemas.microsoft.com/office/drawing/2014/main" id="{FF5C1398-A1BD-4A4B-944D-AC3A7E063B94}"/>
              </a:ext>
            </a:extLst>
          </p:cNvPr>
          <p:cNvCxnSpPr>
            <a:stCxn id="10" idx="2"/>
          </p:cNvCxnSpPr>
          <p:nvPr/>
        </p:nvCxnSpPr>
        <p:spPr>
          <a:xfrm rot="5400000">
            <a:off x="9929899" y="3676592"/>
            <a:ext cx="431535" cy="225939"/>
          </a:xfrm>
          <a:prstGeom prst="curvedConnector3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21">
            <a:extLst>
              <a:ext uri="{FF2B5EF4-FFF2-40B4-BE49-F238E27FC236}">
                <a16:creationId xmlns:a16="http://schemas.microsoft.com/office/drawing/2014/main" id="{1E4860D1-A94F-45BF-B3B4-BB6219A81B24}"/>
              </a:ext>
            </a:extLst>
          </p:cNvPr>
          <p:cNvCxnSpPr>
            <a:stCxn id="10" idx="2"/>
          </p:cNvCxnSpPr>
          <p:nvPr/>
        </p:nvCxnSpPr>
        <p:spPr>
          <a:xfrm rot="5400000">
            <a:off x="9677607" y="3903839"/>
            <a:ext cx="911072" cy="250986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3">
            <a:extLst>
              <a:ext uri="{FF2B5EF4-FFF2-40B4-BE49-F238E27FC236}">
                <a16:creationId xmlns:a16="http://schemas.microsoft.com/office/drawing/2014/main" id="{F757B736-4A06-44B5-9384-E4D61F963FB3}"/>
              </a:ext>
            </a:extLst>
          </p:cNvPr>
          <p:cNvCxnSpPr/>
          <p:nvPr/>
        </p:nvCxnSpPr>
        <p:spPr>
          <a:xfrm rot="5400000">
            <a:off x="9537497" y="4085691"/>
            <a:ext cx="1235626" cy="265025"/>
          </a:xfrm>
          <a:prstGeom prst="curvedConnector3">
            <a:avLst>
              <a:gd name="adj1" fmla="val 75268"/>
            </a:avLst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E396EB-B812-444A-830C-BD5B9B44FAA9}"/>
              </a:ext>
            </a:extLst>
          </p:cNvPr>
          <p:cNvSpPr txBox="1"/>
          <p:nvPr/>
        </p:nvSpPr>
        <p:spPr>
          <a:xfrm>
            <a:off x="10292999" y="3816255"/>
            <a:ext cx="75052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Flush</a:t>
            </a:r>
          </a:p>
        </p:txBody>
      </p:sp>
    </p:spTree>
    <p:extLst>
      <p:ext uri="{BB962C8B-B14F-4D97-AF65-F5344CB8AC3E}">
        <p14:creationId xmlns:p14="http://schemas.microsoft.com/office/powerpoint/2010/main" val="20826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Statically Predict Not Taken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9BE37-5177-45AE-9AB4-F9A369416179}"/>
              </a:ext>
            </a:extLst>
          </p:cNvPr>
          <p:cNvSpPr txBox="1"/>
          <p:nvPr/>
        </p:nvSpPr>
        <p:spPr>
          <a:xfrm>
            <a:off x="1809594" y="5115563"/>
            <a:ext cx="2200026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Instruction in the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target address (L2)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BB04E-330B-4D2E-BB38-D6A5FF002386}"/>
              </a:ext>
            </a:extLst>
          </p:cNvPr>
          <p:cNvCxnSpPr>
            <a:cxnSpLocks/>
          </p:cNvCxnSpPr>
          <p:nvPr/>
        </p:nvCxnSpPr>
        <p:spPr>
          <a:xfrm flipV="1">
            <a:off x="3853216" y="5245376"/>
            <a:ext cx="418039" cy="98191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4AF39891-45C3-4C1B-88FE-45666F0E49B9}"/>
              </a:ext>
            </a:extLst>
          </p:cNvPr>
          <p:cNvSpPr/>
          <p:nvPr/>
        </p:nvSpPr>
        <p:spPr bwMode="auto">
          <a:xfrm>
            <a:off x="10138103" y="481596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F13786C-80E1-4F3C-B1EC-CCBCD4564E41}"/>
              </a:ext>
            </a:extLst>
          </p:cNvPr>
          <p:cNvSpPr/>
          <p:nvPr/>
        </p:nvSpPr>
        <p:spPr bwMode="auto">
          <a:xfrm>
            <a:off x="10138103" y="4365555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F09A812-C0E8-4658-BBC3-2FD6E4097431}"/>
              </a:ext>
            </a:extLst>
          </p:cNvPr>
          <p:cNvSpPr/>
          <p:nvPr/>
        </p:nvSpPr>
        <p:spPr bwMode="auto">
          <a:xfrm>
            <a:off x="10138103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3C2A6C5-3ABC-4837-994D-E1BE8D8C7E53}"/>
              </a:ext>
            </a:extLst>
          </p:cNvPr>
          <p:cNvSpPr/>
          <p:nvPr/>
        </p:nvSpPr>
        <p:spPr bwMode="auto">
          <a:xfrm>
            <a:off x="10790966" y="481596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E35DB152-319E-4F11-8328-707007F221EE}"/>
              </a:ext>
            </a:extLst>
          </p:cNvPr>
          <p:cNvSpPr/>
          <p:nvPr/>
        </p:nvSpPr>
        <p:spPr bwMode="auto">
          <a:xfrm>
            <a:off x="10824938" y="4365555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22CEDE7E-824B-4A8F-A341-3BD29866047A}"/>
              </a:ext>
            </a:extLst>
          </p:cNvPr>
          <p:cNvSpPr/>
          <p:nvPr/>
        </p:nvSpPr>
        <p:spPr bwMode="auto">
          <a:xfrm>
            <a:off x="10790966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4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Stall for Data Hazards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ADD can read the updated register value from the register file in the same cycle as LW writes the loaded data to register</a:t>
            </a:r>
          </a:p>
          <a:p>
            <a:r>
              <a:rPr lang="en-US" sz="2400" b="1" dirty="0"/>
              <a:t>Do we really need to wait until LW updates the register file?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1C7F6830-8893-42AB-8B27-F6E21688D378}"/>
              </a:ext>
            </a:extLst>
          </p:cNvPr>
          <p:cNvGraphicFramePr>
            <a:graphicFrameLocks/>
          </p:cNvGraphicFramePr>
          <p:nvPr/>
        </p:nvGraphicFramePr>
        <p:xfrm>
          <a:off x="2424599" y="3190919"/>
          <a:ext cx="6979394" cy="2925518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Cloud 11">
            <a:extLst>
              <a:ext uri="{FF2B5EF4-FFF2-40B4-BE49-F238E27FC236}">
                <a16:creationId xmlns:a16="http://schemas.microsoft.com/office/drawing/2014/main" id="{AEF7854E-B379-4313-9B39-FE7CC4E620EE}"/>
              </a:ext>
            </a:extLst>
          </p:cNvPr>
          <p:cNvSpPr/>
          <p:nvPr/>
        </p:nvSpPr>
        <p:spPr bwMode="auto">
          <a:xfrm>
            <a:off x="4388631" y="388217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F9720DC8-BD3E-4977-B782-F740E02A034A}"/>
              </a:ext>
            </a:extLst>
          </p:cNvPr>
          <p:cNvSpPr/>
          <p:nvPr/>
        </p:nvSpPr>
        <p:spPr bwMode="auto">
          <a:xfrm>
            <a:off x="4388631" y="4279043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A618240-ADEF-4288-BA25-7369F43B3A8B}"/>
              </a:ext>
            </a:extLst>
          </p:cNvPr>
          <p:cNvSpPr/>
          <p:nvPr/>
        </p:nvSpPr>
        <p:spPr bwMode="auto">
          <a:xfrm>
            <a:off x="4922031" y="388217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68F4BE56-0D2E-498F-B0DC-AE2EE666E48F}"/>
              </a:ext>
            </a:extLst>
          </p:cNvPr>
          <p:cNvSpPr/>
          <p:nvPr/>
        </p:nvSpPr>
        <p:spPr bwMode="auto">
          <a:xfrm>
            <a:off x="4922031" y="4279043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3" name="Oval 2"/>
          <p:cNvSpPr/>
          <p:nvPr/>
        </p:nvSpPr>
        <p:spPr>
          <a:xfrm>
            <a:off x="4854537" y="3563087"/>
            <a:ext cx="140296" cy="2451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Curved Connector 10"/>
          <p:cNvCxnSpPr>
            <a:cxnSpLocks/>
            <a:stCxn id="3" idx="4"/>
          </p:cNvCxnSpPr>
          <p:nvPr/>
        </p:nvCxnSpPr>
        <p:spPr>
          <a:xfrm rot="16200000" flipH="1">
            <a:off x="5046973" y="3685962"/>
            <a:ext cx="286172" cy="53074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5306816" y="2777572"/>
            <a:ext cx="2884985" cy="973577"/>
          </a:xfrm>
          <a:prstGeom prst="wedgeEllipseCallout">
            <a:avLst>
              <a:gd name="adj1" fmla="val -59527"/>
              <a:gd name="adj2" fmla="val 34462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Why don’t we use this data directly?</a:t>
            </a:r>
          </a:p>
        </p:txBody>
      </p:sp>
    </p:spTree>
    <p:extLst>
      <p:ext uri="{BB962C8B-B14F-4D97-AF65-F5344CB8AC3E}">
        <p14:creationId xmlns:p14="http://schemas.microsoft.com/office/powerpoint/2010/main" val="33974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Predict Taken?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877550" cy="4964611"/>
          </a:xfrm>
        </p:spPr>
        <p:txBody>
          <a:bodyPr/>
          <a:lstStyle/>
          <a:p>
            <a:r>
              <a:rPr lang="en-US" altLang="en-US" sz="2400" b="1" dirty="0"/>
              <a:t>It is not possible to statically predict all the branches to be taken</a:t>
            </a:r>
          </a:p>
          <a:p>
            <a:pPr lvl="1"/>
            <a:r>
              <a:rPr lang="en-US" altLang="en-US" sz="2000" dirty="0"/>
              <a:t>The branch target address is not computed until the EX stage, so we don’t have the PC values even needed to predict taken</a:t>
            </a:r>
          </a:p>
          <a:p>
            <a:pPr lvl="1"/>
            <a:endParaRPr lang="en-US" altLang="en-US" sz="2339" dirty="0"/>
          </a:p>
          <a:p>
            <a:r>
              <a:rPr lang="en-US" altLang="en-US" sz="2400" b="1" dirty="0"/>
              <a:t>Dynamic branch prediction + branch target buffer enables to predict taken</a:t>
            </a:r>
          </a:p>
          <a:p>
            <a:pPr lvl="1"/>
            <a:r>
              <a:rPr lang="en-US" altLang="en-US" sz="2000" dirty="0"/>
              <a:t>Predict untaken a few times to collect branch target address of each branch and then predict taken based on the history</a:t>
            </a:r>
          </a:p>
          <a:p>
            <a:pPr lvl="1"/>
            <a:endParaRPr lang="en-US" altLang="en-US" sz="2339" dirty="0"/>
          </a:p>
          <a:p>
            <a:r>
              <a:rPr lang="en-US" sz="2400" b="1" dirty="0"/>
              <a:t>Can we reduce branch penalty with change of datapath?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Branch Determination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09" y="1055129"/>
            <a:ext cx="11154266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Target address can be calculated earlier by moving shift-left-2 and Adder</a:t>
            </a:r>
          </a:p>
        </p:txBody>
      </p:sp>
      <p:sp>
        <p:nvSpPr>
          <p:cNvPr id="114" name="Trapezoid 113">
            <a:extLst>
              <a:ext uri="{FF2B5EF4-FFF2-40B4-BE49-F238E27FC236}">
                <a16:creationId xmlns:a16="http://schemas.microsoft.com/office/drawing/2014/main" id="{A68F3665-A497-43B2-8BA4-3891CFC404DA}"/>
              </a:ext>
            </a:extLst>
          </p:cNvPr>
          <p:cNvSpPr/>
          <p:nvPr/>
        </p:nvSpPr>
        <p:spPr bwMode="auto">
          <a:xfrm rot="5400000">
            <a:off x="7050872" y="39680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15" name="Text Box 23">
            <a:extLst>
              <a:ext uri="{FF2B5EF4-FFF2-40B4-BE49-F238E27FC236}">
                <a16:creationId xmlns:a16="http://schemas.microsoft.com/office/drawing/2014/main" id="{0B38157F-CF18-439F-9E3A-EDAAC6DF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972" y="41585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16" name="Text Box 23">
            <a:extLst>
              <a:ext uri="{FF2B5EF4-FFF2-40B4-BE49-F238E27FC236}">
                <a16:creationId xmlns:a16="http://schemas.microsoft.com/office/drawing/2014/main" id="{45A1BAF4-07F2-403A-A058-2A4426E6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972" y="38537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17" name="Rectangle 7">
            <a:extLst>
              <a:ext uri="{FF2B5EF4-FFF2-40B4-BE49-F238E27FC236}">
                <a16:creationId xmlns:a16="http://schemas.microsoft.com/office/drawing/2014/main" id="{47A9C3C6-20AF-4088-A34F-A2B921E5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479" y="41378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18" name="Text Box 23">
            <a:extLst>
              <a:ext uri="{FF2B5EF4-FFF2-40B4-BE49-F238E27FC236}">
                <a16:creationId xmlns:a16="http://schemas.microsoft.com/office/drawing/2014/main" id="{81EDCF89-AE82-4E09-A32B-F018587B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479" y="42235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BE00605F-A40D-4024-8451-EB420FFF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0479" y="4499782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20" name="Text Box 23">
            <a:extLst>
              <a:ext uri="{FF2B5EF4-FFF2-40B4-BE49-F238E27FC236}">
                <a16:creationId xmlns:a16="http://schemas.microsoft.com/office/drawing/2014/main" id="{7CA1BC7B-DECC-4674-B29A-937C5952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479" y="48982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id="{D127D967-160F-49A0-9B0A-01C35ABD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079" y="49760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22" name="Text Box 23">
            <a:extLst>
              <a:ext uri="{FF2B5EF4-FFF2-40B4-BE49-F238E27FC236}">
                <a16:creationId xmlns:a16="http://schemas.microsoft.com/office/drawing/2014/main" id="{9098D040-0C37-4D56-A75D-7F18A300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079" y="42362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23" name="AutoShape 11">
            <a:extLst>
              <a:ext uri="{FF2B5EF4-FFF2-40B4-BE49-F238E27FC236}">
                <a16:creationId xmlns:a16="http://schemas.microsoft.com/office/drawing/2014/main" id="{108656EF-6D27-498B-B651-2C1B8A90F1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4085" y="39934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1">
            <a:extLst>
              <a:ext uri="{FF2B5EF4-FFF2-40B4-BE49-F238E27FC236}">
                <a16:creationId xmlns:a16="http://schemas.microsoft.com/office/drawing/2014/main" id="{22483BE5-0807-4FB3-A34B-4FAB7DD0A993}"/>
              </a:ext>
            </a:extLst>
          </p:cNvPr>
          <p:cNvCxnSpPr>
            <a:cxnSpLocks noChangeShapeType="1"/>
            <a:endCxn id="118" idx="1"/>
          </p:cNvCxnSpPr>
          <p:nvPr/>
        </p:nvCxnSpPr>
        <p:spPr bwMode="auto">
          <a:xfrm>
            <a:off x="8630566" y="43489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hape 127">
            <a:extLst>
              <a:ext uri="{FF2B5EF4-FFF2-40B4-BE49-F238E27FC236}">
                <a16:creationId xmlns:a16="http://schemas.microsoft.com/office/drawing/2014/main" id="{A7192577-9BCB-4610-8424-98612039E03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81085" y="4504451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Flowchart: Terminator 125">
            <a:extLst>
              <a:ext uri="{FF2B5EF4-FFF2-40B4-BE49-F238E27FC236}">
                <a16:creationId xmlns:a16="http://schemas.microsoft.com/office/drawing/2014/main" id="{67FCC409-6C7B-461A-B894-95A943248E71}"/>
              </a:ext>
            </a:extLst>
          </p:cNvPr>
          <p:cNvSpPr/>
          <p:nvPr/>
        </p:nvSpPr>
        <p:spPr>
          <a:xfrm>
            <a:off x="6920246" y="43431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27" name="AutoShape 11">
            <a:extLst>
              <a:ext uri="{FF2B5EF4-FFF2-40B4-BE49-F238E27FC236}">
                <a16:creationId xmlns:a16="http://schemas.microsoft.com/office/drawing/2014/main" id="{D741752E-65AB-407A-8FF6-02BE4D2CF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4085" y="44615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11">
            <a:extLst>
              <a:ext uri="{FF2B5EF4-FFF2-40B4-BE49-F238E27FC236}">
                <a16:creationId xmlns:a16="http://schemas.microsoft.com/office/drawing/2014/main" id="{22DD5462-0679-4598-B528-C6A83AE845EA}"/>
              </a:ext>
            </a:extLst>
          </p:cNvPr>
          <p:cNvCxnSpPr>
            <a:cxnSpLocks noChangeShapeType="1"/>
            <a:stCxn id="126" idx="3"/>
          </p:cNvCxnSpPr>
          <p:nvPr/>
        </p:nvCxnSpPr>
        <p:spPr bwMode="auto">
          <a:xfrm flipV="1">
            <a:off x="7146122" y="46059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E4BDD282-0A1E-4C38-A0FF-97823CD8EB38}"/>
              </a:ext>
            </a:extLst>
          </p:cNvPr>
          <p:cNvSpPr/>
          <p:nvPr/>
        </p:nvSpPr>
        <p:spPr>
          <a:xfrm>
            <a:off x="10634704" y="4300397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5A1D108-3387-4083-BB71-7F6FCBFE32AA}"/>
              </a:ext>
            </a:extLst>
          </p:cNvPr>
          <p:cNvCxnSpPr>
            <a:cxnSpLocks/>
          </p:cNvCxnSpPr>
          <p:nvPr/>
        </p:nvCxnSpPr>
        <p:spPr>
          <a:xfrm>
            <a:off x="9857679" y="4711180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hape 127">
            <a:extLst>
              <a:ext uri="{FF2B5EF4-FFF2-40B4-BE49-F238E27FC236}">
                <a16:creationId xmlns:a16="http://schemas.microsoft.com/office/drawing/2014/main" id="{9D636BC2-68A4-4171-99CB-3801757A85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78367" y="31471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11">
            <a:extLst>
              <a:ext uri="{FF2B5EF4-FFF2-40B4-BE49-F238E27FC236}">
                <a16:creationId xmlns:a16="http://schemas.microsoft.com/office/drawing/2014/main" id="{349840D1-9C59-48BD-B193-52E04131EC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4475" y="35499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" name="Group 104">
            <a:extLst>
              <a:ext uri="{FF2B5EF4-FFF2-40B4-BE49-F238E27FC236}">
                <a16:creationId xmlns:a16="http://schemas.microsoft.com/office/drawing/2014/main" id="{A11AE8B9-D620-4D96-9A35-39342183E9DC}"/>
              </a:ext>
            </a:extLst>
          </p:cNvPr>
          <p:cNvGrpSpPr>
            <a:grpSpLocks/>
          </p:cNvGrpSpPr>
          <p:nvPr/>
        </p:nvGrpSpPr>
        <p:grpSpPr bwMode="auto">
          <a:xfrm>
            <a:off x="2666232" y="3160060"/>
            <a:ext cx="1295400" cy="1371600"/>
            <a:chOff x="1447800" y="4191000"/>
            <a:chExt cx="685800" cy="990600"/>
          </a:xfrm>
        </p:grpSpPr>
        <p:sp>
          <p:nvSpPr>
            <p:cNvPr id="134" name="Rectangle 7">
              <a:extLst>
                <a:ext uri="{FF2B5EF4-FFF2-40B4-BE49-F238E27FC236}">
                  <a16:creationId xmlns:a16="http://schemas.microsoft.com/office/drawing/2014/main" id="{3687B271-2D81-4AA1-90E2-B53F237AD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81F45991-412F-4490-A8F4-932D1F61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46A1A579-09E8-49DA-82ED-E0058C1CA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37" name="Rectangle 7">
            <a:extLst>
              <a:ext uri="{FF2B5EF4-FFF2-40B4-BE49-F238E27FC236}">
                <a16:creationId xmlns:a16="http://schemas.microsoft.com/office/drawing/2014/main" id="{9FBAEDEC-6116-40C9-88C8-C43D17C265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69891" y="35863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38" name="Straight Connector 24">
            <a:extLst>
              <a:ext uri="{FF2B5EF4-FFF2-40B4-BE49-F238E27FC236}">
                <a16:creationId xmlns:a16="http://schemas.microsoft.com/office/drawing/2014/main" id="{2BEBE3AA-08B5-43B3-817F-8CD750BF3C0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8829" y="32888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Connector 27">
            <a:extLst>
              <a:ext uri="{FF2B5EF4-FFF2-40B4-BE49-F238E27FC236}">
                <a16:creationId xmlns:a16="http://schemas.microsoft.com/office/drawing/2014/main" id="{0A80F91B-EE9B-473A-B86B-2170623945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35029" y="32888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ext Box 22">
            <a:extLst>
              <a:ext uri="{FF2B5EF4-FFF2-40B4-BE49-F238E27FC236}">
                <a16:creationId xmlns:a16="http://schemas.microsoft.com/office/drawing/2014/main" id="{4D3CC3AA-F9E5-4420-B9DC-59C0CAE1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282" y="30061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41" name="Shape 31">
            <a:extLst>
              <a:ext uri="{FF2B5EF4-FFF2-40B4-BE49-F238E27FC236}">
                <a16:creationId xmlns:a16="http://schemas.microsoft.com/office/drawing/2014/main" id="{9DCC00CA-ED3B-4127-96FF-090A274E5949}"/>
              </a:ext>
            </a:extLst>
          </p:cNvPr>
          <p:cNvCxnSpPr>
            <a:cxnSpLocks noChangeShapeType="1"/>
            <a:endCxn id="137" idx="3"/>
          </p:cNvCxnSpPr>
          <p:nvPr/>
        </p:nvCxnSpPr>
        <p:spPr bwMode="auto">
          <a:xfrm>
            <a:off x="2032635" y="31214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1">
            <a:extLst>
              <a:ext uri="{FF2B5EF4-FFF2-40B4-BE49-F238E27FC236}">
                <a16:creationId xmlns:a16="http://schemas.microsoft.com/office/drawing/2014/main" id="{852BFDE4-94E0-4F33-A0E7-DCF3A7423B68}"/>
              </a:ext>
            </a:extLst>
          </p:cNvPr>
          <p:cNvCxnSpPr>
            <a:cxnSpLocks noChangeShapeType="1"/>
            <a:stCxn id="137" idx="2"/>
            <a:endCxn id="136" idx="1"/>
          </p:cNvCxnSpPr>
          <p:nvPr/>
        </p:nvCxnSpPr>
        <p:spPr bwMode="auto">
          <a:xfrm>
            <a:off x="2309654" y="37307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Shape 127">
            <a:extLst>
              <a:ext uri="{FF2B5EF4-FFF2-40B4-BE49-F238E27FC236}">
                <a16:creationId xmlns:a16="http://schemas.microsoft.com/office/drawing/2014/main" id="{09E419FB-F18C-456C-880B-FE58826AE778}"/>
              </a:ext>
            </a:extLst>
          </p:cNvPr>
          <p:cNvCxnSpPr>
            <a:cxnSpLocks noChangeShapeType="1"/>
            <a:endCxn id="170" idx="1"/>
          </p:cNvCxnSpPr>
          <p:nvPr/>
        </p:nvCxnSpPr>
        <p:spPr bwMode="auto">
          <a:xfrm rot="16200000" flipH="1">
            <a:off x="3966417" y="42488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Trapezoid 143">
            <a:extLst>
              <a:ext uri="{FF2B5EF4-FFF2-40B4-BE49-F238E27FC236}">
                <a16:creationId xmlns:a16="http://schemas.microsoft.com/office/drawing/2014/main" id="{B21ED943-057A-4A92-9D1F-B4EDCFA0D284}"/>
              </a:ext>
            </a:extLst>
          </p:cNvPr>
          <p:cNvSpPr/>
          <p:nvPr/>
        </p:nvSpPr>
        <p:spPr bwMode="auto">
          <a:xfrm rot="5400000">
            <a:off x="7342765" y="23493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45" name="Text Box 23">
            <a:extLst>
              <a:ext uri="{FF2B5EF4-FFF2-40B4-BE49-F238E27FC236}">
                <a16:creationId xmlns:a16="http://schemas.microsoft.com/office/drawing/2014/main" id="{4BC3B837-73FA-4B6D-BBD9-0F2247F83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865" y="25490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46" name="Text Box 23">
            <a:extLst>
              <a:ext uri="{FF2B5EF4-FFF2-40B4-BE49-F238E27FC236}">
                <a16:creationId xmlns:a16="http://schemas.microsoft.com/office/drawing/2014/main" id="{BB676843-D767-408E-A275-00F646A4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434" y="2562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47" name="AutoShape 11">
            <a:extLst>
              <a:ext uri="{FF2B5EF4-FFF2-40B4-BE49-F238E27FC236}">
                <a16:creationId xmlns:a16="http://schemas.microsoft.com/office/drawing/2014/main" id="{13B61073-35E5-4A7F-8A71-D00B302AC6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7493" y="24693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Text Box 23">
            <a:extLst>
              <a:ext uri="{FF2B5EF4-FFF2-40B4-BE49-F238E27FC236}">
                <a16:creationId xmlns:a16="http://schemas.microsoft.com/office/drawing/2014/main" id="{D2A01269-3130-444F-8128-81DE399F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465" y="27604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49" name="Rounded Rectangle 49">
            <a:extLst>
              <a:ext uri="{FF2B5EF4-FFF2-40B4-BE49-F238E27FC236}">
                <a16:creationId xmlns:a16="http://schemas.microsoft.com/office/drawing/2014/main" id="{D383FB9F-0DE1-4A2E-8E81-227C59C7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065" y="26188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50" name="AutoShape 11">
            <a:extLst>
              <a:ext uri="{FF2B5EF4-FFF2-40B4-BE49-F238E27FC236}">
                <a16:creationId xmlns:a16="http://schemas.microsoft.com/office/drawing/2014/main" id="{447EA105-CF3A-41C0-9A16-56C96E127208}"/>
              </a:ext>
            </a:extLst>
          </p:cNvPr>
          <p:cNvCxnSpPr>
            <a:cxnSpLocks noChangeShapeType="1"/>
            <a:stCxn id="149" idx="3"/>
            <a:endCxn id="148" idx="1"/>
          </p:cNvCxnSpPr>
          <p:nvPr/>
        </p:nvCxnSpPr>
        <p:spPr bwMode="auto">
          <a:xfrm>
            <a:off x="7380865" y="28855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Elbow Connector 164">
            <a:extLst>
              <a:ext uri="{FF2B5EF4-FFF2-40B4-BE49-F238E27FC236}">
                <a16:creationId xmlns:a16="http://schemas.microsoft.com/office/drawing/2014/main" id="{55FB103C-4DB5-4721-B7B8-9A3888B0F2A5}"/>
              </a:ext>
            </a:extLst>
          </p:cNvPr>
          <p:cNvCxnSpPr>
            <a:stCxn id="160" idx="3"/>
            <a:endCxn id="137" idx="0"/>
          </p:cNvCxnSpPr>
          <p:nvPr/>
        </p:nvCxnSpPr>
        <p:spPr>
          <a:xfrm>
            <a:off x="1638155" y="33269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65">
            <a:extLst>
              <a:ext uri="{FF2B5EF4-FFF2-40B4-BE49-F238E27FC236}">
                <a16:creationId xmlns:a16="http://schemas.microsoft.com/office/drawing/2014/main" id="{207C6DA8-56CC-4A81-93BB-B8EF1F967416}"/>
              </a:ext>
            </a:extLst>
          </p:cNvPr>
          <p:cNvCxnSpPr>
            <a:cxnSpLocks/>
            <a:endCxn id="149" idx="2"/>
          </p:cNvCxnSpPr>
          <p:nvPr/>
        </p:nvCxnSpPr>
        <p:spPr>
          <a:xfrm rot="5400000" flipH="1" flipV="1">
            <a:off x="5797809" y="40815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rapezoid 152">
            <a:extLst>
              <a:ext uri="{FF2B5EF4-FFF2-40B4-BE49-F238E27FC236}">
                <a16:creationId xmlns:a16="http://schemas.microsoft.com/office/drawing/2014/main" id="{A3D9E083-C744-46AF-84E1-232E085AC39D}"/>
              </a:ext>
            </a:extLst>
          </p:cNvPr>
          <p:cNvSpPr/>
          <p:nvPr/>
        </p:nvSpPr>
        <p:spPr bwMode="auto">
          <a:xfrm rot="5400000">
            <a:off x="2581257" y="22431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54" name="Text Box 23">
            <a:extLst>
              <a:ext uri="{FF2B5EF4-FFF2-40B4-BE49-F238E27FC236}">
                <a16:creationId xmlns:a16="http://schemas.microsoft.com/office/drawing/2014/main" id="{F673D72D-CBB9-4E04-99EA-49095FD2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893" y="2062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55" name="Text Box 23">
            <a:extLst>
              <a:ext uri="{FF2B5EF4-FFF2-40B4-BE49-F238E27FC236}">
                <a16:creationId xmlns:a16="http://schemas.microsoft.com/office/drawing/2014/main" id="{275DE86F-4650-4760-B956-CFD24FC6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893" y="27993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A0B5F122-DA57-4879-BAA6-AF9CE2BE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093" y="24057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57" name="AutoShape 11">
            <a:extLst>
              <a:ext uri="{FF2B5EF4-FFF2-40B4-BE49-F238E27FC236}">
                <a16:creationId xmlns:a16="http://schemas.microsoft.com/office/drawing/2014/main" id="{B719502F-2CF9-4624-988A-B84F14188B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33093" y="22151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hape 41">
            <a:extLst>
              <a:ext uri="{FF2B5EF4-FFF2-40B4-BE49-F238E27FC236}">
                <a16:creationId xmlns:a16="http://schemas.microsoft.com/office/drawing/2014/main" id="{E2D13593-45C8-46BF-87A5-68DB56357292}"/>
              </a:ext>
            </a:extLst>
          </p:cNvPr>
          <p:cNvCxnSpPr>
            <a:cxnSpLocks noChangeShapeType="1"/>
            <a:endCxn id="155" idx="1"/>
          </p:cNvCxnSpPr>
          <p:nvPr/>
        </p:nvCxnSpPr>
        <p:spPr bwMode="auto">
          <a:xfrm rot="5400000" flipH="1" flipV="1">
            <a:off x="2240973" y="31422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Text Box 23">
            <a:extLst>
              <a:ext uri="{FF2B5EF4-FFF2-40B4-BE49-F238E27FC236}">
                <a16:creationId xmlns:a16="http://schemas.microsoft.com/office/drawing/2014/main" id="{BC39853B-B959-45C1-B432-E5D0B080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493" y="20627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60" name="Flowchart: Terminator 159">
            <a:extLst>
              <a:ext uri="{FF2B5EF4-FFF2-40B4-BE49-F238E27FC236}">
                <a16:creationId xmlns:a16="http://schemas.microsoft.com/office/drawing/2014/main" id="{BC7CAE56-EA48-4FD8-8393-3AC6053C3B22}"/>
              </a:ext>
            </a:extLst>
          </p:cNvPr>
          <p:cNvSpPr/>
          <p:nvPr/>
        </p:nvSpPr>
        <p:spPr>
          <a:xfrm>
            <a:off x="1412279" y="30640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61" name="Elbow Connector 177">
            <a:extLst>
              <a:ext uri="{FF2B5EF4-FFF2-40B4-BE49-F238E27FC236}">
                <a16:creationId xmlns:a16="http://schemas.microsoft.com/office/drawing/2014/main" id="{3B02738E-7080-4DFA-8689-F1D0B7E14D5F}"/>
              </a:ext>
            </a:extLst>
          </p:cNvPr>
          <p:cNvCxnSpPr/>
          <p:nvPr/>
        </p:nvCxnSpPr>
        <p:spPr>
          <a:xfrm rot="10800000" flipV="1">
            <a:off x="1412280" y="19313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3ECF657-8E51-4E92-893E-9F4CEF14ECEF}"/>
              </a:ext>
            </a:extLst>
          </p:cNvPr>
          <p:cNvGrpSpPr/>
          <p:nvPr/>
        </p:nvGrpSpPr>
        <p:grpSpPr>
          <a:xfrm>
            <a:off x="4678976" y="2939391"/>
            <a:ext cx="1597509" cy="2720691"/>
            <a:chOff x="3731000" y="3093507"/>
            <a:chExt cx="1384508" cy="2357932"/>
          </a:xfrm>
        </p:grpSpPr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B1BB2740-C9C0-4D23-A72D-F73CBD75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64" name="Text Box 23">
              <a:extLst>
                <a:ext uri="{FF2B5EF4-FFF2-40B4-BE49-F238E27FC236}">
                  <a16:creationId xmlns:a16="http://schemas.microsoft.com/office/drawing/2014/main" id="{B596F59F-04C7-4733-898E-7B5E000D6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65" name="Text Box 23">
              <a:extLst>
                <a:ext uri="{FF2B5EF4-FFF2-40B4-BE49-F238E27FC236}">
                  <a16:creationId xmlns:a16="http://schemas.microsoft.com/office/drawing/2014/main" id="{5304F9F4-04A1-4B83-A97B-B8192DF1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66" name="Text Box 23">
              <a:extLst>
                <a:ext uri="{FF2B5EF4-FFF2-40B4-BE49-F238E27FC236}">
                  <a16:creationId xmlns:a16="http://schemas.microsoft.com/office/drawing/2014/main" id="{B8D77AD3-7DBE-45A4-AAA5-A2E5CC4E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67" name="Text Box 23">
              <a:extLst>
                <a:ext uri="{FF2B5EF4-FFF2-40B4-BE49-F238E27FC236}">
                  <a16:creationId xmlns:a16="http://schemas.microsoft.com/office/drawing/2014/main" id="{108955AA-C7B1-4DBC-BFC4-54CD734E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68" name="Text Box 23">
              <a:extLst>
                <a:ext uri="{FF2B5EF4-FFF2-40B4-BE49-F238E27FC236}">
                  <a16:creationId xmlns:a16="http://schemas.microsoft.com/office/drawing/2014/main" id="{2A82DA1F-58BD-48AA-9A64-00921B41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69" name="Text Box 23">
              <a:extLst>
                <a:ext uri="{FF2B5EF4-FFF2-40B4-BE49-F238E27FC236}">
                  <a16:creationId xmlns:a16="http://schemas.microsoft.com/office/drawing/2014/main" id="{BFAC46B7-9738-499E-8524-51D72269D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70" name="Rounded Rectangle 49">
              <a:extLst>
                <a:ext uri="{FF2B5EF4-FFF2-40B4-BE49-F238E27FC236}">
                  <a16:creationId xmlns:a16="http://schemas.microsoft.com/office/drawing/2014/main" id="{52B58E0D-51DE-45B3-B209-758DE50B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71" name="Straight Connector 253">
              <a:extLst>
                <a:ext uri="{FF2B5EF4-FFF2-40B4-BE49-F238E27FC236}">
                  <a16:creationId xmlns:a16="http://schemas.microsoft.com/office/drawing/2014/main" id="{44B21788-DB4B-48C2-9A82-22266B33F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" name="Text Box 23">
              <a:extLst>
                <a:ext uri="{FF2B5EF4-FFF2-40B4-BE49-F238E27FC236}">
                  <a16:creationId xmlns:a16="http://schemas.microsoft.com/office/drawing/2014/main" id="{4D8E3C08-F5C8-42E8-97DE-51FAA78E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3" name="Text Box 23">
              <a:extLst>
                <a:ext uri="{FF2B5EF4-FFF2-40B4-BE49-F238E27FC236}">
                  <a16:creationId xmlns:a16="http://schemas.microsoft.com/office/drawing/2014/main" id="{20082751-DB92-4230-BE05-C916E83D2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74" name="Text Box 23">
              <a:extLst>
                <a:ext uri="{FF2B5EF4-FFF2-40B4-BE49-F238E27FC236}">
                  <a16:creationId xmlns:a16="http://schemas.microsoft.com/office/drawing/2014/main" id="{788A1A12-F76E-431F-98AA-BB0199492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75" name="Straight Connector 253">
              <a:extLst>
                <a:ext uri="{FF2B5EF4-FFF2-40B4-BE49-F238E27FC236}">
                  <a16:creationId xmlns:a16="http://schemas.microsoft.com/office/drawing/2014/main" id="{8A18B4F7-5850-42E4-B4D9-95CA7CD027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76" name="AutoShape 11">
            <a:extLst>
              <a:ext uri="{FF2B5EF4-FFF2-40B4-BE49-F238E27FC236}">
                <a16:creationId xmlns:a16="http://schemas.microsoft.com/office/drawing/2014/main" id="{B6AC083F-48D9-45CD-9CEC-B0B5B7407B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88405" y="19217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34C4AE-9EFB-4A7A-AB86-A43F54156016}"/>
              </a:ext>
            </a:extLst>
          </p:cNvPr>
          <p:cNvSpPr/>
          <p:nvPr/>
        </p:nvSpPr>
        <p:spPr>
          <a:xfrm>
            <a:off x="6351817" y="18795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DA6112-F17A-40D2-8A9E-C8C2AAC589D2}"/>
              </a:ext>
            </a:extLst>
          </p:cNvPr>
          <p:cNvSpPr/>
          <p:nvPr/>
        </p:nvSpPr>
        <p:spPr>
          <a:xfrm>
            <a:off x="4168154" y="18799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9" name="AutoShape 11">
            <a:extLst>
              <a:ext uri="{FF2B5EF4-FFF2-40B4-BE49-F238E27FC236}">
                <a16:creationId xmlns:a16="http://schemas.microsoft.com/office/drawing/2014/main" id="{12B45FB4-E116-4E63-ACD0-529F8F95D4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7859" y="37394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1">
            <a:extLst>
              <a:ext uri="{FF2B5EF4-FFF2-40B4-BE49-F238E27FC236}">
                <a16:creationId xmlns:a16="http://schemas.microsoft.com/office/drawing/2014/main" id="{F67A08A2-81A6-4E78-830D-25526E12F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2490" y="53245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1">
            <a:extLst>
              <a:ext uri="{FF2B5EF4-FFF2-40B4-BE49-F238E27FC236}">
                <a16:creationId xmlns:a16="http://schemas.microsoft.com/office/drawing/2014/main" id="{481E1370-B85C-446D-BFEC-166D96A5F0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1175" y="39977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11">
            <a:extLst>
              <a:ext uri="{FF2B5EF4-FFF2-40B4-BE49-F238E27FC236}">
                <a16:creationId xmlns:a16="http://schemas.microsoft.com/office/drawing/2014/main" id="{8D01042A-80D7-4AC1-96F5-06588469B7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8084" y="53170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AutoShape 11">
            <a:extLst>
              <a:ext uri="{FF2B5EF4-FFF2-40B4-BE49-F238E27FC236}">
                <a16:creationId xmlns:a16="http://schemas.microsoft.com/office/drawing/2014/main" id="{A3D892D1-0FB2-4B5F-98E7-D366B05798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8114" y="47406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AutoShape 11">
            <a:extLst>
              <a:ext uri="{FF2B5EF4-FFF2-40B4-BE49-F238E27FC236}">
                <a16:creationId xmlns:a16="http://schemas.microsoft.com/office/drawing/2014/main" id="{4EE67484-3B16-4F24-8942-B7E1A1AD4F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516" y="44601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C41C48-1071-47A3-8140-1F45FB3B0815}"/>
              </a:ext>
            </a:extLst>
          </p:cNvPr>
          <p:cNvSpPr/>
          <p:nvPr/>
        </p:nvSpPr>
        <p:spPr>
          <a:xfrm>
            <a:off x="8417791" y="18795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6" name="AutoShape 11">
            <a:extLst>
              <a:ext uri="{FF2B5EF4-FFF2-40B4-BE49-F238E27FC236}">
                <a16:creationId xmlns:a16="http://schemas.microsoft.com/office/drawing/2014/main" id="{BE3F976C-2400-4862-8A0A-8F24428DB2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17597" y="26041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1">
            <a:extLst>
              <a:ext uri="{FF2B5EF4-FFF2-40B4-BE49-F238E27FC236}">
                <a16:creationId xmlns:a16="http://schemas.microsoft.com/office/drawing/2014/main" id="{F1CCB302-DE6E-421F-97C2-140739FFDE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8736" y="39944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1">
            <a:extLst>
              <a:ext uri="{FF2B5EF4-FFF2-40B4-BE49-F238E27FC236}">
                <a16:creationId xmlns:a16="http://schemas.microsoft.com/office/drawing/2014/main" id="{90C2BD47-A39E-45FB-B6B5-81F8DD8A1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0006" y="43471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Shape 127">
            <a:extLst>
              <a:ext uri="{FF2B5EF4-FFF2-40B4-BE49-F238E27FC236}">
                <a16:creationId xmlns:a16="http://schemas.microsoft.com/office/drawing/2014/main" id="{4C6B777B-8D9E-4B3D-9E92-7EB94CE37E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41487" y="44515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AutoShape 11">
            <a:extLst>
              <a:ext uri="{FF2B5EF4-FFF2-40B4-BE49-F238E27FC236}">
                <a16:creationId xmlns:a16="http://schemas.microsoft.com/office/drawing/2014/main" id="{430BBDD1-81AB-40AB-80F9-9815F4A360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37616" y="51584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50BE98B-3BBD-4D66-86AF-E4BCD5AC3C35}"/>
              </a:ext>
            </a:extLst>
          </p:cNvPr>
          <p:cNvSpPr/>
          <p:nvPr/>
        </p:nvSpPr>
        <p:spPr>
          <a:xfrm>
            <a:off x="10094457" y="18793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AutoShape 11">
            <a:extLst>
              <a:ext uri="{FF2B5EF4-FFF2-40B4-BE49-F238E27FC236}">
                <a16:creationId xmlns:a16="http://schemas.microsoft.com/office/drawing/2014/main" id="{1DE58F9D-8023-451D-A22C-DF2E8D34B4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0090" y="43961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AutoShape 11">
            <a:extLst>
              <a:ext uri="{FF2B5EF4-FFF2-40B4-BE49-F238E27FC236}">
                <a16:creationId xmlns:a16="http://schemas.microsoft.com/office/drawing/2014/main" id="{C31D600D-8971-4E85-8602-F965239D56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0090" y="47067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Elbow Connector 92">
            <a:extLst>
              <a:ext uri="{FF2B5EF4-FFF2-40B4-BE49-F238E27FC236}">
                <a16:creationId xmlns:a16="http://schemas.microsoft.com/office/drawing/2014/main" id="{AE8D81EA-62ED-49BC-9733-53719F1290C4}"/>
              </a:ext>
            </a:extLst>
          </p:cNvPr>
          <p:cNvCxnSpPr/>
          <p:nvPr/>
        </p:nvCxnSpPr>
        <p:spPr>
          <a:xfrm rot="10800000" flipH="1" flipV="1">
            <a:off x="8867079" y="43373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AutoShape 11">
            <a:extLst>
              <a:ext uri="{FF2B5EF4-FFF2-40B4-BE49-F238E27FC236}">
                <a16:creationId xmlns:a16="http://schemas.microsoft.com/office/drawing/2014/main" id="{8E992C84-0760-4405-BF7B-C00363E6E1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2125" y="24787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1">
            <a:extLst>
              <a:ext uri="{FF2B5EF4-FFF2-40B4-BE49-F238E27FC236}">
                <a16:creationId xmlns:a16="http://schemas.microsoft.com/office/drawing/2014/main" id="{9EEC63E3-D3D8-40EE-9AA7-D11A52104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208" y="24692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414BC6B-615E-4C6E-8159-DE7FCC6A9774}"/>
              </a:ext>
            </a:extLst>
          </p:cNvPr>
          <p:cNvSpPr txBox="1"/>
          <p:nvPr/>
        </p:nvSpPr>
        <p:spPr>
          <a:xfrm>
            <a:off x="3973154" y="18792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9F32DE0-7126-4817-A8AA-1A1BA5699AA6}"/>
              </a:ext>
            </a:extLst>
          </p:cNvPr>
          <p:cNvSpPr txBox="1"/>
          <p:nvPr/>
        </p:nvSpPr>
        <p:spPr>
          <a:xfrm>
            <a:off x="6085985" y="18792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566716-A446-42B2-9C05-4C5BC9887306}"/>
              </a:ext>
            </a:extLst>
          </p:cNvPr>
          <p:cNvSpPr txBox="1"/>
          <p:nvPr/>
        </p:nvSpPr>
        <p:spPr>
          <a:xfrm>
            <a:off x="8099963" y="18755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9E95A38-4C95-4BA0-914D-ADF9DD2ABED7}"/>
              </a:ext>
            </a:extLst>
          </p:cNvPr>
          <p:cNvSpPr txBox="1"/>
          <p:nvPr/>
        </p:nvSpPr>
        <p:spPr>
          <a:xfrm>
            <a:off x="9720870" y="18721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02" name="Flowchart: Terminator 201">
            <a:extLst>
              <a:ext uri="{FF2B5EF4-FFF2-40B4-BE49-F238E27FC236}">
                <a16:creationId xmlns:a16="http://schemas.microsoft.com/office/drawing/2014/main" id="{74A92B20-F85C-413B-88CB-052FCA1D1B25}"/>
              </a:ext>
            </a:extLst>
          </p:cNvPr>
          <p:cNvSpPr/>
          <p:nvPr/>
        </p:nvSpPr>
        <p:spPr>
          <a:xfrm>
            <a:off x="6709479" y="55337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3F7E7721-D71B-463D-8528-6050BA6E5A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32750" y="58475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3662DEA8-FE36-4EED-BF96-E784FA486E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4475" y="53419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Shape 127">
            <a:extLst>
              <a:ext uri="{FF2B5EF4-FFF2-40B4-BE49-F238E27FC236}">
                <a16:creationId xmlns:a16="http://schemas.microsoft.com/office/drawing/2014/main" id="{4A376240-7D62-4181-9ABD-9D8AA8C7E8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4475" y="56616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E165775C-D96A-45E7-8EF2-39D24688E9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958" y="56630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6619E9AF-9B57-447B-9702-8AB009B33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2545" y="58992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7848743E-0C85-4464-92A6-618CA5B1A9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29663" y="58475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hape 127">
            <a:extLst>
              <a:ext uri="{FF2B5EF4-FFF2-40B4-BE49-F238E27FC236}">
                <a16:creationId xmlns:a16="http://schemas.microsoft.com/office/drawing/2014/main" id="{7A78D099-E448-446A-ACBF-2BD929CC97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79544" y="40127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Elbow Connector 176">
            <a:extLst>
              <a:ext uri="{FF2B5EF4-FFF2-40B4-BE49-F238E27FC236}">
                <a16:creationId xmlns:a16="http://schemas.microsoft.com/office/drawing/2014/main" id="{572C7CD3-2B53-45C6-8453-D37B93CAB4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2280" y="17898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8">
            <a:extLst>
              <a:ext uri="{FF2B5EF4-FFF2-40B4-BE49-F238E27FC236}">
                <a16:creationId xmlns:a16="http://schemas.microsoft.com/office/drawing/2014/main" id="{E5AC9711-29CE-4B7D-BECD-60747DFAAA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37725" y="19799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E884D1AA-52CD-48DE-9073-6608C55F5FC7}"/>
              </a:ext>
            </a:extLst>
          </p:cNvPr>
          <p:cNvSpPr/>
          <p:nvPr/>
        </p:nvSpPr>
        <p:spPr>
          <a:xfrm>
            <a:off x="6480489" y="1803383"/>
            <a:ext cx="1967984" cy="17751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F10A479-8D1D-483F-99C1-84676DE58CE9}"/>
              </a:ext>
            </a:extLst>
          </p:cNvPr>
          <p:cNvCxnSpPr/>
          <p:nvPr/>
        </p:nvCxnSpPr>
        <p:spPr>
          <a:xfrm flipH="1">
            <a:off x="5438320" y="2286904"/>
            <a:ext cx="1174428" cy="137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7848743E-0C85-4464-92A6-618CA5B1A9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29663" y="58475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AutoShape 11">
            <a:extLst>
              <a:ext uri="{FF2B5EF4-FFF2-40B4-BE49-F238E27FC236}">
                <a16:creationId xmlns:a16="http://schemas.microsoft.com/office/drawing/2014/main" id="{430BBDD1-81AB-40AB-80F9-9815F4A360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12656" y="5158457"/>
            <a:ext cx="40942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CED806A-D83B-4068-89E8-EA6F7F44659D}"/>
              </a:ext>
            </a:extLst>
          </p:cNvPr>
          <p:cNvCxnSpPr>
            <a:cxnSpLocks/>
          </p:cNvCxnSpPr>
          <p:nvPr/>
        </p:nvCxnSpPr>
        <p:spPr>
          <a:xfrm>
            <a:off x="6191239" y="3993491"/>
            <a:ext cx="0" cy="466685"/>
          </a:xfrm>
          <a:prstGeom prst="line">
            <a:avLst/>
          </a:prstGeom>
          <a:ln w="222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8">
            <a:extLst>
              <a:ext uri="{FF2B5EF4-FFF2-40B4-BE49-F238E27FC236}">
                <a16:creationId xmlns:a16="http://schemas.microsoft.com/office/drawing/2014/main" id="{E5AC9711-29CE-4B7D-BECD-60747DFAAA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0392" y="1794899"/>
            <a:ext cx="670673" cy="192403"/>
          </a:xfrm>
          <a:prstGeom prst="bentConnector3">
            <a:avLst>
              <a:gd name="adj1" fmla="val 8"/>
            </a:avLst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Branch Determination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09" y="1055129"/>
            <a:ext cx="11154266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Target address can be calculated earlier by moving shift-left-2 and Adder</a:t>
            </a:r>
          </a:p>
        </p:txBody>
      </p:sp>
      <p:sp>
        <p:nvSpPr>
          <p:cNvPr id="114" name="Trapezoid 113">
            <a:extLst>
              <a:ext uri="{FF2B5EF4-FFF2-40B4-BE49-F238E27FC236}">
                <a16:creationId xmlns:a16="http://schemas.microsoft.com/office/drawing/2014/main" id="{A68F3665-A497-43B2-8BA4-3891CFC404DA}"/>
              </a:ext>
            </a:extLst>
          </p:cNvPr>
          <p:cNvSpPr/>
          <p:nvPr/>
        </p:nvSpPr>
        <p:spPr bwMode="auto">
          <a:xfrm rot="5400000">
            <a:off x="7050872" y="39680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15" name="Text Box 23">
            <a:extLst>
              <a:ext uri="{FF2B5EF4-FFF2-40B4-BE49-F238E27FC236}">
                <a16:creationId xmlns:a16="http://schemas.microsoft.com/office/drawing/2014/main" id="{0B38157F-CF18-439F-9E3A-EDAAC6DF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972" y="41585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16" name="Text Box 23">
            <a:extLst>
              <a:ext uri="{FF2B5EF4-FFF2-40B4-BE49-F238E27FC236}">
                <a16:creationId xmlns:a16="http://schemas.microsoft.com/office/drawing/2014/main" id="{45A1BAF4-07F2-403A-A058-2A4426E6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972" y="38537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17" name="Rectangle 7">
            <a:extLst>
              <a:ext uri="{FF2B5EF4-FFF2-40B4-BE49-F238E27FC236}">
                <a16:creationId xmlns:a16="http://schemas.microsoft.com/office/drawing/2014/main" id="{47A9C3C6-20AF-4088-A34F-A2B921E5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479" y="41378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18" name="Text Box 23">
            <a:extLst>
              <a:ext uri="{FF2B5EF4-FFF2-40B4-BE49-F238E27FC236}">
                <a16:creationId xmlns:a16="http://schemas.microsoft.com/office/drawing/2014/main" id="{81EDCF89-AE82-4E09-A32B-F018587B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479" y="42235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BE00605F-A40D-4024-8451-EB420FFF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0479" y="4499782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20" name="Text Box 23">
            <a:extLst>
              <a:ext uri="{FF2B5EF4-FFF2-40B4-BE49-F238E27FC236}">
                <a16:creationId xmlns:a16="http://schemas.microsoft.com/office/drawing/2014/main" id="{7CA1BC7B-DECC-4674-B29A-937C5952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479" y="48982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id="{D127D967-160F-49A0-9B0A-01C35ABD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079" y="49760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22" name="Text Box 23">
            <a:extLst>
              <a:ext uri="{FF2B5EF4-FFF2-40B4-BE49-F238E27FC236}">
                <a16:creationId xmlns:a16="http://schemas.microsoft.com/office/drawing/2014/main" id="{9098D040-0C37-4D56-A75D-7F18A300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079" y="42362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23" name="AutoShape 11">
            <a:extLst>
              <a:ext uri="{FF2B5EF4-FFF2-40B4-BE49-F238E27FC236}">
                <a16:creationId xmlns:a16="http://schemas.microsoft.com/office/drawing/2014/main" id="{108656EF-6D27-498B-B651-2C1B8A90F1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3927" y="3993491"/>
            <a:ext cx="4718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1">
            <a:extLst>
              <a:ext uri="{FF2B5EF4-FFF2-40B4-BE49-F238E27FC236}">
                <a16:creationId xmlns:a16="http://schemas.microsoft.com/office/drawing/2014/main" id="{22483BE5-0807-4FB3-A34B-4FAB7DD0A993}"/>
              </a:ext>
            </a:extLst>
          </p:cNvPr>
          <p:cNvCxnSpPr>
            <a:cxnSpLocks noChangeShapeType="1"/>
            <a:endCxn id="118" idx="1"/>
          </p:cNvCxnSpPr>
          <p:nvPr/>
        </p:nvCxnSpPr>
        <p:spPr bwMode="auto">
          <a:xfrm>
            <a:off x="8630566" y="43489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hape 127">
            <a:extLst>
              <a:ext uri="{FF2B5EF4-FFF2-40B4-BE49-F238E27FC236}">
                <a16:creationId xmlns:a16="http://schemas.microsoft.com/office/drawing/2014/main" id="{A7192577-9BCB-4610-8424-98612039E032}"/>
              </a:ext>
            </a:extLst>
          </p:cNvPr>
          <p:cNvCxnSpPr>
            <a:cxnSpLocks noChangeShapeType="1"/>
            <a:endCxn id="167" idx="1"/>
          </p:cNvCxnSpPr>
          <p:nvPr/>
        </p:nvCxnSpPr>
        <p:spPr bwMode="auto">
          <a:xfrm rot="10800000">
            <a:off x="4760105" y="4518741"/>
            <a:ext cx="6100476" cy="54075"/>
          </a:xfrm>
          <a:prstGeom prst="bentConnector5">
            <a:avLst>
              <a:gd name="adj1" fmla="val -3189"/>
              <a:gd name="adj2" fmla="val -3184695"/>
              <a:gd name="adj3" fmla="val 103643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Flowchart: Terminator 125">
            <a:extLst>
              <a:ext uri="{FF2B5EF4-FFF2-40B4-BE49-F238E27FC236}">
                <a16:creationId xmlns:a16="http://schemas.microsoft.com/office/drawing/2014/main" id="{67FCC409-6C7B-461A-B894-95A943248E71}"/>
              </a:ext>
            </a:extLst>
          </p:cNvPr>
          <p:cNvSpPr/>
          <p:nvPr/>
        </p:nvSpPr>
        <p:spPr>
          <a:xfrm>
            <a:off x="6920246" y="43431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27" name="AutoShape 11">
            <a:extLst>
              <a:ext uri="{FF2B5EF4-FFF2-40B4-BE49-F238E27FC236}">
                <a16:creationId xmlns:a16="http://schemas.microsoft.com/office/drawing/2014/main" id="{D741752E-65AB-407A-8FF6-02BE4D2CF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2022" y="4461590"/>
            <a:ext cx="4718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11">
            <a:extLst>
              <a:ext uri="{FF2B5EF4-FFF2-40B4-BE49-F238E27FC236}">
                <a16:creationId xmlns:a16="http://schemas.microsoft.com/office/drawing/2014/main" id="{22DD5462-0679-4598-B528-C6A83AE845EA}"/>
              </a:ext>
            </a:extLst>
          </p:cNvPr>
          <p:cNvCxnSpPr>
            <a:cxnSpLocks noChangeShapeType="1"/>
            <a:stCxn id="126" idx="3"/>
          </p:cNvCxnSpPr>
          <p:nvPr/>
        </p:nvCxnSpPr>
        <p:spPr bwMode="auto">
          <a:xfrm flipV="1">
            <a:off x="7146122" y="46059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E4BDD282-0A1E-4C38-A0FF-97823CD8EB38}"/>
              </a:ext>
            </a:extLst>
          </p:cNvPr>
          <p:cNvSpPr/>
          <p:nvPr/>
        </p:nvSpPr>
        <p:spPr>
          <a:xfrm>
            <a:off x="10634704" y="4300397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5A1D108-3387-4083-BB71-7F6FCBFE32AA}"/>
              </a:ext>
            </a:extLst>
          </p:cNvPr>
          <p:cNvCxnSpPr>
            <a:cxnSpLocks/>
          </p:cNvCxnSpPr>
          <p:nvPr/>
        </p:nvCxnSpPr>
        <p:spPr>
          <a:xfrm>
            <a:off x="9857679" y="4711180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hape 127">
            <a:extLst>
              <a:ext uri="{FF2B5EF4-FFF2-40B4-BE49-F238E27FC236}">
                <a16:creationId xmlns:a16="http://schemas.microsoft.com/office/drawing/2014/main" id="{9D636BC2-68A4-4171-99CB-3801757A85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57387" y="31471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11">
            <a:extLst>
              <a:ext uri="{FF2B5EF4-FFF2-40B4-BE49-F238E27FC236}">
                <a16:creationId xmlns:a16="http://schemas.microsoft.com/office/drawing/2014/main" id="{349840D1-9C59-48BD-B193-52E04131EC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3495" y="35499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" name="Group 104">
            <a:extLst>
              <a:ext uri="{FF2B5EF4-FFF2-40B4-BE49-F238E27FC236}">
                <a16:creationId xmlns:a16="http://schemas.microsoft.com/office/drawing/2014/main" id="{A11AE8B9-D620-4D96-9A35-39342183E9DC}"/>
              </a:ext>
            </a:extLst>
          </p:cNvPr>
          <p:cNvGrpSpPr>
            <a:grpSpLocks/>
          </p:cNvGrpSpPr>
          <p:nvPr/>
        </p:nvGrpSpPr>
        <p:grpSpPr bwMode="auto">
          <a:xfrm>
            <a:off x="2445252" y="3160060"/>
            <a:ext cx="1295400" cy="1371600"/>
            <a:chOff x="1447800" y="4191000"/>
            <a:chExt cx="685800" cy="990600"/>
          </a:xfrm>
        </p:grpSpPr>
        <p:sp>
          <p:nvSpPr>
            <p:cNvPr id="134" name="Rectangle 7">
              <a:extLst>
                <a:ext uri="{FF2B5EF4-FFF2-40B4-BE49-F238E27FC236}">
                  <a16:creationId xmlns:a16="http://schemas.microsoft.com/office/drawing/2014/main" id="{3687B271-2D81-4AA1-90E2-B53F237AD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81F45991-412F-4490-A8F4-932D1F61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46A1A579-09E8-49DA-82ED-E0058C1CA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37" name="Rectangle 7">
            <a:extLst>
              <a:ext uri="{FF2B5EF4-FFF2-40B4-BE49-F238E27FC236}">
                <a16:creationId xmlns:a16="http://schemas.microsoft.com/office/drawing/2014/main" id="{9FBAEDEC-6116-40C9-88C8-C43D17C265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48911" y="35863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38" name="Straight Connector 24">
            <a:extLst>
              <a:ext uri="{FF2B5EF4-FFF2-40B4-BE49-F238E27FC236}">
                <a16:creationId xmlns:a16="http://schemas.microsoft.com/office/drawing/2014/main" id="{2BEBE3AA-08B5-43B3-817F-8CD750BF3C0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837849" y="32888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Connector 27">
            <a:extLst>
              <a:ext uri="{FF2B5EF4-FFF2-40B4-BE49-F238E27FC236}">
                <a16:creationId xmlns:a16="http://schemas.microsoft.com/office/drawing/2014/main" id="{0A80F91B-EE9B-473A-B86B-2170623945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914049" y="32888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ext Box 22">
            <a:extLst>
              <a:ext uri="{FF2B5EF4-FFF2-40B4-BE49-F238E27FC236}">
                <a16:creationId xmlns:a16="http://schemas.microsoft.com/office/drawing/2014/main" id="{4D3CC3AA-F9E5-4420-B9DC-59C0CAE1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302" y="30061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41" name="Shape 31">
            <a:extLst>
              <a:ext uri="{FF2B5EF4-FFF2-40B4-BE49-F238E27FC236}">
                <a16:creationId xmlns:a16="http://schemas.microsoft.com/office/drawing/2014/main" id="{9DCC00CA-ED3B-4127-96FF-090A274E5949}"/>
              </a:ext>
            </a:extLst>
          </p:cNvPr>
          <p:cNvCxnSpPr>
            <a:cxnSpLocks noChangeShapeType="1"/>
            <a:endCxn id="137" idx="3"/>
          </p:cNvCxnSpPr>
          <p:nvPr/>
        </p:nvCxnSpPr>
        <p:spPr bwMode="auto">
          <a:xfrm>
            <a:off x="1811655" y="31214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1">
            <a:extLst>
              <a:ext uri="{FF2B5EF4-FFF2-40B4-BE49-F238E27FC236}">
                <a16:creationId xmlns:a16="http://schemas.microsoft.com/office/drawing/2014/main" id="{852BFDE4-94E0-4F33-A0E7-DCF3A7423B68}"/>
              </a:ext>
            </a:extLst>
          </p:cNvPr>
          <p:cNvCxnSpPr>
            <a:cxnSpLocks noChangeShapeType="1"/>
            <a:stCxn id="137" idx="2"/>
            <a:endCxn id="136" idx="1"/>
          </p:cNvCxnSpPr>
          <p:nvPr/>
        </p:nvCxnSpPr>
        <p:spPr bwMode="auto">
          <a:xfrm>
            <a:off x="2088674" y="37307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Shape 127">
            <a:extLst>
              <a:ext uri="{FF2B5EF4-FFF2-40B4-BE49-F238E27FC236}">
                <a16:creationId xmlns:a16="http://schemas.microsoft.com/office/drawing/2014/main" id="{09E419FB-F18C-456C-880B-FE58826AE778}"/>
              </a:ext>
            </a:extLst>
          </p:cNvPr>
          <p:cNvCxnSpPr>
            <a:cxnSpLocks noChangeShapeType="1"/>
            <a:endCxn id="170" idx="1"/>
          </p:cNvCxnSpPr>
          <p:nvPr/>
        </p:nvCxnSpPr>
        <p:spPr bwMode="auto">
          <a:xfrm rot="16200000" flipH="1">
            <a:off x="3745437" y="42488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Trapezoid 143">
            <a:extLst>
              <a:ext uri="{FF2B5EF4-FFF2-40B4-BE49-F238E27FC236}">
                <a16:creationId xmlns:a16="http://schemas.microsoft.com/office/drawing/2014/main" id="{B21ED943-057A-4A92-9D1F-B4EDCFA0D284}"/>
              </a:ext>
            </a:extLst>
          </p:cNvPr>
          <p:cNvSpPr/>
          <p:nvPr/>
        </p:nvSpPr>
        <p:spPr bwMode="auto">
          <a:xfrm rot="5400000">
            <a:off x="4931035" y="192258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45" name="Text Box 23">
            <a:extLst>
              <a:ext uri="{FF2B5EF4-FFF2-40B4-BE49-F238E27FC236}">
                <a16:creationId xmlns:a16="http://schemas.microsoft.com/office/drawing/2014/main" id="{4BC3B837-73FA-4B6D-BBD9-0F2247F83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35" y="212229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46" name="Text Box 23">
            <a:extLst>
              <a:ext uri="{FF2B5EF4-FFF2-40B4-BE49-F238E27FC236}">
                <a16:creationId xmlns:a16="http://schemas.microsoft.com/office/drawing/2014/main" id="{BB676843-D767-408E-A275-00F646A4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3929" y="571570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47" name="AutoShape 11">
            <a:extLst>
              <a:ext uri="{FF2B5EF4-FFF2-40B4-BE49-F238E27FC236}">
                <a16:creationId xmlns:a16="http://schemas.microsoft.com/office/drawing/2014/main" id="{13B61073-35E5-4A7F-8A71-D00B302AC6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6513" y="24693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Text Box 23">
            <a:extLst>
              <a:ext uri="{FF2B5EF4-FFF2-40B4-BE49-F238E27FC236}">
                <a16:creationId xmlns:a16="http://schemas.microsoft.com/office/drawing/2014/main" id="{D2A01269-3130-444F-8128-81DE399F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35" y="233374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49" name="Rounded Rectangle 49">
            <a:extLst>
              <a:ext uri="{FF2B5EF4-FFF2-40B4-BE49-F238E27FC236}">
                <a16:creationId xmlns:a16="http://schemas.microsoft.com/office/drawing/2014/main" id="{D383FB9F-0DE1-4A2E-8E81-227C59C7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335" y="219214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50" name="AutoShape 11">
            <a:extLst>
              <a:ext uri="{FF2B5EF4-FFF2-40B4-BE49-F238E27FC236}">
                <a16:creationId xmlns:a16="http://schemas.microsoft.com/office/drawing/2014/main" id="{447EA105-CF3A-41C0-9A16-56C96E127208}"/>
              </a:ext>
            </a:extLst>
          </p:cNvPr>
          <p:cNvCxnSpPr>
            <a:cxnSpLocks noChangeShapeType="1"/>
            <a:stCxn id="149" idx="3"/>
            <a:endCxn id="148" idx="1"/>
          </p:cNvCxnSpPr>
          <p:nvPr/>
        </p:nvCxnSpPr>
        <p:spPr bwMode="auto">
          <a:xfrm>
            <a:off x="4969135" y="245884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Elbow Connector 164">
            <a:extLst>
              <a:ext uri="{FF2B5EF4-FFF2-40B4-BE49-F238E27FC236}">
                <a16:creationId xmlns:a16="http://schemas.microsoft.com/office/drawing/2014/main" id="{55FB103C-4DB5-4721-B7B8-9A3888B0F2A5}"/>
              </a:ext>
            </a:extLst>
          </p:cNvPr>
          <p:cNvCxnSpPr>
            <a:stCxn id="160" idx="3"/>
            <a:endCxn id="137" idx="0"/>
          </p:cNvCxnSpPr>
          <p:nvPr/>
        </p:nvCxnSpPr>
        <p:spPr>
          <a:xfrm>
            <a:off x="1417175" y="33269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rapezoid 152">
            <a:extLst>
              <a:ext uri="{FF2B5EF4-FFF2-40B4-BE49-F238E27FC236}">
                <a16:creationId xmlns:a16="http://schemas.microsoft.com/office/drawing/2014/main" id="{A3D9E083-C744-46AF-84E1-232E085AC39D}"/>
              </a:ext>
            </a:extLst>
          </p:cNvPr>
          <p:cNvSpPr/>
          <p:nvPr/>
        </p:nvSpPr>
        <p:spPr bwMode="auto">
          <a:xfrm rot="5400000">
            <a:off x="2360277" y="22431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54" name="Text Box 23">
            <a:extLst>
              <a:ext uri="{FF2B5EF4-FFF2-40B4-BE49-F238E27FC236}">
                <a16:creationId xmlns:a16="http://schemas.microsoft.com/office/drawing/2014/main" id="{F673D72D-CBB9-4E04-99EA-49095FD2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913" y="2062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55" name="Text Box 23">
            <a:extLst>
              <a:ext uri="{FF2B5EF4-FFF2-40B4-BE49-F238E27FC236}">
                <a16:creationId xmlns:a16="http://schemas.microsoft.com/office/drawing/2014/main" id="{275DE86F-4650-4760-B956-CFD24FC6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913" y="27993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A0B5F122-DA57-4879-BAA6-AF9CE2BE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13" y="24057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57" name="AutoShape 11">
            <a:extLst>
              <a:ext uri="{FF2B5EF4-FFF2-40B4-BE49-F238E27FC236}">
                <a16:creationId xmlns:a16="http://schemas.microsoft.com/office/drawing/2014/main" id="{B719502F-2CF9-4624-988A-B84F14188B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12113" y="22151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hape 41">
            <a:extLst>
              <a:ext uri="{FF2B5EF4-FFF2-40B4-BE49-F238E27FC236}">
                <a16:creationId xmlns:a16="http://schemas.microsoft.com/office/drawing/2014/main" id="{E2D13593-45C8-46BF-87A5-68DB56357292}"/>
              </a:ext>
            </a:extLst>
          </p:cNvPr>
          <p:cNvCxnSpPr>
            <a:cxnSpLocks noChangeShapeType="1"/>
            <a:endCxn id="155" idx="1"/>
          </p:cNvCxnSpPr>
          <p:nvPr/>
        </p:nvCxnSpPr>
        <p:spPr bwMode="auto">
          <a:xfrm rot="5400000" flipH="1" flipV="1">
            <a:off x="2019993" y="31422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Text Box 23">
            <a:extLst>
              <a:ext uri="{FF2B5EF4-FFF2-40B4-BE49-F238E27FC236}">
                <a16:creationId xmlns:a16="http://schemas.microsoft.com/office/drawing/2014/main" id="{BC39853B-B959-45C1-B432-E5D0B080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13" y="20627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60" name="Flowchart: Terminator 159">
            <a:extLst>
              <a:ext uri="{FF2B5EF4-FFF2-40B4-BE49-F238E27FC236}">
                <a16:creationId xmlns:a16="http://schemas.microsoft.com/office/drawing/2014/main" id="{BC7CAE56-EA48-4FD8-8393-3AC6053C3B22}"/>
              </a:ext>
            </a:extLst>
          </p:cNvPr>
          <p:cNvSpPr/>
          <p:nvPr/>
        </p:nvSpPr>
        <p:spPr>
          <a:xfrm>
            <a:off x="1191299" y="30640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61" name="Elbow Connector 177">
            <a:extLst>
              <a:ext uri="{FF2B5EF4-FFF2-40B4-BE49-F238E27FC236}">
                <a16:creationId xmlns:a16="http://schemas.microsoft.com/office/drawing/2014/main" id="{3B02738E-7080-4DFA-8689-F1D0B7E14D5F}"/>
              </a:ext>
            </a:extLst>
          </p:cNvPr>
          <p:cNvCxnSpPr/>
          <p:nvPr/>
        </p:nvCxnSpPr>
        <p:spPr>
          <a:xfrm rot="10800000" flipV="1">
            <a:off x="1191300" y="19313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3ECF657-8E51-4E92-893E-9F4CEF14ECEF}"/>
              </a:ext>
            </a:extLst>
          </p:cNvPr>
          <p:cNvGrpSpPr/>
          <p:nvPr/>
        </p:nvGrpSpPr>
        <p:grpSpPr>
          <a:xfrm>
            <a:off x="4457996" y="2939391"/>
            <a:ext cx="1597509" cy="2720691"/>
            <a:chOff x="3731000" y="3093507"/>
            <a:chExt cx="1384508" cy="2357932"/>
          </a:xfrm>
        </p:grpSpPr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B1BB2740-C9C0-4D23-A72D-F73CBD75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64" name="Text Box 23">
              <a:extLst>
                <a:ext uri="{FF2B5EF4-FFF2-40B4-BE49-F238E27FC236}">
                  <a16:creationId xmlns:a16="http://schemas.microsoft.com/office/drawing/2014/main" id="{B596F59F-04C7-4733-898E-7B5E000D6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65" name="Text Box 23">
              <a:extLst>
                <a:ext uri="{FF2B5EF4-FFF2-40B4-BE49-F238E27FC236}">
                  <a16:creationId xmlns:a16="http://schemas.microsoft.com/office/drawing/2014/main" id="{5304F9F4-04A1-4B83-A97B-B8192DF1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66" name="Text Box 23">
              <a:extLst>
                <a:ext uri="{FF2B5EF4-FFF2-40B4-BE49-F238E27FC236}">
                  <a16:creationId xmlns:a16="http://schemas.microsoft.com/office/drawing/2014/main" id="{B8D77AD3-7DBE-45A4-AAA5-A2E5CC4E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67" name="Text Box 23">
              <a:extLst>
                <a:ext uri="{FF2B5EF4-FFF2-40B4-BE49-F238E27FC236}">
                  <a16:creationId xmlns:a16="http://schemas.microsoft.com/office/drawing/2014/main" id="{108955AA-C7B1-4DBC-BFC4-54CD734E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68" name="Text Box 23">
              <a:extLst>
                <a:ext uri="{FF2B5EF4-FFF2-40B4-BE49-F238E27FC236}">
                  <a16:creationId xmlns:a16="http://schemas.microsoft.com/office/drawing/2014/main" id="{2A82DA1F-58BD-48AA-9A64-00921B41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69" name="Text Box 23">
              <a:extLst>
                <a:ext uri="{FF2B5EF4-FFF2-40B4-BE49-F238E27FC236}">
                  <a16:creationId xmlns:a16="http://schemas.microsoft.com/office/drawing/2014/main" id="{BFAC46B7-9738-499E-8524-51D72269D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70" name="Rounded Rectangle 49">
              <a:extLst>
                <a:ext uri="{FF2B5EF4-FFF2-40B4-BE49-F238E27FC236}">
                  <a16:creationId xmlns:a16="http://schemas.microsoft.com/office/drawing/2014/main" id="{52B58E0D-51DE-45B3-B209-758DE50B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71" name="Straight Connector 253">
              <a:extLst>
                <a:ext uri="{FF2B5EF4-FFF2-40B4-BE49-F238E27FC236}">
                  <a16:creationId xmlns:a16="http://schemas.microsoft.com/office/drawing/2014/main" id="{44B21788-DB4B-48C2-9A82-22266B33F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" name="Text Box 23">
              <a:extLst>
                <a:ext uri="{FF2B5EF4-FFF2-40B4-BE49-F238E27FC236}">
                  <a16:creationId xmlns:a16="http://schemas.microsoft.com/office/drawing/2014/main" id="{4D8E3C08-F5C8-42E8-97DE-51FAA78E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3" name="Text Box 23">
              <a:extLst>
                <a:ext uri="{FF2B5EF4-FFF2-40B4-BE49-F238E27FC236}">
                  <a16:creationId xmlns:a16="http://schemas.microsoft.com/office/drawing/2014/main" id="{20082751-DB92-4230-BE05-C916E83D2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74" name="Text Box 23">
              <a:extLst>
                <a:ext uri="{FF2B5EF4-FFF2-40B4-BE49-F238E27FC236}">
                  <a16:creationId xmlns:a16="http://schemas.microsoft.com/office/drawing/2014/main" id="{788A1A12-F76E-431F-98AA-BB0199492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75" name="Straight Connector 253">
              <a:extLst>
                <a:ext uri="{FF2B5EF4-FFF2-40B4-BE49-F238E27FC236}">
                  <a16:creationId xmlns:a16="http://schemas.microsoft.com/office/drawing/2014/main" id="{8A18B4F7-5850-42E4-B4D9-95CA7CD027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76" name="AutoShape 11">
            <a:extLst>
              <a:ext uri="{FF2B5EF4-FFF2-40B4-BE49-F238E27FC236}">
                <a16:creationId xmlns:a16="http://schemas.microsoft.com/office/drawing/2014/main" id="{B6AC083F-48D9-45CD-9CEC-B0B5B7407B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67425" y="19217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34C4AE-9EFB-4A7A-AB86-A43F54156016}"/>
              </a:ext>
            </a:extLst>
          </p:cNvPr>
          <p:cNvSpPr/>
          <p:nvPr/>
        </p:nvSpPr>
        <p:spPr>
          <a:xfrm>
            <a:off x="6351817" y="18795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DA6112-F17A-40D2-8A9E-C8C2AAC589D2}"/>
              </a:ext>
            </a:extLst>
          </p:cNvPr>
          <p:cNvSpPr/>
          <p:nvPr/>
        </p:nvSpPr>
        <p:spPr>
          <a:xfrm>
            <a:off x="3947174" y="18799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9" name="AutoShape 11">
            <a:extLst>
              <a:ext uri="{FF2B5EF4-FFF2-40B4-BE49-F238E27FC236}">
                <a16:creationId xmlns:a16="http://schemas.microsoft.com/office/drawing/2014/main" id="{12B45FB4-E116-4E63-ACD0-529F8F95D4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6879" y="37394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1">
            <a:extLst>
              <a:ext uri="{FF2B5EF4-FFF2-40B4-BE49-F238E27FC236}">
                <a16:creationId xmlns:a16="http://schemas.microsoft.com/office/drawing/2014/main" id="{F67A08A2-81A6-4E78-830D-25526E12F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2873" y="5324570"/>
            <a:ext cx="67250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1">
            <a:extLst>
              <a:ext uri="{FF2B5EF4-FFF2-40B4-BE49-F238E27FC236}">
                <a16:creationId xmlns:a16="http://schemas.microsoft.com/office/drawing/2014/main" id="{481E1370-B85C-446D-BFEC-166D96A5F0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1175" y="39977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AutoShape 11">
            <a:extLst>
              <a:ext uri="{FF2B5EF4-FFF2-40B4-BE49-F238E27FC236}">
                <a16:creationId xmlns:a16="http://schemas.microsoft.com/office/drawing/2014/main" id="{4EE67484-3B16-4F24-8942-B7E1A1AD4F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516" y="44601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C41C48-1071-47A3-8140-1F45FB3B0815}"/>
              </a:ext>
            </a:extLst>
          </p:cNvPr>
          <p:cNvSpPr/>
          <p:nvPr/>
        </p:nvSpPr>
        <p:spPr>
          <a:xfrm>
            <a:off x="8417791" y="18795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8" name="AutoShape 11">
            <a:extLst>
              <a:ext uri="{FF2B5EF4-FFF2-40B4-BE49-F238E27FC236}">
                <a16:creationId xmlns:a16="http://schemas.microsoft.com/office/drawing/2014/main" id="{90C2BD47-A39E-45FB-B6B5-81F8DD8A1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0006" y="43471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Shape 127">
            <a:extLst>
              <a:ext uri="{FF2B5EF4-FFF2-40B4-BE49-F238E27FC236}">
                <a16:creationId xmlns:a16="http://schemas.microsoft.com/office/drawing/2014/main" id="{4C6B777B-8D9E-4B3D-9E92-7EB94CE37E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41487" y="445794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50BE98B-3BBD-4D66-86AF-E4BCD5AC3C35}"/>
              </a:ext>
            </a:extLst>
          </p:cNvPr>
          <p:cNvSpPr/>
          <p:nvPr/>
        </p:nvSpPr>
        <p:spPr>
          <a:xfrm>
            <a:off x="10094457" y="18793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AutoShape 11">
            <a:extLst>
              <a:ext uri="{FF2B5EF4-FFF2-40B4-BE49-F238E27FC236}">
                <a16:creationId xmlns:a16="http://schemas.microsoft.com/office/drawing/2014/main" id="{1DE58F9D-8023-451D-A22C-DF2E8D34B4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0090" y="43961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AutoShape 11">
            <a:extLst>
              <a:ext uri="{FF2B5EF4-FFF2-40B4-BE49-F238E27FC236}">
                <a16:creationId xmlns:a16="http://schemas.microsoft.com/office/drawing/2014/main" id="{C31D600D-8971-4E85-8602-F965239D56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0090" y="47067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Elbow Connector 92">
            <a:extLst>
              <a:ext uri="{FF2B5EF4-FFF2-40B4-BE49-F238E27FC236}">
                <a16:creationId xmlns:a16="http://schemas.microsoft.com/office/drawing/2014/main" id="{AE8D81EA-62ED-49BC-9733-53719F1290C4}"/>
              </a:ext>
            </a:extLst>
          </p:cNvPr>
          <p:cNvCxnSpPr/>
          <p:nvPr/>
        </p:nvCxnSpPr>
        <p:spPr>
          <a:xfrm rot="10800000" flipH="1" flipV="1">
            <a:off x="8867079" y="43373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AutoShape 11">
            <a:extLst>
              <a:ext uri="{FF2B5EF4-FFF2-40B4-BE49-F238E27FC236}">
                <a16:creationId xmlns:a16="http://schemas.microsoft.com/office/drawing/2014/main" id="{9EEC63E3-D3D8-40EE-9AA7-D11A52104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8478" y="204257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414BC6B-615E-4C6E-8159-DE7FCC6A9774}"/>
              </a:ext>
            </a:extLst>
          </p:cNvPr>
          <p:cNvSpPr txBox="1"/>
          <p:nvPr/>
        </p:nvSpPr>
        <p:spPr>
          <a:xfrm>
            <a:off x="3752174" y="18792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9F32DE0-7126-4817-A8AA-1A1BA5699AA6}"/>
              </a:ext>
            </a:extLst>
          </p:cNvPr>
          <p:cNvSpPr txBox="1"/>
          <p:nvPr/>
        </p:nvSpPr>
        <p:spPr>
          <a:xfrm>
            <a:off x="6085985" y="18792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566716-A446-42B2-9C05-4C5BC9887306}"/>
              </a:ext>
            </a:extLst>
          </p:cNvPr>
          <p:cNvSpPr txBox="1"/>
          <p:nvPr/>
        </p:nvSpPr>
        <p:spPr>
          <a:xfrm>
            <a:off x="8099963" y="18755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9E95A38-4C95-4BA0-914D-ADF9DD2ABED7}"/>
              </a:ext>
            </a:extLst>
          </p:cNvPr>
          <p:cNvSpPr txBox="1"/>
          <p:nvPr/>
        </p:nvSpPr>
        <p:spPr>
          <a:xfrm>
            <a:off x="9720870" y="18721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02" name="Flowchart: Terminator 201">
            <a:extLst>
              <a:ext uri="{FF2B5EF4-FFF2-40B4-BE49-F238E27FC236}">
                <a16:creationId xmlns:a16="http://schemas.microsoft.com/office/drawing/2014/main" id="{74A92B20-F85C-413B-88CB-052FCA1D1B25}"/>
              </a:ext>
            </a:extLst>
          </p:cNvPr>
          <p:cNvSpPr/>
          <p:nvPr/>
        </p:nvSpPr>
        <p:spPr>
          <a:xfrm>
            <a:off x="6709479" y="55337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3F7E7721-D71B-463D-8528-6050BA6E5A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32750" y="58475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3662DEA8-FE36-4EED-BF96-E784FA486E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3495" y="5341949"/>
            <a:ext cx="2080369" cy="311536"/>
          </a:xfrm>
          <a:prstGeom prst="bentConnector3">
            <a:avLst>
              <a:gd name="adj1" fmla="val -21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Shape 127">
            <a:extLst>
              <a:ext uri="{FF2B5EF4-FFF2-40B4-BE49-F238E27FC236}">
                <a16:creationId xmlns:a16="http://schemas.microsoft.com/office/drawing/2014/main" id="{4A376240-7D62-4181-9ABD-9D8AA8C7E8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3495" y="5656922"/>
            <a:ext cx="2087419" cy="238284"/>
          </a:xfrm>
          <a:prstGeom prst="bentConnector3">
            <a:avLst>
              <a:gd name="adj1" fmla="val -79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E165775C-D96A-45E7-8EF2-39D24688E9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958" y="56630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6619E9AF-9B57-447B-9702-8AB009B33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2545" y="58992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hape 127">
            <a:extLst>
              <a:ext uri="{FF2B5EF4-FFF2-40B4-BE49-F238E27FC236}">
                <a16:creationId xmlns:a16="http://schemas.microsoft.com/office/drawing/2014/main" id="{7A78D099-E448-446A-ACBF-2BD929CC9790}"/>
              </a:ext>
            </a:extLst>
          </p:cNvPr>
          <p:cNvCxnSpPr>
            <a:cxnSpLocks noChangeShapeType="1"/>
            <a:stCxn id="146" idx="3"/>
            <a:endCxn id="166" idx="1"/>
          </p:cNvCxnSpPr>
          <p:nvPr/>
        </p:nvCxnSpPr>
        <p:spPr bwMode="auto">
          <a:xfrm flipH="1" flipV="1">
            <a:off x="4760105" y="4061540"/>
            <a:ext cx="5546224" cy="1781120"/>
          </a:xfrm>
          <a:prstGeom prst="bentConnector5">
            <a:avLst>
              <a:gd name="adj1" fmla="val -4122"/>
              <a:gd name="adj2" fmla="val -17867"/>
              <a:gd name="adj3" fmla="val 106641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Elbow Connector 176">
            <a:extLst>
              <a:ext uri="{FF2B5EF4-FFF2-40B4-BE49-F238E27FC236}">
                <a16:creationId xmlns:a16="http://schemas.microsoft.com/office/drawing/2014/main" id="{572C7CD3-2B53-45C6-8453-D37B93CAB4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91304" y="1565113"/>
            <a:ext cx="4814119" cy="1899244"/>
          </a:xfrm>
          <a:prstGeom prst="bentConnector3">
            <a:avLst>
              <a:gd name="adj1" fmla="val 107774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0D1F2882-33C9-4669-975B-C72A79FE89CB}"/>
              </a:ext>
            </a:extLst>
          </p:cNvPr>
          <p:cNvSpPr/>
          <p:nvPr/>
        </p:nvSpPr>
        <p:spPr>
          <a:xfrm>
            <a:off x="6080667" y="4076183"/>
            <a:ext cx="221144" cy="301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=</a:t>
            </a:r>
          </a:p>
        </p:txBody>
      </p:sp>
      <p:cxnSp>
        <p:nvCxnSpPr>
          <p:cNvPr id="216" name="Shape 127">
            <a:extLst>
              <a:ext uri="{FF2B5EF4-FFF2-40B4-BE49-F238E27FC236}">
                <a16:creationId xmlns:a16="http://schemas.microsoft.com/office/drawing/2014/main" id="{DFD1F0A8-F1D6-4725-A9C4-FE5671A897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70958" y="4738202"/>
            <a:ext cx="355565" cy="586286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Elbow Connector 39">
            <a:extLst>
              <a:ext uri="{FF2B5EF4-FFF2-40B4-BE49-F238E27FC236}">
                <a16:creationId xmlns:a16="http://schemas.microsoft.com/office/drawing/2014/main" id="{4652AB49-54B9-4E67-8F5F-CFD08B294DDF}"/>
              </a:ext>
            </a:extLst>
          </p:cNvPr>
          <p:cNvCxnSpPr>
            <a:cxnSpLocks/>
            <a:endCxn id="149" idx="2"/>
          </p:cNvCxnSpPr>
          <p:nvPr/>
        </p:nvCxnSpPr>
        <p:spPr>
          <a:xfrm rot="16200000" flipV="1">
            <a:off x="4020843" y="3330934"/>
            <a:ext cx="2598946" cy="1388162"/>
          </a:xfrm>
          <a:prstGeom prst="bentConnector3">
            <a:avLst>
              <a:gd name="adj1" fmla="val 94468"/>
            </a:avLst>
          </a:prstGeom>
          <a:ln w="19050">
            <a:solidFill>
              <a:srgbClr val="FF0000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AutoShape 11">
            <a:extLst>
              <a:ext uri="{FF2B5EF4-FFF2-40B4-BE49-F238E27FC236}">
                <a16:creationId xmlns:a16="http://schemas.microsoft.com/office/drawing/2014/main" id="{8CC34625-ECB2-4B15-92B7-7EB14ACD5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8736" y="39944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Oval Callout 137">
            <a:extLst>
              <a:ext uri="{FF2B5EF4-FFF2-40B4-BE49-F238E27FC236}">
                <a16:creationId xmlns:a16="http://schemas.microsoft.com/office/drawing/2014/main" id="{5B4A141F-3AC7-4572-81C5-B8725947FE37}"/>
              </a:ext>
            </a:extLst>
          </p:cNvPr>
          <p:cNvSpPr/>
          <p:nvPr/>
        </p:nvSpPr>
        <p:spPr>
          <a:xfrm>
            <a:off x="6198173" y="1956346"/>
            <a:ext cx="3889117" cy="1583015"/>
          </a:xfrm>
          <a:prstGeom prst="wedgeEllipseCallout">
            <a:avLst>
              <a:gd name="adj1" fmla="val -47876"/>
              <a:gd name="adj2" fmla="val 85622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The comparison result is passed to control logic to take branch target address as next PC</a:t>
            </a:r>
          </a:p>
        </p:txBody>
      </p:sp>
    </p:spTree>
    <p:extLst>
      <p:ext uri="{BB962C8B-B14F-4D97-AF65-F5344CB8AC3E}">
        <p14:creationId xmlns:p14="http://schemas.microsoft.com/office/powerpoint/2010/main" val="5549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Determination w/ Predict 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xplosion 2 21">
            <a:extLst>
              <a:ext uri="{FF2B5EF4-FFF2-40B4-BE49-F238E27FC236}">
                <a16:creationId xmlns:a16="http://schemas.microsoft.com/office/drawing/2014/main" id="{51D18AFB-67D4-403D-9B35-89142F356759}"/>
              </a:ext>
            </a:extLst>
          </p:cNvPr>
          <p:cNvSpPr/>
          <p:nvPr/>
        </p:nvSpPr>
        <p:spPr>
          <a:xfrm>
            <a:off x="8583953" y="3333750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400" b="1" dirty="0">
                <a:solidFill>
                  <a:srgbClr val="FF0000"/>
                </a:solidFill>
                <a:latin typeface="Calibri"/>
              </a:rPr>
              <a:t>T!</a:t>
            </a:r>
          </a:p>
        </p:txBody>
      </p:sp>
      <p:cxnSp>
        <p:nvCxnSpPr>
          <p:cNvPr id="22" name="Curved Connector 23">
            <a:extLst>
              <a:ext uri="{FF2B5EF4-FFF2-40B4-BE49-F238E27FC236}">
                <a16:creationId xmlns:a16="http://schemas.microsoft.com/office/drawing/2014/main" id="{D4520BA4-820F-45D1-AB6A-59DED518642D}"/>
              </a:ext>
            </a:extLst>
          </p:cNvPr>
          <p:cNvCxnSpPr>
            <a:stCxn id="21" idx="2"/>
          </p:cNvCxnSpPr>
          <p:nvPr/>
        </p:nvCxnSpPr>
        <p:spPr>
          <a:xfrm rot="5400000">
            <a:off x="8671826" y="3744826"/>
            <a:ext cx="319524" cy="224058"/>
          </a:xfrm>
          <a:prstGeom prst="curvedConnector3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6E1B55-6F49-49C3-BCF9-6D24B5E00882}"/>
              </a:ext>
            </a:extLst>
          </p:cNvPr>
          <p:cNvSpPr txBox="1"/>
          <p:nvPr/>
        </p:nvSpPr>
        <p:spPr>
          <a:xfrm>
            <a:off x="8068907" y="3585096"/>
            <a:ext cx="75052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Flush</a:t>
            </a:r>
          </a:p>
        </p:txBody>
      </p:sp>
    </p:spTree>
    <p:extLst>
      <p:ext uri="{BB962C8B-B14F-4D97-AF65-F5344CB8AC3E}">
        <p14:creationId xmlns:p14="http://schemas.microsoft.com/office/powerpoint/2010/main" val="39607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Determination w/ Predict 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9BE37-5177-45AE-9AB4-F9A369416179}"/>
              </a:ext>
            </a:extLst>
          </p:cNvPr>
          <p:cNvSpPr txBox="1"/>
          <p:nvPr/>
        </p:nvSpPr>
        <p:spPr>
          <a:xfrm>
            <a:off x="1809594" y="5115563"/>
            <a:ext cx="2200026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Instruction in the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target address (L2)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BB04E-330B-4D2E-BB38-D6A5FF002386}"/>
              </a:ext>
            </a:extLst>
          </p:cNvPr>
          <p:cNvCxnSpPr>
            <a:cxnSpLocks/>
          </p:cNvCxnSpPr>
          <p:nvPr/>
        </p:nvCxnSpPr>
        <p:spPr>
          <a:xfrm flipV="1">
            <a:off x="3853216" y="4365555"/>
            <a:ext cx="476741" cy="978014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4F09A812-C0E8-4658-BBC3-2FD6E4097431}"/>
              </a:ext>
            </a:extLst>
          </p:cNvPr>
          <p:cNvSpPr/>
          <p:nvPr/>
        </p:nvSpPr>
        <p:spPr bwMode="auto">
          <a:xfrm>
            <a:off x="10138103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22CEDE7E-824B-4A8F-A341-3BD29866047A}"/>
              </a:ext>
            </a:extLst>
          </p:cNvPr>
          <p:cNvSpPr/>
          <p:nvPr/>
        </p:nvSpPr>
        <p:spPr bwMode="auto">
          <a:xfrm>
            <a:off x="10790966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Explosion 2 21">
            <a:extLst>
              <a:ext uri="{FF2B5EF4-FFF2-40B4-BE49-F238E27FC236}">
                <a16:creationId xmlns:a16="http://schemas.microsoft.com/office/drawing/2014/main" id="{51D18AFB-67D4-403D-9B35-89142F356759}"/>
              </a:ext>
            </a:extLst>
          </p:cNvPr>
          <p:cNvSpPr/>
          <p:nvPr/>
        </p:nvSpPr>
        <p:spPr>
          <a:xfrm>
            <a:off x="8583953" y="3333750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400" b="1" dirty="0">
                <a:solidFill>
                  <a:srgbClr val="FF0000"/>
                </a:solidFill>
                <a:latin typeface="Calibri"/>
              </a:rPr>
              <a:t>T!</a:t>
            </a:r>
          </a:p>
        </p:txBody>
      </p:sp>
      <p:cxnSp>
        <p:nvCxnSpPr>
          <p:cNvPr id="22" name="Curved Connector 23">
            <a:extLst>
              <a:ext uri="{FF2B5EF4-FFF2-40B4-BE49-F238E27FC236}">
                <a16:creationId xmlns:a16="http://schemas.microsoft.com/office/drawing/2014/main" id="{D4520BA4-820F-45D1-AB6A-59DED518642D}"/>
              </a:ext>
            </a:extLst>
          </p:cNvPr>
          <p:cNvCxnSpPr>
            <a:stCxn id="21" idx="2"/>
          </p:cNvCxnSpPr>
          <p:nvPr/>
        </p:nvCxnSpPr>
        <p:spPr>
          <a:xfrm rot="5400000">
            <a:off x="8671826" y="3744826"/>
            <a:ext cx="319524" cy="224058"/>
          </a:xfrm>
          <a:prstGeom prst="curvedConnector3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6E1B55-6F49-49C3-BCF9-6D24B5E00882}"/>
              </a:ext>
            </a:extLst>
          </p:cNvPr>
          <p:cNvSpPr txBox="1"/>
          <p:nvPr/>
        </p:nvSpPr>
        <p:spPr>
          <a:xfrm>
            <a:off x="8068907" y="3585096"/>
            <a:ext cx="75052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Flush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2BAC505-6A08-419C-B346-2D763E687F01}"/>
              </a:ext>
            </a:extLst>
          </p:cNvPr>
          <p:cNvSpPr/>
          <p:nvPr/>
        </p:nvSpPr>
        <p:spPr bwMode="auto">
          <a:xfrm>
            <a:off x="8832461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343CF9E-AD09-40AD-93B8-16FC810B642D}"/>
              </a:ext>
            </a:extLst>
          </p:cNvPr>
          <p:cNvSpPr/>
          <p:nvPr/>
        </p:nvSpPr>
        <p:spPr bwMode="auto">
          <a:xfrm>
            <a:off x="9485324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9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7848743E-0C85-4464-92A6-618CA5B1A9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29663" y="58475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AutoShape 11">
            <a:extLst>
              <a:ext uri="{FF2B5EF4-FFF2-40B4-BE49-F238E27FC236}">
                <a16:creationId xmlns:a16="http://schemas.microsoft.com/office/drawing/2014/main" id="{430BBDD1-81AB-40AB-80F9-9815F4A360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12656" y="5158457"/>
            <a:ext cx="40942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CED806A-D83B-4068-89E8-EA6F7F44659D}"/>
              </a:ext>
            </a:extLst>
          </p:cNvPr>
          <p:cNvCxnSpPr>
            <a:cxnSpLocks/>
          </p:cNvCxnSpPr>
          <p:nvPr/>
        </p:nvCxnSpPr>
        <p:spPr>
          <a:xfrm>
            <a:off x="6191239" y="3993491"/>
            <a:ext cx="0" cy="466685"/>
          </a:xfrm>
          <a:prstGeom prst="line">
            <a:avLst/>
          </a:prstGeom>
          <a:ln w="222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8">
            <a:extLst>
              <a:ext uri="{FF2B5EF4-FFF2-40B4-BE49-F238E27FC236}">
                <a16:creationId xmlns:a16="http://schemas.microsoft.com/office/drawing/2014/main" id="{E5AC9711-29CE-4B7D-BECD-60747DFAAA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0392" y="1794899"/>
            <a:ext cx="670673" cy="192403"/>
          </a:xfrm>
          <a:prstGeom prst="bentConnector3">
            <a:avLst>
              <a:gd name="adj1" fmla="val 8"/>
            </a:avLst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Branch Determination: Issues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09" y="1055129"/>
            <a:ext cx="11154266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Target address can be calculated earlier by moving shift-left-2 and Adder</a:t>
            </a:r>
          </a:p>
        </p:txBody>
      </p:sp>
      <p:sp>
        <p:nvSpPr>
          <p:cNvPr id="114" name="Trapezoid 113">
            <a:extLst>
              <a:ext uri="{FF2B5EF4-FFF2-40B4-BE49-F238E27FC236}">
                <a16:creationId xmlns:a16="http://schemas.microsoft.com/office/drawing/2014/main" id="{A68F3665-A497-43B2-8BA4-3891CFC404DA}"/>
              </a:ext>
            </a:extLst>
          </p:cNvPr>
          <p:cNvSpPr/>
          <p:nvPr/>
        </p:nvSpPr>
        <p:spPr bwMode="auto">
          <a:xfrm rot="5400000">
            <a:off x="7050872" y="39680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15" name="Text Box 23">
            <a:extLst>
              <a:ext uri="{FF2B5EF4-FFF2-40B4-BE49-F238E27FC236}">
                <a16:creationId xmlns:a16="http://schemas.microsoft.com/office/drawing/2014/main" id="{0B38157F-CF18-439F-9E3A-EDAAC6DF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972" y="41585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16" name="Text Box 23">
            <a:extLst>
              <a:ext uri="{FF2B5EF4-FFF2-40B4-BE49-F238E27FC236}">
                <a16:creationId xmlns:a16="http://schemas.microsoft.com/office/drawing/2014/main" id="{45A1BAF4-07F2-403A-A058-2A4426E6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972" y="38537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17" name="Rectangle 7">
            <a:extLst>
              <a:ext uri="{FF2B5EF4-FFF2-40B4-BE49-F238E27FC236}">
                <a16:creationId xmlns:a16="http://schemas.microsoft.com/office/drawing/2014/main" id="{47A9C3C6-20AF-4088-A34F-A2B921E5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479" y="41378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18" name="Text Box 23">
            <a:extLst>
              <a:ext uri="{FF2B5EF4-FFF2-40B4-BE49-F238E27FC236}">
                <a16:creationId xmlns:a16="http://schemas.microsoft.com/office/drawing/2014/main" id="{81EDCF89-AE82-4E09-A32B-F018587BB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479" y="42235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BE00605F-A40D-4024-8451-EB420FFF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0479" y="4499782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20" name="Text Box 23">
            <a:extLst>
              <a:ext uri="{FF2B5EF4-FFF2-40B4-BE49-F238E27FC236}">
                <a16:creationId xmlns:a16="http://schemas.microsoft.com/office/drawing/2014/main" id="{7CA1BC7B-DECC-4674-B29A-937C5952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479" y="48982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id="{D127D967-160F-49A0-9B0A-01C35ABD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079" y="49760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22" name="Text Box 23">
            <a:extLst>
              <a:ext uri="{FF2B5EF4-FFF2-40B4-BE49-F238E27FC236}">
                <a16:creationId xmlns:a16="http://schemas.microsoft.com/office/drawing/2014/main" id="{9098D040-0C37-4D56-A75D-7F18A300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079" y="42362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23" name="AutoShape 11">
            <a:extLst>
              <a:ext uri="{FF2B5EF4-FFF2-40B4-BE49-F238E27FC236}">
                <a16:creationId xmlns:a16="http://schemas.microsoft.com/office/drawing/2014/main" id="{108656EF-6D27-498B-B651-2C1B8A90F1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3927" y="3993491"/>
            <a:ext cx="4718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1">
            <a:extLst>
              <a:ext uri="{FF2B5EF4-FFF2-40B4-BE49-F238E27FC236}">
                <a16:creationId xmlns:a16="http://schemas.microsoft.com/office/drawing/2014/main" id="{22483BE5-0807-4FB3-A34B-4FAB7DD0A993}"/>
              </a:ext>
            </a:extLst>
          </p:cNvPr>
          <p:cNvCxnSpPr>
            <a:cxnSpLocks noChangeShapeType="1"/>
            <a:endCxn id="118" idx="1"/>
          </p:cNvCxnSpPr>
          <p:nvPr/>
        </p:nvCxnSpPr>
        <p:spPr bwMode="auto">
          <a:xfrm>
            <a:off x="8630566" y="43489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hape 127">
            <a:extLst>
              <a:ext uri="{FF2B5EF4-FFF2-40B4-BE49-F238E27FC236}">
                <a16:creationId xmlns:a16="http://schemas.microsoft.com/office/drawing/2014/main" id="{A7192577-9BCB-4610-8424-98612039E032}"/>
              </a:ext>
            </a:extLst>
          </p:cNvPr>
          <p:cNvCxnSpPr>
            <a:cxnSpLocks noChangeShapeType="1"/>
            <a:endCxn id="167" idx="1"/>
          </p:cNvCxnSpPr>
          <p:nvPr/>
        </p:nvCxnSpPr>
        <p:spPr bwMode="auto">
          <a:xfrm rot="10800000">
            <a:off x="4760105" y="4518741"/>
            <a:ext cx="6100476" cy="54075"/>
          </a:xfrm>
          <a:prstGeom prst="bentConnector5">
            <a:avLst>
              <a:gd name="adj1" fmla="val -3189"/>
              <a:gd name="adj2" fmla="val -3184695"/>
              <a:gd name="adj3" fmla="val 103643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Flowchart: Terminator 125">
            <a:extLst>
              <a:ext uri="{FF2B5EF4-FFF2-40B4-BE49-F238E27FC236}">
                <a16:creationId xmlns:a16="http://schemas.microsoft.com/office/drawing/2014/main" id="{67FCC409-6C7B-461A-B894-95A943248E71}"/>
              </a:ext>
            </a:extLst>
          </p:cNvPr>
          <p:cNvSpPr/>
          <p:nvPr/>
        </p:nvSpPr>
        <p:spPr>
          <a:xfrm>
            <a:off x="6920246" y="43431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27" name="AutoShape 11">
            <a:extLst>
              <a:ext uri="{FF2B5EF4-FFF2-40B4-BE49-F238E27FC236}">
                <a16:creationId xmlns:a16="http://schemas.microsoft.com/office/drawing/2014/main" id="{D741752E-65AB-407A-8FF6-02BE4D2CF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2022" y="4461590"/>
            <a:ext cx="47182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11">
            <a:extLst>
              <a:ext uri="{FF2B5EF4-FFF2-40B4-BE49-F238E27FC236}">
                <a16:creationId xmlns:a16="http://schemas.microsoft.com/office/drawing/2014/main" id="{22DD5462-0679-4598-B528-C6A83AE845EA}"/>
              </a:ext>
            </a:extLst>
          </p:cNvPr>
          <p:cNvCxnSpPr>
            <a:cxnSpLocks noChangeShapeType="1"/>
            <a:stCxn id="126" idx="3"/>
          </p:cNvCxnSpPr>
          <p:nvPr/>
        </p:nvCxnSpPr>
        <p:spPr bwMode="auto">
          <a:xfrm flipV="1">
            <a:off x="7146122" y="46059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E4BDD282-0A1E-4C38-A0FF-97823CD8EB38}"/>
              </a:ext>
            </a:extLst>
          </p:cNvPr>
          <p:cNvSpPr/>
          <p:nvPr/>
        </p:nvSpPr>
        <p:spPr>
          <a:xfrm>
            <a:off x="10634704" y="4300397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5A1D108-3387-4083-BB71-7F6FCBFE32AA}"/>
              </a:ext>
            </a:extLst>
          </p:cNvPr>
          <p:cNvCxnSpPr>
            <a:cxnSpLocks/>
          </p:cNvCxnSpPr>
          <p:nvPr/>
        </p:nvCxnSpPr>
        <p:spPr>
          <a:xfrm>
            <a:off x="9857679" y="4711180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hape 127">
            <a:extLst>
              <a:ext uri="{FF2B5EF4-FFF2-40B4-BE49-F238E27FC236}">
                <a16:creationId xmlns:a16="http://schemas.microsoft.com/office/drawing/2014/main" id="{9D636BC2-68A4-4171-99CB-3801757A85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57387" y="31471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11">
            <a:extLst>
              <a:ext uri="{FF2B5EF4-FFF2-40B4-BE49-F238E27FC236}">
                <a16:creationId xmlns:a16="http://schemas.microsoft.com/office/drawing/2014/main" id="{349840D1-9C59-48BD-B193-52E04131EC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3495" y="35499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" name="Group 104">
            <a:extLst>
              <a:ext uri="{FF2B5EF4-FFF2-40B4-BE49-F238E27FC236}">
                <a16:creationId xmlns:a16="http://schemas.microsoft.com/office/drawing/2014/main" id="{A11AE8B9-D620-4D96-9A35-39342183E9DC}"/>
              </a:ext>
            </a:extLst>
          </p:cNvPr>
          <p:cNvGrpSpPr>
            <a:grpSpLocks/>
          </p:cNvGrpSpPr>
          <p:nvPr/>
        </p:nvGrpSpPr>
        <p:grpSpPr bwMode="auto">
          <a:xfrm>
            <a:off x="2445252" y="3160060"/>
            <a:ext cx="1295400" cy="1371600"/>
            <a:chOff x="1447800" y="4191000"/>
            <a:chExt cx="685800" cy="990600"/>
          </a:xfrm>
        </p:grpSpPr>
        <p:sp>
          <p:nvSpPr>
            <p:cNvPr id="134" name="Rectangle 7">
              <a:extLst>
                <a:ext uri="{FF2B5EF4-FFF2-40B4-BE49-F238E27FC236}">
                  <a16:creationId xmlns:a16="http://schemas.microsoft.com/office/drawing/2014/main" id="{3687B271-2D81-4AA1-90E2-B53F237AD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81F45991-412F-4490-A8F4-932D1F61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46A1A579-09E8-49DA-82ED-E0058C1CA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37" name="Rectangle 7">
            <a:extLst>
              <a:ext uri="{FF2B5EF4-FFF2-40B4-BE49-F238E27FC236}">
                <a16:creationId xmlns:a16="http://schemas.microsoft.com/office/drawing/2014/main" id="{9FBAEDEC-6116-40C9-88C8-C43D17C265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48911" y="35863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38" name="Straight Connector 24">
            <a:extLst>
              <a:ext uri="{FF2B5EF4-FFF2-40B4-BE49-F238E27FC236}">
                <a16:creationId xmlns:a16="http://schemas.microsoft.com/office/drawing/2014/main" id="{2BEBE3AA-08B5-43B3-817F-8CD750BF3C0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837849" y="32888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Connector 27">
            <a:extLst>
              <a:ext uri="{FF2B5EF4-FFF2-40B4-BE49-F238E27FC236}">
                <a16:creationId xmlns:a16="http://schemas.microsoft.com/office/drawing/2014/main" id="{0A80F91B-EE9B-473A-B86B-2170623945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914049" y="32888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ext Box 22">
            <a:extLst>
              <a:ext uri="{FF2B5EF4-FFF2-40B4-BE49-F238E27FC236}">
                <a16:creationId xmlns:a16="http://schemas.microsoft.com/office/drawing/2014/main" id="{4D3CC3AA-F9E5-4420-B9DC-59C0CAE1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302" y="30061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41" name="Shape 31">
            <a:extLst>
              <a:ext uri="{FF2B5EF4-FFF2-40B4-BE49-F238E27FC236}">
                <a16:creationId xmlns:a16="http://schemas.microsoft.com/office/drawing/2014/main" id="{9DCC00CA-ED3B-4127-96FF-090A274E5949}"/>
              </a:ext>
            </a:extLst>
          </p:cNvPr>
          <p:cNvCxnSpPr>
            <a:cxnSpLocks noChangeShapeType="1"/>
            <a:endCxn id="137" idx="3"/>
          </p:cNvCxnSpPr>
          <p:nvPr/>
        </p:nvCxnSpPr>
        <p:spPr bwMode="auto">
          <a:xfrm>
            <a:off x="1811655" y="31214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1">
            <a:extLst>
              <a:ext uri="{FF2B5EF4-FFF2-40B4-BE49-F238E27FC236}">
                <a16:creationId xmlns:a16="http://schemas.microsoft.com/office/drawing/2014/main" id="{852BFDE4-94E0-4F33-A0E7-DCF3A7423B68}"/>
              </a:ext>
            </a:extLst>
          </p:cNvPr>
          <p:cNvCxnSpPr>
            <a:cxnSpLocks noChangeShapeType="1"/>
            <a:stCxn id="137" idx="2"/>
            <a:endCxn id="136" idx="1"/>
          </p:cNvCxnSpPr>
          <p:nvPr/>
        </p:nvCxnSpPr>
        <p:spPr bwMode="auto">
          <a:xfrm>
            <a:off x="2088674" y="37307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Shape 127">
            <a:extLst>
              <a:ext uri="{FF2B5EF4-FFF2-40B4-BE49-F238E27FC236}">
                <a16:creationId xmlns:a16="http://schemas.microsoft.com/office/drawing/2014/main" id="{09E419FB-F18C-456C-880B-FE58826AE778}"/>
              </a:ext>
            </a:extLst>
          </p:cNvPr>
          <p:cNvCxnSpPr>
            <a:cxnSpLocks noChangeShapeType="1"/>
            <a:endCxn id="170" idx="1"/>
          </p:cNvCxnSpPr>
          <p:nvPr/>
        </p:nvCxnSpPr>
        <p:spPr bwMode="auto">
          <a:xfrm rot="16200000" flipH="1">
            <a:off x="3745437" y="42488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Trapezoid 143">
            <a:extLst>
              <a:ext uri="{FF2B5EF4-FFF2-40B4-BE49-F238E27FC236}">
                <a16:creationId xmlns:a16="http://schemas.microsoft.com/office/drawing/2014/main" id="{B21ED943-057A-4A92-9D1F-B4EDCFA0D284}"/>
              </a:ext>
            </a:extLst>
          </p:cNvPr>
          <p:cNvSpPr/>
          <p:nvPr/>
        </p:nvSpPr>
        <p:spPr bwMode="auto">
          <a:xfrm rot="5400000">
            <a:off x="4931035" y="192258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45" name="Text Box 23">
            <a:extLst>
              <a:ext uri="{FF2B5EF4-FFF2-40B4-BE49-F238E27FC236}">
                <a16:creationId xmlns:a16="http://schemas.microsoft.com/office/drawing/2014/main" id="{4BC3B837-73FA-4B6D-BBD9-0F2247F83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35" y="212229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46" name="Text Box 23">
            <a:extLst>
              <a:ext uri="{FF2B5EF4-FFF2-40B4-BE49-F238E27FC236}">
                <a16:creationId xmlns:a16="http://schemas.microsoft.com/office/drawing/2014/main" id="{BB676843-D767-408E-A275-00F646A4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3929" y="571570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47" name="AutoShape 11">
            <a:extLst>
              <a:ext uri="{FF2B5EF4-FFF2-40B4-BE49-F238E27FC236}">
                <a16:creationId xmlns:a16="http://schemas.microsoft.com/office/drawing/2014/main" id="{13B61073-35E5-4A7F-8A71-D00B302AC6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6513" y="24693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Text Box 23">
            <a:extLst>
              <a:ext uri="{FF2B5EF4-FFF2-40B4-BE49-F238E27FC236}">
                <a16:creationId xmlns:a16="http://schemas.microsoft.com/office/drawing/2014/main" id="{D2A01269-3130-444F-8128-81DE399F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35" y="233374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49" name="Rounded Rectangle 49">
            <a:extLst>
              <a:ext uri="{FF2B5EF4-FFF2-40B4-BE49-F238E27FC236}">
                <a16:creationId xmlns:a16="http://schemas.microsoft.com/office/drawing/2014/main" id="{D383FB9F-0DE1-4A2E-8E81-227C59C7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335" y="219214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50" name="AutoShape 11">
            <a:extLst>
              <a:ext uri="{FF2B5EF4-FFF2-40B4-BE49-F238E27FC236}">
                <a16:creationId xmlns:a16="http://schemas.microsoft.com/office/drawing/2014/main" id="{447EA105-CF3A-41C0-9A16-56C96E127208}"/>
              </a:ext>
            </a:extLst>
          </p:cNvPr>
          <p:cNvCxnSpPr>
            <a:cxnSpLocks noChangeShapeType="1"/>
            <a:stCxn id="149" idx="3"/>
            <a:endCxn id="148" idx="1"/>
          </p:cNvCxnSpPr>
          <p:nvPr/>
        </p:nvCxnSpPr>
        <p:spPr bwMode="auto">
          <a:xfrm>
            <a:off x="4969135" y="245884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Elbow Connector 164">
            <a:extLst>
              <a:ext uri="{FF2B5EF4-FFF2-40B4-BE49-F238E27FC236}">
                <a16:creationId xmlns:a16="http://schemas.microsoft.com/office/drawing/2014/main" id="{55FB103C-4DB5-4721-B7B8-9A3888B0F2A5}"/>
              </a:ext>
            </a:extLst>
          </p:cNvPr>
          <p:cNvCxnSpPr>
            <a:stCxn id="160" idx="3"/>
            <a:endCxn id="137" idx="0"/>
          </p:cNvCxnSpPr>
          <p:nvPr/>
        </p:nvCxnSpPr>
        <p:spPr>
          <a:xfrm>
            <a:off x="1417175" y="33269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rapezoid 152">
            <a:extLst>
              <a:ext uri="{FF2B5EF4-FFF2-40B4-BE49-F238E27FC236}">
                <a16:creationId xmlns:a16="http://schemas.microsoft.com/office/drawing/2014/main" id="{A3D9E083-C744-46AF-84E1-232E085AC39D}"/>
              </a:ext>
            </a:extLst>
          </p:cNvPr>
          <p:cNvSpPr/>
          <p:nvPr/>
        </p:nvSpPr>
        <p:spPr bwMode="auto">
          <a:xfrm rot="5400000">
            <a:off x="2360277" y="22431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54" name="Text Box 23">
            <a:extLst>
              <a:ext uri="{FF2B5EF4-FFF2-40B4-BE49-F238E27FC236}">
                <a16:creationId xmlns:a16="http://schemas.microsoft.com/office/drawing/2014/main" id="{F673D72D-CBB9-4E04-99EA-49095FD2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913" y="2062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55" name="Text Box 23">
            <a:extLst>
              <a:ext uri="{FF2B5EF4-FFF2-40B4-BE49-F238E27FC236}">
                <a16:creationId xmlns:a16="http://schemas.microsoft.com/office/drawing/2014/main" id="{275DE86F-4650-4760-B956-CFD24FC6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913" y="27993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A0B5F122-DA57-4879-BAA6-AF9CE2BE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13" y="24057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57" name="AutoShape 11">
            <a:extLst>
              <a:ext uri="{FF2B5EF4-FFF2-40B4-BE49-F238E27FC236}">
                <a16:creationId xmlns:a16="http://schemas.microsoft.com/office/drawing/2014/main" id="{B719502F-2CF9-4624-988A-B84F14188B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12113" y="22151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hape 41">
            <a:extLst>
              <a:ext uri="{FF2B5EF4-FFF2-40B4-BE49-F238E27FC236}">
                <a16:creationId xmlns:a16="http://schemas.microsoft.com/office/drawing/2014/main" id="{E2D13593-45C8-46BF-87A5-68DB56357292}"/>
              </a:ext>
            </a:extLst>
          </p:cNvPr>
          <p:cNvCxnSpPr>
            <a:cxnSpLocks noChangeShapeType="1"/>
            <a:endCxn id="155" idx="1"/>
          </p:cNvCxnSpPr>
          <p:nvPr/>
        </p:nvCxnSpPr>
        <p:spPr bwMode="auto">
          <a:xfrm rot="5400000" flipH="1" flipV="1">
            <a:off x="2019993" y="31422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Text Box 23">
            <a:extLst>
              <a:ext uri="{FF2B5EF4-FFF2-40B4-BE49-F238E27FC236}">
                <a16:creationId xmlns:a16="http://schemas.microsoft.com/office/drawing/2014/main" id="{BC39853B-B959-45C1-B432-E5D0B080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13" y="20627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60" name="Flowchart: Terminator 159">
            <a:extLst>
              <a:ext uri="{FF2B5EF4-FFF2-40B4-BE49-F238E27FC236}">
                <a16:creationId xmlns:a16="http://schemas.microsoft.com/office/drawing/2014/main" id="{BC7CAE56-EA48-4FD8-8393-3AC6053C3B22}"/>
              </a:ext>
            </a:extLst>
          </p:cNvPr>
          <p:cNvSpPr/>
          <p:nvPr/>
        </p:nvSpPr>
        <p:spPr>
          <a:xfrm>
            <a:off x="1191299" y="30640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61" name="Elbow Connector 177">
            <a:extLst>
              <a:ext uri="{FF2B5EF4-FFF2-40B4-BE49-F238E27FC236}">
                <a16:creationId xmlns:a16="http://schemas.microsoft.com/office/drawing/2014/main" id="{3B02738E-7080-4DFA-8689-F1D0B7E14D5F}"/>
              </a:ext>
            </a:extLst>
          </p:cNvPr>
          <p:cNvCxnSpPr/>
          <p:nvPr/>
        </p:nvCxnSpPr>
        <p:spPr>
          <a:xfrm rot="10800000" flipV="1">
            <a:off x="1191300" y="19313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3ECF657-8E51-4E92-893E-9F4CEF14ECEF}"/>
              </a:ext>
            </a:extLst>
          </p:cNvPr>
          <p:cNvGrpSpPr/>
          <p:nvPr/>
        </p:nvGrpSpPr>
        <p:grpSpPr>
          <a:xfrm>
            <a:off x="4457996" y="2939391"/>
            <a:ext cx="1597509" cy="2720691"/>
            <a:chOff x="3731000" y="3093507"/>
            <a:chExt cx="1384508" cy="2357932"/>
          </a:xfrm>
        </p:grpSpPr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B1BB2740-C9C0-4D23-A72D-F73CBD75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64" name="Text Box 23">
              <a:extLst>
                <a:ext uri="{FF2B5EF4-FFF2-40B4-BE49-F238E27FC236}">
                  <a16:creationId xmlns:a16="http://schemas.microsoft.com/office/drawing/2014/main" id="{B596F59F-04C7-4733-898E-7B5E000D6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65" name="Text Box 23">
              <a:extLst>
                <a:ext uri="{FF2B5EF4-FFF2-40B4-BE49-F238E27FC236}">
                  <a16:creationId xmlns:a16="http://schemas.microsoft.com/office/drawing/2014/main" id="{5304F9F4-04A1-4B83-A97B-B8192DF1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66" name="Text Box 23">
              <a:extLst>
                <a:ext uri="{FF2B5EF4-FFF2-40B4-BE49-F238E27FC236}">
                  <a16:creationId xmlns:a16="http://schemas.microsoft.com/office/drawing/2014/main" id="{B8D77AD3-7DBE-45A4-AAA5-A2E5CC4E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67" name="Text Box 23">
              <a:extLst>
                <a:ext uri="{FF2B5EF4-FFF2-40B4-BE49-F238E27FC236}">
                  <a16:creationId xmlns:a16="http://schemas.microsoft.com/office/drawing/2014/main" id="{108955AA-C7B1-4DBC-BFC4-54CD734E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68" name="Text Box 23">
              <a:extLst>
                <a:ext uri="{FF2B5EF4-FFF2-40B4-BE49-F238E27FC236}">
                  <a16:creationId xmlns:a16="http://schemas.microsoft.com/office/drawing/2014/main" id="{2A82DA1F-58BD-48AA-9A64-00921B41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69" name="Text Box 23">
              <a:extLst>
                <a:ext uri="{FF2B5EF4-FFF2-40B4-BE49-F238E27FC236}">
                  <a16:creationId xmlns:a16="http://schemas.microsoft.com/office/drawing/2014/main" id="{BFAC46B7-9738-499E-8524-51D72269D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70" name="Rounded Rectangle 49">
              <a:extLst>
                <a:ext uri="{FF2B5EF4-FFF2-40B4-BE49-F238E27FC236}">
                  <a16:creationId xmlns:a16="http://schemas.microsoft.com/office/drawing/2014/main" id="{52B58E0D-51DE-45B3-B209-758DE50B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71" name="Straight Connector 253">
              <a:extLst>
                <a:ext uri="{FF2B5EF4-FFF2-40B4-BE49-F238E27FC236}">
                  <a16:creationId xmlns:a16="http://schemas.microsoft.com/office/drawing/2014/main" id="{44B21788-DB4B-48C2-9A82-22266B33F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" name="Text Box 23">
              <a:extLst>
                <a:ext uri="{FF2B5EF4-FFF2-40B4-BE49-F238E27FC236}">
                  <a16:creationId xmlns:a16="http://schemas.microsoft.com/office/drawing/2014/main" id="{4D8E3C08-F5C8-42E8-97DE-51FAA78E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73" name="Text Box 23">
              <a:extLst>
                <a:ext uri="{FF2B5EF4-FFF2-40B4-BE49-F238E27FC236}">
                  <a16:creationId xmlns:a16="http://schemas.microsoft.com/office/drawing/2014/main" id="{20082751-DB92-4230-BE05-C916E83D2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74" name="Text Box 23">
              <a:extLst>
                <a:ext uri="{FF2B5EF4-FFF2-40B4-BE49-F238E27FC236}">
                  <a16:creationId xmlns:a16="http://schemas.microsoft.com/office/drawing/2014/main" id="{788A1A12-F76E-431F-98AA-BB0199492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75" name="Straight Connector 253">
              <a:extLst>
                <a:ext uri="{FF2B5EF4-FFF2-40B4-BE49-F238E27FC236}">
                  <a16:creationId xmlns:a16="http://schemas.microsoft.com/office/drawing/2014/main" id="{8A18B4F7-5850-42E4-B4D9-95CA7CD027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76" name="AutoShape 11">
            <a:extLst>
              <a:ext uri="{FF2B5EF4-FFF2-40B4-BE49-F238E27FC236}">
                <a16:creationId xmlns:a16="http://schemas.microsoft.com/office/drawing/2014/main" id="{B6AC083F-48D9-45CD-9CEC-B0B5B7407B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67425" y="19217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34C4AE-9EFB-4A7A-AB86-A43F54156016}"/>
              </a:ext>
            </a:extLst>
          </p:cNvPr>
          <p:cNvSpPr/>
          <p:nvPr/>
        </p:nvSpPr>
        <p:spPr>
          <a:xfrm>
            <a:off x="6351817" y="18795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DA6112-F17A-40D2-8A9E-C8C2AAC589D2}"/>
              </a:ext>
            </a:extLst>
          </p:cNvPr>
          <p:cNvSpPr/>
          <p:nvPr/>
        </p:nvSpPr>
        <p:spPr>
          <a:xfrm>
            <a:off x="3947174" y="18799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9" name="AutoShape 11">
            <a:extLst>
              <a:ext uri="{FF2B5EF4-FFF2-40B4-BE49-F238E27FC236}">
                <a16:creationId xmlns:a16="http://schemas.microsoft.com/office/drawing/2014/main" id="{12B45FB4-E116-4E63-ACD0-529F8F95D4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6879" y="37394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1">
            <a:extLst>
              <a:ext uri="{FF2B5EF4-FFF2-40B4-BE49-F238E27FC236}">
                <a16:creationId xmlns:a16="http://schemas.microsoft.com/office/drawing/2014/main" id="{F67A08A2-81A6-4E78-830D-25526E12F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2873" y="5324570"/>
            <a:ext cx="67250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1">
            <a:extLst>
              <a:ext uri="{FF2B5EF4-FFF2-40B4-BE49-F238E27FC236}">
                <a16:creationId xmlns:a16="http://schemas.microsoft.com/office/drawing/2014/main" id="{481E1370-B85C-446D-BFEC-166D96A5F0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1175" y="39977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AutoShape 11">
            <a:extLst>
              <a:ext uri="{FF2B5EF4-FFF2-40B4-BE49-F238E27FC236}">
                <a16:creationId xmlns:a16="http://schemas.microsoft.com/office/drawing/2014/main" id="{4EE67484-3B16-4F24-8942-B7E1A1AD4F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516" y="44601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C41C48-1071-47A3-8140-1F45FB3B0815}"/>
              </a:ext>
            </a:extLst>
          </p:cNvPr>
          <p:cNvSpPr/>
          <p:nvPr/>
        </p:nvSpPr>
        <p:spPr>
          <a:xfrm>
            <a:off x="8417791" y="18795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8" name="AutoShape 11">
            <a:extLst>
              <a:ext uri="{FF2B5EF4-FFF2-40B4-BE49-F238E27FC236}">
                <a16:creationId xmlns:a16="http://schemas.microsoft.com/office/drawing/2014/main" id="{90C2BD47-A39E-45FB-B6B5-81F8DD8A1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0006" y="43471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Shape 127">
            <a:extLst>
              <a:ext uri="{FF2B5EF4-FFF2-40B4-BE49-F238E27FC236}">
                <a16:creationId xmlns:a16="http://schemas.microsoft.com/office/drawing/2014/main" id="{4C6B777B-8D9E-4B3D-9E92-7EB94CE37E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41487" y="445794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50BE98B-3BBD-4D66-86AF-E4BCD5AC3C35}"/>
              </a:ext>
            </a:extLst>
          </p:cNvPr>
          <p:cNvSpPr/>
          <p:nvPr/>
        </p:nvSpPr>
        <p:spPr>
          <a:xfrm>
            <a:off x="10094457" y="18793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AutoShape 11">
            <a:extLst>
              <a:ext uri="{FF2B5EF4-FFF2-40B4-BE49-F238E27FC236}">
                <a16:creationId xmlns:a16="http://schemas.microsoft.com/office/drawing/2014/main" id="{1DE58F9D-8023-451D-A22C-DF2E8D34B4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0090" y="43961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AutoShape 11">
            <a:extLst>
              <a:ext uri="{FF2B5EF4-FFF2-40B4-BE49-F238E27FC236}">
                <a16:creationId xmlns:a16="http://schemas.microsoft.com/office/drawing/2014/main" id="{C31D600D-8971-4E85-8602-F965239D56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0090" y="47067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Elbow Connector 92">
            <a:extLst>
              <a:ext uri="{FF2B5EF4-FFF2-40B4-BE49-F238E27FC236}">
                <a16:creationId xmlns:a16="http://schemas.microsoft.com/office/drawing/2014/main" id="{AE8D81EA-62ED-49BC-9733-53719F1290C4}"/>
              </a:ext>
            </a:extLst>
          </p:cNvPr>
          <p:cNvCxnSpPr/>
          <p:nvPr/>
        </p:nvCxnSpPr>
        <p:spPr>
          <a:xfrm rot="10800000" flipH="1" flipV="1">
            <a:off x="8867079" y="43373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AutoShape 11">
            <a:extLst>
              <a:ext uri="{FF2B5EF4-FFF2-40B4-BE49-F238E27FC236}">
                <a16:creationId xmlns:a16="http://schemas.microsoft.com/office/drawing/2014/main" id="{9EEC63E3-D3D8-40EE-9AA7-D11A52104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8478" y="204257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414BC6B-615E-4C6E-8159-DE7FCC6A9774}"/>
              </a:ext>
            </a:extLst>
          </p:cNvPr>
          <p:cNvSpPr txBox="1"/>
          <p:nvPr/>
        </p:nvSpPr>
        <p:spPr>
          <a:xfrm>
            <a:off x="3752174" y="18792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9F32DE0-7126-4817-A8AA-1A1BA5699AA6}"/>
              </a:ext>
            </a:extLst>
          </p:cNvPr>
          <p:cNvSpPr txBox="1"/>
          <p:nvPr/>
        </p:nvSpPr>
        <p:spPr>
          <a:xfrm>
            <a:off x="6085985" y="18792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566716-A446-42B2-9C05-4C5BC9887306}"/>
              </a:ext>
            </a:extLst>
          </p:cNvPr>
          <p:cNvSpPr txBox="1"/>
          <p:nvPr/>
        </p:nvSpPr>
        <p:spPr>
          <a:xfrm>
            <a:off x="8099963" y="18755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9E95A38-4C95-4BA0-914D-ADF9DD2ABED7}"/>
              </a:ext>
            </a:extLst>
          </p:cNvPr>
          <p:cNvSpPr txBox="1"/>
          <p:nvPr/>
        </p:nvSpPr>
        <p:spPr>
          <a:xfrm>
            <a:off x="9720870" y="18721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02" name="Flowchart: Terminator 201">
            <a:extLst>
              <a:ext uri="{FF2B5EF4-FFF2-40B4-BE49-F238E27FC236}">
                <a16:creationId xmlns:a16="http://schemas.microsoft.com/office/drawing/2014/main" id="{74A92B20-F85C-413B-88CB-052FCA1D1B25}"/>
              </a:ext>
            </a:extLst>
          </p:cNvPr>
          <p:cNvSpPr/>
          <p:nvPr/>
        </p:nvSpPr>
        <p:spPr>
          <a:xfrm>
            <a:off x="6709479" y="55337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3F7E7721-D71B-463D-8528-6050BA6E5A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32750" y="58475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3662DEA8-FE36-4EED-BF96-E784FA486E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3495" y="5341949"/>
            <a:ext cx="2080369" cy="311536"/>
          </a:xfrm>
          <a:prstGeom prst="bentConnector3">
            <a:avLst>
              <a:gd name="adj1" fmla="val -21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Shape 127">
            <a:extLst>
              <a:ext uri="{FF2B5EF4-FFF2-40B4-BE49-F238E27FC236}">
                <a16:creationId xmlns:a16="http://schemas.microsoft.com/office/drawing/2014/main" id="{4A376240-7D62-4181-9ABD-9D8AA8C7E8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3495" y="5656922"/>
            <a:ext cx="2087419" cy="238284"/>
          </a:xfrm>
          <a:prstGeom prst="bentConnector3">
            <a:avLst>
              <a:gd name="adj1" fmla="val -79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E165775C-D96A-45E7-8EF2-39D24688E9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958" y="56630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6619E9AF-9B57-447B-9702-8AB009B33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2545" y="58992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hape 127">
            <a:extLst>
              <a:ext uri="{FF2B5EF4-FFF2-40B4-BE49-F238E27FC236}">
                <a16:creationId xmlns:a16="http://schemas.microsoft.com/office/drawing/2014/main" id="{7A78D099-E448-446A-ACBF-2BD929CC9790}"/>
              </a:ext>
            </a:extLst>
          </p:cNvPr>
          <p:cNvCxnSpPr>
            <a:cxnSpLocks noChangeShapeType="1"/>
            <a:stCxn id="146" idx="3"/>
            <a:endCxn id="166" idx="1"/>
          </p:cNvCxnSpPr>
          <p:nvPr/>
        </p:nvCxnSpPr>
        <p:spPr bwMode="auto">
          <a:xfrm flipH="1" flipV="1">
            <a:off x="4760105" y="4061540"/>
            <a:ext cx="5546224" cy="1781120"/>
          </a:xfrm>
          <a:prstGeom prst="bentConnector5">
            <a:avLst>
              <a:gd name="adj1" fmla="val -4122"/>
              <a:gd name="adj2" fmla="val -17867"/>
              <a:gd name="adj3" fmla="val 106641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Elbow Connector 176">
            <a:extLst>
              <a:ext uri="{FF2B5EF4-FFF2-40B4-BE49-F238E27FC236}">
                <a16:creationId xmlns:a16="http://schemas.microsoft.com/office/drawing/2014/main" id="{572C7CD3-2B53-45C6-8453-D37B93CAB4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91304" y="1565113"/>
            <a:ext cx="4814119" cy="1899244"/>
          </a:xfrm>
          <a:prstGeom prst="bentConnector3">
            <a:avLst>
              <a:gd name="adj1" fmla="val 107774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0D1F2882-33C9-4669-975B-C72A79FE89CB}"/>
              </a:ext>
            </a:extLst>
          </p:cNvPr>
          <p:cNvSpPr/>
          <p:nvPr/>
        </p:nvSpPr>
        <p:spPr>
          <a:xfrm>
            <a:off x="6080667" y="4076183"/>
            <a:ext cx="221144" cy="3015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527517"/>
            <a:r>
              <a:rPr lang="en-US" sz="1615" b="1" dirty="0">
                <a:solidFill>
                  <a:prstClr val="white"/>
                </a:solidFill>
                <a:latin typeface="Calibri"/>
              </a:rPr>
              <a:t>=</a:t>
            </a:r>
          </a:p>
        </p:txBody>
      </p:sp>
      <p:cxnSp>
        <p:nvCxnSpPr>
          <p:cNvPr id="216" name="Shape 127">
            <a:extLst>
              <a:ext uri="{FF2B5EF4-FFF2-40B4-BE49-F238E27FC236}">
                <a16:creationId xmlns:a16="http://schemas.microsoft.com/office/drawing/2014/main" id="{DFD1F0A8-F1D6-4725-A9C4-FE5671A897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70958" y="4738202"/>
            <a:ext cx="355565" cy="586286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Elbow Connector 39">
            <a:extLst>
              <a:ext uri="{FF2B5EF4-FFF2-40B4-BE49-F238E27FC236}">
                <a16:creationId xmlns:a16="http://schemas.microsoft.com/office/drawing/2014/main" id="{4652AB49-54B9-4E67-8F5F-CFD08B294DDF}"/>
              </a:ext>
            </a:extLst>
          </p:cNvPr>
          <p:cNvCxnSpPr>
            <a:cxnSpLocks/>
            <a:endCxn id="149" idx="2"/>
          </p:cNvCxnSpPr>
          <p:nvPr/>
        </p:nvCxnSpPr>
        <p:spPr>
          <a:xfrm rot="16200000" flipV="1">
            <a:off x="4020843" y="3330934"/>
            <a:ext cx="2598946" cy="1388162"/>
          </a:xfrm>
          <a:prstGeom prst="bentConnector3">
            <a:avLst>
              <a:gd name="adj1" fmla="val 94468"/>
            </a:avLst>
          </a:prstGeom>
          <a:ln w="19050">
            <a:solidFill>
              <a:srgbClr val="FF0000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AutoShape 11">
            <a:extLst>
              <a:ext uri="{FF2B5EF4-FFF2-40B4-BE49-F238E27FC236}">
                <a16:creationId xmlns:a16="http://schemas.microsoft.com/office/drawing/2014/main" id="{8CC34625-ECB2-4B15-92B7-7EB14ACD5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8736" y="39944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Oval Callout 137">
            <a:extLst>
              <a:ext uri="{FF2B5EF4-FFF2-40B4-BE49-F238E27FC236}">
                <a16:creationId xmlns:a16="http://schemas.microsoft.com/office/drawing/2014/main" id="{3F197E35-D1D3-4F90-9EE4-4B2506FFA426}"/>
              </a:ext>
            </a:extLst>
          </p:cNvPr>
          <p:cNvSpPr/>
          <p:nvPr/>
        </p:nvSpPr>
        <p:spPr>
          <a:xfrm>
            <a:off x="6269428" y="2192142"/>
            <a:ext cx="4103170" cy="1979694"/>
          </a:xfrm>
          <a:prstGeom prst="wedgeEllipseCallout">
            <a:avLst>
              <a:gd name="adj1" fmla="val -49815"/>
              <a:gd name="adj2" fmla="val 46931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This may </a:t>
            </a:r>
            <a:r>
              <a:rPr lang="en-US" sz="2000" dirty="0">
                <a:solidFill>
                  <a:srgbClr val="FFFF00"/>
                </a:solidFill>
                <a:latin typeface="Calibri"/>
              </a:rPr>
              <a:t>need extra data forwarding and stall</a:t>
            </a:r>
          </a:p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because now the operand value is needed in ID stage (not in EXE stage)</a:t>
            </a:r>
          </a:p>
        </p:txBody>
      </p:sp>
    </p:spTree>
    <p:extLst>
      <p:ext uri="{BB962C8B-B14F-4D97-AF65-F5344CB8AC3E}">
        <p14:creationId xmlns:p14="http://schemas.microsoft.com/office/powerpoint/2010/main" val="2905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Determination w/ Predict 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5"/>
            <a:ext cx="3189005" cy="2975537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</a:t>
            </a: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$s0</a:t>
            </a:r>
            <a:r>
              <a:rPr lang="en-US" sz="2000" kern="0" dirty="0">
                <a:solidFill>
                  <a:prstClr val="black"/>
                </a:solidFill>
                <a:latin typeface="Calibri"/>
              </a:rPr>
              <a:t>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Determination w/ Predict 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5"/>
            <a:ext cx="3189005" cy="2975537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</a:t>
            </a: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$s0</a:t>
            </a:r>
            <a:r>
              <a:rPr lang="en-US" sz="2000" kern="0" dirty="0">
                <a:solidFill>
                  <a:prstClr val="black"/>
                </a:solidFill>
                <a:latin typeface="Calibri"/>
              </a:rPr>
              <a:t>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xplosion 2 21">
            <a:extLst>
              <a:ext uri="{FF2B5EF4-FFF2-40B4-BE49-F238E27FC236}">
                <a16:creationId xmlns:a16="http://schemas.microsoft.com/office/drawing/2014/main" id="{8A541AE1-F971-4FFD-A5D9-C2170DB3D70A}"/>
              </a:ext>
            </a:extLst>
          </p:cNvPr>
          <p:cNvSpPr/>
          <p:nvPr/>
        </p:nvSpPr>
        <p:spPr>
          <a:xfrm>
            <a:off x="9230707" y="3351038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T!</a:t>
            </a:r>
          </a:p>
        </p:txBody>
      </p:sp>
      <p:cxnSp>
        <p:nvCxnSpPr>
          <p:cNvPr id="19" name="Curved Connector 23">
            <a:extLst>
              <a:ext uri="{FF2B5EF4-FFF2-40B4-BE49-F238E27FC236}">
                <a16:creationId xmlns:a16="http://schemas.microsoft.com/office/drawing/2014/main" id="{376E3BCC-50B4-401D-A0BB-2E66CE6AEA6B}"/>
              </a:ext>
            </a:extLst>
          </p:cNvPr>
          <p:cNvCxnSpPr>
            <a:stCxn id="18" idx="2"/>
          </p:cNvCxnSpPr>
          <p:nvPr/>
        </p:nvCxnSpPr>
        <p:spPr>
          <a:xfrm rot="5400000">
            <a:off x="9318580" y="3762113"/>
            <a:ext cx="319524" cy="224058"/>
          </a:xfrm>
          <a:prstGeom prst="curvedConnector3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DCD13D-61BA-4579-9D76-72B4A208455F}"/>
              </a:ext>
            </a:extLst>
          </p:cNvPr>
          <p:cNvCxnSpPr/>
          <p:nvPr/>
        </p:nvCxnSpPr>
        <p:spPr>
          <a:xfrm>
            <a:off x="8756269" y="3081255"/>
            <a:ext cx="125604" cy="392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Early Determination w/ Predict 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5"/>
            <a:ext cx="3189005" cy="2975537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</a:t>
            </a: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$s0</a:t>
            </a:r>
            <a:r>
              <a:rPr lang="en-US" sz="2000" kern="0" dirty="0">
                <a:solidFill>
                  <a:prstClr val="black"/>
                </a:solidFill>
                <a:latin typeface="Calibri"/>
              </a:rPr>
              <a:t>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9BE37-5177-45AE-9AB4-F9A369416179}"/>
              </a:ext>
            </a:extLst>
          </p:cNvPr>
          <p:cNvSpPr txBox="1"/>
          <p:nvPr/>
        </p:nvSpPr>
        <p:spPr>
          <a:xfrm>
            <a:off x="1809594" y="5115563"/>
            <a:ext cx="2200026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Instruction in the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target address (L2)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BB04E-330B-4D2E-BB38-D6A5FF002386}"/>
              </a:ext>
            </a:extLst>
          </p:cNvPr>
          <p:cNvCxnSpPr>
            <a:cxnSpLocks/>
          </p:cNvCxnSpPr>
          <p:nvPr/>
        </p:nvCxnSpPr>
        <p:spPr>
          <a:xfrm flipV="1">
            <a:off x="3853216" y="4365555"/>
            <a:ext cx="476741" cy="978014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4F09A812-C0E8-4658-BBC3-2FD6E4097431}"/>
              </a:ext>
            </a:extLst>
          </p:cNvPr>
          <p:cNvSpPr/>
          <p:nvPr/>
        </p:nvSpPr>
        <p:spPr bwMode="auto">
          <a:xfrm>
            <a:off x="10138103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22CEDE7E-824B-4A8F-A341-3BD29866047A}"/>
              </a:ext>
            </a:extLst>
          </p:cNvPr>
          <p:cNvSpPr/>
          <p:nvPr/>
        </p:nvSpPr>
        <p:spPr bwMode="auto">
          <a:xfrm>
            <a:off x="10790966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343CF9E-AD09-40AD-93B8-16FC810B642D}"/>
              </a:ext>
            </a:extLst>
          </p:cNvPr>
          <p:cNvSpPr/>
          <p:nvPr/>
        </p:nvSpPr>
        <p:spPr bwMode="auto">
          <a:xfrm>
            <a:off x="9485324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Explosion 2 21">
            <a:extLst>
              <a:ext uri="{FF2B5EF4-FFF2-40B4-BE49-F238E27FC236}">
                <a16:creationId xmlns:a16="http://schemas.microsoft.com/office/drawing/2014/main" id="{8A541AE1-F971-4FFD-A5D9-C2170DB3D70A}"/>
              </a:ext>
            </a:extLst>
          </p:cNvPr>
          <p:cNvSpPr/>
          <p:nvPr/>
        </p:nvSpPr>
        <p:spPr>
          <a:xfrm>
            <a:off x="9230707" y="3351038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T!</a:t>
            </a:r>
          </a:p>
        </p:txBody>
      </p:sp>
      <p:cxnSp>
        <p:nvCxnSpPr>
          <p:cNvPr id="19" name="Curved Connector 23">
            <a:extLst>
              <a:ext uri="{FF2B5EF4-FFF2-40B4-BE49-F238E27FC236}">
                <a16:creationId xmlns:a16="http://schemas.microsoft.com/office/drawing/2014/main" id="{376E3BCC-50B4-401D-A0BB-2E66CE6AEA6B}"/>
              </a:ext>
            </a:extLst>
          </p:cNvPr>
          <p:cNvCxnSpPr>
            <a:stCxn id="18" idx="2"/>
          </p:cNvCxnSpPr>
          <p:nvPr/>
        </p:nvCxnSpPr>
        <p:spPr>
          <a:xfrm rot="5400000">
            <a:off x="9318580" y="3762113"/>
            <a:ext cx="319524" cy="224058"/>
          </a:xfrm>
          <a:prstGeom prst="curvedConnector3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DCD13D-61BA-4579-9D76-72B4A208455F}"/>
              </a:ext>
            </a:extLst>
          </p:cNvPr>
          <p:cNvCxnSpPr/>
          <p:nvPr/>
        </p:nvCxnSpPr>
        <p:spPr>
          <a:xfrm>
            <a:off x="8756269" y="3081255"/>
            <a:ext cx="125604" cy="392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Callout 18">
            <a:extLst>
              <a:ext uri="{FF2B5EF4-FFF2-40B4-BE49-F238E27FC236}">
                <a16:creationId xmlns:a16="http://schemas.microsoft.com/office/drawing/2014/main" id="{BF9692E4-2F14-4523-9E31-B1BC51206E59}"/>
              </a:ext>
            </a:extLst>
          </p:cNvPr>
          <p:cNvSpPr/>
          <p:nvPr/>
        </p:nvSpPr>
        <p:spPr>
          <a:xfrm>
            <a:off x="6733355" y="501491"/>
            <a:ext cx="4505575" cy="2286458"/>
          </a:xfrm>
          <a:prstGeom prst="wedgeEllipseCallout">
            <a:avLst>
              <a:gd name="adj1" fmla="val 2820"/>
              <a:gd name="adj2" fmla="val 78100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If BNE has dependency with its preceding instruction, OR, one cycle stall is required to get the OR’s result value</a:t>
            </a:r>
          </a:p>
          <a:p>
            <a:pPr algn="ctr" defTabSz="527517"/>
            <a:r>
              <a:rPr lang="en-US" sz="2000" dirty="0">
                <a:solidFill>
                  <a:srgbClr val="FFFF00"/>
                </a:solidFill>
                <a:latin typeface="Calibri"/>
                <a:sym typeface="Wingdings" panose="05000000000000000000" pitchFamily="2" charset="2"/>
              </a:rPr>
              <a:t> Still better than normal 3 cycle flushing</a:t>
            </a:r>
            <a:endParaRPr lang="en-US" sz="2000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0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F62-122F-44AC-BE48-9219BF8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Early Branch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F4B2-C748-425E-AE32-FB4DF45D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4257"/>
            <a:ext cx="10972800" cy="4964611"/>
          </a:xfrm>
        </p:spPr>
        <p:txBody>
          <a:bodyPr>
            <a:normAutofit/>
          </a:bodyPr>
          <a:lstStyle/>
          <a:p>
            <a:pPr lvl="0"/>
            <a:r>
              <a:rPr lang="en-US" altLang="en-US" sz="2800" b="1" dirty="0">
                <a:solidFill>
                  <a:prstClr val="black"/>
                </a:solidFill>
              </a:rPr>
              <a:t>Forwarding logic for early branch determination</a:t>
            </a:r>
            <a:endParaRPr lang="en-AU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ForwardAD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branchD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/>
              <a:t>and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we_regM</a:t>
            </a:r>
            <a:r>
              <a:rPr lang="en-AU" altLang="en-US" sz="2000" dirty="0"/>
              <a:t>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</a:t>
            </a:r>
            <a:r>
              <a:rPr lang="en-AU" altLang="en-US" sz="2000" dirty="0"/>
              <a:t> ≠ 0)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</a:t>
            </a:r>
            <a:r>
              <a:rPr lang="en-AU" altLang="en-US" sz="2000" dirty="0"/>
              <a:t>)</a:t>
            </a:r>
            <a:endParaRPr lang="en-AU" altLang="en-US" sz="2000" dirty="0">
              <a:solidFill>
                <a:schemeClr val="hlink"/>
              </a:solidFill>
            </a:endParaRPr>
          </a:p>
          <a:p>
            <a:pPr lvl="1"/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ForwardBD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branchD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/>
              <a:t>and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we_regM</a:t>
            </a:r>
            <a:r>
              <a:rPr lang="en-AU" altLang="en-US" sz="2000" dirty="0"/>
              <a:t>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r>
              <a:rPr lang="en-AU" altLang="en-US" sz="2000" dirty="0"/>
              <a:t> ≠ 0)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r>
              <a:rPr lang="en-AU" altLang="en-US" sz="2000" dirty="0"/>
              <a:t>)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1B329-2A36-4E97-BFF9-25FB5B8B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1F6BA-0AC7-475B-A33C-20E9460FF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37" b="15065"/>
          <a:stretch/>
        </p:blipFill>
        <p:spPr>
          <a:xfrm>
            <a:off x="1615419" y="2385265"/>
            <a:ext cx="7938010" cy="3997786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21B9FE2-503B-4D58-B5E5-5645EBD35B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3733" y="4105899"/>
            <a:ext cx="1803866" cy="1356047"/>
          </a:xfrm>
          <a:prstGeom prst="bentConnector3">
            <a:avLst>
              <a:gd name="adj1" fmla="val -163"/>
            </a:avLst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7E716E-59F7-477F-AF03-BB8C614C04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31842" y="5461946"/>
            <a:ext cx="1621891" cy="107157"/>
          </a:xfrm>
          <a:prstGeom prst="bentConnector3">
            <a:avLst>
              <a:gd name="adj1" fmla="val 81"/>
            </a:avLst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A941D7-9C52-4103-B42F-C8F233E0C2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4530" y="4792639"/>
            <a:ext cx="1463205" cy="89727"/>
          </a:xfrm>
          <a:prstGeom prst="bentConnector3">
            <a:avLst>
              <a:gd name="adj1" fmla="val 100342"/>
            </a:avLst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27A98-32A2-4178-8C3C-28A02D36C767}"/>
              </a:ext>
            </a:extLst>
          </p:cNvPr>
          <p:cNvCxnSpPr>
            <a:cxnSpLocks/>
          </p:cNvCxnSpPr>
          <p:nvPr/>
        </p:nvCxnSpPr>
        <p:spPr>
          <a:xfrm>
            <a:off x="4542501" y="4327008"/>
            <a:ext cx="3401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78B907-DAA6-40B3-A5DF-8B5A3CF313C0}"/>
              </a:ext>
            </a:extLst>
          </p:cNvPr>
          <p:cNvCxnSpPr>
            <a:cxnSpLocks/>
          </p:cNvCxnSpPr>
          <p:nvPr/>
        </p:nvCxnSpPr>
        <p:spPr>
          <a:xfrm>
            <a:off x="7645854" y="4105902"/>
            <a:ext cx="311745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Data Hazards Solutions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5124047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Compiler</a:t>
            </a:r>
          </a:p>
          <a:p>
            <a:pPr lvl="1"/>
            <a:r>
              <a:rPr lang="en-US" altLang="en-US" sz="2000" dirty="0"/>
              <a:t>Reorder Code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Hardware</a:t>
            </a:r>
          </a:p>
          <a:p>
            <a:pPr lvl="1"/>
            <a:r>
              <a:rPr lang="en-US" altLang="en-US" sz="2000" dirty="0"/>
              <a:t>Use forwarding / bypassing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/>
              <a:t>Data forwarding</a:t>
            </a:r>
          </a:p>
          <a:p>
            <a:pPr lvl="1"/>
            <a:r>
              <a:rPr lang="en-US" altLang="en-US" sz="2000" dirty="0"/>
              <a:t>Take results still in the pipeline (not yet written back to a register) and pass them to dependent instructions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Forwarding Path</a:t>
            </a:r>
          </a:p>
          <a:p>
            <a:pPr lvl="2"/>
            <a:r>
              <a:rPr lang="en-US" altLang="en-US" sz="1800" dirty="0"/>
              <a:t>Load instruction: from WB to EXE</a:t>
            </a:r>
          </a:p>
          <a:p>
            <a:pPr lvl="2"/>
            <a:r>
              <a:rPr lang="en-US" altLang="en-US" sz="1800" dirty="0"/>
              <a:t>R-type instructions: from MEM to EXE</a:t>
            </a:r>
          </a:p>
          <a:p>
            <a:endParaRPr lang="en-US" altLang="en-US" sz="2400" dirty="0"/>
          </a:p>
          <a:p>
            <a:pPr marL="457200" lvl="1" indent="0">
              <a:buNone/>
            </a:pPr>
            <a:endParaRPr lang="en-US" altLang="en-US" sz="2862" dirty="0"/>
          </a:p>
          <a:p>
            <a:pPr marL="990598" lvl="1" indent="-533399"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4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C372-22B4-4E5C-B25E-2EDCF0F5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5" y="71367"/>
            <a:ext cx="9495691" cy="693322"/>
          </a:xfrm>
        </p:spPr>
        <p:txBody>
          <a:bodyPr/>
          <a:lstStyle/>
          <a:p>
            <a:r>
              <a:rPr lang="en-US" sz="4400" dirty="0"/>
              <a:t>Early Branch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DB61-DDD8-4638-8A29-E2B4DCF6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/>
              <a:t>Stalling logic</a:t>
            </a:r>
            <a:r>
              <a:rPr lang="en-US" altLang="en-US" sz="2800" b="1" dirty="0">
                <a:solidFill>
                  <a:prstClr val="black"/>
                </a:solidFill>
              </a:rPr>
              <a:t> for early branch determination</a:t>
            </a:r>
            <a:endParaRPr lang="en-AU" altLang="en-US" sz="2800" dirty="0"/>
          </a:p>
          <a:p>
            <a:pPr lvl="1"/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branchstall</a:t>
            </a:r>
            <a:r>
              <a:rPr lang="en-AU" altLang="en-US" sz="2000" dirty="0"/>
              <a:t> = </a:t>
            </a:r>
          </a:p>
          <a:p>
            <a:pPr marL="527517" lvl="1" indent="0">
              <a:buNone/>
            </a:pP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branchD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/>
              <a:t>and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we_regE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/>
              <a:t>and ((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rf_waE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</a:t>
            </a:r>
            <a:r>
              <a:rPr lang="en-AU" altLang="en-US" sz="2000" dirty="0"/>
              <a:t>) or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rf_waE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r>
              <a:rPr lang="en-AU" altLang="en-US" sz="2000" dirty="0"/>
              <a:t>)) </a:t>
            </a:r>
          </a:p>
          <a:p>
            <a:pPr marL="527517" lvl="1" indent="0">
              <a:buNone/>
            </a:pP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altLang="en-US" sz="2000" dirty="0"/>
              <a:t> or</a:t>
            </a:r>
          </a:p>
          <a:p>
            <a:pPr marL="527517" lvl="1" indent="0">
              <a:buNone/>
            </a:pP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branchD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000" dirty="0"/>
              <a:t>and </a:t>
            </a: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dm2regM </a:t>
            </a:r>
            <a:r>
              <a:rPr lang="en-AU" altLang="en-US" sz="2000" dirty="0"/>
              <a:t>and ((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rsD</a:t>
            </a:r>
            <a:r>
              <a:rPr lang="en-AU" altLang="en-US" sz="2000" dirty="0"/>
              <a:t>) or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AU" altLang="en-US" sz="2000" dirty="0"/>
              <a:t> ==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r>
              <a:rPr lang="en-AU" altLang="en-US" sz="2000" dirty="0"/>
              <a:t>))</a:t>
            </a:r>
            <a:endParaRPr lang="en-AU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AU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StallF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StallD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FlushE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lwstall</a:t>
            </a:r>
            <a:r>
              <a:rPr lang="en-AU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AU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branchstall</a:t>
            </a:r>
            <a:r>
              <a:rPr lang="en-AU" altLang="en-US" sz="20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81DD6-6AFE-48AF-822F-E6CE607D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1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Branch Delay Slot</a:t>
            </a:r>
            <a:endParaRPr lang="en-US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9BE37-5177-45AE-9AB4-F9A369416179}"/>
              </a:ext>
            </a:extLst>
          </p:cNvPr>
          <p:cNvSpPr txBox="1"/>
          <p:nvPr/>
        </p:nvSpPr>
        <p:spPr>
          <a:xfrm>
            <a:off x="1809594" y="5115563"/>
            <a:ext cx="2200026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Instruction in the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target address (L2)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BB04E-330B-4D2E-BB38-D6A5FF002386}"/>
              </a:ext>
            </a:extLst>
          </p:cNvPr>
          <p:cNvCxnSpPr>
            <a:cxnSpLocks/>
          </p:cNvCxnSpPr>
          <p:nvPr/>
        </p:nvCxnSpPr>
        <p:spPr>
          <a:xfrm flipV="1">
            <a:off x="3853216" y="4365555"/>
            <a:ext cx="476741" cy="978014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4F09A812-C0E8-4658-BBC3-2FD6E4097431}"/>
              </a:ext>
            </a:extLst>
          </p:cNvPr>
          <p:cNvSpPr/>
          <p:nvPr/>
        </p:nvSpPr>
        <p:spPr bwMode="auto">
          <a:xfrm>
            <a:off x="10138103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22CEDE7E-824B-4A8F-A341-3BD29866047A}"/>
              </a:ext>
            </a:extLst>
          </p:cNvPr>
          <p:cNvSpPr/>
          <p:nvPr/>
        </p:nvSpPr>
        <p:spPr bwMode="auto">
          <a:xfrm>
            <a:off x="10790966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Explosion 2 21">
            <a:extLst>
              <a:ext uri="{FF2B5EF4-FFF2-40B4-BE49-F238E27FC236}">
                <a16:creationId xmlns:a16="http://schemas.microsoft.com/office/drawing/2014/main" id="{51D18AFB-67D4-403D-9B35-89142F356759}"/>
              </a:ext>
            </a:extLst>
          </p:cNvPr>
          <p:cNvSpPr/>
          <p:nvPr/>
        </p:nvSpPr>
        <p:spPr>
          <a:xfrm>
            <a:off x="8583953" y="3333750"/>
            <a:ext cx="669025" cy="416527"/>
          </a:xfrm>
          <a:prstGeom prst="irregularSeal2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400" b="1" dirty="0">
                <a:solidFill>
                  <a:srgbClr val="FF0000"/>
                </a:solidFill>
                <a:latin typeface="Calibri"/>
              </a:rPr>
              <a:t>T!</a:t>
            </a:r>
          </a:p>
        </p:txBody>
      </p:sp>
      <p:cxnSp>
        <p:nvCxnSpPr>
          <p:cNvPr id="22" name="Curved Connector 23">
            <a:extLst>
              <a:ext uri="{FF2B5EF4-FFF2-40B4-BE49-F238E27FC236}">
                <a16:creationId xmlns:a16="http://schemas.microsoft.com/office/drawing/2014/main" id="{D4520BA4-820F-45D1-AB6A-59DED518642D}"/>
              </a:ext>
            </a:extLst>
          </p:cNvPr>
          <p:cNvCxnSpPr>
            <a:stCxn id="21" idx="2"/>
          </p:cNvCxnSpPr>
          <p:nvPr/>
        </p:nvCxnSpPr>
        <p:spPr>
          <a:xfrm rot="5400000">
            <a:off x="8671826" y="3744826"/>
            <a:ext cx="319524" cy="224058"/>
          </a:xfrm>
          <a:prstGeom prst="curvedConnector3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6E1B55-6F49-49C3-BCF9-6D24B5E00882}"/>
              </a:ext>
            </a:extLst>
          </p:cNvPr>
          <p:cNvSpPr txBox="1"/>
          <p:nvPr/>
        </p:nvSpPr>
        <p:spPr>
          <a:xfrm>
            <a:off x="8068907" y="3585096"/>
            <a:ext cx="750526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Flush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2BAC505-6A08-419C-B346-2D763E687F01}"/>
              </a:ext>
            </a:extLst>
          </p:cNvPr>
          <p:cNvSpPr/>
          <p:nvPr/>
        </p:nvSpPr>
        <p:spPr bwMode="auto">
          <a:xfrm>
            <a:off x="8832461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343CF9E-AD09-40AD-93B8-16FC810B642D}"/>
              </a:ext>
            </a:extLst>
          </p:cNvPr>
          <p:cNvSpPr/>
          <p:nvPr/>
        </p:nvSpPr>
        <p:spPr bwMode="auto">
          <a:xfrm>
            <a:off x="9485324" y="3954047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b="1" dirty="0" err="1">
                <a:solidFill>
                  <a:prstClr val="white"/>
                </a:solidFill>
                <a:latin typeface="Calibri"/>
              </a:rPr>
              <a:t>nop</a:t>
            </a:r>
            <a:endParaRPr lang="en-US" sz="1200" b="1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BB30F8-66AD-4913-97D1-F3B37A221549}"/>
              </a:ext>
            </a:extLst>
          </p:cNvPr>
          <p:cNvCxnSpPr>
            <a:cxnSpLocks/>
          </p:cNvCxnSpPr>
          <p:nvPr/>
        </p:nvCxnSpPr>
        <p:spPr>
          <a:xfrm>
            <a:off x="1181302" y="3472502"/>
            <a:ext cx="2009749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2">
            <a:extLst>
              <a:ext uri="{FF2B5EF4-FFF2-40B4-BE49-F238E27FC236}">
                <a16:creationId xmlns:a16="http://schemas.microsoft.com/office/drawing/2014/main" id="{54C00D9F-1FF3-464E-82CB-84B9B077E30E}"/>
              </a:ext>
            </a:extLst>
          </p:cNvPr>
          <p:cNvCxnSpPr>
            <a:cxnSpLocks/>
          </p:cNvCxnSpPr>
          <p:nvPr/>
        </p:nvCxnSpPr>
        <p:spPr>
          <a:xfrm rot="5400000">
            <a:off x="1036041" y="3553043"/>
            <a:ext cx="253399" cy="70542"/>
          </a:xfrm>
          <a:prstGeom prst="curvedConnector4">
            <a:avLst>
              <a:gd name="adj1" fmla="val 22183"/>
              <a:gd name="adj2" fmla="val 33217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Callout 26">
            <a:extLst>
              <a:ext uri="{FF2B5EF4-FFF2-40B4-BE49-F238E27FC236}">
                <a16:creationId xmlns:a16="http://schemas.microsoft.com/office/drawing/2014/main" id="{8A3CCAA2-659B-4C08-B99C-64074303DFEA}"/>
              </a:ext>
            </a:extLst>
          </p:cNvPr>
          <p:cNvSpPr/>
          <p:nvPr/>
        </p:nvSpPr>
        <p:spPr>
          <a:xfrm>
            <a:off x="3391256" y="1569003"/>
            <a:ext cx="4186192" cy="1689984"/>
          </a:xfrm>
          <a:prstGeom prst="wedgeEllipseCallout">
            <a:avLst>
              <a:gd name="adj1" fmla="val -58494"/>
              <a:gd name="adj2" fmla="val 49791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 instruction that </a:t>
            </a:r>
          </a:p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has to be executed regardless branch outcome </a:t>
            </a:r>
          </a:p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independent to branch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46EEE143-174B-4BDB-980F-0C780E9F63AE}"/>
              </a:ext>
            </a:extLst>
          </p:cNvPr>
          <p:cNvSpPr/>
          <p:nvPr/>
        </p:nvSpPr>
        <p:spPr>
          <a:xfrm>
            <a:off x="3022306" y="4026062"/>
            <a:ext cx="5361126" cy="1480413"/>
          </a:xfrm>
          <a:prstGeom prst="wedgeEllipseCallout">
            <a:avLst>
              <a:gd name="adj1" fmla="val -51020"/>
              <a:gd name="adj2" fmla="val -65918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will be placed in the branch delay slot 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(right after branch instruction) instead of fetching wrong instruction and flushing</a:t>
            </a:r>
          </a:p>
        </p:txBody>
      </p:sp>
    </p:spTree>
    <p:extLst>
      <p:ext uri="{BB962C8B-B14F-4D97-AF65-F5344CB8AC3E}">
        <p14:creationId xmlns:p14="http://schemas.microsoft.com/office/powerpoint/2010/main" val="11894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Branch Delay Slot</a:t>
            </a:r>
            <a:endParaRPr lang="en-US" alt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Group 4"/>
          <p:cNvGraphicFramePr>
            <a:graphicFrameLocks/>
          </p:cNvGraphicFramePr>
          <p:nvPr/>
        </p:nvGraphicFramePr>
        <p:xfrm>
          <a:off x="4329957" y="1287842"/>
          <a:ext cx="7047431" cy="4846320"/>
        </p:xfrm>
        <a:graphic>
          <a:graphicData uri="http://schemas.openxmlformats.org/drawingml/2006/table">
            <a:tbl>
              <a:tblPr/>
              <a:tblGrid>
                <a:gridCol w="5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BNE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20615" y="2140026"/>
            <a:ext cx="4343400" cy="1600200"/>
          </a:xfrm>
          <a:prstGeom prst="rect">
            <a:avLst/>
          </a:prstGeom>
        </p:spPr>
        <p:txBody>
          <a:bodyPr/>
          <a:lstStyle/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BEQ  $a0,$a1,L1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(NT)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L2: ADD  $s1,$t1,$t2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SUB  $t3,$t0,$s0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BNE  $a0,$s1,L2 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(T)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kern="0" dirty="0">
                <a:solidFill>
                  <a:srgbClr val="00B050"/>
                </a:solidFill>
                <a:latin typeface="Calibri"/>
              </a:rPr>
              <a:t>OR    $s0,$t6,$t7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L1: AND  $t3,$t6,$t7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SW    $t5,0($s1)</a:t>
            </a:r>
          </a:p>
          <a:p>
            <a:pPr marL="342899" indent="-342899" defTabSz="527517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</a:rPr>
              <a:t>      LW    $s2,0($s5)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077" y="1612624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b="1" dirty="0">
                <a:solidFill>
                  <a:srgbClr val="4BACC6"/>
                </a:solidFill>
                <a:latin typeface="Calibri"/>
              </a:rPr>
              <a:t>Actual Branch Outcome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578381" y="2021011"/>
            <a:ext cx="281635" cy="163457"/>
          </a:xfrm>
          <a:prstGeom prst="curvedConnector3">
            <a:avLst/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2720291" y="2659590"/>
            <a:ext cx="1779020" cy="382251"/>
          </a:xfrm>
          <a:prstGeom prst="curvedConnector3">
            <a:avLst>
              <a:gd name="adj1" fmla="val 94783"/>
            </a:avLst>
          </a:prstGeom>
          <a:ln w="15875">
            <a:solidFill>
              <a:schemeClr val="accent5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9BE37-5177-45AE-9AB4-F9A369416179}"/>
              </a:ext>
            </a:extLst>
          </p:cNvPr>
          <p:cNvSpPr txBox="1"/>
          <p:nvPr/>
        </p:nvSpPr>
        <p:spPr>
          <a:xfrm>
            <a:off x="1809594" y="5115563"/>
            <a:ext cx="2200026" cy="73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Instruction in the </a:t>
            </a:r>
          </a:p>
          <a:p>
            <a:pPr defTabSz="527517"/>
            <a:r>
              <a:rPr lang="en-US" sz="2000" dirty="0">
                <a:solidFill>
                  <a:prstClr val="black"/>
                </a:solidFill>
                <a:latin typeface="Calibri"/>
              </a:rPr>
              <a:t>target address (L2)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BB04E-330B-4D2E-BB38-D6A5FF002386}"/>
              </a:ext>
            </a:extLst>
          </p:cNvPr>
          <p:cNvCxnSpPr>
            <a:cxnSpLocks/>
          </p:cNvCxnSpPr>
          <p:nvPr/>
        </p:nvCxnSpPr>
        <p:spPr>
          <a:xfrm flipV="1">
            <a:off x="3853216" y="3889612"/>
            <a:ext cx="476741" cy="1453957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Callout 26">
            <a:extLst>
              <a:ext uri="{FF2B5EF4-FFF2-40B4-BE49-F238E27FC236}">
                <a16:creationId xmlns:a16="http://schemas.microsoft.com/office/drawing/2014/main" id="{F555388E-47D3-475F-B902-9608723DD6A0}"/>
              </a:ext>
            </a:extLst>
          </p:cNvPr>
          <p:cNvSpPr/>
          <p:nvPr/>
        </p:nvSpPr>
        <p:spPr>
          <a:xfrm>
            <a:off x="7762075" y="1540252"/>
            <a:ext cx="2167721" cy="1124974"/>
          </a:xfrm>
          <a:prstGeom prst="wedgeEllipseCallout">
            <a:avLst>
              <a:gd name="adj1" fmla="val -3275"/>
              <a:gd name="adj2" fmla="val 96929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No Flush</a:t>
            </a:r>
          </a:p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&amp;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6727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E932-0500-491F-A7C8-3E89E071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Branch Delay Slot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813A-78E5-4F28-94CA-6951531B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Require implementation on both the CPU and the compiler</a:t>
            </a:r>
          </a:p>
          <a:p>
            <a:pPr lvl="1"/>
            <a:r>
              <a:rPr lang="en-US" sz="2000" dirty="0"/>
              <a:t>If no suitable instruction can be found for the slot, then a NOP will be filled</a:t>
            </a:r>
          </a:p>
          <a:p>
            <a:endParaRPr lang="en-US" sz="2400" b="1" dirty="0"/>
          </a:p>
          <a:p>
            <a:r>
              <a:rPr lang="en-US" sz="2400" b="1" dirty="0"/>
              <a:t>Branch delay slot is more beneficial for unconditional branches such as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b="1" dirty="0"/>
              <a:t> because they are always taken</a:t>
            </a:r>
          </a:p>
          <a:p>
            <a:endParaRPr lang="en-US" sz="2769" dirty="0"/>
          </a:p>
          <a:p>
            <a:r>
              <a:rPr lang="en-US" sz="2400" b="1" dirty="0"/>
              <a:t>For example, if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/>
              <a:t> uses branch delay slot,</a:t>
            </a:r>
          </a:p>
          <a:p>
            <a:pPr lvl="1"/>
            <a:r>
              <a:rPr lang="en-US" sz="2000" dirty="0"/>
              <a:t>After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$ra</a:t>
            </a:r>
            <a:r>
              <a:rPr lang="en-US" sz="2000" dirty="0"/>
              <a:t> is updated with PC + 8 </a:t>
            </a:r>
          </a:p>
          <a:p>
            <a:pPr lvl="1"/>
            <a:r>
              <a:rPr lang="en-US" sz="2000" dirty="0"/>
              <a:t>The instruction in PC + 4 is executed after </a:t>
            </a:r>
            <a:r>
              <a:rPr lang="en-US" sz="2000" dirty="0" err="1"/>
              <a:t>jal</a:t>
            </a:r>
            <a:r>
              <a:rPr lang="en-US" sz="2000" dirty="0"/>
              <a:t> before entering the subfunction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0446A-4E6D-4EF8-B3DD-3AD9F5E3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97FC-D29C-8FC3-EC16-A4180DB27220}"/>
              </a:ext>
            </a:extLst>
          </p:cNvPr>
          <p:cNvSpPr txBox="1"/>
          <p:nvPr/>
        </p:nvSpPr>
        <p:spPr>
          <a:xfrm>
            <a:off x="1881786" y="5465614"/>
            <a:ext cx="7290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400" b="1" dirty="0">
                <a:solidFill>
                  <a:srgbClr val="FF0000"/>
                </a:solidFill>
                <a:latin typeface="Calibri"/>
              </a:rPr>
              <a:t>Does branch delay slot make branch prediction useless?</a:t>
            </a:r>
          </a:p>
        </p:txBody>
      </p:sp>
    </p:spTree>
    <p:extLst>
      <p:ext uri="{BB962C8B-B14F-4D97-AF65-F5344CB8AC3E}">
        <p14:creationId xmlns:p14="http://schemas.microsoft.com/office/powerpoint/2010/main" val="3088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the use of </a:t>
            </a:r>
            <a:r>
              <a:rPr lang="en-US" altLang="en-US" sz="2800" b="1" dirty="0" err="1">
                <a:solidFill>
                  <a:schemeClr val="accent1"/>
                </a:solidFill>
                <a:latin typeface="Calibri"/>
              </a:rPr>
              <a:t>ForwardAE</a:t>
            </a:r>
            <a:r>
              <a:rPr lang="en-US" altLang="en-US" sz="2800" b="1" dirty="0">
                <a:solidFill>
                  <a:schemeClr val="accent1"/>
                </a:solidFill>
              </a:rPr>
              <a:t> and </a:t>
            </a:r>
            <a:r>
              <a:rPr lang="en-US" altLang="en-US" sz="2800" b="1" dirty="0" err="1">
                <a:solidFill>
                  <a:schemeClr val="accent1"/>
                </a:solidFill>
              </a:rPr>
              <a:t>ForwardBE</a:t>
            </a:r>
            <a:r>
              <a:rPr lang="en-US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en-US" sz="2800" b="1" dirty="0" err="1">
                <a:solidFill>
                  <a:schemeClr val="accent1"/>
                </a:solidFill>
              </a:rPr>
              <a:t>Muxes</a:t>
            </a:r>
            <a:r>
              <a:rPr lang="en-US" altLang="en-US" sz="2800" b="1" dirty="0">
                <a:solidFill>
                  <a:schemeClr val="accent1"/>
                </a:solidFill>
              </a:rPr>
              <a:t>?</a:t>
            </a:r>
            <a:endParaRPr lang="en-US" alt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2889963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How many cycles can be saved from data forwarding?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527517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alibri"/>
              </a:rPr>
              <a:t>Selecting ALU input from different stages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1" y="3726528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1 or 2</a:t>
            </a:r>
          </a:p>
        </p:txBody>
      </p:sp>
    </p:spTree>
    <p:extLst>
      <p:ext uri="{BB962C8B-B14F-4D97-AF65-F5344CB8AC3E}">
        <p14:creationId xmlns:p14="http://schemas.microsoft.com/office/powerpoint/2010/main" val="3729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Forwarding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 far as earlier instruction’s result is in pipeline, the result value can be forwarded to the following instructions</a:t>
            </a:r>
          </a:p>
          <a:p>
            <a:endParaRPr lang="en-US" sz="2400" b="1" dirty="0"/>
          </a:p>
          <a:p>
            <a:r>
              <a:rPr lang="en-US" sz="2400" b="1" dirty="0"/>
              <a:t>In arithmetic operations, no stall is needed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1" name="Group 4"/>
          <p:cNvGraphicFramePr>
            <a:graphicFrameLocks/>
          </p:cNvGraphicFramePr>
          <p:nvPr/>
        </p:nvGraphicFramePr>
        <p:xfrm>
          <a:off x="4297680" y="3566160"/>
          <a:ext cx="5483810" cy="2549285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XOR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>
            <a:endCxn id="12" idx="2"/>
          </p:cNvCxnSpPr>
          <p:nvPr/>
        </p:nvCxnSpPr>
        <p:spPr>
          <a:xfrm rot="5400000">
            <a:off x="6141491" y="4274674"/>
            <a:ext cx="323339" cy="7328"/>
          </a:xfrm>
          <a:prstGeom prst="curvedConnector4">
            <a:avLst>
              <a:gd name="adj1" fmla="val 45921"/>
              <a:gd name="adj2" fmla="val 21396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3" idx="2"/>
            <a:endCxn id="26" idx="2"/>
          </p:cNvCxnSpPr>
          <p:nvPr/>
        </p:nvCxnSpPr>
        <p:spPr>
          <a:xfrm rot="10800000" flipV="1">
            <a:off x="6796260" y="4098009"/>
            <a:ext cx="14654" cy="717232"/>
          </a:xfrm>
          <a:prstGeom prst="curvedConnector3">
            <a:avLst>
              <a:gd name="adj1" fmla="val 111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23" idx="2"/>
          </p:cNvCxnSpPr>
          <p:nvPr/>
        </p:nvCxnSpPr>
        <p:spPr>
          <a:xfrm rot="5400000">
            <a:off x="6669505" y="4566761"/>
            <a:ext cx="268167" cy="14654"/>
          </a:xfrm>
          <a:prstGeom prst="curvedConnector4">
            <a:avLst>
              <a:gd name="adj1" fmla="val 45082"/>
              <a:gd name="adj2" fmla="val 57998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99495" y="4413630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96260" y="4681796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96260" y="4788865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96260" y="4071633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22636" y="4413630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097280" y="4206240"/>
            <a:ext cx="2961645" cy="1360523"/>
          </a:xfrm>
          <a:prstGeom prst="rect">
            <a:avLst/>
          </a:prstGeom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ADD 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  <a:r>
              <a:rPr lang="en-US" altLang="en-US" sz="2400" dirty="0">
                <a:solidFill>
                  <a:prstClr val="black"/>
                </a:solidFill>
              </a:rPr>
              <a:t>,$t1,$t2</a:t>
            </a:r>
          </a:p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SUB </a:t>
            </a:r>
            <a:r>
              <a:rPr lang="en-US" altLang="en-US" sz="2400" dirty="0">
                <a:solidFill>
                  <a:srgbClr val="0070C0"/>
                </a:solidFill>
              </a:rPr>
              <a:t>$t5</a:t>
            </a:r>
            <a:r>
              <a:rPr lang="en-US" altLang="en-US" sz="2400" dirty="0">
                <a:solidFill>
                  <a:prstClr val="black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  <a:r>
              <a:rPr lang="en-US" altLang="en-US" sz="2400" dirty="0">
                <a:solidFill>
                  <a:prstClr val="black"/>
                </a:solidFill>
              </a:rPr>
              <a:t>,$t4</a:t>
            </a:r>
          </a:p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XOR $t7,</a:t>
            </a:r>
            <a:r>
              <a:rPr lang="en-US" altLang="en-US" sz="2400" dirty="0">
                <a:solidFill>
                  <a:srgbClr val="0070C0"/>
                </a:solidFill>
              </a:rPr>
              <a:t>$t5</a:t>
            </a:r>
            <a:r>
              <a:rPr lang="en-US" altLang="en-US" sz="2400" dirty="0">
                <a:solidFill>
                  <a:prstClr val="black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</a:p>
        </p:txBody>
      </p:sp>
    </p:spTree>
    <p:extLst>
      <p:ext uri="{BB962C8B-B14F-4D97-AF65-F5344CB8AC3E}">
        <p14:creationId xmlns:p14="http://schemas.microsoft.com/office/powerpoint/2010/main" val="16924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Forwarding Logic</a:t>
            </a:r>
            <a:endParaRPr lang="en-AU" altLang="en-US" sz="44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Forwarding from MEM</a:t>
            </a:r>
            <a:endParaRPr lang="en-AU" altLang="en-US" sz="2400" b="1" dirty="0"/>
          </a:p>
          <a:p>
            <a:pPr lvl="1" eaLnBrk="1" hangingPunct="1"/>
            <a:r>
              <a:rPr lang="en-AU" altLang="en-US" sz="2000" dirty="0"/>
              <a:t>if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we_regM</a:t>
            </a:r>
            <a:r>
              <a:rPr lang="en-AU" altLang="en-US" sz="2000" dirty="0"/>
              <a:t>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</a:t>
            </a:r>
            <a:r>
              <a:rPr lang="en-AU" altLang="en-US" sz="2000" dirty="0"/>
              <a:t> ≠ 0)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AU" altLang="en-US" sz="2000" dirty="0"/>
              <a:t> 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ForwardAE</a:t>
            </a:r>
            <a:r>
              <a:rPr lang="en-AU" altLang="en-US" sz="2000" dirty="0">
                <a:solidFill>
                  <a:schemeClr val="hlink"/>
                </a:solidFill>
              </a:rPr>
              <a:t> = 10</a:t>
            </a:r>
          </a:p>
          <a:p>
            <a:pPr lvl="1"/>
            <a:r>
              <a:rPr lang="en-AU" altLang="en-US" sz="2000" dirty="0"/>
              <a:t>if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we_regM</a:t>
            </a:r>
            <a:r>
              <a:rPr lang="en-AU" altLang="en-US" sz="2000" dirty="0"/>
              <a:t>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AU" altLang="en-US" sz="2000" dirty="0"/>
              <a:t> ≠ 0)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AU" altLang="en-US" sz="2000" dirty="0"/>
              <a:t> 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ForwardBE</a:t>
            </a:r>
            <a:r>
              <a:rPr lang="en-AU" altLang="en-US" sz="2000" dirty="0">
                <a:solidFill>
                  <a:schemeClr val="hlink"/>
                </a:solidFill>
              </a:rPr>
              <a:t> = 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297680" y="3566160"/>
          <a:ext cx="5483810" cy="2549285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XOR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Curved Connector 8"/>
          <p:cNvCxnSpPr>
            <a:endCxn id="12" idx="2"/>
          </p:cNvCxnSpPr>
          <p:nvPr/>
        </p:nvCxnSpPr>
        <p:spPr>
          <a:xfrm rot="5400000">
            <a:off x="6145149" y="4275722"/>
            <a:ext cx="323339" cy="7328"/>
          </a:xfrm>
          <a:prstGeom prst="curvedConnector4">
            <a:avLst>
              <a:gd name="adj1" fmla="val 45921"/>
              <a:gd name="adj2" fmla="val 21396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13" idx="2"/>
          </p:cNvCxnSpPr>
          <p:nvPr/>
        </p:nvCxnSpPr>
        <p:spPr>
          <a:xfrm rot="5400000">
            <a:off x="6673163" y="4567809"/>
            <a:ext cx="268167" cy="14654"/>
          </a:xfrm>
          <a:prstGeom prst="curvedConnector4">
            <a:avLst>
              <a:gd name="adj1" fmla="val 45082"/>
              <a:gd name="adj2" fmla="val 5799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303153" y="4414678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99918" y="4682844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99918" y="4789912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9918" y="4072680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26294" y="4414678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93415" y="4437523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90179" y="4095525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097280" y="4206240"/>
            <a:ext cx="2961645" cy="1600200"/>
          </a:xfrm>
          <a:prstGeom prst="rect">
            <a:avLst/>
          </a:prstGeom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ADD 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  <a:r>
              <a:rPr lang="en-US" altLang="en-US" sz="2400" dirty="0">
                <a:solidFill>
                  <a:prstClr val="black"/>
                </a:solidFill>
              </a:rPr>
              <a:t>,$t1,$t2</a:t>
            </a:r>
          </a:p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SUB </a:t>
            </a:r>
            <a:r>
              <a:rPr lang="en-US" altLang="en-US" sz="2400" dirty="0">
                <a:solidFill>
                  <a:srgbClr val="FF0000"/>
                </a:solidFill>
              </a:rPr>
              <a:t>$t5</a:t>
            </a:r>
            <a:r>
              <a:rPr lang="en-US" altLang="en-US" sz="2400" dirty="0">
                <a:solidFill>
                  <a:prstClr val="black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  <a:r>
              <a:rPr lang="en-US" altLang="en-US" sz="2400" dirty="0">
                <a:solidFill>
                  <a:prstClr val="black"/>
                </a:solidFill>
              </a:rPr>
              <a:t>,$t4</a:t>
            </a:r>
          </a:p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XOR $t7,</a:t>
            </a:r>
            <a:r>
              <a:rPr lang="en-US" altLang="en-US" sz="2400" dirty="0">
                <a:solidFill>
                  <a:srgbClr val="FF0000"/>
                </a:solidFill>
              </a:rPr>
              <a:t>$t5</a:t>
            </a:r>
            <a:r>
              <a:rPr lang="en-US" altLang="en-US" sz="2400" dirty="0">
                <a:solidFill>
                  <a:prstClr val="black"/>
                </a:solidFill>
              </a:rPr>
              <a:t>,$t3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75029-A3A8-4D4F-A6E4-212BCA9A960E}"/>
              </a:ext>
            </a:extLst>
          </p:cNvPr>
          <p:cNvSpPr txBox="1"/>
          <p:nvPr/>
        </p:nvSpPr>
        <p:spPr>
          <a:xfrm>
            <a:off x="7710058" y="1457086"/>
            <a:ext cx="3610933" cy="15835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source register id in EXE stage </a:t>
            </a:r>
          </a:p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rf_waM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destination register id in MEM stage </a:t>
            </a:r>
          </a:p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we_regM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register file write enable in MEM stage </a:t>
            </a:r>
          </a:p>
        </p:txBody>
      </p:sp>
    </p:spTree>
    <p:extLst>
      <p:ext uri="{BB962C8B-B14F-4D97-AF65-F5344CB8AC3E}">
        <p14:creationId xmlns:p14="http://schemas.microsoft.com/office/powerpoint/2010/main" val="361671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Forwarding Logic</a:t>
            </a:r>
            <a:endParaRPr lang="en-AU" altLang="en-US" sz="44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Forwarding from WB</a:t>
            </a:r>
          </a:p>
          <a:p>
            <a:pPr lvl="1"/>
            <a:r>
              <a:rPr lang="en-AU" altLang="en-US" sz="2000" dirty="0"/>
              <a:t>if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we_regW</a:t>
            </a:r>
            <a:r>
              <a:rPr lang="en-AU" altLang="en-US" sz="2000" dirty="0"/>
              <a:t>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</a:t>
            </a:r>
            <a:r>
              <a:rPr lang="en-AU" altLang="en-US" sz="2000" dirty="0"/>
              <a:t> ≠ 0)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rf_waW</a:t>
            </a:r>
            <a:r>
              <a:rPr lang="en-AU" altLang="en-US" sz="2000" dirty="0"/>
              <a:t> 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ForwardAE</a:t>
            </a:r>
            <a:r>
              <a:rPr lang="en-AU" altLang="en-US" sz="2000" dirty="0">
                <a:solidFill>
                  <a:schemeClr val="hlink"/>
                </a:solidFill>
              </a:rPr>
              <a:t> = 01</a:t>
            </a:r>
          </a:p>
          <a:p>
            <a:pPr lvl="1"/>
            <a:r>
              <a:rPr lang="en-AU" altLang="en-US" sz="2000" dirty="0"/>
              <a:t>if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we_regW</a:t>
            </a:r>
            <a:r>
              <a:rPr lang="en-AU" altLang="en-US" sz="2000" dirty="0"/>
              <a:t>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AU" altLang="en-US" sz="2000" dirty="0"/>
              <a:t> ≠ 0) and (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rf_waW</a:t>
            </a:r>
            <a:r>
              <a:rPr lang="en-AU" altLang="en-US" sz="2000" dirty="0"/>
              <a:t> = </a:t>
            </a:r>
            <a:r>
              <a:rPr lang="en-AU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rtE</a:t>
            </a:r>
            <a:r>
              <a:rPr lang="en-AU" altLang="en-US" sz="2000" dirty="0"/>
              <a:t>))</a:t>
            </a:r>
            <a:br>
              <a:rPr lang="en-AU" altLang="en-US" sz="2000" dirty="0"/>
            </a:br>
            <a:r>
              <a:rPr lang="en-AU" altLang="en-US" sz="2000" dirty="0"/>
              <a:t>  </a:t>
            </a:r>
            <a:r>
              <a:rPr lang="en-AU" altLang="en-US" sz="2000" dirty="0" err="1">
                <a:solidFill>
                  <a:schemeClr val="hlink"/>
                </a:solidFill>
              </a:rPr>
              <a:t>ForwardBE</a:t>
            </a:r>
            <a:r>
              <a:rPr lang="en-AU" altLang="en-US" sz="2000" dirty="0">
                <a:solidFill>
                  <a:schemeClr val="hlink"/>
                </a:solidFill>
              </a:rPr>
              <a:t> = 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97280" y="4206240"/>
            <a:ext cx="2961645" cy="1600200"/>
          </a:xfrm>
          <a:prstGeom prst="rect">
            <a:avLst/>
          </a:prstGeom>
        </p:spPr>
        <p:txBody>
          <a:bodyPr vert="horz" lIns="105508" tIns="52754" rIns="105508" bIns="52754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ADD 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  <a:r>
              <a:rPr lang="en-US" altLang="en-US" sz="2400" dirty="0">
                <a:solidFill>
                  <a:prstClr val="black"/>
                </a:solidFill>
              </a:rPr>
              <a:t>,$t1,$t2</a:t>
            </a:r>
          </a:p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SUB $t5,$t3,$t4</a:t>
            </a:r>
          </a:p>
          <a:p>
            <a:pPr marL="0" indent="0" defTabSz="527517">
              <a:lnSpc>
                <a:spcPct val="90000"/>
              </a:lnSpc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XOR $t7,$t5,</a:t>
            </a:r>
            <a:r>
              <a:rPr lang="en-US" altLang="en-US" sz="2400" dirty="0">
                <a:solidFill>
                  <a:srgbClr val="FF0000"/>
                </a:solidFill>
              </a:rPr>
              <a:t>$t3</a:t>
            </a:r>
          </a:p>
        </p:txBody>
      </p:sp>
      <p:graphicFrame>
        <p:nvGraphicFramePr>
          <p:cNvPr id="10" name="Group 4"/>
          <p:cNvGraphicFramePr>
            <a:graphicFrameLocks/>
          </p:cNvGraphicFramePr>
          <p:nvPr/>
        </p:nvGraphicFramePr>
        <p:xfrm>
          <a:off x="4297680" y="3566160"/>
          <a:ext cx="5483810" cy="2549285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XOR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17" idx="2"/>
            <a:endCxn id="16" idx="2"/>
          </p:cNvCxnSpPr>
          <p:nvPr/>
        </p:nvCxnSpPr>
        <p:spPr>
          <a:xfrm rot="10800000" flipV="1">
            <a:off x="6798482" y="4097324"/>
            <a:ext cx="14654" cy="717232"/>
          </a:xfrm>
          <a:prstGeom prst="curvedConnector3">
            <a:avLst>
              <a:gd name="adj1" fmla="val 111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01717" y="4412946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8483" y="4681111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98482" y="4788180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8482" y="4070948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24858" y="4412946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91979" y="4435791"/>
            <a:ext cx="52753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88743" y="4093793"/>
            <a:ext cx="264028" cy="52753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0652F-29C0-4037-872F-84A784CCC84F}"/>
              </a:ext>
            </a:extLst>
          </p:cNvPr>
          <p:cNvSpPr txBox="1"/>
          <p:nvPr/>
        </p:nvSpPr>
        <p:spPr>
          <a:xfrm>
            <a:off x="7884741" y="1457086"/>
            <a:ext cx="3436251" cy="108645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rf_waW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destination register id in WB stage </a:t>
            </a:r>
          </a:p>
          <a:p>
            <a:pPr defTabSz="527517"/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we_regW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: register file write enable in WB stage </a:t>
            </a:r>
          </a:p>
        </p:txBody>
      </p:sp>
    </p:spTree>
    <p:extLst>
      <p:ext uri="{BB962C8B-B14F-4D97-AF65-F5344CB8AC3E}">
        <p14:creationId xmlns:p14="http://schemas.microsoft.com/office/powerpoint/2010/main" val="38930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Forwarding Path</a:t>
            </a:r>
          </a:p>
        </p:txBody>
      </p:sp>
      <p:sp>
        <p:nvSpPr>
          <p:cNvPr id="124" name="Trapezoid 123">
            <a:extLst>
              <a:ext uri="{FF2B5EF4-FFF2-40B4-BE49-F238E27FC236}">
                <a16:creationId xmlns:a16="http://schemas.microsoft.com/office/drawing/2014/main" id="{4048883D-65DA-4480-86A9-18812FA066E9}"/>
              </a:ext>
            </a:extLst>
          </p:cNvPr>
          <p:cNvSpPr/>
          <p:nvPr/>
        </p:nvSpPr>
        <p:spPr bwMode="auto">
          <a:xfrm rot="5400000">
            <a:off x="7189135" y="2836589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5" name="Text Box 23">
            <a:extLst>
              <a:ext uri="{FF2B5EF4-FFF2-40B4-BE49-F238E27FC236}">
                <a16:creationId xmlns:a16="http://schemas.microsoft.com/office/drawing/2014/main" id="{13F6E905-C515-4845-9FF3-90F1A92A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761" y="3027091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28" name="Rectangle 7">
            <a:extLst>
              <a:ext uri="{FF2B5EF4-FFF2-40B4-BE49-F238E27FC236}">
                <a16:creationId xmlns:a16="http://schemas.microsoft.com/office/drawing/2014/main" id="{32421CE2-B270-4565-9D8C-B3DB9E6B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949" y="2962088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29" name="Text Box 23">
            <a:extLst>
              <a:ext uri="{FF2B5EF4-FFF2-40B4-BE49-F238E27FC236}">
                <a16:creationId xmlns:a16="http://schemas.microsoft.com/office/drawing/2014/main" id="{1A89B5D8-042E-499E-B84A-D13622EC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949" y="3047814"/>
            <a:ext cx="68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0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0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30" name="Text Box 23">
            <a:extLst>
              <a:ext uri="{FF2B5EF4-FFF2-40B4-BE49-F238E27FC236}">
                <a16:creationId xmlns:a16="http://schemas.microsoft.com/office/drawing/2014/main" id="{9F4E4C5A-CD2F-4A94-857D-ED578295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949" y="3343088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36" name="Text Box 23">
            <a:extLst>
              <a:ext uri="{FF2B5EF4-FFF2-40B4-BE49-F238E27FC236}">
                <a16:creationId xmlns:a16="http://schemas.microsoft.com/office/drawing/2014/main" id="{37187876-FA3D-4A30-8B85-737BBE6E8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949" y="3722501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37" name="Text Box 23">
            <a:extLst>
              <a:ext uri="{FF2B5EF4-FFF2-40B4-BE49-F238E27FC236}">
                <a16:creationId xmlns:a16="http://schemas.microsoft.com/office/drawing/2014/main" id="{D01A082F-9290-4DEC-A541-C0DF8879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549" y="380028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FC40C370-ADD0-437D-9211-E62BD486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549" y="3060513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39" name="AutoShape 11">
            <a:extLst>
              <a:ext uri="{FF2B5EF4-FFF2-40B4-BE49-F238E27FC236}">
                <a16:creationId xmlns:a16="http://schemas.microsoft.com/office/drawing/2014/main" id="{2CEB2324-C01A-4C2E-9C30-985ACA9107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0720" y="2824914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1">
            <a:extLst>
              <a:ext uri="{FF2B5EF4-FFF2-40B4-BE49-F238E27FC236}">
                <a16:creationId xmlns:a16="http://schemas.microsoft.com/office/drawing/2014/main" id="{DF372759-777A-41B4-AC28-17D452FAEF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8270" y="3162300"/>
            <a:ext cx="57426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11">
            <a:extLst>
              <a:ext uri="{FF2B5EF4-FFF2-40B4-BE49-F238E27FC236}">
                <a16:creationId xmlns:a16="http://schemas.microsoft.com/office/drawing/2014/main" id="{1D57DDBA-48F6-4EAD-BBFA-E8B1573153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0720" y="3547013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023D20A-B020-4E7C-B6F9-2EF7CCE4DE92}"/>
              </a:ext>
            </a:extLst>
          </p:cNvPr>
          <p:cNvCxnSpPr>
            <a:cxnSpLocks/>
          </p:cNvCxnSpPr>
          <p:nvPr/>
        </p:nvCxnSpPr>
        <p:spPr>
          <a:xfrm>
            <a:off x="9924149" y="3544192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hape 127">
            <a:extLst>
              <a:ext uri="{FF2B5EF4-FFF2-40B4-BE49-F238E27FC236}">
                <a16:creationId xmlns:a16="http://schemas.microsoft.com/office/drawing/2014/main" id="{74925EDC-7A7B-4B34-A9B2-42DD7B3408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5002" y="2708813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1">
            <a:extLst>
              <a:ext uri="{FF2B5EF4-FFF2-40B4-BE49-F238E27FC236}">
                <a16:creationId xmlns:a16="http://schemas.microsoft.com/office/drawing/2014/main" id="{0D88FAFB-44A2-4802-80C5-4A5AA1A749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1110" y="3111615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9" name="Group 104">
            <a:extLst>
              <a:ext uri="{FF2B5EF4-FFF2-40B4-BE49-F238E27FC236}">
                <a16:creationId xmlns:a16="http://schemas.microsoft.com/office/drawing/2014/main" id="{A0302D96-EAB0-483F-9B4A-6F3916AEB66A}"/>
              </a:ext>
            </a:extLst>
          </p:cNvPr>
          <p:cNvGrpSpPr>
            <a:grpSpLocks/>
          </p:cNvGrpSpPr>
          <p:nvPr/>
        </p:nvGrpSpPr>
        <p:grpSpPr bwMode="auto">
          <a:xfrm>
            <a:off x="2002867" y="2721733"/>
            <a:ext cx="1295400" cy="1371600"/>
            <a:chOff x="1447800" y="4191000"/>
            <a:chExt cx="685800" cy="990600"/>
          </a:xfrm>
        </p:grpSpPr>
        <p:sp>
          <p:nvSpPr>
            <p:cNvPr id="150" name="Rectangle 7">
              <a:extLst>
                <a:ext uri="{FF2B5EF4-FFF2-40B4-BE49-F238E27FC236}">
                  <a16:creationId xmlns:a16="http://schemas.microsoft.com/office/drawing/2014/main" id="{9E8CA5C7-1404-4E94-ADA7-16F8975C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51" name="Text Box 23">
              <a:extLst>
                <a:ext uri="{FF2B5EF4-FFF2-40B4-BE49-F238E27FC236}">
                  <a16:creationId xmlns:a16="http://schemas.microsoft.com/office/drawing/2014/main" id="{F68A0A79-53F4-4DAD-9C9C-6B137A663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52" name="Text Box 23">
              <a:extLst>
                <a:ext uri="{FF2B5EF4-FFF2-40B4-BE49-F238E27FC236}">
                  <a16:creationId xmlns:a16="http://schemas.microsoft.com/office/drawing/2014/main" id="{CD501F33-CCCE-43A7-BDDB-44211A7A5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53" name="Rectangle 7">
            <a:extLst>
              <a:ext uri="{FF2B5EF4-FFF2-40B4-BE49-F238E27FC236}">
                <a16:creationId xmlns:a16="http://schemas.microsoft.com/office/drawing/2014/main" id="{EE81D68E-9B9F-49FC-A68F-CFA96A95C9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06526" y="3147986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54" name="Straight Connector 24">
            <a:extLst>
              <a:ext uri="{FF2B5EF4-FFF2-40B4-BE49-F238E27FC236}">
                <a16:creationId xmlns:a16="http://schemas.microsoft.com/office/drawing/2014/main" id="{D19F82CE-0090-4E02-8C4C-DD6510DB9C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395464" y="2837788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Connector 27">
            <a:extLst>
              <a:ext uri="{FF2B5EF4-FFF2-40B4-BE49-F238E27FC236}">
                <a16:creationId xmlns:a16="http://schemas.microsoft.com/office/drawing/2014/main" id="{E72AF1D2-EFC4-4F83-9C7B-65C4E4C44C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71664" y="2837788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11">
            <a:extLst>
              <a:ext uri="{FF2B5EF4-FFF2-40B4-BE49-F238E27FC236}">
                <a16:creationId xmlns:a16="http://schemas.microsoft.com/office/drawing/2014/main" id="{6F1AE56C-D7B2-4448-BD15-A46B1850297E}"/>
              </a:ext>
            </a:extLst>
          </p:cNvPr>
          <p:cNvCxnSpPr>
            <a:cxnSpLocks noChangeShapeType="1"/>
            <a:stCxn id="153" idx="2"/>
            <a:endCxn id="152" idx="1"/>
          </p:cNvCxnSpPr>
          <p:nvPr/>
        </p:nvCxnSpPr>
        <p:spPr bwMode="auto">
          <a:xfrm>
            <a:off x="1646289" y="3292449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Text Box 23">
            <a:extLst>
              <a:ext uri="{FF2B5EF4-FFF2-40B4-BE49-F238E27FC236}">
                <a16:creationId xmlns:a16="http://schemas.microsoft.com/office/drawing/2014/main" id="{3FB4A9A0-79C7-448F-8FC9-8FE3414D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754" y="2123704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64" name="Text Box 23">
            <a:extLst>
              <a:ext uri="{FF2B5EF4-FFF2-40B4-BE49-F238E27FC236}">
                <a16:creationId xmlns:a16="http://schemas.microsoft.com/office/drawing/2014/main" id="{FB8E44CF-5645-49C0-960E-2F2E9AC1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894" y="2366386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45E887-DD84-48F7-84BA-157925B5E61E}"/>
              </a:ext>
            </a:extLst>
          </p:cNvPr>
          <p:cNvGrpSpPr/>
          <p:nvPr/>
        </p:nvGrpSpPr>
        <p:grpSpPr>
          <a:xfrm>
            <a:off x="4317721" y="2501064"/>
            <a:ext cx="1143000" cy="2057400"/>
            <a:chOff x="3992828" y="3093507"/>
            <a:chExt cx="990600" cy="1783080"/>
          </a:xfrm>
        </p:grpSpPr>
        <p:sp>
          <p:nvSpPr>
            <p:cNvPr id="179" name="Rectangle 7">
              <a:extLst>
                <a:ext uri="{FF2B5EF4-FFF2-40B4-BE49-F238E27FC236}">
                  <a16:creationId xmlns:a16="http://schemas.microsoft.com/office/drawing/2014/main" id="{EB3B919A-B50D-478E-9778-643493503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80" name="Text Box 23">
              <a:extLst>
                <a:ext uri="{FF2B5EF4-FFF2-40B4-BE49-F238E27FC236}">
                  <a16:creationId xmlns:a16="http://schemas.microsoft.com/office/drawing/2014/main" id="{8FBDC884-50CE-4803-8EAD-E8643E87D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81" name="Text Box 23">
              <a:extLst>
                <a:ext uri="{FF2B5EF4-FFF2-40B4-BE49-F238E27FC236}">
                  <a16:creationId xmlns:a16="http://schemas.microsoft.com/office/drawing/2014/main" id="{A3C31D7E-41C3-4F66-9ECB-4307A19F1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82" name="Text Box 23">
              <a:extLst>
                <a:ext uri="{FF2B5EF4-FFF2-40B4-BE49-F238E27FC236}">
                  <a16:creationId xmlns:a16="http://schemas.microsoft.com/office/drawing/2014/main" id="{F5897B96-4E77-4C06-B93D-0562C1229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83" name="Text Box 23">
              <a:extLst>
                <a:ext uri="{FF2B5EF4-FFF2-40B4-BE49-F238E27FC236}">
                  <a16:creationId xmlns:a16="http://schemas.microsoft.com/office/drawing/2014/main" id="{66D4D095-FD3D-4DDE-9D34-00A39FB9F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84" name="Text Box 23">
              <a:extLst>
                <a:ext uri="{FF2B5EF4-FFF2-40B4-BE49-F238E27FC236}">
                  <a16:creationId xmlns:a16="http://schemas.microsoft.com/office/drawing/2014/main" id="{721C2A3C-183A-4568-BFC7-49D57C549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214580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85" name="Text Box 23">
              <a:extLst>
                <a:ext uri="{FF2B5EF4-FFF2-40B4-BE49-F238E27FC236}">
                  <a16:creationId xmlns:a16="http://schemas.microsoft.com/office/drawing/2014/main" id="{6EAA366D-7D13-4240-A2F0-FB67092DE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825450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0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92783BF-1C9B-4A69-9934-84E72422E0C7}"/>
              </a:ext>
            </a:extLst>
          </p:cNvPr>
          <p:cNvSpPr/>
          <p:nvPr/>
        </p:nvSpPr>
        <p:spPr>
          <a:xfrm>
            <a:off x="5688452" y="1292023"/>
            <a:ext cx="212775" cy="42872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7AE6633-7204-437D-83A5-2C79346A1C12}"/>
              </a:ext>
            </a:extLst>
          </p:cNvPr>
          <p:cNvSpPr/>
          <p:nvPr/>
        </p:nvSpPr>
        <p:spPr>
          <a:xfrm>
            <a:off x="3504789" y="1288173"/>
            <a:ext cx="212775" cy="429155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6" name="AutoShape 11">
            <a:extLst>
              <a:ext uri="{FF2B5EF4-FFF2-40B4-BE49-F238E27FC236}">
                <a16:creationId xmlns:a16="http://schemas.microsoft.com/office/drawing/2014/main" id="{E82FD49A-7A18-4E23-B68D-4E677C7DE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4494" y="3301164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F107E98-AC97-49B0-8091-2F0EE5499E16}"/>
              </a:ext>
            </a:extLst>
          </p:cNvPr>
          <p:cNvSpPr/>
          <p:nvPr/>
        </p:nvSpPr>
        <p:spPr>
          <a:xfrm>
            <a:off x="8300111" y="1288173"/>
            <a:ext cx="212775" cy="431748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5" name="AutoShape 11">
            <a:extLst>
              <a:ext uri="{FF2B5EF4-FFF2-40B4-BE49-F238E27FC236}">
                <a16:creationId xmlns:a16="http://schemas.microsoft.com/office/drawing/2014/main" id="{3F3E67F6-46D7-4F5C-932D-76F9B82502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68230" y="3162300"/>
            <a:ext cx="226518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EBDD5AF8-358E-4908-BFC6-2DEDD25FC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16746" y="3975091"/>
            <a:ext cx="56812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EE03C8-E754-477D-982A-47F002BDC587}"/>
              </a:ext>
            </a:extLst>
          </p:cNvPr>
          <p:cNvSpPr/>
          <p:nvPr/>
        </p:nvSpPr>
        <p:spPr>
          <a:xfrm>
            <a:off x="10160927" y="1285790"/>
            <a:ext cx="212775" cy="431966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4" name="Elbow Connector 92">
            <a:extLst>
              <a:ext uri="{FF2B5EF4-FFF2-40B4-BE49-F238E27FC236}">
                <a16:creationId xmlns:a16="http://schemas.microsoft.com/office/drawing/2014/main" id="{D76974BC-C456-454B-88BF-8541F1D8BA9E}"/>
              </a:ext>
            </a:extLst>
          </p:cNvPr>
          <p:cNvCxnSpPr/>
          <p:nvPr/>
        </p:nvCxnSpPr>
        <p:spPr>
          <a:xfrm rot="10800000" flipH="1" flipV="1">
            <a:off x="8927199" y="3161958"/>
            <a:ext cx="1227379" cy="62032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9F68061-BB48-4DF7-8700-72AE3657B261}"/>
              </a:ext>
            </a:extLst>
          </p:cNvPr>
          <p:cNvSpPr txBox="1"/>
          <p:nvPr/>
        </p:nvSpPr>
        <p:spPr>
          <a:xfrm>
            <a:off x="3332324" y="1003563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41" name="Flowchart: Terminator 240">
            <a:extLst>
              <a:ext uri="{FF2B5EF4-FFF2-40B4-BE49-F238E27FC236}">
                <a16:creationId xmlns:a16="http://schemas.microsoft.com/office/drawing/2014/main" id="{9809E367-8231-43AF-B50C-B312824E03F1}"/>
              </a:ext>
            </a:extLst>
          </p:cNvPr>
          <p:cNvSpPr/>
          <p:nvPr/>
        </p:nvSpPr>
        <p:spPr>
          <a:xfrm>
            <a:off x="6662064" y="508268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AutoShape 11">
            <a:extLst>
              <a:ext uri="{FF2B5EF4-FFF2-40B4-BE49-F238E27FC236}">
                <a16:creationId xmlns:a16="http://schemas.microsoft.com/office/drawing/2014/main" id="{EB6D4EA7-D46D-4E8E-8F45-66BAF568C9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5920" y="5345572"/>
            <a:ext cx="141256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Shape 127">
            <a:extLst>
              <a:ext uri="{FF2B5EF4-FFF2-40B4-BE49-F238E27FC236}">
                <a16:creationId xmlns:a16="http://schemas.microsoft.com/office/drawing/2014/main" id="{EB5AC44B-2A80-41C3-AB67-815ABD4EE2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783110" y="3327620"/>
            <a:ext cx="1934135" cy="1861308"/>
          </a:xfrm>
          <a:prstGeom prst="bentConnector3">
            <a:avLst>
              <a:gd name="adj1" fmla="val 99903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127">
            <a:extLst>
              <a:ext uri="{FF2B5EF4-FFF2-40B4-BE49-F238E27FC236}">
                <a16:creationId xmlns:a16="http://schemas.microsoft.com/office/drawing/2014/main" id="{4D37DC2F-FFC6-415B-859F-8BE93BC291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9523" y="5226537"/>
            <a:ext cx="1867436" cy="244050"/>
          </a:xfrm>
          <a:prstGeom prst="bentConnector3">
            <a:avLst>
              <a:gd name="adj1" fmla="val -241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AutoShape 11">
            <a:extLst>
              <a:ext uri="{FF2B5EF4-FFF2-40B4-BE49-F238E27FC236}">
                <a16:creationId xmlns:a16="http://schemas.microsoft.com/office/drawing/2014/main" id="{76CAB69D-5F6B-4549-B174-2F1B002F70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0159" y="5217529"/>
            <a:ext cx="7598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" name="AutoShape 11">
            <a:extLst>
              <a:ext uri="{FF2B5EF4-FFF2-40B4-BE49-F238E27FC236}">
                <a16:creationId xmlns:a16="http://schemas.microsoft.com/office/drawing/2014/main" id="{DF266D88-EB74-41B1-A60A-AED6BFDAE8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1746" y="5453749"/>
            <a:ext cx="75988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2" name="AutoShape 11">
            <a:extLst>
              <a:ext uri="{FF2B5EF4-FFF2-40B4-BE49-F238E27FC236}">
                <a16:creationId xmlns:a16="http://schemas.microsoft.com/office/drawing/2014/main" id="{495D9640-B5FE-4F68-9DCF-47520C9294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11983" y="5344884"/>
            <a:ext cx="164259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FE0A07B-DA11-4E41-B097-0917C839AD8B}"/>
              </a:ext>
            </a:extLst>
          </p:cNvPr>
          <p:cNvSpPr/>
          <p:nvPr/>
        </p:nvSpPr>
        <p:spPr>
          <a:xfrm>
            <a:off x="5687456" y="2112130"/>
            <a:ext cx="216962" cy="41162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EX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7EE5B26-C0E6-4DE9-91DF-5682B0C7E955}"/>
              </a:ext>
            </a:extLst>
          </p:cNvPr>
          <p:cNvSpPr/>
          <p:nvPr/>
        </p:nvSpPr>
        <p:spPr>
          <a:xfrm>
            <a:off x="5688321" y="1701797"/>
            <a:ext cx="218830" cy="41162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M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0841FAF-1C60-4B57-B325-C1B455D6EE81}"/>
              </a:ext>
            </a:extLst>
          </p:cNvPr>
          <p:cNvSpPr/>
          <p:nvPr/>
        </p:nvSpPr>
        <p:spPr>
          <a:xfrm>
            <a:off x="5687127" y="1286355"/>
            <a:ext cx="220024" cy="4116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WB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712F541-CF0B-4BE7-AA9F-38BF22B99A3C}"/>
              </a:ext>
            </a:extLst>
          </p:cNvPr>
          <p:cNvSpPr/>
          <p:nvPr/>
        </p:nvSpPr>
        <p:spPr>
          <a:xfrm>
            <a:off x="4479211" y="1281646"/>
            <a:ext cx="880135" cy="1079736"/>
          </a:xfrm>
          <a:prstGeom prst="ellipse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srgbClr val="0070C0"/>
                </a:solidFill>
                <a:latin typeface="Calibri"/>
              </a:rPr>
              <a:t>Control</a:t>
            </a:r>
          </a:p>
        </p:txBody>
      </p: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34E197BA-CB26-42EC-9C9E-A43388F6A3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3512" y="1439770"/>
            <a:ext cx="451779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AutoShape 11">
            <a:extLst>
              <a:ext uri="{FF2B5EF4-FFF2-40B4-BE49-F238E27FC236}">
                <a16:creationId xmlns:a16="http://schemas.microsoft.com/office/drawing/2014/main" id="{D8B29330-11D9-4F15-A1FD-1B86ABDBBDE9}"/>
              </a:ext>
            </a:extLst>
          </p:cNvPr>
          <p:cNvCxnSpPr>
            <a:cxnSpLocks noChangeShapeType="1"/>
            <a:stCxn id="258" idx="6"/>
          </p:cNvCxnSpPr>
          <p:nvPr/>
        </p:nvCxnSpPr>
        <p:spPr bwMode="auto">
          <a:xfrm>
            <a:off x="5359346" y="1821514"/>
            <a:ext cx="325842" cy="1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AutoShape 11">
            <a:extLst>
              <a:ext uri="{FF2B5EF4-FFF2-40B4-BE49-F238E27FC236}">
                <a16:creationId xmlns:a16="http://schemas.microsoft.com/office/drawing/2014/main" id="{C9CE2ACD-947F-4132-8A89-73F51A212B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1632" y="2250959"/>
            <a:ext cx="502211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2" name="Shape 41">
            <a:extLst>
              <a:ext uri="{FF2B5EF4-FFF2-40B4-BE49-F238E27FC236}">
                <a16:creationId xmlns:a16="http://schemas.microsoft.com/office/drawing/2014/main" id="{B0480C8C-AC94-45A7-96A3-D8AF666BD57A}"/>
              </a:ext>
            </a:extLst>
          </p:cNvPr>
          <p:cNvCxnSpPr>
            <a:cxnSpLocks noChangeShapeType="1"/>
            <a:endCxn id="258" idx="2"/>
          </p:cNvCxnSpPr>
          <p:nvPr/>
        </p:nvCxnSpPr>
        <p:spPr bwMode="auto">
          <a:xfrm rot="5400000" flipH="1" flipV="1">
            <a:off x="3712705" y="1927012"/>
            <a:ext cx="872004" cy="6610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BDA85-BDE5-4274-A3FE-F6211A73560B}"/>
              </a:ext>
            </a:extLst>
          </p:cNvPr>
          <p:cNvSpPr/>
          <p:nvPr/>
        </p:nvSpPr>
        <p:spPr>
          <a:xfrm>
            <a:off x="8298489" y="1697940"/>
            <a:ext cx="219456" cy="41162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B67A0-F798-4B87-96D4-AB70C21A0E17}"/>
              </a:ext>
            </a:extLst>
          </p:cNvPr>
          <p:cNvSpPr/>
          <p:nvPr/>
        </p:nvSpPr>
        <p:spPr>
          <a:xfrm>
            <a:off x="8298491" y="1287260"/>
            <a:ext cx="219456" cy="4116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WB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060083-9EC1-4501-A54F-F2506565494A}"/>
              </a:ext>
            </a:extLst>
          </p:cNvPr>
          <p:cNvSpPr/>
          <p:nvPr/>
        </p:nvSpPr>
        <p:spPr>
          <a:xfrm>
            <a:off x="10158124" y="1285792"/>
            <a:ext cx="220024" cy="41162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00" dirty="0">
                <a:solidFill>
                  <a:prstClr val="white"/>
                </a:solidFill>
                <a:latin typeface="Calibri"/>
              </a:rPr>
              <a:t>WB</a:t>
            </a:r>
          </a:p>
        </p:txBody>
      </p: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8B8967D-A39D-478C-8DFC-E1B575FDBA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7151" y="1439415"/>
            <a:ext cx="2383565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5BE232D4-F6EA-4090-B957-0433B4379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7151" y="1815164"/>
            <a:ext cx="2383581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890F4165-8132-4692-941E-2F1FE505D0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19383" y="1433065"/>
            <a:ext cx="1635195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Shape 127">
            <a:extLst>
              <a:ext uri="{FF2B5EF4-FFF2-40B4-BE49-F238E27FC236}">
                <a16:creationId xmlns:a16="http://schemas.microsoft.com/office/drawing/2014/main" id="{FDCC3D54-A83E-4291-AC0B-A87553DB52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23443" y="5079898"/>
            <a:ext cx="2209782" cy="176432"/>
          </a:xfrm>
          <a:prstGeom prst="bentConnector3">
            <a:avLst>
              <a:gd name="adj1" fmla="val 10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" name="Flowchart: Terminator 278">
            <a:extLst>
              <a:ext uri="{FF2B5EF4-FFF2-40B4-BE49-F238E27FC236}">
                <a16:creationId xmlns:a16="http://schemas.microsoft.com/office/drawing/2014/main" id="{8953D861-B6E9-4D58-9E2F-CD38015662AC}"/>
              </a:ext>
            </a:extLst>
          </p:cNvPr>
          <p:cNvSpPr/>
          <p:nvPr/>
        </p:nvSpPr>
        <p:spPr>
          <a:xfrm>
            <a:off x="10701379" y="311486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80" name="AutoShape 11">
            <a:extLst>
              <a:ext uri="{FF2B5EF4-FFF2-40B4-BE49-F238E27FC236}">
                <a16:creationId xmlns:a16="http://schemas.microsoft.com/office/drawing/2014/main" id="{C7982921-A823-4762-8E73-3124168D79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6765" y="3220106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BC373BFF-94DB-4A59-8913-048DC5BAFA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6765" y="3535470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Flowchart: Terminator 282">
            <a:extLst>
              <a:ext uri="{FF2B5EF4-FFF2-40B4-BE49-F238E27FC236}">
                <a16:creationId xmlns:a16="http://schemas.microsoft.com/office/drawing/2014/main" id="{FCA366E7-1A2B-4F12-BD28-1AFD65409291}"/>
              </a:ext>
            </a:extLst>
          </p:cNvPr>
          <p:cNvSpPr/>
          <p:nvPr/>
        </p:nvSpPr>
        <p:spPr>
          <a:xfrm>
            <a:off x="6581079" y="2036309"/>
            <a:ext cx="215838" cy="734688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285" name="Flowchart: Terminator 284">
            <a:extLst>
              <a:ext uri="{FF2B5EF4-FFF2-40B4-BE49-F238E27FC236}">
                <a16:creationId xmlns:a16="http://schemas.microsoft.com/office/drawing/2014/main" id="{B15610F0-0359-4695-9819-BC73D7E398A8}"/>
              </a:ext>
            </a:extLst>
          </p:cNvPr>
          <p:cNvSpPr/>
          <p:nvPr/>
        </p:nvSpPr>
        <p:spPr>
          <a:xfrm>
            <a:off x="6581079" y="3407090"/>
            <a:ext cx="215838" cy="734688"/>
          </a:xfrm>
          <a:prstGeom prst="flowChartTerminator">
            <a:avLst/>
          </a:prstGeom>
          <a:solidFill>
            <a:srgbClr val="FF0000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1</a:t>
            </a:r>
          </a:p>
          <a:p>
            <a:pPr algn="ctr" defTabSz="527517"/>
            <a:r>
              <a:rPr lang="en-US" sz="16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cxnSp>
        <p:nvCxnSpPr>
          <p:cNvPr id="286" name="AutoShape 11">
            <a:extLst>
              <a:ext uri="{FF2B5EF4-FFF2-40B4-BE49-F238E27FC236}">
                <a16:creationId xmlns:a16="http://schemas.microsoft.com/office/drawing/2014/main" id="{89D75EB8-5073-49D1-AB0F-3FE1D104C734}"/>
              </a:ext>
            </a:extLst>
          </p:cNvPr>
          <p:cNvCxnSpPr>
            <a:cxnSpLocks noChangeShapeType="1"/>
            <a:endCxn id="285" idx="1"/>
          </p:cNvCxnSpPr>
          <p:nvPr/>
        </p:nvCxnSpPr>
        <p:spPr bwMode="auto">
          <a:xfrm>
            <a:off x="6192185" y="3774434"/>
            <a:ext cx="38889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Elbow Connector 479">
            <a:extLst>
              <a:ext uri="{FF2B5EF4-FFF2-40B4-BE49-F238E27FC236}">
                <a16:creationId xmlns:a16="http://schemas.microsoft.com/office/drawing/2014/main" id="{C7CBD4AC-4E71-4A56-8C9D-FB598CFB460B}"/>
              </a:ext>
            </a:extLst>
          </p:cNvPr>
          <p:cNvCxnSpPr>
            <a:cxnSpLocks/>
            <a:stCxn id="283" idx="3"/>
          </p:cNvCxnSpPr>
          <p:nvPr/>
        </p:nvCxnSpPr>
        <p:spPr>
          <a:xfrm>
            <a:off x="6796917" y="2403653"/>
            <a:ext cx="655855" cy="421261"/>
          </a:xfrm>
          <a:prstGeom prst="bentConnector3">
            <a:avLst>
              <a:gd name="adj1" fmla="val 6416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482">
            <a:extLst>
              <a:ext uri="{FF2B5EF4-FFF2-40B4-BE49-F238E27FC236}">
                <a16:creationId xmlns:a16="http://schemas.microsoft.com/office/drawing/2014/main" id="{E3AAD4F5-78EF-48B8-ACAB-B421997754FC}"/>
              </a:ext>
            </a:extLst>
          </p:cNvPr>
          <p:cNvCxnSpPr>
            <a:cxnSpLocks/>
            <a:stCxn id="285" idx="3"/>
          </p:cNvCxnSpPr>
          <p:nvPr/>
        </p:nvCxnSpPr>
        <p:spPr>
          <a:xfrm flipV="1">
            <a:off x="6796917" y="3413402"/>
            <a:ext cx="655855" cy="361032"/>
          </a:xfrm>
          <a:prstGeom prst="bentConnector3">
            <a:avLst>
              <a:gd name="adj1" fmla="val 6403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493">
            <a:extLst>
              <a:ext uri="{FF2B5EF4-FFF2-40B4-BE49-F238E27FC236}">
                <a16:creationId xmlns:a16="http://schemas.microsoft.com/office/drawing/2014/main" id="{505DD83C-B88A-4B57-A34A-A25FB6DE514B}"/>
              </a:ext>
            </a:extLst>
          </p:cNvPr>
          <p:cNvCxnSpPr>
            <a:cxnSpLocks/>
          </p:cNvCxnSpPr>
          <p:nvPr/>
        </p:nvCxnSpPr>
        <p:spPr>
          <a:xfrm>
            <a:off x="7219950" y="3774434"/>
            <a:ext cx="1078539" cy="200657"/>
          </a:xfrm>
          <a:prstGeom prst="bentConnector3">
            <a:avLst>
              <a:gd name="adj1" fmla="val -45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C7311F-B020-483B-A546-3F7277CEAC85}"/>
              </a:ext>
            </a:extLst>
          </p:cNvPr>
          <p:cNvCxnSpPr>
            <a:cxnSpLocks/>
            <a:endCxn id="279" idx="3"/>
          </p:cNvCxnSpPr>
          <p:nvPr/>
        </p:nvCxnSpPr>
        <p:spPr>
          <a:xfrm flipV="1">
            <a:off x="4136231" y="3377759"/>
            <a:ext cx="6791024" cy="2885722"/>
          </a:xfrm>
          <a:prstGeom prst="bentConnector3">
            <a:avLst>
              <a:gd name="adj1" fmla="val 103366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E81012D8-5584-43A7-AEF5-35F00EB13AB7}"/>
              </a:ext>
            </a:extLst>
          </p:cNvPr>
          <p:cNvSpPr/>
          <p:nvPr/>
        </p:nvSpPr>
        <p:spPr>
          <a:xfrm>
            <a:off x="6822047" y="4374840"/>
            <a:ext cx="1372297" cy="744584"/>
          </a:xfrm>
          <a:prstGeom prst="ellipse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srgbClr val="0070C0"/>
                </a:solidFill>
                <a:latin typeface="Calibri"/>
              </a:rPr>
              <a:t>Forwarding Logic</a:t>
            </a:r>
          </a:p>
        </p:txBody>
      </p:sp>
      <p:cxnSp>
        <p:nvCxnSpPr>
          <p:cNvPr id="313" name="Elbow Connector 505">
            <a:extLst>
              <a:ext uri="{FF2B5EF4-FFF2-40B4-BE49-F238E27FC236}">
                <a16:creationId xmlns:a16="http://schemas.microsoft.com/office/drawing/2014/main" id="{0885F53F-DE96-45F7-8219-6F0E2ED98F66}"/>
              </a:ext>
            </a:extLst>
          </p:cNvPr>
          <p:cNvCxnSpPr>
            <a:cxnSpLocks/>
            <a:endCxn id="285" idx="2"/>
          </p:cNvCxnSpPr>
          <p:nvPr/>
        </p:nvCxnSpPr>
        <p:spPr>
          <a:xfrm rot="16200000" flipV="1">
            <a:off x="6564635" y="4266141"/>
            <a:ext cx="443640" cy="194913"/>
          </a:xfrm>
          <a:prstGeom prst="bentConnector3">
            <a:avLst>
              <a:gd name="adj1" fmla="val 1692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507">
            <a:extLst>
              <a:ext uri="{FF2B5EF4-FFF2-40B4-BE49-F238E27FC236}">
                <a16:creationId xmlns:a16="http://schemas.microsoft.com/office/drawing/2014/main" id="{5089C91B-56D0-489F-83D8-2DFC57171BFE}"/>
              </a:ext>
            </a:extLst>
          </p:cNvPr>
          <p:cNvCxnSpPr>
            <a:cxnSpLocks/>
            <a:stCxn id="312" idx="1"/>
            <a:endCxn id="283" idx="2"/>
          </p:cNvCxnSpPr>
          <p:nvPr/>
        </p:nvCxnSpPr>
        <p:spPr>
          <a:xfrm rot="16200000" flipV="1">
            <a:off x="5999565" y="3460431"/>
            <a:ext cx="1712885" cy="334017"/>
          </a:xfrm>
          <a:prstGeom prst="bentConnector3">
            <a:avLst>
              <a:gd name="adj1" fmla="val 77804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BE939E83-5D29-4F15-99BE-40312C77F1E5}"/>
              </a:ext>
            </a:extLst>
          </p:cNvPr>
          <p:cNvSpPr txBox="1"/>
          <p:nvPr/>
        </p:nvSpPr>
        <p:spPr>
          <a:xfrm>
            <a:off x="4362700" y="5002166"/>
            <a:ext cx="68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20:16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83DC7329-A5CC-4909-9FED-546ED8A62B4C}"/>
              </a:ext>
            </a:extLst>
          </p:cNvPr>
          <p:cNvSpPr txBox="1"/>
          <p:nvPr/>
        </p:nvSpPr>
        <p:spPr>
          <a:xfrm>
            <a:off x="4356582" y="5245869"/>
            <a:ext cx="68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15:11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12DB7966-B6B4-46A7-B031-2EC016A03775}"/>
              </a:ext>
            </a:extLst>
          </p:cNvPr>
          <p:cNvSpPr txBox="1"/>
          <p:nvPr/>
        </p:nvSpPr>
        <p:spPr>
          <a:xfrm>
            <a:off x="5846773" y="4991697"/>
            <a:ext cx="41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62F4D4FB-5495-47F6-9AFC-A9E6C534C695}"/>
              </a:ext>
            </a:extLst>
          </p:cNvPr>
          <p:cNvSpPr txBox="1"/>
          <p:nvPr/>
        </p:nvSpPr>
        <p:spPr>
          <a:xfrm>
            <a:off x="5840354" y="5228517"/>
            <a:ext cx="48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CB766D79-6C3E-4F28-9C4C-7FFE1E223A22}"/>
              </a:ext>
            </a:extLst>
          </p:cNvPr>
          <p:cNvSpPr txBox="1"/>
          <p:nvPr/>
        </p:nvSpPr>
        <p:spPr>
          <a:xfrm>
            <a:off x="6815157" y="510925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rf_waE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1" name="AutoShape 11">
            <a:extLst>
              <a:ext uri="{FF2B5EF4-FFF2-40B4-BE49-F238E27FC236}">
                <a16:creationId xmlns:a16="http://schemas.microsoft.com/office/drawing/2014/main" id="{8EA2682C-2AC3-4B71-B382-5138DD17B6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6932" y="4836297"/>
            <a:ext cx="929499" cy="43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10DC4745-A0FC-4220-859B-3310F94C180F}"/>
              </a:ext>
            </a:extLst>
          </p:cNvPr>
          <p:cNvSpPr txBox="1"/>
          <p:nvPr/>
        </p:nvSpPr>
        <p:spPr>
          <a:xfrm>
            <a:off x="4364821" y="4621025"/>
            <a:ext cx="67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25:21</a:t>
            </a:r>
          </a:p>
        </p:txBody>
      </p:sp>
      <p:cxnSp>
        <p:nvCxnSpPr>
          <p:cNvPr id="361" name="Shape 127">
            <a:extLst>
              <a:ext uri="{FF2B5EF4-FFF2-40B4-BE49-F238E27FC236}">
                <a16:creationId xmlns:a16="http://schemas.microsoft.com/office/drawing/2014/main" id="{01F3AA42-F24D-4E8F-A297-BABB2FC15C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94370" y="5007691"/>
            <a:ext cx="506327" cy="204659"/>
          </a:xfrm>
          <a:prstGeom prst="bentConnector3">
            <a:avLst>
              <a:gd name="adj1" fmla="val 149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EE62456C-B8D2-43C4-AF21-83342410D3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0159" y="3544192"/>
            <a:ext cx="68092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770F2ED-53B8-4949-BBE3-05773C851F07}"/>
              </a:ext>
            </a:extLst>
          </p:cNvPr>
          <p:cNvCxnSpPr>
            <a:cxnSpLocks/>
          </p:cNvCxnSpPr>
          <p:nvPr/>
        </p:nvCxnSpPr>
        <p:spPr>
          <a:xfrm>
            <a:off x="8803844" y="1429890"/>
            <a:ext cx="5" cy="4242816"/>
          </a:xfrm>
          <a:prstGeom prst="line">
            <a:avLst/>
          </a:prstGeom>
          <a:ln w="19050">
            <a:solidFill>
              <a:srgbClr val="0070C0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Elbow Connector 555">
            <a:extLst>
              <a:ext uri="{FF2B5EF4-FFF2-40B4-BE49-F238E27FC236}">
                <a16:creationId xmlns:a16="http://schemas.microsoft.com/office/drawing/2014/main" id="{208928D9-A2BA-4BCD-974C-2394C1BC24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0421" y="4950079"/>
            <a:ext cx="725174" cy="701672"/>
          </a:xfrm>
          <a:prstGeom prst="bentConnector3">
            <a:avLst>
              <a:gd name="adj1" fmla="val -898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547">
            <a:extLst>
              <a:ext uri="{FF2B5EF4-FFF2-40B4-BE49-F238E27FC236}">
                <a16:creationId xmlns:a16="http://schemas.microsoft.com/office/drawing/2014/main" id="{23D9A8FA-C0E2-455E-B021-EE7E4B3CE46E}"/>
              </a:ext>
            </a:extLst>
          </p:cNvPr>
          <p:cNvCxnSpPr>
            <a:cxnSpLocks/>
          </p:cNvCxnSpPr>
          <p:nvPr/>
        </p:nvCxnSpPr>
        <p:spPr>
          <a:xfrm>
            <a:off x="10378879" y="1429715"/>
            <a:ext cx="166599" cy="4352544"/>
          </a:xfrm>
          <a:prstGeom prst="bentConnector2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550">
            <a:extLst>
              <a:ext uri="{FF2B5EF4-FFF2-40B4-BE49-F238E27FC236}">
                <a16:creationId xmlns:a16="http://schemas.microsoft.com/office/drawing/2014/main" id="{794C0B09-A625-4A08-A155-5A8F5CB3E0ED}"/>
              </a:ext>
            </a:extLst>
          </p:cNvPr>
          <p:cNvCxnSpPr>
            <a:cxnSpLocks/>
          </p:cNvCxnSpPr>
          <p:nvPr/>
        </p:nvCxnSpPr>
        <p:spPr>
          <a:xfrm rot="10800000">
            <a:off x="7960054" y="5029436"/>
            <a:ext cx="2591587" cy="747851"/>
          </a:xfrm>
          <a:prstGeom prst="bentConnector3">
            <a:avLst>
              <a:gd name="adj1" fmla="val 99985"/>
            </a:avLst>
          </a:prstGeom>
          <a:ln w="190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423">
            <a:extLst>
              <a:ext uri="{FF2B5EF4-FFF2-40B4-BE49-F238E27FC236}">
                <a16:creationId xmlns:a16="http://schemas.microsoft.com/office/drawing/2014/main" id="{3EB0DB57-08F2-4F2F-939E-A4C6A71E1107}"/>
              </a:ext>
            </a:extLst>
          </p:cNvPr>
          <p:cNvCxnSpPr>
            <a:cxnSpLocks/>
          </p:cNvCxnSpPr>
          <p:nvPr/>
        </p:nvCxnSpPr>
        <p:spPr>
          <a:xfrm flipV="1">
            <a:off x="5900159" y="2172153"/>
            <a:ext cx="686638" cy="651842"/>
          </a:xfrm>
          <a:prstGeom prst="bentConnector3">
            <a:avLst>
              <a:gd name="adj1" fmla="val 2595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444E2F1D-C447-4039-A4F1-FD133A124EB5}"/>
              </a:ext>
            </a:extLst>
          </p:cNvPr>
          <p:cNvCxnSpPr/>
          <p:nvPr/>
        </p:nvCxnSpPr>
        <p:spPr>
          <a:xfrm flipV="1">
            <a:off x="8663775" y="3161309"/>
            <a:ext cx="1" cy="27432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Elbow Connector 460">
            <a:extLst>
              <a:ext uri="{FF2B5EF4-FFF2-40B4-BE49-F238E27FC236}">
                <a16:creationId xmlns:a16="http://schemas.microsoft.com/office/drawing/2014/main" id="{731789B8-62B8-492F-B8C3-1DBAB11EFE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4954" y="3213779"/>
            <a:ext cx="3201801" cy="2076849"/>
          </a:xfrm>
          <a:prstGeom prst="bentConnector4">
            <a:avLst>
              <a:gd name="adj1" fmla="val -1550"/>
              <a:gd name="adj2" fmla="val 111007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B2B22A9C-3D81-4BA4-94AA-962DBCE8707E}"/>
              </a:ext>
            </a:extLst>
          </p:cNvPr>
          <p:cNvCxnSpPr>
            <a:cxnSpLocks/>
          </p:cNvCxnSpPr>
          <p:nvPr/>
        </p:nvCxnSpPr>
        <p:spPr>
          <a:xfrm flipV="1">
            <a:off x="8980995" y="5345908"/>
            <a:ext cx="0" cy="66103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23">
            <a:extLst>
              <a:ext uri="{FF2B5EF4-FFF2-40B4-BE49-F238E27FC236}">
                <a16:creationId xmlns:a16="http://schemas.microsoft.com/office/drawing/2014/main" id="{B22B9D11-DE49-4B82-BDEB-0FE2D289AE43}"/>
              </a:ext>
            </a:extLst>
          </p:cNvPr>
          <p:cNvCxnSpPr>
            <a:cxnSpLocks/>
          </p:cNvCxnSpPr>
          <p:nvPr/>
        </p:nvCxnSpPr>
        <p:spPr>
          <a:xfrm rot="10800000">
            <a:off x="7743825" y="5098145"/>
            <a:ext cx="1244442" cy="904036"/>
          </a:xfrm>
          <a:prstGeom prst="bentConnector3">
            <a:avLst>
              <a:gd name="adj1" fmla="val 99943"/>
            </a:avLst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hape 127">
            <a:extLst>
              <a:ext uri="{FF2B5EF4-FFF2-40B4-BE49-F238E27FC236}">
                <a16:creationId xmlns:a16="http://schemas.microsoft.com/office/drawing/2014/main" id="{DCAA60CF-3E3F-441F-82E1-23B40A83F007}"/>
              </a:ext>
            </a:extLst>
          </p:cNvPr>
          <p:cNvCxnSpPr>
            <a:cxnSpLocks noChangeShapeType="1"/>
            <a:endCxn id="312" idx="4"/>
          </p:cNvCxnSpPr>
          <p:nvPr/>
        </p:nvCxnSpPr>
        <p:spPr bwMode="auto">
          <a:xfrm rot="10800000">
            <a:off x="7508196" y="5119425"/>
            <a:ext cx="3324110" cy="995783"/>
          </a:xfrm>
          <a:prstGeom prst="bentConnector2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028CBE79-BC0B-434A-9A24-2D4D32C3EA50}"/>
              </a:ext>
            </a:extLst>
          </p:cNvPr>
          <p:cNvSpPr txBox="1"/>
          <p:nvPr/>
        </p:nvSpPr>
        <p:spPr>
          <a:xfrm>
            <a:off x="9773442" y="995048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DB03CB6-513D-4D7F-83E3-1BB3E1D49A11}"/>
              </a:ext>
            </a:extLst>
          </p:cNvPr>
          <p:cNvSpPr txBox="1"/>
          <p:nvPr/>
        </p:nvSpPr>
        <p:spPr>
          <a:xfrm>
            <a:off x="7930245" y="999005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cxnSp>
        <p:nvCxnSpPr>
          <p:cNvPr id="625" name="Shape 127">
            <a:extLst>
              <a:ext uri="{FF2B5EF4-FFF2-40B4-BE49-F238E27FC236}">
                <a16:creationId xmlns:a16="http://schemas.microsoft.com/office/drawing/2014/main" id="{B67E848C-0355-46B0-B890-D4FDD76ADE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317721" y="3618451"/>
            <a:ext cx="3190476" cy="2495967"/>
          </a:xfrm>
          <a:prstGeom prst="bentConnector3">
            <a:avLst>
              <a:gd name="adj1" fmla="val 110897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0" name="Shape 127">
            <a:extLst>
              <a:ext uri="{FF2B5EF4-FFF2-40B4-BE49-F238E27FC236}">
                <a16:creationId xmlns:a16="http://schemas.microsoft.com/office/drawing/2014/main" id="{A03D23D5-29E9-4F46-A8A0-ADCE13FF878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56345" y="4137797"/>
            <a:ext cx="3859828" cy="391540"/>
          </a:xfrm>
          <a:prstGeom prst="bentConnector3">
            <a:avLst>
              <a:gd name="adj1" fmla="val 100013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3" name="AutoShape 11">
            <a:extLst>
              <a:ext uri="{FF2B5EF4-FFF2-40B4-BE49-F238E27FC236}">
                <a16:creationId xmlns:a16="http://schemas.microsoft.com/office/drawing/2014/main" id="{FE2AB31C-7974-444F-AA76-576FF64E58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8639" y="4012559"/>
            <a:ext cx="228791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8" name="TextBox 647">
            <a:extLst>
              <a:ext uri="{FF2B5EF4-FFF2-40B4-BE49-F238E27FC236}">
                <a16:creationId xmlns:a16="http://schemas.microsoft.com/office/drawing/2014/main" id="{2EBD216F-D7A5-4542-8022-4C86B976BEC7}"/>
              </a:ext>
            </a:extLst>
          </p:cNvPr>
          <p:cNvSpPr txBox="1"/>
          <p:nvPr/>
        </p:nvSpPr>
        <p:spPr>
          <a:xfrm>
            <a:off x="5838821" y="4611801"/>
            <a:ext cx="475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" name="AutoShape 11">
            <a:extLst>
              <a:ext uri="{FF2B5EF4-FFF2-40B4-BE49-F238E27FC236}">
                <a16:creationId xmlns:a16="http://schemas.microsoft.com/office/drawing/2014/main" id="{CED3E264-80B1-495A-AB85-9B878EC9AC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4384" y="4842217"/>
            <a:ext cx="1872872" cy="181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D57AD550-FDCF-4007-B96A-7A1443487467}"/>
              </a:ext>
            </a:extLst>
          </p:cNvPr>
          <p:cNvCxnSpPr>
            <a:cxnSpLocks/>
          </p:cNvCxnSpPr>
          <p:nvPr/>
        </p:nvCxnSpPr>
        <p:spPr>
          <a:xfrm>
            <a:off x="10377350" y="5337741"/>
            <a:ext cx="439403" cy="775085"/>
          </a:xfrm>
          <a:prstGeom prst="bentConnector3">
            <a:avLst>
              <a:gd name="adj1" fmla="val 103323"/>
            </a:avLst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507410C0-AA2C-4C52-AA65-ABB0EA6881DF}"/>
              </a:ext>
            </a:extLst>
          </p:cNvPr>
          <p:cNvSpPr txBox="1"/>
          <p:nvPr/>
        </p:nvSpPr>
        <p:spPr>
          <a:xfrm>
            <a:off x="5981700" y="435690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ForwardBE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6C3F7C6C-FE00-41B7-8802-56857DE9EF6B}"/>
              </a:ext>
            </a:extLst>
          </p:cNvPr>
          <p:cNvSpPr txBox="1"/>
          <p:nvPr/>
        </p:nvSpPr>
        <p:spPr>
          <a:xfrm>
            <a:off x="5981700" y="292132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ForwardAE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FDC755E-C33A-410F-B8C0-0AA2C0A03BFC}"/>
              </a:ext>
            </a:extLst>
          </p:cNvPr>
          <p:cNvSpPr txBox="1"/>
          <p:nvPr/>
        </p:nvSpPr>
        <p:spPr>
          <a:xfrm>
            <a:off x="9097439" y="5096864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rf_waM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3D9B993B-B304-405B-96ED-6617819BC651}"/>
              </a:ext>
            </a:extLst>
          </p:cNvPr>
          <p:cNvSpPr txBox="1"/>
          <p:nvPr/>
        </p:nvSpPr>
        <p:spPr>
          <a:xfrm>
            <a:off x="10479510" y="5091918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rf_waW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8817279D-1ACC-459A-9A84-56DBA2934809}"/>
              </a:ext>
            </a:extLst>
          </p:cNvPr>
          <p:cNvSpPr txBox="1"/>
          <p:nvPr/>
        </p:nvSpPr>
        <p:spPr>
          <a:xfrm>
            <a:off x="206019" y="6197241"/>
            <a:ext cx="3593695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600" dirty="0">
                <a:solidFill>
                  <a:prstClr val="black"/>
                </a:solidFill>
                <a:latin typeface="Calibri"/>
              </a:rPr>
              <a:t>Note: Logics for sign extensions and next pc calculation are omitted for simplicity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6553F94-BE46-499E-BC49-D03300DE8292}"/>
              </a:ext>
            </a:extLst>
          </p:cNvPr>
          <p:cNvSpPr txBox="1"/>
          <p:nvPr/>
        </p:nvSpPr>
        <p:spPr>
          <a:xfrm>
            <a:off x="5485470" y="995048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00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120" name="Slide Number Placeholder 1">
            <a:extLst>
              <a:ext uri="{FF2B5EF4-FFF2-40B4-BE49-F238E27FC236}">
                <a16:creationId xmlns:a16="http://schemas.microsoft.com/office/drawing/2014/main" id="{C54493CF-B1D7-4840-9C4D-FC1CCB59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6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6" grpId="0" animBg="1"/>
      <p:bldP spid="257" grpId="0" animBg="1"/>
      <p:bldP spid="258" grpId="0" animBg="1"/>
      <p:bldP spid="19" grpId="0" animBg="1"/>
      <p:bldP spid="20" grpId="0" animBg="1"/>
      <p:bldP spid="21" grpId="0" animBg="1"/>
      <p:bldP spid="283" grpId="0" animBg="1"/>
      <p:bldP spid="285" grpId="0" animBg="1"/>
      <p:bldP spid="312" grpId="0" animBg="1"/>
      <p:bldP spid="648" grpId="0"/>
      <p:bldP spid="650" grpId="0"/>
      <p:bldP spid="652" grpId="0"/>
      <p:bldP spid="6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Stall With Forwarding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61553"/>
            <a:ext cx="1088898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For LW</a:t>
            </a:r>
            <a:r>
              <a:rPr lang="en-US" sz="2400" b="1" dirty="0">
                <a:sym typeface="Wingdings" panose="05000000000000000000" pitchFamily="2" charset="2"/>
              </a:rPr>
              <a:t> sourced dependency, we still need to stall for one cycle</a:t>
            </a:r>
            <a:r>
              <a:rPr lang="en-US" sz="2400" b="1" dirty="0"/>
              <a:t> </a:t>
            </a:r>
            <a:endParaRPr lang="en-US" sz="2400" b="1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Freeze the PC and IF/ID pipeline register for one clock cycle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Flush the ID/EXE pipeline register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1" name="Group 4"/>
          <p:cNvGraphicFramePr>
            <a:graphicFrameLocks/>
          </p:cNvGraphicFramePr>
          <p:nvPr/>
        </p:nvGraphicFramePr>
        <p:xfrm>
          <a:off x="2606300" y="3032367"/>
          <a:ext cx="6979394" cy="2925518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5096458" y="3618186"/>
            <a:ext cx="199476" cy="17462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95F29D75-C6CF-48E5-B217-9A90CCE6E8A5}"/>
              </a:ext>
            </a:extLst>
          </p:cNvPr>
          <p:cNvSpPr/>
          <p:nvPr/>
        </p:nvSpPr>
        <p:spPr bwMode="auto">
          <a:xfrm>
            <a:off x="4582265" y="37475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EA7B653-4C5D-49BB-9C6C-C0C74AD0365F}"/>
              </a:ext>
            </a:extLst>
          </p:cNvPr>
          <p:cNvSpPr/>
          <p:nvPr/>
        </p:nvSpPr>
        <p:spPr bwMode="auto">
          <a:xfrm>
            <a:off x="4580941" y="413739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1198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11646</TotalTime>
  <Words>4815</Words>
  <Application>Microsoft Office PowerPoint</Application>
  <PresentationFormat>Widescreen</PresentationFormat>
  <Paragraphs>1689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SJSU Spartan Regular</vt:lpstr>
      <vt:lpstr>Arial</vt:lpstr>
      <vt:lpstr>Calibri</vt:lpstr>
      <vt:lpstr>Calibri Light</vt:lpstr>
      <vt:lpstr>Courier New</vt:lpstr>
      <vt:lpstr>Lucida Console</vt:lpstr>
      <vt:lpstr>Tahoma</vt:lpstr>
      <vt:lpstr>Times New Roman</vt:lpstr>
      <vt:lpstr>Wingdings</vt:lpstr>
      <vt:lpstr>Office Theme</vt:lpstr>
      <vt:lpstr>1_Office Theme</vt:lpstr>
      <vt:lpstr>Lecture 3.  Processor Microarchitecture and Design (4)</vt:lpstr>
      <vt:lpstr>Cause of Data Hazards</vt:lpstr>
      <vt:lpstr>Pipeline Stall for Data Hazards</vt:lpstr>
      <vt:lpstr>Data Hazards Solutions</vt:lpstr>
      <vt:lpstr>Data Forwarding</vt:lpstr>
      <vt:lpstr>Forwarding Logic</vt:lpstr>
      <vt:lpstr>Forwarding Logic</vt:lpstr>
      <vt:lpstr>Forwarding Path</vt:lpstr>
      <vt:lpstr>Stall With Forwarding</vt:lpstr>
      <vt:lpstr>Forwarding Path</vt:lpstr>
      <vt:lpstr>Stalling Condition</vt:lpstr>
      <vt:lpstr>Current Design</vt:lpstr>
      <vt:lpstr>Pipeline Latency with Forwarding/Stall</vt:lpstr>
      <vt:lpstr>Code Scheduling to Avoid Stalls</vt:lpstr>
      <vt:lpstr>Code Scheduling to Avoid Stalls</vt:lpstr>
      <vt:lpstr>Code Scheduling to Avoid Stalls</vt:lpstr>
      <vt:lpstr>Code Scheduling to Avoid Stalls</vt:lpstr>
      <vt:lpstr>Code Scheduling to Avoid Stalls</vt:lpstr>
      <vt:lpstr>Code Scheduling to Avoid Stalls</vt:lpstr>
      <vt:lpstr>Control Hazard</vt:lpstr>
      <vt:lpstr>Statically Predict Not Taken</vt:lpstr>
      <vt:lpstr>Statically Predict Not Taken: Issues</vt:lpstr>
      <vt:lpstr>Statically Predict Not Taken: Issues</vt:lpstr>
      <vt:lpstr>Static Branch Prediction Penalty</vt:lpstr>
      <vt:lpstr>Statically Predict Not Taken</vt:lpstr>
      <vt:lpstr>Statically Predict Not Taken</vt:lpstr>
      <vt:lpstr>Statically Predict Not Taken</vt:lpstr>
      <vt:lpstr>Statically Predict Not Taken</vt:lpstr>
      <vt:lpstr>Statically Predict Not Taken</vt:lpstr>
      <vt:lpstr>Predict Taken?</vt:lpstr>
      <vt:lpstr>Early Branch Determination</vt:lpstr>
      <vt:lpstr>Early Branch Determination</vt:lpstr>
      <vt:lpstr>Early Determination w/ Predict NT</vt:lpstr>
      <vt:lpstr>Early Determination w/ Predict NT</vt:lpstr>
      <vt:lpstr>Early Branch Determination: Issues</vt:lpstr>
      <vt:lpstr>Early Determination w/ Predict NT</vt:lpstr>
      <vt:lpstr>Early Determination w/ Predict NT</vt:lpstr>
      <vt:lpstr>Early Determination w/ Predict NT</vt:lpstr>
      <vt:lpstr>Early Branch Determination</vt:lpstr>
      <vt:lpstr>Early Branch Determination</vt:lpstr>
      <vt:lpstr>Branch Delay Slot</vt:lpstr>
      <vt:lpstr>Branch Delay Slot</vt:lpstr>
      <vt:lpstr>Branch Delay Slot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(4)</dc:title>
  <dc:creator>Haonan Wang</dc:creator>
  <cp:lastModifiedBy>Haonan Wang</cp:lastModifiedBy>
  <cp:revision>525</cp:revision>
  <dcterms:created xsi:type="dcterms:W3CDTF">2020-09-29T10:30:18Z</dcterms:created>
  <dcterms:modified xsi:type="dcterms:W3CDTF">2022-10-01T06:15:53Z</dcterms:modified>
</cp:coreProperties>
</file>