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586" r:id="rId3"/>
    <p:sldId id="268" r:id="rId4"/>
    <p:sldId id="391" r:id="rId5"/>
    <p:sldId id="467" r:id="rId6"/>
    <p:sldId id="406" r:id="rId7"/>
    <p:sldId id="407" r:id="rId8"/>
    <p:sldId id="631" r:id="rId9"/>
    <p:sldId id="497" r:id="rId10"/>
    <p:sldId id="590" r:id="rId11"/>
    <p:sldId id="589" r:id="rId12"/>
    <p:sldId id="588" r:id="rId13"/>
    <p:sldId id="603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Daj9jCn7A/bEqCHcMV4yUQ==" hashData="fZoEog5IgwgCFns+h8ThA0gTnfbQBUkixHFLiSUVF5dibd+4KhR2OpIgsa4aVKULFNcAXl1Kod594QwMnfxN2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 autoAdjust="0"/>
    <p:restoredTop sz="55156" autoAdjust="0"/>
  </p:normalViewPr>
  <p:slideViewPr>
    <p:cSldViewPr snapToGrid="0">
      <p:cViewPr varScale="1">
        <p:scale>
          <a:sx n="79" d="100"/>
          <a:sy n="79" d="100"/>
        </p:scale>
        <p:origin x="30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4FED-AADA-465A-A165-8526444EC381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EC599-8B7C-49B7-819C-A2DF41E6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49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84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4C5B86-F766-4D25-A1A6-369EDB6DA94C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 October, 2022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355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4 — The Processor</a:t>
            </a:r>
          </a:p>
        </p:txBody>
      </p:sp>
      <p:sp>
        <p:nvSpPr>
          <p:cNvPr id="2355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BF31BF-14A9-427F-A842-FB4FE207E99C}" type="slidenum"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355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99569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3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AFD084-DBAA-0648-9473-D201086AF6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780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813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1289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EC599-8B7C-49B7-819C-A2DF41E641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35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27DB8E-BD4B-42BE-916F-C8D4221D7057}" type="datetime4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October 9, 2022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 — Computer Abstractions and Technology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DD4135-20E7-444F-B6E7-4AA135705A5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AU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55315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D600-2837-4AFB-A940-57F2FDA77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1435A-6003-44E7-A148-37E620C24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B6C6A-E874-451E-9F01-F43DC130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EBEC-C424-493A-B0F3-A173CF53C6A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9927A-43B2-49CC-A4BE-2D4B51F7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E13D1-4B00-4F86-B582-06EA51FC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1304-4C44-4BCF-8E13-F437E929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5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F3C2-2396-47F6-AFD0-5DC62DD0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0BD20-66F8-4384-83BA-407A7A470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F3C9A-46B7-4573-8C81-3CD8994B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EBEC-C424-493A-B0F3-A173CF53C6A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09D2B-753B-446E-8B76-B444B8C6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87E05-C81F-403F-9914-9368063F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1304-4C44-4BCF-8E13-F437E929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3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D3E569-346C-48AB-A1C1-AFD06E7DC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8DB62-E764-4885-9E6E-C0C284953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EE8F2-8F2A-4A61-A366-DD4B6041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EBEC-C424-493A-B0F3-A173CF53C6A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26671-4323-4078-9C26-CF9431A0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E7085-43A1-4240-A80A-FDD0CFF9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1304-4C44-4BCF-8E13-F437E929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24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831651" y="5870288"/>
            <a:ext cx="3580093" cy="873637"/>
            <a:chOff x="1462322" y="4943310"/>
            <a:chExt cx="2685070" cy="757152"/>
          </a:xfrm>
        </p:grpSpPr>
        <p:sp>
          <p:nvSpPr>
            <p:cNvPr id="12" name="TextBox 11"/>
            <p:cNvSpPr txBox="1"/>
            <p:nvPr/>
          </p:nvSpPr>
          <p:spPr>
            <a:xfrm>
              <a:off x="1462322" y="4943310"/>
              <a:ext cx="1056059" cy="757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77" dirty="0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32485" y="5004866"/>
              <a:ext cx="1414907" cy="63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77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2077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026" y="5966404"/>
            <a:ext cx="838861" cy="7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4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1367"/>
            <a:ext cx="10972799" cy="693322"/>
          </a:xfrm>
        </p:spPr>
        <p:txBody>
          <a:bodyPr>
            <a:noAutofit/>
          </a:bodyPr>
          <a:lstStyle>
            <a:lvl1pPr>
              <a:defRPr sz="4615" b="1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34E7E628-D8CE-DA44-BFF7-C4887CBB62D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16945" y="6292195"/>
            <a:ext cx="1982844" cy="447558"/>
            <a:chOff x="1714710" y="5004867"/>
            <a:chExt cx="2431536" cy="1464924"/>
          </a:xfrm>
        </p:grpSpPr>
        <p:sp>
          <p:nvSpPr>
            <p:cNvPr id="10" name="TextBox 9"/>
            <p:cNvSpPr txBox="1"/>
            <p:nvPr/>
          </p:nvSpPr>
          <p:spPr>
            <a:xfrm>
              <a:off x="1714710" y="5004867"/>
              <a:ext cx="906994" cy="1464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8" dirty="0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32484" y="5004867"/>
              <a:ext cx="1413762" cy="1464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4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1154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1" y="885512"/>
            <a:ext cx="2481943" cy="942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3" name="Rectangle 12"/>
          <p:cNvSpPr/>
          <p:nvPr userDrawn="1"/>
        </p:nvSpPr>
        <p:spPr>
          <a:xfrm>
            <a:off x="2481943" y="885330"/>
            <a:ext cx="9710057" cy="94957"/>
          </a:xfrm>
          <a:prstGeom prst="rect">
            <a:avLst/>
          </a:prstGeom>
          <a:solidFill>
            <a:srgbClr val="E7AC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</p:spTree>
    <p:extLst>
      <p:ext uri="{BB962C8B-B14F-4D97-AF65-F5344CB8AC3E}">
        <p14:creationId xmlns:p14="http://schemas.microsoft.com/office/powerpoint/2010/main" val="1169606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61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308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077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84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19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2"/>
            <a:ext cx="5386917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4"/>
            <a:ext cx="5386917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2"/>
            <a:ext cx="5389033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4"/>
            <a:ext cx="5389033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88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96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29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692"/>
            </a:lvl1pPr>
            <a:lvl2pPr>
              <a:defRPr sz="3231"/>
            </a:lvl2pPr>
            <a:lvl3pPr>
              <a:defRPr sz="2769"/>
            </a:lvl3pPr>
            <a:lvl4pPr>
              <a:defRPr sz="2308"/>
            </a:lvl4pPr>
            <a:lvl5pPr>
              <a:defRPr sz="2308"/>
            </a:lvl5pPr>
            <a:lvl6pPr>
              <a:defRPr sz="2308"/>
            </a:lvl6pPr>
            <a:lvl7pPr>
              <a:defRPr sz="2308"/>
            </a:lvl7pPr>
            <a:lvl8pPr>
              <a:defRPr sz="2308"/>
            </a:lvl8pPr>
            <a:lvl9pPr>
              <a:defRPr sz="23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9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F652-2E0D-4FF5-9828-96FCC8A2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6EBA2-046F-4AB7-A389-45B50AC01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D7049-7FC1-4F5A-A7CA-BE9C3A46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EBEC-C424-493A-B0F3-A173CF53C6A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B26CC-1678-45AC-9183-6821E653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FC777-BA96-40DA-9826-ADB5065B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1304-4C44-4BCF-8E13-F437E929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467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692"/>
            </a:lvl1pPr>
            <a:lvl2pPr marL="527517" indent="0">
              <a:buNone/>
              <a:defRPr sz="3231"/>
            </a:lvl2pPr>
            <a:lvl3pPr marL="1055035" indent="0">
              <a:buNone/>
              <a:defRPr sz="2769"/>
            </a:lvl3pPr>
            <a:lvl4pPr marL="1582552" indent="0">
              <a:buNone/>
              <a:defRPr sz="2308"/>
            </a:lvl4pPr>
            <a:lvl5pPr marL="2110069" indent="0">
              <a:buNone/>
              <a:defRPr sz="2308"/>
            </a:lvl5pPr>
            <a:lvl6pPr marL="2637587" indent="0">
              <a:buNone/>
              <a:defRPr sz="2308"/>
            </a:lvl6pPr>
            <a:lvl7pPr marL="3165104" indent="0">
              <a:buNone/>
              <a:defRPr sz="2308"/>
            </a:lvl7pPr>
            <a:lvl8pPr marL="3692622" indent="0">
              <a:buNone/>
              <a:defRPr sz="2308"/>
            </a:lvl8pPr>
            <a:lvl9pPr marL="4220139" indent="0">
              <a:buNone/>
              <a:defRPr sz="230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81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747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681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6" y="1125538"/>
            <a:ext cx="5412316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3362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8F5C-8E80-4AC0-B20E-E861FED5A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D7879-FC26-45CE-B4FF-26A434F73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E1465-F518-4F20-AF01-FA817299F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EBEC-C424-493A-B0F3-A173CF53C6A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D1E1D-36EE-4559-A4B8-5734E17E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2FF65-D570-4EE4-A847-9D618D57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1304-4C44-4BCF-8E13-F437E929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5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2D2A-F425-45A8-9063-CB6CEFF2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686-F4CD-4A7C-BF0E-D508A0B4C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160C3-620D-4C79-B105-3DCC0DC1E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78D9B-7F26-443E-A8E7-15C66A02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EBEC-C424-493A-B0F3-A173CF53C6A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8B2A4-B4B4-486E-B4FE-4C5C8DB6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9AC5B-CD9B-411A-9902-D7C203D7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1304-4C44-4BCF-8E13-F437E929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8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C2FD-B279-488B-9EC5-4812C311B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04006-C9C5-4DAE-9610-43F1C325B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0B527-5DDD-4202-9FB4-7DE820F07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676ADE-A1F0-48CE-9F2B-A6792DC13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6E91D-4CB6-4C17-8F15-6570B7A1B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0E8AC1-2455-46C2-A6D9-D50928E7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EBEC-C424-493A-B0F3-A173CF53C6A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933E39-D84F-4A05-A0CE-EC48368A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B302E-07A8-4083-99A3-0215E5EC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1304-4C44-4BCF-8E13-F437E929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5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12F7-D467-4EEA-94B1-B1C1F5383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56663-5022-4E35-87C2-F84C4F99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EBEC-C424-493A-B0F3-A173CF53C6A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2F614-C663-4ED5-8A4F-49508E6C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67C34-32CE-480D-94E8-69ABDF344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1304-4C44-4BCF-8E13-F437E929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3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211CEB-B35E-48C0-8889-19DA1DA50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EBEC-C424-493A-B0F3-A173CF53C6A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71267-16B4-451D-A6E6-DE227FC1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7D923-755B-4106-89CE-DA66656B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1304-4C44-4BCF-8E13-F437E929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6067-25EC-4742-BDC0-1F98765E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B5D9C-F220-4D7A-B260-13A85E484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213B1-6C74-4074-88A5-CC71F40BB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D76C9-A1C7-4D3F-907F-227D4690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EBEC-C424-493A-B0F3-A173CF53C6A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EEED3-5802-423F-9753-3D6D07391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8EFE5-FF05-497A-9224-C0DB2BA86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1304-4C44-4BCF-8E13-F437E929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6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E993-CAA5-4F97-B332-DCF55398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E62DEB-726C-44F6-A393-796584E5C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B3007-C3E7-42C5-8007-F252BC54C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35C4A-CFC5-41E4-A32B-BACD3CE77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EBEC-C424-493A-B0F3-A173CF53C6A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332CA-9C5E-4F41-BD54-271528CF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15DFE-F6BB-4D9F-B44F-BFBC6DA0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1304-4C44-4BCF-8E13-F437E929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7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0262D0-8E54-4AE3-A364-D73624486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C19D8-C7D2-4EC1-A2B9-F8B52A65A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54B69-3B1E-4383-9BB0-D0801F74A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5EBEC-C424-493A-B0F3-A173CF53C6A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C2A21-0399-4897-9E5F-160917F6A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CE068-0778-4838-B2D2-C51B2B928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C1304-4C44-4BCF-8E13-F437E929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0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7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527517" rtl="0" eaLnBrk="1" latinLnBrk="0" hangingPunct="1">
        <a:spcBef>
          <a:spcPct val="0"/>
        </a:spcBef>
        <a:buNone/>
        <a:defRPr sz="50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527517" rtl="0" eaLnBrk="1" latinLnBrk="0" hangingPunct="1">
        <a:spcBef>
          <a:spcPct val="20000"/>
        </a:spcBef>
        <a:buFont typeface="Arial"/>
        <a:buChar char="•"/>
        <a:defRPr sz="3692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527517" rtl="0" eaLnBrk="1" latinLnBrk="0" hangingPunct="1">
        <a:spcBef>
          <a:spcPct val="20000"/>
        </a:spcBef>
        <a:buFont typeface="Arial"/>
        <a:buChar char="–"/>
        <a:defRPr sz="3231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527517" rtl="0" eaLnBrk="1" latinLnBrk="0" hangingPunct="1">
        <a:spcBef>
          <a:spcPct val="20000"/>
        </a:spcBef>
        <a:buFont typeface="Arial"/>
        <a:buChar char="•"/>
        <a:defRPr sz="2769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527517" rtl="0" eaLnBrk="1" latinLnBrk="0" hangingPunct="1">
        <a:spcBef>
          <a:spcPct val="20000"/>
        </a:spcBef>
        <a:buFont typeface="Arial"/>
        <a:buChar char="–"/>
        <a:defRPr sz="2308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527517" rtl="0" eaLnBrk="1" latinLnBrk="0" hangingPunct="1">
        <a:spcBef>
          <a:spcPct val="20000"/>
        </a:spcBef>
        <a:buFont typeface="Arial"/>
        <a:buChar char="»"/>
        <a:defRPr sz="2308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21306" y="2283425"/>
            <a:ext cx="6749390" cy="133788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3. </a:t>
            </a:r>
            <a:b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>
                <a:solidFill>
                  <a:srgbClr val="036DB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Processor Microarchitecture and Design (5)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54900" y="3977845"/>
            <a:ext cx="4682197" cy="543419"/>
          </a:xfrm>
        </p:spPr>
        <p:txBody>
          <a:bodyPr>
            <a:normAutofit/>
          </a:bodyPr>
          <a:lstStyle/>
          <a:p>
            <a:r>
              <a:rPr lang="en-US" sz="239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Haonan Wang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7B43EC-5D60-4C2D-92B8-0F16A0E11695}"/>
              </a:ext>
            </a:extLst>
          </p:cNvPr>
          <p:cNvSpPr txBox="1"/>
          <p:nvPr/>
        </p:nvSpPr>
        <p:spPr>
          <a:xfrm>
            <a:off x="826525" y="637428"/>
            <a:ext cx="5654662" cy="94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CMPE 200 </a:t>
            </a:r>
            <a:b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Architecture &amp; Design</a:t>
            </a:r>
            <a:endParaRPr lang="en-US" sz="2769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909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8D8C7-C1AD-498F-B4A6-DB399321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92" dirty="0"/>
              <a:t>Pipelined CPU Performance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12FA5-C6DA-4544-8F3D-45664E734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54" y="1161553"/>
            <a:ext cx="9495692" cy="5432678"/>
          </a:xfrm>
        </p:spPr>
        <p:txBody>
          <a:bodyPr>
            <a:noAutofit/>
          </a:bodyPr>
          <a:lstStyle/>
          <a:p>
            <a:r>
              <a:rPr lang="en-US" sz="2400" b="1" dirty="0"/>
              <a:t>SPECINT2000 benchmark:</a:t>
            </a:r>
          </a:p>
          <a:p>
            <a:pPr lvl="1"/>
            <a:r>
              <a:rPr lang="en-US" sz="2000" dirty="0"/>
              <a:t>25% loads, 10% stores, 11% branches, 2% jumps, 52% R-type</a:t>
            </a:r>
          </a:p>
          <a:p>
            <a:pPr marL="527517" lvl="1" indent="0">
              <a:buNone/>
            </a:pPr>
            <a:endParaRPr lang="en-US" sz="1615" dirty="0"/>
          </a:p>
          <a:p>
            <a:r>
              <a:rPr lang="en-US" sz="2400" b="1" dirty="0"/>
              <a:t>Assume:</a:t>
            </a:r>
          </a:p>
          <a:p>
            <a:pPr lvl="1"/>
            <a:r>
              <a:rPr lang="en-US" sz="2000" dirty="0"/>
              <a:t>40% of loads used by next instruction</a:t>
            </a:r>
          </a:p>
          <a:p>
            <a:pPr lvl="1"/>
            <a:r>
              <a:rPr lang="en-US" sz="2000" dirty="0"/>
              <a:t>25% of branches mispredicted</a:t>
            </a:r>
          </a:p>
          <a:p>
            <a:pPr lvl="1"/>
            <a:r>
              <a:rPr lang="en-US" sz="2000" dirty="0"/>
              <a:t>All jumps flush next instruction</a:t>
            </a:r>
          </a:p>
          <a:p>
            <a:pPr lvl="1"/>
            <a:endParaRPr lang="en-US" sz="1615" dirty="0"/>
          </a:p>
          <a:p>
            <a:r>
              <a:rPr lang="en-US" sz="2400" b="1" dirty="0"/>
              <a:t>Average CPI calculation:</a:t>
            </a:r>
          </a:p>
          <a:p>
            <a:pPr lvl="1"/>
            <a:r>
              <a:rPr lang="en-US" sz="2000" dirty="0"/>
              <a:t>Load/Branch CPI = 1 when no stalling, 2 when stalling</a:t>
            </a:r>
          </a:p>
          <a:p>
            <a:pPr lvl="1"/>
            <a:r>
              <a:rPr lang="en-US" sz="2000" dirty="0" err="1"/>
              <a:t>CPI</a:t>
            </a:r>
            <a:r>
              <a:rPr lang="en-US" sz="2000" baseline="-25000" dirty="0" err="1"/>
              <a:t>lw</a:t>
            </a:r>
            <a:r>
              <a:rPr lang="en-US" sz="2000" dirty="0"/>
              <a:t> = 1(0.6) + 2(0.4) = 1.4</a:t>
            </a:r>
          </a:p>
          <a:p>
            <a:pPr lvl="1"/>
            <a:r>
              <a:rPr lang="en-US" sz="2000" dirty="0" err="1"/>
              <a:t>CPI</a:t>
            </a:r>
            <a:r>
              <a:rPr lang="en-US" sz="2000" baseline="-25000" dirty="0" err="1"/>
              <a:t>beq</a:t>
            </a:r>
            <a:r>
              <a:rPr lang="en-US" sz="2000" dirty="0"/>
              <a:t> = 1(0.75) + 2(0.25) = 1.25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Overall average CPI = (0.25 x 1.4) + (0.1 x 1) + (0.11 x 1.25) + (0.02 x 2) + (0.52 x 1) = 1.15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9E044-722C-4C43-9EC9-8A7ECF3A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614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557B-8B6F-4142-B9DC-810DA09B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92" dirty="0"/>
              <a:t>Pipelined CPU Performance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A2349-01F5-444E-8AE1-65903A039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For a program with 100 billion instructions executing on the pipelined MIPS processor under discussion, execution time is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0070C0"/>
                </a:solidFill>
              </a:rPr>
              <a:t>CPU time = # instructions x CPI x cycle time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			 	= (100 x 10</a:t>
            </a:r>
            <a:r>
              <a:rPr lang="en-US" sz="2400" baseline="30000" dirty="0">
                <a:solidFill>
                  <a:srgbClr val="0070C0"/>
                </a:solidFill>
              </a:rPr>
              <a:t>9</a:t>
            </a:r>
            <a:r>
              <a:rPr lang="en-US" sz="2400" dirty="0">
                <a:solidFill>
                  <a:srgbClr val="0070C0"/>
                </a:solidFill>
              </a:rPr>
              <a:t>) x 1.15 x (550 x 10</a:t>
            </a:r>
            <a:r>
              <a:rPr lang="en-US" sz="2400" baseline="30000" dirty="0">
                <a:solidFill>
                  <a:srgbClr val="0070C0"/>
                </a:solidFill>
              </a:rPr>
              <a:t>-12</a:t>
            </a:r>
            <a:r>
              <a:rPr lang="en-US" sz="2400" dirty="0">
                <a:solidFill>
                  <a:srgbClr val="0070C0"/>
                </a:solidFill>
              </a:rPr>
              <a:t> sec)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				= 63 seconds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Recall: when we ran the same code on a single-cycle processor (Lecture 4 – (3)), CPU time was 92.5 seconds.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B050"/>
                </a:solidFill>
              </a:rPr>
              <a:t>Speedup of pipelined architecture = 92.5 / 63 = 1.47x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7CC9F-9D86-4275-B696-20C543D1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422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AU" altLang="en-US" dirty="0"/>
              <a:t>Question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7D7982-4A4F-4366-9745-E424D9738D0F}"/>
              </a:ext>
            </a:extLst>
          </p:cNvPr>
          <p:cNvSpPr txBox="1"/>
          <p:nvPr/>
        </p:nvSpPr>
        <p:spPr>
          <a:xfrm>
            <a:off x="609601" y="1303731"/>
            <a:ext cx="978801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altLang="en-US" sz="2800" b="1" dirty="0">
                <a:solidFill>
                  <a:schemeClr val="accent1"/>
                </a:solidFill>
                <a:latin typeface="Calibri"/>
              </a:rPr>
              <a:t>Suppose we are writing code for a machine with unknown branch predictor. We found that certain </a:t>
            </a:r>
            <a:r>
              <a:rPr lang="en-US" altLang="en-US" sz="2800" b="1" dirty="0">
                <a:solidFill>
                  <a:schemeClr val="accent1"/>
                </a:solidFill>
              </a:rPr>
              <a:t>loops containing branch instructions have long execution times. What can we do?</a:t>
            </a:r>
            <a:endParaRPr lang="en-US" altLang="en-US" sz="2800" b="1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34923-E6B6-4074-9787-8060EDCC7729}"/>
              </a:ext>
            </a:extLst>
          </p:cNvPr>
          <p:cNvSpPr txBox="1"/>
          <p:nvPr/>
        </p:nvSpPr>
        <p:spPr>
          <a:xfrm>
            <a:off x="1027597" y="2905780"/>
            <a:ext cx="8952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defTabSz="527517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  <a:latin typeface="Calibri"/>
              </a:rPr>
              <a:t>Swap the branches</a:t>
            </a:r>
          </a:p>
        </p:txBody>
      </p:sp>
    </p:spTree>
    <p:extLst>
      <p:ext uri="{BB962C8B-B14F-4D97-AF65-F5344CB8AC3E}">
        <p14:creationId xmlns:p14="http://schemas.microsoft.com/office/powerpoint/2010/main" val="144716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9" y="322384"/>
            <a:ext cx="10550769" cy="65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7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Dynamic Branch Prediction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altLang="en-US" sz="2400" b="1" dirty="0"/>
              <a:t>Monitor the branch patterns for better prediction</a:t>
            </a:r>
          </a:p>
          <a:p>
            <a:pPr lvl="1"/>
            <a:r>
              <a:rPr lang="en-AU" altLang="en-US" sz="2000" dirty="0"/>
              <a:t>i.e. </a:t>
            </a:r>
            <a:r>
              <a:rPr lang="en-US" altLang="en-US" sz="2000" dirty="0"/>
              <a:t>loops usually have a few iterations, so the branch in the loop is likely to be not taken at least for a few times</a:t>
            </a:r>
          </a:p>
          <a:p>
            <a:endParaRPr lang="en-US" altLang="en-US" sz="2769" dirty="0"/>
          </a:p>
          <a:p>
            <a:r>
              <a:rPr lang="en-US" altLang="en-US" sz="2400" b="1" dirty="0"/>
              <a:t>Branch Prediction Buffer (branch history buffer) is used to maintain each branch’s outcome history</a:t>
            </a:r>
          </a:p>
          <a:p>
            <a:pPr lvl="1"/>
            <a:r>
              <a:rPr lang="en-US" sz="2000" dirty="0"/>
              <a:t>Small storage space indexed with certain bits of branch instruction’s PC value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Each entry maintains the previous outcome of each branch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Once the branch outcome is available, the corresponding entry is updated</a:t>
            </a:r>
            <a:endParaRPr lang="en-US" sz="1846" dirty="0"/>
          </a:p>
          <a:p>
            <a:pPr lvl="1"/>
            <a:endParaRPr lang="en-US" altLang="en-US" sz="2000" dirty="0"/>
          </a:p>
          <a:p>
            <a:pPr marL="527517" lvl="1" indent="0">
              <a:buNone/>
            </a:pPr>
            <a:endParaRPr lang="en-US" altLang="en-US" sz="2077" dirty="0"/>
          </a:p>
          <a:p>
            <a:pPr lvl="1" eaLnBrk="1" hangingPunct="1"/>
            <a:endParaRPr lang="en-AU" altLang="en-US" sz="2077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023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4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400" dirty="0"/>
              <a:t>Branch Prediction Buffer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Aliasing issue</a:t>
            </a:r>
          </a:p>
          <a:p>
            <a:pPr lvl="1"/>
            <a:r>
              <a:rPr lang="en-US" sz="2000" dirty="0"/>
              <a:t>Different branch instructions may map to the same branch prediction buffer entry if their PC values have the same LSBs, affecting each others’ predictions</a:t>
            </a:r>
          </a:p>
          <a:p>
            <a:pPr lvl="2"/>
            <a:r>
              <a:rPr lang="en-US" sz="1800" dirty="0"/>
              <a:t>E.g., 0x8004 and 0x8104 will access the same entry if [3:2] bits are used for indexing</a:t>
            </a:r>
          </a:p>
          <a:p>
            <a:pPr lvl="2"/>
            <a:r>
              <a:rPr lang="en-US" sz="1800" dirty="0"/>
              <a:t>Inevitable but can be alleviated with larger buffer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CC43622E-9E8B-3345-A0BB-CC7097F8D5A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0323" y="3759700"/>
            <a:ext cx="2283234" cy="25035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527517"/>
            <a:r>
              <a:rPr lang="en-US" sz="1846" dirty="0">
                <a:solidFill>
                  <a:prstClr val="white"/>
                </a:solidFill>
                <a:latin typeface="Calibri"/>
              </a:rPr>
              <a:t>1000 0000 0000 0100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03005" y="3402580"/>
            <a:ext cx="3692293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00" dirty="0">
                <a:solidFill>
                  <a:prstClr val="black"/>
                </a:solidFill>
                <a:latin typeface="Calibri"/>
              </a:rPr>
              <a:t>Branch instruction’s PC value (i.e. 0x8004)</a:t>
            </a:r>
          </a:p>
        </p:txBody>
      </p:sp>
      <p:sp>
        <p:nvSpPr>
          <p:cNvPr id="8" name="Left Brace 7"/>
          <p:cNvSpPr/>
          <p:nvPr/>
        </p:nvSpPr>
        <p:spPr>
          <a:xfrm rot="16200000">
            <a:off x="5163778" y="4138588"/>
            <a:ext cx="268562" cy="268101"/>
          </a:xfrm>
          <a:prstGeom prst="leftBrace">
            <a:avLst>
              <a:gd name="adj1" fmla="val 38945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164009" y="3759700"/>
            <a:ext cx="0" cy="37866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20388" y="4329710"/>
            <a:ext cx="93166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00" dirty="0">
                <a:solidFill>
                  <a:prstClr val="black"/>
                </a:solidFill>
                <a:latin typeface="Calibri"/>
              </a:rPr>
              <a:t>[3:2] bits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694553" y="3427987"/>
          <a:ext cx="1847620" cy="1518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938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prediction bit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938">
                <a:tc>
                  <a:txBody>
                    <a:bodyPr/>
                    <a:lstStyle/>
                    <a:p>
                      <a:pPr algn="r"/>
                      <a:r>
                        <a:rPr lang="en-US" sz="1300" b="1" dirty="0"/>
                        <a:t>0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1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938">
                <a:tc>
                  <a:txBody>
                    <a:bodyPr/>
                    <a:lstStyle/>
                    <a:p>
                      <a:pPr algn="r"/>
                      <a:r>
                        <a:rPr lang="en-US" sz="1300" b="1" dirty="0"/>
                        <a:t>1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938">
                <a:tc>
                  <a:txBody>
                    <a:bodyPr/>
                    <a:lstStyle/>
                    <a:p>
                      <a:pPr algn="r"/>
                      <a:r>
                        <a:rPr lang="en-US" sz="1300" b="1" dirty="0"/>
                        <a:t>2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1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938">
                <a:tc>
                  <a:txBody>
                    <a:bodyPr/>
                    <a:lstStyle/>
                    <a:p>
                      <a:pPr algn="r"/>
                      <a:r>
                        <a:rPr lang="en-US" sz="1300" b="1" dirty="0"/>
                        <a:t>3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1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69766" y="3089025"/>
            <a:ext cx="2236766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00" dirty="0">
                <a:solidFill>
                  <a:prstClr val="black"/>
                </a:solidFill>
                <a:latin typeface="Calibri"/>
              </a:rPr>
              <a:t>Branch Prediction Buffer</a:t>
            </a:r>
          </a:p>
        </p:txBody>
      </p:sp>
      <p:cxnSp>
        <p:nvCxnSpPr>
          <p:cNvPr id="22" name="Elbow Connector 21"/>
          <p:cNvCxnSpPr>
            <a:stCxn id="11" idx="2"/>
          </p:cNvCxnSpPr>
          <p:nvPr/>
        </p:nvCxnSpPr>
        <p:spPr>
          <a:xfrm rot="5400000" flipH="1" flipV="1">
            <a:off x="5841579" y="3569002"/>
            <a:ext cx="446213" cy="1756930"/>
          </a:xfrm>
          <a:prstGeom prst="bentConnector4">
            <a:avLst>
              <a:gd name="adj1" fmla="val -51231"/>
              <a:gd name="adj2" fmla="val 63257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232453" y="4617459"/>
            <a:ext cx="587362" cy="223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38752" y="4833425"/>
            <a:ext cx="430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400" dirty="0">
                <a:solidFill>
                  <a:prstClr val="black"/>
                </a:solidFill>
                <a:latin typeface="Calibri"/>
              </a:rPr>
              <a:t>The bits to be included to the prediction</a:t>
            </a:r>
          </a:p>
          <a:p>
            <a:pPr defTabSz="527517"/>
            <a:r>
              <a:rPr lang="en-US" sz="1400" dirty="0">
                <a:solidFill>
                  <a:prstClr val="black"/>
                </a:solidFill>
                <a:latin typeface="Calibri"/>
              </a:rPr>
              <a:t>may be different depending on the prediction buffer size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733494" y="3622469"/>
            <a:ext cx="1651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400" dirty="0">
                <a:solidFill>
                  <a:prstClr val="black"/>
                </a:solidFill>
                <a:latin typeface="Calibri"/>
              </a:rPr>
              <a:t>1: Predict Taken</a:t>
            </a:r>
          </a:p>
          <a:p>
            <a:pPr defTabSz="527517"/>
            <a:r>
              <a:rPr lang="en-US" sz="1400" dirty="0">
                <a:solidFill>
                  <a:prstClr val="black"/>
                </a:solidFill>
                <a:latin typeface="Calibri"/>
              </a:rPr>
              <a:t>0: Predict Not Taken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5432110" y="3766268"/>
            <a:ext cx="0" cy="37866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Callout 34"/>
          <p:cNvSpPr/>
          <p:nvPr/>
        </p:nvSpPr>
        <p:spPr>
          <a:xfrm>
            <a:off x="5546524" y="5048777"/>
            <a:ext cx="5680275" cy="1223309"/>
          </a:xfrm>
          <a:prstGeom prst="wedgeEllipseCallout">
            <a:avLst>
              <a:gd name="adj1" fmla="val -4489"/>
              <a:gd name="adj2" fmla="val -69795"/>
            </a:avLst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Prediction bit field can have multiple bits to record more history</a:t>
            </a:r>
          </a:p>
          <a:p>
            <a:pPr algn="ctr" defTabSz="527517"/>
            <a:r>
              <a:rPr lang="en-US" sz="2000" dirty="0">
                <a:solidFill>
                  <a:srgbClr val="FFFF00"/>
                </a:solidFill>
                <a:latin typeface="Calibri"/>
                <a:sym typeface="Wingdings" panose="05000000000000000000" pitchFamily="2" charset="2"/>
              </a:rPr>
              <a:t> PC can be recorded to predict Taken</a:t>
            </a:r>
            <a:endParaRPr lang="en-US" sz="2000" dirty="0">
              <a:solidFill>
                <a:srgbClr val="FFFF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058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11" grpId="0"/>
      <p:bldP spid="20" grpId="0"/>
      <p:bldP spid="34" grpId="0"/>
      <p:bldP spid="36" grpId="0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1-bit Predictor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en-US" sz="2400" b="1" dirty="0"/>
              <a:t>Each entry of branch prediction buffer is 1-bit (1: Taken, 0: Not Taken)</a:t>
            </a:r>
          </a:p>
          <a:p>
            <a:pPr lvl="1"/>
            <a:r>
              <a:rPr lang="en-US" sz="2000" dirty="0"/>
              <a:t>The entry value is the latest outcome of the branch</a:t>
            </a:r>
          </a:p>
          <a:p>
            <a:pPr lvl="1"/>
            <a:r>
              <a:rPr lang="en-US" sz="2000" dirty="0"/>
              <a:t>Next outcome of the branch is predicted based on current value</a:t>
            </a:r>
          </a:p>
          <a:p>
            <a:pPr lvl="1"/>
            <a:r>
              <a:rPr lang="en-US" sz="2000" dirty="0"/>
              <a:t>Example: </a:t>
            </a:r>
            <a:r>
              <a:rPr lang="en-US" sz="2000" dirty="0">
                <a:solidFill>
                  <a:prstClr val="black"/>
                </a:solidFill>
              </a:rPr>
              <a:t>Assume that the actual outcomes of the branches at </a:t>
            </a:r>
            <a:r>
              <a:rPr lang="en-US" sz="2000" b="1" dirty="0">
                <a:solidFill>
                  <a:srgbClr val="0070C0"/>
                </a:solidFill>
              </a:rPr>
              <a:t>0xDC04</a:t>
            </a:r>
            <a:r>
              <a:rPr lang="en-US" sz="2000" dirty="0">
                <a:solidFill>
                  <a:prstClr val="black"/>
                </a:solidFill>
              </a:rPr>
              <a:t>, </a:t>
            </a:r>
            <a:r>
              <a:rPr lang="en-US" sz="2000" b="1" dirty="0">
                <a:solidFill>
                  <a:srgbClr val="0070C0"/>
                </a:solidFill>
              </a:rPr>
              <a:t>0xDC08</a:t>
            </a:r>
            <a:r>
              <a:rPr lang="en-US" sz="2000" dirty="0">
                <a:solidFill>
                  <a:prstClr val="black"/>
                </a:solidFill>
              </a:rPr>
              <a:t>, and </a:t>
            </a:r>
            <a:r>
              <a:rPr lang="en-US" sz="2000" b="1" dirty="0">
                <a:solidFill>
                  <a:srgbClr val="0070C0"/>
                </a:solidFill>
              </a:rPr>
              <a:t>0xDC20</a:t>
            </a:r>
            <a:r>
              <a:rPr lang="en-US" sz="2000" dirty="0">
                <a:solidFill>
                  <a:prstClr val="black"/>
                </a:solidFill>
              </a:rPr>
              <a:t> are </a:t>
            </a:r>
            <a:r>
              <a:rPr lang="en-US" sz="2000" b="1" dirty="0">
                <a:solidFill>
                  <a:srgbClr val="0070C0"/>
                </a:solidFill>
              </a:rPr>
              <a:t>untaken</a:t>
            </a:r>
            <a:r>
              <a:rPr lang="en-US" sz="2000" dirty="0">
                <a:solidFill>
                  <a:prstClr val="black"/>
                </a:solidFill>
              </a:rPr>
              <a:t>, </a:t>
            </a:r>
            <a:r>
              <a:rPr lang="en-US" sz="2000" b="1" dirty="0">
                <a:solidFill>
                  <a:srgbClr val="0070C0"/>
                </a:solidFill>
              </a:rPr>
              <a:t>taken</a:t>
            </a:r>
            <a:r>
              <a:rPr lang="en-US" sz="2000" dirty="0">
                <a:solidFill>
                  <a:prstClr val="black"/>
                </a:solidFill>
              </a:rPr>
              <a:t>, and </a:t>
            </a:r>
            <a:r>
              <a:rPr lang="en-US" sz="2000" b="1" dirty="0">
                <a:solidFill>
                  <a:srgbClr val="0070C0"/>
                </a:solidFill>
              </a:rPr>
              <a:t>untaken</a:t>
            </a:r>
            <a:r>
              <a:rPr lang="en-US" sz="2000" dirty="0">
                <a:solidFill>
                  <a:prstClr val="black"/>
                </a:solidFill>
              </a:rPr>
              <a:t>, respectively </a:t>
            </a:r>
          </a:p>
          <a:p>
            <a:pPr marL="0" indent="0">
              <a:buNone/>
            </a:pPr>
            <a:endParaRPr lang="en-US" sz="2461" dirty="0"/>
          </a:p>
          <a:p>
            <a:endParaRPr lang="en-US" sz="2308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CC43622E-9E8B-3345-A0BB-CC7097F8D5A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287104" y="3561985"/>
            <a:ext cx="3599675" cy="2245506"/>
          </a:xfrm>
          <a:prstGeom prst="rect">
            <a:avLst/>
          </a:prstGeom>
        </p:spPr>
        <p:txBody>
          <a:bodyPr vert="horz" lIns="105508" tIns="52754" rIns="105508" bIns="52754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solidFill>
                  <a:prstClr val="black"/>
                </a:solidFill>
                <a:ea typeface="Times New Roman" pitchFamily="64" charset="0"/>
              </a:rPr>
              <a:t>0xDC04	for(</a:t>
            </a:r>
            <a:r>
              <a:rPr lang="en-US" sz="1600" dirty="0" err="1">
                <a:solidFill>
                  <a:prstClr val="black"/>
                </a:solidFill>
                <a:ea typeface="Times New Roman" pitchFamily="64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ea typeface="Times New Roman" pitchFamily="64" charset="0"/>
              </a:rPr>
              <a:t>=0;i&lt;10000;i++)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solidFill>
                  <a:prstClr val="black"/>
                </a:solidFill>
                <a:ea typeface="Times New Roman" pitchFamily="64" charset="0"/>
              </a:rPr>
              <a:t>		{</a:t>
            </a:r>
          </a:p>
          <a:p>
            <a:pPr marL="0" indent="0" defTabSz="527517">
              <a:buNone/>
            </a:pPr>
            <a:r>
              <a:rPr lang="en-US" altLang="en-US" sz="1600" dirty="0">
                <a:solidFill>
                  <a:prstClr val="black"/>
                </a:solidFill>
              </a:rPr>
              <a:t>0xDC08		if( ( </a:t>
            </a:r>
            <a:r>
              <a:rPr lang="en-US" altLang="en-US" sz="1600" dirty="0" err="1">
                <a:solidFill>
                  <a:prstClr val="black"/>
                </a:solidFill>
              </a:rPr>
              <a:t>i</a:t>
            </a:r>
            <a:r>
              <a:rPr lang="en-US" altLang="en-US" sz="1600" dirty="0">
                <a:solidFill>
                  <a:prstClr val="black"/>
                </a:solidFill>
              </a:rPr>
              <a:t> % 100) == 0 )</a:t>
            </a:r>
          </a:p>
          <a:p>
            <a:pPr marL="0" indent="0" defTabSz="527517">
              <a:buNone/>
            </a:pPr>
            <a:r>
              <a:rPr lang="en-US" altLang="en-US" sz="1600" dirty="0">
                <a:solidFill>
                  <a:prstClr val="black"/>
                </a:solidFill>
              </a:rPr>
              <a:t>				tick( );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solidFill>
                  <a:prstClr val="black"/>
                </a:solidFill>
                <a:ea typeface="Times New Roman" pitchFamily="64" charset="0"/>
              </a:rPr>
              <a:t>0xDC20		if( (</a:t>
            </a:r>
            <a:r>
              <a:rPr lang="en-US" sz="1600" dirty="0" err="1">
                <a:solidFill>
                  <a:prstClr val="black"/>
                </a:solidFill>
                <a:ea typeface="Times New Roman" pitchFamily="64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ea typeface="Times New Roman" pitchFamily="64" charset="0"/>
              </a:rPr>
              <a:t> % 2) == 0)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solidFill>
                  <a:prstClr val="black"/>
                </a:solidFill>
                <a:ea typeface="Times New Roman" pitchFamily="64" charset="0"/>
              </a:rPr>
              <a:t>				even();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solidFill>
                  <a:prstClr val="black"/>
                </a:solidFill>
                <a:ea typeface="Times New Roman" pitchFamily="64" charset="0"/>
              </a:rPr>
              <a:t>		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694733" y="3424962"/>
          <a:ext cx="1224962" cy="1518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938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prediction bit</a:t>
                      </a:r>
                    </a:p>
                  </a:txBody>
                  <a:tcPr marL="105508" marR="105508" marT="52754" marB="52754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938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938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1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938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93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..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>
            <a:cxnSpLocks/>
          </p:cNvCxnSpPr>
          <p:nvPr/>
        </p:nvCxnSpPr>
        <p:spPr>
          <a:xfrm>
            <a:off x="1400888" y="3875658"/>
            <a:ext cx="2845637" cy="573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 flipV="1">
            <a:off x="1394766" y="4438219"/>
            <a:ext cx="3265327" cy="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cxnSpLocks/>
          </p:cNvCxnSpPr>
          <p:nvPr/>
        </p:nvCxnSpPr>
        <p:spPr>
          <a:xfrm>
            <a:off x="4246525" y="3835948"/>
            <a:ext cx="1448208" cy="320181"/>
          </a:xfrm>
          <a:prstGeom prst="bentConnector3">
            <a:avLst>
              <a:gd name="adj1" fmla="val 50000"/>
            </a:avLst>
          </a:prstGeom>
          <a:ln w="952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cxnSpLocks/>
          </p:cNvCxnSpPr>
          <p:nvPr/>
        </p:nvCxnSpPr>
        <p:spPr>
          <a:xfrm>
            <a:off x="4752310" y="4386608"/>
            <a:ext cx="942423" cy="94840"/>
          </a:xfrm>
          <a:prstGeom prst="bentConnector3">
            <a:avLst>
              <a:gd name="adj1" fmla="val 41915"/>
            </a:avLst>
          </a:prstGeom>
          <a:ln w="952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914340" y="4152508"/>
            <a:ext cx="246413" cy="0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57495" y="3955748"/>
            <a:ext cx="1261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b="1" dirty="0">
                <a:solidFill>
                  <a:srgbClr val="FF0000"/>
                </a:solidFill>
                <a:latin typeface="Calibri"/>
              </a:rPr>
              <a:t>predicted T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916972" y="4484602"/>
            <a:ext cx="246413" cy="0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50603" y="4273882"/>
            <a:ext cx="141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b="1" dirty="0">
                <a:solidFill>
                  <a:srgbClr val="FF0000"/>
                </a:solidFill>
                <a:latin typeface="Calibri"/>
              </a:rPr>
              <a:t>predicted NT</a:t>
            </a:r>
          </a:p>
        </p:txBody>
      </p:sp>
      <p:cxnSp>
        <p:nvCxnSpPr>
          <p:cNvPr id="29" name="Straight Connector 28"/>
          <p:cNvCxnSpPr>
            <a:cxnSpLocks/>
          </p:cNvCxnSpPr>
          <p:nvPr/>
        </p:nvCxnSpPr>
        <p:spPr>
          <a:xfrm flipV="1">
            <a:off x="1394766" y="4949143"/>
            <a:ext cx="2945121" cy="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cxnSpLocks/>
          </p:cNvCxnSpPr>
          <p:nvPr/>
        </p:nvCxnSpPr>
        <p:spPr>
          <a:xfrm flipV="1">
            <a:off x="4350721" y="3886067"/>
            <a:ext cx="1344012" cy="1007402"/>
          </a:xfrm>
          <a:prstGeom prst="bentConnector3">
            <a:avLst>
              <a:gd name="adj1" fmla="val 75513"/>
            </a:avLst>
          </a:prstGeom>
          <a:ln w="952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917598" y="3878214"/>
            <a:ext cx="246413" cy="0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60753" y="3661144"/>
            <a:ext cx="141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b="1" dirty="0">
                <a:solidFill>
                  <a:srgbClr val="FF0000"/>
                </a:solidFill>
                <a:latin typeface="Calibri"/>
              </a:rPr>
              <a:t>predicted 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5B6C20-EE56-4150-9B3B-F5D366F60BE9}"/>
              </a:ext>
            </a:extLst>
          </p:cNvPr>
          <p:cNvSpPr txBox="1"/>
          <p:nvPr/>
        </p:nvSpPr>
        <p:spPr>
          <a:xfrm>
            <a:off x="8815246" y="3661144"/>
            <a:ext cx="1775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b="1" dirty="0">
                <a:solidFill>
                  <a:srgbClr val="0070C0"/>
                </a:solidFill>
                <a:latin typeface="Calibri"/>
              </a:rPr>
              <a:t>Actual result: 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98FB6-4C98-47A3-AD2D-03A504DACCFE}"/>
              </a:ext>
            </a:extLst>
          </p:cNvPr>
          <p:cNvSpPr/>
          <p:nvPr/>
        </p:nvSpPr>
        <p:spPr>
          <a:xfrm>
            <a:off x="6177643" y="4074647"/>
            <a:ext cx="266419" cy="195310"/>
          </a:xfrm>
          <a:prstGeom prst="rect">
            <a:avLst/>
          </a:prstGeom>
          <a:solidFill>
            <a:schemeClr val="bg1"/>
          </a:solidFill>
        </p:spPr>
        <p:txBody>
          <a:bodyPr wrap="none" tIns="0" bIns="0">
            <a:spAutoFit/>
          </a:bodyPr>
          <a:lstStyle/>
          <a:p>
            <a:pPr algn="ctr" defTabSz="527517"/>
            <a:r>
              <a:rPr lang="en-US" sz="1269" b="1" dirty="0">
                <a:solidFill>
                  <a:srgbClr val="FF0000"/>
                </a:solidFill>
                <a:latin typeface="Calibri"/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90B732-344B-4D0D-A576-4BCBBEC584B8}"/>
              </a:ext>
            </a:extLst>
          </p:cNvPr>
          <p:cNvSpPr txBox="1"/>
          <p:nvPr/>
        </p:nvSpPr>
        <p:spPr>
          <a:xfrm>
            <a:off x="8815246" y="3963986"/>
            <a:ext cx="2442197" cy="3763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527517"/>
            <a:r>
              <a:rPr lang="en-US" b="1" dirty="0">
                <a:solidFill>
                  <a:srgbClr val="0070C0"/>
                </a:solidFill>
              </a:rPr>
              <a:t>Actual result: 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6BB82B-38C0-406A-83D8-A579D1214049}"/>
              </a:ext>
            </a:extLst>
          </p:cNvPr>
          <p:cNvSpPr/>
          <p:nvPr/>
        </p:nvSpPr>
        <p:spPr>
          <a:xfrm>
            <a:off x="6177643" y="4386608"/>
            <a:ext cx="266419" cy="195310"/>
          </a:xfrm>
          <a:prstGeom prst="rect">
            <a:avLst/>
          </a:prstGeom>
          <a:solidFill>
            <a:schemeClr val="bg1"/>
          </a:solidFill>
        </p:spPr>
        <p:txBody>
          <a:bodyPr wrap="none" tIns="0" bIns="0">
            <a:spAutoFit/>
          </a:bodyPr>
          <a:lstStyle/>
          <a:p>
            <a:pPr algn="ctr" defTabSz="527517"/>
            <a:r>
              <a:rPr lang="en-US" sz="1269" b="1" dirty="0">
                <a:solidFill>
                  <a:srgbClr val="FF0000"/>
                </a:solidFill>
                <a:latin typeface="Calibri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FFAEBD-3E5A-4E5D-8AB5-6DC85C7E4010}"/>
              </a:ext>
            </a:extLst>
          </p:cNvPr>
          <p:cNvSpPr txBox="1"/>
          <p:nvPr/>
        </p:nvSpPr>
        <p:spPr>
          <a:xfrm>
            <a:off x="8815246" y="4276625"/>
            <a:ext cx="2442197" cy="3763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527517"/>
            <a:r>
              <a:rPr lang="en-US" b="1" dirty="0">
                <a:solidFill>
                  <a:srgbClr val="0070C0"/>
                </a:solidFill>
              </a:rPr>
              <a:t>Actual result: T</a:t>
            </a:r>
          </a:p>
        </p:txBody>
      </p:sp>
      <p:pic>
        <p:nvPicPr>
          <p:cNvPr id="40" name="Graphic 39" descr="Checkmark">
            <a:extLst>
              <a:ext uri="{FF2B5EF4-FFF2-40B4-BE49-F238E27FC236}">
                <a16:creationId xmlns:a16="http://schemas.microsoft.com/office/drawing/2014/main" id="{3CB1A9F5-DFA2-419B-8E68-AF52D1898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59335" y="3702609"/>
            <a:ext cx="266677" cy="266677"/>
          </a:xfrm>
          <a:prstGeom prst="rect">
            <a:avLst/>
          </a:prstGeom>
        </p:spPr>
      </p:pic>
      <p:pic>
        <p:nvPicPr>
          <p:cNvPr id="44" name="Graphic 43" descr="Close">
            <a:extLst>
              <a:ext uri="{FF2B5EF4-FFF2-40B4-BE49-F238E27FC236}">
                <a16:creationId xmlns:a16="http://schemas.microsoft.com/office/drawing/2014/main" id="{98C80B1A-AF30-4A91-83F7-67EECEED37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59335" y="4011062"/>
            <a:ext cx="266677" cy="266677"/>
          </a:xfrm>
          <a:prstGeom prst="rect">
            <a:avLst/>
          </a:prstGeom>
        </p:spPr>
      </p:pic>
      <p:pic>
        <p:nvPicPr>
          <p:cNvPr id="48" name="Graphic 47" descr="Close">
            <a:extLst>
              <a:ext uri="{FF2B5EF4-FFF2-40B4-BE49-F238E27FC236}">
                <a16:creationId xmlns:a16="http://schemas.microsoft.com/office/drawing/2014/main" id="{66B22D3F-C81F-47F9-92D5-3D2BA420E7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59335" y="4316872"/>
            <a:ext cx="266677" cy="26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4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6" grpId="0"/>
      <p:bldP spid="28" grpId="0"/>
      <p:bldP spid="35" grpId="0"/>
      <p:bldP spid="20" grpId="0"/>
      <p:bldP spid="12" grpId="0" animBg="1"/>
      <p:bldP spid="24" grpId="0" animBg="1"/>
      <p:bldP spid="31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154" dirty="0"/>
              <a:t>Is 1 bit Enough?</a:t>
            </a:r>
          </a:p>
        </p:txBody>
      </p:sp>
      <p:sp>
        <p:nvSpPr>
          <p:cNvPr id="225283" name="Text Box 3"/>
          <p:cNvSpPr txBox="1">
            <a:spLocks noChangeArrowheads="1"/>
          </p:cNvSpPr>
          <p:nvPr/>
        </p:nvSpPr>
        <p:spPr bwMode="auto">
          <a:xfrm>
            <a:off x="4478522" y="2316162"/>
            <a:ext cx="4592924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527517"/>
            <a:r>
              <a:rPr lang="en-US" altLang="en-US" sz="1846" b="1" dirty="0">
                <a:solidFill>
                  <a:prstClr val="black"/>
                </a:solidFill>
                <a:latin typeface="Calibri"/>
              </a:rPr>
              <a:t>DC04:</a:t>
            </a:r>
            <a:r>
              <a:rPr lang="en-US" altLang="en-US" sz="1846" dirty="0">
                <a:solidFill>
                  <a:prstClr val="black"/>
                </a:solidFill>
                <a:latin typeface="Calibri"/>
              </a:rPr>
              <a:t>	NNNNNNN    ...	  NNNNNNNNNNT</a:t>
            </a:r>
          </a:p>
        </p:txBody>
      </p:sp>
      <p:sp>
        <p:nvSpPr>
          <p:cNvPr id="225284" name="Line 4"/>
          <p:cNvSpPr>
            <a:spLocks noChangeShapeType="1"/>
          </p:cNvSpPr>
          <p:nvPr/>
        </p:nvSpPr>
        <p:spPr bwMode="auto">
          <a:xfrm>
            <a:off x="5469122" y="2651994"/>
            <a:ext cx="3482916" cy="10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6313717" y="2644679"/>
            <a:ext cx="1810111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527517"/>
            <a:r>
              <a:rPr lang="en-US" altLang="en-US" sz="1846" dirty="0">
                <a:solidFill>
                  <a:prstClr val="black"/>
                </a:solidFill>
                <a:latin typeface="Calibri"/>
              </a:rPr>
              <a:t>10,000 iterations</a:t>
            </a:r>
          </a:p>
        </p:txBody>
      </p:sp>
      <p:sp>
        <p:nvSpPr>
          <p:cNvPr id="225286" name="Text Box 6"/>
          <p:cNvSpPr txBox="1">
            <a:spLocks noChangeArrowheads="1"/>
          </p:cNvSpPr>
          <p:nvPr/>
        </p:nvSpPr>
        <p:spPr bwMode="auto">
          <a:xfrm>
            <a:off x="5736045" y="3177683"/>
            <a:ext cx="29546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527517"/>
            <a:r>
              <a:rPr lang="en-US" alt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Mis-predictions: 2 / 10,000</a:t>
            </a:r>
          </a:p>
        </p:txBody>
      </p:sp>
      <p:sp>
        <p:nvSpPr>
          <p:cNvPr id="225288" name="Rectangle 8"/>
          <p:cNvSpPr>
            <a:spLocks noChangeArrowheads="1"/>
          </p:cNvSpPr>
          <p:nvPr/>
        </p:nvSpPr>
        <p:spPr bwMode="auto">
          <a:xfrm>
            <a:off x="8681955" y="2395265"/>
            <a:ext cx="290512" cy="2238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5289" name="Rectangle 9"/>
          <p:cNvSpPr>
            <a:spLocks noChangeArrowheads="1"/>
          </p:cNvSpPr>
          <p:nvPr/>
        </p:nvSpPr>
        <p:spPr bwMode="auto">
          <a:xfrm>
            <a:off x="8841483" y="2394217"/>
            <a:ext cx="290512" cy="2238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5290" name="Text Box 10"/>
          <p:cNvSpPr txBox="1">
            <a:spLocks noChangeArrowheads="1"/>
          </p:cNvSpPr>
          <p:nvPr/>
        </p:nvSpPr>
        <p:spPr bwMode="auto">
          <a:xfrm>
            <a:off x="9412410" y="1650997"/>
            <a:ext cx="445956" cy="36933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527517"/>
            <a:r>
              <a:rPr lang="en-US" altLang="en-US" dirty="0">
                <a:solidFill>
                  <a:prstClr val="black"/>
                </a:solidFill>
                <a:latin typeface="Calibri"/>
              </a:rPr>
              <a:t>NT</a:t>
            </a:r>
          </a:p>
        </p:txBody>
      </p:sp>
      <p:cxnSp>
        <p:nvCxnSpPr>
          <p:cNvPr id="225291" name="AutoShape 11"/>
          <p:cNvCxnSpPr>
            <a:cxnSpLocks noChangeShapeType="1"/>
            <a:stCxn id="225290" idx="2"/>
            <a:endCxn id="225288" idx="0"/>
          </p:cNvCxnSpPr>
          <p:nvPr/>
        </p:nvCxnSpPr>
        <p:spPr bwMode="auto">
          <a:xfrm flipH="1">
            <a:off x="8827211" y="2020329"/>
            <a:ext cx="808177" cy="374936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292" name="Text Box 12"/>
          <p:cNvSpPr txBox="1">
            <a:spLocks noChangeArrowheads="1"/>
          </p:cNvSpPr>
          <p:nvPr/>
        </p:nvSpPr>
        <p:spPr bwMode="auto">
          <a:xfrm>
            <a:off x="10237909" y="1665285"/>
            <a:ext cx="445956" cy="36933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527517"/>
            <a:r>
              <a:rPr lang="en-US" altLang="en-US" dirty="0">
                <a:solidFill>
                  <a:prstClr val="black"/>
                </a:solidFill>
                <a:latin typeface="Calibri"/>
              </a:rPr>
              <a:t>TN</a:t>
            </a:r>
          </a:p>
        </p:txBody>
      </p:sp>
      <p:cxnSp>
        <p:nvCxnSpPr>
          <p:cNvPr id="225293" name="AutoShape 13"/>
          <p:cNvCxnSpPr>
            <a:cxnSpLocks noChangeShapeType="1"/>
            <a:stCxn id="225292" idx="2"/>
            <a:endCxn id="225289" idx="0"/>
          </p:cNvCxnSpPr>
          <p:nvPr/>
        </p:nvCxnSpPr>
        <p:spPr bwMode="auto">
          <a:xfrm flipH="1">
            <a:off x="8986739" y="2034617"/>
            <a:ext cx="1474148" cy="3596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5294" name="Group 14"/>
          <p:cNvGrpSpPr>
            <a:grpSpLocks/>
          </p:cNvGrpSpPr>
          <p:nvPr/>
        </p:nvGrpSpPr>
        <p:grpSpPr bwMode="auto">
          <a:xfrm>
            <a:off x="4478522" y="3977918"/>
            <a:ext cx="5676900" cy="896934"/>
            <a:chOff x="720" y="2400"/>
            <a:chExt cx="3576" cy="565"/>
          </a:xfrm>
        </p:grpSpPr>
        <p:sp>
          <p:nvSpPr>
            <p:cNvPr id="225295" name="Text Box 15"/>
            <p:cNvSpPr txBox="1">
              <a:spLocks noChangeArrowheads="1"/>
            </p:cNvSpPr>
            <p:nvPr/>
          </p:nvSpPr>
          <p:spPr bwMode="auto">
            <a:xfrm>
              <a:off x="720" y="2400"/>
              <a:ext cx="3576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527517"/>
              <a:r>
                <a:rPr lang="en-US" altLang="en-US" sz="1846" b="1" dirty="0">
                  <a:solidFill>
                    <a:prstClr val="black"/>
                  </a:solidFill>
                  <a:latin typeface="Calibri"/>
                </a:rPr>
                <a:t>DC08:</a:t>
              </a:r>
              <a:r>
                <a:rPr lang="en-US" altLang="en-US" sz="1846" dirty="0">
                  <a:solidFill>
                    <a:prstClr val="black"/>
                  </a:solidFill>
                  <a:latin typeface="Calibri"/>
                </a:rPr>
                <a:t>	TTTTT	...     TNTTTTT    …       TNTTTTT	…</a:t>
              </a:r>
            </a:p>
          </p:txBody>
        </p:sp>
        <p:sp>
          <p:nvSpPr>
            <p:cNvPr id="225296" name="Line 16"/>
            <p:cNvSpPr>
              <a:spLocks noChangeShapeType="1"/>
            </p:cNvSpPr>
            <p:nvPr/>
          </p:nvSpPr>
          <p:spPr bwMode="auto">
            <a:xfrm>
              <a:off x="1344" y="2592"/>
              <a:ext cx="11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527517"/>
              <a:endParaRPr lang="en-US" sz="2077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5297" name="Line 17"/>
            <p:cNvSpPr>
              <a:spLocks noChangeShapeType="1"/>
            </p:cNvSpPr>
            <p:nvPr/>
          </p:nvSpPr>
          <p:spPr bwMode="auto">
            <a:xfrm>
              <a:off x="2555" y="2592"/>
              <a:ext cx="9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527517"/>
              <a:endParaRPr lang="en-US" sz="2077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5298" name="Text Box 18"/>
            <p:cNvSpPr txBox="1">
              <a:spLocks noChangeArrowheads="1"/>
            </p:cNvSpPr>
            <p:nvPr/>
          </p:nvSpPr>
          <p:spPr bwMode="auto">
            <a:xfrm>
              <a:off x="1514" y="2674"/>
              <a:ext cx="166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527517"/>
              <a:r>
                <a:rPr lang="en-US" alt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Mis-predictions:</a:t>
              </a:r>
              <a:r>
                <a:rPr lang="en-US" altLang="en-US" sz="2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 / 100</a:t>
              </a:r>
              <a:endParaRPr lang="en-US" altLang="en-US" sz="2077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5299" name="Group 19"/>
          <p:cNvGrpSpPr>
            <a:grpSpLocks/>
          </p:cNvGrpSpPr>
          <p:nvPr/>
        </p:nvGrpSpPr>
        <p:grpSpPr bwMode="auto">
          <a:xfrm>
            <a:off x="4478522" y="5166661"/>
            <a:ext cx="5676900" cy="835027"/>
            <a:chOff x="720" y="2976"/>
            <a:chExt cx="3576" cy="526"/>
          </a:xfrm>
        </p:grpSpPr>
        <p:sp>
          <p:nvSpPr>
            <p:cNvPr id="225300" name="Text Box 20"/>
            <p:cNvSpPr txBox="1">
              <a:spLocks noChangeArrowheads="1"/>
            </p:cNvSpPr>
            <p:nvPr/>
          </p:nvSpPr>
          <p:spPr bwMode="auto">
            <a:xfrm>
              <a:off x="720" y="2976"/>
              <a:ext cx="3576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527517"/>
              <a:r>
                <a:rPr lang="en-US" altLang="en-US" sz="1846" b="1" dirty="0">
                  <a:solidFill>
                    <a:prstClr val="black"/>
                  </a:solidFill>
                  <a:latin typeface="Calibri"/>
                </a:rPr>
                <a:t>DC20:</a:t>
              </a:r>
              <a:r>
                <a:rPr lang="en-US" altLang="en-US" sz="1846" dirty="0">
                  <a:solidFill>
                    <a:prstClr val="black"/>
                  </a:solidFill>
                  <a:latin typeface="Calibri"/>
                </a:rPr>
                <a:t>	TNTNTNTNTNTNTNTNTNTNTNTNTNTNT	…</a:t>
              </a:r>
            </a:p>
          </p:txBody>
        </p:sp>
        <p:sp>
          <p:nvSpPr>
            <p:cNvPr id="225301" name="Text Box 21"/>
            <p:cNvSpPr txBox="1">
              <a:spLocks noChangeArrowheads="1"/>
            </p:cNvSpPr>
            <p:nvPr/>
          </p:nvSpPr>
          <p:spPr bwMode="auto">
            <a:xfrm>
              <a:off x="1512" y="3269"/>
              <a:ext cx="144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527517"/>
              <a:r>
                <a:rPr lang="en-US" alt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Mis-predictions: 2 / 2</a:t>
              </a:r>
            </a:p>
          </p:txBody>
        </p:sp>
      </p:grpSp>
      <p:sp>
        <p:nvSpPr>
          <p:cNvPr id="225303" name="AutoShape 23"/>
          <p:cNvSpPr>
            <a:spLocks noChangeArrowheads="1"/>
          </p:cNvSpPr>
          <p:nvPr/>
        </p:nvSpPr>
        <p:spPr bwMode="auto">
          <a:xfrm>
            <a:off x="2085254" y="2842915"/>
            <a:ext cx="2954174" cy="9715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527517"/>
            <a:r>
              <a:rPr lang="en-US" alt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Mis</a:t>
            </a:r>
            <a:r>
              <a:rPr lang="en-US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-predictions for every </a:t>
            </a:r>
          </a:p>
          <a:p>
            <a:pPr algn="ctr" defTabSz="527517"/>
            <a:r>
              <a:rPr lang="en-US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first and last iterations </a:t>
            </a:r>
          </a:p>
          <a:p>
            <a:pPr algn="ctr" defTabSz="527517"/>
            <a:r>
              <a:rPr lang="en-US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sym typeface="Wingdings" panose="05000000000000000000" pitchFamily="2" charset="2"/>
              </a:rPr>
              <a:t> </a:t>
            </a:r>
            <a:r>
              <a:rPr lang="en-US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99.998% Correct Prediction</a:t>
            </a:r>
          </a:p>
        </p:txBody>
      </p:sp>
      <p:sp>
        <p:nvSpPr>
          <p:cNvPr id="225306" name="AutoShape 26"/>
          <p:cNvSpPr>
            <a:spLocks noChangeArrowheads="1"/>
          </p:cNvSpPr>
          <p:nvPr/>
        </p:nvSpPr>
        <p:spPr bwMode="auto">
          <a:xfrm>
            <a:off x="2322646" y="4396352"/>
            <a:ext cx="2716782" cy="533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527517"/>
            <a:r>
              <a:rPr lang="en-US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98.0% Correct Prediction</a:t>
            </a:r>
          </a:p>
        </p:txBody>
      </p:sp>
      <p:sp>
        <p:nvSpPr>
          <p:cNvPr id="225309" name="AutoShape 29"/>
          <p:cNvSpPr>
            <a:spLocks noChangeArrowheads="1"/>
          </p:cNvSpPr>
          <p:nvPr/>
        </p:nvSpPr>
        <p:spPr bwMode="auto">
          <a:xfrm>
            <a:off x="2399295" y="5587839"/>
            <a:ext cx="2640133" cy="5334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527517"/>
            <a:r>
              <a:rPr lang="en-US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/>
              </a:rPr>
              <a:t>0.0% Correct Prediction</a:t>
            </a:r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8963213" y="2661249"/>
            <a:ext cx="1481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9317725" y="2674530"/>
            <a:ext cx="2040943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527517"/>
            <a:r>
              <a:rPr lang="en-US" altLang="en-US" sz="1846" dirty="0">
                <a:solidFill>
                  <a:prstClr val="black"/>
                </a:solidFill>
                <a:latin typeface="Calibri"/>
              </a:rPr>
              <a:t>10,000 iterations …</a:t>
            </a:r>
          </a:p>
        </p:txBody>
      </p:sp>
      <p:sp>
        <p:nvSpPr>
          <p:cNvPr id="41" name="Text Box 3"/>
          <p:cNvSpPr txBox="1">
            <a:spLocks noChangeArrowheads="1"/>
          </p:cNvSpPr>
          <p:nvPr/>
        </p:nvSpPr>
        <p:spPr bwMode="auto">
          <a:xfrm>
            <a:off x="8871429" y="2319438"/>
            <a:ext cx="1946687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527517"/>
            <a:r>
              <a:rPr lang="en-US" altLang="en-US" sz="1846" dirty="0">
                <a:solidFill>
                  <a:prstClr val="black"/>
                </a:solidFill>
                <a:latin typeface="Calibri"/>
              </a:rPr>
              <a:t>NNNNNNNNN	…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587DD-29C2-4F6F-AB42-B3FBA72067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251"/>
          <a:stretch/>
        </p:blipFill>
        <p:spPr>
          <a:xfrm>
            <a:off x="722577" y="1136279"/>
            <a:ext cx="2834658" cy="1526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43" name="Oval Callout 34">
            <a:extLst>
              <a:ext uri="{FF2B5EF4-FFF2-40B4-BE49-F238E27FC236}">
                <a16:creationId xmlns:a16="http://schemas.microsoft.com/office/drawing/2014/main" id="{68B5CA57-5703-4C29-9CD4-4216E7F380C0}"/>
              </a:ext>
            </a:extLst>
          </p:cNvPr>
          <p:cNvSpPr/>
          <p:nvPr/>
        </p:nvSpPr>
        <p:spPr>
          <a:xfrm>
            <a:off x="3745094" y="1264068"/>
            <a:ext cx="3449823" cy="811827"/>
          </a:xfrm>
          <a:prstGeom prst="wedgeEllipseCallout">
            <a:avLst>
              <a:gd name="adj1" fmla="val 7369"/>
              <a:gd name="adj2" fmla="val 87810"/>
            </a:avLst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Not taken and continue to the loop body</a:t>
            </a:r>
          </a:p>
        </p:txBody>
      </p:sp>
      <p:sp>
        <p:nvSpPr>
          <p:cNvPr id="44" name="Oval Callout 34">
            <a:extLst>
              <a:ext uri="{FF2B5EF4-FFF2-40B4-BE49-F238E27FC236}">
                <a16:creationId xmlns:a16="http://schemas.microsoft.com/office/drawing/2014/main" id="{1378F4D0-A220-4F79-8B5A-1A97CD902BFA}"/>
              </a:ext>
            </a:extLst>
          </p:cNvPr>
          <p:cNvSpPr/>
          <p:nvPr/>
        </p:nvSpPr>
        <p:spPr>
          <a:xfrm>
            <a:off x="8222888" y="1058817"/>
            <a:ext cx="3176632" cy="429532"/>
          </a:xfrm>
          <a:prstGeom prst="wedgeEllipseCallout">
            <a:avLst>
              <a:gd name="adj1" fmla="val -6050"/>
              <a:gd name="adj2" fmla="val 79912"/>
            </a:avLst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Taken to exit the loop</a:t>
            </a:r>
          </a:p>
        </p:txBody>
      </p:sp>
    </p:spTree>
    <p:extLst>
      <p:ext uri="{BB962C8B-B14F-4D97-AF65-F5344CB8AC3E}">
        <p14:creationId xmlns:p14="http://schemas.microsoft.com/office/powerpoint/2010/main" val="314609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5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5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5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5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/>
      <p:bldP spid="225284" grpId="0" animBg="1"/>
      <p:bldP spid="225285" grpId="0"/>
      <p:bldP spid="225286" grpId="0"/>
      <p:bldP spid="225288" grpId="0" animBg="1"/>
      <p:bldP spid="225289" grpId="0" animBg="1"/>
      <p:bldP spid="225290" grpId="0" animBg="1"/>
      <p:bldP spid="225292" grpId="0" animBg="1"/>
      <p:bldP spid="225303" grpId="0" animBg="1"/>
      <p:bldP spid="225306" grpId="0" animBg="1"/>
      <p:bldP spid="225309" grpId="0" animBg="1"/>
      <p:bldP spid="38" grpId="0" animBg="1"/>
      <p:bldP spid="40" grpId="0"/>
      <p:bldP spid="41" grpId="0"/>
      <p:bldP spid="43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2-bit History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8" b="1" dirty="0"/>
              <a:t>2-bit Saturating Counter in each branch prediction buffer entry</a:t>
            </a:r>
          </a:p>
          <a:p>
            <a:pPr lvl="1"/>
            <a:r>
              <a:rPr lang="en-US" sz="1846" dirty="0"/>
              <a:t>Could have more than two bits but two bits cover most patterns (i.e. loops)</a:t>
            </a:r>
          </a:p>
          <a:p>
            <a:endParaRPr lang="en-US" dirty="0"/>
          </a:p>
        </p:txBody>
      </p:sp>
      <p:sp>
        <p:nvSpPr>
          <p:cNvPr id="226307" name="Oval 3"/>
          <p:cNvSpPr>
            <a:spLocks noChangeArrowheads="1"/>
          </p:cNvSpPr>
          <p:nvPr/>
        </p:nvSpPr>
        <p:spPr bwMode="auto">
          <a:xfrm>
            <a:off x="3600450" y="4051305"/>
            <a:ext cx="457200" cy="457200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defTabSz="527517"/>
            <a:r>
              <a:rPr lang="en-US" altLang="en-US" sz="2000">
                <a:solidFill>
                  <a:srgbClr val="EEECE1"/>
                </a:solidFill>
                <a:latin typeface="Calibri"/>
              </a:rPr>
              <a:t>0</a:t>
            </a:r>
          </a:p>
        </p:txBody>
      </p:sp>
      <p:sp>
        <p:nvSpPr>
          <p:cNvPr id="226308" name="Oval 4"/>
          <p:cNvSpPr>
            <a:spLocks noChangeArrowheads="1"/>
          </p:cNvSpPr>
          <p:nvPr/>
        </p:nvSpPr>
        <p:spPr bwMode="auto">
          <a:xfrm>
            <a:off x="4667250" y="4051305"/>
            <a:ext cx="457200" cy="457200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defTabSz="527517"/>
            <a:r>
              <a:rPr lang="en-US" altLang="en-US" sz="2000" dirty="0">
                <a:solidFill>
                  <a:srgbClr val="EEECE1"/>
                </a:solidFill>
                <a:latin typeface="Calibri"/>
              </a:rPr>
              <a:t>1</a:t>
            </a:r>
          </a:p>
        </p:txBody>
      </p:sp>
      <p:cxnSp>
        <p:nvCxnSpPr>
          <p:cNvPr id="226309" name="AutoShape 5"/>
          <p:cNvCxnSpPr>
            <a:cxnSpLocks noChangeShapeType="1"/>
            <a:stCxn id="226307" idx="5"/>
            <a:endCxn id="226308" idx="3"/>
          </p:cNvCxnSpPr>
          <p:nvPr/>
        </p:nvCxnSpPr>
        <p:spPr bwMode="auto">
          <a:xfrm rot="16200000" flipH="1">
            <a:off x="4361656" y="4071149"/>
            <a:ext cx="1588" cy="742950"/>
          </a:xfrm>
          <a:prstGeom prst="curvedConnector3">
            <a:avLst>
              <a:gd name="adj1" fmla="val 18600000"/>
            </a:avLst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6310" name="AutoShape 6"/>
          <p:cNvCxnSpPr>
            <a:cxnSpLocks noChangeShapeType="1"/>
            <a:stCxn id="226308" idx="1"/>
            <a:endCxn id="226307" idx="7"/>
          </p:cNvCxnSpPr>
          <p:nvPr/>
        </p:nvCxnSpPr>
        <p:spPr bwMode="auto">
          <a:xfrm rot="16200000" flipH="1" flipV="1">
            <a:off x="4361656" y="3747299"/>
            <a:ext cx="1588" cy="742950"/>
          </a:xfrm>
          <a:prstGeom prst="curvedConnector3">
            <a:avLst>
              <a:gd name="adj1" fmla="val -18600000"/>
            </a:avLst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6311" name="AutoShape 7"/>
          <p:cNvCxnSpPr>
            <a:cxnSpLocks noChangeShapeType="1"/>
            <a:stCxn id="226308" idx="5"/>
            <a:endCxn id="226308" idx="7"/>
          </p:cNvCxnSpPr>
          <p:nvPr/>
        </p:nvCxnSpPr>
        <p:spPr bwMode="auto">
          <a:xfrm rot="5400000" flipH="1" flipV="1">
            <a:off x="4896644" y="4279111"/>
            <a:ext cx="323850" cy="1588"/>
          </a:xfrm>
          <a:prstGeom prst="curvedConnector5">
            <a:avLst>
              <a:gd name="adj1" fmla="val -17648"/>
              <a:gd name="adj2" fmla="val 28200000"/>
              <a:gd name="adj3" fmla="val 119606"/>
            </a:avLst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6312" name="AutoShape 8"/>
          <p:cNvCxnSpPr>
            <a:cxnSpLocks noChangeShapeType="1"/>
            <a:stCxn id="226307" idx="1"/>
            <a:endCxn id="226307" idx="3"/>
          </p:cNvCxnSpPr>
          <p:nvPr/>
        </p:nvCxnSpPr>
        <p:spPr bwMode="auto">
          <a:xfrm rot="5400000" flipV="1">
            <a:off x="3505994" y="4279111"/>
            <a:ext cx="323850" cy="1588"/>
          </a:xfrm>
          <a:prstGeom prst="curvedConnector5">
            <a:avLst>
              <a:gd name="adj1" fmla="val -12745"/>
              <a:gd name="adj2" fmla="val -27300000"/>
              <a:gd name="adj3" fmla="val 120588"/>
            </a:avLst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6313" name="Text Box 9"/>
          <p:cNvSpPr txBox="1">
            <a:spLocks noChangeArrowheads="1"/>
          </p:cNvSpPr>
          <p:nvPr/>
        </p:nvSpPr>
        <p:spPr bwMode="auto">
          <a:xfrm>
            <a:off x="3595649" y="4889507"/>
            <a:ext cx="1590756" cy="731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527517"/>
            <a:r>
              <a:rPr lang="en-US" altLang="en-US" sz="2000" dirty="0">
                <a:solidFill>
                  <a:prstClr val="black"/>
                </a:solidFill>
                <a:latin typeface="Calibri"/>
              </a:rPr>
              <a:t>FSM for 1-bit</a:t>
            </a:r>
          </a:p>
          <a:p>
            <a:pPr algn="ctr" defTabSz="527517"/>
            <a:r>
              <a:rPr lang="en-US" altLang="en-US" sz="2000" dirty="0">
                <a:solidFill>
                  <a:prstClr val="black"/>
                </a:solidFill>
                <a:latin typeface="Calibri"/>
              </a:rPr>
              <a:t>Prediction</a:t>
            </a:r>
          </a:p>
        </p:txBody>
      </p:sp>
      <p:sp>
        <p:nvSpPr>
          <p:cNvPr id="226315" name="Oval 11"/>
          <p:cNvSpPr>
            <a:spLocks noChangeArrowheads="1"/>
          </p:cNvSpPr>
          <p:nvPr/>
        </p:nvSpPr>
        <p:spPr bwMode="auto">
          <a:xfrm>
            <a:off x="7221513" y="4210850"/>
            <a:ext cx="457200" cy="457201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527517"/>
            <a:r>
              <a:rPr lang="en-US" altLang="en-US" sz="2000" dirty="0">
                <a:solidFill>
                  <a:srgbClr val="EEECE1"/>
                </a:solidFill>
                <a:latin typeface="Calibri"/>
              </a:rPr>
              <a:t>00</a:t>
            </a:r>
          </a:p>
        </p:txBody>
      </p:sp>
      <p:sp>
        <p:nvSpPr>
          <p:cNvPr id="226316" name="Oval 12"/>
          <p:cNvSpPr>
            <a:spLocks noChangeArrowheads="1"/>
          </p:cNvSpPr>
          <p:nvPr/>
        </p:nvSpPr>
        <p:spPr bwMode="auto">
          <a:xfrm>
            <a:off x="8440713" y="4210850"/>
            <a:ext cx="457200" cy="457201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527517"/>
            <a:r>
              <a:rPr lang="en-US" altLang="en-US" sz="2000" dirty="0">
                <a:solidFill>
                  <a:srgbClr val="EEECE1"/>
                </a:solidFill>
                <a:latin typeface="Calibri"/>
              </a:rPr>
              <a:t>01</a:t>
            </a:r>
          </a:p>
        </p:txBody>
      </p:sp>
      <p:sp>
        <p:nvSpPr>
          <p:cNvPr id="226317" name="Oval 13"/>
          <p:cNvSpPr>
            <a:spLocks noChangeArrowheads="1"/>
          </p:cNvSpPr>
          <p:nvPr/>
        </p:nvSpPr>
        <p:spPr bwMode="auto">
          <a:xfrm>
            <a:off x="8440713" y="3058323"/>
            <a:ext cx="457200" cy="457201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527517"/>
            <a:r>
              <a:rPr lang="en-US" altLang="en-US" sz="2000" dirty="0">
                <a:solidFill>
                  <a:srgbClr val="EEECE1"/>
                </a:solidFill>
                <a:latin typeface="Calibri"/>
              </a:rPr>
              <a:t>10</a:t>
            </a:r>
          </a:p>
        </p:txBody>
      </p:sp>
      <p:sp>
        <p:nvSpPr>
          <p:cNvPr id="226318" name="Oval 14"/>
          <p:cNvSpPr>
            <a:spLocks noChangeArrowheads="1"/>
          </p:cNvSpPr>
          <p:nvPr/>
        </p:nvSpPr>
        <p:spPr bwMode="auto">
          <a:xfrm>
            <a:off x="7221018" y="3058323"/>
            <a:ext cx="457200" cy="457201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527517"/>
            <a:r>
              <a:rPr lang="en-US" altLang="en-US" sz="2000" dirty="0">
                <a:solidFill>
                  <a:srgbClr val="EEECE1"/>
                </a:solidFill>
                <a:latin typeface="Calibri"/>
              </a:rPr>
              <a:t>11</a:t>
            </a:r>
          </a:p>
        </p:txBody>
      </p:sp>
      <p:cxnSp>
        <p:nvCxnSpPr>
          <p:cNvPr id="226319" name="AutoShape 15"/>
          <p:cNvCxnSpPr>
            <a:cxnSpLocks noChangeShapeType="1"/>
            <a:stCxn id="226315" idx="6"/>
            <a:endCxn id="226316" idx="2"/>
          </p:cNvCxnSpPr>
          <p:nvPr/>
        </p:nvCxnSpPr>
        <p:spPr bwMode="auto">
          <a:xfrm>
            <a:off x="7678713" y="4439450"/>
            <a:ext cx="762000" cy="0"/>
          </a:xfrm>
          <a:prstGeom prst="straightConnector1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6320" name="AutoShape 16"/>
          <p:cNvCxnSpPr>
            <a:cxnSpLocks noChangeShapeType="1"/>
            <a:stCxn id="226316" idx="7"/>
            <a:endCxn id="226317" idx="5"/>
          </p:cNvCxnSpPr>
          <p:nvPr/>
        </p:nvCxnSpPr>
        <p:spPr bwMode="auto">
          <a:xfrm flipV="1">
            <a:off x="8830958" y="3448568"/>
            <a:ext cx="0" cy="829238"/>
          </a:xfrm>
          <a:prstGeom prst="straightConnector1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6321" name="AutoShape 17"/>
          <p:cNvCxnSpPr>
            <a:cxnSpLocks noChangeShapeType="1"/>
            <a:stCxn id="226318" idx="6"/>
            <a:endCxn id="226317" idx="2"/>
          </p:cNvCxnSpPr>
          <p:nvPr/>
        </p:nvCxnSpPr>
        <p:spPr bwMode="auto">
          <a:xfrm>
            <a:off x="7678218" y="3286924"/>
            <a:ext cx="762495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6322" name="AutoShape 18"/>
          <p:cNvCxnSpPr>
            <a:cxnSpLocks noChangeShapeType="1"/>
            <a:stCxn id="226316" idx="3"/>
            <a:endCxn id="226315" idx="5"/>
          </p:cNvCxnSpPr>
          <p:nvPr/>
        </p:nvCxnSpPr>
        <p:spPr bwMode="auto">
          <a:xfrm flipH="1">
            <a:off x="7612038" y="4601375"/>
            <a:ext cx="895350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6323" name="AutoShape 19"/>
          <p:cNvCxnSpPr>
            <a:cxnSpLocks noChangeShapeType="1"/>
            <a:stCxn id="226317" idx="3"/>
            <a:endCxn id="226318" idx="5"/>
          </p:cNvCxnSpPr>
          <p:nvPr/>
        </p:nvCxnSpPr>
        <p:spPr bwMode="auto">
          <a:xfrm flipH="1">
            <a:off x="7611263" y="3448568"/>
            <a:ext cx="896405" cy="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6324" name="AutoShape 20"/>
          <p:cNvCxnSpPr>
            <a:cxnSpLocks noChangeShapeType="1"/>
            <a:stCxn id="226317" idx="4"/>
            <a:endCxn id="226316" idx="0"/>
          </p:cNvCxnSpPr>
          <p:nvPr/>
        </p:nvCxnSpPr>
        <p:spPr bwMode="auto">
          <a:xfrm>
            <a:off x="8669313" y="3515524"/>
            <a:ext cx="0" cy="695326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6325" name="AutoShape 21"/>
          <p:cNvCxnSpPr>
            <a:cxnSpLocks noChangeShapeType="1"/>
            <a:stCxn id="226318" idx="1"/>
            <a:endCxn id="226318" idx="3"/>
          </p:cNvCxnSpPr>
          <p:nvPr/>
        </p:nvCxnSpPr>
        <p:spPr bwMode="auto">
          <a:xfrm rot="16200000" flipH="1">
            <a:off x="7126328" y="3286923"/>
            <a:ext cx="323289" cy="12700"/>
          </a:xfrm>
          <a:prstGeom prst="curvedConnector5">
            <a:avLst>
              <a:gd name="adj1" fmla="val -19641"/>
              <a:gd name="adj2" fmla="val -2922795"/>
              <a:gd name="adj3" fmla="val 115714"/>
            </a:avLst>
          </a:prstGeom>
          <a:noFill/>
          <a:ln w="19050">
            <a:solidFill>
              <a:srgbClr val="008000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6326" name="AutoShape 22"/>
          <p:cNvCxnSpPr>
            <a:cxnSpLocks noChangeShapeType="1"/>
            <a:stCxn id="226315" idx="1"/>
            <a:endCxn id="226315" idx="3"/>
          </p:cNvCxnSpPr>
          <p:nvPr/>
        </p:nvCxnSpPr>
        <p:spPr bwMode="auto">
          <a:xfrm rot="5400000" flipV="1">
            <a:off x="7127851" y="4437862"/>
            <a:ext cx="323850" cy="1588"/>
          </a:xfrm>
          <a:prstGeom prst="curvedConnector5">
            <a:avLst>
              <a:gd name="adj1" fmla="val -16667"/>
              <a:gd name="adj2" fmla="val -22500000"/>
              <a:gd name="adj3" fmla="val 117153"/>
            </a:avLst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6327" name="Text Box 23"/>
          <p:cNvSpPr txBox="1">
            <a:spLocks noChangeArrowheads="1"/>
          </p:cNvSpPr>
          <p:nvPr/>
        </p:nvSpPr>
        <p:spPr bwMode="auto">
          <a:xfrm>
            <a:off x="6929519" y="4909350"/>
            <a:ext cx="2223878" cy="731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527517"/>
            <a:r>
              <a:rPr lang="en-US" altLang="en-US" sz="2000" dirty="0">
                <a:solidFill>
                  <a:prstClr val="black"/>
                </a:solidFill>
                <a:latin typeface="Calibri"/>
              </a:rPr>
              <a:t>FSM for 2-bit </a:t>
            </a:r>
          </a:p>
          <a:p>
            <a:pPr algn="ctr" defTabSz="527517"/>
            <a:r>
              <a:rPr lang="en-US" altLang="en-US" sz="2000" dirty="0">
                <a:solidFill>
                  <a:prstClr val="black"/>
                </a:solidFill>
                <a:latin typeface="Calibri"/>
              </a:rPr>
              <a:t>Saturating Counter</a:t>
            </a:r>
          </a:p>
        </p:txBody>
      </p:sp>
      <p:sp>
        <p:nvSpPr>
          <p:cNvPr id="226328" name="Oval 24"/>
          <p:cNvSpPr>
            <a:spLocks noChangeArrowheads="1"/>
          </p:cNvSpPr>
          <p:nvPr/>
        </p:nvSpPr>
        <p:spPr bwMode="auto">
          <a:xfrm>
            <a:off x="3048000" y="2395544"/>
            <a:ext cx="228600" cy="228600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defTabSz="527517"/>
            <a:endParaRPr lang="en-US" altLang="en-US" sz="2077">
              <a:solidFill>
                <a:srgbClr val="EEECE1"/>
              </a:solidFill>
              <a:latin typeface="Calibri"/>
            </a:endParaRPr>
          </a:p>
        </p:txBody>
      </p:sp>
      <p:sp>
        <p:nvSpPr>
          <p:cNvPr id="226329" name="Oval 25"/>
          <p:cNvSpPr>
            <a:spLocks noChangeArrowheads="1"/>
          </p:cNvSpPr>
          <p:nvPr/>
        </p:nvSpPr>
        <p:spPr bwMode="auto">
          <a:xfrm>
            <a:off x="3048000" y="2700344"/>
            <a:ext cx="228600" cy="228600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defTabSz="527517"/>
            <a:endParaRPr lang="en-US" altLang="en-US" sz="2077">
              <a:solidFill>
                <a:srgbClr val="EEECE1"/>
              </a:solidFill>
              <a:latin typeface="Calibri"/>
            </a:endParaRPr>
          </a:p>
        </p:txBody>
      </p:sp>
      <p:sp>
        <p:nvSpPr>
          <p:cNvPr id="226330" name="Text Box 26"/>
          <p:cNvSpPr txBox="1">
            <a:spLocks noChangeArrowheads="1"/>
          </p:cNvSpPr>
          <p:nvPr/>
        </p:nvSpPr>
        <p:spPr bwMode="auto">
          <a:xfrm>
            <a:off x="3413126" y="2330456"/>
            <a:ext cx="1180195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527517"/>
            <a:r>
              <a:rPr lang="en-US" altLang="en-US" sz="1846" dirty="0">
                <a:solidFill>
                  <a:prstClr val="black"/>
                </a:solidFill>
                <a:latin typeface="Calibri"/>
              </a:rPr>
              <a:t>Predict NT</a:t>
            </a:r>
          </a:p>
        </p:txBody>
      </p:sp>
      <p:sp>
        <p:nvSpPr>
          <p:cNvPr id="226331" name="Text Box 27"/>
          <p:cNvSpPr txBox="1">
            <a:spLocks noChangeArrowheads="1"/>
          </p:cNvSpPr>
          <p:nvPr/>
        </p:nvSpPr>
        <p:spPr bwMode="auto">
          <a:xfrm>
            <a:off x="3429001" y="2624145"/>
            <a:ext cx="1027910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527517"/>
            <a:r>
              <a:rPr lang="en-US" altLang="en-US" sz="1846">
                <a:solidFill>
                  <a:prstClr val="black"/>
                </a:solidFill>
                <a:latin typeface="Calibri"/>
              </a:rPr>
              <a:t>Predict T</a:t>
            </a:r>
          </a:p>
        </p:txBody>
      </p:sp>
      <p:sp>
        <p:nvSpPr>
          <p:cNvPr id="226332" name="Line 28"/>
          <p:cNvSpPr>
            <a:spLocks noChangeShapeType="1"/>
          </p:cNvSpPr>
          <p:nvPr/>
        </p:nvSpPr>
        <p:spPr bwMode="auto">
          <a:xfrm>
            <a:off x="3048000" y="3081344"/>
            <a:ext cx="228600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6333" name="Text Box 29"/>
          <p:cNvSpPr txBox="1">
            <a:spLocks noChangeArrowheads="1"/>
          </p:cNvSpPr>
          <p:nvPr/>
        </p:nvSpPr>
        <p:spPr bwMode="auto">
          <a:xfrm>
            <a:off x="3429000" y="2928945"/>
            <a:ext cx="2510239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527517"/>
            <a:r>
              <a:rPr lang="en-US" altLang="en-US" sz="1846" dirty="0">
                <a:solidFill>
                  <a:prstClr val="black"/>
                </a:solidFill>
                <a:latin typeface="Calibri"/>
              </a:rPr>
              <a:t>Transition on T outcome</a:t>
            </a:r>
          </a:p>
        </p:txBody>
      </p:sp>
      <p:sp>
        <p:nvSpPr>
          <p:cNvPr id="226334" name="Text Box 30"/>
          <p:cNvSpPr txBox="1">
            <a:spLocks noChangeArrowheads="1"/>
          </p:cNvSpPr>
          <p:nvPr/>
        </p:nvSpPr>
        <p:spPr bwMode="auto">
          <a:xfrm>
            <a:off x="3429000" y="3233745"/>
            <a:ext cx="2662524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527517"/>
            <a:r>
              <a:rPr lang="en-US" altLang="en-US" sz="1846" dirty="0">
                <a:solidFill>
                  <a:prstClr val="black"/>
                </a:solidFill>
                <a:latin typeface="Calibri"/>
              </a:rPr>
              <a:t>Transition on NT outcome</a:t>
            </a:r>
          </a:p>
        </p:txBody>
      </p:sp>
      <p:sp>
        <p:nvSpPr>
          <p:cNvPr id="226335" name="Line 31"/>
          <p:cNvSpPr>
            <a:spLocks noChangeShapeType="1"/>
          </p:cNvSpPr>
          <p:nvPr/>
        </p:nvSpPr>
        <p:spPr bwMode="auto">
          <a:xfrm>
            <a:off x="3048000" y="3386144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983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6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5" grpId="0" animBg="1"/>
      <p:bldP spid="226316" grpId="0" animBg="1"/>
      <p:bldP spid="226317" grpId="0" animBg="1"/>
      <p:bldP spid="226318" grpId="0" animBg="1"/>
      <p:bldP spid="2263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27331" name="Group 3"/>
          <p:cNvGrpSpPr>
            <a:grpSpLocks/>
          </p:cNvGrpSpPr>
          <p:nvPr/>
        </p:nvGrpSpPr>
        <p:grpSpPr bwMode="auto">
          <a:xfrm>
            <a:off x="7680321" y="3538363"/>
            <a:ext cx="485774" cy="1055689"/>
            <a:chOff x="3504" y="2352"/>
            <a:chExt cx="306" cy="665"/>
          </a:xfrm>
        </p:grpSpPr>
        <p:sp>
          <p:nvSpPr>
            <p:cNvPr id="227332" name="Oval 4"/>
            <p:cNvSpPr>
              <a:spLocks noChangeArrowheads="1"/>
            </p:cNvSpPr>
            <p:nvPr/>
          </p:nvSpPr>
          <p:spPr bwMode="auto">
            <a:xfrm>
              <a:off x="3504" y="2400"/>
              <a:ext cx="144" cy="144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527517"/>
              <a:r>
                <a:rPr lang="en-US" altLang="en-US" sz="1400" b="1" dirty="0">
                  <a:solidFill>
                    <a:srgbClr val="EEECE1"/>
                  </a:solidFill>
                  <a:latin typeface="Calibri"/>
                </a:rPr>
                <a:t>2</a:t>
              </a:r>
            </a:p>
          </p:txBody>
        </p:sp>
        <p:sp>
          <p:nvSpPr>
            <p:cNvPr id="227333" name="Text Box 5"/>
            <p:cNvSpPr txBox="1">
              <a:spLocks noChangeArrowheads="1"/>
            </p:cNvSpPr>
            <p:nvPr/>
          </p:nvSpPr>
          <p:spPr bwMode="auto">
            <a:xfrm>
              <a:off x="3638" y="2544"/>
              <a:ext cx="17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527517"/>
              <a:r>
                <a:rPr lang="en-US" altLang="en-US" sz="1400">
                  <a:solidFill>
                    <a:prstClr val="black"/>
                  </a:solidFill>
                  <a:latin typeface="Calibri"/>
                </a:rPr>
                <a:t>T</a:t>
              </a:r>
            </a:p>
          </p:txBody>
        </p:sp>
        <p:sp>
          <p:nvSpPr>
            <p:cNvPr id="227334" name="Line 6"/>
            <p:cNvSpPr>
              <a:spLocks noChangeShapeType="1"/>
            </p:cNvSpPr>
            <p:nvPr/>
          </p:nvSpPr>
          <p:spPr bwMode="auto">
            <a:xfrm>
              <a:off x="3792" y="2352"/>
              <a:ext cx="0" cy="384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527517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335" name="Text Box 7"/>
            <p:cNvSpPr txBox="1">
              <a:spLocks noChangeArrowheads="1"/>
            </p:cNvSpPr>
            <p:nvPr/>
          </p:nvSpPr>
          <p:spPr bwMode="auto">
            <a:xfrm>
              <a:off x="3515" y="2784"/>
              <a:ext cx="23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527517"/>
              <a:r>
                <a:rPr lang="en-US" altLang="en-US" b="1">
                  <a:solidFill>
                    <a:srgbClr val="008000"/>
                  </a:solidFill>
                  <a:latin typeface="Calibri"/>
                  <a:sym typeface="Wingdings" panose="05000000000000000000" pitchFamily="2" charset="2"/>
                </a:rPr>
                <a:t></a:t>
              </a:r>
            </a:p>
          </p:txBody>
        </p:sp>
      </p:grpSp>
      <p:grpSp>
        <p:nvGrpSpPr>
          <p:cNvPr id="227336" name="Group 8"/>
          <p:cNvGrpSpPr>
            <a:grpSpLocks/>
          </p:cNvGrpSpPr>
          <p:nvPr/>
        </p:nvGrpSpPr>
        <p:grpSpPr bwMode="auto">
          <a:xfrm>
            <a:off x="8213725" y="3538363"/>
            <a:ext cx="1539875" cy="1055689"/>
            <a:chOff x="3840" y="2352"/>
            <a:chExt cx="970" cy="665"/>
          </a:xfrm>
        </p:grpSpPr>
        <p:sp>
          <p:nvSpPr>
            <p:cNvPr id="227337" name="Oval 9"/>
            <p:cNvSpPr>
              <a:spLocks noChangeArrowheads="1"/>
            </p:cNvSpPr>
            <p:nvPr/>
          </p:nvSpPr>
          <p:spPr bwMode="auto">
            <a:xfrm>
              <a:off x="3840" y="2400"/>
              <a:ext cx="144" cy="144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527517"/>
              <a:r>
                <a:rPr lang="en-US" altLang="en-US" sz="1400">
                  <a:solidFill>
                    <a:srgbClr val="EEECE1"/>
                  </a:solidFill>
                  <a:latin typeface="Calibri"/>
                </a:rPr>
                <a:t>3</a:t>
              </a:r>
            </a:p>
          </p:txBody>
        </p:sp>
        <p:sp>
          <p:nvSpPr>
            <p:cNvPr id="227338" name="Text Box 10"/>
            <p:cNvSpPr txBox="1">
              <a:spLocks noChangeArrowheads="1"/>
            </p:cNvSpPr>
            <p:nvPr/>
          </p:nvSpPr>
          <p:spPr bwMode="auto">
            <a:xfrm>
              <a:off x="3974" y="2544"/>
              <a:ext cx="17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527517"/>
              <a:r>
                <a:rPr lang="en-US" altLang="en-US" sz="1400">
                  <a:solidFill>
                    <a:prstClr val="black"/>
                  </a:solidFill>
                  <a:latin typeface="Calibri"/>
                </a:rPr>
                <a:t>T</a:t>
              </a:r>
            </a:p>
          </p:txBody>
        </p:sp>
        <p:sp>
          <p:nvSpPr>
            <p:cNvPr id="227339" name="Line 11"/>
            <p:cNvSpPr>
              <a:spLocks noChangeShapeType="1"/>
            </p:cNvSpPr>
            <p:nvPr/>
          </p:nvSpPr>
          <p:spPr bwMode="auto">
            <a:xfrm>
              <a:off x="4128" y="2352"/>
              <a:ext cx="0" cy="384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527517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340" name="Oval 12"/>
            <p:cNvSpPr>
              <a:spLocks noChangeArrowheads="1"/>
            </p:cNvSpPr>
            <p:nvPr/>
          </p:nvSpPr>
          <p:spPr bwMode="auto">
            <a:xfrm>
              <a:off x="4194" y="2400"/>
              <a:ext cx="144" cy="144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527517"/>
              <a:r>
                <a:rPr lang="en-US" altLang="en-US" sz="1400">
                  <a:solidFill>
                    <a:srgbClr val="EEECE1"/>
                  </a:solidFill>
                  <a:latin typeface="Calibri"/>
                </a:rPr>
                <a:t>3</a:t>
              </a:r>
            </a:p>
          </p:txBody>
        </p:sp>
        <p:sp>
          <p:nvSpPr>
            <p:cNvPr id="227341" name="Text Box 13"/>
            <p:cNvSpPr txBox="1">
              <a:spLocks noChangeArrowheads="1"/>
            </p:cNvSpPr>
            <p:nvPr/>
          </p:nvSpPr>
          <p:spPr bwMode="auto">
            <a:xfrm>
              <a:off x="4328" y="2544"/>
              <a:ext cx="17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527517"/>
              <a:r>
                <a:rPr lang="en-US" altLang="en-US" sz="1400">
                  <a:solidFill>
                    <a:prstClr val="black"/>
                  </a:solidFill>
                  <a:latin typeface="Calibri"/>
                </a:rPr>
                <a:t>T</a:t>
              </a:r>
            </a:p>
          </p:txBody>
        </p:sp>
        <p:sp>
          <p:nvSpPr>
            <p:cNvPr id="227342" name="Line 14"/>
            <p:cNvSpPr>
              <a:spLocks noChangeShapeType="1"/>
            </p:cNvSpPr>
            <p:nvPr/>
          </p:nvSpPr>
          <p:spPr bwMode="auto">
            <a:xfrm>
              <a:off x="4482" y="2352"/>
              <a:ext cx="0" cy="384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527517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343" name="Text Box 15"/>
            <p:cNvSpPr txBox="1">
              <a:spLocks noChangeArrowheads="1"/>
            </p:cNvSpPr>
            <p:nvPr/>
          </p:nvSpPr>
          <p:spPr bwMode="auto">
            <a:xfrm>
              <a:off x="3851" y="2784"/>
              <a:ext cx="23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527517"/>
              <a:r>
                <a:rPr lang="en-US" altLang="en-US" b="1">
                  <a:solidFill>
                    <a:srgbClr val="008000"/>
                  </a:solidFill>
                  <a:latin typeface="Calibri"/>
                  <a:sym typeface="Wingdings" panose="05000000000000000000" pitchFamily="2" charset="2"/>
                </a:rPr>
                <a:t></a:t>
              </a:r>
            </a:p>
          </p:txBody>
        </p:sp>
        <p:sp>
          <p:nvSpPr>
            <p:cNvPr id="227344" name="Text Box 16"/>
            <p:cNvSpPr txBox="1">
              <a:spLocks noChangeArrowheads="1"/>
            </p:cNvSpPr>
            <p:nvPr/>
          </p:nvSpPr>
          <p:spPr bwMode="auto">
            <a:xfrm>
              <a:off x="4187" y="2784"/>
              <a:ext cx="23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527517"/>
              <a:r>
                <a:rPr lang="en-US" altLang="en-US" b="1">
                  <a:solidFill>
                    <a:srgbClr val="008000"/>
                  </a:solidFill>
                  <a:latin typeface="Calibri"/>
                  <a:sym typeface="Wingdings" panose="05000000000000000000" pitchFamily="2" charset="2"/>
                </a:rPr>
                <a:t></a:t>
              </a:r>
            </a:p>
          </p:txBody>
        </p:sp>
        <p:sp>
          <p:nvSpPr>
            <p:cNvPr id="227345" name="Text Box 17"/>
            <p:cNvSpPr txBox="1">
              <a:spLocks noChangeArrowheads="1"/>
            </p:cNvSpPr>
            <p:nvPr/>
          </p:nvSpPr>
          <p:spPr bwMode="auto">
            <a:xfrm>
              <a:off x="4512" y="2400"/>
              <a:ext cx="2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527517"/>
              <a:r>
                <a:rPr lang="en-US" altLang="en-US">
                  <a:solidFill>
                    <a:prstClr val="black"/>
                  </a:solidFill>
                  <a:latin typeface="Calibri"/>
                </a:rPr>
                <a:t>…</a:t>
              </a:r>
            </a:p>
          </p:txBody>
        </p:sp>
      </p:grpSp>
      <p:grpSp>
        <p:nvGrpSpPr>
          <p:cNvPr id="227346" name="Group 18"/>
          <p:cNvGrpSpPr>
            <a:grpSpLocks/>
          </p:cNvGrpSpPr>
          <p:nvPr/>
        </p:nvGrpSpPr>
        <p:grpSpPr bwMode="auto">
          <a:xfrm>
            <a:off x="7121517" y="3538363"/>
            <a:ext cx="538162" cy="1069976"/>
            <a:chOff x="3152" y="2352"/>
            <a:chExt cx="339" cy="674"/>
          </a:xfrm>
        </p:grpSpPr>
        <p:sp>
          <p:nvSpPr>
            <p:cNvPr id="227347" name="Oval 19"/>
            <p:cNvSpPr>
              <a:spLocks noChangeArrowheads="1"/>
            </p:cNvSpPr>
            <p:nvPr/>
          </p:nvSpPr>
          <p:spPr bwMode="auto">
            <a:xfrm>
              <a:off x="3168" y="2400"/>
              <a:ext cx="144" cy="144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527517"/>
              <a:r>
                <a:rPr lang="en-US" altLang="en-US" sz="1400">
                  <a:solidFill>
                    <a:srgbClr val="EEECE1"/>
                  </a:solidFill>
                  <a:latin typeface="Calibri"/>
                </a:rPr>
                <a:t>3</a:t>
              </a:r>
            </a:p>
          </p:txBody>
        </p:sp>
        <p:sp>
          <p:nvSpPr>
            <p:cNvPr id="227348" name="Text Box 20"/>
            <p:cNvSpPr txBox="1">
              <a:spLocks noChangeArrowheads="1"/>
            </p:cNvSpPr>
            <p:nvPr/>
          </p:nvSpPr>
          <p:spPr bwMode="auto">
            <a:xfrm>
              <a:off x="3302" y="2544"/>
              <a:ext cx="18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527517"/>
              <a:r>
                <a:rPr lang="en-US" altLang="en-US" sz="1400">
                  <a:solidFill>
                    <a:prstClr val="black"/>
                  </a:solidFill>
                  <a:latin typeface="Calibri"/>
                </a:rPr>
                <a:t>N</a:t>
              </a:r>
            </a:p>
          </p:txBody>
        </p:sp>
        <p:sp>
          <p:nvSpPr>
            <p:cNvPr id="227349" name="Line 21"/>
            <p:cNvSpPr>
              <a:spLocks noChangeShapeType="1"/>
            </p:cNvSpPr>
            <p:nvPr/>
          </p:nvSpPr>
          <p:spPr bwMode="auto">
            <a:xfrm>
              <a:off x="3456" y="2352"/>
              <a:ext cx="0" cy="384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527517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350" name="Text Box 22"/>
            <p:cNvSpPr txBox="1">
              <a:spLocks noChangeArrowheads="1"/>
            </p:cNvSpPr>
            <p:nvPr/>
          </p:nvSpPr>
          <p:spPr bwMode="auto">
            <a:xfrm>
              <a:off x="3152" y="2793"/>
              <a:ext cx="2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527517"/>
              <a:r>
                <a:rPr lang="en-US" altLang="en-US" b="1">
                  <a:solidFill>
                    <a:srgbClr val="FF0000"/>
                  </a:solidFill>
                  <a:latin typeface="Calibri"/>
                  <a:sym typeface="Wingdings" panose="05000000000000000000" pitchFamily="2" charset="2"/>
                </a:rPr>
                <a:t></a:t>
              </a:r>
            </a:p>
          </p:txBody>
        </p:sp>
      </p:grpSp>
      <p:grpSp>
        <p:nvGrpSpPr>
          <p:cNvPr id="227351" name="Group 23"/>
          <p:cNvGrpSpPr>
            <a:grpSpLocks/>
          </p:cNvGrpSpPr>
          <p:nvPr/>
        </p:nvGrpSpPr>
        <p:grpSpPr bwMode="auto">
          <a:xfrm>
            <a:off x="7146919" y="2242962"/>
            <a:ext cx="512763" cy="979489"/>
            <a:chOff x="3168" y="1536"/>
            <a:chExt cx="323" cy="617"/>
          </a:xfrm>
        </p:grpSpPr>
        <p:sp>
          <p:nvSpPr>
            <p:cNvPr id="227352" name="Text Box 24"/>
            <p:cNvSpPr txBox="1">
              <a:spLocks noChangeArrowheads="1"/>
            </p:cNvSpPr>
            <p:nvPr/>
          </p:nvSpPr>
          <p:spPr bwMode="auto">
            <a:xfrm>
              <a:off x="3302" y="1728"/>
              <a:ext cx="18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527517"/>
              <a:r>
                <a:rPr lang="en-US" altLang="en-US" sz="1400">
                  <a:solidFill>
                    <a:prstClr val="black"/>
                  </a:solidFill>
                  <a:latin typeface="Calibri"/>
                </a:rPr>
                <a:t>N</a:t>
              </a:r>
            </a:p>
          </p:txBody>
        </p:sp>
        <p:sp>
          <p:nvSpPr>
            <p:cNvPr id="227353" name="Line 25"/>
            <p:cNvSpPr>
              <a:spLocks noChangeShapeType="1"/>
            </p:cNvSpPr>
            <p:nvPr/>
          </p:nvSpPr>
          <p:spPr bwMode="auto">
            <a:xfrm>
              <a:off x="3456" y="1536"/>
              <a:ext cx="0" cy="384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527517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354" name="Oval 26"/>
            <p:cNvSpPr>
              <a:spLocks noChangeArrowheads="1"/>
            </p:cNvSpPr>
            <p:nvPr/>
          </p:nvSpPr>
          <p:spPr bwMode="auto">
            <a:xfrm>
              <a:off x="3168" y="1584"/>
              <a:ext cx="144" cy="144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527517"/>
              <a:r>
                <a:rPr lang="en-US" altLang="en-US" sz="1400" dirty="0">
                  <a:solidFill>
                    <a:srgbClr val="EEECE1"/>
                  </a:solidFill>
                  <a:latin typeface="Calibri"/>
                </a:rPr>
                <a:t>1</a:t>
              </a:r>
            </a:p>
          </p:txBody>
        </p:sp>
        <p:sp>
          <p:nvSpPr>
            <p:cNvPr id="227355" name="Text Box 27"/>
            <p:cNvSpPr txBox="1">
              <a:spLocks noChangeArrowheads="1"/>
            </p:cNvSpPr>
            <p:nvPr/>
          </p:nvSpPr>
          <p:spPr bwMode="auto">
            <a:xfrm>
              <a:off x="3168" y="1920"/>
              <a:ext cx="2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527517"/>
              <a:r>
                <a:rPr lang="en-US" altLang="en-US" b="1">
                  <a:solidFill>
                    <a:srgbClr val="FF0000"/>
                  </a:solidFill>
                  <a:latin typeface="Calibri"/>
                  <a:sym typeface="Wingdings" panose="05000000000000000000" pitchFamily="2" charset="2"/>
                </a:rPr>
                <a:t></a:t>
              </a:r>
            </a:p>
          </p:txBody>
        </p:sp>
      </p:grpSp>
      <p:grpSp>
        <p:nvGrpSpPr>
          <p:cNvPr id="227356" name="Group 28"/>
          <p:cNvGrpSpPr>
            <a:grpSpLocks/>
          </p:cNvGrpSpPr>
          <p:nvPr/>
        </p:nvGrpSpPr>
        <p:grpSpPr bwMode="auto">
          <a:xfrm>
            <a:off x="7654934" y="2242962"/>
            <a:ext cx="511176" cy="979489"/>
            <a:chOff x="3488" y="1536"/>
            <a:chExt cx="322" cy="617"/>
          </a:xfrm>
        </p:grpSpPr>
        <p:sp>
          <p:nvSpPr>
            <p:cNvPr id="227357" name="Text Box 29"/>
            <p:cNvSpPr txBox="1">
              <a:spLocks noChangeArrowheads="1"/>
            </p:cNvSpPr>
            <p:nvPr/>
          </p:nvSpPr>
          <p:spPr bwMode="auto">
            <a:xfrm>
              <a:off x="3638" y="1728"/>
              <a:ext cx="17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527517"/>
              <a:r>
                <a:rPr lang="en-US" altLang="en-US" sz="1400">
                  <a:solidFill>
                    <a:prstClr val="black"/>
                  </a:solidFill>
                  <a:latin typeface="Calibri"/>
                </a:rPr>
                <a:t>T</a:t>
              </a:r>
            </a:p>
          </p:txBody>
        </p:sp>
        <p:sp>
          <p:nvSpPr>
            <p:cNvPr id="227358" name="Line 30"/>
            <p:cNvSpPr>
              <a:spLocks noChangeShapeType="1"/>
            </p:cNvSpPr>
            <p:nvPr/>
          </p:nvSpPr>
          <p:spPr bwMode="auto">
            <a:xfrm>
              <a:off x="3792" y="1536"/>
              <a:ext cx="0" cy="384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527517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359" name="Oval 31"/>
            <p:cNvSpPr>
              <a:spLocks noChangeArrowheads="1"/>
            </p:cNvSpPr>
            <p:nvPr/>
          </p:nvSpPr>
          <p:spPr bwMode="auto">
            <a:xfrm>
              <a:off x="3504" y="1584"/>
              <a:ext cx="144" cy="144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527517"/>
              <a:r>
                <a:rPr lang="en-US" altLang="en-US" sz="1400" dirty="0">
                  <a:solidFill>
                    <a:srgbClr val="EEECE1"/>
                  </a:solidFill>
                  <a:latin typeface="Calibri"/>
                </a:rPr>
                <a:t>0</a:t>
              </a:r>
            </a:p>
          </p:txBody>
        </p:sp>
        <p:sp>
          <p:nvSpPr>
            <p:cNvPr id="227360" name="Text Box 32"/>
            <p:cNvSpPr txBox="1">
              <a:spLocks noChangeArrowheads="1"/>
            </p:cNvSpPr>
            <p:nvPr/>
          </p:nvSpPr>
          <p:spPr bwMode="auto">
            <a:xfrm>
              <a:off x="3488" y="1920"/>
              <a:ext cx="2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527517"/>
              <a:r>
                <a:rPr lang="en-US" altLang="en-US" b="1">
                  <a:solidFill>
                    <a:srgbClr val="FF0000"/>
                  </a:solidFill>
                  <a:latin typeface="Calibri"/>
                  <a:sym typeface="Wingdings" panose="05000000000000000000" pitchFamily="2" charset="2"/>
                </a:rPr>
                <a:t></a:t>
              </a:r>
            </a:p>
          </p:txBody>
        </p:sp>
      </p:grpSp>
      <p:grpSp>
        <p:nvGrpSpPr>
          <p:cNvPr id="227361" name="Group 33"/>
          <p:cNvGrpSpPr>
            <a:grpSpLocks/>
          </p:cNvGrpSpPr>
          <p:nvPr/>
        </p:nvGrpSpPr>
        <p:grpSpPr bwMode="auto">
          <a:xfrm>
            <a:off x="3311526" y="2242962"/>
            <a:ext cx="3787776" cy="993776"/>
            <a:chOff x="752" y="1536"/>
            <a:chExt cx="2386" cy="626"/>
          </a:xfrm>
        </p:grpSpPr>
        <p:sp>
          <p:nvSpPr>
            <p:cNvPr id="227362" name="Oval 34"/>
            <p:cNvSpPr>
              <a:spLocks noChangeArrowheads="1"/>
            </p:cNvSpPr>
            <p:nvPr/>
          </p:nvSpPr>
          <p:spPr bwMode="auto">
            <a:xfrm>
              <a:off x="768" y="1584"/>
              <a:ext cx="144" cy="144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527517"/>
              <a:r>
                <a:rPr lang="en-US" altLang="en-US" sz="1400" dirty="0">
                  <a:solidFill>
                    <a:srgbClr val="EEECE1"/>
                  </a:solidFill>
                  <a:latin typeface="Calibri"/>
                </a:rPr>
                <a:t>0</a:t>
              </a:r>
            </a:p>
          </p:txBody>
        </p:sp>
        <p:sp>
          <p:nvSpPr>
            <p:cNvPr id="227363" name="Text Box 35"/>
            <p:cNvSpPr txBox="1">
              <a:spLocks noChangeArrowheads="1"/>
            </p:cNvSpPr>
            <p:nvPr/>
          </p:nvSpPr>
          <p:spPr bwMode="auto">
            <a:xfrm>
              <a:off x="902" y="1728"/>
              <a:ext cx="17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527517"/>
              <a:r>
                <a:rPr lang="en-US" altLang="en-US" sz="1400">
                  <a:solidFill>
                    <a:prstClr val="black"/>
                  </a:solidFill>
                  <a:latin typeface="Calibri"/>
                </a:rPr>
                <a:t>T</a:t>
              </a:r>
            </a:p>
          </p:txBody>
        </p:sp>
        <p:sp>
          <p:nvSpPr>
            <p:cNvPr id="227364" name="Line 36"/>
            <p:cNvSpPr>
              <a:spLocks noChangeShapeType="1"/>
            </p:cNvSpPr>
            <p:nvPr/>
          </p:nvSpPr>
          <p:spPr bwMode="auto">
            <a:xfrm>
              <a:off x="1056" y="1536"/>
              <a:ext cx="0" cy="384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527517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365" name="Oval 37"/>
            <p:cNvSpPr>
              <a:spLocks noChangeArrowheads="1"/>
            </p:cNvSpPr>
            <p:nvPr/>
          </p:nvSpPr>
          <p:spPr bwMode="auto">
            <a:xfrm>
              <a:off x="1104" y="1584"/>
              <a:ext cx="144" cy="144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527517"/>
              <a:r>
                <a:rPr lang="en-US" altLang="en-US" sz="1400" dirty="0">
                  <a:solidFill>
                    <a:srgbClr val="EEECE1"/>
                  </a:solidFill>
                  <a:latin typeface="Calibri"/>
                </a:rPr>
                <a:t>1</a:t>
              </a:r>
            </a:p>
          </p:txBody>
        </p:sp>
        <p:sp>
          <p:nvSpPr>
            <p:cNvPr id="227366" name="Text Box 38"/>
            <p:cNvSpPr txBox="1">
              <a:spLocks noChangeArrowheads="1"/>
            </p:cNvSpPr>
            <p:nvPr/>
          </p:nvSpPr>
          <p:spPr bwMode="auto">
            <a:xfrm>
              <a:off x="1238" y="1728"/>
              <a:ext cx="17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527517"/>
              <a:r>
                <a:rPr lang="en-US" altLang="en-US" sz="1400">
                  <a:solidFill>
                    <a:prstClr val="black"/>
                  </a:solidFill>
                  <a:latin typeface="Calibri"/>
                </a:rPr>
                <a:t>T</a:t>
              </a:r>
            </a:p>
          </p:txBody>
        </p:sp>
        <p:sp>
          <p:nvSpPr>
            <p:cNvPr id="227367" name="Line 39"/>
            <p:cNvSpPr>
              <a:spLocks noChangeShapeType="1"/>
            </p:cNvSpPr>
            <p:nvPr/>
          </p:nvSpPr>
          <p:spPr bwMode="auto">
            <a:xfrm>
              <a:off x="1392" y="1536"/>
              <a:ext cx="0" cy="384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527517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368" name="Text Box 40"/>
            <p:cNvSpPr txBox="1">
              <a:spLocks noChangeArrowheads="1"/>
            </p:cNvSpPr>
            <p:nvPr/>
          </p:nvSpPr>
          <p:spPr bwMode="auto">
            <a:xfrm>
              <a:off x="1574" y="1728"/>
              <a:ext cx="17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527517"/>
              <a:r>
                <a:rPr lang="en-US" altLang="en-US" sz="1400">
                  <a:solidFill>
                    <a:prstClr val="black"/>
                  </a:solidFill>
                  <a:latin typeface="Calibri"/>
                </a:rPr>
                <a:t>T</a:t>
              </a:r>
            </a:p>
          </p:txBody>
        </p:sp>
        <p:sp>
          <p:nvSpPr>
            <p:cNvPr id="227369" name="Line 41"/>
            <p:cNvSpPr>
              <a:spLocks noChangeShapeType="1"/>
            </p:cNvSpPr>
            <p:nvPr/>
          </p:nvSpPr>
          <p:spPr bwMode="auto">
            <a:xfrm>
              <a:off x="1728" y="1536"/>
              <a:ext cx="0" cy="384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527517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370" name="Text Box 42"/>
            <p:cNvSpPr txBox="1">
              <a:spLocks noChangeArrowheads="1"/>
            </p:cNvSpPr>
            <p:nvPr/>
          </p:nvSpPr>
          <p:spPr bwMode="auto">
            <a:xfrm>
              <a:off x="1910" y="1728"/>
              <a:ext cx="17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527517"/>
              <a:r>
                <a:rPr lang="en-US" altLang="en-US" sz="1400">
                  <a:solidFill>
                    <a:prstClr val="black"/>
                  </a:solidFill>
                  <a:latin typeface="Calibri"/>
                </a:rPr>
                <a:t>T</a:t>
              </a:r>
            </a:p>
          </p:txBody>
        </p:sp>
        <p:sp>
          <p:nvSpPr>
            <p:cNvPr id="227371" name="Line 43"/>
            <p:cNvSpPr>
              <a:spLocks noChangeShapeType="1"/>
            </p:cNvSpPr>
            <p:nvPr/>
          </p:nvSpPr>
          <p:spPr bwMode="auto">
            <a:xfrm>
              <a:off x="2064" y="1536"/>
              <a:ext cx="0" cy="384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527517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372" name="Text Box 44"/>
            <p:cNvSpPr txBox="1">
              <a:spLocks noChangeArrowheads="1"/>
            </p:cNvSpPr>
            <p:nvPr/>
          </p:nvSpPr>
          <p:spPr bwMode="auto">
            <a:xfrm>
              <a:off x="2246" y="1728"/>
              <a:ext cx="17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527517"/>
              <a:r>
                <a:rPr lang="en-US" altLang="en-US" sz="1400">
                  <a:solidFill>
                    <a:prstClr val="black"/>
                  </a:solidFill>
                  <a:latin typeface="Calibri"/>
                </a:rPr>
                <a:t>T</a:t>
              </a:r>
            </a:p>
          </p:txBody>
        </p:sp>
        <p:sp>
          <p:nvSpPr>
            <p:cNvPr id="227373" name="Line 45"/>
            <p:cNvSpPr>
              <a:spLocks noChangeShapeType="1"/>
            </p:cNvSpPr>
            <p:nvPr/>
          </p:nvSpPr>
          <p:spPr bwMode="auto">
            <a:xfrm>
              <a:off x="2400" y="1536"/>
              <a:ext cx="0" cy="384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527517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374" name="Text Box 46"/>
            <p:cNvSpPr txBox="1">
              <a:spLocks noChangeArrowheads="1"/>
            </p:cNvSpPr>
            <p:nvPr/>
          </p:nvSpPr>
          <p:spPr bwMode="auto">
            <a:xfrm>
              <a:off x="2448" y="1584"/>
              <a:ext cx="2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527517"/>
              <a:r>
                <a:rPr lang="en-US" altLang="en-US">
                  <a:solidFill>
                    <a:prstClr val="black"/>
                  </a:solidFill>
                  <a:latin typeface="Calibri"/>
                </a:rPr>
                <a:t>…</a:t>
              </a:r>
            </a:p>
          </p:txBody>
        </p:sp>
        <p:sp>
          <p:nvSpPr>
            <p:cNvPr id="227375" name="Line 47"/>
            <p:cNvSpPr>
              <a:spLocks noChangeShapeType="1"/>
            </p:cNvSpPr>
            <p:nvPr/>
          </p:nvSpPr>
          <p:spPr bwMode="auto">
            <a:xfrm>
              <a:off x="2784" y="1536"/>
              <a:ext cx="0" cy="384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527517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376" name="Text Box 48"/>
            <p:cNvSpPr txBox="1">
              <a:spLocks noChangeArrowheads="1"/>
            </p:cNvSpPr>
            <p:nvPr/>
          </p:nvSpPr>
          <p:spPr bwMode="auto">
            <a:xfrm>
              <a:off x="2966" y="1728"/>
              <a:ext cx="17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527517"/>
              <a:r>
                <a:rPr lang="en-US" altLang="en-US" sz="1400">
                  <a:solidFill>
                    <a:prstClr val="black"/>
                  </a:solidFill>
                  <a:latin typeface="Calibri"/>
                </a:rPr>
                <a:t>T</a:t>
              </a:r>
            </a:p>
          </p:txBody>
        </p:sp>
        <p:sp>
          <p:nvSpPr>
            <p:cNvPr id="227377" name="Line 49"/>
            <p:cNvSpPr>
              <a:spLocks noChangeShapeType="1"/>
            </p:cNvSpPr>
            <p:nvPr/>
          </p:nvSpPr>
          <p:spPr bwMode="auto">
            <a:xfrm>
              <a:off x="3120" y="1536"/>
              <a:ext cx="0" cy="384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527517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378" name="Oval 50"/>
            <p:cNvSpPr>
              <a:spLocks noChangeArrowheads="1"/>
            </p:cNvSpPr>
            <p:nvPr/>
          </p:nvSpPr>
          <p:spPr bwMode="auto">
            <a:xfrm>
              <a:off x="1440" y="1584"/>
              <a:ext cx="144" cy="144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527517"/>
              <a:r>
                <a:rPr lang="en-US" altLang="en-US" sz="1400" dirty="0">
                  <a:solidFill>
                    <a:srgbClr val="EEECE1"/>
                  </a:solidFill>
                  <a:latin typeface="Calibri"/>
                </a:rPr>
                <a:t>1</a:t>
              </a:r>
            </a:p>
          </p:txBody>
        </p:sp>
        <p:sp>
          <p:nvSpPr>
            <p:cNvPr id="227379" name="Oval 51"/>
            <p:cNvSpPr>
              <a:spLocks noChangeArrowheads="1"/>
            </p:cNvSpPr>
            <p:nvPr/>
          </p:nvSpPr>
          <p:spPr bwMode="auto">
            <a:xfrm>
              <a:off x="1776" y="1584"/>
              <a:ext cx="144" cy="144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527517"/>
              <a:r>
                <a:rPr lang="en-US" altLang="en-US" sz="1400" dirty="0">
                  <a:solidFill>
                    <a:srgbClr val="EEECE1"/>
                  </a:solidFill>
                  <a:latin typeface="Calibri"/>
                </a:rPr>
                <a:t>1</a:t>
              </a:r>
            </a:p>
          </p:txBody>
        </p:sp>
        <p:sp>
          <p:nvSpPr>
            <p:cNvPr id="227380" name="Oval 52"/>
            <p:cNvSpPr>
              <a:spLocks noChangeArrowheads="1"/>
            </p:cNvSpPr>
            <p:nvPr/>
          </p:nvSpPr>
          <p:spPr bwMode="auto">
            <a:xfrm>
              <a:off x="2112" y="1584"/>
              <a:ext cx="144" cy="144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527517"/>
              <a:r>
                <a:rPr lang="en-US" altLang="en-US" sz="1400">
                  <a:solidFill>
                    <a:srgbClr val="EEECE1"/>
                  </a:solidFill>
                  <a:latin typeface="Calibri"/>
                </a:rPr>
                <a:t>1</a:t>
              </a:r>
            </a:p>
          </p:txBody>
        </p:sp>
        <p:sp>
          <p:nvSpPr>
            <p:cNvPr id="227381" name="Oval 53"/>
            <p:cNvSpPr>
              <a:spLocks noChangeArrowheads="1"/>
            </p:cNvSpPr>
            <p:nvPr/>
          </p:nvSpPr>
          <p:spPr bwMode="auto">
            <a:xfrm>
              <a:off x="2832" y="1584"/>
              <a:ext cx="144" cy="144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527517"/>
              <a:r>
                <a:rPr lang="en-US" altLang="en-US" sz="1400">
                  <a:solidFill>
                    <a:srgbClr val="EEECE1"/>
                  </a:solidFill>
                  <a:latin typeface="Calibri"/>
                </a:rPr>
                <a:t>1</a:t>
              </a:r>
            </a:p>
          </p:txBody>
        </p:sp>
        <p:sp>
          <p:nvSpPr>
            <p:cNvPr id="227382" name="Text Box 54"/>
            <p:cNvSpPr txBox="1">
              <a:spLocks noChangeArrowheads="1"/>
            </p:cNvSpPr>
            <p:nvPr/>
          </p:nvSpPr>
          <p:spPr bwMode="auto">
            <a:xfrm>
              <a:off x="752" y="1920"/>
              <a:ext cx="2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527517"/>
              <a:r>
                <a:rPr lang="en-US" altLang="en-US" b="1">
                  <a:solidFill>
                    <a:srgbClr val="FF0000"/>
                  </a:solidFill>
                  <a:latin typeface="Calibri"/>
                  <a:sym typeface="Wingdings" panose="05000000000000000000" pitchFamily="2" charset="2"/>
                </a:rPr>
                <a:t></a:t>
              </a:r>
            </a:p>
          </p:txBody>
        </p:sp>
        <p:sp>
          <p:nvSpPr>
            <p:cNvPr id="227383" name="Text Box 55"/>
            <p:cNvSpPr txBox="1">
              <a:spLocks noChangeArrowheads="1"/>
            </p:cNvSpPr>
            <p:nvPr/>
          </p:nvSpPr>
          <p:spPr bwMode="auto">
            <a:xfrm>
              <a:off x="1056" y="1929"/>
              <a:ext cx="23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527517"/>
              <a:r>
                <a:rPr lang="en-US" altLang="en-US" b="1">
                  <a:solidFill>
                    <a:srgbClr val="008000"/>
                  </a:solidFill>
                  <a:latin typeface="Calibri"/>
                  <a:sym typeface="Wingdings" panose="05000000000000000000" pitchFamily="2" charset="2"/>
                </a:rPr>
                <a:t></a:t>
              </a:r>
            </a:p>
          </p:txBody>
        </p:sp>
        <p:sp>
          <p:nvSpPr>
            <p:cNvPr id="227384" name="Text Box 56"/>
            <p:cNvSpPr txBox="1">
              <a:spLocks noChangeArrowheads="1"/>
            </p:cNvSpPr>
            <p:nvPr/>
          </p:nvSpPr>
          <p:spPr bwMode="auto">
            <a:xfrm>
              <a:off x="1440" y="1929"/>
              <a:ext cx="23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527517"/>
              <a:r>
                <a:rPr lang="en-US" altLang="en-US" b="1">
                  <a:solidFill>
                    <a:srgbClr val="008000"/>
                  </a:solidFill>
                  <a:latin typeface="Calibri"/>
                  <a:sym typeface="Wingdings" panose="05000000000000000000" pitchFamily="2" charset="2"/>
                </a:rPr>
                <a:t></a:t>
              </a:r>
            </a:p>
          </p:txBody>
        </p:sp>
        <p:sp>
          <p:nvSpPr>
            <p:cNvPr id="227385" name="Text Box 57"/>
            <p:cNvSpPr txBox="1">
              <a:spLocks noChangeArrowheads="1"/>
            </p:cNvSpPr>
            <p:nvPr/>
          </p:nvSpPr>
          <p:spPr bwMode="auto">
            <a:xfrm>
              <a:off x="1776" y="1929"/>
              <a:ext cx="23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527517"/>
              <a:r>
                <a:rPr lang="en-US" altLang="en-US" b="1">
                  <a:solidFill>
                    <a:srgbClr val="008000"/>
                  </a:solidFill>
                  <a:latin typeface="Calibri"/>
                  <a:sym typeface="Wingdings" panose="05000000000000000000" pitchFamily="2" charset="2"/>
                </a:rPr>
                <a:t></a:t>
              </a:r>
            </a:p>
          </p:txBody>
        </p:sp>
        <p:sp>
          <p:nvSpPr>
            <p:cNvPr id="227386" name="Text Box 58"/>
            <p:cNvSpPr txBox="1">
              <a:spLocks noChangeArrowheads="1"/>
            </p:cNvSpPr>
            <p:nvPr/>
          </p:nvSpPr>
          <p:spPr bwMode="auto">
            <a:xfrm>
              <a:off x="2112" y="1929"/>
              <a:ext cx="23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527517"/>
              <a:r>
                <a:rPr lang="en-US" altLang="en-US" b="1">
                  <a:solidFill>
                    <a:srgbClr val="008000"/>
                  </a:solidFill>
                  <a:latin typeface="Calibri"/>
                  <a:sym typeface="Wingdings" panose="05000000000000000000" pitchFamily="2" charset="2"/>
                </a:rPr>
                <a:t></a:t>
              </a:r>
            </a:p>
          </p:txBody>
        </p:sp>
        <p:sp>
          <p:nvSpPr>
            <p:cNvPr id="227387" name="Text Box 59"/>
            <p:cNvSpPr txBox="1">
              <a:spLocks noChangeArrowheads="1"/>
            </p:cNvSpPr>
            <p:nvPr/>
          </p:nvSpPr>
          <p:spPr bwMode="auto">
            <a:xfrm>
              <a:off x="2832" y="1929"/>
              <a:ext cx="23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527517"/>
              <a:r>
                <a:rPr lang="en-US" altLang="en-US" b="1">
                  <a:solidFill>
                    <a:srgbClr val="008000"/>
                  </a:solidFill>
                  <a:latin typeface="Calibri"/>
                  <a:sym typeface="Wingdings" panose="05000000000000000000" pitchFamily="2" charset="2"/>
                </a:rPr>
                <a:t></a:t>
              </a:r>
            </a:p>
          </p:txBody>
        </p:sp>
      </p:grpSp>
      <p:grpSp>
        <p:nvGrpSpPr>
          <p:cNvPr id="227388" name="Group 60"/>
          <p:cNvGrpSpPr>
            <a:grpSpLocks/>
          </p:cNvGrpSpPr>
          <p:nvPr/>
        </p:nvGrpSpPr>
        <p:grpSpPr bwMode="auto">
          <a:xfrm>
            <a:off x="8213720" y="2242962"/>
            <a:ext cx="485774" cy="993776"/>
            <a:chOff x="3840" y="1536"/>
            <a:chExt cx="306" cy="626"/>
          </a:xfrm>
        </p:grpSpPr>
        <p:sp>
          <p:nvSpPr>
            <p:cNvPr id="227389" name="Text Box 61"/>
            <p:cNvSpPr txBox="1">
              <a:spLocks noChangeArrowheads="1"/>
            </p:cNvSpPr>
            <p:nvPr/>
          </p:nvSpPr>
          <p:spPr bwMode="auto">
            <a:xfrm>
              <a:off x="3974" y="1728"/>
              <a:ext cx="17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527517"/>
              <a:r>
                <a:rPr lang="en-US" altLang="en-US" sz="1400">
                  <a:solidFill>
                    <a:prstClr val="black"/>
                  </a:solidFill>
                  <a:latin typeface="Calibri"/>
                </a:rPr>
                <a:t>T</a:t>
              </a:r>
            </a:p>
          </p:txBody>
        </p:sp>
        <p:sp>
          <p:nvSpPr>
            <p:cNvPr id="227390" name="Line 62"/>
            <p:cNvSpPr>
              <a:spLocks noChangeShapeType="1"/>
            </p:cNvSpPr>
            <p:nvPr/>
          </p:nvSpPr>
          <p:spPr bwMode="auto">
            <a:xfrm>
              <a:off x="4128" y="1536"/>
              <a:ext cx="0" cy="384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527517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391" name="Oval 63"/>
            <p:cNvSpPr>
              <a:spLocks noChangeArrowheads="1"/>
            </p:cNvSpPr>
            <p:nvPr/>
          </p:nvSpPr>
          <p:spPr bwMode="auto">
            <a:xfrm>
              <a:off x="3840" y="1584"/>
              <a:ext cx="144" cy="144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527517"/>
              <a:r>
                <a:rPr lang="en-US" altLang="en-US" sz="1400">
                  <a:solidFill>
                    <a:srgbClr val="EEECE1"/>
                  </a:solidFill>
                  <a:latin typeface="Calibri"/>
                </a:rPr>
                <a:t>1</a:t>
              </a:r>
            </a:p>
          </p:txBody>
        </p:sp>
        <p:sp>
          <p:nvSpPr>
            <p:cNvPr id="227392" name="Text Box 64"/>
            <p:cNvSpPr txBox="1">
              <a:spLocks noChangeArrowheads="1"/>
            </p:cNvSpPr>
            <p:nvPr/>
          </p:nvSpPr>
          <p:spPr bwMode="auto">
            <a:xfrm>
              <a:off x="3840" y="1929"/>
              <a:ext cx="23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527517"/>
              <a:r>
                <a:rPr lang="en-US" altLang="en-US" b="1">
                  <a:solidFill>
                    <a:srgbClr val="008000"/>
                  </a:solidFill>
                  <a:latin typeface="Calibri"/>
                  <a:sym typeface="Wingdings" panose="05000000000000000000" pitchFamily="2" charset="2"/>
                </a:rPr>
                <a:t></a:t>
              </a:r>
            </a:p>
          </p:txBody>
        </p:sp>
      </p:grpSp>
      <p:grpSp>
        <p:nvGrpSpPr>
          <p:cNvPr id="227393" name="Group 65"/>
          <p:cNvGrpSpPr>
            <a:grpSpLocks/>
          </p:cNvGrpSpPr>
          <p:nvPr/>
        </p:nvGrpSpPr>
        <p:grpSpPr bwMode="auto">
          <a:xfrm>
            <a:off x="8747125" y="2242962"/>
            <a:ext cx="1006475" cy="993776"/>
            <a:chOff x="4176" y="1536"/>
            <a:chExt cx="634" cy="626"/>
          </a:xfrm>
        </p:grpSpPr>
        <p:sp>
          <p:nvSpPr>
            <p:cNvPr id="227394" name="Text Box 66"/>
            <p:cNvSpPr txBox="1">
              <a:spLocks noChangeArrowheads="1"/>
            </p:cNvSpPr>
            <p:nvPr/>
          </p:nvSpPr>
          <p:spPr bwMode="auto">
            <a:xfrm>
              <a:off x="4328" y="1728"/>
              <a:ext cx="17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527517"/>
              <a:r>
                <a:rPr lang="en-US" altLang="en-US" sz="1400">
                  <a:solidFill>
                    <a:prstClr val="black"/>
                  </a:solidFill>
                  <a:latin typeface="Calibri"/>
                </a:rPr>
                <a:t>T</a:t>
              </a:r>
            </a:p>
          </p:txBody>
        </p:sp>
        <p:sp>
          <p:nvSpPr>
            <p:cNvPr id="227395" name="Line 67"/>
            <p:cNvSpPr>
              <a:spLocks noChangeShapeType="1"/>
            </p:cNvSpPr>
            <p:nvPr/>
          </p:nvSpPr>
          <p:spPr bwMode="auto">
            <a:xfrm>
              <a:off x="4482" y="1536"/>
              <a:ext cx="0" cy="384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527517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396" name="Text Box 68"/>
            <p:cNvSpPr txBox="1">
              <a:spLocks noChangeArrowheads="1"/>
            </p:cNvSpPr>
            <p:nvPr/>
          </p:nvSpPr>
          <p:spPr bwMode="auto">
            <a:xfrm>
              <a:off x="4512" y="1584"/>
              <a:ext cx="2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527517"/>
              <a:r>
                <a:rPr lang="en-US" altLang="en-US">
                  <a:solidFill>
                    <a:prstClr val="black"/>
                  </a:solidFill>
                  <a:latin typeface="Calibri"/>
                </a:rPr>
                <a:t>…</a:t>
              </a:r>
            </a:p>
          </p:txBody>
        </p:sp>
        <p:sp>
          <p:nvSpPr>
            <p:cNvPr id="227397" name="Oval 69"/>
            <p:cNvSpPr>
              <a:spLocks noChangeArrowheads="1"/>
            </p:cNvSpPr>
            <p:nvPr/>
          </p:nvSpPr>
          <p:spPr bwMode="auto">
            <a:xfrm>
              <a:off x="4176" y="1584"/>
              <a:ext cx="144" cy="144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527517"/>
              <a:r>
                <a:rPr lang="en-US" altLang="en-US" sz="1400" dirty="0">
                  <a:solidFill>
                    <a:srgbClr val="EEECE1"/>
                  </a:solidFill>
                  <a:latin typeface="Calibri"/>
                </a:rPr>
                <a:t>1</a:t>
              </a:r>
            </a:p>
          </p:txBody>
        </p:sp>
        <p:sp>
          <p:nvSpPr>
            <p:cNvPr id="227398" name="Text Box 70"/>
            <p:cNvSpPr txBox="1">
              <a:spLocks noChangeArrowheads="1"/>
            </p:cNvSpPr>
            <p:nvPr/>
          </p:nvSpPr>
          <p:spPr bwMode="auto">
            <a:xfrm>
              <a:off x="4176" y="1929"/>
              <a:ext cx="23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527517"/>
              <a:r>
                <a:rPr lang="en-US" altLang="en-US" b="1">
                  <a:solidFill>
                    <a:srgbClr val="008000"/>
                  </a:solidFill>
                  <a:latin typeface="Calibri"/>
                  <a:sym typeface="Wingdings" panose="05000000000000000000" pitchFamily="2" charset="2"/>
                </a:rPr>
                <a:t></a:t>
              </a:r>
            </a:p>
          </p:txBody>
        </p:sp>
      </p:grpSp>
      <p:grpSp>
        <p:nvGrpSpPr>
          <p:cNvPr id="227399" name="Group 71"/>
          <p:cNvGrpSpPr>
            <a:grpSpLocks/>
          </p:cNvGrpSpPr>
          <p:nvPr/>
        </p:nvGrpSpPr>
        <p:grpSpPr bwMode="auto">
          <a:xfrm>
            <a:off x="3182938" y="3409773"/>
            <a:ext cx="3916363" cy="1447800"/>
            <a:chOff x="671" y="2271"/>
            <a:chExt cx="2467" cy="912"/>
          </a:xfrm>
        </p:grpSpPr>
        <p:sp>
          <p:nvSpPr>
            <p:cNvPr id="227400" name="Oval 72"/>
            <p:cNvSpPr>
              <a:spLocks noChangeArrowheads="1"/>
            </p:cNvSpPr>
            <p:nvPr/>
          </p:nvSpPr>
          <p:spPr bwMode="auto">
            <a:xfrm>
              <a:off x="768" y="2400"/>
              <a:ext cx="144" cy="144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527517"/>
              <a:r>
                <a:rPr lang="en-US" altLang="en-US" sz="1400" dirty="0">
                  <a:solidFill>
                    <a:srgbClr val="EEECE1"/>
                  </a:solidFill>
                  <a:latin typeface="Calibri"/>
                </a:rPr>
                <a:t>0</a:t>
              </a:r>
            </a:p>
          </p:txBody>
        </p:sp>
        <p:sp>
          <p:nvSpPr>
            <p:cNvPr id="227401" name="Text Box 73"/>
            <p:cNvSpPr txBox="1">
              <a:spLocks noChangeArrowheads="1"/>
            </p:cNvSpPr>
            <p:nvPr/>
          </p:nvSpPr>
          <p:spPr bwMode="auto">
            <a:xfrm>
              <a:off x="902" y="2544"/>
              <a:ext cx="17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527517"/>
              <a:r>
                <a:rPr lang="en-US" altLang="en-US" sz="1400">
                  <a:solidFill>
                    <a:prstClr val="black"/>
                  </a:solidFill>
                  <a:latin typeface="Calibri"/>
                </a:rPr>
                <a:t>T</a:t>
              </a:r>
            </a:p>
          </p:txBody>
        </p:sp>
        <p:sp>
          <p:nvSpPr>
            <p:cNvPr id="227402" name="Line 74"/>
            <p:cNvSpPr>
              <a:spLocks noChangeShapeType="1"/>
            </p:cNvSpPr>
            <p:nvPr/>
          </p:nvSpPr>
          <p:spPr bwMode="auto">
            <a:xfrm>
              <a:off x="1056" y="2352"/>
              <a:ext cx="0" cy="384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527517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403" name="Oval 75"/>
            <p:cNvSpPr>
              <a:spLocks noChangeArrowheads="1"/>
            </p:cNvSpPr>
            <p:nvPr/>
          </p:nvSpPr>
          <p:spPr bwMode="auto">
            <a:xfrm>
              <a:off x="1104" y="2400"/>
              <a:ext cx="144" cy="144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527517"/>
              <a:r>
                <a:rPr lang="en-US" altLang="en-US" sz="1400">
                  <a:solidFill>
                    <a:srgbClr val="EEECE1"/>
                  </a:solidFill>
                  <a:latin typeface="Calibri"/>
                </a:rPr>
                <a:t>1</a:t>
              </a:r>
            </a:p>
          </p:txBody>
        </p:sp>
        <p:sp>
          <p:nvSpPr>
            <p:cNvPr id="227404" name="Text Box 76"/>
            <p:cNvSpPr txBox="1">
              <a:spLocks noChangeArrowheads="1"/>
            </p:cNvSpPr>
            <p:nvPr/>
          </p:nvSpPr>
          <p:spPr bwMode="auto">
            <a:xfrm>
              <a:off x="1238" y="2544"/>
              <a:ext cx="17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527517"/>
              <a:r>
                <a:rPr lang="en-US" altLang="en-US" sz="1400">
                  <a:solidFill>
                    <a:prstClr val="black"/>
                  </a:solidFill>
                  <a:latin typeface="Calibri"/>
                </a:rPr>
                <a:t>T</a:t>
              </a:r>
            </a:p>
          </p:txBody>
        </p:sp>
        <p:sp>
          <p:nvSpPr>
            <p:cNvPr id="227405" name="Line 77"/>
            <p:cNvSpPr>
              <a:spLocks noChangeShapeType="1"/>
            </p:cNvSpPr>
            <p:nvPr/>
          </p:nvSpPr>
          <p:spPr bwMode="auto">
            <a:xfrm>
              <a:off x="1392" y="2352"/>
              <a:ext cx="0" cy="384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527517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406" name="Oval 78"/>
            <p:cNvSpPr>
              <a:spLocks noChangeArrowheads="1"/>
            </p:cNvSpPr>
            <p:nvPr/>
          </p:nvSpPr>
          <p:spPr bwMode="auto">
            <a:xfrm>
              <a:off x="1440" y="2400"/>
              <a:ext cx="144" cy="144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527517"/>
              <a:r>
                <a:rPr lang="en-US" altLang="en-US" sz="1400">
                  <a:solidFill>
                    <a:srgbClr val="EEECE1"/>
                  </a:solidFill>
                  <a:latin typeface="Calibri"/>
                </a:rPr>
                <a:t>2</a:t>
              </a:r>
            </a:p>
          </p:txBody>
        </p:sp>
        <p:sp>
          <p:nvSpPr>
            <p:cNvPr id="227407" name="Text Box 79"/>
            <p:cNvSpPr txBox="1">
              <a:spLocks noChangeArrowheads="1"/>
            </p:cNvSpPr>
            <p:nvPr/>
          </p:nvSpPr>
          <p:spPr bwMode="auto">
            <a:xfrm>
              <a:off x="1574" y="2544"/>
              <a:ext cx="17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527517"/>
              <a:r>
                <a:rPr lang="en-US" altLang="en-US" sz="1400">
                  <a:solidFill>
                    <a:prstClr val="black"/>
                  </a:solidFill>
                  <a:latin typeface="Calibri"/>
                </a:rPr>
                <a:t>T</a:t>
              </a:r>
            </a:p>
          </p:txBody>
        </p:sp>
        <p:sp>
          <p:nvSpPr>
            <p:cNvPr id="227408" name="Line 80"/>
            <p:cNvSpPr>
              <a:spLocks noChangeShapeType="1"/>
            </p:cNvSpPr>
            <p:nvPr/>
          </p:nvSpPr>
          <p:spPr bwMode="auto">
            <a:xfrm>
              <a:off x="1728" y="2352"/>
              <a:ext cx="0" cy="384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527517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409" name="Oval 81"/>
            <p:cNvSpPr>
              <a:spLocks noChangeArrowheads="1"/>
            </p:cNvSpPr>
            <p:nvPr/>
          </p:nvSpPr>
          <p:spPr bwMode="auto">
            <a:xfrm>
              <a:off x="1776" y="2400"/>
              <a:ext cx="144" cy="144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527517"/>
              <a:r>
                <a:rPr lang="en-US" altLang="en-US" sz="1400">
                  <a:solidFill>
                    <a:srgbClr val="EEECE1"/>
                  </a:solidFill>
                  <a:latin typeface="Calibri"/>
                </a:rPr>
                <a:t>3</a:t>
              </a:r>
            </a:p>
          </p:txBody>
        </p:sp>
        <p:sp>
          <p:nvSpPr>
            <p:cNvPr id="227410" name="Text Box 82"/>
            <p:cNvSpPr txBox="1">
              <a:spLocks noChangeArrowheads="1"/>
            </p:cNvSpPr>
            <p:nvPr/>
          </p:nvSpPr>
          <p:spPr bwMode="auto">
            <a:xfrm>
              <a:off x="1910" y="2544"/>
              <a:ext cx="17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527517"/>
              <a:r>
                <a:rPr lang="en-US" altLang="en-US" sz="1400">
                  <a:solidFill>
                    <a:prstClr val="black"/>
                  </a:solidFill>
                  <a:latin typeface="Calibri"/>
                </a:rPr>
                <a:t>T</a:t>
              </a:r>
            </a:p>
          </p:txBody>
        </p:sp>
        <p:sp>
          <p:nvSpPr>
            <p:cNvPr id="227411" name="Line 83"/>
            <p:cNvSpPr>
              <a:spLocks noChangeShapeType="1"/>
            </p:cNvSpPr>
            <p:nvPr/>
          </p:nvSpPr>
          <p:spPr bwMode="auto">
            <a:xfrm>
              <a:off x="2064" y="2352"/>
              <a:ext cx="0" cy="384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527517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412" name="Oval 84"/>
            <p:cNvSpPr>
              <a:spLocks noChangeArrowheads="1"/>
            </p:cNvSpPr>
            <p:nvPr/>
          </p:nvSpPr>
          <p:spPr bwMode="auto">
            <a:xfrm>
              <a:off x="2112" y="2400"/>
              <a:ext cx="144" cy="144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527517"/>
              <a:r>
                <a:rPr lang="en-US" altLang="en-US" sz="1400">
                  <a:solidFill>
                    <a:srgbClr val="EEECE1"/>
                  </a:solidFill>
                  <a:latin typeface="Calibri"/>
                </a:rPr>
                <a:t>3</a:t>
              </a:r>
            </a:p>
          </p:txBody>
        </p:sp>
        <p:sp>
          <p:nvSpPr>
            <p:cNvPr id="227413" name="Text Box 85"/>
            <p:cNvSpPr txBox="1">
              <a:spLocks noChangeArrowheads="1"/>
            </p:cNvSpPr>
            <p:nvPr/>
          </p:nvSpPr>
          <p:spPr bwMode="auto">
            <a:xfrm>
              <a:off x="2246" y="2544"/>
              <a:ext cx="17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527517"/>
              <a:r>
                <a:rPr lang="en-US" altLang="en-US" sz="1400">
                  <a:solidFill>
                    <a:prstClr val="black"/>
                  </a:solidFill>
                  <a:latin typeface="Calibri"/>
                </a:rPr>
                <a:t>T</a:t>
              </a:r>
            </a:p>
          </p:txBody>
        </p:sp>
        <p:sp>
          <p:nvSpPr>
            <p:cNvPr id="227414" name="Line 86"/>
            <p:cNvSpPr>
              <a:spLocks noChangeShapeType="1"/>
            </p:cNvSpPr>
            <p:nvPr/>
          </p:nvSpPr>
          <p:spPr bwMode="auto">
            <a:xfrm>
              <a:off x="2400" y="2352"/>
              <a:ext cx="0" cy="384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527517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415" name="Text Box 87"/>
            <p:cNvSpPr txBox="1">
              <a:spLocks noChangeArrowheads="1"/>
            </p:cNvSpPr>
            <p:nvPr/>
          </p:nvSpPr>
          <p:spPr bwMode="auto">
            <a:xfrm>
              <a:off x="2448" y="2400"/>
              <a:ext cx="2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527517"/>
              <a:r>
                <a:rPr lang="en-US" altLang="en-US" dirty="0">
                  <a:solidFill>
                    <a:prstClr val="black"/>
                  </a:solidFill>
                  <a:latin typeface="Calibri"/>
                </a:rPr>
                <a:t>…</a:t>
              </a:r>
            </a:p>
          </p:txBody>
        </p:sp>
        <p:sp>
          <p:nvSpPr>
            <p:cNvPr id="227416" name="Line 88"/>
            <p:cNvSpPr>
              <a:spLocks noChangeShapeType="1"/>
            </p:cNvSpPr>
            <p:nvPr/>
          </p:nvSpPr>
          <p:spPr bwMode="auto">
            <a:xfrm>
              <a:off x="2784" y="2352"/>
              <a:ext cx="0" cy="384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527517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417" name="Oval 89"/>
            <p:cNvSpPr>
              <a:spLocks noChangeArrowheads="1"/>
            </p:cNvSpPr>
            <p:nvPr/>
          </p:nvSpPr>
          <p:spPr bwMode="auto">
            <a:xfrm>
              <a:off x="2832" y="2400"/>
              <a:ext cx="144" cy="144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527517"/>
              <a:r>
                <a:rPr lang="en-US" altLang="en-US" sz="1400">
                  <a:solidFill>
                    <a:srgbClr val="EEECE1"/>
                  </a:solidFill>
                  <a:latin typeface="Calibri"/>
                </a:rPr>
                <a:t>3</a:t>
              </a:r>
            </a:p>
          </p:txBody>
        </p:sp>
        <p:sp>
          <p:nvSpPr>
            <p:cNvPr id="227418" name="Text Box 90"/>
            <p:cNvSpPr txBox="1">
              <a:spLocks noChangeArrowheads="1"/>
            </p:cNvSpPr>
            <p:nvPr/>
          </p:nvSpPr>
          <p:spPr bwMode="auto">
            <a:xfrm>
              <a:off x="2966" y="2544"/>
              <a:ext cx="17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527517"/>
              <a:r>
                <a:rPr lang="en-US" altLang="en-US" sz="1400">
                  <a:solidFill>
                    <a:prstClr val="black"/>
                  </a:solidFill>
                  <a:latin typeface="Calibri"/>
                </a:rPr>
                <a:t>T</a:t>
              </a:r>
            </a:p>
          </p:txBody>
        </p:sp>
        <p:sp>
          <p:nvSpPr>
            <p:cNvPr id="227419" name="Line 91"/>
            <p:cNvSpPr>
              <a:spLocks noChangeShapeType="1"/>
            </p:cNvSpPr>
            <p:nvPr/>
          </p:nvSpPr>
          <p:spPr bwMode="auto">
            <a:xfrm>
              <a:off x="3120" y="2352"/>
              <a:ext cx="0" cy="384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527517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420" name="Text Box 92"/>
            <p:cNvSpPr txBox="1">
              <a:spLocks noChangeArrowheads="1"/>
            </p:cNvSpPr>
            <p:nvPr/>
          </p:nvSpPr>
          <p:spPr bwMode="auto">
            <a:xfrm>
              <a:off x="1105" y="2793"/>
              <a:ext cx="2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527517"/>
              <a:r>
                <a:rPr lang="en-US" altLang="en-US" b="1">
                  <a:solidFill>
                    <a:srgbClr val="FF0000"/>
                  </a:solidFill>
                  <a:latin typeface="Calibri"/>
                  <a:sym typeface="Wingdings" panose="05000000000000000000" pitchFamily="2" charset="2"/>
                </a:rPr>
                <a:t></a:t>
              </a:r>
            </a:p>
          </p:txBody>
        </p:sp>
        <p:sp>
          <p:nvSpPr>
            <p:cNvPr id="227421" name="Text Box 93"/>
            <p:cNvSpPr txBox="1">
              <a:spLocks noChangeArrowheads="1"/>
            </p:cNvSpPr>
            <p:nvPr/>
          </p:nvSpPr>
          <p:spPr bwMode="auto">
            <a:xfrm>
              <a:off x="1441" y="2793"/>
              <a:ext cx="23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527517"/>
              <a:r>
                <a:rPr lang="en-US" altLang="en-US" b="1">
                  <a:solidFill>
                    <a:srgbClr val="008000"/>
                  </a:solidFill>
                  <a:latin typeface="Calibri"/>
                  <a:sym typeface="Wingdings" panose="05000000000000000000" pitchFamily="2" charset="2"/>
                </a:rPr>
                <a:t></a:t>
              </a:r>
            </a:p>
          </p:txBody>
        </p:sp>
        <p:sp>
          <p:nvSpPr>
            <p:cNvPr id="227422" name="Text Box 94"/>
            <p:cNvSpPr txBox="1">
              <a:spLocks noChangeArrowheads="1"/>
            </p:cNvSpPr>
            <p:nvPr/>
          </p:nvSpPr>
          <p:spPr bwMode="auto">
            <a:xfrm>
              <a:off x="1787" y="2784"/>
              <a:ext cx="23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527517"/>
              <a:r>
                <a:rPr lang="en-US" altLang="en-US" b="1">
                  <a:solidFill>
                    <a:srgbClr val="008000"/>
                  </a:solidFill>
                  <a:latin typeface="Calibri"/>
                  <a:sym typeface="Wingdings" panose="05000000000000000000" pitchFamily="2" charset="2"/>
                </a:rPr>
                <a:t></a:t>
              </a:r>
            </a:p>
          </p:txBody>
        </p:sp>
        <p:sp>
          <p:nvSpPr>
            <p:cNvPr id="227423" name="Text Box 95"/>
            <p:cNvSpPr txBox="1">
              <a:spLocks noChangeArrowheads="1"/>
            </p:cNvSpPr>
            <p:nvPr/>
          </p:nvSpPr>
          <p:spPr bwMode="auto">
            <a:xfrm>
              <a:off x="2123" y="2784"/>
              <a:ext cx="23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527517"/>
              <a:r>
                <a:rPr lang="en-US" altLang="en-US" b="1">
                  <a:solidFill>
                    <a:srgbClr val="008000"/>
                  </a:solidFill>
                  <a:latin typeface="Calibri"/>
                  <a:sym typeface="Wingdings" panose="05000000000000000000" pitchFamily="2" charset="2"/>
                </a:rPr>
                <a:t></a:t>
              </a:r>
            </a:p>
          </p:txBody>
        </p:sp>
        <p:sp>
          <p:nvSpPr>
            <p:cNvPr id="227424" name="Text Box 96"/>
            <p:cNvSpPr txBox="1">
              <a:spLocks noChangeArrowheads="1"/>
            </p:cNvSpPr>
            <p:nvPr/>
          </p:nvSpPr>
          <p:spPr bwMode="auto">
            <a:xfrm>
              <a:off x="2795" y="2784"/>
              <a:ext cx="23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527517"/>
              <a:r>
                <a:rPr lang="en-US" altLang="en-US" b="1">
                  <a:solidFill>
                    <a:srgbClr val="008000"/>
                  </a:solidFill>
                  <a:latin typeface="Calibri"/>
                  <a:sym typeface="Wingdings" panose="05000000000000000000" pitchFamily="2" charset="2"/>
                </a:rPr>
                <a:t></a:t>
              </a:r>
            </a:p>
          </p:txBody>
        </p:sp>
        <p:sp>
          <p:nvSpPr>
            <p:cNvPr id="227425" name="Text Box 97"/>
            <p:cNvSpPr txBox="1">
              <a:spLocks noChangeArrowheads="1"/>
            </p:cNvSpPr>
            <p:nvPr/>
          </p:nvSpPr>
          <p:spPr bwMode="auto">
            <a:xfrm>
              <a:off x="768" y="2793"/>
              <a:ext cx="2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527517"/>
              <a:r>
                <a:rPr lang="en-US" altLang="en-US" b="1">
                  <a:solidFill>
                    <a:srgbClr val="FF0000"/>
                  </a:solidFill>
                  <a:latin typeface="Calibri"/>
                  <a:sym typeface="Wingdings" panose="05000000000000000000" pitchFamily="2" charset="2"/>
                </a:rPr>
                <a:t></a:t>
              </a:r>
            </a:p>
          </p:txBody>
        </p:sp>
        <p:sp>
          <p:nvSpPr>
            <p:cNvPr id="227426" name="Rectangle 98"/>
            <p:cNvSpPr>
              <a:spLocks noChangeArrowheads="1"/>
            </p:cNvSpPr>
            <p:nvPr/>
          </p:nvSpPr>
          <p:spPr bwMode="auto">
            <a:xfrm>
              <a:off x="671" y="2271"/>
              <a:ext cx="720" cy="912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27517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27427" name="Group 99"/>
          <p:cNvGrpSpPr>
            <a:grpSpLocks/>
          </p:cNvGrpSpPr>
          <p:nvPr/>
        </p:nvGrpSpPr>
        <p:grpSpPr bwMode="auto">
          <a:xfrm>
            <a:off x="3185928" y="1830649"/>
            <a:ext cx="2895600" cy="1524000"/>
            <a:chOff x="672" y="1248"/>
            <a:chExt cx="1824" cy="960"/>
          </a:xfrm>
        </p:grpSpPr>
        <p:sp>
          <p:nvSpPr>
            <p:cNvPr id="227428" name="Rectangle 100"/>
            <p:cNvSpPr>
              <a:spLocks noChangeArrowheads="1"/>
            </p:cNvSpPr>
            <p:nvPr/>
          </p:nvSpPr>
          <p:spPr bwMode="auto">
            <a:xfrm>
              <a:off x="672" y="1296"/>
              <a:ext cx="384" cy="912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27517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429" name="AutoShape 101"/>
            <p:cNvSpPr>
              <a:spLocks noChangeArrowheads="1"/>
            </p:cNvSpPr>
            <p:nvPr/>
          </p:nvSpPr>
          <p:spPr bwMode="auto">
            <a:xfrm>
              <a:off x="912" y="1248"/>
              <a:ext cx="1584" cy="240"/>
            </a:xfrm>
            <a:prstGeom prst="roundRect">
              <a:avLst>
                <a:gd name="adj" fmla="val 1666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527517"/>
              <a:r>
                <a:rPr lang="en-US" altLang="en-US">
                  <a:solidFill>
                    <a:srgbClr val="FFFFFF"/>
                  </a:solidFill>
                  <a:latin typeface="Calibri"/>
                </a:rPr>
                <a:t>Initial Training/Warm-up</a:t>
              </a:r>
            </a:p>
          </p:txBody>
        </p:sp>
      </p:grpSp>
      <p:sp>
        <p:nvSpPr>
          <p:cNvPr id="227430" name="Text Box 102"/>
          <p:cNvSpPr txBox="1">
            <a:spLocks noChangeArrowheads="1"/>
          </p:cNvSpPr>
          <p:nvPr/>
        </p:nvSpPr>
        <p:spPr bwMode="auto">
          <a:xfrm>
            <a:off x="1854793" y="2180940"/>
            <a:ext cx="13988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527517"/>
            <a:r>
              <a:rPr lang="en-US" alt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1-bit</a:t>
            </a:r>
          </a:p>
          <a:p>
            <a:pPr defTabSz="527517"/>
            <a:r>
              <a:rPr lang="en-US" alt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Predictor</a:t>
            </a:r>
          </a:p>
        </p:txBody>
      </p:sp>
      <p:sp>
        <p:nvSpPr>
          <p:cNvPr id="227431" name="Text Box 103"/>
          <p:cNvSpPr txBox="1">
            <a:spLocks noChangeArrowheads="1"/>
          </p:cNvSpPr>
          <p:nvPr/>
        </p:nvSpPr>
        <p:spPr bwMode="auto">
          <a:xfrm>
            <a:off x="1852178" y="3476339"/>
            <a:ext cx="16438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527517"/>
            <a:r>
              <a:rPr lang="en-US" alt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2-bit</a:t>
            </a:r>
          </a:p>
          <a:p>
            <a:pPr defTabSz="527517"/>
            <a:r>
              <a:rPr lang="en-US" alt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Predictor</a:t>
            </a:r>
          </a:p>
        </p:txBody>
      </p:sp>
      <p:sp>
        <p:nvSpPr>
          <p:cNvPr id="227432" name="AutoShape 104"/>
          <p:cNvSpPr>
            <a:spLocks noChangeArrowheads="1"/>
          </p:cNvSpPr>
          <p:nvPr/>
        </p:nvSpPr>
        <p:spPr bwMode="auto">
          <a:xfrm>
            <a:off x="4007194" y="4994882"/>
            <a:ext cx="4038600" cy="914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defTabSz="527517"/>
            <a:r>
              <a:rPr lang="en-US" altLang="en-US" dirty="0">
                <a:solidFill>
                  <a:srgbClr val="FFFFFF"/>
                </a:solidFill>
                <a:latin typeface="Calibri"/>
              </a:rPr>
              <a:t>Only 1 Misprediction per N branches now!</a:t>
            </a:r>
          </a:p>
          <a:p>
            <a:pPr algn="ctr" defTabSz="527517"/>
            <a:r>
              <a:rPr lang="en-US" altLang="en-US" dirty="0">
                <a:solidFill>
                  <a:srgbClr val="FFFFFF"/>
                </a:solidFill>
                <a:latin typeface="Calibri"/>
              </a:rPr>
              <a:t>Correct prediction rates:</a:t>
            </a:r>
          </a:p>
          <a:p>
            <a:pPr algn="ctr" defTabSz="527517"/>
            <a:r>
              <a:rPr lang="en-US" altLang="en-US" dirty="0">
                <a:solidFill>
                  <a:srgbClr val="FFFFFF"/>
                </a:solidFill>
                <a:latin typeface="Calibri"/>
              </a:rPr>
              <a:t>DC04: 99.999%	, DC08: 99.0%,  DC20: 50%</a:t>
            </a:r>
          </a:p>
        </p:txBody>
      </p:sp>
    </p:spTree>
    <p:extLst>
      <p:ext uri="{BB962C8B-B14F-4D97-AF65-F5344CB8AC3E}">
        <p14:creationId xmlns:p14="http://schemas.microsoft.com/office/powerpoint/2010/main" val="50695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7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431" grpId="0"/>
      <p:bldP spid="2274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B9CC-68AB-4004-BB67-7384DB011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92" dirty="0"/>
              <a:t>Pipelined CPU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65AE4-8044-4642-AABE-A1915C246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633" y="4529699"/>
            <a:ext cx="9495692" cy="210151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77" dirty="0"/>
              <a:t>Critical path = max {</a:t>
            </a:r>
          </a:p>
          <a:p>
            <a:pPr marL="0" indent="0">
              <a:buNone/>
            </a:pPr>
            <a:r>
              <a:rPr lang="en-US" sz="2077" dirty="0"/>
              <a:t>				</a:t>
            </a:r>
            <a:r>
              <a:rPr lang="en-US" sz="2077" dirty="0" err="1"/>
              <a:t>T</a:t>
            </a:r>
            <a:r>
              <a:rPr lang="en-US" sz="2077" baseline="-25000" dirty="0" err="1"/>
              <a:t>pcq</a:t>
            </a:r>
            <a:r>
              <a:rPr lang="en-US" sz="2077" dirty="0"/>
              <a:t> + </a:t>
            </a:r>
            <a:r>
              <a:rPr lang="en-US" sz="2077" dirty="0" err="1"/>
              <a:t>T</a:t>
            </a:r>
            <a:r>
              <a:rPr lang="en-US" sz="2077" baseline="-25000" dirty="0" err="1"/>
              <a:t>i</a:t>
            </a:r>
            <a:r>
              <a:rPr lang="en-US" sz="2077" baseline="-25000" dirty="0"/>
              <a:t>-mem </a:t>
            </a:r>
            <a:r>
              <a:rPr lang="en-US" sz="2077" dirty="0"/>
              <a:t>+ </a:t>
            </a:r>
            <a:r>
              <a:rPr lang="en-US" sz="2077" dirty="0" err="1"/>
              <a:t>T</a:t>
            </a:r>
            <a:r>
              <a:rPr lang="en-US" sz="2077" baseline="-25000" dirty="0" err="1"/>
              <a:t>setup</a:t>
            </a:r>
            <a:r>
              <a:rPr lang="en-US" sz="2077" dirty="0"/>
              <a:t>,</a:t>
            </a:r>
          </a:p>
          <a:p>
            <a:pPr marL="0" indent="0">
              <a:buNone/>
            </a:pPr>
            <a:r>
              <a:rPr lang="en-US" sz="2077" dirty="0"/>
              <a:t>				</a:t>
            </a:r>
            <a:r>
              <a:rPr lang="en-US" sz="2077" b="1" dirty="0">
                <a:solidFill>
                  <a:srgbClr val="0070C0"/>
                </a:solidFill>
              </a:rPr>
              <a:t>2 (</a:t>
            </a:r>
            <a:r>
              <a:rPr lang="en-US" sz="2077" b="1" dirty="0"/>
              <a:t> </a:t>
            </a:r>
            <a:r>
              <a:rPr lang="en-US" sz="2077" dirty="0" err="1"/>
              <a:t>T</a:t>
            </a:r>
            <a:r>
              <a:rPr lang="en-US" sz="2077" baseline="-25000" dirty="0" err="1"/>
              <a:t>RFread</a:t>
            </a:r>
            <a:r>
              <a:rPr lang="en-US" sz="2077" dirty="0"/>
              <a:t> + </a:t>
            </a:r>
            <a:r>
              <a:rPr lang="en-US" sz="2077" dirty="0" err="1"/>
              <a:t>T</a:t>
            </a:r>
            <a:r>
              <a:rPr lang="en-US" sz="2077" baseline="-25000" dirty="0" err="1"/>
              <a:t>mux</a:t>
            </a:r>
            <a:r>
              <a:rPr lang="en-US" sz="2077" baseline="-25000" dirty="0"/>
              <a:t> </a:t>
            </a:r>
            <a:r>
              <a:rPr lang="en-US" sz="2077" dirty="0"/>
              <a:t>+ </a:t>
            </a:r>
            <a:r>
              <a:rPr lang="en-US" sz="2077" dirty="0" err="1"/>
              <a:t>T</a:t>
            </a:r>
            <a:r>
              <a:rPr lang="en-US" sz="2077" baseline="-25000" dirty="0" err="1"/>
              <a:t>eq</a:t>
            </a:r>
            <a:r>
              <a:rPr lang="en-US" sz="2077" baseline="-25000" dirty="0"/>
              <a:t> </a:t>
            </a:r>
            <a:r>
              <a:rPr lang="en-US" sz="2077" dirty="0"/>
              <a:t>+ T</a:t>
            </a:r>
            <a:r>
              <a:rPr lang="en-US" sz="2077" baseline="-25000" dirty="0"/>
              <a:t>AND </a:t>
            </a:r>
            <a:r>
              <a:rPr lang="en-US" sz="2077" dirty="0"/>
              <a:t>+ </a:t>
            </a:r>
            <a:r>
              <a:rPr lang="en-US" sz="2077" dirty="0" err="1"/>
              <a:t>T</a:t>
            </a:r>
            <a:r>
              <a:rPr lang="en-US" sz="2077" baseline="-25000" dirty="0" err="1"/>
              <a:t>mux</a:t>
            </a:r>
            <a:r>
              <a:rPr lang="en-US" sz="2077" baseline="-25000" dirty="0"/>
              <a:t> </a:t>
            </a:r>
            <a:r>
              <a:rPr lang="en-US" sz="2077" dirty="0"/>
              <a:t>+ </a:t>
            </a:r>
            <a:r>
              <a:rPr lang="en-US" sz="2077" dirty="0" err="1"/>
              <a:t>T</a:t>
            </a:r>
            <a:r>
              <a:rPr lang="en-US" sz="2077" baseline="-25000" dirty="0" err="1"/>
              <a:t>setup</a:t>
            </a:r>
            <a:r>
              <a:rPr lang="en-US" sz="2077" baseline="-25000" dirty="0"/>
              <a:t> </a:t>
            </a:r>
            <a:r>
              <a:rPr lang="en-US" sz="2077" b="1" dirty="0">
                <a:solidFill>
                  <a:srgbClr val="0070C0"/>
                </a:solidFill>
              </a:rPr>
              <a:t>)</a:t>
            </a:r>
            <a:r>
              <a:rPr lang="en-US" sz="2077" dirty="0"/>
              <a:t>,</a:t>
            </a:r>
          </a:p>
          <a:p>
            <a:pPr marL="0" indent="0">
              <a:buNone/>
            </a:pPr>
            <a:r>
              <a:rPr lang="en-US" sz="2077" dirty="0"/>
              <a:t>				</a:t>
            </a:r>
            <a:r>
              <a:rPr lang="en-US" sz="2077" dirty="0" err="1"/>
              <a:t>T</a:t>
            </a:r>
            <a:r>
              <a:rPr lang="en-US" sz="2077" baseline="-25000" dirty="0" err="1"/>
              <a:t>pcq</a:t>
            </a:r>
            <a:r>
              <a:rPr lang="en-US" sz="2077" dirty="0"/>
              <a:t> + </a:t>
            </a:r>
            <a:r>
              <a:rPr lang="en-US" sz="2077" dirty="0" err="1"/>
              <a:t>T</a:t>
            </a:r>
            <a:r>
              <a:rPr lang="en-US" sz="2077" baseline="-25000" dirty="0" err="1"/>
              <a:t>mux</a:t>
            </a:r>
            <a:r>
              <a:rPr lang="en-US" sz="2077" baseline="-25000" dirty="0"/>
              <a:t> </a:t>
            </a:r>
            <a:r>
              <a:rPr lang="en-US" sz="2077" dirty="0"/>
              <a:t>+ </a:t>
            </a:r>
            <a:r>
              <a:rPr lang="en-US" sz="2077" dirty="0" err="1"/>
              <a:t>T</a:t>
            </a:r>
            <a:r>
              <a:rPr lang="en-US" sz="2077" baseline="-25000" dirty="0" err="1"/>
              <a:t>mux</a:t>
            </a:r>
            <a:r>
              <a:rPr lang="en-US" sz="2077" baseline="-25000" dirty="0"/>
              <a:t> </a:t>
            </a:r>
            <a:r>
              <a:rPr lang="en-US" sz="2077" dirty="0"/>
              <a:t>+ T</a:t>
            </a:r>
            <a:r>
              <a:rPr lang="en-US" sz="2077" baseline="-25000" dirty="0"/>
              <a:t>ALU </a:t>
            </a:r>
            <a:r>
              <a:rPr lang="en-US" sz="2077" dirty="0"/>
              <a:t>+ </a:t>
            </a:r>
            <a:r>
              <a:rPr lang="en-US" sz="2077" dirty="0" err="1"/>
              <a:t>T</a:t>
            </a:r>
            <a:r>
              <a:rPr lang="en-US" sz="2077" baseline="-25000" dirty="0" err="1"/>
              <a:t>setup</a:t>
            </a:r>
            <a:r>
              <a:rPr lang="en-US" sz="2077" dirty="0"/>
              <a:t>,</a:t>
            </a:r>
          </a:p>
          <a:p>
            <a:pPr marL="0" indent="0">
              <a:buNone/>
            </a:pPr>
            <a:r>
              <a:rPr lang="en-US" sz="2077" baseline="-25000" dirty="0"/>
              <a:t>				</a:t>
            </a:r>
            <a:r>
              <a:rPr lang="en-US" sz="2077" dirty="0" err="1"/>
              <a:t>T</a:t>
            </a:r>
            <a:r>
              <a:rPr lang="en-US" sz="2077" baseline="-25000" dirty="0" err="1"/>
              <a:t>pcq</a:t>
            </a:r>
            <a:r>
              <a:rPr lang="en-US" sz="2077" dirty="0"/>
              <a:t> + </a:t>
            </a:r>
            <a:r>
              <a:rPr lang="en-US" sz="2077" dirty="0" err="1"/>
              <a:t>T</a:t>
            </a:r>
            <a:r>
              <a:rPr lang="en-US" sz="2077" baseline="-25000" dirty="0" err="1"/>
              <a:t>memread</a:t>
            </a:r>
            <a:r>
              <a:rPr lang="en-US" sz="2077" baseline="-25000" dirty="0"/>
              <a:t> </a:t>
            </a:r>
            <a:r>
              <a:rPr lang="en-US" sz="2077" dirty="0"/>
              <a:t>+ </a:t>
            </a:r>
            <a:r>
              <a:rPr lang="en-US" sz="2077" dirty="0" err="1"/>
              <a:t>T</a:t>
            </a:r>
            <a:r>
              <a:rPr lang="en-US" sz="2077" baseline="-25000" dirty="0" err="1"/>
              <a:t>setup</a:t>
            </a:r>
            <a:r>
              <a:rPr lang="en-US" sz="2077" dirty="0"/>
              <a:t>,</a:t>
            </a:r>
          </a:p>
          <a:p>
            <a:pPr marL="0" indent="0">
              <a:buNone/>
            </a:pPr>
            <a:r>
              <a:rPr lang="en-US" sz="2077" baseline="-25000" dirty="0"/>
              <a:t>				</a:t>
            </a:r>
            <a:r>
              <a:rPr lang="en-US" sz="2077" b="1" dirty="0">
                <a:solidFill>
                  <a:srgbClr val="0070C0"/>
                </a:solidFill>
              </a:rPr>
              <a:t>2 (</a:t>
            </a:r>
            <a:r>
              <a:rPr lang="en-US" sz="2077" dirty="0"/>
              <a:t> </a:t>
            </a:r>
            <a:r>
              <a:rPr lang="en-US" sz="2077" dirty="0" err="1"/>
              <a:t>T</a:t>
            </a:r>
            <a:r>
              <a:rPr lang="en-US" sz="2077" baseline="-25000" dirty="0" err="1"/>
              <a:t>pcq</a:t>
            </a:r>
            <a:r>
              <a:rPr lang="en-US" sz="2077" dirty="0"/>
              <a:t> + </a:t>
            </a:r>
            <a:r>
              <a:rPr lang="en-US" sz="2077" dirty="0" err="1"/>
              <a:t>T</a:t>
            </a:r>
            <a:r>
              <a:rPr lang="en-US" sz="2077" baseline="-25000" dirty="0" err="1"/>
              <a:t>mux</a:t>
            </a:r>
            <a:r>
              <a:rPr lang="en-US" sz="2077" baseline="-25000" dirty="0"/>
              <a:t> </a:t>
            </a:r>
            <a:r>
              <a:rPr lang="en-US" sz="2077" dirty="0"/>
              <a:t>+ </a:t>
            </a:r>
            <a:r>
              <a:rPr lang="en-US" sz="2077" dirty="0" err="1"/>
              <a:t>T</a:t>
            </a:r>
            <a:r>
              <a:rPr lang="en-US" sz="2077" baseline="-25000" dirty="0" err="1"/>
              <a:t>RFwrite</a:t>
            </a:r>
            <a:r>
              <a:rPr lang="en-US" sz="2077" baseline="-25000" dirty="0"/>
              <a:t> </a:t>
            </a:r>
            <a:r>
              <a:rPr lang="en-US" sz="2077" b="1" dirty="0">
                <a:solidFill>
                  <a:srgbClr val="0070C0"/>
                </a:solidFill>
              </a:rPr>
              <a:t>)</a:t>
            </a:r>
            <a:endParaRPr lang="en-US" sz="2077" b="1" baseline="-25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77" dirty="0"/>
              <a:t>			}</a:t>
            </a:r>
            <a:endParaRPr lang="en-US" sz="2077" baseline="-25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E213A-8936-4AB9-9676-4D37DFF2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125" name="Table 124">
            <a:extLst>
              <a:ext uri="{FF2B5EF4-FFF2-40B4-BE49-F238E27FC236}">
                <a16:creationId xmlns:a16="http://schemas.microsoft.com/office/drawing/2014/main" id="{37905BE9-1319-4C04-80E4-67FBEBED9F91}"/>
              </a:ext>
            </a:extLst>
          </p:cNvPr>
          <p:cNvGraphicFramePr>
            <a:graphicFrameLocks noGrp="1"/>
          </p:cNvGraphicFramePr>
          <p:nvPr/>
        </p:nvGraphicFramePr>
        <p:xfrm>
          <a:off x="951881" y="1131470"/>
          <a:ext cx="4832054" cy="316473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13243">
                  <a:extLst>
                    <a:ext uri="{9D8B030D-6E8A-4147-A177-3AD203B41FA5}">
                      <a16:colId xmlns:a16="http://schemas.microsoft.com/office/drawing/2014/main" val="2783346120"/>
                    </a:ext>
                  </a:extLst>
                </a:gridCol>
                <a:gridCol w="1471164">
                  <a:extLst>
                    <a:ext uri="{9D8B030D-6E8A-4147-A177-3AD203B41FA5}">
                      <a16:colId xmlns:a16="http://schemas.microsoft.com/office/drawing/2014/main" val="684689837"/>
                    </a:ext>
                  </a:extLst>
                </a:gridCol>
                <a:gridCol w="1047647">
                  <a:extLst>
                    <a:ext uri="{9D8B030D-6E8A-4147-A177-3AD203B41FA5}">
                      <a16:colId xmlns:a16="http://schemas.microsoft.com/office/drawing/2014/main" val="1335327082"/>
                    </a:ext>
                  </a:extLst>
                </a:gridCol>
              </a:tblGrid>
              <a:tr h="28770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Function Unit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Parameter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Delay (</a:t>
                      </a:r>
                      <a:r>
                        <a:rPr lang="en-US" sz="1400" dirty="0" err="1">
                          <a:latin typeface="+mn-lt"/>
                        </a:rPr>
                        <a:t>ps</a:t>
                      </a:r>
                      <a:r>
                        <a:rPr lang="en-US" sz="1400" dirty="0">
                          <a:latin typeface="+mn-lt"/>
                        </a:rPr>
                        <a:t>)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30086429"/>
                  </a:ext>
                </a:extLst>
              </a:tr>
              <a:tr h="28770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Register clock-to-Q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+mn-lt"/>
                        </a:rPr>
                        <a:t>T</a:t>
                      </a:r>
                      <a:r>
                        <a:rPr lang="en-US" sz="1400" baseline="-25000" dirty="0" err="1">
                          <a:latin typeface="+mn-lt"/>
                        </a:rPr>
                        <a:t>pcq</a:t>
                      </a:r>
                      <a:endParaRPr lang="en-US" sz="1400" baseline="-25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30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4503996"/>
                  </a:ext>
                </a:extLst>
              </a:tr>
              <a:tr h="28770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Clock setup time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+mn-lt"/>
                        </a:rPr>
                        <a:t>T</a:t>
                      </a:r>
                      <a:r>
                        <a:rPr lang="en-US" sz="1400" baseline="-25000" dirty="0" err="1">
                          <a:latin typeface="+mn-lt"/>
                        </a:rPr>
                        <a:t>setup</a:t>
                      </a:r>
                      <a:endParaRPr lang="en-US" sz="1400" baseline="-25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20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8897308"/>
                  </a:ext>
                </a:extLst>
              </a:tr>
              <a:tr h="28770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MUX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T</a:t>
                      </a:r>
                      <a:r>
                        <a:rPr lang="en-US" sz="1400" baseline="-25000" dirty="0">
                          <a:latin typeface="+mn-lt"/>
                        </a:rPr>
                        <a:t>MUX</a:t>
                      </a:r>
                      <a:endParaRPr lang="en-US" sz="1400" baseline="-25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25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14017309"/>
                  </a:ext>
                </a:extLst>
              </a:tr>
              <a:tr h="28770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Sign-extend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+mn-lt"/>
                        </a:rPr>
                        <a:t>T</a:t>
                      </a:r>
                      <a:r>
                        <a:rPr lang="en-US" sz="1400" baseline="-25000" dirty="0" err="1">
                          <a:latin typeface="+mn-lt"/>
                        </a:rPr>
                        <a:t>s_ext</a:t>
                      </a:r>
                      <a:endParaRPr lang="en-US" sz="1400" baseline="-25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95668981"/>
                  </a:ext>
                </a:extLst>
              </a:tr>
              <a:tr h="28770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ALU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T</a:t>
                      </a:r>
                      <a:r>
                        <a:rPr lang="en-US" sz="1400" baseline="-25000" dirty="0">
                          <a:latin typeface="+mn-lt"/>
                        </a:rPr>
                        <a:t>ALU</a:t>
                      </a:r>
                      <a:endParaRPr lang="en-US" sz="1400" baseline="-25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200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03325737"/>
                  </a:ext>
                </a:extLst>
              </a:tr>
              <a:tr h="28770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Mem read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+mn-lt"/>
                        </a:rPr>
                        <a:t>T</a:t>
                      </a:r>
                      <a:r>
                        <a:rPr lang="en-US" sz="1400" baseline="-25000" dirty="0" err="1">
                          <a:latin typeface="+mn-lt"/>
                        </a:rPr>
                        <a:t>mem</a:t>
                      </a:r>
                      <a:endParaRPr lang="en-US" sz="1400" baseline="-25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250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25352132"/>
                  </a:ext>
                </a:extLst>
              </a:tr>
              <a:tr h="28770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AND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T</a:t>
                      </a:r>
                      <a:r>
                        <a:rPr lang="en-US" sz="1400" baseline="-25000" dirty="0">
                          <a:latin typeface="+mn-lt"/>
                        </a:rPr>
                        <a:t>AND</a:t>
                      </a:r>
                      <a:endParaRPr lang="en-US" sz="1400" baseline="-25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15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5378952"/>
                  </a:ext>
                </a:extLst>
              </a:tr>
              <a:tr h="28770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EQ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+mn-lt"/>
                        </a:rPr>
                        <a:t>T</a:t>
                      </a:r>
                      <a:r>
                        <a:rPr lang="en-US" sz="1400" baseline="-25000" dirty="0" err="1">
                          <a:latin typeface="+mn-lt"/>
                        </a:rPr>
                        <a:t>eq</a:t>
                      </a:r>
                      <a:endParaRPr lang="en-US" sz="1400" baseline="-25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40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19628293"/>
                  </a:ext>
                </a:extLst>
              </a:tr>
              <a:tr h="28770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Register file read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+mn-lt"/>
                        </a:rPr>
                        <a:t>T</a:t>
                      </a:r>
                      <a:r>
                        <a:rPr lang="en-US" sz="1400" baseline="-25000" dirty="0" err="1">
                          <a:latin typeface="+mn-lt"/>
                        </a:rPr>
                        <a:t>RFread</a:t>
                      </a:r>
                      <a:endParaRPr lang="en-US" sz="1400" baseline="-25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150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5996911"/>
                  </a:ext>
                </a:extLst>
              </a:tr>
              <a:tr h="28770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Register file write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+mn-lt"/>
                        </a:rPr>
                        <a:t>T</a:t>
                      </a:r>
                      <a:r>
                        <a:rPr lang="en-US" sz="1400" baseline="-25000" dirty="0" err="1">
                          <a:latin typeface="+mn-lt"/>
                        </a:rPr>
                        <a:t>RFwrite</a:t>
                      </a:r>
                      <a:endParaRPr lang="en-US" sz="1400" baseline="-25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20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9999576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C8A0F48-A9BF-4F5B-AFD2-5D55566F9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281" y="1131468"/>
            <a:ext cx="5212499" cy="2873991"/>
          </a:xfrm>
          <a:prstGeom prst="rect">
            <a:avLst/>
          </a:prstGeom>
        </p:spPr>
      </p:pic>
      <p:sp>
        <p:nvSpPr>
          <p:cNvPr id="9" name="Oval Callout 34">
            <a:extLst>
              <a:ext uri="{FF2B5EF4-FFF2-40B4-BE49-F238E27FC236}">
                <a16:creationId xmlns:a16="http://schemas.microsoft.com/office/drawing/2014/main" id="{A07D6435-36AA-490A-844A-B23E8943D0F2}"/>
              </a:ext>
            </a:extLst>
          </p:cNvPr>
          <p:cNvSpPr/>
          <p:nvPr/>
        </p:nvSpPr>
        <p:spPr>
          <a:xfrm>
            <a:off x="7485935" y="4117810"/>
            <a:ext cx="4540868" cy="1242587"/>
          </a:xfrm>
          <a:prstGeom prst="wedgeEllipseCallout">
            <a:avLst>
              <a:gd name="adj1" fmla="val -48444"/>
              <a:gd name="adj2" fmla="val 40380"/>
            </a:avLst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27517"/>
            <a:r>
              <a:rPr lang="en-US" sz="2000" dirty="0">
                <a:solidFill>
                  <a:srgbClr val="FFFF00"/>
                </a:solidFill>
                <a:latin typeface="Calibri"/>
                <a:sym typeface="Wingdings" panose="05000000000000000000" pitchFamily="2" charset="2"/>
              </a:rPr>
              <a:t>RF write and read need to be finished in the first and second half of each cycle, respectively</a:t>
            </a:r>
            <a:endParaRPr lang="en-US" sz="2000" dirty="0">
              <a:solidFill>
                <a:srgbClr val="FFFF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042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B9CC-68AB-4004-BB67-7384DB011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92" dirty="0"/>
              <a:t>Pipelined CPU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65AE4-8044-4642-AABE-A1915C246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633" y="4529699"/>
            <a:ext cx="9495692" cy="2101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77" dirty="0"/>
              <a:t>Critical path = </a:t>
            </a:r>
            <a:r>
              <a:rPr lang="en-US" sz="2077" b="1" dirty="0">
                <a:solidFill>
                  <a:srgbClr val="0070C0"/>
                </a:solidFill>
              </a:rPr>
              <a:t>2 (</a:t>
            </a:r>
            <a:r>
              <a:rPr lang="en-US" sz="2077" b="1" dirty="0"/>
              <a:t> </a:t>
            </a:r>
            <a:r>
              <a:rPr lang="en-US" sz="2077" dirty="0" err="1"/>
              <a:t>T</a:t>
            </a:r>
            <a:r>
              <a:rPr lang="en-US" sz="2077" baseline="-25000" dirty="0" err="1"/>
              <a:t>RFread</a:t>
            </a:r>
            <a:r>
              <a:rPr lang="en-US" sz="2077" dirty="0"/>
              <a:t> + </a:t>
            </a:r>
            <a:r>
              <a:rPr lang="en-US" sz="2077" dirty="0" err="1"/>
              <a:t>T</a:t>
            </a:r>
            <a:r>
              <a:rPr lang="en-US" sz="2077" baseline="-25000" dirty="0" err="1"/>
              <a:t>mux</a:t>
            </a:r>
            <a:r>
              <a:rPr lang="en-US" sz="2077" baseline="-25000" dirty="0"/>
              <a:t> </a:t>
            </a:r>
            <a:r>
              <a:rPr lang="en-US" sz="2077" dirty="0"/>
              <a:t>+ </a:t>
            </a:r>
            <a:r>
              <a:rPr lang="en-US" sz="2077" dirty="0" err="1"/>
              <a:t>T</a:t>
            </a:r>
            <a:r>
              <a:rPr lang="en-US" sz="2077" baseline="-25000" dirty="0" err="1"/>
              <a:t>eq</a:t>
            </a:r>
            <a:r>
              <a:rPr lang="en-US" sz="2077" baseline="-25000" dirty="0"/>
              <a:t> </a:t>
            </a:r>
            <a:r>
              <a:rPr lang="en-US" sz="2077" dirty="0"/>
              <a:t>+ T</a:t>
            </a:r>
            <a:r>
              <a:rPr lang="en-US" sz="2077" baseline="-25000" dirty="0"/>
              <a:t>AND </a:t>
            </a:r>
            <a:r>
              <a:rPr lang="en-US" sz="2077" dirty="0"/>
              <a:t>+ </a:t>
            </a:r>
            <a:r>
              <a:rPr lang="en-US" sz="2077" dirty="0" err="1"/>
              <a:t>T</a:t>
            </a:r>
            <a:r>
              <a:rPr lang="en-US" sz="2077" baseline="-25000" dirty="0" err="1"/>
              <a:t>mux</a:t>
            </a:r>
            <a:r>
              <a:rPr lang="en-US" sz="2077" baseline="-25000" dirty="0"/>
              <a:t> </a:t>
            </a:r>
            <a:r>
              <a:rPr lang="en-US" sz="2077" dirty="0"/>
              <a:t>+ </a:t>
            </a:r>
            <a:r>
              <a:rPr lang="en-US" sz="2077" dirty="0" err="1"/>
              <a:t>T</a:t>
            </a:r>
            <a:r>
              <a:rPr lang="en-US" sz="2077" baseline="-25000" dirty="0" err="1"/>
              <a:t>setup</a:t>
            </a:r>
            <a:r>
              <a:rPr lang="en-US" sz="2077" baseline="-25000" dirty="0"/>
              <a:t> </a:t>
            </a:r>
            <a:r>
              <a:rPr lang="en-US" sz="2077" b="1" dirty="0">
                <a:solidFill>
                  <a:srgbClr val="0070C0"/>
                </a:solidFill>
              </a:rPr>
              <a:t>)</a:t>
            </a:r>
            <a:endParaRPr lang="en-US" sz="2077" dirty="0"/>
          </a:p>
          <a:p>
            <a:pPr marL="0" indent="0">
              <a:buNone/>
            </a:pPr>
            <a:r>
              <a:rPr lang="en-US" sz="2077" dirty="0"/>
              <a:t>			= 2 ( 150 + 25 + 40 + 15 + 25 + 20 ) = </a:t>
            </a:r>
            <a:r>
              <a:rPr lang="en-US" sz="2077" b="1" dirty="0"/>
              <a:t>550 </a:t>
            </a:r>
            <a:r>
              <a:rPr lang="en-US" sz="2077" b="1" dirty="0" err="1"/>
              <a:t>ps</a:t>
            </a:r>
            <a:endParaRPr lang="en-US" sz="2077" b="1" dirty="0"/>
          </a:p>
          <a:p>
            <a:pPr marL="0" indent="0">
              <a:buNone/>
            </a:pPr>
            <a:r>
              <a:rPr lang="en-US" sz="2077" dirty="0"/>
              <a:t>			</a:t>
            </a:r>
            <a:endParaRPr lang="en-US" sz="2077" baseline="-25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E213A-8936-4AB9-9676-4D37DFF2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125" name="Table 124">
            <a:extLst>
              <a:ext uri="{FF2B5EF4-FFF2-40B4-BE49-F238E27FC236}">
                <a16:creationId xmlns:a16="http://schemas.microsoft.com/office/drawing/2014/main" id="{37905BE9-1319-4C04-80E4-67FBEBED9F91}"/>
              </a:ext>
            </a:extLst>
          </p:cNvPr>
          <p:cNvGraphicFramePr>
            <a:graphicFrameLocks noGrp="1"/>
          </p:cNvGraphicFramePr>
          <p:nvPr/>
        </p:nvGraphicFramePr>
        <p:xfrm>
          <a:off x="951881" y="1131470"/>
          <a:ext cx="4832054" cy="316473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13243">
                  <a:extLst>
                    <a:ext uri="{9D8B030D-6E8A-4147-A177-3AD203B41FA5}">
                      <a16:colId xmlns:a16="http://schemas.microsoft.com/office/drawing/2014/main" val="2783346120"/>
                    </a:ext>
                  </a:extLst>
                </a:gridCol>
                <a:gridCol w="1471164">
                  <a:extLst>
                    <a:ext uri="{9D8B030D-6E8A-4147-A177-3AD203B41FA5}">
                      <a16:colId xmlns:a16="http://schemas.microsoft.com/office/drawing/2014/main" val="684689837"/>
                    </a:ext>
                  </a:extLst>
                </a:gridCol>
                <a:gridCol w="1047647">
                  <a:extLst>
                    <a:ext uri="{9D8B030D-6E8A-4147-A177-3AD203B41FA5}">
                      <a16:colId xmlns:a16="http://schemas.microsoft.com/office/drawing/2014/main" val="1335327082"/>
                    </a:ext>
                  </a:extLst>
                </a:gridCol>
              </a:tblGrid>
              <a:tr h="28770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Function Unit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Parameter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Delay (</a:t>
                      </a:r>
                      <a:r>
                        <a:rPr lang="en-US" sz="1400" dirty="0" err="1">
                          <a:latin typeface="+mn-lt"/>
                        </a:rPr>
                        <a:t>ps</a:t>
                      </a:r>
                      <a:r>
                        <a:rPr lang="en-US" sz="1400" dirty="0">
                          <a:latin typeface="+mn-lt"/>
                        </a:rPr>
                        <a:t>)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30086429"/>
                  </a:ext>
                </a:extLst>
              </a:tr>
              <a:tr h="28770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Register clock-to-Q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+mn-lt"/>
                        </a:rPr>
                        <a:t>T</a:t>
                      </a:r>
                      <a:r>
                        <a:rPr lang="en-US" sz="1400" baseline="-25000" dirty="0" err="1">
                          <a:latin typeface="+mn-lt"/>
                        </a:rPr>
                        <a:t>pcq</a:t>
                      </a:r>
                      <a:endParaRPr lang="en-US" sz="1400" baseline="-25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30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4503996"/>
                  </a:ext>
                </a:extLst>
              </a:tr>
              <a:tr h="28770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Clock setup time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+mn-lt"/>
                        </a:rPr>
                        <a:t>T</a:t>
                      </a:r>
                      <a:r>
                        <a:rPr lang="en-US" sz="1400" baseline="-25000" dirty="0" err="1">
                          <a:latin typeface="+mn-lt"/>
                        </a:rPr>
                        <a:t>setup</a:t>
                      </a:r>
                      <a:endParaRPr lang="en-US" sz="1400" baseline="-25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20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8897308"/>
                  </a:ext>
                </a:extLst>
              </a:tr>
              <a:tr h="28770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MUX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T</a:t>
                      </a:r>
                      <a:r>
                        <a:rPr lang="en-US" sz="1400" baseline="-25000" dirty="0">
                          <a:latin typeface="+mn-lt"/>
                        </a:rPr>
                        <a:t>MUX</a:t>
                      </a:r>
                      <a:endParaRPr lang="en-US" sz="1400" baseline="-25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25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14017309"/>
                  </a:ext>
                </a:extLst>
              </a:tr>
              <a:tr h="28770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Sign-extend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+mn-lt"/>
                        </a:rPr>
                        <a:t>T</a:t>
                      </a:r>
                      <a:r>
                        <a:rPr lang="en-US" sz="1400" baseline="-25000" dirty="0" err="1">
                          <a:latin typeface="+mn-lt"/>
                        </a:rPr>
                        <a:t>s_ext</a:t>
                      </a:r>
                      <a:endParaRPr lang="en-US" sz="1400" baseline="-25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95668981"/>
                  </a:ext>
                </a:extLst>
              </a:tr>
              <a:tr h="28770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ALU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T</a:t>
                      </a:r>
                      <a:r>
                        <a:rPr lang="en-US" sz="1400" baseline="-25000" dirty="0">
                          <a:latin typeface="+mn-lt"/>
                        </a:rPr>
                        <a:t>ALU</a:t>
                      </a:r>
                      <a:endParaRPr lang="en-US" sz="1400" baseline="-25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200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03325737"/>
                  </a:ext>
                </a:extLst>
              </a:tr>
              <a:tr h="28770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Mem read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+mn-lt"/>
                        </a:rPr>
                        <a:t>T</a:t>
                      </a:r>
                      <a:r>
                        <a:rPr lang="en-US" sz="1400" baseline="-25000" dirty="0" err="1">
                          <a:latin typeface="+mn-lt"/>
                        </a:rPr>
                        <a:t>mem</a:t>
                      </a:r>
                      <a:endParaRPr lang="en-US" sz="1400" baseline="-25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250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25352132"/>
                  </a:ext>
                </a:extLst>
              </a:tr>
              <a:tr h="28770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AND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T</a:t>
                      </a:r>
                      <a:r>
                        <a:rPr lang="en-US" sz="1400" baseline="-25000" dirty="0">
                          <a:latin typeface="+mn-lt"/>
                        </a:rPr>
                        <a:t>AND</a:t>
                      </a:r>
                      <a:endParaRPr lang="en-US" sz="1400" baseline="-25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15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5378952"/>
                  </a:ext>
                </a:extLst>
              </a:tr>
              <a:tr h="28770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EQ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+mn-lt"/>
                        </a:rPr>
                        <a:t>T</a:t>
                      </a:r>
                      <a:r>
                        <a:rPr lang="en-US" sz="1400" baseline="-25000" dirty="0" err="1">
                          <a:latin typeface="+mn-lt"/>
                        </a:rPr>
                        <a:t>eq</a:t>
                      </a:r>
                      <a:endParaRPr lang="en-US" sz="1400" baseline="-25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40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19628293"/>
                  </a:ext>
                </a:extLst>
              </a:tr>
              <a:tr h="28770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Register file read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+mn-lt"/>
                        </a:rPr>
                        <a:t>T</a:t>
                      </a:r>
                      <a:r>
                        <a:rPr lang="en-US" sz="1400" baseline="-25000" dirty="0" err="1">
                          <a:latin typeface="+mn-lt"/>
                        </a:rPr>
                        <a:t>RFread</a:t>
                      </a:r>
                      <a:endParaRPr lang="en-US" sz="1400" baseline="-25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150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5996911"/>
                  </a:ext>
                </a:extLst>
              </a:tr>
              <a:tr h="28770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Register file write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+mn-lt"/>
                        </a:rPr>
                        <a:t>T</a:t>
                      </a:r>
                      <a:r>
                        <a:rPr lang="en-US" sz="1400" baseline="-25000" dirty="0" err="1">
                          <a:latin typeface="+mn-lt"/>
                        </a:rPr>
                        <a:t>RFwrite</a:t>
                      </a:r>
                      <a:endParaRPr lang="en-US" sz="1400" baseline="-25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20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9999576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C8A0F48-A9BF-4F5B-AFD2-5D55566F9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281" y="1131468"/>
            <a:ext cx="5212499" cy="287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0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11685</TotalTime>
  <Words>1167</Words>
  <Application>Microsoft Office PowerPoint</Application>
  <PresentationFormat>Widescreen</PresentationFormat>
  <Paragraphs>302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SJSU Spartan Regular</vt:lpstr>
      <vt:lpstr>Arial</vt:lpstr>
      <vt:lpstr>Calibri</vt:lpstr>
      <vt:lpstr>Calibri Light</vt:lpstr>
      <vt:lpstr>Tahoma</vt:lpstr>
      <vt:lpstr>Times New Roman</vt:lpstr>
      <vt:lpstr>Office Theme</vt:lpstr>
      <vt:lpstr>1_Office Theme</vt:lpstr>
      <vt:lpstr>Lecture 3.  Processor Microarchitecture and Design (5)</vt:lpstr>
      <vt:lpstr>Dynamic Branch Prediction</vt:lpstr>
      <vt:lpstr>Branch Prediction Buffer</vt:lpstr>
      <vt:lpstr>1-bit Predictor</vt:lpstr>
      <vt:lpstr>Is 1 bit Enough?</vt:lpstr>
      <vt:lpstr>Using 2-bit History </vt:lpstr>
      <vt:lpstr>Example</vt:lpstr>
      <vt:lpstr>Pipelined CPU Performance Analysis</vt:lpstr>
      <vt:lpstr>Pipelined CPU Performance Analysis</vt:lpstr>
      <vt:lpstr>Pipelined CPU Performance Analysis</vt:lpstr>
      <vt:lpstr>Pipelined CPU Performance Analysis</vt:lpstr>
      <vt:lpstr>Question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140 Lecture 4.  Processor Microarchitecture and Design (4)</dc:title>
  <dc:creator>Haonan Wang</dc:creator>
  <cp:lastModifiedBy>Haonan Wang</cp:lastModifiedBy>
  <cp:revision>527</cp:revision>
  <dcterms:created xsi:type="dcterms:W3CDTF">2020-09-29T10:30:18Z</dcterms:created>
  <dcterms:modified xsi:type="dcterms:W3CDTF">2022-10-10T03:26:08Z</dcterms:modified>
</cp:coreProperties>
</file>