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591" r:id="rId3"/>
    <p:sldId id="465" r:id="rId4"/>
    <p:sldId id="600" r:id="rId5"/>
    <p:sldId id="466" r:id="rId6"/>
    <p:sldId id="467" r:id="rId7"/>
    <p:sldId id="590" r:id="rId8"/>
    <p:sldId id="592" r:id="rId9"/>
    <p:sldId id="593" r:id="rId10"/>
    <p:sldId id="594" r:id="rId11"/>
    <p:sldId id="595" r:id="rId12"/>
    <p:sldId id="596" r:id="rId13"/>
    <p:sldId id="609" r:id="rId14"/>
    <p:sldId id="601" r:id="rId15"/>
    <p:sldId id="610" r:id="rId16"/>
    <p:sldId id="495" r:id="rId17"/>
    <p:sldId id="471" r:id="rId18"/>
    <p:sldId id="611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qGlBAk5HJNfxweDM7WCWRA==" hashData="EmFPJ4nwxoQfOJEfoR7pV4CE8kPFKsDzhAZatNqad29iiFg6Raww0vSD1Tl7uZgu5TAodddso1hqrYftpUNQB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61" autoAdjust="0"/>
    <p:restoredTop sz="56582" autoAdjust="0"/>
  </p:normalViewPr>
  <p:slideViewPr>
    <p:cSldViewPr snapToGrid="0">
      <p:cViewPr varScale="1">
        <p:scale>
          <a:sx n="104" d="100"/>
          <a:sy n="104" d="100"/>
        </p:scale>
        <p:origin x="58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145F2-F96C-4951-A77E-F812689717D2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03C5C-F5FF-4425-BA56-D07B5A5DA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845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2317AA-094E-4C8F-9211-3DA7002F0014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5451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2317AA-094E-4C8F-9211-3DA7002F0014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1877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27DB8E-BD4B-42BE-916F-C8D4221D7057}" type="datetime4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October 31, 2022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1 — Computer Abstractions and Technology</a:t>
            </a: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DD4135-20E7-444F-B6E7-4AA135705A5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2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AU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67395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76B605-C9D8-4D0B-B94F-D9CD8D5BF00F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9543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76B605-C9D8-4D0B-B94F-D9CD8D5BF00F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589827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988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79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76B605-C9D8-4D0B-B94F-D9CD8D5BF00F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5400" b="0" dirty="0"/>
          </a:p>
        </p:txBody>
      </p:sp>
    </p:spTree>
    <p:extLst>
      <p:ext uri="{BB962C8B-B14F-4D97-AF65-F5344CB8AC3E}">
        <p14:creationId xmlns:p14="http://schemas.microsoft.com/office/powerpoint/2010/main" val="2207088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76B605-C9D8-4D0B-B94F-D9CD8D5BF00F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5400" b="0" dirty="0"/>
          </a:p>
        </p:txBody>
      </p:sp>
    </p:spTree>
    <p:extLst>
      <p:ext uri="{BB962C8B-B14F-4D97-AF65-F5344CB8AC3E}">
        <p14:creationId xmlns:p14="http://schemas.microsoft.com/office/powerpoint/2010/main" val="1386609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687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71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7403" y="4417404"/>
            <a:ext cx="6041601" cy="4181766"/>
          </a:xfrm>
          <a:noFill/>
          <a:ln>
            <a:noFill/>
          </a:ln>
        </p:spPr>
        <p:txBody>
          <a:bodyPr lIns="92192" tIns="45287" rIns="92192" bIns="45287"/>
          <a:lstStyle/>
          <a:p>
            <a:endParaRPr lang="en-US" dirty="0"/>
          </a:p>
        </p:txBody>
      </p:sp>
      <p:sp>
        <p:nvSpPr>
          <p:cNvPr id="1060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598488"/>
            <a:ext cx="6167437" cy="3470275"/>
          </a:xfrm>
          <a:ln/>
        </p:spPr>
      </p:sp>
    </p:spTree>
    <p:extLst>
      <p:ext uri="{BB962C8B-B14F-4D97-AF65-F5344CB8AC3E}">
        <p14:creationId xmlns:p14="http://schemas.microsoft.com/office/powerpoint/2010/main" val="1509911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B2660E-854E-44C8-B28A-5A7B97DFB744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06995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37785B-2F6C-4F3F-BDE3-88FC9AE51FD3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36030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2317AA-094E-4C8F-9211-3DA7002F0014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6064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2317AA-094E-4C8F-9211-3DA7002F0014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82619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2317AA-094E-4C8F-9211-3DA7002F0014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09839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2317AA-094E-4C8F-9211-3DA7002F0014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3843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97E3-BB96-47E3-BA25-2DA438767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DF60C-9538-486B-96E8-5B09008A4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BF0DA-AEB4-4654-8832-BBEB7D7B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69341-1B82-4AB6-ACC7-27ADBDDAA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E5A63-460A-4EC4-83E4-ADDD44CD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2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019C3-9521-4E84-BD33-E13BBE7B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E592B-7D59-4B7C-A406-5201E3B57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F79C7-A5A8-43BB-8BF0-E42FC5BC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88107-C3F9-4747-8BC3-91C29C61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49929-388E-4AE5-A946-ABD60AF2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4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F8CD7E-65BA-4FC8-AC8C-5C7906685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E26F9-4B75-4D56-9E4A-4F912DC5E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ABE1-C3DB-4A47-B774-C748B0CC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B399F-3B67-425B-94C5-3061031E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50888-49EA-409C-8F47-47B499BC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0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7831651" y="5870288"/>
            <a:ext cx="3580093" cy="873637"/>
            <a:chOff x="1462322" y="4943310"/>
            <a:chExt cx="2685070" cy="757152"/>
          </a:xfrm>
        </p:grpSpPr>
        <p:sp>
          <p:nvSpPr>
            <p:cNvPr id="12" name="TextBox 11"/>
            <p:cNvSpPr txBox="1"/>
            <p:nvPr/>
          </p:nvSpPr>
          <p:spPr>
            <a:xfrm>
              <a:off x="1462322" y="4943310"/>
              <a:ext cx="1056059" cy="757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77" dirty="0">
                  <a:solidFill>
                    <a:srgbClr val="036DB7"/>
                  </a:solidFill>
                  <a:latin typeface="SJSU Spartan Regular" panose="02000000000000000000" pitchFamily="50" charset="0"/>
                </a:rPr>
                <a:t>SJSU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32485" y="5004866"/>
              <a:ext cx="1414907" cy="634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77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SAN JOSÉ STATE</a:t>
              </a:r>
            </a:p>
            <a:p>
              <a:r>
                <a:rPr lang="en-US" sz="2077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UNIVERSITY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026" y="5966404"/>
            <a:ext cx="838861" cy="72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41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1367"/>
            <a:ext cx="10972799" cy="693322"/>
          </a:xfrm>
        </p:spPr>
        <p:txBody>
          <a:bodyPr>
            <a:noAutofit/>
          </a:bodyPr>
          <a:lstStyle>
            <a:lvl1pPr>
              <a:defRPr sz="4615" b="1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>
            <a:lvl1pPr algn="ctr">
              <a:defRPr/>
            </a:lvl1pPr>
          </a:lstStyle>
          <a:p>
            <a:fld id="{34E7E628-D8CE-DA44-BFF7-C4887CBB62D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116945" y="6292195"/>
            <a:ext cx="1982844" cy="447558"/>
            <a:chOff x="1714710" y="5004867"/>
            <a:chExt cx="2431536" cy="1464924"/>
          </a:xfrm>
        </p:grpSpPr>
        <p:sp>
          <p:nvSpPr>
            <p:cNvPr id="10" name="TextBox 9"/>
            <p:cNvSpPr txBox="1"/>
            <p:nvPr/>
          </p:nvSpPr>
          <p:spPr>
            <a:xfrm>
              <a:off x="1714710" y="5004867"/>
              <a:ext cx="906994" cy="1464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8" dirty="0">
                  <a:solidFill>
                    <a:srgbClr val="036DB7"/>
                  </a:solidFill>
                  <a:latin typeface="SJSU Spartan Regular" panose="02000000000000000000" pitchFamily="50" charset="0"/>
                </a:rPr>
                <a:t>SJSU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32484" y="5004867"/>
              <a:ext cx="1413762" cy="1464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4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SAN JOSÉ STATE</a:t>
              </a:r>
            </a:p>
            <a:p>
              <a:r>
                <a:rPr lang="en-US" sz="1154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UNIVERSITY</a:t>
              </a: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1" y="885512"/>
            <a:ext cx="2481943" cy="942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13" name="Rectangle 12"/>
          <p:cNvSpPr/>
          <p:nvPr userDrawn="1"/>
        </p:nvSpPr>
        <p:spPr>
          <a:xfrm>
            <a:off x="2481943" y="885330"/>
            <a:ext cx="9710057" cy="94957"/>
          </a:xfrm>
          <a:prstGeom prst="rect">
            <a:avLst/>
          </a:prstGeom>
          <a:solidFill>
            <a:srgbClr val="E7AC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</p:spTree>
    <p:extLst>
      <p:ext uri="{BB962C8B-B14F-4D97-AF65-F5344CB8AC3E}">
        <p14:creationId xmlns:p14="http://schemas.microsoft.com/office/powerpoint/2010/main" val="2055894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61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308">
                <a:solidFill>
                  <a:schemeClr val="tx1">
                    <a:tint val="75000"/>
                  </a:schemeClr>
                </a:solidFill>
              </a:defRPr>
            </a:lvl1pPr>
            <a:lvl2pPr marL="527517" indent="0">
              <a:buNone/>
              <a:defRPr sz="2077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91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231"/>
            </a:lvl1pPr>
            <a:lvl2pPr>
              <a:defRPr sz="2769"/>
            </a:lvl2pPr>
            <a:lvl3pPr>
              <a:defRPr sz="2308"/>
            </a:lvl3pPr>
            <a:lvl4pPr>
              <a:defRPr sz="2077"/>
            </a:lvl4pPr>
            <a:lvl5pPr>
              <a:defRPr sz="2077"/>
            </a:lvl5pPr>
            <a:lvl6pPr>
              <a:defRPr sz="2077"/>
            </a:lvl6pPr>
            <a:lvl7pPr>
              <a:defRPr sz="2077"/>
            </a:lvl7pPr>
            <a:lvl8pPr>
              <a:defRPr sz="2077"/>
            </a:lvl8pPr>
            <a:lvl9pPr>
              <a:defRPr sz="20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231"/>
            </a:lvl1pPr>
            <a:lvl2pPr>
              <a:defRPr sz="2769"/>
            </a:lvl2pPr>
            <a:lvl3pPr>
              <a:defRPr sz="2308"/>
            </a:lvl3pPr>
            <a:lvl4pPr>
              <a:defRPr sz="2077"/>
            </a:lvl4pPr>
            <a:lvl5pPr>
              <a:defRPr sz="2077"/>
            </a:lvl5pPr>
            <a:lvl6pPr>
              <a:defRPr sz="2077"/>
            </a:lvl6pPr>
            <a:lvl7pPr>
              <a:defRPr sz="2077"/>
            </a:lvl7pPr>
            <a:lvl8pPr>
              <a:defRPr sz="2077"/>
            </a:lvl8pPr>
            <a:lvl9pPr>
              <a:defRPr sz="20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33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2"/>
            <a:ext cx="5386917" cy="639762"/>
          </a:xfrm>
        </p:spPr>
        <p:txBody>
          <a:bodyPr anchor="b"/>
          <a:lstStyle>
            <a:lvl1pPr marL="0" indent="0">
              <a:buNone/>
              <a:defRPr sz="2769" b="1"/>
            </a:lvl1pPr>
            <a:lvl2pPr marL="527517" indent="0">
              <a:buNone/>
              <a:defRPr sz="2308" b="1"/>
            </a:lvl2pPr>
            <a:lvl3pPr marL="1055035" indent="0">
              <a:buNone/>
              <a:defRPr sz="2077" b="1"/>
            </a:lvl3pPr>
            <a:lvl4pPr marL="1582552" indent="0">
              <a:buNone/>
              <a:defRPr sz="1846" b="1"/>
            </a:lvl4pPr>
            <a:lvl5pPr marL="2110069" indent="0">
              <a:buNone/>
              <a:defRPr sz="1846" b="1"/>
            </a:lvl5pPr>
            <a:lvl6pPr marL="2637587" indent="0">
              <a:buNone/>
              <a:defRPr sz="1846" b="1"/>
            </a:lvl6pPr>
            <a:lvl7pPr marL="3165104" indent="0">
              <a:buNone/>
              <a:defRPr sz="1846" b="1"/>
            </a:lvl7pPr>
            <a:lvl8pPr marL="3692622" indent="0">
              <a:buNone/>
              <a:defRPr sz="1846" b="1"/>
            </a:lvl8pPr>
            <a:lvl9pPr marL="4220139" indent="0">
              <a:buNone/>
              <a:defRPr sz="18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4"/>
            <a:ext cx="5386917" cy="3951288"/>
          </a:xfrm>
        </p:spPr>
        <p:txBody>
          <a:bodyPr/>
          <a:lstStyle>
            <a:lvl1pPr>
              <a:defRPr sz="2769"/>
            </a:lvl1pPr>
            <a:lvl2pPr>
              <a:defRPr sz="2308"/>
            </a:lvl2pPr>
            <a:lvl3pPr>
              <a:defRPr sz="2077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2"/>
            <a:ext cx="5389033" cy="639762"/>
          </a:xfrm>
        </p:spPr>
        <p:txBody>
          <a:bodyPr anchor="b"/>
          <a:lstStyle>
            <a:lvl1pPr marL="0" indent="0">
              <a:buNone/>
              <a:defRPr sz="2769" b="1"/>
            </a:lvl1pPr>
            <a:lvl2pPr marL="527517" indent="0">
              <a:buNone/>
              <a:defRPr sz="2308" b="1"/>
            </a:lvl2pPr>
            <a:lvl3pPr marL="1055035" indent="0">
              <a:buNone/>
              <a:defRPr sz="2077" b="1"/>
            </a:lvl3pPr>
            <a:lvl4pPr marL="1582552" indent="0">
              <a:buNone/>
              <a:defRPr sz="1846" b="1"/>
            </a:lvl4pPr>
            <a:lvl5pPr marL="2110069" indent="0">
              <a:buNone/>
              <a:defRPr sz="1846" b="1"/>
            </a:lvl5pPr>
            <a:lvl6pPr marL="2637587" indent="0">
              <a:buNone/>
              <a:defRPr sz="1846" b="1"/>
            </a:lvl6pPr>
            <a:lvl7pPr marL="3165104" indent="0">
              <a:buNone/>
              <a:defRPr sz="1846" b="1"/>
            </a:lvl7pPr>
            <a:lvl8pPr marL="3692622" indent="0">
              <a:buNone/>
              <a:defRPr sz="1846" b="1"/>
            </a:lvl8pPr>
            <a:lvl9pPr marL="4220139" indent="0">
              <a:buNone/>
              <a:defRPr sz="18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4"/>
            <a:ext cx="5389033" cy="3951288"/>
          </a:xfrm>
        </p:spPr>
        <p:txBody>
          <a:bodyPr/>
          <a:lstStyle>
            <a:lvl1pPr>
              <a:defRPr sz="2769"/>
            </a:lvl1pPr>
            <a:lvl2pPr>
              <a:defRPr sz="2308"/>
            </a:lvl2pPr>
            <a:lvl3pPr>
              <a:defRPr sz="2077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65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2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3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30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692"/>
            </a:lvl1pPr>
            <a:lvl2pPr>
              <a:defRPr sz="3231"/>
            </a:lvl2pPr>
            <a:lvl3pPr>
              <a:defRPr sz="2769"/>
            </a:lvl3pPr>
            <a:lvl4pPr>
              <a:defRPr sz="2308"/>
            </a:lvl4pPr>
            <a:lvl5pPr>
              <a:defRPr sz="2308"/>
            </a:lvl5pPr>
            <a:lvl6pPr>
              <a:defRPr sz="2308"/>
            </a:lvl6pPr>
            <a:lvl7pPr>
              <a:defRPr sz="2308"/>
            </a:lvl7pPr>
            <a:lvl8pPr>
              <a:defRPr sz="2308"/>
            </a:lvl8pPr>
            <a:lvl9pPr>
              <a:defRPr sz="23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1063"/>
          </a:xfrm>
        </p:spPr>
        <p:txBody>
          <a:bodyPr/>
          <a:lstStyle>
            <a:lvl1pPr marL="0" indent="0">
              <a:buNone/>
              <a:defRPr sz="1615"/>
            </a:lvl1pPr>
            <a:lvl2pPr marL="527517" indent="0">
              <a:buNone/>
              <a:defRPr sz="1385"/>
            </a:lvl2pPr>
            <a:lvl3pPr marL="1055035" indent="0">
              <a:buNone/>
              <a:defRPr sz="1154"/>
            </a:lvl3pPr>
            <a:lvl4pPr marL="1582552" indent="0">
              <a:buNone/>
              <a:defRPr sz="1038"/>
            </a:lvl4pPr>
            <a:lvl5pPr marL="2110069" indent="0">
              <a:buNone/>
              <a:defRPr sz="1038"/>
            </a:lvl5pPr>
            <a:lvl6pPr marL="2637587" indent="0">
              <a:buNone/>
              <a:defRPr sz="1038"/>
            </a:lvl6pPr>
            <a:lvl7pPr marL="3165104" indent="0">
              <a:buNone/>
              <a:defRPr sz="1038"/>
            </a:lvl7pPr>
            <a:lvl8pPr marL="3692622" indent="0">
              <a:buNone/>
              <a:defRPr sz="1038"/>
            </a:lvl8pPr>
            <a:lvl9pPr marL="4220139" indent="0">
              <a:buNone/>
              <a:defRPr sz="10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1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F1EC-1CA5-4129-86D2-677B5DCC3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7B30A-029F-4D3A-9F1D-2796A5A4A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7FEF3-1BA0-41D3-AC1F-F0D795DD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12DAA-090B-4541-97AC-CC3FC966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E4275-33C9-4772-91BA-5F552526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37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30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692"/>
            </a:lvl1pPr>
            <a:lvl2pPr marL="527517" indent="0">
              <a:buNone/>
              <a:defRPr sz="3231"/>
            </a:lvl2pPr>
            <a:lvl3pPr marL="1055035" indent="0">
              <a:buNone/>
              <a:defRPr sz="2769"/>
            </a:lvl3pPr>
            <a:lvl4pPr marL="1582552" indent="0">
              <a:buNone/>
              <a:defRPr sz="2308"/>
            </a:lvl4pPr>
            <a:lvl5pPr marL="2110069" indent="0">
              <a:buNone/>
              <a:defRPr sz="2308"/>
            </a:lvl5pPr>
            <a:lvl6pPr marL="2637587" indent="0">
              <a:buNone/>
              <a:defRPr sz="2308"/>
            </a:lvl6pPr>
            <a:lvl7pPr marL="3165104" indent="0">
              <a:buNone/>
              <a:defRPr sz="2308"/>
            </a:lvl7pPr>
            <a:lvl8pPr marL="3692622" indent="0">
              <a:buNone/>
              <a:defRPr sz="2308"/>
            </a:lvl8pPr>
            <a:lvl9pPr marL="4220139" indent="0">
              <a:buNone/>
              <a:defRPr sz="230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615"/>
            </a:lvl1pPr>
            <a:lvl2pPr marL="527517" indent="0">
              <a:buNone/>
              <a:defRPr sz="1385"/>
            </a:lvl2pPr>
            <a:lvl3pPr marL="1055035" indent="0">
              <a:buNone/>
              <a:defRPr sz="1154"/>
            </a:lvl3pPr>
            <a:lvl4pPr marL="1582552" indent="0">
              <a:buNone/>
              <a:defRPr sz="1038"/>
            </a:lvl4pPr>
            <a:lvl5pPr marL="2110069" indent="0">
              <a:buNone/>
              <a:defRPr sz="1038"/>
            </a:lvl5pPr>
            <a:lvl6pPr marL="2637587" indent="0">
              <a:buNone/>
              <a:defRPr sz="1038"/>
            </a:lvl6pPr>
            <a:lvl7pPr marL="3165104" indent="0">
              <a:buNone/>
              <a:defRPr sz="1038"/>
            </a:lvl7pPr>
            <a:lvl8pPr marL="3692622" indent="0">
              <a:buNone/>
              <a:defRPr sz="1038"/>
            </a:lvl8pPr>
            <a:lvl9pPr marL="4220139" indent="0">
              <a:buNone/>
              <a:defRPr sz="10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22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820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13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146050"/>
            <a:ext cx="11013016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6" y="1125538"/>
            <a:ext cx="5412316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7800" y="1125538"/>
            <a:ext cx="541231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1741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0CE0E-DE71-4CFE-9AB0-347901475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BA49C-63AA-4FAC-B7DE-DC2909966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1969-A002-488B-96C8-380CA1C7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00373-F246-4D76-ADCB-5FAB7571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7C1D7-50F7-404D-B827-90907308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9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7228-C5E2-4586-AD96-9647B59C7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0BD78-CAE9-4F53-AE14-6239AB242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477E1-521E-4FEA-B4D4-44151BD8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DDB4A-BD4C-474A-9687-0F2CED65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FDFC2-4C38-45EB-92A4-CFD54457C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FC3B9-4D10-40F5-90F5-7D33F9F4C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2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97EE-E762-42EB-948E-361AC4D4B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BF2BC-37A3-4CF9-8CCB-1827BFF34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74266-75DF-4A0E-AF97-550C3F1DA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00E565-0110-495C-BF3C-FE4C06C31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62BF64-9B81-4F12-BD99-EFE219F00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6EBC89-C19D-428A-84DB-E201281F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14C1B6-CAC0-44B2-A2BB-BBCD6525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6F08C0-D183-4A5E-BD43-39B0838F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3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66F8-637A-4FF5-9AB0-E1EF5633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71655-6015-4995-8C2E-EB2DCA14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271E8-E81E-4F8F-A016-8B6FF0A7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F3D96-BA37-4484-B672-8354B567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F0FD71-B1A6-4CB0-822A-E62B89A06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1BC3D-B46C-4AA8-8C0C-F27FBB26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CAC4F-4C73-416F-BCD1-CB3A2AF9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4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556C-A9DB-4EE3-AC89-6B7B5B01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22B9E-EC86-4429-9A29-19518B1D8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37BBE-041F-4974-BCD0-F067BB425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2A370-24D8-450A-95E1-088A3C22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8EF6A-3525-4E59-985A-0441C8FA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0060C-F018-411D-92A9-1E71FF9D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6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221D-3C16-4E0F-BA8D-6721869C4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667390-0A98-4B2F-A09C-C5D2D2755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7234C-8D80-428D-853B-F86D2197B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C8458-F405-43A1-BAFC-9C29B9F8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AD38A-97D5-4A45-9B72-C212C166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E4ED2-71AA-4404-AB4D-ECDAF640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2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48E7AA-8E00-4E2D-9236-12E117131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224CA-D53A-4BA1-A489-F54EC8443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7CE8B-9029-4F93-B6B0-F12A7D0CD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06855-01C9-4203-B0EE-CF1B8039A76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8412A-BF22-4104-BA45-F9407EEC5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C66CD-9C83-4228-846A-86A36F658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9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527517" rtl="0" eaLnBrk="1" latinLnBrk="0" hangingPunct="1">
        <a:spcBef>
          <a:spcPct val="0"/>
        </a:spcBef>
        <a:buNone/>
        <a:defRPr sz="50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527517" rtl="0" eaLnBrk="1" latinLnBrk="0" hangingPunct="1">
        <a:spcBef>
          <a:spcPct val="20000"/>
        </a:spcBef>
        <a:buFont typeface="Arial"/>
        <a:buChar char="•"/>
        <a:defRPr sz="3692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527517" rtl="0" eaLnBrk="1" latinLnBrk="0" hangingPunct="1">
        <a:spcBef>
          <a:spcPct val="20000"/>
        </a:spcBef>
        <a:buFont typeface="Arial"/>
        <a:buChar char="–"/>
        <a:defRPr sz="3231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527517" rtl="0" eaLnBrk="1" latinLnBrk="0" hangingPunct="1">
        <a:spcBef>
          <a:spcPct val="20000"/>
        </a:spcBef>
        <a:buFont typeface="Arial"/>
        <a:buChar char="•"/>
        <a:defRPr sz="2769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527517" rtl="0" eaLnBrk="1" latinLnBrk="0" hangingPunct="1">
        <a:spcBef>
          <a:spcPct val="20000"/>
        </a:spcBef>
        <a:buFont typeface="Arial"/>
        <a:buChar char="–"/>
        <a:defRPr sz="2308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527517" rtl="0" eaLnBrk="1" latinLnBrk="0" hangingPunct="1">
        <a:spcBef>
          <a:spcPct val="20000"/>
        </a:spcBef>
        <a:buFont typeface="Arial"/>
        <a:buChar char="»"/>
        <a:defRPr sz="2308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721306" y="2283425"/>
            <a:ext cx="6749390" cy="1337880"/>
          </a:xfrm>
        </p:spPr>
        <p:txBody>
          <a:bodyPr>
            <a:noAutofit/>
          </a:bodyPr>
          <a:lstStyle/>
          <a:p>
            <a:r>
              <a:rPr lang="en-US"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 4. </a:t>
            </a:r>
            <a:b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 Hierarchy (2)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54900" y="3977845"/>
            <a:ext cx="4682197" cy="543419"/>
          </a:xfrm>
        </p:spPr>
        <p:txBody>
          <a:bodyPr>
            <a:normAutofit/>
          </a:bodyPr>
          <a:lstStyle/>
          <a:p>
            <a:r>
              <a:rPr lang="en-US" sz="239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Haonan Wang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BC54B-B6BA-4186-9728-981F8FFDCCDD}"/>
              </a:ext>
            </a:extLst>
          </p:cNvPr>
          <p:cNvSpPr txBox="1"/>
          <p:nvPr/>
        </p:nvSpPr>
        <p:spPr>
          <a:xfrm>
            <a:off x="826525" y="637428"/>
            <a:ext cx="5654662" cy="944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CMPE 200 </a:t>
            </a:r>
            <a:b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Architecture &amp; Design</a:t>
            </a:r>
            <a:endParaRPr lang="en-US" sz="2769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909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68" name="Rectangle 24"/>
          <p:cNvSpPr>
            <a:spLocks noChangeArrowheads="1"/>
          </p:cNvSpPr>
          <p:nvPr/>
        </p:nvSpPr>
        <p:spPr bwMode="auto">
          <a:xfrm>
            <a:off x="2051538" y="1143000"/>
            <a:ext cx="5949462" cy="2133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Reducing Penalty: Multi-Level Cache 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idx="1"/>
          </p:nvPr>
        </p:nvSpPr>
        <p:spPr>
          <a:xfrm>
            <a:off x="975773" y="3335890"/>
            <a:ext cx="9495692" cy="3433573"/>
          </a:xfrm>
        </p:spPr>
        <p:txBody>
          <a:bodyPr>
            <a:normAutofit/>
          </a:bodyPr>
          <a:lstStyle/>
          <a:p>
            <a:r>
              <a:rPr lang="en-US" altLang="en-US" sz="2400" b="1" dirty="0"/>
              <a:t>AMAT in multi-level cache organization</a:t>
            </a:r>
          </a:p>
          <a:p>
            <a:pPr lvl="1">
              <a:buFontTx/>
              <a:buNone/>
            </a:pPr>
            <a:r>
              <a:rPr lang="en-US" altLang="en-US" sz="2400" dirty="0"/>
              <a:t>= </a:t>
            </a:r>
            <a:r>
              <a:rPr lang="en-US" altLang="en-US" sz="2400" dirty="0" err="1"/>
              <a:t>T</a:t>
            </a:r>
            <a:r>
              <a:rPr lang="en-US" altLang="en-US" sz="2400" baseline="-20000" dirty="0" err="1"/>
              <a:t>hit</a:t>
            </a:r>
            <a:r>
              <a:rPr lang="en-US" altLang="en-US" sz="2400" dirty="0"/>
              <a:t>(L1) + </a:t>
            </a:r>
            <a:r>
              <a:rPr lang="en-US" altLang="en-US" sz="2400" dirty="0" err="1"/>
              <a:t>Miss_rate</a:t>
            </a:r>
            <a:r>
              <a:rPr lang="en-US" altLang="en-US" sz="2400" dirty="0"/>
              <a:t>(L1) x</a:t>
            </a:r>
          </a:p>
          <a:p>
            <a:pPr lvl="1">
              <a:buFontTx/>
              <a:buNone/>
            </a:pPr>
            <a:r>
              <a:rPr lang="en-US" altLang="en-US" sz="2400" dirty="0"/>
              <a:t>   [ </a:t>
            </a:r>
            <a:r>
              <a:rPr lang="en-US" altLang="en-US" sz="2400" dirty="0" err="1"/>
              <a:t>T</a:t>
            </a:r>
            <a:r>
              <a:rPr lang="en-US" altLang="en-US" sz="2400" baseline="-20000" dirty="0" err="1"/>
              <a:t>hit</a:t>
            </a:r>
            <a:r>
              <a:rPr lang="en-US" altLang="en-US" sz="2400" dirty="0"/>
              <a:t>(L2) + </a:t>
            </a:r>
            <a:r>
              <a:rPr lang="en-US" altLang="en-US" sz="2400" dirty="0" err="1"/>
              <a:t>Miss_rate</a:t>
            </a:r>
            <a:r>
              <a:rPr lang="en-US" altLang="en-US" sz="2400" dirty="0"/>
              <a:t>(L2) x </a:t>
            </a:r>
          </a:p>
          <a:p>
            <a:pPr lvl="1">
              <a:buFontTx/>
              <a:buNone/>
            </a:pPr>
            <a:r>
              <a:rPr lang="en-US" altLang="en-US" sz="2400" dirty="0"/>
              <a:t>     { </a:t>
            </a:r>
            <a:r>
              <a:rPr lang="en-US" altLang="en-US" sz="2400" dirty="0" err="1"/>
              <a:t>T</a:t>
            </a:r>
            <a:r>
              <a:rPr lang="en-US" altLang="en-US" sz="2400" baseline="-20000" dirty="0" err="1"/>
              <a:t>hit</a:t>
            </a:r>
            <a:r>
              <a:rPr lang="en-US" altLang="en-US" sz="2400" dirty="0"/>
              <a:t>(L3) + </a:t>
            </a:r>
            <a:r>
              <a:rPr lang="en-US" altLang="en-US" sz="2400" dirty="0" err="1"/>
              <a:t>Miss_rate</a:t>
            </a:r>
            <a:r>
              <a:rPr lang="en-US" altLang="en-US" sz="2400" dirty="0"/>
              <a:t>(L3) x T(memory) } ]</a:t>
            </a:r>
          </a:p>
          <a:p>
            <a:pPr lvl="1">
              <a:buFontTx/>
              <a:buNone/>
            </a:pPr>
            <a:r>
              <a:rPr lang="en-US" altLang="en-US" sz="2400" dirty="0"/>
              <a:t>    </a:t>
            </a:r>
          </a:p>
        </p:txBody>
      </p:sp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DCE0-9160-4C9B-AC9D-DEFA4FF64048}" type="slidenum">
              <a:rPr lang="en-US" altLang="zh-TW"/>
              <a:pPr/>
              <a:t>10</a:t>
            </a:fld>
            <a:endParaRPr lang="en-US" altLang="zh-TW"/>
          </a:p>
        </p:txBody>
      </p:sp>
      <p:grpSp>
        <p:nvGrpSpPr>
          <p:cNvPr id="262148" name="Group 4"/>
          <p:cNvGrpSpPr>
            <a:grpSpLocks/>
          </p:cNvGrpSpPr>
          <p:nvPr/>
        </p:nvGrpSpPr>
        <p:grpSpPr bwMode="auto">
          <a:xfrm>
            <a:off x="8915400" y="1203325"/>
            <a:ext cx="1524000" cy="2378075"/>
            <a:chOff x="3312" y="864"/>
            <a:chExt cx="960" cy="1498"/>
          </a:xfrm>
        </p:grpSpPr>
        <p:sp>
          <p:nvSpPr>
            <p:cNvPr id="262149" name="Rectangle 5"/>
            <p:cNvSpPr>
              <a:spLocks noChangeArrowheads="1"/>
            </p:cNvSpPr>
            <p:nvPr/>
          </p:nvSpPr>
          <p:spPr bwMode="auto">
            <a:xfrm>
              <a:off x="3312" y="864"/>
              <a:ext cx="960" cy="149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50" name="Rectangle 6"/>
            <p:cNvSpPr>
              <a:spLocks noChangeArrowheads="1"/>
            </p:cNvSpPr>
            <p:nvPr/>
          </p:nvSpPr>
          <p:spPr bwMode="auto">
            <a:xfrm>
              <a:off x="3504" y="1392"/>
              <a:ext cx="545" cy="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</a:p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Memory</a:t>
              </a:r>
            </a:p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(DRAM)</a:t>
              </a:r>
            </a:p>
          </p:txBody>
        </p:sp>
      </p:grpSp>
      <p:grpSp>
        <p:nvGrpSpPr>
          <p:cNvPr id="262151" name="Group 7"/>
          <p:cNvGrpSpPr>
            <a:grpSpLocks/>
          </p:cNvGrpSpPr>
          <p:nvPr/>
        </p:nvGrpSpPr>
        <p:grpSpPr bwMode="auto">
          <a:xfrm>
            <a:off x="4218820" y="1279525"/>
            <a:ext cx="1125497" cy="1066800"/>
            <a:chOff x="1648" y="1152"/>
            <a:chExt cx="512" cy="672"/>
          </a:xfrm>
        </p:grpSpPr>
        <p:sp>
          <p:nvSpPr>
            <p:cNvPr id="262152" name="Rectangle 8"/>
            <p:cNvSpPr>
              <a:spLocks noChangeArrowheads="1"/>
            </p:cNvSpPr>
            <p:nvPr/>
          </p:nvSpPr>
          <p:spPr bwMode="auto">
            <a:xfrm>
              <a:off x="1648" y="1152"/>
              <a:ext cx="512" cy="6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2153" name="Rectangle 9"/>
            <p:cNvSpPr>
              <a:spLocks noChangeArrowheads="1"/>
            </p:cNvSpPr>
            <p:nvPr/>
          </p:nvSpPr>
          <p:spPr bwMode="auto">
            <a:xfrm>
              <a:off x="1712" y="1235"/>
              <a:ext cx="376" cy="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Second</a:t>
              </a:r>
            </a:p>
            <a:p>
              <a:pPr algn="ctr"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Level</a:t>
              </a:r>
            </a:p>
            <a:p>
              <a:pPr algn="ctr"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Cache</a:t>
              </a:r>
            </a:p>
          </p:txBody>
        </p:sp>
      </p:grpSp>
      <p:grpSp>
        <p:nvGrpSpPr>
          <p:cNvPr id="262157" name="Group 13"/>
          <p:cNvGrpSpPr>
            <a:grpSpLocks/>
          </p:cNvGrpSpPr>
          <p:nvPr/>
        </p:nvGrpSpPr>
        <p:grpSpPr bwMode="auto">
          <a:xfrm>
            <a:off x="6400800" y="1279525"/>
            <a:ext cx="1295400" cy="1752600"/>
            <a:chOff x="2928" y="864"/>
            <a:chExt cx="816" cy="1104"/>
          </a:xfrm>
        </p:grpSpPr>
        <p:sp>
          <p:nvSpPr>
            <p:cNvPr id="262158" name="Rectangle 14"/>
            <p:cNvSpPr>
              <a:spLocks noChangeArrowheads="1"/>
            </p:cNvSpPr>
            <p:nvPr/>
          </p:nvSpPr>
          <p:spPr bwMode="auto">
            <a:xfrm>
              <a:off x="3120" y="1152"/>
              <a:ext cx="452" cy="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Third</a:t>
              </a:r>
            </a:p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Level</a:t>
              </a:r>
            </a:p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Cache</a:t>
              </a:r>
            </a:p>
            <a:p>
              <a:pPr eaLnBrk="0" hangingPunct="0"/>
              <a:endParaRPr lang="en-US" altLang="en-US" sz="138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2159" name="Rectangle 15"/>
            <p:cNvSpPr>
              <a:spLocks noChangeArrowheads="1"/>
            </p:cNvSpPr>
            <p:nvPr/>
          </p:nvSpPr>
          <p:spPr bwMode="auto">
            <a:xfrm>
              <a:off x="2928" y="864"/>
              <a:ext cx="816" cy="110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2161" name="Line 17"/>
          <p:cNvSpPr>
            <a:spLocks noChangeShapeType="1"/>
          </p:cNvSpPr>
          <p:nvPr/>
        </p:nvSpPr>
        <p:spPr bwMode="auto">
          <a:xfrm flipV="1">
            <a:off x="3276600" y="1827392"/>
            <a:ext cx="942219" cy="140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62" name="Line 18"/>
          <p:cNvSpPr>
            <a:spLocks noChangeShapeType="1"/>
          </p:cNvSpPr>
          <p:nvPr/>
        </p:nvSpPr>
        <p:spPr bwMode="auto">
          <a:xfrm>
            <a:off x="5362621" y="1828800"/>
            <a:ext cx="1038179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63" name="Line 19"/>
          <p:cNvSpPr>
            <a:spLocks noChangeShapeType="1"/>
          </p:cNvSpPr>
          <p:nvPr/>
        </p:nvSpPr>
        <p:spPr bwMode="auto">
          <a:xfrm>
            <a:off x="7696200" y="18288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65" name="Text Box 21"/>
          <p:cNvSpPr txBox="1">
            <a:spLocks noChangeArrowheads="1"/>
          </p:cNvSpPr>
          <p:nvPr/>
        </p:nvSpPr>
        <p:spPr bwMode="auto">
          <a:xfrm>
            <a:off x="7776190" y="1371601"/>
            <a:ext cx="11435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300 cycles</a:t>
            </a:r>
          </a:p>
        </p:txBody>
      </p:sp>
      <p:sp>
        <p:nvSpPr>
          <p:cNvPr id="262166" name="Text Box 22"/>
          <p:cNvSpPr txBox="1">
            <a:spLocks noChangeArrowheads="1"/>
          </p:cNvSpPr>
          <p:nvPr/>
        </p:nvSpPr>
        <p:spPr bwMode="auto">
          <a:xfrm>
            <a:off x="5339274" y="1371601"/>
            <a:ext cx="1026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20 cycles</a:t>
            </a:r>
          </a:p>
        </p:txBody>
      </p:sp>
      <p:sp>
        <p:nvSpPr>
          <p:cNvPr id="262167" name="Text Box 23"/>
          <p:cNvSpPr txBox="1">
            <a:spLocks noChangeArrowheads="1"/>
          </p:cNvSpPr>
          <p:nvPr/>
        </p:nvSpPr>
        <p:spPr bwMode="auto">
          <a:xfrm>
            <a:off x="3207821" y="1384565"/>
            <a:ext cx="1026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10 cycles</a:t>
            </a:r>
          </a:p>
        </p:txBody>
      </p:sp>
      <p:sp>
        <p:nvSpPr>
          <p:cNvPr id="262169" name="Text Box 25"/>
          <p:cNvSpPr txBox="1">
            <a:spLocks noChangeArrowheads="1"/>
          </p:cNvSpPr>
          <p:nvPr/>
        </p:nvSpPr>
        <p:spPr bwMode="auto">
          <a:xfrm>
            <a:off x="3712509" y="2891504"/>
            <a:ext cx="17871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On Processor Die</a:t>
            </a:r>
          </a:p>
        </p:txBody>
      </p:sp>
      <p:sp>
        <p:nvSpPr>
          <p:cNvPr id="262170" name="Text Box 26"/>
          <p:cNvSpPr txBox="1">
            <a:spLocks noChangeArrowheads="1"/>
          </p:cNvSpPr>
          <p:nvPr/>
        </p:nvSpPr>
        <p:spPr bwMode="auto">
          <a:xfrm>
            <a:off x="2457363" y="2170114"/>
            <a:ext cx="3994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L1</a:t>
            </a:r>
          </a:p>
        </p:txBody>
      </p:sp>
      <p:sp>
        <p:nvSpPr>
          <p:cNvPr id="262171" name="Text Box 27"/>
          <p:cNvSpPr txBox="1">
            <a:spLocks noChangeArrowheads="1"/>
          </p:cNvSpPr>
          <p:nvPr/>
        </p:nvSpPr>
        <p:spPr bwMode="auto">
          <a:xfrm>
            <a:off x="4578351" y="2300288"/>
            <a:ext cx="3994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L2</a:t>
            </a:r>
          </a:p>
        </p:txBody>
      </p:sp>
      <p:sp>
        <p:nvSpPr>
          <p:cNvPr id="262172" name="Text Box 28"/>
          <p:cNvSpPr txBox="1">
            <a:spLocks noChangeArrowheads="1"/>
          </p:cNvSpPr>
          <p:nvPr/>
        </p:nvSpPr>
        <p:spPr bwMode="auto">
          <a:xfrm>
            <a:off x="6864351" y="2986088"/>
            <a:ext cx="3994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L3</a:t>
            </a:r>
          </a:p>
        </p:txBody>
      </p:sp>
      <p:grpSp>
        <p:nvGrpSpPr>
          <p:cNvPr id="33" name="Group 7"/>
          <p:cNvGrpSpPr>
            <a:grpSpLocks/>
          </p:cNvGrpSpPr>
          <p:nvPr/>
        </p:nvGrpSpPr>
        <p:grpSpPr bwMode="auto">
          <a:xfrm rot="16200000">
            <a:off x="2402530" y="1295400"/>
            <a:ext cx="632041" cy="1066800"/>
            <a:chOff x="688" y="1290"/>
            <a:chExt cx="272" cy="672"/>
          </a:xfrm>
        </p:grpSpPr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688" y="1296"/>
              <a:ext cx="272" cy="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 rot="5400000">
              <a:off x="498" y="1522"/>
              <a:ext cx="672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 anchor="ctr">
              <a:spAutoFit/>
            </a:bodyPr>
            <a:lstStyle/>
            <a:p>
              <a:pPr algn="ctr" eaLnBrk="0" hangingPunct="0"/>
              <a:r>
                <a:rPr lang="en-US" altLang="en-US" sz="1269" b="1" dirty="0">
                  <a:latin typeface="Arial" panose="020B0604020202020204" pitchFamily="34" charset="0"/>
                  <a:cs typeface="Arial" panose="020B0604020202020204" pitchFamily="34" charset="0"/>
                </a:rPr>
                <a:t>First-level</a:t>
              </a:r>
            </a:p>
            <a:p>
              <a:pPr algn="ctr" eaLnBrk="0" hangingPunct="0"/>
              <a:r>
                <a:rPr lang="en-US" altLang="en-US" sz="1269" b="1" dirty="0">
                  <a:latin typeface="Arial" panose="020B0604020202020204" pitchFamily="34" charset="0"/>
                  <a:cs typeface="Arial" panose="020B0604020202020204" pitchFamily="34" charset="0"/>
                </a:rPr>
                <a:t>Cache</a:t>
              </a:r>
            </a:p>
          </p:txBody>
        </p:sp>
      </p:grpSp>
      <p:sp>
        <p:nvSpPr>
          <p:cNvPr id="36" name="Line 10"/>
          <p:cNvSpPr>
            <a:spLocks noChangeShapeType="1"/>
          </p:cNvSpPr>
          <p:nvPr/>
        </p:nvSpPr>
        <p:spPr bwMode="auto">
          <a:xfrm>
            <a:off x="1253197" y="1807423"/>
            <a:ext cx="914400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1188112" y="1975447"/>
            <a:ext cx="9765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Hit Time</a:t>
            </a:r>
          </a:p>
        </p:txBody>
      </p:sp>
      <p:sp>
        <p:nvSpPr>
          <p:cNvPr id="38" name="Text Box 14"/>
          <p:cNvSpPr txBox="1">
            <a:spLocks noChangeArrowheads="1"/>
          </p:cNvSpPr>
          <p:nvPr/>
        </p:nvSpPr>
        <p:spPr bwMode="auto">
          <a:xfrm>
            <a:off x="1321211" y="1297868"/>
            <a:ext cx="8197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1 cycle</a:t>
            </a:r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9181394" y="3636500"/>
            <a:ext cx="9662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Off-Chip</a:t>
            </a:r>
          </a:p>
        </p:txBody>
      </p:sp>
    </p:spTree>
    <p:extLst>
      <p:ext uri="{BB962C8B-B14F-4D97-AF65-F5344CB8AC3E}">
        <p14:creationId xmlns:p14="http://schemas.microsoft.com/office/powerpoint/2010/main" val="287255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DCE0-9160-4C9B-AC9D-DEFA4FF64048}" type="slidenum">
              <a:rPr lang="en-US" altLang="zh-TW"/>
              <a:pPr/>
              <a:t>11</a:t>
            </a:fld>
            <a:endParaRPr lang="en-US" altLang="zh-TW" dirty="0"/>
          </a:p>
        </p:txBody>
      </p:sp>
      <p:sp>
        <p:nvSpPr>
          <p:cNvPr id="262168" name="Rectangle 24"/>
          <p:cNvSpPr>
            <a:spLocks noChangeArrowheads="1"/>
          </p:cNvSpPr>
          <p:nvPr/>
        </p:nvSpPr>
        <p:spPr bwMode="auto">
          <a:xfrm>
            <a:off x="2051538" y="1143000"/>
            <a:ext cx="5949462" cy="2133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Reducing Penalty: Multi-Level Cache 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idx="1"/>
          </p:nvPr>
        </p:nvSpPr>
        <p:spPr>
          <a:xfrm>
            <a:off x="975772" y="3335891"/>
            <a:ext cx="10351869" cy="3004576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altLang="en-US" sz="2400" b="1" dirty="0"/>
              <a:t>AMAT in multi-level cache organization</a:t>
            </a:r>
          </a:p>
          <a:p>
            <a:pPr lvl="1">
              <a:buFontTx/>
              <a:buNone/>
            </a:pPr>
            <a:r>
              <a:rPr lang="en-US" altLang="en-US" sz="2400" dirty="0"/>
              <a:t>= </a:t>
            </a:r>
            <a:r>
              <a:rPr lang="en-US" altLang="en-US" sz="2400" dirty="0" err="1"/>
              <a:t>T</a:t>
            </a:r>
            <a:r>
              <a:rPr lang="en-US" altLang="en-US" sz="2400" baseline="-20000" dirty="0" err="1"/>
              <a:t>hit</a:t>
            </a:r>
            <a:r>
              <a:rPr lang="en-US" altLang="en-US" sz="2400" dirty="0"/>
              <a:t>(L1) + </a:t>
            </a:r>
            <a:r>
              <a:rPr lang="en-US" altLang="en-US" sz="2400" dirty="0" err="1"/>
              <a:t>Miss_rate</a:t>
            </a:r>
            <a:r>
              <a:rPr lang="en-US" altLang="en-US" sz="2400" dirty="0"/>
              <a:t>(L1) x </a:t>
            </a:r>
          </a:p>
          <a:p>
            <a:pPr lvl="1">
              <a:buFontTx/>
              <a:buNone/>
            </a:pPr>
            <a:r>
              <a:rPr lang="en-US" altLang="en-US" sz="2400" dirty="0"/>
              <a:t>   [ </a:t>
            </a:r>
            <a:r>
              <a:rPr lang="en-US" altLang="en-US" sz="2400" dirty="0" err="1"/>
              <a:t>T</a:t>
            </a:r>
            <a:r>
              <a:rPr lang="en-US" altLang="en-US" sz="2400" baseline="-20000" dirty="0" err="1"/>
              <a:t>hit</a:t>
            </a:r>
            <a:r>
              <a:rPr lang="en-US" altLang="en-US" sz="2400" dirty="0"/>
              <a:t>(L2) + </a:t>
            </a:r>
            <a:r>
              <a:rPr lang="en-US" altLang="en-US" sz="2400" dirty="0" err="1"/>
              <a:t>Miss_rate</a:t>
            </a:r>
            <a:r>
              <a:rPr lang="en-US" altLang="en-US" sz="2400" dirty="0"/>
              <a:t>(L2) x </a:t>
            </a:r>
          </a:p>
          <a:p>
            <a:pPr lvl="1">
              <a:buFontTx/>
              <a:buNone/>
            </a:pPr>
            <a:r>
              <a:rPr lang="en-US" altLang="en-US" sz="2400" dirty="0"/>
              <a:t>     { </a:t>
            </a:r>
            <a:r>
              <a:rPr lang="en-US" altLang="en-US" sz="2400" dirty="0" err="1"/>
              <a:t>T</a:t>
            </a:r>
            <a:r>
              <a:rPr lang="en-US" altLang="en-US" sz="2400" baseline="-20000" dirty="0" err="1"/>
              <a:t>hit</a:t>
            </a:r>
            <a:r>
              <a:rPr lang="en-US" altLang="en-US" sz="2400" dirty="0"/>
              <a:t>(L3) + </a:t>
            </a:r>
            <a:r>
              <a:rPr lang="en-US" altLang="en-US" sz="2400" dirty="0" err="1"/>
              <a:t>Miss_rate</a:t>
            </a:r>
            <a:r>
              <a:rPr lang="en-US" altLang="en-US" sz="2400" dirty="0"/>
              <a:t>(L3) x T(memory) } ] </a:t>
            </a:r>
          </a:p>
          <a:p>
            <a:r>
              <a:rPr lang="en-US" altLang="en-US" sz="2400" b="1" dirty="0"/>
              <a:t>Example: </a:t>
            </a:r>
          </a:p>
          <a:p>
            <a:pPr lvl="1"/>
            <a:r>
              <a:rPr lang="en-US" altLang="en-US" sz="2400" dirty="0"/>
              <a:t>Miss rate of L1, L2, L3 = 10%, 5%, 1%, respectively</a:t>
            </a:r>
          </a:p>
          <a:p>
            <a:pPr lvl="1"/>
            <a:r>
              <a:rPr lang="en-US" altLang="en-US" sz="2400" dirty="0"/>
              <a:t>AMAT = 1 + 0.1 x [ 10 + 0.05 x { 20 + 0.01 x 300 } ] = 2.115 cycles</a:t>
            </a:r>
          </a:p>
          <a:p>
            <a:pPr lvl="1">
              <a:buFontTx/>
              <a:buNone/>
            </a:pPr>
            <a:endParaRPr lang="en-US" altLang="en-US" sz="2400" dirty="0"/>
          </a:p>
        </p:txBody>
      </p:sp>
      <p:grpSp>
        <p:nvGrpSpPr>
          <p:cNvPr id="262151" name="Group 7"/>
          <p:cNvGrpSpPr>
            <a:grpSpLocks/>
          </p:cNvGrpSpPr>
          <p:nvPr/>
        </p:nvGrpSpPr>
        <p:grpSpPr bwMode="auto">
          <a:xfrm>
            <a:off x="4218820" y="1279525"/>
            <a:ext cx="1125497" cy="1066800"/>
            <a:chOff x="1648" y="1152"/>
            <a:chExt cx="512" cy="672"/>
          </a:xfrm>
        </p:grpSpPr>
        <p:sp>
          <p:nvSpPr>
            <p:cNvPr id="262152" name="Rectangle 8"/>
            <p:cNvSpPr>
              <a:spLocks noChangeArrowheads="1"/>
            </p:cNvSpPr>
            <p:nvPr/>
          </p:nvSpPr>
          <p:spPr bwMode="auto">
            <a:xfrm>
              <a:off x="1648" y="1152"/>
              <a:ext cx="512" cy="6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2153" name="Rectangle 9"/>
            <p:cNvSpPr>
              <a:spLocks noChangeArrowheads="1"/>
            </p:cNvSpPr>
            <p:nvPr/>
          </p:nvSpPr>
          <p:spPr bwMode="auto">
            <a:xfrm>
              <a:off x="1712" y="1235"/>
              <a:ext cx="376" cy="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Second</a:t>
              </a:r>
            </a:p>
            <a:p>
              <a:pPr algn="ctr"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Level</a:t>
              </a:r>
            </a:p>
            <a:p>
              <a:pPr algn="ctr"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Cache</a:t>
              </a:r>
            </a:p>
          </p:txBody>
        </p:sp>
      </p:grpSp>
      <p:grpSp>
        <p:nvGrpSpPr>
          <p:cNvPr id="262157" name="Group 13"/>
          <p:cNvGrpSpPr>
            <a:grpSpLocks/>
          </p:cNvGrpSpPr>
          <p:nvPr/>
        </p:nvGrpSpPr>
        <p:grpSpPr bwMode="auto">
          <a:xfrm>
            <a:off x="6400800" y="1279525"/>
            <a:ext cx="1295400" cy="1752600"/>
            <a:chOff x="2928" y="864"/>
            <a:chExt cx="816" cy="1104"/>
          </a:xfrm>
        </p:grpSpPr>
        <p:sp>
          <p:nvSpPr>
            <p:cNvPr id="262158" name="Rectangle 14"/>
            <p:cNvSpPr>
              <a:spLocks noChangeArrowheads="1"/>
            </p:cNvSpPr>
            <p:nvPr/>
          </p:nvSpPr>
          <p:spPr bwMode="auto">
            <a:xfrm>
              <a:off x="3120" y="1152"/>
              <a:ext cx="452" cy="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Third</a:t>
              </a:r>
            </a:p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Level</a:t>
              </a:r>
            </a:p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Cache</a:t>
              </a:r>
            </a:p>
            <a:p>
              <a:pPr eaLnBrk="0" hangingPunct="0"/>
              <a:endParaRPr lang="en-US" altLang="en-US" sz="138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2159" name="Rectangle 15"/>
            <p:cNvSpPr>
              <a:spLocks noChangeArrowheads="1"/>
            </p:cNvSpPr>
            <p:nvPr/>
          </p:nvSpPr>
          <p:spPr bwMode="auto">
            <a:xfrm>
              <a:off x="2928" y="864"/>
              <a:ext cx="816" cy="110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2161" name="Line 17"/>
          <p:cNvSpPr>
            <a:spLocks noChangeShapeType="1"/>
          </p:cNvSpPr>
          <p:nvPr/>
        </p:nvSpPr>
        <p:spPr bwMode="auto">
          <a:xfrm flipV="1">
            <a:off x="3276600" y="1827392"/>
            <a:ext cx="942219" cy="140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62" name="Line 18"/>
          <p:cNvSpPr>
            <a:spLocks noChangeShapeType="1"/>
          </p:cNvSpPr>
          <p:nvPr/>
        </p:nvSpPr>
        <p:spPr bwMode="auto">
          <a:xfrm>
            <a:off x="5362621" y="1828800"/>
            <a:ext cx="1038179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63" name="Line 19"/>
          <p:cNvSpPr>
            <a:spLocks noChangeShapeType="1"/>
          </p:cNvSpPr>
          <p:nvPr/>
        </p:nvSpPr>
        <p:spPr bwMode="auto">
          <a:xfrm>
            <a:off x="7696200" y="18288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65" name="Text Box 21"/>
          <p:cNvSpPr txBox="1">
            <a:spLocks noChangeArrowheads="1"/>
          </p:cNvSpPr>
          <p:nvPr/>
        </p:nvSpPr>
        <p:spPr bwMode="auto">
          <a:xfrm>
            <a:off x="7776190" y="1371601"/>
            <a:ext cx="11435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300 cycles</a:t>
            </a:r>
          </a:p>
        </p:txBody>
      </p:sp>
      <p:sp>
        <p:nvSpPr>
          <p:cNvPr id="262166" name="Text Box 22"/>
          <p:cNvSpPr txBox="1">
            <a:spLocks noChangeArrowheads="1"/>
          </p:cNvSpPr>
          <p:nvPr/>
        </p:nvSpPr>
        <p:spPr bwMode="auto">
          <a:xfrm>
            <a:off x="5339274" y="1371601"/>
            <a:ext cx="1026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20 cycles</a:t>
            </a:r>
          </a:p>
        </p:txBody>
      </p:sp>
      <p:sp>
        <p:nvSpPr>
          <p:cNvPr id="262167" name="Text Box 23"/>
          <p:cNvSpPr txBox="1">
            <a:spLocks noChangeArrowheads="1"/>
          </p:cNvSpPr>
          <p:nvPr/>
        </p:nvSpPr>
        <p:spPr bwMode="auto">
          <a:xfrm>
            <a:off x="3207821" y="1384565"/>
            <a:ext cx="1026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10 cycles</a:t>
            </a:r>
          </a:p>
        </p:txBody>
      </p:sp>
      <p:sp>
        <p:nvSpPr>
          <p:cNvPr id="262169" name="Text Box 25"/>
          <p:cNvSpPr txBox="1">
            <a:spLocks noChangeArrowheads="1"/>
          </p:cNvSpPr>
          <p:nvPr/>
        </p:nvSpPr>
        <p:spPr bwMode="auto">
          <a:xfrm>
            <a:off x="3712509" y="2891504"/>
            <a:ext cx="17871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On Processor Die</a:t>
            </a:r>
          </a:p>
        </p:txBody>
      </p:sp>
      <p:sp>
        <p:nvSpPr>
          <p:cNvPr id="262170" name="Text Box 26"/>
          <p:cNvSpPr txBox="1">
            <a:spLocks noChangeArrowheads="1"/>
          </p:cNvSpPr>
          <p:nvPr/>
        </p:nvSpPr>
        <p:spPr bwMode="auto">
          <a:xfrm>
            <a:off x="2457363" y="2170114"/>
            <a:ext cx="3994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L1</a:t>
            </a:r>
          </a:p>
        </p:txBody>
      </p:sp>
      <p:sp>
        <p:nvSpPr>
          <p:cNvPr id="262171" name="Text Box 27"/>
          <p:cNvSpPr txBox="1">
            <a:spLocks noChangeArrowheads="1"/>
          </p:cNvSpPr>
          <p:nvPr/>
        </p:nvSpPr>
        <p:spPr bwMode="auto">
          <a:xfrm>
            <a:off x="4578351" y="2300288"/>
            <a:ext cx="3994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L2</a:t>
            </a:r>
          </a:p>
        </p:txBody>
      </p:sp>
      <p:sp>
        <p:nvSpPr>
          <p:cNvPr id="262172" name="Text Box 28"/>
          <p:cNvSpPr txBox="1">
            <a:spLocks noChangeArrowheads="1"/>
          </p:cNvSpPr>
          <p:nvPr/>
        </p:nvSpPr>
        <p:spPr bwMode="auto">
          <a:xfrm>
            <a:off x="6864351" y="2986088"/>
            <a:ext cx="3994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L3</a:t>
            </a:r>
          </a:p>
        </p:txBody>
      </p:sp>
      <p:grpSp>
        <p:nvGrpSpPr>
          <p:cNvPr id="33" name="Group 7"/>
          <p:cNvGrpSpPr>
            <a:grpSpLocks/>
          </p:cNvGrpSpPr>
          <p:nvPr/>
        </p:nvGrpSpPr>
        <p:grpSpPr bwMode="auto">
          <a:xfrm rot="16200000">
            <a:off x="2402530" y="1295400"/>
            <a:ext cx="632041" cy="1066800"/>
            <a:chOff x="688" y="1290"/>
            <a:chExt cx="272" cy="672"/>
          </a:xfrm>
        </p:grpSpPr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688" y="1296"/>
              <a:ext cx="272" cy="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 rot="5400000">
              <a:off x="498" y="1522"/>
              <a:ext cx="672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 anchor="ctr">
              <a:spAutoFit/>
            </a:bodyPr>
            <a:lstStyle/>
            <a:p>
              <a:pPr algn="ctr" eaLnBrk="0" hangingPunct="0"/>
              <a:r>
                <a:rPr lang="en-US" altLang="en-US" sz="1269" b="1" dirty="0">
                  <a:latin typeface="Arial" panose="020B0604020202020204" pitchFamily="34" charset="0"/>
                  <a:cs typeface="Arial" panose="020B0604020202020204" pitchFamily="34" charset="0"/>
                </a:rPr>
                <a:t>First-level</a:t>
              </a:r>
            </a:p>
            <a:p>
              <a:pPr algn="ctr" eaLnBrk="0" hangingPunct="0"/>
              <a:r>
                <a:rPr lang="en-US" altLang="en-US" sz="1269" b="1" dirty="0">
                  <a:latin typeface="Arial" panose="020B0604020202020204" pitchFamily="34" charset="0"/>
                  <a:cs typeface="Arial" panose="020B0604020202020204" pitchFamily="34" charset="0"/>
                </a:rPr>
                <a:t>Cache</a:t>
              </a:r>
            </a:p>
          </p:txBody>
        </p:sp>
      </p:grpSp>
      <p:sp>
        <p:nvSpPr>
          <p:cNvPr id="36" name="Line 10"/>
          <p:cNvSpPr>
            <a:spLocks noChangeShapeType="1"/>
          </p:cNvSpPr>
          <p:nvPr/>
        </p:nvSpPr>
        <p:spPr bwMode="auto">
          <a:xfrm>
            <a:off x="1253197" y="1807423"/>
            <a:ext cx="914400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1188112" y="1975447"/>
            <a:ext cx="9765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Hit Time</a:t>
            </a:r>
          </a:p>
        </p:txBody>
      </p:sp>
      <p:sp>
        <p:nvSpPr>
          <p:cNvPr id="38" name="Text Box 14"/>
          <p:cNvSpPr txBox="1">
            <a:spLocks noChangeArrowheads="1"/>
          </p:cNvSpPr>
          <p:nvPr/>
        </p:nvSpPr>
        <p:spPr bwMode="auto">
          <a:xfrm>
            <a:off x="1321211" y="1297868"/>
            <a:ext cx="8197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1 cycle</a:t>
            </a:r>
          </a:p>
        </p:txBody>
      </p:sp>
      <p:sp>
        <p:nvSpPr>
          <p:cNvPr id="2" name="Oval Callout 1"/>
          <p:cNvSpPr/>
          <p:nvPr/>
        </p:nvSpPr>
        <p:spPr>
          <a:xfrm>
            <a:off x="9017977" y="4553653"/>
            <a:ext cx="2842845" cy="1220579"/>
          </a:xfrm>
          <a:prstGeom prst="wedgeEllipseCallou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7" dirty="0"/>
              <a:t>Vs. 31 cycles</a:t>
            </a:r>
          </a:p>
          <a:p>
            <a:pPr algn="ctr"/>
            <a:r>
              <a:rPr lang="en-US" sz="2077" dirty="0">
                <a:solidFill>
                  <a:srgbClr val="FFFF00"/>
                </a:solidFill>
              </a:rPr>
              <a:t>14.7x speedup!</a:t>
            </a:r>
          </a:p>
        </p:txBody>
      </p:sp>
      <p:grpSp>
        <p:nvGrpSpPr>
          <p:cNvPr id="262148" name="Group 4"/>
          <p:cNvGrpSpPr>
            <a:grpSpLocks/>
          </p:cNvGrpSpPr>
          <p:nvPr/>
        </p:nvGrpSpPr>
        <p:grpSpPr bwMode="auto">
          <a:xfrm>
            <a:off x="8915400" y="1203325"/>
            <a:ext cx="1524000" cy="2378075"/>
            <a:chOff x="3312" y="864"/>
            <a:chExt cx="960" cy="1498"/>
          </a:xfrm>
        </p:grpSpPr>
        <p:sp>
          <p:nvSpPr>
            <p:cNvPr id="262149" name="Rectangle 5"/>
            <p:cNvSpPr>
              <a:spLocks noChangeArrowheads="1"/>
            </p:cNvSpPr>
            <p:nvPr/>
          </p:nvSpPr>
          <p:spPr bwMode="auto">
            <a:xfrm>
              <a:off x="3312" y="864"/>
              <a:ext cx="960" cy="149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50" name="Rectangle 6"/>
            <p:cNvSpPr>
              <a:spLocks noChangeArrowheads="1"/>
            </p:cNvSpPr>
            <p:nvPr/>
          </p:nvSpPr>
          <p:spPr bwMode="auto">
            <a:xfrm>
              <a:off x="3504" y="1392"/>
              <a:ext cx="545" cy="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</a:p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Memory</a:t>
              </a:r>
            </a:p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(DRAM)</a:t>
              </a:r>
            </a:p>
          </p:txBody>
        </p:sp>
      </p:grp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9181394" y="3636500"/>
            <a:ext cx="9662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Off-Chip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0B6E3867-7319-4D96-BE2E-DD10869D011E}"/>
              </a:ext>
            </a:extLst>
          </p:cNvPr>
          <p:cNvSpPr/>
          <p:nvPr/>
        </p:nvSpPr>
        <p:spPr>
          <a:xfrm>
            <a:off x="5314203" y="3391994"/>
            <a:ext cx="3835126" cy="926407"/>
          </a:xfrm>
          <a:prstGeom prst="cloudCallout">
            <a:avLst>
              <a:gd name="adj1" fmla="val -35254"/>
              <a:gd name="adj2" fmla="val -72748"/>
            </a:avLst>
          </a:prstGeom>
          <a:solidFill>
            <a:schemeClr val="bg1"/>
          </a:solidFill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63B30BC-EF85-4207-8FC3-C36949662A73}"/>
              </a:ext>
            </a:extLst>
          </p:cNvPr>
          <p:cNvSpPr txBox="1"/>
          <p:nvPr/>
        </p:nvSpPr>
        <p:spPr>
          <a:xfrm>
            <a:off x="4977819" y="3618618"/>
            <a:ext cx="4233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Are more levels always good?</a:t>
            </a:r>
          </a:p>
        </p:txBody>
      </p:sp>
    </p:spTree>
    <p:extLst>
      <p:ext uri="{BB962C8B-B14F-4D97-AF65-F5344CB8AC3E}">
        <p14:creationId xmlns:p14="http://schemas.microsoft.com/office/powerpoint/2010/main" val="51376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2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AU" altLang="en-US" sz="4400" dirty="0"/>
              <a:t>Discussion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7D7982-4A4F-4366-9745-E424D9738D0F}"/>
              </a:ext>
            </a:extLst>
          </p:cNvPr>
          <p:cNvSpPr txBox="1"/>
          <p:nvPr/>
        </p:nvSpPr>
        <p:spPr>
          <a:xfrm>
            <a:off x="757709" y="1386354"/>
            <a:ext cx="110559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altLang="en-US" sz="3200" b="1" dirty="0">
                <a:latin typeface="Calibri"/>
              </a:rPr>
              <a:t>Background: The cache space is limited. We can only keep a subset of data in cache.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9A74BA-5D00-43F1-8FDD-6244404AE27A}"/>
              </a:ext>
            </a:extLst>
          </p:cNvPr>
          <p:cNvSpPr txBox="1"/>
          <p:nvPr/>
        </p:nvSpPr>
        <p:spPr>
          <a:xfrm>
            <a:off x="757709" y="3039071"/>
            <a:ext cx="110559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altLang="en-US" sz="3200" b="1" dirty="0">
                <a:solidFill>
                  <a:schemeClr val="accent1"/>
                </a:solidFill>
                <a:latin typeface="Calibri"/>
              </a:rPr>
              <a:t>Question: What happens when the cache is full?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886BBB-6E0C-4665-B197-C01033DC188F}"/>
              </a:ext>
            </a:extLst>
          </p:cNvPr>
          <p:cNvSpPr txBox="1"/>
          <p:nvPr/>
        </p:nvSpPr>
        <p:spPr>
          <a:xfrm>
            <a:off x="757709" y="4475326"/>
            <a:ext cx="110559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altLang="en-US" sz="3200" b="1" dirty="0">
                <a:solidFill>
                  <a:schemeClr val="accent1"/>
                </a:solidFill>
                <a:latin typeface="Calibri"/>
              </a:rPr>
              <a:t>Question: What to keep in the cache (which block should be evicted)?</a:t>
            </a:r>
          </a:p>
        </p:txBody>
      </p:sp>
    </p:spTree>
    <p:extLst>
      <p:ext uri="{BB962C8B-B14F-4D97-AF65-F5344CB8AC3E}">
        <p14:creationId xmlns:p14="http://schemas.microsoft.com/office/powerpoint/2010/main" val="19340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161553"/>
            <a:ext cx="11134084" cy="4964611"/>
          </a:xfrm>
        </p:spPr>
        <p:txBody>
          <a:bodyPr>
            <a:noAutofit/>
          </a:bodyPr>
          <a:lstStyle/>
          <a:p>
            <a:r>
              <a:rPr lang="en-US" sz="2400" b="1" dirty="0"/>
              <a:t>It depends on the cache organization and replacing policy.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Cache organization: </a:t>
            </a:r>
          </a:p>
          <a:p>
            <a:pPr lvl="1"/>
            <a:r>
              <a:rPr lang="en-US" sz="2400" b="1" dirty="0"/>
              <a:t>Cache line (block): </a:t>
            </a:r>
            <a:r>
              <a:rPr lang="en-US" sz="2400" dirty="0"/>
              <a:t>The basic unit of data replacement. A longer cache line fetches and replaces more data per miss.</a:t>
            </a:r>
          </a:p>
          <a:p>
            <a:pPr lvl="1"/>
            <a:endParaRPr lang="en-US" sz="2400" dirty="0"/>
          </a:p>
          <a:p>
            <a:pPr lvl="1"/>
            <a:r>
              <a:rPr lang="en-US" altLang="en-US" sz="2400" b="1" dirty="0"/>
              <a:t>Set:</a:t>
            </a:r>
            <a:r>
              <a:rPr lang="en-US" altLang="en-US" sz="2400" dirty="0"/>
              <a:t> An entry that one cache line is mapped to according to certain bits of its address.</a:t>
            </a:r>
          </a:p>
          <a:p>
            <a:pPr lvl="1"/>
            <a:endParaRPr lang="en-US" altLang="en-US" sz="2400" dirty="0"/>
          </a:p>
          <a:p>
            <a:pPr lvl="1"/>
            <a:r>
              <a:rPr lang="en-US" altLang="en-US" sz="2400" b="1" dirty="0"/>
              <a:t>Way:</a:t>
            </a:r>
            <a:r>
              <a:rPr lang="en-US" altLang="en-US" sz="2400" dirty="0"/>
              <a:t> A slot within a cache set to hold one history cache line.</a:t>
            </a:r>
          </a:p>
          <a:p>
            <a:pPr marL="527518" lvl="1" indent="0">
              <a:buNone/>
            </a:pPr>
            <a:endParaRPr lang="en-US" altLang="en-US" sz="2000" dirty="0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4400" dirty="0"/>
              <a:t>What to Keep in Caches (1)?</a:t>
            </a:r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9276-AEB6-4888-B0CB-816260959226}" type="slidenum">
              <a:rPr lang="en-US" altLang="zh-TW"/>
              <a:pPr/>
              <a:t>13</a:t>
            </a:fld>
            <a:endParaRPr lang="en-US" altLang="zh-TW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1F5ECEA3-E9A8-418F-85C6-0BB76CF85E6D}"/>
              </a:ext>
            </a:extLst>
          </p:cNvPr>
          <p:cNvGrpSpPr>
            <a:grpSpLocks/>
          </p:cNvGrpSpPr>
          <p:nvPr/>
        </p:nvGrpSpPr>
        <p:grpSpPr bwMode="auto">
          <a:xfrm>
            <a:off x="8728011" y="2272257"/>
            <a:ext cx="1981200" cy="609600"/>
            <a:chOff x="672" y="1488"/>
            <a:chExt cx="1248" cy="384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E8C61800-1051-4531-AE5A-F1DC07A69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488"/>
              <a:ext cx="62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E4D1E609-ACE1-4BFE-8A76-B693CD2FE3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68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1954E69A-8E68-4FEA-8B08-1CFF510EB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488"/>
              <a:ext cx="62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9E320E31-916C-47F2-9009-D0B386891B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68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" name="Text Box 8">
            <a:extLst>
              <a:ext uri="{FF2B5EF4-FFF2-40B4-BE49-F238E27FC236}">
                <a16:creationId xmlns:a16="http://schemas.microsoft.com/office/drawing/2014/main" id="{32ED99B5-67CF-438B-855B-AA75FB010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5865" y="1923842"/>
            <a:ext cx="77489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Way 0</a:t>
            </a: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51D39277-7152-43C3-96DE-D1F3BF5DB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6465" y="1923842"/>
            <a:ext cx="77489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Way 1</a:t>
            </a: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853D024E-FF99-4640-8EC8-47C6CE2EC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9843" y="2233191"/>
            <a:ext cx="65755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Set 0</a:t>
            </a: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C85C1B00-926C-42B8-A559-607A70911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9843" y="2547514"/>
            <a:ext cx="65755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Set 1</a:t>
            </a: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FA12D930-FD25-4E65-B445-10F26D2E3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9241" y="2242929"/>
            <a:ext cx="86433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block 0</a:t>
            </a:r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id="{9AF7BA89-197B-432B-9EE9-3F26554BD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2047" y="2542576"/>
            <a:ext cx="86433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block 1</a:t>
            </a: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971B7A13-5274-42BE-A64D-2B300D35F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5076" y="2240182"/>
            <a:ext cx="86433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block 2</a:t>
            </a:r>
          </a:p>
        </p:txBody>
      </p:sp>
      <p:sp>
        <p:nvSpPr>
          <p:cNvPr id="17" name="Text Box 8">
            <a:extLst>
              <a:ext uri="{FF2B5EF4-FFF2-40B4-BE49-F238E27FC236}">
                <a16:creationId xmlns:a16="http://schemas.microsoft.com/office/drawing/2014/main" id="{E19F0AFA-DE08-49C7-9373-A2AD40C28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7882" y="2539829"/>
            <a:ext cx="86433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block 3</a:t>
            </a:r>
          </a:p>
        </p:txBody>
      </p:sp>
      <p:sp>
        <p:nvSpPr>
          <p:cNvPr id="18" name="Text Box 8">
            <a:extLst>
              <a:ext uri="{FF2B5EF4-FFF2-40B4-BE49-F238E27FC236}">
                <a16:creationId xmlns:a16="http://schemas.microsoft.com/office/drawing/2014/main" id="{53EAC10D-45AC-4244-A83C-BF2FE769D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1357" y="1873472"/>
            <a:ext cx="34817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Text Box 8">
            <a:extLst>
              <a:ext uri="{FF2B5EF4-FFF2-40B4-BE49-F238E27FC236}">
                <a16:creationId xmlns:a16="http://schemas.microsoft.com/office/drawing/2014/main" id="{3373C9F9-81C9-41EB-BC1F-0DD7C8FC1C85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8264755" y="2850991"/>
            <a:ext cx="34817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8078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161553"/>
            <a:ext cx="11239500" cy="4964611"/>
          </a:xfrm>
        </p:spPr>
        <p:txBody>
          <a:bodyPr>
            <a:noAutofit/>
          </a:bodyPr>
          <a:lstStyle/>
          <a:p>
            <a:r>
              <a:rPr lang="en-US" sz="2400" b="1" dirty="0"/>
              <a:t>It depends on the cache organization and replacing policy</a:t>
            </a:r>
          </a:p>
          <a:p>
            <a:pPr lvl="1"/>
            <a:endParaRPr lang="en-US" altLang="en-US" sz="2000" dirty="0"/>
          </a:p>
          <a:p>
            <a:r>
              <a:rPr lang="en-US" sz="2400" b="1" dirty="0"/>
              <a:t>Cache line replacing policy: </a:t>
            </a:r>
            <a:r>
              <a:rPr lang="en-US" sz="2400" dirty="0"/>
              <a:t>which history line should be replaced?</a:t>
            </a:r>
          </a:p>
          <a:p>
            <a:pPr lvl="1"/>
            <a:r>
              <a:rPr lang="en-US" sz="2400" dirty="0"/>
              <a:t>In a set entry, each cache line can be identified with a </a:t>
            </a:r>
            <a:r>
              <a:rPr lang="en-US" sz="2400" b="1" dirty="0"/>
              <a:t>Tag</a:t>
            </a:r>
            <a:r>
              <a:rPr lang="en-US" sz="2400" dirty="0"/>
              <a:t> (a portion of its address).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Least recently used (LRU), First-in first-out (FIFO), Random, etc.</a:t>
            </a:r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4400" dirty="0"/>
              <a:t>What to Keep in Caches (2)?</a:t>
            </a:r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9276-AEB6-4888-B0CB-816260959226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36A615-2D5E-4B9C-BE0E-15022C926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4224" y="4996783"/>
            <a:ext cx="7350384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EAD8D991-7E72-4720-BCC7-D071583E0226}"/>
              </a:ext>
            </a:extLst>
          </p:cNvPr>
          <p:cNvSpPr>
            <a:spLocks noChangeShapeType="1"/>
          </p:cNvSpPr>
          <p:nvPr/>
        </p:nvSpPr>
        <p:spPr bwMode="auto">
          <a:xfrm>
            <a:off x="8788836" y="499678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52A58ED3-646C-4D79-A738-AAEF8E5A10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1436" y="499678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357172A0-FC59-41E5-81AF-CD5E157FE5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8036" y="499678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DBB6ECAB-2C97-4A61-A813-C2C0F9481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8836" y="4996783"/>
            <a:ext cx="11583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Block offset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9586C496-6657-4677-9B1B-86716F5B2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5421" y="4991188"/>
            <a:ext cx="10846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Byte offset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8C545670-C052-44BC-A8C0-297356848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999" y="4996783"/>
            <a:ext cx="6384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Index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6FBC3881-9F26-404C-B47A-E59C35A86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5036" y="4996783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Tag</a:t>
            </a:r>
          </a:p>
        </p:txBody>
      </p:sp>
      <p:grpSp>
        <p:nvGrpSpPr>
          <p:cNvPr id="13" name="Group 37">
            <a:extLst>
              <a:ext uri="{FF2B5EF4-FFF2-40B4-BE49-F238E27FC236}">
                <a16:creationId xmlns:a16="http://schemas.microsoft.com/office/drawing/2014/main" id="{A985F815-93E5-41E0-BE85-CF32BEA8C419}"/>
              </a:ext>
            </a:extLst>
          </p:cNvPr>
          <p:cNvGrpSpPr>
            <a:grpSpLocks/>
          </p:cNvGrpSpPr>
          <p:nvPr/>
        </p:nvGrpSpPr>
        <p:grpSpPr bwMode="auto">
          <a:xfrm>
            <a:off x="7036238" y="4310983"/>
            <a:ext cx="1389063" cy="793750"/>
            <a:chOff x="2448" y="1968"/>
            <a:chExt cx="875" cy="500"/>
          </a:xfrm>
        </p:grpSpPr>
        <p:sp>
          <p:nvSpPr>
            <p:cNvPr id="14" name="Line 29">
              <a:extLst>
                <a:ext uri="{FF2B5EF4-FFF2-40B4-BE49-F238E27FC236}">
                  <a16:creationId xmlns:a16="http://schemas.microsoft.com/office/drawing/2014/main" id="{E4C56D72-C9A6-49F7-AF82-86476285B9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218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30">
              <a:extLst>
                <a:ext uri="{FF2B5EF4-FFF2-40B4-BE49-F238E27FC236}">
                  <a16:creationId xmlns:a16="http://schemas.microsoft.com/office/drawing/2014/main" id="{F8F70170-9965-4CF2-8F50-CE8E10AC29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968"/>
              <a:ext cx="87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Selects the set</a:t>
              </a:r>
            </a:p>
          </p:txBody>
        </p:sp>
      </p:grpSp>
      <p:grpSp>
        <p:nvGrpSpPr>
          <p:cNvPr id="16" name="Group 38">
            <a:extLst>
              <a:ext uri="{FF2B5EF4-FFF2-40B4-BE49-F238E27FC236}">
                <a16:creationId xmlns:a16="http://schemas.microsoft.com/office/drawing/2014/main" id="{FC84447B-B0B6-47AD-8F49-F95492C1DDA0}"/>
              </a:ext>
            </a:extLst>
          </p:cNvPr>
          <p:cNvGrpSpPr>
            <a:grpSpLocks/>
          </p:cNvGrpSpPr>
          <p:nvPr/>
        </p:nvGrpSpPr>
        <p:grpSpPr bwMode="auto">
          <a:xfrm>
            <a:off x="4369237" y="4310983"/>
            <a:ext cx="1979613" cy="793750"/>
            <a:chOff x="960" y="1968"/>
            <a:chExt cx="1247" cy="500"/>
          </a:xfrm>
        </p:grpSpPr>
        <p:sp>
          <p:nvSpPr>
            <p:cNvPr id="17" name="Text Box 31">
              <a:extLst>
                <a:ext uri="{FF2B5EF4-FFF2-40B4-BE49-F238E27FC236}">
                  <a16:creationId xmlns:a16="http://schemas.microsoft.com/office/drawing/2014/main" id="{5EDDBE91-1624-42A2-A1F4-22164C6173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968"/>
              <a:ext cx="124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Used for tag compare</a:t>
              </a:r>
            </a:p>
          </p:txBody>
        </p:sp>
        <p:sp>
          <p:nvSpPr>
            <p:cNvPr id="18" name="Line 32">
              <a:extLst>
                <a:ext uri="{FF2B5EF4-FFF2-40B4-BE49-F238E27FC236}">
                  <a16:creationId xmlns:a16="http://schemas.microsoft.com/office/drawing/2014/main" id="{8A9987CA-CDB6-4394-A566-F0CF8CFCDA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218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36">
            <a:extLst>
              <a:ext uri="{FF2B5EF4-FFF2-40B4-BE49-F238E27FC236}">
                <a16:creationId xmlns:a16="http://schemas.microsoft.com/office/drawing/2014/main" id="{F9F9CFB6-F8C1-4931-8AB3-12229BE5E808}"/>
              </a:ext>
            </a:extLst>
          </p:cNvPr>
          <p:cNvGrpSpPr>
            <a:grpSpLocks/>
          </p:cNvGrpSpPr>
          <p:nvPr/>
        </p:nvGrpSpPr>
        <p:grpSpPr bwMode="auto">
          <a:xfrm>
            <a:off x="8712637" y="4310983"/>
            <a:ext cx="2584450" cy="793750"/>
            <a:chOff x="3504" y="1968"/>
            <a:chExt cx="1628" cy="500"/>
          </a:xfrm>
        </p:grpSpPr>
        <p:sp>
          <p:nvSpPr>
            <p:cNvPr id="20" name="Line 33">
              <a:extLst>
                <a:ext uri="{FF2B5EF4-FFF2-40B4-BE49-F238E27FC236}">
                  <a16:creationId xmlns:a16="http://schemas.microsoft.com/office/drawing/2014/main" id="{4F7773E9-6A4D-4263-ADC9-E7414F66A9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218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 Box 34">
              <a:extLst>
                <a:ext uri="{FF2B5EF4-FFF2-40B4-BE49-F238E27FC236}">
                  <a16:creationId xmlns:a16="http://schemas.microsoft.com/office/drawing/2014/main" id="{61AE4D2F-B32C-4F5B-B44A-6B33BC3B76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1968"/>
              <a:ext cx="162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Selects the word in the block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D4898B1-7614-423B-B41C-1CB4DFD70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3272" y="5821364"/>
            <a:ext cx="6121335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5">
            <a:extLst>
              <a:ext uri="{FF2B5EF4-FFF2-40B4-BE49-F238E27FC236}">
                <a16:creationId xmlns:a16="http://schemas.microsoft.com/office/drawing/2014/main" id="{5AB0B30B-89B5-43BA-9F2B-84CC168E0E5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9569" y="582136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6">
            <a:extLst>
              <a:ext uri="{FF2B5EF4-FFF2-40B4-BE49-F238E27FC236}">
                <a16:creationId xmlns:a16="http://schemas.microsoft.com/office/drawing/2014/main" id="{41BBD73C-31FB-4F8A-9759-D2F7BD1BB7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0311" y="582136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7">
            <a:extLst>
              <a:ext uri="{FF2B5EF4-FFF2-40B4-BE49-F238E27FC236}">
                <a16:creationId xmlns:a16="http://schemas.microsoft.com/office/drawing/2014/main" id="{A879917E-C0E5-4FA2-BA15-30E9F9A2574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59532" y="582136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9">
            <a:extLst>
              <a:ext uri="{FF2B5EF4-FFF2-40B4-BE49-F238E27FC236}">
                <a16:creationId xmlns:a16="http://schemas.microsoft.com/office/drawing/2014/main" id="{0C99B451-8EC0-4DB3-9FF2-A24E5FCB7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6247" y="5804487"/>
            <a:ext cx="18528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Data (e.g., 64 Bytes)</a:t>
            </a:r>
          </a:p>
        </p:txBody>
      </p:sp>
      <p:sp>
        <p:nvSpPr>
          <p:cNvPr id="30" name="Text Box 10">
            <a:extLst>
              <a:ext uri="{FF2B5EF4-FFF2-40B4-BE49-F238E27FC236}">
                <a16:creationId xmlns:a16="http://schemas.microsoft.com/office/drawing/2014/main" id="{26F287B3-6654-49B2-81B1-D0BB2D491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6906" y="5804487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Tag</a:t>
            </a:r>
          </a:p>
        </p:txBody>
      </p:sp>
      <p:sp>
        <p:nvSpPr>
          <p:cNvPr id="31" name="Text Box 11">
            <a:extLst>
              <a:ext uri="{FF2B5EF4-FFF2-40B4-BE49-F238E27FC236}">
                <a16:creationId xmlns:a16="http://schemas.microsoft.com/office/drawing/2014/main" id="{432E31DF-490D-4F88-BF97-E2851C4C6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3109" y="5815769"/>
            <a:ext cx="5884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Valid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73E26DC-C0B5-4A5F-B951-25E09B98D3CF}"/>
              </a:ext>
            </a:extLst>
          </p:cNvPr>
          <p:cNvSpPr txBox="1"/>
          <p:nvPr/>
        </p:nvSpPr>
        <p:spPr>
          <a:xfrm>
            <a:off x="459538" y="4818469"/>
            <a:ext cx="29243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Address decoding: 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F4B8082-DE78-4B50-84DF-55E7918E2C35}"/>
              </a:ext>
            </a:extLst>
          </p:cNvPr>
          <p:cNvSpPr txBox="1"/>
          <p:nvPr/>
        </p:nvSpPr>
        <p:spPr>
          <a:xfrm>
            <a:off x="1701749" y="5690759"/>
            <a:ext cx="29243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Cache line: </a:t>
            </a:r>
            <a:endParaRPr lang="en-US" dirty="0"/>
          </a:p>
        </p:txBody>
      </p:sp>
      <p:sp>
        <p:nvSpPr>
          <p:cNvPr id="43" name="Text Box 10">
            <a:extLst>
              <a:ext uri="{FF2B5EF4-FFF2-40B4-BE49-F238E27FC236}">
                <a16:creationId xmlns:a16="http://schemas.microsoft.com/office/drawing/2014/main" id="{A9CE31EC-E6F7-4012-AEEE-F66E08315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9893" y="5796049"/>
            <a:ext cx="11287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History bits</a:t>
            </a:r>
          </a:p>
        </p:txBody>
      </p:sp>
    </p:spTree>
    <p:extLst>
      <p:ext uri="{BB962C8B-B14F-4D97-AF65-F5344CB8AC3E}">
        <p14:creationId xmlns:p14="http://schemas.microsoft.com/office/powerpoint/2010/main" val="418639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23" grpId="0" animBg="1"/>
      <p:bldP spid="24" grpId="0" animBg="1"/>
      <p:bldP spid="25" grpId="0" animBg="1"/>
      <p:bldP spid="27" grpId="0" animBg="1"/>
      <p:bldP spid="29" grpId="0"/>
      <p:bldP spid="30" grpId="0"/>
      <p:bldP spid="31" grpId="0"/>
      <p:bldP spid="41" grpId="0"/>
      <p:bldP spid="42" grpId="0"/>
      <p:bldP spid="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Cache Indexing</a:t>
            </a:r>
          </a:p>
        </p:txBody>
      </p:sp>
      <p:sp>
        <p:nvSpPr>
          <p:cNvPr id="1696772" name="Rectangle 4"/>
          <p:cNvSpPr>
            <a:spLocks noChangeArrowheads="1"/>
          </p:cNvSpPr>
          <p:nvPr/>
        </p:nvSpPr>
        <p:spPr bwMode="auto">
          <a:xfrm>
            <a:off x="2284708" y="5103035"/>
            <a:ext cx="7350384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6773" name="Line 5"/>
          <p:cNvSpPr>
            <a:spLocks noChangeShapeType="1"/>
          </p:cNvSpPr>
          <p:nvPr/>
        </p:nvSpPr>
        <p:spPr bwMode="auto">
          <a:xfrm>
            <a:off x="7439320" y="510303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6774" name="Line 6"/>
          <p:cNvSpPr>
            <a:spLocks noChangeShapeType="1"/>
          </p:cNvSpPr>
          <p:nvPr/>
        </p:nvSpPr>
        <p:spPr bwMode="auto">
          <a:xfrm>
            <a:off x="5381920" y="510303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6775" name="Line 7"/>
          <p:cNvSpPr>
            <a:spLocks noChangeShapeType="1"/>
          </p:cNvSpPr>
          <p:nvPr/>
        </p:nvSpPr>
        <p:spPr bwMode="auto">
          <a:xfrm>
            <a:off x="8658520" y="510303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6776" name="Text Box 8"/>
          <p:cNvSpPr txBox="1">
            <a:spLocks noChangeArrowheads="1"/>
          </p:cNvSpPr>
          <p:nvPr/>
        </p:nvSpPr>
        <p:spPr bwMode="auto">
          <a:xfrm>
            <a:off x="7439320" y="5103035"/>
            <a:ext cx="11583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Block offset</a:t>
            </a:r>
          </a:p>
        </p:txBody>
      </p:sp>
      <p:sp>
        <p:nvSpPr>
          <p:cNvPr id="1696777" name="Text Box 9"/>
          <p:cNvSpPr txBox="1">
            <a:spLocks noChangeArrowheads="1"/>
          </p:cNvSpPr>
          <p:nvPr/>
        </p:nvSpPr>
        <p:spPr bwMode="auto">
          <a:xfrm>
            <a:off x="8615905" y="5097440"/>
            <a:ext cx="10846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Byte offset</a:t>
            </a:r>
          </a:p>
        </p:txBody>
      </p:sp>
      <p:sp>
        <p:nvSpPr>
          <p:cNvPr id="1696778" name="Text Box 10"/>
          <p:cNvSpPr txBox="1">
            <a:spLocks noChangeArrowheads="1"/>
          </p:cNvSpPr>
          <p:nvPr/>
        </p:nvSpPr>
        <p:spPr bwMode="auto">
          <a:xfrm>
            <a:off x="6072483" y="5103035"/>
            <a:ext cx="6384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Index</a:t>
            </a:r>
          </a:p>
        </p:txBody>
      </p:sp>
      <p:sp>
        <p:nvSpPr>
          <p:cNvPr id="1696779" name="Text Box 11"/>
          <p:cNvSpPr txBox="1">
            <a:spLocks noChangeArrowheads="1"/>
          </p:cNvSpPr>
          <p:nvPr/>
        </p:nvSpPr>
        <p:spPr bwMode="auto">
          <a:xfrm>
            <a:off x="3705520" y="5103035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Tag</a:t>
            </a:r>
          </a:p>
        </p:txBody>
      </p:sp>
      <p:grpSp>
        <p:nvGrpSpPr>
          <p:cNvPr id="1696805" name="Group 37"/>
          <p:cNvGrpSpPr>
            <a:grpSpLocks/>
          </p:cNvGrpSpPr>
          <p:nvPr/>
        </p:nvGrpSpPr>
        <p:grpSpPr bwMode="auto">
          <a:xfrm>
            <a:off x="5686722" y="4417235"/>
            <a:ext cx="1389063" cy="793750"/>
            <a:chOff x="2448" y="1968"/>
            <a:chExt cx="875" cy="500"/>
          </a:xfrm>
        </p:grpSpPr>
        <p:sp>
          <p:nvSpPr>
            <p:cNvPr id="1696797" name="Line 29"/>
            <p:cNvSpPr>
              <a:spLocks noChangeShapeType="1"/>
            </p:cNvSpPr>
            <p:nvPr/>
          </p:nvSpPr>
          <p:spPr bwMode="auto">
            <a:xfrm flipV="1">
              <a:off x="2880" y="218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6798" name="Text Box 30"/>
            <p:cNvSpPr txBox="1">
              <a:spLocks noChangeArrowheads="1"/>
            </p:cNvSpPr>
            <p:nvPr/>
          </p:nvSpPr>
          <p:spPr bwMode="auto">
            <a:xfrm>
              <a:off x="2448" y="1968"/>
              <a:ext cx="87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Selects the set</a:t>
              </a:r>
            </a:p>
          </p:txBody>
        </p:sp>
      </p:grpSp>
      <p:grpSp>
        <p:nvGrpSpPr>
          <p:cNvPr id="1696806" name="Group 38"/>
          <p:cNvGrpSpPr>
            <a:grpSpLocks/>
          </p:cNvGrpSpPr>
          <p:nvPr/>
        </p:nvGrpSpPr>
        <p:grpSpPr bwMode="auto">
          <a:xfrm>
            <a:off x="3019721" y="4417235"/>
            <a:ext cx="1979613" cy="793750"/>
            <a:chOff x="960" y="1968"/>
            <a:chExt cx="1247" cy="500"/>
          </a:xfrm>
        </p:grpSpPr>
        <p:sp>
          <p:nvSpPr>
            <p:cNvPr id="1696799" name="Text Box 31"/>
            <p:cNvSpPr txBox="1">
              <a:spLocks noChangeArrowheads="1"/>
            </p:cNvSpPr>
            <p:nvPr/>
          </p:nvSpPr>
          <p:spPr bwMode="auto">
            <a:xfrm>
              <a:off x="960" y="1968"/>
              <a:ext cx="124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Used for tag compare</a:t>
              </a:r>
            </a:p>
          </p:txBody>
        </p:sp>
        <p:sp>
          <p:nvSpPr>
            <p:cNvPr id="1696800" name="Line 32"/>
            <p:cNvSpPr>
              <a:spLocks noChangeShapeType="1"/>
            </p:cNvSpPr>
            <p:nvPr/>
          </p:nvSpPr>
          <p:spPr bwMode="auto">
            <a:xfrm flipV="1">
              <a:off x="1584" y="218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96804" name="Group 36"/>
          <p:cNvGrpSpPr>
            <a:grpSpLocks/>
          </p:cNvGrpSpPr>
          <p:nvPr/>
        </p:nvGrpSpPr>
        <p:grpSpPr bwMode="auto">
          <a:xfrm>
            <a:off x="7363121" y="4417235"/>
            <a:ext cx="2584450" cy="793750"/>
            <a:chOff x="3504" y="1968"/>
            <a:chExt cx="1628" cy="500"/>
          </a:xfrm>
        </p:grpSpPr>
        <p:sp>
          <p:nvSpPr>
            <p:cNvPr id="1696801" name="Line 33"/>
            <p:cNvSpPr>
              <a:spLocks noChangeShapeType="1"/>
            </p:cNvSpPr>
            <p:nvPr/>
          </p:nvSpPr>
          <p:spPr bwMode="auto">
            <a:xfrm flipV="1">
              <a:off x="3936" y="218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6802" name="Text Box 34"/>
            <p:cNvSpPr txBox="1">
              <a:spLocks noChangeArrowheads="1"/>
            </p:cNvSpPr>
            <p:nvPr/>
          </p:nvSpPr>
          <p:spPr bwMode="auto">
            <a:xfrm>
              <a:off x="3504" y="1968"/>
              <a:ext cx="162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Selects the word in the block</a:t>
              </a:r>
            </a:p>
          </p:txBody>
        </p:sp>
      </p:grpSp>
      <p:grpSp>
        <p:nvGrpSpPr>
          <p:cNvPr id="37" name="Group 3">
            <a:extLst>
              <a:ext uri="{FF2B5EF4-FFF2-40B4-BE49-F238E27FC236}">
                <a16:creationId xmlns:a16="http://schemas.microsoft.com/office/drawing/2014/main" id="{0420A229-F38D-4142-A416-8AFB6C8673DE}"/>
              </a:ext>
            </a:extLst>
          </p:cNvPr>
          <p:cNvGrpSpPr>
            <a:grpSpLocks/>
          </p:cNvGrpSpPr>
          <p:nvPr/>
        </p:nvGrpSpPr>
        <p:grpSpPr bwMode="auto">
          <a:xfrm>
            <a:off x="4714213" y="2411692"/>
            <a:ext cx="1981200" cy="609600"/>
            <a:chOff x="672" y="1488"/>
            <a:chExt cx="1248" cy="384"/>
          </a:xfrm>
        </p:grpSpPr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E7102DB8-9A7A-48E1-AD6A-84DEACFD9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488"/>
              <a:ext cx="62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5">
              <a:extLst>
                <a:ext uri="{FF2B5EF4-FFF2-40B4-BE49-F238E27FC236}">
                  <a16:creationId xmlns:a16="http://schemas.microsoft.com/office/drawing/2014/main" id="{26FDB3A2-41C8-43A1-9E50-9D3403E999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68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6">
              <a:extLst>
                <a:ext uri="{FF2B5EF4-FFF2-40B4-BE49-F238E27FC236}">
                  <a16:creationId xmlns:a16="http://schemas.microsoft.com/office/drawing/2014/main" id="{8630B6E0-AD2F-486F-A432-312D07E9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488"/>
              <a:ext cx="62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7">
              <a:extLst>
                <a:ext uri="{FF2B5EF4-FFF2-40B4-BE49-F238E27FC236}">
                  <a16:creationId xmlns:a16="http://schemas.microsoft.com/office/drawing/2014/main" id="{468D2865-B942-4268-9399-14EFE92BB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68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 Box 8">
            <a:extLst>
              <a:ext uri="{FF2B5EF4-FFF2-40B4-BE49-F238E27FC236}">
                <a16:creationId xmlns:a16="http://schemas.microsoft.com/office/drawing/2014/main" id="{819F2343-ADB5-42AA-B97C-8ED5EEE18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2067" y="2063277"/>
            <a:ext cx="77489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Way 0</a:t>
            </a:r>
          </a:p>
        </p:txBody>
      </p:sp>
      <p:sp>
        <p:nvSpPr>
          <p:cNvPr id="3" name="Text Box 8">
            <a:extLst>
              <a:ext uri="{FF2B5EF4-FFF2-40B4-BE49-F238E27FC236}">
                <a16:creationId xmlns:a16="http://schemas.microsoft.com/office/drawing/2014/main" id="{A9CBC5BE-1E43-4D1F-BDCF-D2D0DA675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2667" y="2063277"/>
            <a:ext cx="77489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Way 1</a:t>
            </a:r>
          </a:p>
        </p:txBody>
      </p:sp>
      <p:sp>
        <p:nvSpPr>
          <p:cNvPr id="4" name="Text Box 8">
            <a:extLst>
              <a:ext uri="{FF2B5EF4-FFF2-40B4-BE49-F238E27FC236}">
                <a16:creationId xmlns:a16="http://schemas.microsoft.com/office/drawing/2014/main" id="{E615531B-3D0E-4F07-854B-C2F8FB6D8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6045" y="2372626"/>
            <a:ext cx="65755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Set 0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6CB2D28E-E4D1-4E5F-9D14-959986588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6045" y="2686949"/>
            <a:ext cx="65755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Set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286B0D-964F-49D4-91B0-98F1B5A69CCE}"/>
              </a:ext>
            </a:extLst>
          </p:cNvPr>
          <p:cNvSpPr txBox="1"/>
          <p:nvPr/>
        </p:nvSpPr>
        <p:spPr>
          <a:xfrm>
            <a:off x="714438" y="1248090"/>
            <a:ext cx="61412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Example: a simple 2-set x 2-way cache</a:t>
            </a:r>
            <a:endParaRPr lang="en-US" dirty="0"/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919D2E15-F811-4B9B-8F9C-D8E9ABA40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5443" y="2382364"/>
            <a:ext cx="86433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block 0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F28DCFEB-2B43-4AC4-9D98-1AEDEF6E0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8249" y="2682011"/>
            <a:ext cx="86433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block 1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98313B46-E4E2-479E-8E6F-89B1ECDF5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1278" y="2379617"/>
            <a:ext cx="86433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block 2</a:t>
            </a: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A0BBB58C-B5B0-4EDB-A5AD-41F42C452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4084" y="2679264"/>
            <a:ext cx="86433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block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534BEA-4E90-427D-B230-F14572A6DDDC}"/>
              </a:ext>
            </a:extLst>
          </p:cNvPr>
          <p:cNvSpPr txBox="1"/>
          <p:nvPr/>
        </p:nvSpPr>
        <p:spPr>
          <a:xfrm>
            <a:off x="714438" y="3601353"/>
            <a:ext cx="61412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Address decoding: </a:t>
            </a:r>
            <a:endParaRPr lang="en-US" dirty="0"/>
          </a:p>
        </p:txBody>
      </p:sp>
      <p:sp>
        <p:nvSpPr>
          <p:cNvPr id="67" name="Slide Number Placeholder 6">
            <a:extLst>
              <a:ext uri="{FF2B5EF4-FFF2-40B4-BE49-F238E27FC236}">
                <a16:creationId xmlns:a16="http://schemas.microsoft.com/office/drawing/2014/main" id="{6CB05F6B-984A-4BC9-B280-D9C25924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527517"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3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9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9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9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9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9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9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9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9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69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69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69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6772" grpId="0" animBg="1"/>
      <p:bldP spid="1696773" grpId="0" animBg="1"/>
      <p:bldP spid="1696774" grpId="0" animBg="1"/>
      <p:bldP spid="1696775" grpId="0" animBg="1"/>
      <p:bldP spid="1696776" grpId="0"/>
      <p:bldP spid="1696777" grpId="0"/>
      <p:bldP spid="1696778" grpId="0"/>
      <p:bldP spid="1696779" grpId="0"/>
      <p:bldP spid="2" grpId="0"/>
      <p:bldP spid="3" grpId="0"/>
      <p:bldP spid="4" grpId="0"/>
      <p:bldP spid="5" grpId="0"/>
      <p:bldP spid="54" grpId="0"/>
      <p:bldP spid="7" grpId="0"/>
      <p:bldP spid="9" grpId="0"/>
      <p:bldP spid="10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122808"/>
            <a:ext cx="10972800" cy="4964611"/>
          </a:xfrm>
        </p:spPr>
        <p:txBody>
          <a:bodyPr>
            <a:noAutofit/>
          </a:bodyPr>
          <a:lstStyle/>
          <a:p>
            <a:r>
              <a:rPr lang="en-US" sz="2400" b="1" dirty="0"/>
              <a:t>N-way Set-Associative: </a:t>
            </a:r>
            <a:r>
              <a:rPr lang="en-US" altLang="en-US" sz="2400" dirty="0"/>
              <a:t>Number of ways &gt; 1 &amp; Number of sets &gt; 1</a:t>
            </a:r>
            <a:endParaRPr lang="en-US" sz="2400" b="1" dirty="0"/>
          </a:p>
          <a:p>
            <a:pPr lvl="1"/>
            <a:r>
              <a:rPr lang="en-US" altLang="en-US" sz="2000" dirty="0"/>
              <a:t>Slightly complex searching mechanism</a:t>
            </a:r>
          </a:p>
          <a:p>
            <a:pPr lvl="1"/>
            <a:endParaRPr lang="en-US" sz="2400" b="1" dirty="0"/>
          </a:p>
          <a:p>
            <a:r>
              <a:rPr lang="en-US" sz="2400" b="1" dirty="0"/>
              <a:t>Direct Mapped: </a:t>
            </a:r>
            <a:r>
              <a:rPr lang="en-US" altLang="en-US" sz="2400" dirty="0"/>
              <a:t>Number of ways = 1</a:t>
            </a:r>
          </a:p>
          <a:p>
            <a:pPr lvl="1"/>
            <a:r>
              <a:rPr lang="en-US" altLang="en-US" sz="2000" dirty="0"/>
              <a:t>Fast indexing mechanism</a:t>
            </a:r>
          </a:p>
          <a:p>
            <a:pPr lvl="1"/>
            <a:endParaRPr lang="en-US" sz="2400" dirty="0"/>
          </a:p>
          <a:p>
            <a:r>
              <a:rPr lang="en-US" sz="2400" b="1" dirty="0"/>
              <a:t>Fully-Associative: </a:t>
            </a:r>
            <a:r>
              <a:rPr lang="en-US" altLang="en-US" sz="2400" dirty="0"/>
              <a:t>Number of sets = 1</a:t>
            </a:r>
          </a:p>
          <a:p>
            <a:pPr lvl="1"/>
            <a:r>
              <a:rPr lang="en-US" altLang="en-US" sz="2000" dirty="0"/>
              <a:t>Extensive hardware resources required to search</a:t>
            </a:r>
          </a:p>
          <a:p>
            <a:pPr lvl="1"/>
            <a:endParaRPr lang="en-US" altLang="en-US" sz="2400" dirty="0"/>
          </a:p>
          <a:p>
            <a:pPr lvl="1"/>
            <a:endParaRPr lang="en-US" sz="2400" dirty="0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Cache Types</a:t>
            </a:r>
            <a:endParaRPr lang="en-US" altLang="en-US" sz="4400" dirty="0"/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9276-AEB6-4888-B0CB-816260959226}" type="slidenum">
              <a:rPr lang="en-US" altLang="zh-TW"/>
              <a:pPr/>
              <a:t>16</a:t>
            </a:fld>
            <a:endParaRPr lang="en-US" altLang="zh-TW"/>
          </a:p>
        </p:txBody>
      </p:sp>
      <p:grpSp>
        <p:nvGrpSpPr>
          <p:cNvPr id="39" name="Group 3">
            <a:extLst>
              <a:ext uri="{FF2B5EF4-FFF2-40B4-BE49-F238E27FC236}">
                <a16:creationId xmlns:a16="http://schemas.microsoft.com/office/drawing/2014/main" id="{3F1BE744-93FD-4546-925B-322835449E49}"/>
              </a:ext>
            </a:extLst>
          </p:cNvPr>
          <p:cNvGrpSpPr>
            <a:grpSpLocks/>
          </p:cNvGrpSpPr>
          <p:nvPr/>
        </p:nvGrpSpPr>
        <p:grpSpPr bwMode="auto">
          <a:xfrm>
            <a:off x="8553488" y="2698755"/>
            <a:ext cx="1981200" cy="609600"/>
            <a:chOff x="672" y="1488"/>
            <a:chExt cx="1248" cy="384"/>
          </a:xfrm>
        </p:grpSpPr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id="{47E2C590-6D51-4B78-B474-D3D47945F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488"/>
              <a:ext cx="62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5">
              <a:extLst>
                <a:ext uri="{FF2B5EF4-FFF2-40B4-BE49-F238E27FC236}">
                  <a16:creationId xmlns:a16="http://schemas.microsoft.com/office/drawing/2014/main" id="{88506B50-711C-4C31-8BD4-DA15D8CEDB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68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6">
              <a:extLst>
                <a:ext uri="{FF2B5EF4-FFF2-40B4-BE49-F238E27FC236}">
                  <a16:creationId xmlns:a16="http://schemas.microsoft.com/office/drawing/2014/main" id="{C5C1BF61-F359-408C-949F-F7B3C92E8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488"/>
              <a:ext cx="62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7">
              <a:extLst>
                <a:ext uri="{FF2B5EF4-FFF2-40B4-BE49-F238E27FC236}">
                  <a16:creationId xmlns:a16="http://schemas.microsoft.com/office/drawing/2014/main" id="{0974C004-8E16-49FD-AEEA-AE4437AC48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68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" name="Text Box 8">
            <a:extLst>
              <a:ext uri="{FF2B5EF4-FFF2-40B4-BE49-F238E27FC236}">
                <a16:creationId xmlns:a16="http://schemas.microsoft.com/office/drawing/2014/main" id="{F2B83693-B458-4633-A4E3-2F007F42F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1342" y="2350340"/>
            <a:ext cx="77489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Way 0</a:t>
            </a:r>
          </a:p>
        </p:txBody>
      </p:sp>
      <p:sp>
        <p:nvSpPr>
          <p:cNvPr id="45" name="Text Box 8">
            <a:extLst>
              <a:ext uri="{FF2B5EF4-FFF2-40B4-BE49-F238E27FC236}">
                <a16:creationId xmlns:a16="http://schemas.microsoft.com/office/drawing/2014/main" id="{FA4F8788-E9A7-4C5F-82CE-F1F3DA635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1942" y="2350340"/>
            <a:ext cx="77489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Way 1</a:t>
            </a:r>
          </a:p>
        </p:txBody>
      </p:sp>
      <p:sp>
        <p:nvSpPr>
          <p:cNvPr id="46" name="Text Box 8">
            <a:extLst>
              <a:ext uri="{FF2B5EF4-FFF2-40B4-BE49-F238E27FC236}">
                <a16:creationId xmlns:a16="http://schemas.microsoft.com/office/drawing/2014/main" id="{DEB803BE-6784-438E-AC09-287C4528B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5320" y="2659689"/>
            <a:ext cx="65755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Set 0</a:t>
            </a:r>
          </a:p>
        </p:txBody>
      </p:sp>
      <p:sp>
        <p:nvSpPr>
          <p:cNvPr id="47" name="Text Box 8">
            <a:extLst>
              <a:ext uri="{FF2B5EF4-FFF2-40B4-BE49-F238E27FC236}">
                <a16:creationId xmlns:a16="http://schemas.microsoft.com/office/drawing/2014/main" id="{3EB1569E-32EC-4AFF-82C9-87139A2B4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5320" y="2974012"/>
            <a:ext cx="65755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Set 1</a:t>
            </a:r>
          </a:p>
        </p:txBody>
      </p:sp>
      <p:sp>
        <p:nvSpPr>
          <p:cNvPr id="48" name="Text Box 8">
            <a:extLst>
              <a:ext uri="{FF2B5EF4-FFF2-40B4-BE49-F238E27FC236}">
                <a16:creationId xmlns:a16="http://schemas.microsoft.com/office/drawing/2014/main" id="{71DFF1A4-179D-4C54-8518-4A66350EC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4718" y="2669427"/>
            <a:ext cx="86433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block 0</a:t>
            </a:r>
          </a:p>
        </p:txBody>
      </p:sp>
      <p:sp>
        <p:nvSpPr>
          <p:cNvPr id="49" name="Text Box 8">
            <a:extLst>
              <a:ext uri="{FF2B5EF4-FFF2-40B4-BE49-F238E27FC236}">
                <a16:creationId xmlns:a16="http://schemas.microsoft.com/office/drawing/2014/main" id="{58872139-1806-488D-AEAD-9B2D28EA4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7524" y="2969074"/>
            <a:ext cx="86433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block 1</a:t>
            </a:r>
          </a:p>
        </p:txBody>
      </p:sp>
      <p:sp>
        <p:nvSpPr>
          <p:cNvPr id="50" name="Text Box 8">
            <a:extLst>
              <a:ext uri="{FF2B5EF4-FFF2-40B4-BE49-F238E27FC236}">
                <a16:creationId xmlns:a16="http://schemas.microsoft.com/office/drawing/2014/main" id="{B4F791E5-24F5-4927-BDD7-610EC7E32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0553" y="2666680"/>
            <a:ext cx="86433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block 2</a:t>
            </a:r>
          </a:p>
        </p:txBody>
      </p:sp>
      <p:sp>
        <p:nvSpPr>
          <p:cNvPr id="51" name="Text Box 8">
            <a:extLst>
              <a:ext uri="{FF2B5EF4-FFF2-40B4-BE49-F238E27FC236}">
                <a16:creationId xmlns:a16="http://schemas.microsoft.com/office/drawing/2014/main" id="{841C0E5D-9D95-45D7-A3CC-FE2C95857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3359" y="2966327"/>
            <a:ext cx="86433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block 3</a:t>
            </a:r>
          </a:p>
        </p:txBody>
      </p:sp>
      <p:sp>
        <p:nvSpPr>
          <p:cNvPr id="52" name="Text Box 8">
            <a:extLst>
              <a:ext uri="{FF2B5EF4-FFF2-40B4-BE49-F238E27FC236}">
                <a16:creationId xmlns:a16="http://schemas.microsoft.com/office/drawing/2014/main" id="{78F63B6F-3EBF-4AA0-8456-BF498616B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6834" y="2299970"/>
            <a:ext cx="34817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3" name="Text Box 8">
            <a:extLst>
              <a:ext uri="{FF2B5EF4-FFF2-40B4-BE49-F238E27FC236}">
                <a16:creationId xmlns:a16="http://schemas.microsoft.com/office/drawing/2014/main" id="{F7EF0D54-80FC-4F57-9148-B0C1164D7DAF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8090232" y="3277489"/>
            <a:ext cx="34817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4067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122808"/>
            <a:ext cx="10972800" cy="4964611"/>
          </a:xfrm>
        </p:spPr>
        <p:txBody>
          <a:bodyPr>
            <a:noAutofit/>
          </a:bodyPr>
          <a:lstStyle/>
          <a:p>
            <a:pPr marL="527518" lvl="1" indent="0">
              <a:buNone/>
            </a:pPr>
            <a:endParaRPr lang="en-US" sz="2400" dirty="0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Cache Types</a:t>
            </a:r>
            <a:endParaRPr lang="en-US" altLang="en-US" sz="4400" dirty="0"/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9276-AEB6-4888-B0CB-816260959226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359CC9-795D-4665-B242-F56FAAB9E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0644" y="4057504"/>
            <a:ext cx="7350384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D47C5C01-944D-4819-87C7-567A87D8ADF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256" y="405750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3BAA3ED9-90F4-439C-A5AC-6A3581E378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7856" y="405750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DFCF1EE2-C800-4103-806B-4762A0354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4456" y="405750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3243C1C8-0A5A-4AB6-8632-FB1E06AE2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256" y="4057504"/>
            <a:ext cx="11583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Block offset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ECDBAEBF-CADE-40D1-98A1-F894E9B1E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1841" y="4051909"/>
            <a:ext cx="10846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Byte offset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93CAB659-F35A-4CB0-B4CE-0C79DB3CB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8419" y="4057504"/>
            <a:ext cx="6384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Index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E0347AD0-A41F-4AFE-8275-B3C5C49D5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456" y="4057504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Tag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B381F5-5B15-4F56-84E8-9252D919F763}"/>
              </a:ext>
            </a:extLst>
          </p:cNvPr>
          <p:cNvGrpSpPr>
            <a:grpSpLocks/>
          </p:cNvGrpSpPr>
          <p:nvPr/>
        </p:nvGrpSpPr>
        <p:grpSpPr bwMode="auto">
          <a:xfrm>
            <a:off x="3199856" y="4667104"/>
            <a:ext cx="3048000" cy="457200"/>
            <a:chOff x="624" y="2496"/>
            <a:chExt cx="1920" cy="288"/>
          </a:xfrm>
        </p:grpSpPr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A378EF4C-08E7-48FF-A74F-0AD6A62BDC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54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B391D3A0-766E-4B2C-89AE-AB6ED1EBB5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264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53BDD3DB-2ECD-461E-BA6C-A84D8A51FB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496"/>
              <a:ext cx="151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Decreasing associativity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95C4DA-1A75-423C-9807-6A1A04E0B1E0}"/>
              </a:ext>
            </a:extLst>
          </p:cNvPr>
          <p:cNvGrpSpPr>
            <a:grpSpLocks/>
          </p:cNvGrpSpPr>
          <p:nvPr/>
        </p:nvGrpSpPr>
        <p:grpSpPr bwMode="auto">
          <a:xfrm>
            <a:off x="6247856" y="5076679"/>
            <a:ext cx="5176839" cy="457200"/>
            <a:chOff x="2544" y="2832"/>
            <a:chExt cx="3261" cy="288"/>
          </a:xfrm>
        </p:grpSpPr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0B1BE9BD-DFFB-4BBA-88F1-824FCEB091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2976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1A7A6129-0739-4AEA-877D-4BB1E6AD16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83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38943801-1026-472C-A399-AFCE20DB8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1" y="2844"/>
              <a:ext cx="195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/>
                <a:t>Fully associative (only one set)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E21EE27-7AAE-43A6-A289-86899F4CFDDF}"/>
              </a:ext>
            </a:extLst>
          </p:cNvPr>
          <p:cNvGrpSpPr>
            <a:grpSpLocks/>
          </p:cNvGrpSpPr>
          <p:nvPr/>
        </p:nvGrpSpPr>
        <p:grpSpPr bwMode="auto">
          <a:xfrm>
            <a:off x="2490244" y="5275120"/>
            <a:ext cx="3757613" cy="457200"/>
            <a:chOff x="129" y="3168"/>
            <a:chExt cx="2367" cy="288"/>
          </a:xfrm>
        </p:grpSpPr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F2D5A8B7-4202-4611-A1E6-D382508366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3312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2">
              <a:extLst>
                <a:ext uri="{FF2B5EF4-FFF2-40B4-BE49-F238E27FC236}">
                  <a16:creationId xmlns:a16="http://schemas.microsoft.com/office/drawing/2014/main" id="{174E0F48-6F8C-4F4A-86D7-8F4D9D028E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16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23">
              <a:extLst>
                <a:ext uri="{FF2B5EF4-FFF2-40B4-BE49-F238E27FC236}">
                  <a16:creationId xmlns:a16="http://schemas.microsoft.com/office/drawing/2014/main" id="{DF62DCE3-AD65-4CF9-96E3-E540A0BB3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" y="3187"/>
              <a:ext cx="193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/>
                <a:t>Direct mapped (only one way)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AB9A617-8CF7-48D5-B2DA-8EBD87323F54}"/>
              </a:ext>
            </a:extLst>
          </p:cNvPr>
          <p:cNvGrpSpPr>
            <a:grpSpLocks/>
          </p:cNvGrpSpPr>
          <p:nvPr/>
        </p:nvGrpSpPr>
        <p:grpSpPr bwMode="auto">
          <a:xfrm>
            <a:off x="6247856" y="4438504"/>
            <a:ext cx="2711450" cy="457200"/>
            <a:chOff x="2544" y="2256"/>
            <a:chExt cx="1708" cy="288"/>
          </a:xfrm>
        </p:grpSpPr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2E64A178-E9A3-4E50-9D3B-DBB29EA569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40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E407C773-09B5-447E-B174-2996D4FFB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304"/>
              <a:ext cx="146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Increasing associativity</a:t>
              </a: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D9909475-E3F7-4875-A752-A0F56A858A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25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37">
            <a:extLst>
              <a:ext uri="{FF2B5EF4-FFF2-40B4-BE49-F238E27FC236}">
                <a16:creationId xmlns:a16="http://schemas.microsoft.com/office/drawing/2014/main" id="{DA6BD9C2-6305-44EF-9D98-CDA2FA89CA46}"/>
              </a:ext>
            </a:extLst>
          </p:cNvPr>
          <p:cNvGrpSpPr>
            <a:grpSpLocks/>
          </p:cNvGrpSpPr>
          <p:nvPr/>
        </p:nvGrpSpPr>
        <p:grpSpPr bwMode="auto">
          <a:xfrm>
            <a:off x="6552658" y="3371704"/>
            <a:ext cx="1389063" cy="793750"/>
            <a:chOff x="2448" y="1968"/>
            <a:chExt cx="875" cy="500"/>
          </a:xfrm>
        </p:grpSpPr>
        <p:sp>
          <p:nvSpPr>
            <p:cNvPr id="31" name="Line 29">
              <a:extLst>
                <a:ext uri="{FF2B5EF4-FFF2-40B4-BE49-F238E27FC236}">
                  <a16:creationId xmlns:a16="http://schemas.microsoft.com/office/drawing/2014/main" id="{37AC37FC-1C47-4F26-B1D8-DBE24A846A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218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 Box 30">
              <a:extLst>
                <a:ext uri="{FF2B5EF4-FFF2-40B4-BE49-F238E27FC236}">
                  <a16:creationId xmlns:a16="http://schemas.microsoft.com/office/drawing/2014/main" id="{1C9BDD9E-B2B9-47D5-89D2-3DB131A938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968"/>
              <a:ext cx="87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Selects the set</a:t>
              </a:r>
            </a:p>
          </p:txBody>
        </p:sp>
      </p:grpSp>
      <p:grpSp>
        <p:nvGrpSpPr>
          <p:cNvPr id="33" name="Group 38">
            <a:extLst>
              <a:ext uri="{FF2B5EF4-FFF2-40B4-BE49-F238E27FC236}">
                <a16:creationId xmlns:a16="http://schemas.microsoft.com/office/drawing/2014/main" id="{93CC02FE-4901-4522-94E8-3564D9EA02FD}"/>
              </a:ext>
            </a:extLst>
          </p:cNvPr>
          <p:cNvGrpSpPr>
            <a:grpSpLocks/>
          </p:cNvGrpSpPr>
          <p:nvPr/>
        </p:nvGrpSpPr>
        <p:grpSpPr bwMode="auto">
          <a:xfrm>
            <a:off x="3885657" y="3371704"/>
            <a:ext cx="1979613" cy="793750"/>
            <a:chOff x="960" y="1968"/>
            <a:chExt cx="1247" cy="500"/>
          </a:xfrm>
        </p:grpSpPr>
        <p:sp>
          <p:nvSpPr>
            <p:cNvPr id="34" name="Text Box 31">
              <a:extLst>
                <a:ext uri="{FF2B5EF4-FFF2-40B4-BE49-F238E27FC236}">
                  <a16:creationId xmlns:a16="http://schemas.microsoft.com/office/drawing/2014/main" id="{1B0CAABA-738D-4578-8718-48817FF64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968"/>
              <a:ext cx="124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Used for tag compare</a:t>
              </a:r>
            </a:p>
          </p:txBody>
        </p:sp>
        <p:sp>
          <p:nvSpPr>
            <p:cNvPr id="35" name="Line 32">
              <a:extLst>
                <a:ext uri="{FF2B5EF4-FFF2-40B4-BE49-F238E27FC236}">
                  <a16:creationId xmlns:a16="http://schemas.microsoft.com/office/drawing/2014/main" id="{226ACB9D-EB77-4808-B436-C007A480A0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218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" name="Group 36">
            <a:extLst>
              <a:ext uri="{FF2B5EF4-FFF2-40B4-BE49-F238E27FC236}">
                <a16:creationId xmlns:a16="http://schemas.microsoft.com/office/drawing/2014/main" id="{212383F7-37C2-426E-8384-EC06345306E3}"/>
              </a:ext>
            </a:extLst>
          </p:cNvPr>
          <p:cNvGrpSpPr>
            <a:grpSpLocks/>
          </p:cNvGrpSpPr>
          <p:nvPr/>
        </p:nvGrpSpPr>
        <p:grpSpPr bwMode="auto">
          <a:xfrm>
            <a:off x="8229057" y="3371704"/>
            <a:ext cx="2584450" cy="793750"/>
            <a:chOff x="3504" y="1968"/>
            <a:chExt cx="1628" cy="500"/>
          </a:xfrm>
        </p:grpSpPr>
        <p:sp>
          <p:nvSpPr>
            <p:cNvPr id="37" name="Line 33">
              <a:extLst>
                <a:ext uri="{FF2B5EF4-FFF2-40B4-BE49-F238E27FC236}">
                  <a16:creationId xmlns:a16="http://schemas.microsoft.com/office/drawing/2014/main" id="{1D071C0F-CDEE-49F5-8342-CC47B90F9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218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Text Box 34">
              <a:extLst>
                <a:ext uri="{FF2B5EF4-FFF2-40B4-BE49-F238E27FC236}">
                  <a16:creationId xmlns:a16="http://schemas.microsoft.com/office/drawing/2014/main" id="{D41CE186-9C2F-4A19-856D-2EA7D1D3D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1968"/>
              <a:ext cx="162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Selects the word in the block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436EB01-D4AA-4284-AC9C-BBE376A119B6}"/>
              </a:ext>
            </a:extLst>
          </p:cNvPr>
          <p:cNvSpPr txBox="1"/>
          <p:nvPr/>
        </p:nvSpPr>
        <p:spPr>
          <a:xfrm>
            <a:off x="921267" y="4393380"/>
            <a:ext cx="22032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Assuming fixed sized cache: </a:t>
            </a:r>
            <a:endParaRPr lang="en-US" dirty="0"/>
          </a:p>
        </p:txBody>
      </p:sp>
      <p:grpSp>
        <p:nvGrpSpPr>
          <p:cNvPr id="39" name="Group 3">
            <a:extLst>
              <a:ext uri="{FF2B5EF4-FFF2-40B4-BE49-F238E27FC236}">
                <a16:creationId xmlns:a16="http://schemas.microsoft.com/office/drawing/2014/main" id="{3F1BE744-93FD-4546-925B-322835449E49}"/>
              </a:ext>
            </a:extLst>
          </p:cNvPr>
          <p:cNvGrpSpPr>
            <a:grpSpLocks/>
          </p:cNvGrpSpPr>
          <p:nvPr/>
        </p:nvGrpSpPr>
        <p:grpSpPr bwMode="auto">
          <a:xfrm>
            <a:off x="5302288" y="1931295"/>
            <a:ext cx="1981200" cy="609600"/>
            <a:chOff x="672" y="1488"/>
            <a:chExt cx="1248" cy="384"/>
          </a:xfrm>
        </p:grpSpPr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id="{47E2C590-6D51-4B78-B474-D3D47945F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488"/>
              <a:ext cx="62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5">
              <a:extLst>
                <a:ext uri="{FF2B5EF4-FFF2-40B4-BE49-F238E27FC236}">
                  <a16:creationId xmlns:a16="http://schemas.microsoft.com/office/drawing/2014/main" id="{88506B50-711C-4C31-8BD4-DA15D8CEDB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68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6">
              <a:extLst>
                <a:ext uri="{FF2B5EF4-FFF2-40B4-BE49-F238E27FC236}">
                  <a16:creationId xmlns:a16="http://schemas.microsoft.com/office/drawing/2014/main" id="{C5C1BF61-F359-408C-949F-F7B3C92E8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488"/>
              <a:ext cx="62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7">
              <a:extLst>
                <a:ext uri="{FF2B5EF4-FFF2-40B4-BE49-F238E27FC236}">
                  <a16:creationId xmlns:a16="http://schemas.microsoft.com/office/drawing/2014/main" id="{0974C004-8E16-49FD-AEEA-AE4437AC48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68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" name="Text Box 8">
            <a:extLst>
              <a:ext uri="{FF2B5EF4-FFF2-40B4-BE49-F238E27FC236}">
                <a16:creationId xmlns:a16="http://schemas.microsoft.com/office/drawing/2014/main" id="{F2B83693-B458-4633-A4E3-2F007F42F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142" y="1582880"/>
            <a:ext cx="77489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Way 0</a:t>
            </a:r>
          </a:p>
        </p:txBody>
      </p:sp>
      <p:sp>
        <p:nvSpPr>
          <p:cNvPr id="45" name="Text Box 8">
            <a:extLst>
              <a:ext uri="{FF2B5EF4-FFF2-40B4-BE49-F238E27FC236}">
                <a16:creationId xmlns:a16="http://schemas.microsoft.com/office/drawing/2014/main" id="{FA4F8788-E9A7-4C5F-82CE-F1F3DA635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742" y="1582880"/>
            <a:ext cx="77489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Way 1</a:t>
            </a:r>
          </a:p>
        </p:txBody>
      </p:sp>
      <p:sp>
        <p:nvSpPr>
          <p:cNvPr id="46" name="Text Box 8">
            <a:extLst>
              <a:ext uri="{FF2B5EF4-FFF2-40B4-BE49-F238E27FC236}">
                <a16:creationId xmlns:a16="http://schemas.microsoft.com/office/drawing/2014/main" id="{DEB803BE-6784-438E-AC09-287C4528B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20" y="1892229"/>
            <a:ext cx="65755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Set 0</a:t>
            </a:r>
          </a:p>
        </p:txBody>
      </p:sp>
      <p:sp>
        <p:nvSpPr>
          <p:cNvPr id="47" name="Text Box 8">
            <a:extLst>
              <a:ext uri="{FF2B5EF4-FFF2-40B4-BE49-F238E27FC236}">
                <a16:creationId xmlns:a16="http://schemas.microsoft.com/office/drawing/2014/main" id="{3EB1569E-32EC-4AFF-82C9-87139A2B4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20" y="2206552"/>
            <a:ext cx="65755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Set 1</a:t>
            </a:r>
          </a:p>
        </p:txBody>
      </p:sp>
      <p:sp>
        <p:nvSpPr>
          <p:cNvPr id="48" name="Text Box 8">
            <a:extLst>
              <a:ext uri="{FF2B5EF4-FFF2-40B4-BE49-F238E27FC236}">
                <a16:creationId xmlns:a16="http://schemas.microsoft.com/office/drawing/2014/main" id="{71DFF1A4-179D-4C54-8518-4A66350EC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3518" y="1901967"/>
            <a:ext cx="86433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block 0</a:t>
            </a:r>
          </a:p>
        </p:txBody>
      </p:sp>
      <p:sp>
        <p:nvSpPr>
          <p:cNvPr id="49" name="Text Box 8">
            <a:extLst>
              <a:ext uri="{FF2B5EF4-FFF2-40B4-BE49-F238E27FC236}">
                <a16:creationId xmlns:a16="http://schemas.microsoft.com/office/drawing/2014/main" id="{58872139-1806-488D-AEAD-9B2D28EA4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6324" y="2201614"/>
            <a:ext cx="86433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block 1</a:t>
            </a:r>
          </a:p>
        </p:txBody>
      </p:sp>
      <p:sp>
        <p:nvSpPr>
          <p:cNvPr id="50" name="Text Box 8">
            <a:extLst>
              <a:ext uri="{FF2B5EF4-FFF2-40B4-BE49-F238E27FC236}">
                <a16:creationId xmlns:a16="http://schemas.microsoft.com/office/drawing/2014/main" id="{B4F791E5-24F5-4927-BDD7-610EC7E32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9353" y="1899220"/>
            <a:ext cx="86433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block 2</a:t>
            </a:r>
          </a:p>
        </p:txBody>
      </p:sp>
      <p:sp>
        <p:nvSpPr>
          <p:cNvPr id="51" name="Text Box 8">
            <a:extLst>
              <a:ext uri="{FF2B5EF4-FFF2-40B4-BE49-F238E27FC236}">
                <a16:creationId xmlns:a16="http://schemas.microsoft.com/office/drawing/2014/main" id="{841C0E5D-9D95-45D7-A3CC-FE2C95857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2159" y="2198867"/>
            <a:ext cx="86433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block 3</a:t>
            </a:r>
          </a:p>
        </p:txBody>
      </p:sp>
      <p:sp>
        <p:nvSpPr>
          <p:cNvPr id="52" name="Text Box 8">
            <a:extLst>
              <a:ext uri="{FF2B5EF4-FFF2-40B4-BE49-F238E27FC236}">
                <a16:creationId xmlns:a16="http://schemas.microsoft.com/office/drawing/2014/main" id="{78F63B6F-3EBF-4AA0-8456-BF498616B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634" y="1532510"/>
            <a:ext cx="34817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3" name="Text Box 8">
            <a:extLst>
              <a:ext uri="{FF2B5EF4-FFF2-40B4-BE49-F238E27FC236}">
                <a16:creationId xmlns:a16="http://schemas.microsoft.com/office/drawing/2014/main" id="{F7EF0D54-80FC-4F57-9148-B0C1164D7DAF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4839032" y="2510029"/>
            <a:ext cx="34817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0733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69" y="322384"/>
            <a:ext cx="10550769" cy="654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7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0516" y="1227584"/>
            <a:ext cx="9196933" cy="2726432"/>
          </a:xfrm>
          <a:noFill/>
          <a:ln/>
        </p:spPr>
        <p:txBody>
          <a:bodyPr>
            <a:noAutofit/>
          </a:bodyPr>
          <a:lstStyle/>
          <a:p>
            <a:r>
              <a:rPr lang="en-US" sz="2400" b="1" dirty="0"/>
              <a:t>Caches use </a:t>
            </a:r>
            <a:r>
              <a:rPr lang="en-US" sz="2400" b="1" i="1" dirty="0"/>
              <a:t>SRAM </a:t>
            </a:r>
            <a:r>
              <a:rPr lang="en-US" sz="2400" b="1" dirty="0"/>
              <a:t>for speed and technology compatibility</a:t>
            </a:r>
          </a:p>
          <a:p>
            <a:pPr lvl="1"/>
            <a:r>
              <a:rPr lang="en-US" sz="2000" dirty="0"/>
              <a:t>Low density (6 transistor cells), high power, expensive, fast</a:t>
            </a:r>
          </a:p>
          <a:p>
            <a:pPr lvl="1"/>
            <a:r>
              <a:rPr lang="en-US" sz="2000" dirty="0"/>
              <a:t>Static: content will last “forever” (until power  turned off)</a:t>
            </a:r>
          </a:p>
          <a:p>
            <a:pPr lvl="1"/>
            <a:endParaRPr lang="en-US" sz="2400" dirty="0"/>
          </a:p>
          <a:p>
            <a:r>
              <a:rPr lang="en-US" sz="2400" b="1" dirty="0"/>
              <a:t>Example: A (2M X 16 bit) SRAM logic</a:t>
            </a:r>
          </a:p>
          <a:p>
            <a:pPr lvl="1"/>
            <a:endParaRPr lang="en-US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3095625" y="3620641"/>
            <a:ext cx="4495800" cy="2133600"/>
            <a:chOff x="4648200" y="1143000"/>
            <a:chExt cx="4495800" cy="2133600"/>
          </a:xfrm>
        </p:grpSpPr>
        <p:sp>
          <p:nvSpPr>
            <p:cNvPr id="1498117" name="Rectangle 5"/>
            <p:cNvSpPr>
              <a:spLocks noChangeArrowheads="1"/>
            </p:cNvSpPr>
            <p:nvPr/>
          </p:nvSpPr>
          <p:spPr bwMode="auto">
            <a:xfrm>
              <a:off x="6477000" y="1219200"/>
              <a:ext cx="1066800" cy="1905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8118" name="Line 6"/>
            <p:cNvSpPr>
              <a:spLocks noChangeShapeType="1"/>
            </p:cNvSpPr>
            <p:nvPr/>
          </p:nvSpPr>
          <p:spPr bwMode="auto">
            <a:xfrm>
              <a:off x="7543800" y="2209800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8119" name="Line 7"/>
            <p:cNvSpPr>
              <a:spLocks noChangeShapeType="1"/>
            </p:cNvSpPr>
            <p:nvPr/>
          </p:nvSpPr>
          <p:spPr bwMode="auto">
            <a:xfrm flipH="1">
              <a:off x="7696200" y="2057400"/>
              <a:ext cx="762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8120" name="Line 8"/>
            <p:cNvSpPr>
              <a:spLocks noChangeShapeType="1"/>
            </p:cNvSpPr>
            <p:nvPr/>
          </p:nvSpPr>
          <p:spPr bwMode="auto">
            <a:xfrm>
              <a:off x="6096000" y="1524000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8121" name="Line 9"/>
            <p:cNvSpPr>
              <a:spLocks noChangeShapeType="1"/>
            </p:cNvSpPr>
            <p:nvPr/>
          </p:nvSpPr>
          <p:spPr bwMode="auto">
            <a:xfrm flipH="1">
              <a:off x="6248400" y="1371600"/>
              <a:ext cx="762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8122" name="Line 10"/>
            <p:cNvSpPr>
              <a:spLocks noChangeShapeType="1"/>
            </p:cNvSpPr>
            <p:nvPr/>
          </p:nvSpPr>
          <p:spPr bwMode="auto">
            <a:xfrm>
              <a:off x="6096000" y="2895600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8123" name="Line 11"/>
            <p:cNvSpPr>
              <a:spLocks noChangeShapeType="1"/>
            </p:cNvSpPr>
            <p:nvPr/>
          </p:nvSpPr>
          <p:spPr bwMode="auto">
            <a:xfrm flipH="1">
              <a:off x="6248400" y="2743200"/>
              <a:ext cx="762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8124" name="Text Box 12"/>
            <p:cNvSpPr txBox="1">
              <a:spLocks noChangeArrowheads="1"/>
            </p:cNvSpPr>
            <p:nvPr/>
          </p:nvSpPr>
          <p:spPr bwMode="auto">
            <a:xfrm>
              <a:off x="7848600" y="2057400"/>
              <a:ext cx="12954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Dout[15-0]</a:t>
              </a:r>
            </a:p>
          </p:txBody>
        </p:sp>
        <p:sp>
          <p:nvSpPr>
            <p:cNvPr id="1498125" name="Text Box 13"/>
            <p:cNvSpPr txBox="1">
              <a:spLocks noChangeArrowheads="1"/>
            </p:cNvSpPr>
            <p:nvPr/>
          </p:nvSpPr>
          <p:spPr bwMode="auto">
            <a:xfrm>
              <a:off x="6477000" y="1797050"/>
              <a:ext cx="106680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dirty="0"/>
                <a:t>SRAM</a:t>
              </a:r>
            </a:p>
            <a:p>
              <a:pPr algn="ctr"/>
              <a:r>
                <a:rPr lang="en-US" dirty="0"/>
                <a:t>2M x 16</a:t>
              </a:r>
            </a:p>
          </p:txBody>
        </p:sp>
        <p:sp>
          <p:nvSpPr>
            <p:cNvPr id="1498126" name="Text Box 14"/>
            <p:cNvSpPr txBox="1">
              <a:spLocks noChangeArrowheads="1"/>
            </p:cNvSpPr>
            <p:nvPr/>
          </p:nvSpPr>
          <p:spPr bwMode="auto">
            <a:xfrm>
              <a:off x="5029200" y="2667000"/>
              <a:ext cx="12954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Din[15-0]</a:t>
              </a:r>
            </a:p>
          </p:txBody>
        </p:sp>
        <p:sp>
          <p:nvSpPr>
            <p:cNvPr id="1498127" name="Text Box 15"/>
            <p:cNvSpPr txBox="1">
              <a:spLocks noChangeArrowheads="1"/>
            </p:cNvSpPr>
            <p:nvPr/>
          </p:nvSpPr>
          <p:spPr bwMode="auto">
            <a:xfrm>
              <a:off x="5105400" y="1295400"/>
              <a:ext cx="12954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Address</a:t>
              </a:r>
            </a:p>
          </p:txBody>
        </p:sp>
        <p:sp>
          <p:nvSpPr>
            <p:cNvPr id="1498128" name="Text Box 16"/>
            <p:cNvSpPr txBox="1">
              <a:spLocks noChangeArrowheads="1"/>
            </p:cNvSpPr>
            <p:nvPr/>
          </p:nvSpPr>
          <p:spPr bwMode="auto">
            <a:xfrm>
              <a:off x="4953000" y="1676400"/>
              <a:ext cx="13716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/>
                <a:t>Chip select</a:t>
              </a:r>
            </a:p>
          </p:txBody>
        </p:sp>
        <p:sp>
          <p:nvSpPr>
            <p:cNvPr id="1498129" name="Text Box 17"/>
            <p:cNvSpPr txBox="1">
              <a:spLocks noChangeArrowheads="1"/>
            </p:cNvSpPr>
            <p:nvPr/>
          </p:nvSpPr>
          <p:spPr bwMode="auto">
            <a:xfrm>
              <a:off x="4648200" y="1981200"/>
              <a:ext cx="1676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/>
                <a:t>Output enable</a:t>
              </a:r>
            </a:p>
          </p:txBody>
        </p:sp>
        <p:sp>
          <p:nvSpPr>
            <p:cNvPr id="1498130" name="Text Box 18"/>
            <p:cNvSpPr txBox="1">
              <a:spLocks noChangeArrowheads="1"/>
            </p:cNvSpPr>
            <p:nvPr/>
          </p:nvSpPr>
          <p:spPr bwMode="auto">
            <a:xfrm>
              <a:off x="4800600" y="2286000"/>
              <a:ext cx="1676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/>
                <a:t>Write enable</a:t>
              </a:r>
            </a:p>
          </p:txBody>
        </p:sp>
        <p:sp>
          <p:nvSpPr>
            <p:cNvPr id="1498131" name="Line 19"/>
            <p:cNvSpPr>
              <a:spLocks noChangeShapeType="1"/>
            </p:cNvSpPr>
            <p:nvPr/>
          </p:nvSpPr>
          <p:spPr bwMode="auto">
            <a:xfrm>
              <a:off x="6096000" y="2514600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8132" name="Line 20"/>
            <p:cNvSpPr>
              <a:spLocks noChangeShapeType="1"/>
            </p:cNvSpPr>
            <p:nvPr/>
          </p:nvSpPr>
          <p:spPr bwMode="auto">
            <a:xfrm>
              <a:off x="6096000" y="2209800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8133" name="Line 21"/>
            <p:cNvSpPr>
              <a:spLocks noChangeShapeType="1"/>
            </p:cNvSpPr>
            <p:nvPr/>
          </p:nvSpPr>
          <p:spPr bwMode="auto">
            <a:xfrm>
              <a:off x="6096000" y="1905000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8134" name="Text Box 22"/>
            <p:cNvSpPr txBox="1">
              <a:spLocks noChangeArrowheads="1"/>
            </p:cNvSpPr>
            <p:nvPr/>
          </p:nvSpPr>
          <p:spPr bwMode="auto">
            <a:xfrm>
              <a:off x="7543800" y="1752600"/>
              <a:ext cx="6096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400"/>
                <a:t>16</a:t>
              </a:r>
            </a:p>
          </p:txBody>
        </p:sp>
        <p:sp>
          <p:nvSpPr>
            <p:cNvPr id="1498135" name="Text Box 23"/>
            <p:cNvSpPr txBox="1">
              <a:spLocks noChangeArrowheads="1"/>
            </p:cNvSpPr>
            <p:nvPr/>
          </p:nvSpPr>
          <p:spPr bwMode="auto">
            <a:xfrm>
              <a:off x="6019800" y="2971800"/>
              <a:ext cx="6096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400"/>
                <a:t>16</a:t>
              </a:r>
            </a:p>
          </p:txBody>
        </p:sp>
        <p:sp>
          <p:nvSpPr>
            <p:cNvPr id="1498136" name="Text Box 24"/>
            <p:cNvSpPr txBox="1">
              <a:spLocks noChangeArrowheads="1"/>
            </p:cNvSpPr>
            <p:nvPr/>
          </p:nvSpPr>
          <p:spPr bwMode="auto">
            <a:xfrm>
              <a:off x="6019800" y="1143000"/>
              <a:ext cx="6096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400"/>
                <a:t>21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BFEA6A5E-8564-4CDF-A564-44180150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Cache Design</a:t>
            </a:r>
          </a:p>
        </p:txBody>
      </p:sp>
      <p:sp>
        <p:nvSpPr>
          <p:cNvPr id="25" name="Slide Number Placeholder 6">
            <a:extLst>
              <a:ext uri="{FF2B5EF4-FFF2-40B4-BE49-F238E27FC236}">
                <a16:creationId xmlns:a16="http://schemas.microsoft.com/office/drawing/2014/main" id="{C4F3D254-7CCD-4732-97A1-4A3E6B187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527517"/>
              <a:t>2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53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9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9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9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3" name="Rectangle 3" descr="20%"/>
          <p:cNvSpPr>
            <a:spLocks noChangeArrowheads="1"/>
          </p:cNvSpPr>
          <p:nvPr/>
        </p:nvSpPr>
        <p:spPr bwMode="auto">
          <a:xfrm>
            <a:off x="6378575" y="1597025"/>
            <a:ext cx="3263900" cy="3111500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44" name="Rectangle 4"/>
          <p:cNvSpPr>
            <a:spLocks noChangeArrowheads="1"/>
          </p:cNvSpPr>
          <p:nvPr/>
        </p:nvSpPr>
        <p:spPr bwMode="auto">
          <a:xfrm>
            <a:off x="5489575" y="1844675"/>
            <a:ext cx="304800" cy="2617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/>
              <a:t>r</a:t>
            </a:r>
          </a:p>
          <a:p>
            <a:pPr>
              <a:lnSpc>
                <a:spcPct val="85000"/>
              </a:lnSpc>
            </a:pPr>
            <a:r>
              <a:rPr lang="en-US" b="1"/>
              <a:t>o</a:t>
            </a:r>
          </a:p>
          <a:p>
            <a:pPr>
              <a:lnSpc>
                <a:spcPct val="85000"/>
              </a:lnSpc>
            </a:pPr>
            <a:r>
              <a:rPr lang="en-US" b="1"/>
              <a:t>w</a:t>
            </a:r>
          </a:p>
          <a:p>
            <a:pPr>
              <a:lnSpc>
                <a:spcPct val="85000"/>
              </a:lnSpc>
            </a:pPr>
            <a:endParaRPr lang="en-US" b="1"/>
          </a:p>
          <a:p>
            <a:pPr>
              <a:lnSpc>
                <a:spcPct val="85000"/>
              </a:lnSpc>
            </a:pPr>
            <a:r>
              <a:rPr lang="en-US" b="1"/>
              <a:t>d</a:t>
            </a:r>
          </a:p>
          <a:p>
            <a:pPr>
              <a:lnSpc>
                <a:spcPct val="85000"/>
              </a:lnSpc>
            </a:pPr>
            <a:r>
              <a:rPr lang="en-US" b="1"/>
              <a:t>e</a:t>
            </a:r>
          </a:p>
          <a:p>
            <a:pPr>
              <a:lnSpc>
                <a:spcPct val="85000"/>
              </a:lnSpc>
            </a:pPr>
            <a:r>
              <a:rPr lang="en-US" b="1"/>
              <a:t>c</a:t>
            </a:r>
          </a:p>
          <a:p>
            <a:pPr>
              <a:lnSpc>
                <a:spcPct val="85000"/>
              </a:lnSpc>
            </a:pPr>
            <a:r>
              <a:rPr lang="en-US" b="1"/>
              <a:t>o</a:t>
            </a:r>
          </a:p>
          <a:p>
            <a:pPr>
              <a:lnSpc>
                <a:spcPct val="85000"/>
              </a:lnSpc>
            </a:pPr>
            <a:r>
              <a:rPr lang="en-US" b="1"/>
              <a:t>d</a:t>
            </a:r>
          </a:p>
          <a:p>
            <a:pPr>
              <a:lnSpc>
                <a:spcPct val="85000"/>
              </a:lnSpc>
            </a:pPr>
            <a:r>
              <a:rPr lang="en-US" b="1"/>
              <a:t>e</a:t>
            </a:r>
          </a:p>
          <a:p>
            <a:pPr>
              <a:lnSpc>
                <a:spcPct val="85000"/>
              </a:lnSpc>
            </a:pPr>
            <a:r>
              <a:rPr lang="en-US" b="1"/>
              <a:t>r</a:t>
            </a:r>
          </a:p>
        </p:txBody>
      </p:sp>
      <p:sp>
        <p:nvSpPr>
          <p:cNvPr id="1059845" name="Rectangle 5"/>
          <p:cNvSpPr>
            <a:spLocks noChangeArrowheads="1"/>
          </p:cNvSpPr>
          <p:nvPr/>
        </p:nvSpPr>
        <p:spPr bwMode="auto">
          <a:xfrm>
            <a:off x="5337175" y="1679575"/>
            <a:ext cx="584200" cy="3098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46" name="Line 6"/>
          <p:cNvSpPr>
            <a:spLocks noChangeShapeType="1"/>
          </p:cNvSpPr>
          <p:nvPr/>
        </p:nvSpPr>
        <p:spPr bwMode="auto">
          <a:xfrm>
            <a:off x="5927725" y="1819275"/>
            <a:ext cx="355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47" name="Line 7"/>
          <p:cNvSpPr>
            <a:spLocks noChangeShapeType="1"/>
          </p:cNvSpPr>
          <p:nvPr/>
        </p:nvSpPr>
        <p:spPr bwMode="auto">
          <a:xfrm>
            <a:off x="5927725" y="2200275"/>
            <a:ext cx="355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48" name="Line 8"/>
          <p:cNvSpPr>
            <a:spLocks noChangeShapeType="1"/>
          </p:cNvSpPr>
          <p:nvPr/>
        </p:nvSpPr>
        <p:spPr bwMode="auto">
          <a:xfrm>
            <a:off x="5930265" y="2581275"/>
            <a:ext cx="3556000" cy="6352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49" name="Line 9"/>
          <p:cNvSpPr>
            <a:spLocks noChangeShapeType="1"/>
          </p:cNvSpPr>
          <p:nvPr/>
        </p:nvSpPr>
        <p:spPr bwMode="auto">
          <a:xfrm>
            <a:off x="5927725" y="2962275"/>
            <a:ext cx="355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50" name="Line 10"/>
          <p:cNvSpPr>
            <a:spLocks noChangeShapeType="1"/>
          </p:cNvSpPr>
          <p:nvPr/>
        </p:nvSpPr>
        <p:spPr bwMode="auto">
          <a:xfrm>
            <a:off x="5927725" y="3343275"/>
            <a:ext cx="355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51" name="Line 11"/>
          <p:cNvSpPr>
            <a:spLocks noChangeShapeType="1"/>
          </p:cNvSpPr>
          <p:nvPr/>
        </p:nvSpPr>
        <p:spPr bwMode="auto">
          <a:xfrm>
            <a:off x="5927725" y="3724275"/>
            <a:ext cx="355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52" name="Line 12"/>
          <p:cNvSpPr>
            <a:spLocks noChangeShapeType="1"/>
          </p:cNvSpPr>
          <p:nvPr/>
        </p:nvSpPr>
        <p:spPr bwMode="auto">
          <a:xfrm>
            <a:off x="5927725" y="4105275"/>
            <a:ext cx="355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53" name="Line 13"/>
          <p:cNvSpPr>
            <a:spLocks noChangeShapeType="1"/>
          </p:cNvSpPr>
          <p:nvPr/>
        </p:nvSpPr>
        <p:spPr bwMode="auto">
          <a:xfrm>
            <a:off x="5927725" y="4486275"/>
            <a:ext cx="355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54" name="Line 14"/>
          <p:cNvSpPr>
            <a:spLocks noChangeShapeType="1"/>
          </p:cNvSpPr>
          <p:nvPr/>
        </p:nvSpPr>
        <p:spPr bwMode="auto">
          <a:xfrm flipV="1">
            <a:off x="5629275" y="4772025"/>
            <a:ext cx="0" cy="4953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55" name="Rectangle 15"/>
          <p:cNvSpPr>
            <a:spLocks noChangeArrowheads="1"/>
          </p:cNvSpPr>
          <p:nvPr/>
        </p:nvSpPr>
        <p:spPr bwMode="auto">
          <a:xfrm>
            <a:off x="5227528" y="5283200"/>
            <a:ext cx="866263" cy="5242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/>
              <a:t>row</a:t>
            </a:r>
          </a:p>
          <a:p>
            <a:pPr>
              <a:lnSpc>
                <a:spcPct val="85000"/>
              </a:lnSpc>
            </a:pPr>
            <a:r>
              <a:rPr lang="en-US" b="1" dirty="0"/>
              <a:t>address</a:t>
            </a:r>
          </a:p>
        </p:txBody>
      </p:sp>
      <p:sp>
        <p:nvSpPr>
          <p:cNvPr id="1059856" name="Rectangle 16"/>
          <p:cNvSpPr>
            <a:spLocks noChangeArrowheads="1"/>
          </p:cNvSpPr>
          <p:nvPr/>
        </p:nvSpPr>
        <p:spPr bwMode="auto">
          <a:xfrm>
            <a:off x="6613525" y="4956175"/>
            <a:ext cx="2870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57" name="Line 17"/>
          <p:cNvSpPr>
            <a:spLocks noChangeShapeType="1"/>
          </p:cNvSpPr>
          <p:nvPr/>
        </p:nvSpPr>
        <p:spPr bwMode="auto">
          <a:xfrm>
            <a:off x="7896225" y="5557362"/>
            <a:ext cx="0" cy="54387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58" name="Rectangle 18"/>
          <p:cNvSpPr>
            <a:spLocks noChangeArrowheads="1"/>
          </p:cNvSpPr>
          <p:nvPr/>
        </p:nvSpPr>
        <p:spPr bwMode="auto">
          <a:xfrm>
            <a:off x="7094467" y="6156325"/>
            <a:ext cx="1603516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/>
              <a:t>4-bit data word</a:t>
            </a:r>
          </a:p>
        </p:txBody>
      </p:sp>
      <p:sp>
        <p:nvSpPr>
          <p:cNvPr id="1059859" name="Line 19"/>
          <p:cNvSpPr>
            <a:spLocks noChangeShapeType="1"/>
          </p:cNvSpPr>
          <p:nvPr/>
        </p:nvSpPr>
        <p:spPr bwMode="auto">
          <a:xfrm flipV="1">
            <a:off x="6677025" y="1654175"/>
            <a:ext cx="0" cy="330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60" name="Line 20"/>
          <p:cNvSpPr>
            <a:spLocks noChangeShapeType="1"/>
          </p:cNvSpPr>
          <p:nvPr/>
        </p:nvSpPr>
        <p:spPr bwMode="auto">
          <a:xfrm flipV="1">
            <a:off x="7058025" y="1654175"/>
            <a:ext cx="0" cy="330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61" name="Line 21"/>
          <p:cNvSpPr>
            <a:spLocks noChangeShapeType="1"/>
          </p:cNvSpPr>
          <p:nvPr/>
        </p:nvSpPr>
        <p:spPr bwMode="auto">
          <a:xfrm flipV="1">
            <a:off x="7439025" y="1654175"/>
            <a:ext cx="0" cy="330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62" name="Line 22"/>
          <p:cNvSpPr>
            <a:spLocks noChangeShapeType="1"/>
          </p:cNvSpPr>
          <p:nvPr/>
        </p:nvSpPr>
        <p:spPr bwMode="auto">
          <a:xfrm flipV="1">
            <a:off x="7820025" y="1654175"/>
            <a:ext cx="0" cy="330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63" name="Line 23"/>
          <p:cNvSpPr>
            <a:spLocks noChangeShapeType="1"/>
          </p:cNvSpPr>
          <p:nvPr/>
        </p:nvSpPr>
        <p:spPr bwMode="auto">
          <a:xfrm flipV="1">
            <a:off x="8201025" y="1654175"/>
            <a:ext cx="0" cy="330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64" name="Line 24"/>
          <p:cNvSpPr>
            <a:spLocks noChangeShapeType="1"/>
          </p:cNvSpPr>
          <p:nvPr/>
        </p:nvSpPr>
        <p:spPr bwMode="auto">
          <a:xfrm flipV="1">
            <a:off x="8582025" y="1654175"/>
            <a:ext cx="0" cy="330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65" name="Line 25"/>
          <p:cNvSpPr>
            <a:spLocks noChangeShapeType="1"/>
          </p:cNvSpPr>
          <p:nvPr/>
        </p:nvSpPr>
        <p:spPr bwMode="auto">
          <a:xfrm flipV="1">
            <a:off x="9344025" y="1654175"/>
            <a:ext cx="0" cy="330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1059866" name="Rectangle 26"/>
          <p:cNvSpPr>
            <a:spLocks noChangeArrowheads="1"/>
          </p:cNvSpPr>
          <p:nvPr/>
        </p:nvSpPr>
        <p:spPr bwMode="auto">
          <a:xfrm>
            <a:off x="6905625" y="2809875"/>
            <a:ext cx="1110882" cy="524246"/>
          </a:xfrm>
          <a:prstGeom prst="rect">
            <a:avLst/>
          </a:prstGeom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/>
              <a:t>SRAM Cell</a:t>
            </a:r>
          </a:p>
          <a:p>
            <a:pPr>
              <a:lnSpc>
                <a:spcPct val="85000"/>
              </a:lnSpc>
            </a:pPr>
            <a:r>
              <a:rPr lang="en-US" b="1" dirty="0"/>
              <a:t>  Array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9496425" y="2066925"/>
            <a:ext cx="1711325" cy="523875"/>
            <a:chOff x="3076" y="1996"/>
            <a:chExt cx="1078" cy="330"/>
          </a:xfrm>
        </p:grpSpPr>
        <p:sp>
          <p:nvSpPr>
            <p:cNvPr id="1059868" name="Line 28"/>
            <p:cNvSpPr>
              <a:spLocks noChangeShapeType="1"/>
            </p:cNvSpPr>
            <p:nvPr/>
          </p:nvSpPr>
          <p:spPr bwMode="auto">
            <a:xfrm flipV="1">
              <a:off x="3076" y="2156"/>
              <a:ext cx="280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9869" name="Rectangle 29"/>
            <p:cNvSpPr>
              <a:spLocks noChangeArrowheads="1"/>
            </p:cNvSpPr>
            <p:nvPr/>
          </p:nvSpPr>
          <p:spPr bwMode="auto">
            <a:xfrm>
              <a:off x="3368" y="1996"/>
              <a:ext cx="786" cy="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 dirty="0"/>
                <a:t>word (row) </a:t>
              </a:r>
            </a:p>
            <a:p>
              <a:pPr>
                <a:lnSpc>
                  <a:spcPct val="85000"/>
                </a:lnSpc>
              </a:pPr>
              <a:r>
                <a:rPr lang="en-US" b="1" dirty="0"/>
                <a:t>select line</a:t>
              </a: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8115293" y="1163622"/>
            <a:ext cx="2755900" cy="288469"/>
            <a:chOff x="3028" y="448"/>
            <a:chExt cx="1300" cy="335"/>
          </a:xfrm>
        </p:grpSpPr>
        <p:sp>
          <p:nvSpPr>
            <p:cNvPr id="1059871" name="Line 31"/>
            <p:cNvSpPr>
              <a:spLocks noChangeShapeType="1"/>
            </p:cNvSpPr>
            <p:nvPr/>
          </p:nvSpPr>
          <p:spPr bwMode="auto">
            <a:xfrm flipV="1">
              <a:off x="3028" y="572"/>
              <a:ext cx="232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9872" name="Rectangle 32"/>
            <p:cNvSpPr>
              <a:spLocks noChangeArrowheads="1"/>
            </p:cNvSpPr>
            <p:nvPr/>
          </p:nvSpPr>
          <p:spPr bwMode="auto">
            <a:xfrm>
              <a:off x="3272" y="448"/>
              <a:ext cx="1056" cy="3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 dirty="0"/>
                <a:t>bit (data) lines</a:t>
              </a:r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8963025" y="3190876"/>
            <a:ext cx="2955925" cy="920750"/>
            <a:chOff x="2788" y="768"/>
            <a:chExt cx="1862" cy="580"/>
          </a:xfrm>
        </p:grpSpPr>
        <p:sp>
          <p:nvSpPr>
            <p:cNvPr id="1059874" name="Line 34"/>
            <p:cNvSpPr>
              <a:spLocks noChangeShapeType="1"/>
            </p:cNvSpPr>
            <p:nvPr/>
          </p:nvSpPr>
          <p:spPr bwMode="auto">
            <a:xfrm flipV="1">
              <a:off x="2788" y="1066"/>
              <a:ext cx="610" cy="2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9875" name="Rectangle 35"/>
            <p:cNvSpPr>
              <a:spLocks noChangeArrowheads="1"/>
            </p:cNvSpPr>
            <p:nvPr/>
          </p:nvSpPr>
          <p:spPr bwMode="auto">
            <a:xfrm>
              <a:off x="3393" y="768"/>
              <a:ext cx="1257" cy="58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r>
                <a:rPr lang="en-US" b="1" dirty="0"/>
                <a:t>Each intersection represents a </a:t>
              </a:r>
            </a:p>
            <a:p>
              <a:r>
                <a:rPr lang="en-US" b="1" dirty="0"/>
                <a:t>6-T SRAM cell</a:t>
              </a:r>
            </a:p>
          </p:txBody>
        </p:sp>
      </p:grpSp>
      <p:sp>
        <p:nvSpPr>
          <p:cNvPr id="1059876" name="Line 36"/>
          <p:cNvSpPr>
            <a:spLocks noChangeShapeType="1"/>
          </p:cNvSpPr>
          <p:nvPr/>
        </p:nvSpPr>
        <p:spPr bwMode="auto">
          <a:xfrm flipV="1">
            <a:off x="8963025" y="1622423"/>
            <a:ext cx="0" cy="33274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77" name="Rectangle 37"/>
          <p:cNvSpPr>
            <a:spLocks noChangeArrowheads="1"/>
          </p:cNvSpPr>
          <p:nvPr/>
        </p:nvSpPr>
        <p:spPr bwMode="auto">
          <a:xfrm>
            <a:off x="7038009" y="4943475"/>
            <a:ext cx="1906932" cy="60529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/>
            <a:r>
              <a:rPr lang="en-US" b="1"/>
              <a:t>Column Selector &amp;</a:t>
            </a:r>
          </a:p>
          <a:p>
            <a:pPr algn="ctr"/>
            <a:r>
              <a:rPr lang="en-US" b="1"/>
              <a:t>  I/O Circuits</a:t>
            </a:r>
          </a:p>
        </p:txBody>
      </p:sp>
      <p:sp>
        <p:nvSpPr>
          <p:cNvPr id="1059878" name="Rectangle 38"/>
          <p:cNvSpPr>
            <a:spLocks noChangeArrowheads="1"/>
          </p:cNvSpPr>
          <p:nvPr/>
        </p:nvSpPr>
        <p:spPr bwMode="auto">
          <a:xfrm>
            <a:off x="10182226" y="5019675"/>
            <a:ext cx="866263" cy="60529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b="1" dirty="0"/>
              <a:t>column</a:t>
            </a:r>
          </a:p>
          <a:p>
            <a:r>
              <a:rPr lang="en-US" b="1" dirty="0"/>
              <a:t>address</a:t>
            </a:r>
          </a:p>
        </p:txBody>
      </p:sp>
      <p:sp>
        <p:nvSpPr>
          <p:cNvPr id="1059879" name="Line 39"/>
          <p:cNvSpPr>
            <a:spLocks noChangeShapeType="1"/>
          </p:cNvSpPr>
          <p:nvPr/>
        </p:nvSpPr>
        <p:spPr bwMode="auto">
          <a:xfrm flipH="1">
            <a:off x="9496425" y="5248275"/>
            <a:ext cx="6477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81" name="Line 41"/>
          <p:cNvSpPr>
            <a:spLocks noChangeShapeType="1"/>
          </p:cNvSpPr>
          <p:nvPr/>
        </p:nvSpPr>
        <p:spPr bwMode="auto">
          <a:xfrm flipV="1">
            <a:off x="9344025" y="1619245"/>
            <a:ext cx="0" cy="33274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82" name="Line 42"/>
          <p:cNvSpPr>
            <a:spLocks noChangeShapeType="1"/>
          </p:cNvSpPr>
          <p:nvPr/>
        </p:nvSpPr>
        <p:spPr bwMode="auto">
          <a:xfrm flipV="1">
            <a:off x="8582025" y="1619245"/>
            <a:ext cx="0" cy="33274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83" name="Line 43"/>
          <p:cNvSpPr>
            <a:spLocks noChangeShapeType="1"/>
          </p:cNvSpPr>
          <p:nvPr/>
        </p:nvSpPr>
        <p:spPr bwMode="auto">
          <a:xfrm flipV="1">
            <a:off x="8201025" y="1619245"/>
            <a:ext cx="0" cy="33274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84" name="AutoShape 44"/>
          <p:cNvSpPr>
            <a:spLocks/>
          </p:cNvSpPr>
          <p:nvPr/>
        </p:nvSpPr>
        <p:spPr bwMode="auto">
          <a:xfrm rot="-5400000">
            <a:off x="7941468" y="111902"/>
            <a:ext cx="152384" cy="2805130"/>
          </a:xfrm>
          <a:prstGeom prst="rightBrace">
            <a:avLst>
              <a:gd name="adj1" fmla="val 75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885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495115" y="1940484"/>
            <a:ext cx="4832351" cy="2462684"/>
          </a:xfrm>
          <a:noFill/>
          <a:ln/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 dirty="0"/>
              <a:t>Each row holds a data block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2400" b="1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2400" b="1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2400" b="1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 dirty="0"/>
              <a:t>Column address selects the requested word from block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1F01DEF-9949-4DB3-AB4A-8EAF9D7B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SRAM Cache Design</a:t>
            </a:r>
          </a:p>
        </p:txBody>
      </p:sp>
      <p:sp>
        <p:nvSpPr>
          <p:cNvPr id="45" name="Slide Number Placeholder 6">
            <a:extLst>
              <a:ext uri="{FF2B5EF4-FFF2-40B4-BE49-F238E27FC236}">
                <a16:creationId xmlns:a16="http://schemas.microsoft.com/office/drawing/2014/main" id="{F8760E83-6A76-4FAD-B2D1-98D07D34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527517"/>
              <a:t>3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99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59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59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598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988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Cache Hit and Miss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>
          <a:xfrm>
            <a:off x="312280" y="1043894"/>
            <a:ext cx="10972800" cy="4964611"/>
          </a:xfrm>
        </p:spPr>
        <p:txBody>
          <a:bodyPr>
            <a:normAutofit/>
          </a:bodyPr>
          <a:lstStyle/>
          <a:p>
            <a:r>
              <a:rPr lang="en-US" altLang="en-US" sz="2400" b="1" dirty="0"/>
              <a:t>Hit:</a:t>
            </a:r>
            <a:r>
              <a:rPr lang="en-US" altLang="en-US" sz="2400" dirty="0"/>
              <a:t> Data appears in some block of the cache</a:t>
            </a:r>
          </a:p>
          <a:p>
            <a:pPr lvl="1"/>
            <a:r>
              <a:rPr lang="en-US" altLang="en-US" sz="2400" b="1" dirty="0"/>
              <a:t>Hit Rate: </a:t>
            </a:r>
            <a:r>
              <a:rPr lang="en-US" altLang="en-US" sz="2400" dirty="0"/>
              <a:t># hits / total accesses on the cache</a:t>
            </a:r>
          </a:p>
          <a:p>
            <a:pPr lvl="1"/>
            <a:r>
              <a:rPr lang="en-US" altLang="en-US" sz="2400" b="1" dirty="0"/>
              <a:t>Hit Time: </a:t>
            </a:r>
            <a:r>
              <a:rPr lang="en-US" altLang="en-US" sz="2400" dirty="0"/>
              <a:t>Time to access the cache</a:t>
            </a:r>
          </a:p>
          <a:p>
            <a:pPr lvl="1"/>
            <a:endParaRPr lang="en-US" altLang="en-US" sz="2400" dirty="0"/>
          </a:p>
          <a:p>
            <a:r>
              <a:rPr lang="en-US" altLang="en-US" sz="2400" b="1" dirty="0"/>
              <a:t>Miss: </a:t>
            </a:r>
            <a:r>
              <a:rPr lang="en-US" altLang="en-US" sz="2400" dirty="0"/>
              <a:t>Data needs to be retrieved from the lower level (and stored in cache)</a:t>
            </a:r>
          </a:p>
          <a:p>
            <a:pPr lvl="1"/>
            <a:r>
              <a:rPr lang="en-US" altLang="en-US" sz="2400" b="1" dirty="0"/>
              <a:t>Miss Rate:</a:t>
            </a:r>
            <a:r>
              <a:rPr lang="en-US" altLang="en-US" sz="2400" dirty="0"/>
              <a:t> 1 - (Hit Rate)</a:t>
            </a:r>
          </a:p>
          <a:p>
            <a:pPr lvl="1"/>
            <a:r>
              <a:rPr lang="en-US" altLang="en-US" sz="2400" b="1" dirty="0"/>
              <a:t>Miss Penalty:</a:t>
            </a:r>
            <a:r>
              <a:rPr lang="en-US" altLang="en-US" sz="2400" dirty="0"/>
              <a:t> Average delay in the processor caused by each miss</a:t>
            </a:r>
          </a:p>
          <a:p>
            <a:pPr>
              <a:buFontTx/>
              <a:buNone/>
            </a:pPr>
            <a:endParaRPr lang="en-US" altLang="en-US" sz="2400" dirty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9F6AC52F-5E70-4078-842A-DAE830E87886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154629" name="Rectangle 5"/>
          <p:cNvSpPr>
            <a:spLocks noChangeArrowheads="1"/>
          </p:cNvSpPr>
          <p:nvPr/>
        </p:nvSpPr>
        <p:spPr bwMode="auto">
          <a:xfrm>
            <a:off x="4826000" y="4569375"/>
            <a:ext cx="1270000" cy="153546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7107858" y="4366597"/>
            <a:ext cx="2247726" cy="190458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7173690" y="4414203"/>
            <a:ext cx="216886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Lower Level Memory </a:t>
            </a:r>
          </a:p>
          <a:p>
            <a:pPr eaLnBrk="0" hangingPunct="0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(cache/main memory)</a:t>
            </a:r>
          </a:p>
        </p:txBody>
      </p:sp>
      <p:sp>
        <p:nvSpPr>
          <p:cNvPr id="154632" name="Rectangle 8"/>
          <p:cNvSpPr>
            <a:spLocks noChangeArrowheads="1"/>
          </p:cNvSpPr>
          <p:nvPr/>
        </p:nvSpPr>
        <p:spPr bwMode="auto">
          <a:xfrm>
            <a:off x="4803486" y="4555803"/>
            <a:ext cx="77425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sp>
        <p:nvSpPr>
          <p:cNvPr id="154633" name="Line 9"/>
          <p:cNvSpPr>
            <a:spLocks noChangeShapeType="1"/>
          </p:cNvSpPr>
          <p:nvPr/>
        </p:nvSpPr>
        <p:spPr bwMode="auto">
          <a:xfrm flipH="1">
            <a:off x="2971397" y="5928276"/>
            <a:ext cx="185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634" name="Rectangle 10"/>
          <p:cNvSpPr>
            <a:spLocks noChangeArrowheads="1"/>
          </p:cNvSpPr>
          <p:nvPr/>
        </p:nvSpPr>
        <p:spPr bwMode="auto">
          <a:xfrm>
            <a:off x="3250797" y="6004477"/>
            <a:ext cx="137986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Processor</a:t>
            </a:r>
          </a:p>
        </p:txBody>
      </p:sp>
      <p:sp>
        <p:nvSpPr>
          <p:cNvPr id="154635" name="Line 11"/>
          <p:cNvSpPr>
            <a:spLocks noChangeShapeType="1"/>
          </p:cNvSpPr>
          <p:nvPr/>
        </p:nvSpPr>
        <p:spPr bwMode="auto">
          <a:xfrm>
            <a:off x="3014260" y="5242476"/>
            <a:ext cx="180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636" name="Rectangle 12"/>
          <p:cNvSpPr>
            <a:spLocks noChangeArrowheads="1"/>
          </p:cNvSpPr>
          <p:nvPr/>
        </p:nvSpPr>
        <p:spPr bwMode="auto">
          <a:xfrm>
            <a:off x="3098397" y="5242477"/>
            <a:ext cx="164308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From Processor</a:t>
            </a:r>
          </a:p>
        </p:txBody>
      </p:sp>
      <p:sp>
        <p:nvSpPr>
          <p:cNvPr id="154637" name="Line 13"/>
          <p:cNvSpPr>
            <a:spLocks noChangeShapeType="1"/>
          </p:cNvSpPr>
          <p:nvPr/>
        </p:nvSpPr>
        <p:spPr bwMode="auto">
          <a:xfrm>
            <a:off x="6193458" y="5407577"/>
            <a:ext cx="88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638" name="Rectangle 14"/>
          <p:cNvSpPr>
            <a:spLocks noChangeArrowheads="1"/>
          </p:cNvSpPr>
          <p:nvPr/>
        </p:nvSpPr>
        <p:spPr bwMode="auto">
          <a:xfrm>
            <a:off x="5348908" y="5601150"/>
            <a:ext cx="365760" cy="368300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639" name="Rectangle 15"/>
          <p:cNvSpPr>
            <a:spLocks noChangeArrowheads="1"/>
          </p:cNvSpPr>
          <p:nvPr/>
        </p:nvSpPr>
        <p:spPr bwMode="auto">
          <a:xfrm>
            <a:off x="4826000" y="5240902"/>
            <a:ext cx="1325685" cy="33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en-US" sz="1615" dirty="0">
                <a:latin typeface="Arial" panose="020B0604020202020204" pitchFamily="34" charset="0"/>
                <a:cs typeface="Arial" panose="020B0604020202020204" pitchFamily="34" charset="0"/>
              </a:rPr>
              <a:t>data block X</a:t>
            </a:r>
          </a:p>
        </p:txBody>
      </p:sp>
      <p:sp>
        <p:nvSpPr>
          <p:cNvPr id="154640" name="Rectangle 16"/>
          <p:cNvSpPr>
            <a:spLocks noChangeArrowheads="1"/>
          </p:cNvSpPr>
          <p:nvPr/>
        </p:nvSpPr>
        <p:spPr bwMode="auto">
          <a:xfrm>
            <a:off x="7784132" y="5758414"/>
            <a:ext cx="374904" cy="3683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641" name="Rectangle 17"/>
          <p:cNvSpPr>
            <a:spLocks noChangeArrowheads="1"/>
          </p:cNvSpPr>
          <p:nvPr/>
        </p:nvSpPr>
        <p:spPr bwMode="auto">
          <a:xfrm>
            <a:off x="7305957" y="5459944"/>
            <a:ext cx="144815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data block Y</a:t>
            </a:r>
          </a:p>
        </p:txBody>
      </p:sp>
      <p:sp>
        <p:nvSpPr>
          <p:cNvPr id="154642" name="Line 18"/>
          <p:cNvSpPr>
            <a:spLocks noChangeShapeType="1"/>
          </p:cNvSpPr>
          <p:nvPr/>
        </p:nvSpPr>
        <p:spPr bwMode="auto">
          <a:xfrm>
            <a:off x="3039094" y="5090076"/>
            <a:ext cx="2362200" cy="2286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643" name="Line 19"/>
          <p:cNvSpPr>
            <a:spLocks noChangeShapeType="1"/>
          </p:cNvSpPr>
          <p:nvPr/>
        </p:nvSpPr>
        <p:spPr bwMode="auto">
          <a:xfrm>
            <a:off x="3039094" y="4785276"/>
            <a:ext cx="2362200" cy="228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644" name="AutoShape 20"/>
          <p:cNvSpPr>
            <a:spLocks noChangeArrowheads="1"/>
          </p:cNvSpPr>
          <p:nvPr/>
        </p:nvSpPr>
        <p:spPr bwMode="auto">
          <a:xfrm>
            <a:off x="5096494" y="4632876"/>
            <a:ext cx="1371600" cy="685800"/>
          </a:xfrm>
          <a:prstGeom prst="irregularSeal1">
            <a:avLst/>
          </a:prstGeom>
          <a:solidFill>
            <a:srgbClr val="FF0000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find!</a:t>
            </a:r>
          </a:p>
        </p:txBody>
      </p:sp>
      <p:sp>
        <p:nvSpPr>
          <p:cNvPr id="154645" name="Line 21"/>
          <p:cNvSpPr>
            <a:spLocks noChangeShapeType="1"/>
          </p:cNvSpPr>
          <p:nvPr/>
        </p:nvSpPr>
        <p:spPr bwMode="auto">
          <a:xfrm>
            <a:off x="6163294" y="5090076"/>
            <a:ext cx="1861161" cy="16349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646" name="Rectangle 22"/>
          <p:cNvSpPr>
            <a:spLocks noChangeArrowheads="1"/>
          </p:cNvSpPr>
          <p:nvPr/>
        </p:nvSpPr>
        <p:spPr bwMode="auto">
          <a:xfrm>
            <a:off x="5345782" y="5602788"/>
            <a:ext cx="365760" cy="368300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647" name="Rectangle 23"/>
          <p:cNvSpPr>
            <a:spLocks noChangeArrowheads="1"/>
          </p:cNvSpPr>
          <p:nvPr/>
        </p:nvSpPr>
        <p:spPr bwMode="auto">
          <a:xfrm>
            <a:off x="7786538" y="5760821"/>
            <a:ext cx="374904" cy="3683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648" name="Rectangle 24"/>
          <p:cNvSpPr>
            <a:spLocks noChangeArrowheads="1"/>
          </p:cNvSpPr>
          <p:nvPr/>
        </p:nvSpPr>
        <p:spPr bwMode="auto">
          <a:xfrm>
            <a:off x="5344144" y="5237714"/>
            <a:ext cx="370524" cy="3683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07108" y="4206724"/>
            <a:ext cx="694421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Miss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258654" y="5861332"/>
            <a:ext cx="511679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Hit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48111" y="5717017"/>
            <a:ext cx="511679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Hit</a:t>
            </a: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35CE1F0E-F2EC-4212-9EA6-6EBBFC0BB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696" y="4813018"/>
            <a:ext cx="368300" cy="368300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FC17E-254D-4477-B188-C1A048D7C0CA}"/>
              </a:ext>
            </a:extLst>
          </p:cNvPr>
          <p:cNvSpPr txBox="1"/>
          <p:nvPr/>
        </p:nvSpPr>
        <p:spPr>
          <a:xfrm>
            <a:off x="1771879" y="4784090"/>
            <a:ext cx="674865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/>
              <a:t>read</a:t>
            </a:r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59660C9D-D8E6-4AE6-AD77-3157C22BD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430" y="4813018"/>
            <a:ext cx="368300" cy="3683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D5E311-D613-4B76-A38E-DB616A5A4ABC}"/>
              </a:ext>
            </a:extLst>
          </p:cNvPr>
          <p:cNvSpPr txBox="1"/>
          <p:nvPr/>
        </p:nvSpPr>
        <p:spPr>
          <a:xfrm>
            <a:off x="1777068" y="4781041"/>
            <a:ext cx="674865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148124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Memory Hierarchy Performance 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idx="1"/>
          </p:nvPr>
        </p:nvSpPr>
        <p:spPr>
          <a:xfrm>
            <a:off x="458627" y="2986819"/>
            <a:ext cx="11274746" cy="3041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b="1" dirty="0"/>
              <a:t>Average Memory Access Time (AMAT)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b="1" dirty="0"/>
              <a:t>     = Hit Time + Miss rate x Miss Penalty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b="1" dirty="0"/>
              <a:t>Example:</a:t>
            </a:r>
            <a:r>
              <a:rPr lang="en-US" altLang="en-US" sz="24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Cache Hit = 1 cycle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Miss rate = 10% = 0.1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Miss penalty = 300 cycles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AMAT = </a:t>
            </a:r>
            <a:r>
              <a:rPr lang="en-US" altLang="en-US" sz="2400" dirty="0" err="1"/>
              <a:t>T</a:t>
            </a:r>
            <a:r>
              <a:rPr lang="en-US" altLang="en-US" sz="2400" baseline="-20000" dirty="0" err="1"/>
              <a:t>hit</a:t>
            </a:r>
            <a:r>
              <a:rPr lang="en-US" altLang="en-US" sz="2400" dirty="0"/>
              <a:t>(L1) + </a:t>
            </a:r>
            <a:r>
              <a:rPr lang="en-US" altLang="en-US" sz="2400" dirty="0" err="1"/>
              <a:t>Miss_rate</a:t>
            </a:r>
            <a:r>
              <a:rPr lang="en-US" altLang="en-US" sz="2400" dirty="0"/>
              <a:t>(L1) x T(Memory) = 1 + 0.1 x 300 = 31 cycles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89C0-6213-48C7-B1A1-74F9FBE7ACFC}" type="slidenum">
              <a:rPr lang="en-US" altLang="zh-TW"/>
              <a:pPr/>
              <a:t>5</a:t>
            </a:fld>
            <a:endParaRPr lang="en-US" altLang="zh-TW"/>
          </a:p>
        </p:txBody>
      </p:sp>
      <p:grpSp>
        <p:nvGrpSpPr>
          <p:cNvPr id="260100" name="Group 4"/>
          <p:cNvGrpSpPr>
            <a:grpSpLocks/>
          </p:cNvGrpSpPr>
          <p:nvPr/>
        </p:nvGrpSpPr>
        <p:grpSpPr bwMode="auto">
          <a:xfrm>
            <a:off x="8915400" y="1203325"/>
            <a:ext cx="1524000" cy="2378075"/>
            <a:chOff x="3312" y="864"/>
            <a:chExt cx="960" cy="1498"/>
          </a:xfrm>
        </p:grpSpPr>
        <p:sp>
          <p:nvSpPr>
            <p:cNvPr id="260101" name="Rectangle 5"/>
            <p:cNvSpPr>
              <a:spLocks noChangeArrowheads="1"/>
            </p:cNvSpPr>
            <p:nvPr/>
          </p:nvSpPr>
          <p:spPr bwMode="auto">
            <a:xfrm>
              <a:off x="3312" y="864"/>
              <a:ext cx="960" cy="149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0102" name="Rectangle 6"/>
            <p:cNvSpPr>
              <a:spLocks noChangeArrowheads="1"/>
            </p:cNvSpPr>
            <p:nvPr/>
          </p:nvSpPr>
          <p:spPr bwMode="auto">
            <a:xfrm>
              <a:off x="3504" y="1392"/>
              <a:ext cx="545" cy="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</a:p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Memory</a:t>
              </a:r>
            </a:p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(DRAM)</a:t>
              </a:r>
            </a:p>
          </p:txBody>
        </p:sp>
      </p:grpSp>
      <p:grpSp>
        <p:nvGrpSpPr>
          <p:cNvPr id="260103" name="Group 7"/>
          <p:cNvGrpSpPr>
            <a:grpSpLocks/>
          </p:cNvGrpSpPr>
          <p:nvPr/>
        </p:nvGrpSpPr>
        <p:grpSpPr bwMode="auto">
          <a:xfrm rot="16200000">
            <a:off x="3052746" y="1300901"/>
            <a:ext cx="632041" cy="1066800"/>
            <a:chOff x="688" y="1289"/>
            <a:chExt cx="272" cy="672"/>
          </a:xfrm>
        </p:grpSpPr>
        <p:sp>
          <p:nvSpPr>
            <p:cNvPr id="260104" name="Rectangle 8"/>
            <p:cNvSpPr>
              <a:spLocks noChangeArrowheads="1"/>
            </p:cNvSpPr>
            <p:nvPr/>
          </p:nvSpPr>
          <p:spPr bwMode="auto">
            <a:xfrm>
              <a:off x="688" y="1296"/>
              <a:ext cx="272" cy="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0105" name="Rectangle 9"/>
            <p:cNvSpPr>
              <a:spLocks noChangeArrowheads="1"/>
            </p:cNvSpPr>
            <p:nvPr/>
          </p:nvSpPr>
          <p:spPr bwMode="auto">
            <a:xfrm rot="5400000">
              <a:off x="498" y="1514"/>
              <a:ext cx="672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 anchor="ctr">
              <a:spAutoFit/>
            </a:bodyPr>
            <a:lstStyle/>
            <a:p>
              <a:pPr algn="ctr"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First-level</a:t>
              </a:r>
            </a:p>
            <a:p>
              <a:pPr algn="ctr"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Cache</a:t>
              </a:r>
            </a:p>
          </p:txBody>
        </p:sp>
      </p:grpSp>
      <p:sp>
        <p:nvSpPr>
          <p:cNvPr id="260106" name="Line 10"/>
          <p:cNvSpPr>
            <a:spLocks noChangeShapeType="1"/>
          </p:cNvSpPr>
          <p:nvPr/>
        </p:nvSpPr>
        <p:spPr bwMode="auto">
          <a:xfrm>
            <a:off x="1905000" y="1812925"/>
            <a:ext cx="914400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107" name="Line 11"/>
          <p:cNvSpPr>
            <a:spLocks noChangeShapeType="1"/>
          </p:cNvSpPr>
          <p:nvPr/>
        </p:nvSpPr>
        <p:spPr bwMode="auto">
          <a:xfrm flipV="1">
            <a:off x="3929241" y="1828800"/>
            <a:ext cx="498615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108" name="Text Box 12"/>
          <p:cNvSpPr txBox="1">
            <a:spLocks noChangeArrowheads="1"/>
          </p:cNvSpPr>
          <p:nvPr/>
        </p:nvSpPr>
        <p:spPr bwMode="auto">
          <a:xfrm>
            <a:off x="1839915" y="1980950"/>
            <a:ext cx="9765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Hit Time</a:t>
            </a:r>
          </a:p>
        </p:txBody>
      </p:sp>
      <p:sp>
        <p:nvSpPr>
          <p:cNvPr id="260109" name="Text Box 13"/>
          <p:cNvSpPr txBox="1">
            <a:spLocks noChangeArrowheads="1"/>
          </p:cNvSpPr>
          <p:nvPr/>
        </p:nvSpPr>
        <p:spPr bwMode="auto">
          <a:xfrm>
            <a:off x="5301321" y="1891482"/>
            <a:ext cx="13708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Miss penalty</a:t>
            </a:r>
          </a:p>
        </p:txBody>
      </p:sp>
      <p:sp>
        <p:nvSpPr>
          <p:cNvPr id="260110" name="Text Box 14"/>
          <p:cNvSpPr txBox="1">
            <a:spLocks noChangeArrowheads="1"/>
          </p:cNvSpPr>
          <p:nvPr/>
        </p:nvSpPr>
        <p:spPr bwMode="auto">
          <a:xfrm>
            <a:off x="1973014" y="1303371"/>
            <a:ext cx="8197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1 cycle</a:t>
            </a:r>
          </a:p>
        </p:txBody>
      </p:sp>
      <p:sp>
        <p:nvSpPr>
          <p:cNvPr id="260111" name="Text Box 15"/>
          <p:cNvSpPr txBox="1">
            <a:spLocks noChangeArrowheads="1"/>
          </p:cNvSpPr>
          <p:nvPr/>
        </p:nvSpPr>
        <p:spPr bwMode="auto">
          <a:xfrm>
            <a:off x="5956567" y="1434316"/>
            <a:ext cx="11435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300 cycles</a:t>
            </a:r>
          </a:p>
        </p:txBody>
      </p:sp>
      <p:sp>
        <p:nvSpPr>
          <p:cNvPr id="2" name="Oval Callout 1"/>
          <p:cNvSpPr/>
          <p:nvPr/>
        </p:nvSpPr>
        <p:spPr>
          <a:xfrm>
            <a:off x="5602550" y="3688014"/>
            <a:ext cx="5979850" cy="1850522"/>
          </a:xfrm>
          <a:prstGeom prst="wedgeEllipseCallout">
            <a:avLst>
              <a:gd name="adj1" fmla="val 32507"/>
              <a:gd name="adj2" fmla="val 62180"/>
            </a:avLst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Due to long-latency memory, AMAT is 30 cycles longer than cache latency.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</a:rPr>
              <a:t>Can we reduce the overhead?</a:t>
            </a:r>
          </a:p>
        </p:txBody>
      </p:sp>
    </p:spTree>
    <p:extLst>
      <p:ext uri="{BB962C8B-B14F-4D97-AF65-F5344CB8AC3E}">
        <p14:creationId xmlns:p14="http://schemas.microsoft.com/office/powerpoint/2010/main" val="375855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0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0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0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0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0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0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0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6" grpId="0" animBg="1"/>
      <p:bldP spid="260107" grpId="0" animBg="1"/>
      <p:bldP spid="260108" grpId="0"/>
      <p:bldP spid="260109" grpId="0"/>
      <p:bldP spid="260110" grpId="0"/>
      <p:bldP spid="260111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68" name="Rectangle 24"/>
          <p:cNvSpPr>
            <a:spLocks noChangeArrowheads="1"/>
          </p:cNvSpPr>
          <p:nvPr/>
        </p:nvSpPr>
        <p:spPr bwMode="auto">
          <a:xfrm>
            <a:off x="2051538" y="1143000"/>
            <a:ext cx="5949462" cy="2133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Reducing Penalty: Multi-Level Cache </a:t>
            </a:r>
          </a:p>
        </p:txBody>
      </p:sp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DCE0-9160-4C9B-AC9D-DEFA4FF64048}" type="slidenum">
              <a:rPr lang="en-US" altLang="zh-TW"/>
              <a:pPr/>
              <a:t>6</a:t>
            </a:fld>
            <a:endParaRPr lang="en-US" altLang="zh-TW"/>
          </a:p>
        </p:txBody>
      </p:sp>
      <p:grpSp>
        <p:nvGrpSpPr>
          <p:cNvPr id="262148" name="Group 4"/>
          <p:cNvGrpSpPr>
            <a:grpSpLocks/>
          </p:cNvGrpSpPr>
          <p:nvPr/>
        </p:nvGrpSpPr>
        <p:grpSpPr bwMode="auto">
          <a:xfrm>
            <a:off x="8915400" y="1203325"/>
            <a:ext cx="1524000" cy="2378075"/>
            <a:chOff x="3312" y="864"/>
            <a:chExt cx="960" cy="1498"/>
          </a:xfrm>
        </p:grpSpPr>
        <p:sp>
          <p:nvSpPr>
            <p:cNvPr id="262149" name="Rectangle 5"/>
            <p:cNvSpPr>
              <a:spLocks noChangeArrowheads="1"/>
            </p:cNvSpPr>
            <p:nvPr/>
          </p:nvSpPr>
          <p:spPr bwMode="auto">
            <a:xfrm>
              <a:off x="3312" y="864"/>
              <a:ext cx="960" cy="149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50" name="Rectangle 6"/>
            <p:cNvSpPr>
              <a:spLocks noChangeArrowheads="1"/>
            </p:cNvSpPr>
            <p:nvPr/>
          </p:nvSpPr>
          <p:spPr bwMode="auto">
            <a:xfrm>
              <a:off x="3504" y="1392"/>
              <a:ext cx="545" cy="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</a:p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Memory</a:t>
              </a:r>
            </a:p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(DRAM)</a:t>
              </a:r>
            </a:p>
          </p:txBody>
        </p:sp>
      </p:grpSp>
      <p:grpSp>
        <p:nvGrpSpPr>
          <p:cNvPr id="262151" name="Group 7"/>
          <p:cNvGrpSpPr>
            <a:grpSpLocks/>
          </p:cNvGrpSpPr>
          <p:nvPr/>
        </p:nvGrpSpPr>
        <p:grpSpPr bwMode="auto">
          <a:xfrm>
            <a:off x="4218820" y="1279525"/>
            <a:ext cx="1125497" cy="1066800"/>
            <a:chOff x="1648" y="1152"/>
            <a:chExt cx="512" cy="672"/>
          </a:xfrm>
        </p:grpSpPr>
        <p:sp>
          <p:nvSpPr>
            <p:cNvPr id="262152" name="Rectangle 8"/>
            <p:cNvSpPr>
              <a:spLocks noChangeArrowheads="1"/>
            </p:cNvSpPr>
            <p:nvPr/>
          </p:nvSpPr>
          <p:spPr bwMode="auto">
            <a:xfrm>
              <a:off x="1648" y="1152"/>
              <a:ext cx="512" cy="6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2153" name="Rectangle 9"/>
            <p:cNvSpPr>
              <a:spLocks noChangeArrowheads="1"/>
            </p:cNvSpPr>
            <p:nvPr/>
          </p:nvSpPr>
          <p:spPr bwMode="auto">
            <a:xfrm>
              <a:off x="1712" y="1235"/>
              <a:ext cx="376" cy="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Second</a:t>
              </a:r>
            </a:p>
            <a:p>
              <a:pPr algn="ctr"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Level</a:t>
              </a:r>
            </a:p>
            <a:p>
              <a:pPr algn="ctr"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Cache</a:t>
              </a:r>
            </a:p>
          </p:txBody>
        </p:sp>
      </p:grpSp>
      <p:grpSp>
        <p:nvGrpSpPr>
          <p:cNvPr id="262157" name="Group 13"/>
          <p:cNvGrpSpPr>
            <a:grpSpLocks/>
          </p:cNvGrpSpPr>
          <p:nvPr/>
        </p:nvGrpSpPr>
        <p:grpSpPr bwMode="auto">
          <a:xfrm>
            <a:off x="6400800" y="1279525"/>
            <a:ext cx="1295400" cy="1752600"/>
            <a:chOff x="2928" y="864"/>
            <a:chExt cx="816" cy="1104"/>
          </a:xfrm>
        </p:grpSpPr>
        <p:sp>
          <p:nvSpPr>
            <p:cNvPr id="262158" name="Rectangle 14"/>
            <p:cNvSpPr>
              <a:spLocks noChangeArrowheads="1"/>
            </p:cNvSpPr>
            <p:nvPr/>
          </p:nvSpPr>
          <p:spPr bwMode="auto">
            <a:xfrm>
              <a:off x="3120" y="1152"/>
              <a:ext cx="452" cy="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Third</a:t>
              </a:r>
            </a:p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Level</a:t>
              </a:r>
            </a:p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Cache</a:t>
              </a:r>
            </a:p>
            <a:p>
              <a:pPr eaLnBrk="0" hangingPunct="0"/>
              <a:endParaRPr lang="en-US" altLang="en-US" sz="138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2159" name="Rectangle 15"/>
            <p:cNvSpPr>
              <a:spLocks noChangeArrowheads="1"/>
            </p:cNvSpPr>
            <p:nvPr/>
          </p:nvSpPr>
          <p:spPr bwMode="auto">
            <a:xfrm>
              <a:off x="2928" y="864"/>
              <a:ext cx="816" cy="110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2161" name="Line 17"/>
          <p:cNvSpPr>
            <a:spLocks noChangeShapeType="1"/>
          </p:cNvSpPr>
          <p:nvPr/>
        </p:nvSpPr>
        <p:spPr bwMode="auto">
          <a:xfrm flipV="1">
            <a:off x="3276600" y="1827392"/>
            <a:ext cx="942219" cy="140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62" name="Line 18"/>
          <p:cNvSpPr>
            <a:spLocks noChangeShapeType="1"/>
          </p:cNvSpPr>
          <p:nvPr/>
        </p:nvSpPr>
        <p:spPr bwMode="auto">
          <a:xfrm>
            <a:off x="5362621" y="1828800"/>
            <a:ext cx="1038179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63" name="Line 19"/>
          <p:cNvSpPr>
            <a:spLocks noChangeShapeType="1"/>
          </p:cNvSpPr>
          <p:nvPr/>
        </p:nvSpPr>
        <p:spPr bwMode="auto">
          <a:xfrm>
            <a:off x="7696200" y="18288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65" name="Text Box 21"/>
          <p:cNvSpPr txBox="1">
            <a:spLocks noChangeArrowheads="1"/>
          </p:cNvSpPr>
          <p:nvPr/>
        </p:nvSpPr>
        <p:spPr bwMode="auto">
          <a:xfrm>
            <a:off x="7776190" y="1371601"/>
            <a:ext cx="11435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300 cycles</a:t>
            </a:r>
          </a:p>
        </p:txBody>
      </p:sp>
      <p:sp>
        <p:nvSpPr>
          <p:cNvPr id="262166" name="Text Box 22"/>
          <p:cNvSpPr txBox="1">
            <a:spLocks noChangeArrowheads="1"/>
          </p:cNvSpPr>
          <p:nvPr/>
        </p:nvSpPr>
        <p:spPr bwMode="auto">
          <a:xfrm>
            <a:off x="5339274" y="1371601"/>
            <a:ext cx="1026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20 cycles</a:t>
            </a:r>
          </a:p>
        </p:txBody>
      </p:sp>
      <p:sp>
        <p:nvSpPr>
          <p:cNvPr id="262167" name="Text Box 23"/>
          <p:cNvSpPr txBox="1">
            <a:spLocks noChangeArrowheads="1"/>
          </p:cNvSpPr>
          <p:nvPr/>
        </p:nvSpPr>
        <p:spPr bwMode="auto">
          <a:xfrm>
            <a:off x="3207821" y="1384565"/>
            <a:ext cx="1026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10 cycles</a:t>
            </a:r>
          </a:p>
        </p:txBody>
      </p:sp>
      <p:sp>
        <p:nvSpPr>
          <p:cNvPr id="262169" name="Text Box 25"/>
          <p:cNvSpPr txBox="1">
            <a:spLocks noChangeArrowheads="1"/>
          </p:cNvSpPr>
          <p:nvPr/>
        </p:nvSpPr>
        <p:spPr bwMode="auto">
          <a:xfrm>
            <a:off x="3712509" y="2891504"/>
            <a:ext cx="17871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On Processor Die</a:t>
            </a:r>
          </a:p>
        </p:txBody>
      </p:sp>
      <p:sp>
        <p:nvSpPr>
          <p:cNvPr id="262170" name="Text Box 26"/>
          <p:cNvSpPr txBox="1">
            <a:spLocks noChangeArrowheads="1"/>
          </p:cNvSpPr>
          <p:nvPr/>
        </p:nvSpPr>
        <p:spPr bwMode="auto">
          <a:xfrm>
            <a:off x="2457363" y="2170114"/>
            <a:ext cx="3994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L1</a:t>
            </a:r>
          </a:p>
        </p:txBody>
      </p:sp>
      <p:sp>
        <p:nvSpPr>
          <p:cNvPr id="262171" name="Text Box 27"/>
          <p:cNvSpPr txBox="1">
            <a:spLocks noChangeArrowheads="1"/>
          </p:cNvSpPr>
          <p:nvPr/>
        </p:nvSpPr>
        <p:spPr bwMode="auto">
          <a:xfrm>
            <a:off x="4578351" y="2300288"/>
            <a:ext cx="3994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L2</a:t>
            </a:r>
          </a:p>
        </p:txBody>
      </p:sp>
      <p:sp>
        <p:nvSpPr>
          <p:cNvPr id="262172" name="Text Box 28"/>
          <p:cNvSpPr txBox="1">
            <a:spLocks noChangeArrowheads="1"/>
          </p:cNvSpPr>
          <p:nvPr/>
        </p:nvSpPr>
        <p:spPr bwMode="auto">
          <a:xfrm>
            <a:off x="6864351" y="2986088"/>
            <a:ext cx="3994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L3</a:t>
            </a:r>
          </a:p>
        </p:txBody>
      </p:sp>
      <p:grpSp>
        <p:nvGrpSpPr>
          <p:cNvPr id="33" name="Group 7"/>
          <p:cNvGrpSpPr>
            <a:grpSpLocks/>
          </p:cNvGrpSpPr>
          <p:nvPr/>
        </p:nvGrpSpPr>
        <p:grpSpPr bwMode="auto">
          <a:xfrm rot="16200000">
            <a:off x="2402530" y="1295400"/>
            <a:ext cx="632041" cy="1066800"/>
            <a:chOff x="688" y="1290"/>
            <a:chExt cx="272" cy="672"/>
          </a:xfrm>
        </p:grpSpPr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688" y="1296"/>
              <a:ext cx="272" cy="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 rot="5400000">
              <a:off x="498" y="1522"/>
              <a:ext cx="672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 anchor="ctr">
              <a:spAutoFit/>
            </a:bodyPr>
            <a:lstStyle/>
            <a:p>
              <a:pPr algn="ctr" eaLnBrk="0" hangingPunct="0"/>
              <a:r>
                <a:rPr lang="en-US" altLang="en-US" sz="1269" b="1" dirty="0">
                  <a:latin typeface="Arial" panose="020B0604020202020204" pitchFamily="34" charset="0"/>
                  <a:cs typeface="Arial" panose="020B0604020202020204" pitchFamily="34" charset="0"/>
                </a:rPr>
                <a:t>First-level</a:t>
              </a:r>
            </a:p>
            <a:p>
              <a:pPr algn="ctr" eaLnBrk="0" hangingPunct="0"/>
              <a:r>
                <a:rPr lang="en-US" altLang="en-US" sz="1269" b="1" dirty="0">
                  <a:latin typeface="Arial" panose="020B0604020202020204" pitchFamily="34" charset="0"/>
                  <a:cs typeface="Arial" panose="020B0604020202020204" pitchFamily="34" charset="0"/>
                </a:rPr>
                <a:t>Cache</a:t>
              </a:r>
            </a:p>
          </p:txBody>
        </p:sp>
      </p:grpSp>
      <p:sp>
        <p:nvSpPr>
          <p:cNvPr id="36" name="Line 10"/>
          <p:cNvSpPr>
            <a:spLocks noChangeShapeType="1"/>
          </p:cNvSpPr>
          <p:nvPr/>
        </p:nvSpPr>
        <p:spPr bwMode="auto">
          <a:xfrm>
            <a:off x="1253197" y="1807423"/>
            <a:ext cx="914400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1188112" y="1975447"/>
            <a:ext cx="9765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Hit Time</a:t>
            </a:r>
          </a:p>
        </p:txBody>
      </p:sp>
      <p:sp>
        <p:nvSpPr>
          <p:cNvPr id="38" name="Text Box 14"/>
          <p:cNvSpPr txBox="1">
            <a:spLocks noChangeArrowheads="1"/>
          </p:cNvSpPr>
          <p:nvPr/>
        </p:nvSpPr>
        <p:spPr bwMode="auto">
          <a:xfrm>
            <a:off x="1321211" y="1297868"/>
            <a:ext cx="8197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1 cycle</a:t>
            </a:r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9181394" y="3636500"/>
            <a:ext cx="9662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Off-Chip</a:t>
            </a:r>
          </a:p>
        </p:txBody>
      </p:sp>
    </p:spTree>
    <p:extLst>
      <p:ext uri="{BB962C8B-B14F-4D97-AF65-F5344CB8AC3E}">
        <p14:creationId xmlns:p14="http://schemas.microsoft.com/office/powerpoint/2010/main" val="165317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68" name="Rectangle 24"/>
          <p:cNvSpPr>
            <a:spLocks noChangeArrowheads="1"/>
          </p:cNvSpPr>
          <p:nvPr/>
        </p:nvSpPr>
        <p:spPr bwMode="auto">
          <a:xfrm>
            <a:off x="2051538" y="1143000"/>
            <a:ext cx="5949462" cy="2133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Reducing Penalty: Multi-Level Cache 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idx="1"/>
          </p:nvPr>
        </p:nvSpPr>
        <p:spPr>
          <a:xfrm>
            <a:off x="975773" y="3335890"/>
            <a:ext cx="9495692" cy="3433573"/>
          </a:xfrm>
        </p:spPr>
        <p:txBody>
          <a:bodyPr>
            <a:normAutofit/>
          </a:bodyPr>
          <a:lstStyle/>
          <a:p>
            <a:r>
              <a:rPr lang="en-US" altLang="en-US" sz="2400" b="1" dirty="0"/>
              <a:t>AMAT in multi-level cache organization</a:t>
            </a:r>
          </a:p>
          <a:p>
            <a:pPr lvl="1">
              <a:buFontTx/>
              <a:buNone/>
            </a:pPr>
            <a:r>
              <a:rPr lang="en-US" altLang="en-US" sz="2400" dirty="0"/>
              <a:t>= </a:t>
            </a:r>
            <a:r>
              <a:rPr lang="en-US" altLang="en-US" sz="2400" dirty="0" err="1"/>
              <a:t>T</a:t>
            </a:r>
            <a:r>
              <a:rPr lang="en-US" altLang="en-US" sz="2400" baseline="-20000" dirty="0" err="1"/>
              <a:t>hit</a:t>
            </a:r>
            <a:r>
              <a:rPr lang="en-US" altLang="en-US" sz="2400" dirty="0"/>
              <a:t>(L1) + </a:t>
            </a:r>
            <a:r>
              <a:rPr lang="en-US" altLang="en-US" sz="2400" dirty="0" err="1"/>
              <a:t>Miss_rate</a:t>
            </a:r>
            <a:r>
              <a:rPr lang="en-US" altLang="en-US" sz="2400" dirty="0"/>
              <a:t>(L1) x </a:t>
            </a:r>
            <a:r>
              <a:rPr lang="en-US" altLang="en-US" sz="2400" dirty="0" err="1">
                <a:solidFill>
                  <a:schemeClr val="accent5"/>
                </a:solidFill>
              </a:rPr>
              <a:t>Miss_penalty</a:t>
            </a:r>
            <a:r>
              <a:rPr lang="en-US" altLang="en-US" sz="2400" dirty="0">
                <a:solidFill>
                  <a:schemeClr val="accent5"/>
                </a:solidFill>
              </a:rPr>
              <a:t>(L1)</a:t>
            </a:r>
          </a:p>
          <a:p>
            <a:pPr lvl="1">
              <a:buFontTx/>
              <a:buNone/>
            </a:pPr>
            <a:r>
              <a:rPr lang="en-US" altLang="en-US" sz="2400" dirty="0"/>
              <a:t>    </a:t>
            </a:r>
          </a:p>
        </p:txBody>
      </p:sp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DCE0-9160-4C9B-AC9D-DEFA4FF64048}" type="slidenum">
              <a:rPr lang="en-US" altLang="zh-TW"/>
              <a:pPr/>
              <a:t>7</a:t>
            </a:fld>
            <a:endParaRPr lang="en-US" altLang="zh-TW"/>
          </a:p>
        </p:txBody>
      </p:sp>
      <p:grpSp>
        <p:nvGrpSpPr>
          <p:cNvPr id="262148" name="Group 4"/>
          <p:cNvGrpSpPr>
            <a:grpSpLocks/>
          </p:cNvGrpSpPr>
          <p:nvPr/>
        </p:nvGrpSpPr>
        <p:grpSpPr bwMode="auto">
          <a:xfrm>
            <a:off x="8915400" y="1203325"/>
            <a:ext cx="1524000" cy="2378075"/>
            <a:chOff x="3312" y="864"/>
            <a:chExt cx="960" cy="1498"/>
          </a:xfrm>
        </p:grpSpPr>
        <p:sp>
          <p:nvSpPr>
            <p:cNvPr id="262149" name="Rectangle 5"/>
            <p:cNvSpPr>
              <a:spLocks noChangeArrowheads="1"/>
            </p:cNvSpPr>
            <p:nvPr/>
          </p:nvSpPr>
          <p:spPr bwMode="auto">
            <a:xfrm>
              <a:off x="3312" y="864"/>
              <a:ext cx="960" cy="149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50" name="Rectangle 6"/>
            <p:cNvSpPr>
              <a:spLocks noChangeArrowheads="1"/>
            </p:cNvSpPr>
            <p:nvPr/>
          </p:nvSpPr>
          <p:spPr bwMode="auto">
            <a:xfrm>
              <a:off x="3504" y="1392"/>
              <a:ext cx="545" cy="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</a:p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Memory</a:t>
              </a:r>
            </a:p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(DRAM)</a:t>
              </a:r>
            </a:p>
          </p:txBody>
        </p:sp>
      </p:grpSp>
      <p:grpSp>
        <p:nvGrpSpPr>
          <p:cNvPr id="262151" name="Group 7"/>
          <p:cNvGrpSpPr>
            <a:grpSpLocks/>
          </p:cNvGrpSpPr>
          <p:nvPr/>
        </p:nvGrpSpPr>
        <p:grpSpPr bwMode="auto">
          <a:xfrm>
            <a:off x="4218820" y="1279525"/>
            <a:ext cx="1125497" cy="1066800"/>
            <a:chOff x="1648" y="1152"/>
            <a:chExt cx="512" cy="672"/>
          </a:xfrm>
        </p:grpSpPr>
        <p:sp>
          <p:nvSpPr>
            <p:cNvPr id="262152" name="Rectangle 8"/>
            <p:cNvSpPr>
              <a:spLocks noChangeArrowheads="1"/>
            </p:cNvSpPr>
            <p:nvPr/>
          </p:nvSpPr>
          <p:spPr bwMode="auto">
            <a:xfrm>
              <a:off x="1648" y="1152"/>
              <a:ext cx="512" cy="6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2153" name="Rectangle 9"/>
            <p:cNvSpPr>
              <a:spLocks noChangeArrowheads="1"/>
            </p:cNvSpPr>
            <p:nvPr/>
          </p:nvSpPr>
          <p:spPr bwMode="auto">
            <a:xfrm>
              <a:off x="1712" y="1235"/>
              <a:ext cx="376" cy="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Second</a:t>
              </a:r>
            </a:p>
            <a:p>
              <a:pPr algn="ctr"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Level</a:t>
              </a:r>
            </a:p>
            <a:p>
              <a:pPr algn="ctr"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Cache</a:t>
              </a:r>
            </a:p>
          </p:txBody>
        </p:sp>
      </p:grpSp>
      <p:grpSp>
        <p:nvGrpSpPr>
          <p:cNvPr id="262157" name="Group 13"/>
          <p:cNvGrpSpPr>
            <a:grpSpLocks/>
          </p:cNvGrpSpPr>
          <p:nvPr/>
        </p:nvGrpSpPr>
        <p:grpSpPr bwMode="auto">
          <a:xfrm>
            <a:off x="6400800" y="1279525"/>
            <a:ext cx="1295400" cy="1752600"/>
            <a:chOff x="2928" y="864"/>
            <a:chExt cx="816" cy="1104"/>
          </a:xfrm>
        </p:grpSpPr>
        <p:sp>
          <p:nvSpPr>
            <p:cNvPr id="262158" name="Rectangle 14"/>
            <p:cNvSpPr>
              <a:spLocks noChangeArrowheads="1"/>
            </p:cNvSpPr>
            <p:nvPr/>
          </p:nvSpPr>
          <p:spPr bwMode="auto">
            <a:xfrm>
              <a:off x="3120" y="1152"/>
              <a:ext cx="452" cy="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Third</a:t>
              </a:r>
            </a:p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Level</a:t>
              </a:r>
            </a:p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Cache</a:t>
              </a:r>
            </a:p>
            <a:p>
              <a:pPr eaLnBrk="0" hangingPunct="0"/>
              <a:endParaRPr lang="en-US" altLang="en-US" sz="138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2159" name="Rectangle 15"/>
            <p:cNvSpPr>
              <a:spLocks noChangeArrowheads="1"/>
            </p:cNvSpPr>
            <p:nvPr/>
          </p:nvSpPr>
          <p:spPr bwMode="auto">
            <a:xfrm>
              <a:off x="2928" y="864"/>
              <a:ext cx="816" cy="110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2161" name="Line 17"/>
          <p:cNvSpPr>
            <a:spLocks noChangeShapeType="1"/>
          </p:cNvSpPr>
          <p:nvPr/>
        </p:nvSpPr>
        <p:spPr bwMode="auto">
          <a:xfrm flipV="1">
            <a:off x="3276600" y="1827392"/>
            <a:ext cx="942219" cy="140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62" name="Line 18"/>
          <p:cNvSpPr>
            <a:spLocks noChangeShapeType="1"/>
          </p:cNvSpPr>
          <p:nvPr/>
        </p:nvSpPr>
        <p:spPr bwMode="auto">
          <a:xfrm>
            <a:off x="5362621" y="1828800"/>
            <a:ext cx="1038179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63" name="Line 19"/>
          <p:cNvSpPr>
            <a:spLocks noChangeShapeType="1"/>
          </p:cNvSpPr>
          <p:nvPr/>
        </p:nvSpPr>
        <p:spPr bwMode="auto">
          <a:xfrm>
            <a:off x="7696200" y="18288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65" name="Text Box 21"/>
          <p:cNvSpPr txBox="1">
            <a:spLocks noChangeArrowheads="1"/>
          </p:cNvSpPr>
          <p:nvPr/>
        </p:nvSpPr>
        <p:spPr bwMode="auto">
          <a:xfrm>
            <a:off x="7776190" y="1371601"/>
            <a:ext cx="11435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300 cycles</a:t>
            </a:r>
          </a:p>
        </p:txBody>
      </p:sp>
      <p:sp>
        <p:nvSpPr>
          <p:cNvPr id="262166" name="Text Box 22"/>
          <p:cNvSpPr txBox="1">
            <a:spLocks noChangeArrowheads="1"/>
          </p:cNvSpPr>
          <p:nvPr/>
        </p:nvSpPr>
        <p:spPr bwMode="auto">
          <a:xfrm>
            <a:off x="5339274" y="1371601"/>
            <a:ext cx="1026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20 cycles</a:t>
            </a:r>
          </a:p>
        </p:txBody>
      </p:sp>
      <p:sp>
        <p:nvSpPr>
          <p:cNvPr id="262167" name="Text Box 23"/>
          <p:cNvSpPr txBox="1">
            <a:spLocks noChangeArrowheads="1"/>
          </p:cNvSpPr>
          <p:nvPr/>
        </p:nvSpPr>
        <p:spPr bwMode="auto">
          <a:xfrm>
            <a:off x="3207821" y="1384565"/>
            <a:ext cx="1026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10 cycles</a:t>
            </a:r>
          </a:p>
        </p:txBody>
      </p:sp>
      <p:sp>
        <p:nvSpPr>
          <p:cNvPr id="262169" name="Text Box 25"/>
          <p:cNvSpPr txBox="1">
            <a:spLocks noChangeArrowheads="1"/>
          </p:cNvSpPr>
          <p:nvPr/>
        </p:nvSpPr>
        <p:spPr bwMode="auto">
          <a:xfrm>
            <a:off x="3712509" y="2891504"/>
            <a:ext cx="17871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On Processor Die</a:t>
            </a:r>
          </a:p>
        </p:txBody>
      </p:sp>
      <p:sp>
        <p:nvSpPr>
          <p:cNvPr id="262170" name="Text Box 26"/>
          <p:cNvSpPr txBox="1">
            <a:spLocks noChangeArrowheads="1"/>
          </p:cNvSpPr>
          <p:nvPr/>
        </p:nvSpPr>
        <p:spPr bwMode="auto">
          <a:xfrm>
            <a:off x="2457363" y="2170114"/>
            <a:ext cx="3994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L1</a:t>
            </a:r>
          </a:p>
        </p:txBody>
      </p:sp>
      <p:sp>
        <p:nvSpPr>
          <p:cNvPr id="262171" name="Text Box 27"/>
          <p:cNvSpPr txBox="1">
            <a:spLocks noChangeArrowheads="1"/>
          </p:cNvSpPr>
          <p:nvPr/>
        </p:nvSpPr>
        <p:spPr bwMode="auto">
          <a:xfrm>
            <a:off x="4578351" y="2300288"/>
            <a:ext cx="3994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L2</a:t>
            </a:r>
          </a:p>
        </p:txBody>
      </p:sp>
      <p:sp>
        <p:nvSpPr>
          <p:cNvPr id="262172" name="Text Box 28"/>
          <p:cNvSpPr txBox="1">
            <a:spLocks noChangeArrowheads="1"/>
          </p:cNvSpPr>
          <p:nvPr/>
        </p:nvSpPr>
        <p:spPr bwMode="auto">
          <a:xfrm>
            <a:off x="6864351" y="2986088"/>
            <a:ext cx="3994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L3</a:t>
            </a:r>
          </a:p>
        </p:txBody>
      </p:sp>
      <p:grpSp>
        <p:nvGrpSpPr>
          <p:cNvPr id="33" name="Group 7"/>
          <p:cNvGrpSpPr>
            <a:grpSpLocks/>
          </p:cNvGrpSpPr>
          <p:nvPr/>
        </p:nvGrpSpPr>
        <p:grpSpPr bwMode="auto">
          <a:xfrm rot="16200000">
            <a:off x="2402530" y="1295400"/>
            <a:ext cx="632041" cy="1066800"/>
            <a:chOff x="688" y="1290"/>
            <a:chExt cx="272" cy="672"/>
          </a:xfrm>
        </p:grpSpPr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688" y="1296"/>
              <a:ext cx="272" cy="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 rot="5400000">
              <a:off x="498" y="1522"/>
              <a:ext cx="672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 anchor="ctr">
              <a:spAutoFit/>
            </a:bodyPr>
            <a:lstStyle/>
            <a:p>
              <a:pPr algn="ctr" eaLnBrk="0" hangingPunct="0"/>
              <a:r>
                <a:rPr lang="en-US" altLang="en-US" sz="1269" b="1" dirty="0">
                  <a:latin typeface="Arial" panose="020B0604020202020204" pitchFamily="34" charset="0"/>
                  <a:cs typeface="Arial" panose="020B0604020202020204" pitchFamily="34" charset="0"/>
                </a:rPr>
                <a:t>First-level</a:t>
              </a:r>
            </a:p>
            <a:p>
              <a:pPr algn="ctr" eaLnBrk="0" hangingPunct="0"/>
              <a:r>
                <a:rPr lang="en-US" altLang="en-US" sz="1269" b="1" dirty="0">
                  <a:latin typeface="Arial" panose="020B0604020202020204" pitchFamily="34" charset="0"/>
                  <a:cs typeface="Arial" panose="020B0604020202020204" pitchFamily="34" charset="0"/>
                </a:rPr>
                <a:t>Cache</a:t>
              </a:r>
            </a:p>
          </p:txBody>
        </p:sp>
      </p:grpSp>
      <p:sp>
        <p:nvSpPr>
          <p:cNvPr id="36" name="Line 10"/>
          <p:cNvSpPr>
            <a:spLocks noChangeShapeType="1"/>
          </p:cNvSpPr>
          <p:nvPr/>
        </p:nvSpPr>
        <p:spPr bwMode="auto">
          <a:xfrm>
            <a:off x="1253197" y="1807423"/>
            <a:ext cx="914400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1188112" y="1975447"/>
            <a:ext cx="9765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Hit Time</a:t>
            </a:r>
          </a:p>
        </p:txBody>
      </p:sp>
      <p:sp>
        <p:nvSpPr>
          <p:cNvPr id="38" name="Text Box 14"/>
          <p:cNvSpPr txBox="1">
            <a:spLocks noChangeArrowheads="1"/>
          </p:cNvSpPr>
          <p:nvPr/>
        </p:nvSpPr>
        <p:spPr bwMode="auto">
          <a:xfrm>
            <a:off x="1321211" y="1297868"/>
            <a:ext cx="8197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1 cycle</a:t>
            </a:r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9181394" y="3636500"/>
            <a:ext cx="9662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Off-Chip</a:t>
            </a:r>
          </a:p>
        </p:txBody>
      </p:sp>
    </p:spTree>
    <p:extLst>
      <p:ext uri="{BB962C8B-B14F-4D97-AF65-F5344CB8AC3E}">
        <p14:creationId xmlns:p14="http://schemas.microsoft.com/office/powerpoint/2010/main" val="177740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68" name="Rectangle 24"/>
          <p:cNvSpPr>
            <a:spLocks noChangeArrowheads="1"/>
          </p:cNvSpPr>
          <p:nvPr/>
        </p:nvSpPr>
        <p:spPr bwMode="auto">
          <a:xfrm>
            <a:off x="2051538" y="1143000"/>
            <a:ext cx="5949462" cy="2133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Reducing Penalty: Multi-Level Cache 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idx="1"/>
          </p:nvPr>
        </p:nvSpPr>
        <p:spPr>
          <a:xfrm>
            <a:off x="975773" y="3335890"/>
            <a:ext cx="9495692" cy="3433573"/>
          </a:xfrm>
        </p:spPr>
        <p:txBody>
          <a:bodyPr>
            <a:normAutofit/>
          </a:bodyPr>
          <a:lstStyle/>
          <a:p>
            <a:r>
              <a:rPr lang="en-US" altLang="en-US" sz="2400" b="1" dirty="0"/>
              <a:t>AMAT in multi-level cache organization</a:t>
            </a:r>
          </a:p>
          <a:p>
            <a:pPr lvl="1">
              <a:buFontTx/>
              <a:buNone/>
            </a:pPr>
            <a:r>
              <a:rPr lang="en-US" altLang="en-US" sz="2400" dirty="0"/>
              <a:t>= </a:t>
            </a:r>
            <a:r>
              <a:rPr lang="en-US" altLang="en-US" sz="2400" dirty="0" err="1"/>
              <a:t>T</a:t>
            </a:r>
            <a:r>
              <a:rPr lang="en-US" altLang="en-US" sz="2400" baseline="-20000" dirty="0" err="1"/>
              <a:t>hit</a:t>
            </a:r>
            <a:r>
              <a:rPr lang="en-US" altLang="en-US" sz="2400" dirty="0"/>
              <a:t>(L1) + </a:t>
            </a:r>
            <a:r>
              <a:rPr lang="en-US" altLang="en-US" sz="2400" dirty="0" err="1"/>
              <a:t>Miss_rate</a:t>
            </a:r>
            <a:r>
              <a:rPr lang="en-US" altLang="en-US" sz="2400" dirty="0"/>
              <a:t>(L1) x</a:t>
            </a:r>
          </a:p>
          <a:p>
            <a:pPr lvl="1">
              <a:buFontTx/>
              <a:buNone/>
            </a:pPr>
            <a:r>
              <a:rPr lang="en-US" altLang="en-US" sz="2400" dirty="0"/>
              <a:t>   [ </a:t>
            </a:r>
            <a:r>
              <a:rPr lang="en-US" altLang="en-US" sz="2400" dirty="0" err="1"/>
              <a:t>T</a:t>
            </a:r>
            <a:r>
              <a:rPr lang="en-US" altLang="en-US" sz="2400" baseline="-20000" dirty="0" err="1"/>
              <a:t>hit</a:t>
            </a:r>
            <a:r>
              <a:rPr lang="en-US" altLang="en-US" sz="2400" dirty="0"/>
              <a:t>(L2) + </a:t>
            </a:r>
            <a:r>
              <a:rPr lang="en-US" altLang="en-US" sz="2400" dirty="0" err="1"/>
              <a:t>Miss_rate</a:t>
            </a:r>
            <a:r>
              <a:rPr lang="en-US" altLang="en-US" sz="2400" dirty="0"/>
              <a:t>(L2) x </a:t>
            </a:r>
            <a:r>
              <a:rPr lang="en-US" altLang="en-US" sz="2400" dirty="0" err="1">
                <a:solidFill>
                  <a:schemeClr val="accent5"/>
                </a:solidFill>
              </a:rPr>
              <a:t>Miss_penalty</a:t>
            </a:r>
            <a:r>
              <a:rPr lang="en-US" altLang="en-US" sz="2400" dirty="0">
                <a:solidFill>
                  <a:schemeClr val="accent5"/>
                </a:solidFill>
              </a:rPr>
              <a:t>(L2) </a:t>
            </a:r>
            <a:r>
              <a:rPr lang="en-US" altLang="en-US" sz="2400" dirty="0"/>
              <a:t>]</a:t>
            </a:r>
          </a:p>
          <a:p>
            <a:pPr lvl="1">
              <a:buFontTx/>
              <a:buNone/>
            </a:pPr>
            <a:r>
              <a:rPr lang="en-US" altLang="en-US" sz="2400" dirty="0"/>
              <a:t>    </a:t>
            </a:r>
          </a:p>
        </p:txBody>
      </p:sp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DCE0-9160-4C9B-AC9D-DEFA4FF64048}" type="slidenum">
              <a:rPr lang="en-US" altLang="zh-TW"/>
              <a:pPr/>
              <a:t>8</a:t>
            </a:fld>
            <a:endParaRPr lang="en-US" altLang="zh-TW"/>
          </a:p>
        </p:txBody>
      </p:sp>
      <p:grpSp>
        <p:nvGrpSpPr>
          <p:cNvPr id="262148" name="Group 4"/>
          <p:cNvGrpSpPr>
            <a:grpSpLocks/>
          </p:cNvGrpSpPr>
          <p:nvPr/>
        </p:nvGrpSpPr>
        <p:grpSpPr bwMode="auto">
          <a:xfrm>
            <a:off x="8915400" y="1203325"/>
            <a:ext cx="1524000" cy="2378075"/>
            <a:chOff x="3312" y="864"/>
            <a:chExt cx="960" cy="1498"/>
          </a:xfrm>
        </p:grpSpPr>
        <p:sp>
          <p:nvSpPr>
            <p:cNvPr id="262149" name="Rectangle 5"/>
            <p:cNvSpPr>
              <a:spLocks noChangeArrowheads="1"/>
            </p:cNvSpPr>
            <p:nvPr/>
          </p:nvSpPr>
          <p:spPr bwMode="auto">
            <a:xfrm>
              <a:off x="3312" y="864"/>
              <a:ext cx="960" cy="149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50" name="Rectangle 6"/>
            <p:cNvSpPr>
              <a:spLocks noChangeArrowheads="1"/>
            </p:cNvSpPr>
            <p:nvPr/>
          </p:nvSpPr>
          <p:spPr bwMode="auto">
            <a:xfrm>
              <a:off x="3504" y="1392"/>
              <a:ext cx="545" cy="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</a:p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Memory</a:t>
              </a:r>
            </a:p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(DRAM)</a:t>
              </a:r>
            </a:p>
          </p:txBody>
        </p:sp>
      </p:grpSp>
      <p:grpSp>
        <p:nvGrpSpPr>
          <p:cNvPr id="262151" name="Group 7"/>
          <p:cNvGrpSpPr>
            <a:grpSpLocks/>
          </p:cNvGrpSpPr>
          <p:nvPr/>
        </p:nvGrpSpPr>
        <p:grpSpPr bwMode="auto">
          <a:xfrm>
            <a:off x="4218820" y="1279525"/>
            <a:ext cx="1125497" cy="1066800"/>
            <a:chOff x="1648" y="1152"/>
            <a:chExt cx="512" cy="672"/>
          </a:xfrm>
        </p:grpSpPr>
        <p:sp>
          <p:nvSpPr>
            <p:cNvPr id="262152" name="Rectangle 8"/>
            <p:cNvSpPr>
              <a:spLocks noChangeArrowheads="1"/>
            </p:cNvSpPr>
            <p:nvPr/>
          </p:nvSpPr>
          <p:spPr bwMode="auto">
            <a:xfrm>
              <a:off x="1648" y="1152"/>
              <a:ext cx="512" cy="6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2153" name="Rectangle 9"/>
            <p:cNvSpPr>
              <a:spLocks noChangeArrowheads="1"/>
            </p:cNvSpPr>
            <p:nvPr/>
          </p:nvSpPr>
          <p:spPr bwMode="auto">
            <a:xfrm>
              <a:off x="1712" y="1235"/>
              <a:ext cx="376" cy="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Second</a:t>
              </a:r>
            </a:p>
            <a:p>
              <a:pPr algn="ctr"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Level</a:t>
              </a:r>
            </a:p>
            <a:p>
              <a:pPr algn="ctr"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Cache</a:t>
              </a:r>
            </a:p>
          </p:txBody>
        </p:sp>
      </p:grpSp>
      <p:grpSp>
        <p:nvGrpSpPr>
          <p:cNvPr id="262157" name="Group 13"/>
          <p:cNvGrpSpPr>
            <a:grpSpLocks/>
          </p:cNvGrpSpPr>
          <p:nvPr/>
        </p:nvGrpSpPr>
        <p:grpSpPr bwMode="auto">
          <a:xfrm>
            <a:off x="6400800" y="1279525"/>
            <a:ext cx="1295400" cy="1752600"/>
            <a:chOff x="2928" y="864"/>
            <a:chExt cx="816" cy="1104"/>
          </a:xfrm>
        </p:grpSpPr>
        <p:sp>
          <p:nvSpPr>
            <p:cNvPr id="262158" name="Rectangle 14"/>
            <p:cNvSpPr>
              <a:spLocks noChangeArrowheads="1"/>
            </p:cNvSpPr>
            <p:nvPr/>
          </p:nvSpPr>
          <p:spPr bwMode="auto">
            <a:xfrm>
              <a:off x="3120" y="1152"/>
              <a:ext cx="452" cy="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Third</a:t>
              </a:r>
            </a:p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Level</a:t>
              </a:r>
            </a:p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Cache</a:t>
              </a:r>
            </a:p>
            <a:p>
              <a:pPr eaLnBrk="0" hangingPunct="0"/>
              <a:endParaRPr lang="en-US" altLang="en-US" sz="138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2159" name="Rectangle 15"/>
            <p:cNvSpPr>
              <a:spLocks noChangeArrowheads="1"/>
            </p:cNvSpPr>
            <p:nvPr/>
          </p:nvSpPr>
          <p:spPr bwMode="auto">
            <a:xfrm>
              <a:off x="2928" y="864"/>
              <a:ext cx="816" cy="110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2161" name="Line 17"/>
          <p:cNvSpPr>
            <a:spLocks noChangeShapeType="1"/>
          </p:cNvSpPr>
          <p:nvPr/>
        </p:nvSpPr>
        <p:spPr bwMode="auto">
          <a:xfrm flipV="1">
            <a:off x="3276600" y="1827392"/>
            <a:ext cx="942219" cy="140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62" name="Line 18"/>
          <p:cNvSpPr>
            <a:spLocks noChangeShapeType="1"/>
          </p:cNvSpPr>
          <p:nvPr/>
        </p:nvSpPr>
        <p:spPr bwMode="auto">
          <a:xfrm>
            <a:off x="5362621" y="1828800"/>
            <a:ext cx="1038179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63" name="Line 19"/>
          <p:cNvSpPr>
            <a:spLocks noChangeShapeType="1"/>
          </p:cNvSpPr>
          <p:nvPr/>
        </p:nvSpPr>
        <p:spPr bwMode="auto">
          <a:xfrm>
            <a:off x="7696200" y="18288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65" name="Text Box 21"/>
          <p:cNvSpPr txBox="1">
            <a:spLocks noChangeArrowheads="1"/>
          </p:cNvSpPr>
          <p:nvPr/>
        </p:nvSpPr>
        <p:spPr bwMode="auto">
          <a:xfrm>
            <a:off x="7776190" y="1371601"/>
            <a:ext cx="11435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300 cycles</a:t>
            </a:r>
          </a:p>
        </p:txBody>
      </p:sp>
      <p:sp>
        <p:nvSpPr>
          <p:cNvPr id="262166" name="Text Box 22"/>
          <p:cNvSpPr txBox="1">
            <a:spLocks noChangeArrowheads="1"/>
          </p:cNvSpPr>
          <p:nvPr/>
        </p:nvSpPr>
        <p:spPr bwMode="auto">
          <a:xfrm>
            <a:off x="5339274" y="1371601"/>
            <a:ext cx="1026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20 cycles</a:t>
            </a:r>
          </a:p>
        </p:txBody>
      </p:sp>
      <p:sp>
        <p:nvSpPr>
          <p:cNvPr id="262167" name="Text Box 23"/>
          <p:cNvSpPr txBox="1">
            <a:spLocks noChangeArrowheads="1"/>
          </p:cNvSpPr>
          <p:nvPr/>
        </p:nvSpPr>
        <p:spPr bwMode="auto">
          <a:xfrm>
            <a:off x="3207821" y="1384565"/>
            <a:ext cx="1026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10 cycles</a:t>
            </a:r>
          </a:p>
        </p:txBody>
      </p:sp>
      <p:sp>
        <p:nvSpPr>
          <p:cNvPr id="262169" name="Text Box 25"/>
          <p:cNvSpPr txBox="1">
            <a:spLocks noChangeArrowheads="1"/>
          </p:cNvSpPr>
          <p:nvPr/>
        </p:nvSpPr>
        <p:spPr bwMode="auto">
          <a:xfrm>
            <a:off x="3712509" y="2891504"/>
            <a:ext cx="17871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On Processor Die</a:t>
            </a:r>
          </a:p>
        </p:txBody>
      </p:sp>
      <p:sp>
        <p:nvSpPr>
          <p:cNvPr id="262170" name="Text Box 26"/>
          <p:cNvSpPr txBox="1">
            <a:spLocks noChangeArrowheads="1"/>
          </p:cNvSpPr>
          <p:nvPr/>
        </p:nvSpPr>
        <p:spPr bwMode="auto">
          <a:xfrm>
            <a:off x="2457363" y="2170114"/>
            <a:ext cx="3994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L1</a:t>
            </a:r>
          </a:p>
        </p:txBody>
      </p:sp>
      <p:sp>
        <p:nvSpPr>
          <p:cNvPr id="262171" name="Text Box 27"/>
          <p:cNvSpPr txBox="1">
            <a:spLocks noChangeArrowheads="1"/>
          </p:cNvSpPr>
          <p:nvPr/>
        </p:nvSpPr>
        <p:spPr bwMode="auto">
          <a:xfrm>
            <a:off x="4578351" y="2300288"/>
            <a:ext cx="3994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L2</a:t>
            </a:r>
          </a:p>
        </p:txBody>
      </p:sp>
      <p:sp>
        <p:nvSpPr>
          <p:cNvPr id="262172" name="Text Box 28"/>
          <p:cNvSpPr txBox="1">
            <a:spLocks noChangeArrowheads="1"/>
          </p:cNvSpPr>
          <p:nvPr/>
        </p:nvSpPr>
        <p:spPr bwMode="auto">
          <a:xfrm>
            <a:off x="6864351" y="2986088"/>
            <a:ext cx="3994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L3</a:t>
            </a:r>
          </a:p>
        </p:txBody>
      </p:sp>
      <p:grpSp>
        <p:nvGrpSpPr>
          <p:cNvPr id="33" name="Group 7"/>
          <p:cNvGrpSpPr>
            <a:grpSpLocks/>
          </p:cNvGrpSpPr>
          <p:nvPr/>
        </p:nvGrpSpPr>
        <p:grpSpPr bwMode="auto">
          <a:xfrm rot="16200000">
            <a:off x="2402530" y="1295400"/>
            <a:ext cx="632041" cy="1066800"/>
            <a:chOff x="688" y="1290"/>
            <a:chExt cx="272" cy="672"/>
          </a:xfrm>
        </p:grpSpPr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688" y="1296"/>
              <a:ext cx="272" cy="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 rot="5400000">
              <a:off x="498" y="1522"/>
              <a:ext cx="672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 anchor="ctr">
              <a:spAutoFit/>
            </a:bodyPr>
            <a:lstStyle/>
            <a:p>
              <a:pPr algn="ctr" eaLnBrk="0" hangingPunct="0"/>
              <a:r>
                <a:rPr lang="en-US" altLang="en-US" sz="1269" b="1" dirty="0">
                  <a:latin typeface="Arial" panose="020B0604020202020204" pitchFamily="34" charset="0"/>
                  <a:cs typeface="Arial" panose="020B0604020202020204" pitchFamily="34" charset="0"/>
                </a:rPr>
                <a:t>First-level</a:t>
              </a:r>
            </a:p>
            <a:p>
              <a:pPr algn="ctr" eaLnBrk="0" hangingPunct="0"/>
              <a:r>
                <a:rPr lang="en-US" altLang="en-US" sz="1269" b="1" dirty="0">
                  <a:latin typeface="Arial" panose="020B0604020202020204" pitchFamily="34" charset="0"/>
                  <a:cs typeface="Arial" panose="020B0604020202020204" pitchFamily="34" charset="0"/>
                </a:rPr>
                <a:t>Cache</a:t>
              </a:r>
            </a:p>
          </p:txBody>
        </p:sp>
      </p:grpSp>
      <p:sp>
        <p:nvSpPr>
          <p:cNvPr id="36" name="Line 10"/>
          <p:cNvSpPr>
            <a:spLocks noChangeShapeType="1"/>
          </p:cNvSpPr>
          <p:nvPr/>
        </p:nvSpPr>
        <p:spPr bwMode="auto">
          <a:xfrm>
            <a:off x="1253197" y="1807423"/>
            <a:ext cx="914400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1188112" y="1975447"/>
            <a:ext cx="9765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Hit Time</a:t>
            </a:r>
          </a:p>
        </p:txBody>
      </p:sp>
      <p:sp>
        <p:nvSpPr>
          <p:cNvPr id="38" name="Text Box 14"/>
          <p:cNvSpPr txBox="1">
            <a:spLocks noChangeArrowheads="1"/>
          </p:cNvSpPr>
          <p:nvPr/>
        </p:nvSpPr>
        <p:spPr bwMode="auto">
          <a:xfrm>
            <a:off x="1321211" y="1297868"/>
            <a:ext cx="8197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1 cycle</a:t>
            </a:r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9181394" y="3636500"/>
            <a:ext cx="9662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Off-Chip</a:t>
            </a:r>
          </a:p>
        </p:txBody>
      </p:sp>
    </p:spTree>
    <p:extLst>
      <p:ext uri="{BB962C8B-B14F-4D97-AF65-F5344CB8AC3E}">
        <p14:creationId xmlns:p14="http://schemas.microsoft.com/office/powerpoint/2010/main" val="141542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68" name="Rectangle 24"/>
          <p:cNvSpPr>
            <a:spLocks noChangeArrowheads="1"/>
          </p:cNvSpPr>
          <p:nvPr/>
        </p:nvSpPr>
        <p:spPr bwMode="auto">
          <a:xfrm>
            <a:off x="2051538" y="1143000"/>
            <a:ext cx="5949462" cy="2133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Reducing Penalty: Multi-Level Cache 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idx="1"/>
          </p:nvPr>
        </p:nvSpPr>
        <p:spPr>
          <a:xfrm>
            <a:off x="975773" y="3335890"/>
            <a:ext cx="9495692" cy="3433573"/>
          </a:xfrm>
        </p:spPr>
        <p:txBody>
          <a:bodyPr>
            <a:normAutofit/>
          </a:bodyPr>
          <a:lstStyle/>
          <a:p>
            <a:r>
              <a:rPr lang="en-US" altLang="en-US" sz="2400" b="1" dirty="0"/>
              <a:t>AMAT in multi-level cache organization</a:t>
            </a:r>
          </a:p>
          <a:p>
            <a:pPr lvl="1">
              <a:buFontTx/>
              <a:buNone/>
            </a:pPr>
            <a:r>
              <a:rPr lang="en-US" altLang="en-US" sz="2400" dirty="0"/>
              <a:t>= </a:t>
            </a:r>
            <a:r>
              <a:rPr lang="en-US" altLang="en-US" sz="2400" dirty="0" err="1"/>
              <a:t>T</a:t>
            </a:r>
            <a:r>
              <a:rPr lang="en-US" altLang="en-US" sz="2400" baseline="-20000" dirty="0" err="1"/>
              <a:t>hit</a:t>
            </a:r>
            <a:r>
              <a:rPr lang="en-US" altLang="en-US" sz="2400" dirty="0"/>
              <a:t>(L1) + </a:t>
            </a:r>
            <a:r>
              <a:rPr lang="en-US" altLang="en-US" sz="2400" dirty="0" err="1"/>
              <a:t>Miss_rate</a:t>
            </a:r>
            <a:r>
              <a:rPr lang="en-US" altLang="en-US" sz="2400" dirty="0"/>
              <a:t>(L1) x</a:t>
            </a:r>
          </a:p>
          <a:p>
            <a:pPr lvl="1">
              <a:buFontTx/>
              <a:buNone/>
            </a:pPr>
            <a:r>
              <a:rPr lang="en-US" altLang="en-US" sz="2400" dirty="0"/>
              <a:t>   [ </a:t>
            </a:r>
            <a:r>
              <a:rPr lang="en-US" altLang="en-US" sz="2400" dirty="0" err="1"/>
              <a:t>T</a:t>
            </a:r>
            <a:r>
              <a:rPr lang="en-US" altLang="en-US" sz="2400" baseline="-20000" dirty="0" err="1"/>
              <a:t>hit</a:t>
            </a:r>
            <a:r>
              <a:rPr lang="en-US" altLang="en-US" sz="2400" dirty="0"/>
              <a:t>(L2) + </a:t>
            </a:r>
            <a:r>
              <a:rPr lang="en-US" altLang="en-US" sz="2400" dirty="0" err="1"/>
              <a:t>Miss_rate</a:t>
            </a:r>
            <a:r>
              <a:rPr lang="en-US" altLang="en-US" sz="2400" dirty="0"/>
              <a:t>(L2) x </a:t>
            </a:r>
          </a:p>
          <a:p>
            <a:pPr lvl="1">
              <a:buFontTx/>
              <a:buNone/>
            </a:pPr>
            <a:r>
              <a:rPr lang="en-US" altLang="en-US" sz="2400" dirty="0"/>
              <a:t>     { </a:t>
            </a:r>
            <a:r>
              <a:rPr lang="en-US" altLang="en-US" sz="2400" dirty="0" err="1"/>
              <a:t>T</a:t>
            </a:r>
            <a:r>
              <a:rPr lang="en-US" altLang="en-US" sz="2400" baseline="-20000" dirty="0" err="1"/>
              <a:t>hit</a:t>
            </a:r>
            <a:r>
              <a:rPr lang="en-US" altLang="en-US" sz="2400" dirty="0"/>
              <a:t>(L3) + </a:t>
            </a:r>
            <a:r>
              <a:rPr lang="en-US" altLang="en-US" sz="2400" dirty="0" err="1"/>
              <a:t>Miss_rate</a:t>
            </a:r>
            <a:r>
              <a:rPr lang="en-US" altLang="en-US" sz="2400" dirty="0"/>
              <a:t>(L3) x </a:t>
            </a:r>
            <a:r>
              <a:rPr lang="en-US" altLang="en-US" sz="2400" dirty="0" err="1">
                <a:solidFill>
                  <a:schemeClr val="accent5"/>
                </a:solidFill>
              </a:rPr>
              <a:t>Miss_penalty</a:t>
            </a:r>
            <a:r>
              <a:rPr lang="en-US" altLang="en-US" sz="2400" dirty="0">
                <a:solidFill>
                  <a:schemeClr val="accent5"/>
                </a:solidFill>
              </a:rPr>
              <a:t>(L3) </a:t>
            </a:r>
            <a:r>
              <a:rPr lang="en-US" altLang="en-US" sz="2400" dirty="0"/>
              <a:t>} ]</a:t>
            </a:r>
          </a:p>
          <a:p>
            <a:pPr lvl="1">
              <a:buFontTx/>
              <a:buNone/>
            </a:pPr>
            <a:r>
              <a:rPr lang="en-US" altLang="en-US" sz="2400" dirty="0"/>
              <a:t>    </a:t>
            </a:r>
          </a:p>
        </p:txBody>
      </p:sp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DCE0-9160-4C9B-AC9D-DEFA4FF64048}" type="slidenum">
              <a:rPr lang="en-US" altLang="zh-TW"/>
              <a:pPr/>
              <a:t>9</a:t>
            </a:fld>
            <a:endParaRPr lang="en-US" altLang="zh-TW"/>
          </a:p>
        </p:txBody>
      </p:sp>
      <p:grpSp>
        <p:nvGrpSpPr>
          <p:cNvPr id="262148" name="Group 4"/>
          <p:cNvGrpSpPr>
            <a:grpSpLocks/>
          </p:cNvGrpSpPr>
          <p:nvPr/>
        </p:nvGrpSpPr>
        <p:grpSpPr bwMode="auto">
          <a:xfrm>
            <a:off x="8915400" y="1203325"/>
            <a:ext cx="1524000" cy="2378075"/>
            <a:chOff x="3312" y="864"/>
            <a:chExt cx="960" cy="1498"/>
          </a:xfrm>
        </p:grpSpPr>
        <p:sp>
          <p:nvSpPr>
            <p:cNvPr id="262149" name="Rectangle 5"/>
            <p:cNvSpPr>
              <a:spLocks noChangeArrowheads="1"/>
            </p:cNvSpPr>
            <p:nvPr/>
          </p:nvSpPr>
          <p:spPr bwMode="auto">
            <a:xfrm>
              <a:off x="3312" y="864"/>
              <a:ext cx="960" cy="149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50" name="Rectangle 6"/>
            <p:cNvSpPr>
              <a:spLocks noChangeArrowheads="1"/>
            </p:cNvSpPr>
            <p:nvPr/>
          </p:nvSpPr>
          <p:spPr bwMode="auto">
            <a:xfrm>
              <a:off x="3504" y="1392"/>
              <a:ext cx="545" cy="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</a:p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Memory</a:t>
              </a:r>
            </a:p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(DRAM)</a:t>
              </a:r>
            </a:p>
          </p:txBody>
        </p:sp>
      </p:grpSp>
      <p:grpSp>
        <p:nvGrpSpPr>
          <p:cNvPr id="262151" name="Group 7"/>
          <p:cNvGrpSpPr>
            <a:grpSpLocks/>
          </p:cNvGrpSpPr>
          <p:nvPr/>
        </p:nvGrpSpPr>
        <p:grpSpPr bwMode="auto">
          <a:xfrm>
            <a:off x="4218820" y="1279525"/>
            <a:ext cx="1125497" cy="1066800"/>
            <a:chOff x="1648" y="1152"/>
            <a:chExt cx="512" cy="672"/>
          </a:xfrm>
        </p:grpSpPr>
        <p:sp>
          <p:nvSpPr>
            <p:cNvPr id="262152" name="Rectangle 8"/>
            <p:cNvSpPr>
              <a:spLocks noChangeArrowheads="1"/>
            </p:cNvSpPr>
            <p:nvPr/>
          </p:nvSpPr>
          <p:spPr bwMode="auto">
            <a:xfrm>
              <a:off x="1648" y="1152"/>
              <a:ext cx="512" cy="6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2153" name="Rectangle 9"/>
            <p:cNvSpPr>
              <a:spLocks noChangeArrowheads="1"/>
            </p:cNvSpPr>
            <p:nvPr/>
          </p:nvSpPr>
          <p:spPr bwMode="auto">
            <a:xfrm>
              <a:off x="1712" y="1235"/>
              <a:ext cx="376" cy="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Second</a:t>
              </a:r>
            </a:p>
            <a:p>
              <a:pPr algn="ctr"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Level</a:t>
              </a:r>
            </a:p>
            <a:p>
              <a:pPr algn="ctr"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Cache</a:t>
              </a:r>
            </a:p>
          </p:txBody>
        </p:sp>
      </p:grpSp>
      <p:grpSp>
        <p:nvGrpSpPr>
          <p:cNvPr id="262157" name="Group 13"/>
          <p:cNvGrpSpPr>
            <a:grpSpLocks/>
          </p:cNvGrpSpPr>
          <p:nvPr/>
        </p:nvGrpSpPr>
        <p:grpSpPr bwMode="auto">
          <a:xfrm>
            <a:off x="6400800" y="1279525"/>
            <a:ext cx="1295400" cy="1752600"/>
            <a:chOff x="2928" y="864"/>
            <a:chExt cx="816" cy="1104"/>
          </a:xfrm>
        </p:grpSpPr>
        <p:sp>
          <p:nvSpPr>
            <p:cNvPr id="262158" name="Rectangle 14"/>
            <p:cNvSpPr>
              <a:spLocks noChangeArrowheads="1"/>
            </p:cNvSpPr>
            <p:nvPr/>
          </p:nvSpPr>
          <p:spPr bwMode="auto">
            <a:xfrm>
              <a:off x="3120" y="1152"/>
              <a:ext cx="452" cy="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Third</a:t>
              </a:r>
            </a:p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Level</a:t>
              </a:r>
            </a:p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Cache</a:t>
              </a:r>
            </a:p>
            <a:p>
              <a:pPr eaLnBrk="0" hangingPunct="0"/>
              <a:endParaRPr lang="en-US" altLang="en-US" sz="138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2159" name="Rectangle 15"/>
            <p:cNvSpPr>
              <a:spLocks noChangeArrowheads="1"/>
            </p:cNvSpPr>
            <p:nvPr/>
          </p:nvSpPr>
          <p:spPr bwMode="auto">
            <a:xfrm>
              <a:off x="2928" y="864"/>
              <a:ext cx="816" cy="110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2161" name="Line 17"/>
          <p:cNvSpPr>
            <a:spLocks noChangeShapeType="1"/>
          </p:cNvSpPr>
          <p:nvPr/>
        </p:nvSpPr>
        <p:spPr bwMode="auto">
          <a:xfrm flipV="1">
            <a:off x="3276600" y="1827392"/>
            <a:ext cx="942219" cy="140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62" name="Line 18"/>
          <p:cNvSpPr>
            <a:spLocks noChangeShapeType="1"/>
          </p:cNvSpPr>
          <p:nvPr/>
        </p:nvSpPr>
        <p:spPr bwMode="auto">
          <a:xfrm>
            <a:off x="5362621" y="1828800"/>
            <a:ext cx="1038179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63" name="Line 19"/>
          <p:cNvSpPr>
            <a:spLocks noChangeShapeType="1"/>
          </p:cNvSpPr>
          <p:nvPr/>
        </p:nvSpPr>
        <p:spPr bwMode="auto">
          <a:xfrm>
            <a:off x="7696200" y="18288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65" name="Text Box 21"/>
          <p:cNvSpPr txBox="1">
            <a:spLocks noChangeArrowheads="1"/>
          </p:cNvSpPr>
          <p:nvPr/>
        </p:nvSpPr>
        <p:spPr bwMode="auto">
          <a:xfrm>
            <a:off x="7776190" y="1371601"/>
            <a:ext cx="11435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300 cycles</a:t>
            </a:r>
          </a:p>
        </p:txBody>
      </p:sp>
      <p:sp>
        <p:nvSpPr>
          <p:cNvPr id="262166" name="Text Box 22"/>
          <p:cNvSpPr txBox="1">
            <a:spLocks noChangeArrowheads="1"/>
          </p:cNvSpPr>
          <p:nvPr/>
        </p:nvSpPr>
        <p:spPr bwMode="auto">
          <a:xfrm>
            <a:off x="5339274" y="1371601"/>
            <a:ext cx="1026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20 cycles</a:t>
            </a:r>
          </a:p>
        </p:txBody>
      </p:sp>
      <p:sp>
        <p:nvSpPr>
          <p:cNvPr id="262167" name="Text Box 23"/>
          <p:cNvSpPr txBox="1">
            <a:spLocks noChangeArrowheads="1"/>
          </p:cNvSpPr>
          <p:nvPr/>
        </p:nvSpPr>
        <p:spPr bwMode="auto">
          <a:xfrm>
            <a:off x="3207821" y="1384565"/>
            <a:ext cx="1026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10 cycles</a:t>
            </a:r>
          </a:p>
        </p:txBody>
      </p:sp>
      <p:sp>
        <p:nvSpPr>
          <p:cNvPr id="262169" name="Text Box 25"/>
          <p:cNvSpPr txBox="1">
            <a:spLocks noChangeArrowheads="1"/>
          </p:cNvSpPr>
          <p:nvPr/>
        </p:nvSpPr>
        <p:spPr bwMode="auto">
          <a:xfrm>
            <a:off x="3712509" y="2891504"/>
            <a:ext cx="17871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On Processor Die</a:t>
            </a:r>
          </a:p>
        </p:txBody>
      </p:sp>
      <p:sp>
        <p:nvSpPr>
          <p:cNvPr id="262170" name="Text Box 26"/>
          <p:cNvSpPr txBox="1">
            <a:spLocks noChangeArrowheads="1"/>
          </p:cNvSpPr>
          <p:nvPr/>
        </p:nvSpPr>
        <p:spPr bwMode="auto">
          <a:xfrm>
            <a:off x="2457363" y="2170114"/>
            <a:ext cx="3994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L1</a:t>
            </a:r>
          </a:p>
        </p:txBody>
      </p:sp>
      <p:sp>
        <p:nvSpPr>
          <p:cNvPr id="262171" name="Text Box 27"/>
          <p:cNvSpPr txBox="1">
            <a:spLocks noChangeArrowheads="1"/>
          </p:cNvSpPr>
          <p:nvPr/>
        </p:nvSpPr>
        <p:spPr bwMode="auto">
          <a:xfrm>
            <a:off x="4578351" y="2300288"/>
            <a:ext cx="3994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L2</a:t>
            </a:r>
          </a:p>
        </p:txBody>
      </p:sp>
      <p:sp>
        <p:nvSpPr>
          <p:cNvPr id="262172" name="Text Box 28"/>
          <p:cNvSpPr txBox="1">
            <a:spLocks noChangeArrowheads="1"/>
          </p:cNvSpPr>
          <p:nvPr/>
        </p:nvSpPr>
        <p:spPr bwMode="auto">
          <a:xfrm>
            <a:off x="6864351" y="2986088"/>
            <a:ext cx="3994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L3</a:t>
            </a:r>
          </a:p>
        </p:txBody>
      </p:sp>
      <p:grpSp>
        <p:nvGrpSpPr>
          <p:cNvPr id="33" name="Group 7"/>
          <p:cNvGrpSpPr>
            <a:grpSpLocks/>
          </p:cNvGrpSpPr>
          <p:nvPr/>
        </p:nvGrpSpPr>
        <p:grpSpPr bwMode="auto">
          <a:xfrm rot="16200000">
            <a:off x="2402530" y="1295400"/>
            <a:ext cx="632041" cy="1066800"/>
            <a:chOff x="688" y="1290"/>
            <a:chExt cx="272" cy="672"/>
          </a:xfrm>
        </p:grpSpPr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688" y="1296"/>
              <a:ext cx="272" cy="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 rot="5400000">
              <a:off x="498" y="1522"/>
              <a:ext cx="672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 anchor="ctr">
              <a:spAutoFit/>
            </a:bodyPr>
            <a:lstStyle/>
            <a:p>
              <a:pPr algn="ctr" eaLnBrk="0" hangingPunct="0"/>
              <a:r>
                <a:rPr lang="en-US" altLang="en-US" sz="1269" b="1" dirty="0">
                  <a:latin typeface="Arial" panose="020B0604020202020204" pitchFamily="34" charset="0"/>
                  <a:cs typeface="Arial" panose="020B0604020202020204" pitchFamily="34" charset="0"/>
                </a:rPr>
                <a:t>First-level</a:t>
              </a:r>
            </a:p>
            <a:p>
              <a:pPr algn="ctr" eaLnBrk="0" hangingPunct="0"/>
              <a:r>
                <a:rPr lang="en-US" altLang="en-US" sz="1269" b="1" dirty="0">
                  <a:latin typeface="Arial" panose="020B0604020202020204" pitchFamily="34" charset="0"/>
                  <a:cs typeface="Arial" panose="020B0604020202020204" pitchFamily="34" charset="0"/>
                </a:rPr>
                <a:t>Cache</a:t>
              </a:r>
            </a:p>
          </p:txBody>
        </p:sp>
      </p:grpSp>
      <p:sp>
        <p:nvSpPr>
          <p:cNvPr id="36" name="Line 10"/>
          <p:cNvSpPr>
            <a:spLocks noChangeShapeType="1"/>
          </p:cNvSpPr>
          <p:nvPr/>
        </p:nvSpPr>
        <p:spPr bwMode="auto">
          <a:xfrm>
            <a:off x="1253197" y="1807423"/>
            <a:ext cx="914400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1188112" y="1975447"/>
            <a:ext cx="9765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Hit Time</a:t>
            </a:r>
          </a:p>
        </p:txBody>
      </p:sp>
      <p:sp>
        <p:nvSpPr>
          <p:cNvPr id="38" name="Text Box 14"/>
          <p:cNvSpPr txBox="1">
            <a:spLocks noChangeArrowheads="1"/>
          </p:cNvSpPr>
          <p:nvPr/>
        </p:nvSpPr>
        <p:spPr bwMode="auto">
          <a:xfrm>
            <a:off x="1321211" y="1297868"/>
            <a:ext cx="8197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1 cycle</a:t>
            </a:r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9181394" y="3636500"/>
            <a:ext cx="9662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Off-Chip</a:t>
            </a:r>
          </a:p>
        </p:txBody>
      </p:sp>
    </p:spTree>
    <p:extLst>
      <p:ext uri="{BB962C8B-B14F-4D97-AF65-F5344CB8AC3E}">
        <p14:creationId xmlns:p14="http://schemas.microsoft.com/office/powerpoint/2010/main" val="310216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tx1"/>
          </a:solidFill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15640</TotalTime>
  <Words>1298</Words>
  <Application>Microsoft Office PowerPoint</Application>
  <PresentationFormat>Widescreen</PresentationFormat>
  <Paragraphs>389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SJSU Spartan Regular</vt:lpstr>
      <vt:lpstr>Arial</vt:lpstr>
      <vt:lpstr>Calibri</vt:lpstr>
      <vt:lpstr>Calibri Light</vt:lpstr>
      <vt:lpstr>Tahoma</vt:lpstr>
      <vt:lpstr>Times New Roman</vt:lpstr>
      <vt:lpstr>Office Theme</vt:lpstr>
      <vt:lpstr>1_Office Theme</vt:lpstr>
      <vt:lpstr>Lecture 4.  Memory Hierarchy (2)</vt:lpstr>
      <vt:lpstr>Cache Design</vt:lpstr>
      <vt:lpstr>SRAM Cache Design</vt:lpstr>
      <vt:lpstr>Cache Hit and Miss</vt:lpstr>
      <vt:lpstr>Memory Hierarchy Performance </vt:lpstr>
      <vt:lpstr>Reducing Penalty: Multi-Level Cache </vt:lpstr>
      <vt:lpstr>Reducing Penalty: Multi-Level Cache </vt:lpstr>
      <vt:lpstr>Reducing Penalty: Multi-Level Cache </vt:lpstr>
      <vt:lpstr>Reducing Penalty: Multi-Level Cache </vt:lpstr>
      <vt:lpstr>Reducing Penalty: Multi-Level Cache </vt:lpstr>
      <vt:lpstr>Reducing Penalty: Multi-Level Cache </vt:lpstr>
      <vt:lpstr>Discussion</vt:lpstr>
      <vt:lpstr>What to Keep in Caches (1)?</vt:lpstr>
      <vt:lpstr>What to Keep in Caches (2)?</vt:lpstr>
      <vt:lpstr>Cache Indexing</vt:lpstr>
      <vt:lpstr>Cache Types</vt:lpstr>
      <vt:lpstr>Cache Types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140 Lecture 4.  Processor Microarchitecture and Design (5)</dc:title>
  <dc:creator>Haonan Wang</dc:creator>
  <cp:lastModifiedBy>Haonan Wang</cp:lastModifiedBy>
  <cp:revision>943</cp:revision>
  <dcterms:created xsi:type="dcterms:W3CDTF">2020-09-30T09:46:54Z</dcterms:created>
  <dcterms:modified xsi:type="dcterms:W3CDTF">2022-11-01T06:39:57Z</dcterms:modified>
</cp:coreProperties>
</file>