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4"/>
  </p:notesMasterIdLst>
  <p:sldIdLst>
    <p:sldId id="591" r:id="rId3"/>
    <p:sldId id="471" r:id="rId4"/>
    <p:sldId id="607" r:id="rId5"/>
    <p:sldId id="484" r:id="rId6"/>
    <p:sldId id="608" r:id="rId7"/>
    <p:sldId id="496" r:id="rId8"/>
    <p:sldId id="473" r:id="rId9"/>
    <p:sldId id="474" r:id="rId10"/>
    <p:sldId id="475" r:id="rId11"/>
    <p:sldId id="476" r:id="rId12"/>
    <p:sldId id="631" r:id="rId13"/>
    <p:sldId id="632" r:id="rId14"/>
    <p:sldId id="493" r:id="rId15"/>
    <p:sldId id="500" r:id="rId16"/>
    <p:sldId id="501" r:id="rId17"/>
    <p:sldId id="502" r:id="rId18"/>
    <p:sldId id="503" r:id="rId19"/>
    <p:sldId id="509" r:id="rId20"/>
    <p:sldId id="510" r:id="rId21"/>
    <p:sldId id="511" r:id="rId22"/>
    <p:sldId id="634" r:id="rId23"/>
    <p:sldId id="635" r:id="rId24"/>
    <p:sldId id="514" r:id="rId25"/>
    <p:sldId id="504" r:id="rId26"/>
    <p:sldId id="505" r:id="rId27"/>
    <p:sldId id="506" r:id="rId28"/>
    <p:sldId id="633" r:id="rId29"/>
    <p:sldId id="508" r:id="rId30"/>
    <p:sldId id="604" r:id="rId31"/>
    <p:sldId id="609" r:id="rId32"/>
    <p:sldId id="605" r:id="rId33"/>
    <p:sldId id="610" r:id="rId34"/>
    <p:sldId id="611" r:id="rId35"/>
    <p:sldId id="612" r:id="rId36"/>
    <p:sldId id="613" r:id="rId37"/>
    <p:sldId id="507" r:id="rId38"/>
    <p:sldId id="512" r:id="rId39"/>
    <p:sldId id="517" r:id="rId40"/>
    <p:sldId id="518" r:id="rId41"/>
    <p:sldId id="519" r:id="rId42"/>
    <p:sldId id="520" r:id="rId43"/>
    <p:sldId id="521" r:id="rId44"/>
    <p:sldId id="522" r:id="rId45"/>
    <p:sldId id="523" r:id="rId46"/>
    <p:sldId id="513" r:id="rId47"/>
    <p:sldId id="641" r:id="rId48"/>
    <p:sldId id="620" r:id="rId49"/>
    <p:sldId id="621" r:id="rId50"/>
    <p:sldId id="636" r:id="rId51"/>
    <p:sldId id="640" r:id="rId52"/>
    <p:sldId id="25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0AsgdsTJ5FK2rINLytl1gA==" hashData="BeuFBhw88vjyzglnhCrW29qv8jEO0NpnxopyJ6KmutW7sIxM/ZjHNrJZHiqXIJ1mQQrovSAVjbHpiy7OwDFUh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8" autoAdjust="0"/>
    <p:restoredTop sz="78264" autoAdjust="0"/>
  </p:normalViewPr>
  <p:slideViewPr>
    <p:cSldViewPr snapToGrid="0">
      <p:cViewPr varScale="1">
        <p:scale>
          <a:sx n="144" d="100"/>
          <a:sy n="144" d="100"/>
        </p:scale>
        <p:origin x="42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45F2-F96C-4951-A77E-F812689717D2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03C5C-F5FF-4425-BA56-D07B5A5D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10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9525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11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4008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12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6409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13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7281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406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080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826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5476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8406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96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6B605-C9D8-4D0B-B94F-D9CD8D5BF00F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0" dirty="0"/>
          </a:p>
        </p:txBody>
      </p:sp>
    </p:spTree>
    <p:extLst>
      <p:ext uri="{BB962C8B-B14F-4D97-AF65-F5344CB8AC3E}">
        <p14:creationId xmlns:p14="http://schemas.microsoft.com/office/powerpoint/2010/main" val="2207088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563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991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5643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9508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3335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086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618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6789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28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871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0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112" y="4417635"/>
            <a:ext cx="5142177" cy="4182458"/>
          </a:xfrm>
          <a:noFill/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605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03263"/>
            <a:ext cx="6170612" cy="3471862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33567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30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4193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7930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796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242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34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1231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7418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B95B7-1E4C-4742-BB0E-E273D5030098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61529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58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81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7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112" y="4417635"/>
            <a:ext cx="5142177" cy="4182458"/>
          </a:xfrm>
          <a:noFill/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619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03263"/>
            <a:ext cx="6170612" cy="3471862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542446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45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53992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5091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53825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October 31,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98971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October 31,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09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3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4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9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ts val="600"/>
              </a:spcBef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429463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492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784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5AB34-908A-4178-8EE2-55ED87D2D23F}" type="datetime3">
              <a:rPr lang="en-AU" altLang="en-US" smtClean="0">
                <a:latin typeface="Times New Roman" panose="02020603050405020304" pitchFamily="18" charset="0"/>
              </a:rPr>
              <a:pPr/>
              <a:t>31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A6FB-25F0-48C6-9F53-F4FE69979130}" type="slidenum">
              <a:rPr lang="en-AU" altLang="en-US">
                <a:latin typeface="Times New Roman" panose="02020603050405020304" pitchFamily="18" charset="0"/>
              </a:rPr>
              <a:pPr/>
              <a:t>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249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7E3-BB96-47E3-BA25-2DA43876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F60C-9538-486B-96E8-5B09008A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0DA-AEB4-4654-8832-BBEB7D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9341-1B82-4AB6-ACC7-27ADBDD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A63-460A-4EC4-83E4-ADDD44CD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9C3-9521-4E84-BD33-E13BBE7B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592B-7D59-4B7C-A406-5201E3B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79C7-A5A8-43BB-8BF0-E42FC5B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107-C3F9-4747-8BC3-91C29C6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9929-388E-4AE5-A946-ABD60AF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CD7E-65BA-4FC8-AC8C-5C790668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26F9-4B75-4D56-9E4A-4F912DC5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ABE1-C3DB-4A47-B774-C748B0CC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99F-3B67-425B-94C5-3061031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888-49EA-409C-8F47-47B499B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0558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1EC-1CA5-4129-86D2-677B5D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B30A-029F-4D3A-9F1D-2796A5A4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FEF3-1BA0-41D3-AC1F-F0D795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2DAA-090B-4541-97AC-CC3FC96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4275-33C9-4772-91BA-5F55252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74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E0E-DE71-4CFE-9AB0-3479014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A49C-63AA-4FAC-B7DE-DC290996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969-A002-488B-96C8-380CA1C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373-F246-4D76-ADCB-5FAB75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1D7-50F7-404D-B827-90907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228-C5E2-4586-AD96-9647B59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D78-CAE9-4F53-AE14-6239AB24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77E1-521E-4FEA-B4D4-44151BD8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DB4A-BD4C-474A-9687-0F2CED6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DFC2-4C38-45EB-92A4-CFD5445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C3B9-4D10-40F5-90F5-7D33F9F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EE-E762-42EB-948E-361AC4D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F2BC-37A3-4CF9-8CCB-1827BFF3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4266-75DF-4A0E-AF97-550C3F1D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E565-0110-495C-BF3C-FE4C06C3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2BF64-9B81-4F12-BD99-EFE219F0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BC89-C19D-428A-84DB-E201281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C1B6-CAC0-44B2-A2BB-BBCD65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08C0-D183-4A5E-BD43-39B0838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66F8-637A-4FF5-9AB0-E1EF563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1655-6015-4995-8C2E-EB2DCA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71E8-E81E-4F8F-A016-8B6FF0A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3D96-BA37-4484-B672-8354B56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0FD71-B1A6-4CB0-822A-E62B89A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BC3D-B46C-4AA8-8C0C-F27FBB2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AC4F-4C73-416F-BCD1-CB3A2AF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56C-A9DB-4EE3-AC89-6B7B5B0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2B9E-EC86-4429-9A29-19518B1D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7BBE-041F-4974-BCD0-F067BB42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A370-24D8-450A-95E1-088A3C2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F6A-3525-4E59-985A-0441C8F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060C-F018-411D-92A9-1E71FF9D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21D-3C16-4E0F-BA8D-672186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7390-0A98-4B2F-A09C-C5D2D275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34C-8D80-428D-853B-F86D2197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8458-F405-43A1-BAFC-9C29B9F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38A-97D5-4A45-9B72-C212C16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ED2-71AA-4404-AB4D-ECDAF640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E7AA-8E00-4E2D-9236-12E1171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4CA-D53A-4BA1-A489-F54EC84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CE8B-9029-4F93-B6B0-F12A7D0C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412A-BF22-4104-BA45-F9407EEC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66CD-9C83-4228-846A-86A36F65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4.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Hierarchy (3)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27836-7AE6-45B2-9933-D965F46A61A6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Mapping Example: 2-way</a:t>
            </a:r>
            <a:endParaRPr lang="en-AU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21595" y="3922499"/>
          <a:ext cx="7033850" cy="203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20153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32679" y="5087709"/>
            <a:ext cx="1360950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Block No.</a:t>
            </a:r>
          </a:p>
          <a:p>
            <a:r>
              <a:rPr lang="en-US" sz="2077" dirty="0"/>
              <a:t>in 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69607" y="1480085"/>
          <a:ext cx="2250832" cy="167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0153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 flipV="1">
            <a:off x="5056691" y="3039198"/>
            <a:ext cx="1081828" cy="857866"/>
          </a:xfrm>
          <a:prstGeom prst="straightConnector1">
            <a:avLst/>
          </a:prstGeom>
          <a:ln>
            <a:solidFill>
              <a:srgbClr val="036DB7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 rot="5400000">
            <a:off x="4980415" y="2519899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4" name="Right Brace 13"/>
          <p:cNvSpPr/>
          <p:nvPr/>
        </p:nvSpPr>
        <p:spPr>
          <a:xfrm rot="5400000">
            <a:off x="5538987" y="2519897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6" name="Right Brace 15"/>
          <p:cNvSpPr/>
          <p:nvPr/>
        </p:nvSpPr>
        <p:spPr>
          <a:xfrm rot="5400000">
            <a:off x="6107902" y="2519901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7" name="Right Brace 16"/>
          <p:cNvSpPr/>
          <p:nvPr/>
        </p:nvSpPr>
        <p:spPr>
          <a:xfrm rot="5400000">
            <a:off x="6666469" y="2519898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767961" y="3003607"/>
            <a:ext cx="2200546" cy="918893"/>
          </a:xfrm>
          <a:prstGeom prst="straightConnector1">
            <a:avLst/>
          </a:prstGeom>
          <a:ln>
            <a:solidFill>
              <a:srgbClr val="036DB7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81278" y="3063958"/>
            <a:ext cx="1152099" cy="858542"/>
          </a:xfrm>
          <a:prstGeom prst="straightConnector1">
            <a:avLst/>
          </a:prstGeom>
          <a:ln>
            <a:solidFill>
              <a:srgbClr val="036DB7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018260" y="3088101"/>
            <a:ext cx="0" cy="834397"/>
          </a:xfrm>
          <a:prstGeom prst="straightConnector1">
            <a:avLst/>
          </a:prstGeom>
          <a:ln>
            <a:solidFill>
              <a:srgbClr val="036DB7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181856" y="3019900"/>
            <a:ext cx="2054677" cy="902601"/>
          </a:xfrm>
          <a:prstGeom prst="straightConnector1">
            <a:avLst/>
          </a:prstGeom>
          <a:ln>
            <a:solidFill>
              <a:srgbClr val="036DB7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246727" y="3019900"/>
            <a:ext cx="3162629" cy="902598"/>
          </a:xfrm>
          <a:prstGeom prst="straightConnector1">
            <a:avLst/>
          </a:prstGeom>
          <a:ln>
            <a:solidFill>
              <a:srgbClr val="036DB7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340799" y="3019900"/>
            <a:ext cx="4171389" cy="877163"/>
          </a:xfrm>
          <a:prstGeom prst="straightConnector1">
            <a:avLst/>
          </a:prstGeom>
          <a:ln>
            <a:solidFill>
              <a:srgbClr val="036DB7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43B045-55A9-4C21-821A-95EB0DDD6D12}"/>
              </a:ext>
            </a:extLst>
          </p:cNvPr>
          <p:cNvSpPr txBox="1"/>
          <p:nvPr/>
        </p:nvSpPr>
        <p:spPr>
          <a:xfrm>
            <a:off x="3573858" y="2524786"/>
            <a:ext cx="1068947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Set No.</a:t>
            </a:r>
          </a:p>
          <a:p>
            <a:r>
              <a:rPr lang="en-US" sz="2077" dirty="0"/>
              <a:t>in cache</a:t>
            </a: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D5E36D44-28C1-435C-A1BD-E5F7AC4EEE7D}"/>
              </a:ext>
            </a:extLst>
          </p:cNvPr>
          <p:cNvSpPr txBox="1">
            <a:spLocks/>
          </p:cNvSpPr>
          <p:nvPr/>
        </p:nvSpPr>
        <p:spPr>
          <a:xfrm>
            <a:off x="4863272" y="63404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3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7517"/>
            <a:fld id="{34E7E628-D8CE-DA44-BFF7-C4887CBB62D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Mapping Example: Fully-associative</a:t>
            </a:r>
            <a:endParaRPr lang="en-AU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21595" y="3922499"/>
          <a:ext cx="7033850" cy="203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20153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32679" y="5087709"/>
            <a:ext cx="1360950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Block No.</a:t>
            </a:r>
          </a:p>
          <a:p>
            <a:r>
              <a:rPr lang="en-US" sz="2077" dirty="0"/>
              <a:t>in 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9323" y="3184542"/>
            <a:ext cx="2111860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>
                <a:solidFill>
                  <a:srgbClr val="0070C0"/>
                </a:solidFill>
              </a:rPr>
              <a:t>Can go anywhere 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769607" y="1480085"/>
          <a:ext cx="2250832" cy="167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0153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325340" y="2507797"/>
            <a:ext cx="1097032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Way No.</a:t>
            </a:r>
          </a:p>
          <a:p>
            <a:r>
              <a:rPr lang="en-US" sz="2077" dirty="0"/>
              <a:t>in cache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538784" y="3054389"/>
            <a:ext cx="599735" cy="842676"/>
          </a:xfrm>
          <a:prstGeom prst="straightConnector1">
            <a:avLst/>
          </a:prstGeom>
          <a:ln>
            <a:solidFill>
              <a:srgbClr val="036DB7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769605" y="1481243"/>
          <a:ext cx="2250832" cy="120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0153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6DB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6DB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6DB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6DB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6DB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6DB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6DB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6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EC0AE74C-6B6F-4E38-84BA-EE3C40318C63}"/>
              </a:ext>
            </a:extLst>
          </p:cNvPr>
          <p:cNvSpPr txBox="1">
            <a:spLocks/>
          </p:cNvSpPr>
          <p:nvPr/>
        </p:nvSpPr>
        <p:spPr>
          <a:xfrm>
            <a:off x="4863272" y="63404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3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7517"/>
            <a:fld id="{34E7E628-D8CE-DA44-BFF7-C4887CBB62D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Mapping Example: Fully-associative</a:t>
            </a:r>
            <a:endParaRPr lang="en-AU" alt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21595" y="3922499"/>
          <a:ext cx="7033850" cy="203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20153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32679" y="5087709"/>
            <a:ext cx="1360950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Block No.</a:t>
            </a:r>
          </a:p>
          <a:p>
            <a:r>
              <a:rPr lang="en-US" sz="2077" dirty="0"/>
              <a:t>in 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4825" y="3155434"/>
            <a:ext cx="2111860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>
                <a:solidFill>
                  <a:srgbClr val="0070C0"/>
                </a:solidFill>
              </a:rPr>
              <a:t>Can go anywhere 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769607" y="1480085"/>
          <a:ext cx="2250832" cy="167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0153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325340" y="2507797"/>
            <a:ext cx="1097032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Way No.</a:t>
            </a:r>
          </a:p>
          <a:p>
            <a:r>
              <a:rPr lang="en-US" sz="2077" dirty="0"/>
              <a:t>in cache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114615" y="3040102"/>
            <a:ext cx="211" cy="541484"/>
          </a:xfrm>
          <a:prstGeom prst="straightConnector1">
            <a:avLst/>
          </a:prstGeom>
          <a:ln>
            <a:solidFill>
              <a:srgbClr val="036DB7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16200000">
            <a:off x="6008055" y="246001"/>
            <a:ext cx="260930" cy="7033847"/>
          </a:xfrm>
          <a:prstGeom prst="rightBrace">
            <a:avLst>
              <a:gd name="adj1" fmla="val 5172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308530C2-DA85-4E68-95DF-2C5CFFF0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Miss Example: Direct Mapped</a:t>
            </a:r>
            <a:endParaRPr lang="en-AU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Memory block access sequence:	0, 8, 0, 6, 5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0508" y="4517499"/>
          <a:ext cx="6388525" cy="16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4062" y="5218169"/>
            <a:ext cx="169975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56845" y="2795293"/>
          <a:ext cx="1022164" cy="13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10850" y="3446875"/>
            <a:ext cx="1402002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0427" y="3861223"/>
            <a:ext cx="161481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>
                <a:solidFill>
                  <a:srgbClr val="0070C0"/>
                </a:solidFill>
              </a:rPr>
              <a:t>0 % 4 = 0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522706" y="3984875"/>
            <a:ext cx="2434605" cy="507189"/>
          </a:xfrm>
          <a:prstGeom prst="straightConnector1">
            <a:avLst/>
          </a:prstGeom>
          <a:ln w="12700">
            <a:solidFill>
              <a:srgbClr val="036DB7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CB3E16-E460-4918-8236-DFE53583511D}"/>
              </a:ext>
            </a:extLst>
          </p:cNvPr>
          <p:cNvGraphicFramePr>
            <a:graphicFrameLocks noGrp="1"/>
          </p:cNvGraphicFramePr>
          <p:nvPr/>
        </p:nvGraphicFramePr>
        <p:xfrm>
          <a:off x="5957311" y="27952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2B0AB01-554B-4F1D-B04E-980ADA45F17F}"/>
              </a:ext>
            </a:extLst>
          </p:cNvPr>
          <p:cNvSpPr/>
          <p:nvPr/>
        </p:nvSpPr>
        <p:spPr>
          <a:xfrm>
            <a:off x="1936368" y="2229400"/>
            <a:ext cx="2767202" cy="1209627"/>
          </a:xfrm>
          <a:prstGeom prst="wedgeEllipseCallout">
            <a:avLst>
              <a:gd name="adj1" fmla="val 56856"/>
              <a:gd name="adj2" fmla="val 40202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Memory block 0 is not in the cache </a:t>
            </a:r>
            <a:r>
              <a:rPr lang="en-US" sz="2077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77" b="1" dirty="0">
                <a:solidFill>
                  <a:srgbClr val="FFFF00"/>
                </a:solidFill>
                <a:sym typeface="Wingdings" panose="05000000000000000000" pitchFamily="2" charset="2"/>
              </a:rPr>
              <a:t>MISS</a:t>
            </a:r>
            <a:endParaRPr lang="en-US" sz="2077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D465-67DA-4FA7-BAAC-E29B21C19A50}"/>
              </a:ext>
            </a:extLst>
          </p:cNvPr>
          <p:cNvSpPr/>
          <p:nvPr/>
        </p:nvSpPr>
        <p:spPr>
          <a:xfrm>
            <a:off x="5940775" y="1164623"/>
            <a:ext cx="284412" cy="395242"/>
          </a:xfrm>
          <a:prstGeom prst="rect">
            <a:avLst/>
          </a:prstGeom>
          <a:ln w="28575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1CC7EA-873F-4E31-A303-806AD59F55F8}"/>
              </a:ext>
            </a:extLst>
          </p:cNvPr>
          <p:cNvSpPr/>
          <p:nvPr/>
        </p:nvSpPr>
        <p:spPr>
          <a:xfrm>
            <a:off x="5887238" y="1724628"/>
            <a:ext cx="1155998" cy="743142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/>
              <a:t>CPU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502A57-DE10-4CD2-93C5-8C97F28D0584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>
            <a:off x="6465237" y="2467770"/>
            <a:ext cx="2690" cy="3275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D01E6F-906E-448C-8759-8E077C157916}"/>
              </a:ext>
            </a:extLst>
          </p:cNvPr>
          <p:cNvSpPr txBox="1"/>
          <p:nvPr/>
        </p:nvSpPr>
        <p:spPr>
          <a:xfrm>
            <a:off x="6465237" y="2367915"/>
            <a:ext cx="9205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 0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6D3A42-BE55-47E0-AED0-D1B1EAAD9592}"/>
              </a:ext>
            </a:extLst>
          </p:cNvPr>
          <p:cNvGraphicFramePr>
            <a:graphicFrameLocks noGrp="1"/>
          </p:cNvGraphicFramePr>
          <p:nvPr/>
        </p:nvGraphicFramePr>
        <p:xfrm>
          <a:off x="3380508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EE998A5-5AAF-438D-ABDA-BBCCBAF0B3F2}"/>
              </a:ext>
            </a:extLst>
          </p:cNvPr>
          <p:cNvGraphicFramePr>
            <a:graphicFrameLocks noGrp="1"/>
          </p:cNvGraphicFramePr>
          <p:nvPr/>
        </p:nvGraphicFramePr>
        <p:xfrm>
          <a:off x="5416846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EF9E0E3-B13E-4428-80E5-A26FE41268F5}"/>
              </a:ext>
            </a:extLst>
          </p:cNvPr>
          <p:cNvGraphicFramePr>
            <a:graphicFrameLocks noGrp="1"/>
          </p:cNvGraphicFramePr>
          <p:nvPr/>
        </p:nvGraphicFramePr>
        <p:xfrm>
          <a:off x="491281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45F9227-0BBC-446B-942E-8DDD30124199}"/>
              </a:ext>
            </a:extLst>
          </p:cNvPr>
          <p:cNvGraphicFramePr>
            <a:graphicFrameLocks noGrp="1"/>
          </p:cNvGraphicFramePr>
          <p:nvPr/>
        </p:nvGraphicFramePr>
        <p:xfrm>
          <a:off x="464750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7832238-E51B-4215-B32B-41EE5B03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fld id="{34E7E628-D8CE-DA44-BFF7-C4887CBB62D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19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Miss Example: Direct Mapped</a:t>
            </a:r>
            <a:endParaRPr lang="en-AU" alt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0508" y="4517499"/>
          <a:ext cx="6388525" cy="16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4062" y="5218169"/>
            <a:ext cx="169975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56851" y="2795291"/>
          <a:ext cx="1022164" cy="13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10855" y="3446874"/>
            <a:ext cx="1402002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CB3E16-E460-4918-8236-DFE53583511D}"/>
              </a:ext>
            </a:extLst>
          </p:cNvPr>
          <p:cNvGraphicFramePr>
            <a:graphicFrameLocks noGrp="1"/>
          </p:cNvGraphicFramePr>
          <p:nvPr/>
        </p:nvGraphicFramePr>
        <p:xfrm>
          <a:off x="5957317" y="2795292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2B0AB01-554B-4F1D-B04E-980ADA45F17F}"/>
              </a:ext>
            </a:extLst>
          </p:cNvPr>
          <p:cNvSpPr/>
          <p:nvPr/>
        </p:nvSpPr>
        <p:spPr>
          <a:xfrm>
            <a:off x="2063505" y="2295531"/>
            <a:ext cx="2767202" cy="1209627"/>
          </a:xfrm>
          <a:prstGeom prst="wedgeEllipseCallout">
            <a:avLst>
              <a:gd name="adj1" fmla="val 56856"/>
              <a:gd name="adj2" fmla="val 40202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Memory block 8 is not in the cache </a:t>
            </a:r>
            <a:r>
              <a:rPr lang="en-US" sz="2077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77" b="1" dirty="0">
                <a:solidFill>
                  <a:srgbClr val="FFFF00"/>
                </a:solidFill>
                <a:sym typeface="Wingdings" panose="05000000000000000000" pitchFamily="2" charset="2"/>
              </a:rPr>
              <a:t>MISS</a:t>
            </a:r>
            <a:endParaRPr lang="en-US" sz="2077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D465-67DA-4FA7-BAAC-E29B21C19A50}"/>
              </a:ext>
            </a:extLst>
          </p:cNvPr>
          <p:cNvSpPr/>
          <p:nvPr/>
        </p:nvSpPr>
        <p:spPr>
          <a:xfrm>
            <a:off x="6285672" y="1165732"/>
            <a:ext cx="284412" cy="395242"/>
          </a:xfrm>
          <a:prstGeom prst="rect">
            <a:avLst/>
          </a:prstGeom>
          <a:ln w="28575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6971D-6AEF-435A-BC49-01A10A6B1801}"/>
              </a:ext>
            </a:extLst>
          </p:cNvPr>
          <p:cNvSpPr txBox="1"/>
          <p:nvPr/>
        </p:nvSpPr>
        <p:spPr>
          <a:xfrm>
            <a:off x="5881519" y="4082296"/>
            <a:ext cx="161481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>
                <a:solidFill>
                  <a:srgbClr val="0070C0"/>
                </a:solidFill>
              </a:rPr>
              <a:t>8 % 4 = 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51F5AC-EB55-4EDB-ABB9-1762821F7E6A}"/>
              </a:ext>
            </a:extLst>
          </p:cNvPr>
          <p:cNvCxnSpPr>
            <a:cxnSpLocks/>
          </p:cNvCxnSpPr>
          <p:nvPr/>
        </p:nvCxnSpPr>
        <p:spPr>
          <a:xfrm flipV="1">
            <a:off x="5544616" y="4024821"/>
            <a:ext cx="504308" cy="492678"/>
          </a:xfrm>
          <a:prstGeom prst="straightConnector1">
            <a:avLst/>
          </a:prstGeom>
          <a:ln w="12700">
            <a:solidFill>
              <a:srgbClr val="036DB7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1057266A-3545-41AA-863C-41E215F10602}"/>
              </a:ext>
            </a:extLst>
          </p:cNvPr>
          <p:cNvSpPr/>
          <p:nvPr/>
        </p:nvSpPr>
        <p:spPr>
          <a:xfrm>
            <a:off x="7598121" y="1976136"/>
            <a:ext cx="2767202" cy="1209627"/>
          </a:xfrm>
          <a:prstGeom prst="wedgeEllipseCallout">
            <a:avLst>
              <a:gd name="adj1" fmla="val -96651"/>
              <a:gd name="adj2" fmla="val 82677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Cache block 0 is not empty</a:t>
            </a:r>
            <a:endParaRPr lang="en-US" sz="2077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2AB1C-C666-47DF-9F1D-721145C6A8A4}"/>
              </a:ext>
            </a:extLst>
          </p:cNvPr>
          <p:cNvSpPr txBox="1"/>
          <p:nvPr/>
        </p:nvSpPr>
        <p:spPr>
          <a:xfrm>
            <a:off x="7435465" y="3429000"/>
            <a:ext cx="309251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Evict MEM[0] and fetch MEM[8]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71D7B96-707C-4454-842F-AB7E7BD7922C}"/>
              </a:ext>
            </a:extLst>
          </p:cNvPr>
          <p:cNvGraphicFramePr>
            <a:graphicFrameLocks noGrp="1"/>
          </p:cNvGraphicFramePr>
          <p:nvPr/>
        </p:nvGraphicFramePr>
        <p:xfrm>
          <a:off x="5950124" y="2788574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C8635E90-333B-4BF2-A23F-4D71C327CF29}"/>
              </a:ext>
            </a:extLst>
          </p:cNvPr>
          <p:cNvSpPr/>
          <p:nvPr/>
        </p:nvSpPr>
        <p:spPr>
          <a:xfrm>
            <a:off x="5755341" y="3483496"/>
            <a:ext cx="908283" cy="327024"/>
          </a:xfrm>
          <a:prstGeom prst="irregularSeal2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6D7114-8395-4EF0-A0CE-B2EA145630F4}"/>
              </a:ext>
            </a:extLst>
          </p:cNvPr>
          <p:cNvSpPr/>
          <p:nvPr/>
        </p:nvSpPr>
        <p:spPr>
          <a:xfrm>
            <a:off x="5887238" y="1724628"/>
            <a:ext cx="1155998" cy="743142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/>
              <a:t>CPU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59130F-A49A-4D54-8349-FA0414936888}"/>
              </a:ext>
            </a:extLst>
          </p:cNvPr>
          <p:cNvCxnSpPr>
            <a:cxnSpLocks/>
            <a:stCxn id="27" idx="4"/>
            <a:endCxn id="7" idx="0"/>
          </p:cNvCxnSpPr>
          <p:nvPr/>
        </p:nvCxnSpPr>
        <p:spPr>
          <a:xfrm>
            <a:off x="6465237" y="2467770"/>
            <a:ext cx="2696" cy="3275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6FC8F8-5349-46D2-9F4D-D161DA7882B2}"/>
              </a:ext>
            </a:extLst>
          </p:cNvPr>
          <p:cNvSpPr txBox="1"/>
          <p:nvPr/>
        </p:nvSpPr>
        <p:spPr>
          <a:xfrm>
            <a:off x="6465237" y="2367915"/>
            <a:ext cx="9205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 8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A247F5B-5982-4572-B359-88E5E4ECB912}"/>
              </a:ext>
            </a:extLst>
          </p:cNvPr>
          <p:cNvGraphicFramePr>
            <a:graphicFrameLocks noGrp="1"/>
          </p:cNvGraphicFramePr>
          <p:nvPr/>
        </p:nvGraphicFramePr>
        <p:xfrm>
          <a:off x="3380508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CA6E7C1-182F-4983-B51D-5105CC61BB4C}"/>
              </a:ext>
            </a:extLst>
          </p:cNvPr>
          <p:cNvGraphicFramePr>
            <a:graphicFrameLocks noGrp="1"/>
          </p:cNvGraphicFramePr>
          <p:nvPr/>
        </p:nvGraphicFramePr>
        <p:xfrm>
          <a:off x="5416846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F273213-B83B-4793-A2AC-5138BC560711}"/>
              </a:ext>
            </a:extLst>
          </p:cNvPr>
          <p:cNvGraphicFramePr>
            <a:graphicFrameLocks noGrp="1"/>
          </p:cNvGraphicFramePr>
          <p:nvPr/>
        </p:nvGraphicFramePr>
        <p:xfrm>
          <a:off x="491281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C53A5F3-0252-428E-97E0-DE11B28CFBC5}"/>
              </a:ext>
            </a:extLst>
          </p:cNvPr>
          <p:cNvGraphicFramePr>
            <a:graphicFrameLocks noGrp="1"/>
          </p:cNvGraphicFramePr>
          <p:nvPr/>
        </p:nvGraphicFramePr>
        <p:xfrm>
          <a:off x="464750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17482BE-9DE2-4732-99C3-0CC790040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Memory block access sequence:	0, 8, 0, 6, 5	</a:t>
            </a: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ABE09980-E1EB-4FB0-9185-03F976FA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fld id="{34E7E628-D8CE-DA44-BFF7-C4887CBB62D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/>
      <p:bldP spid="22" grpId="0" animBg="1"/>
      <p:bldP spid="6" grpId="0"/>
      <p:bldP spid="8" grpId="0" animBg="1"/>
      <p:bldP spid="8" grpId="1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Miss Example: Direct Mapped</a:t>
            </a:r>
            <a:endParaRPr lang="en-AU" alt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0508" y="4528393"/>
          <a:ext cx="6388525" cy="16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4062" y="5229063"/>
            <a:ext cx="169975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56853" y="2842885"/>
          <a:ext cx="1022164" cy="13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10858" y="3494467"/>
            <a:ext cx="1402002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CB3E16-E460-4918-8236-DFE53583511D}"/>
              </a:ext>
            </a:extLst>
          </p:cNvPr>
          <p:cNvGraphicFramePr>
            <a:graphicFrameLocks noGrp="1"/>
          </p:cNvGraphicFramePr>
          <p:nvPr/>
        </p:nvGraphicFramePr>
        <p:xfrm>
          <a:off x="5957319" y="2842885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2B0AB01-554B-4F1D-B04E-980ADA45F17F}"/>
              </a:ext>
            </a:extLst>
          </p:cNvPr>
          <p:cNvSpPr/>
          <p:nvPr/>
        </p:nvSpPr>
        <p:spPr>
          <a:xfrm>
            <a:off x="2091838" y="2191180"/>
            <a:ext cx="2767202" cy="1404283"/>
          </a:xfrm>
          <a:prstGeom prst="wedgeEllipseCallout">
            <a:avLst>
              <a:gd name="adj1" fmla="val 56856"/>
              <a:gd name="adj2" fmla="val 40202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Memory block 0 is not in the cache AGAIN </a:t>
            </a:r>
            <a:r>
              <a:rPr lang="en-US" sz="2077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77" b="1" dirty="0">
                <a:solidFill>
                  <a:srgbClr val="FFFF00"/>
                </a:solidFill>
                <a:sym typeface="Wingdings" panose="05000000000000000000" pitchFamily="2" charset="2"/>
              </a:rPr>
              <a:t>MISS</a:t>
            </a:r>
            <a:endParaRPr lang="en-US" sz="2077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D465-67DA-4FA7-BAAC-E29B21C19A50}"/>
              </a:ext>
            </a:extLst>
          </p:cNvPr>
          <p:cNvSpPr/>
          <p:nvPr/>
        </p:nvSpPr>
        <p:spPr>
          <a:xfrm>
            <a:off x="6623965" y="1166233"/>
            <a:ext cx="284412" cy="395242"/>
          </a:xfrm>
          <a:prstGeom prst="rect">
            <a:avLst/>
          </a:prstGeom>
          <a:ln w="28575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6971D-6AEF-435A-BC49-01A10A6B1801}"/>
              </a:ext>
            </a:extLst>
          </p:cNvPr>
          <p:cNvSpPr txBox="1"/>
          <p:nvPr/>
        </p:nvSpPr>
        <p:spPr>
          <a:xfrm>
            <a:off x="3252737" y="3937383"/>
            <a:ext cx="161481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>
                <a:solidFill>
                  <a:srgbClr val="0070C0"/>
                </a:solidFill>
              </a:rPr>
              <a:t>0 % 4 = 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51F5AC-EB55-4EDB-ABB9-1762821F7E6A}"/>
              </a:ext>
            </a:extLst>
          </p:cNvPr>
          <p:cNvCxnSpPr>
            <a:cxnSpLocks/>
          </p:cNvCxnSpPr>
          <p:nvPr/>
        </p:nvCxnSpPr>
        <p:spPr>
          <a:xfrm flipV="1">
            <a:off x="3508278" y="4098184"/>
            <a:ext cx="2549821" cy="430210"/>
          </a:xfrm>
          <a:prstGeom prst="straightConnector1">
            <a:avLst/>
          </a:prstGeom>
          <a:ln w="12700">
            <a:solidFill>
              <a:srgbClr val="036DB7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71D7B96-707C-4454-842F-AB7E7BD7922C}"/>
              </a:ext>
            </a:extLst>
          </p:cNvPr>
          <p:cNvGraphicFramePr>
            <a:graphicFrameLocks noGrp="1"/>
          </p:cNvGraphicFramePr>
          <p:nvPr/>
        </p:nvGraphicFramePr>
        <p:xfrm>
          <a:off x="5950126" y="2836167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C8635E90-333B-4BF2-A23F-4D71C327CF29}"/>
              </a:ext>
            </a:extLst>
          </p:cNvPr>
          <p:cNvSpPr/>
          <p:nvPr/>
        </p:nvSpPr>
        <p:spPr>
          <a:xfrm>
            <a:off x="5755343" y="3531089"/>
            <a:ext cx="908283" cy="327024"/>
          </a:xfrm>
          <a:prstGeom prst="irregularSeal2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633C14-C950-4DC5-A767-60156264F98A}"/>
              </a:ext>
            </a:extLst>
          </p:cNvPr>
          <p:cNvSpPr/>
          <p:nvPr/>
        </p:nvSpPr>
        <p:spPr>
          <a:xfrm>
            <a:off x="5887238" y="1735522"/>
            <a:ext cx="1155998" cy="743142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/>
              <a:t>CPU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020A42-0FE6-411C-8F4F-221BF5E476CD}"/>
              </a:ext>
            </a:extLst>
          </p:cNvPr>
          <p:cNvCxnSpPr>
            <a:cxnSpLocks/>
            <a:stCxn id="27" idx="4"/>
            <a:endCxn id="7" idx="0"/>
          </p:cNvCxnSpPr>
          <p:nvPr/>
        </p:nvCxnSpPr>
        <p:spPr>
          <a:xfrm>
            <a:off x="6465237" y="2478664"/>
            <a:ext cx="2698" cy="3642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FD3F01-D093-41E4-8650-D02EB7278F03}"/>
              </a:ext>
            </a:extLst>
          </p:cNvPr>
          <p:cNvSpPr txBox="1"/>
          <p:nvPr/>
        </p:nvSpPr>
        <p:spPr>
          <a:xfrm>
            <a:off x="6465237" y="2378809"/>
            <a:ext cx="9205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 0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79AF78E-B25D-4360-86FE-60F05AEE541B}"/>
              </a:ext>
            </a:extLst>
          </p:cNvPr>
          <p:cNvGraphicFramePr>
            <a:graphicFrameLocks noGrp="1"/>
          </p:cNvGraphicFramePr>
          <p:nvPr/>
        </p:nvGraphicFramePr>
        <p:xfrm>
          <a:off x="3380508" y="45283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4B8C380-7752-476C-BEE5-FA68F9849E06}"/>
              </a:ext>
            </a:extLst>
          </p:cNvPr>
          <p:cNvGraphicFramePr>
            <a:graphicFrameLocks noGrp="1"/>
          </p:cNvGraphicFramePr>
          <p:nvPr/>
        </p:nvGraphicFramePr>
        <p:xfrm>
          <a:off x="5416846" y="45283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0A6F2E5-7CA6-4841-A2F5-71DCE9463991}"/>
              </a:ext>
            </a:extLst>
          </p:cNvPr>
          <p:cNvGraphicFramePr>
            <a:graphicFrameLocks noGrp="1"/>
          </p:cNvGraphicFramePr>
          <p:nvPr/>
        </p:nvGraphicFramePr>
        <p:xfrm>
          <a:off x="4912819" y="45283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CFBE7EE-148C-4F70-AAB6-8B7F12D5BB34}"/>
              </a:ext>
            </a:extLst>
          </p:cNvPr>
          <p:cNvGraphicFramePr>
            <a:graphicFrameLocks noGrp="1"/>
          </p:cNvGraphicFramePr>
          <p:nvPr/>
        </p:nvGraphicFramePr>
        <p:xfrm>
          <a:off x="4647509" y="45283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DD9CB39-24F8-4C25-A520-71E85EAC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Memory block access sequence:	0, 8, 0, 6, 5	</a:t>
            </a:r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F489E396-A330-4901-9A4F-8BE12084292D}"/>
              </a:ext>
            </a:extLst>
          </p:cNvPr>
          <p:cNvSpPr/>
          <p:nvPr/>
        </p:nvSpPr>
        <p:spPr>
          <a:xfrm>
            <a:off x="7598121" y="1976136"/>
            <a:ext cx="2767202" cy="1209627"/>
          </a:xfrm>
          <a:prstGeom prst="wedgeEllipseCallout">
            <a:avLst>
              <a:gd name="adj1" fmla="val -96651"/>
              <a:gd name="adj2" fmla="val 82677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Cache block 0 is not empty</a:t>
            </a:r>
            <a:endParaRPr lang="en-US" sz="2077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4DE51C-72C5-45CF-B444-CD3930676F44}"/>
              </a:ext>
            </a:extLst>
          </p:cNvPr>
          <p:cNvSpPr txBox="1"/>
          <p:nvPr/>
        </p:nvSpPr>
        <p:spPr>
          <a:xfrm>
            <a:off x="7435465" y="3429000"/>
            <a:ext cx="309251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Evict MEM[8] and fetch MEM[0]</a:t>
            </a:r>
          </a:p>
        </p:txBody>
      </p:sp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683F3AC7-77A3-42AE-9AA6-5C539EE6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fld id="{34E7E628-D8CE-DA44-BFF7-C4887CBB62D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3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/>
      <p:bldP spid="8" grpId="0" animBg="1"/>
      <p:bldP spid="8" grpId="1" animBg="1"/>
      <p:bldP spid="29" grpId="0"/>
      <p:bldP spid="37" grpId="0" animBg="1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Miss Example: Direct Mapped</a:t>
            </a:r>
            <a:endParaRPr lang="en-AU" alt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0508" y="4517499"/>
          <a:ext cx="6388525" cy="16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4062" y="5218169"/>
            <a:ext cx="169975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56847" y="2841165"/>
          <a:ext cx="1022164" cy="13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10852" y="3492748"/>
            <a:ext cx="1402002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380508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CB3E16-E460-4918-8236-DFE53583511D}"/>
              </a:ext>
            </a:extLst>
          </p:cNvPr>
          <p:cNvGraphicFramePr>
            <a:graphicFrameLocks noGrp="1"/>
          </p:cNvGraphicFramePr>
          <p:nvPr/>
        </p:nvGraphicFramePr>
        <p:xfrm>
          <a:off x="5957313" y="2841165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2B0AB01-554B-4F1D-B04E-980ADA45F17F}"/>
              </a:ext>
            </a:extLst>
          </p:cNvPr>
          <p:cNvSpPr/>
          <p:nvPr/>
        </p:nvSpPr>
        <p:spPr>
          <a:xfrm>
            <a:off x="2193470" y="2097191"/>
            <a:ext cx="2767202" cy="1404283"/>
          </a:xfrm>
          <a:prstGeom prst="wedgeEllipseCallout">
            <a:avLst>
              <a:gd name="adj1" fmla="val 56856"/>
              <a:gd name="adj2" fmla="val 40202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Memory block 6 is not in the cache </a:t>
            </a:r>
            <a:r>
              <a:rPr lang="en-US" sz="2077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77" b="1" dirty="0">
                <a:solidFill>
                  <a:srgbClr val="FFFF00"/>
                </a:solidFill>
                <a:sym typeface="Wingdings" panose="05000000000000000000" pitchFamily="2" charset="2"/>
              </a:rPr>
              <a:t>MISS</a:t>
            </a:r>
            <a:endParaRPr lang="en-US" sz="2077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D465-67DA-4FA7-BAAC-E29B21C19A50}"/>
              </a:ext>
            </a:extLst>
          </p:cNvPr>
          <p:cNvSpPr/>
          <p:nvPr/>
        </p:nvSpPr>
        <p:spPr>
          <a:xfrm>
            <a:off x="6942046" y="1161553"/>
            <a:ext cx="284412" cy="395242"/>
          </a:xfrm>
          <a:prstGeom prst="rect">
            <a:avLst/>
          </a:prstGeom>
          <a:ln w="28575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6971D-6AEF-435A-BC49-01A10A6B1801}"/>
              </a:ext>
            </a:extLst>
          </p:cNvPr>
          <p:cNvSpPr txBox="1"/>
          <p:nvPr/>
        </p:nvSpPr>
        <p:spPr>
          <a:xfrm>
            <a:off x="4423436" y="4005290"/>
            <a:ext cx="161481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>
                <a:solidFill>
                  <a:srgbClr val="0070C0"/>
                </a:solidFill>
              </a:rPr>
              <a:t>6 % 4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51F5AC-EB55-4EDB-ABB9-1762821F7E6A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V="1">
            <a:off x="5040589" y="4170867"/>
            <a:ext cx="1427340" cy="346632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B1DF023-50E3-4DA9-A432-2D40546EA901}"/>
              </a:ext>
            </a:extLst>
          </p:cNvPr>
          <p:cNvGraphicFramePr>
            <a:graphicFrameLocks noGrp="1"/>
          </p:cNvGraphicFramePr>
          <p:nvPr/>
        </p:nvGraphicFramePr>
        <p:xfrm>
          <a:off x="5416846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FF1F966-625F-4702-B2AD-94362DA21BD4}"/>
              </a:ext>
            </a:extLst>
          </p:cNvPr>
          <p:cNvGraphicFramePr>
            <a:graphicFrameLocks noGrp="1"/>
          </p:cNvGraphicFramePr>
          <p:nvPr/>
        </p:nvGraphicFramePr>
        <p:xfrm>
          <a:off x="491281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669B53D-0FA6-498C-8150-08514CB04DEB}"/>
              </a:ext>
            </a:extLst>
          </p:cNvPr>
          <p:cNvGraphicFramePr>
            <a:graphicFrameLocks noGrp="1"/>
          </p:cNvGraphicFramePr>
          <p:nvPr/>
        </p:nvGraphicFramePr>
        <p:xfrm>
          <a:off x="6471626" y="2831991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356CBBDF-1AA2-4F58-9192-52142B3055C2}"/>
              </a:ext>
            </a:extLst>
          </p:cNvPr>
          <p:cNvSpPr/>
          <p:nvPr/>
        </p:nvSpPr>
        <p:spPr>
          <a:xfrm>
            <a:off x="5887238" y="1724628"/>
            <a:ext cx="1155998" cy="743142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/>
              <a:t>CPU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D752FC-396F-40B1-8D63-4DE6EA26C58B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6465237" y="2467770"/>
            <a:ext cx="2692" cy="37339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2E80FF-4A4C-48BA-A9BE-0921363B046B}"/>
              </a:ext>
            </a:extLst>
          </p:cNvPr>
          <p:cNvSpPr txBox="1"/>
          <p:nvPr/>
        </p:nvSpPr>
        <p:spPr>
          <a:xfrm>
            <a:off x="6465237" y="2367915"/>
            <a:ext cx="9205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 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2DF7F36-5E85-43C7-865D-BD0273A190D4}"/>
              </a:ext>
            </a:extLst>
          </p:cNvPr>
          <p:cNvGraphicFramePr>
            <a:graphicFrameLocks noGrp="1"/>
          </p:cNvGraphicFramePr>
          <p:nvPr/>
        </p:nvGraphicFramePr>
        <p:xfrm>
          <a:off x="464750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52C587C-2CF8-4A1C-B160-24335F43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Memory block access sequence:	0, 8, 0, 6, 5	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75BC3282-8D4A-40E0-9264-1EEE79F7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fld id="{34E7E628-D8CE-DA44-BFF7-C4887CBB62D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0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Miss Example: Direct Mapped</a:t>
            </a:r>
            <a:endParaRPr lang="en-AU" alt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0508" y="4528763"/>
          <a:ext cx="6388525" cy="16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4062" y="5229433"/>
            <a:ext cx="169975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380508" y="452876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2B0AB01-554B-4F1D-B04E-980ADA45F17F}"/>
              </a:ext>
            </a:extLst>
          </p:cNvPr>
          <p:cNvSpPr/>
          <p:nvPr/>
        </p:nvSpPr>
        <p:spPr>
          <a:xfrm>
            <a:off x="2087037" y="2099730"/>
            <a:ext cx="2767202" cy="1404283"/>
          </a:xfrm>
          <a:prstGeom prst="wedgeEllipseCallout">
            <a:avLst>
              <a:gd name="adj1" fmla="val 56856"/>
              <a:gd name="adj2" fmla="val 40202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Memory block 5 is not in the cache </a:t>
            </a:r>
            <a:r>
              <a:rPr lang="en-US" sz="2077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77" b="1" dirty="0">
                <a:solidFill>
                  <a:srgbClr val="FFFF00"/>
                </a:solidFill>
                <a:sym typeface="Wingdings" panose="05000000000000000000" pitchFamily="2" charset="2"/>
              </a:rPr>
              <a:t>MISS</a:t>
            </a:r>
            <a:endParaRPr lang="en-US" sz="2077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D465-67DA-4FA7-BAAC-E29B21C19A50}"/>
              </a:ext>
            </a:extLst>
          </p:cNvPr>
          <p:cNvSpPr/>
          <p:nvPr/>
        </p:nvSpPr>
        <p:spPr>
          <a:xfrm>
            <a:off x="7272325" y="1161553"/>
            <a:ext cx="284412" cy="395242"/>
          </a:xfrm>
          <a:prstGeom prst="rect">
            <a:avLst/>
          </a:prstGeom>
          <a:ln w="28575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B1DF023-50E3-4DA9-A432-2D40546EA901}"/>
              </a:ext>
            </a:extLst>
          </p:cNvPr>
          <p:cNvGraphicFramePr>
            <a:graphicFrameLocks noGrp="1"/>
          </p:cNvGraphicFramePr>
          <p:nvPr/>
        </p:nvGraphicFramePr>
        <p:xfrm>
          <a:off x="5416846" y="452876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FF1F966-625F-4702-B2AD-94362DA21BD4}"/>
              </a:ext>
            </a:extLst>
          </p:cNvPr>
          <p:cNvGraphicFramePr>
            <a:graphicFrameLocks noGrp="1"/>
          </p:cNvGraphicFramePr>
          <p:nvPr/>
        </p:nvGraphicFramePr>
        <p:xfrm>
          <a:off x="4912819" y="452876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EEAA740-CDA6-4AF8-8810-2A228310E08D}"/>
              </a:ext>
            </a:extLst>
          </p:cNvPr>
          <p:cNvGraphicFramePr>
            <a:graphicFrameLocks noGrp="1"/>
          </p:cNvGraphicFramePr>
          <p:nvPr/>
        </p:nvGraphicFramePr>
        <p:xfrm>
          <a:off x="5956844" y="2852429"/>
          <a:ext cx="1022164" cy="13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4C7C361-443E-4A76-9D9E-156201DDE129}"/>
              </a:ext>
            </a:extLst>
          </p:cNvPr>
          <p:cNvSpPr txBox="1"/>
          <p:nvPr/>
        </p:nvSpPr>
        <p:spPr>
          <a:xfrm>
            <a:off x="4810849" y="3504012"/>
            <a:ext cx="1402002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04DC88F-7037-46B7-8A3D-94725AB2980B}"/>
              </a:ext>
            </a:extLst>
          </p:cNvPr>
          <p:cNvGraphicFramePr>
            <a:graphicFrameLocks noGrp="1"/>
          </p:cNvGraphicFramePr>
          <p:nvPr/>
        </p:nvGraphicFramePr>
        <p:xfrm>
          <a:off x="5957310" y="285242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A55523D-EA51-4E15-A2C9-8B9200EAC9C6}"/>
              </a:ext>
            </a:extLst>
          </p:cNvPr>
          <p:cNvGraphicFramePr>
            <a:graphicFrameLocks noGrp="1"/>
          </p:cNvGraphicFramePr>
          <p:nvPr/>
        </p:nvGraphicFramePr>
        <p:xfrm>
          <a:off x="6462446" y="2843255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541F75BA-ECE3-40EB-ACCA-545A9596E78B}"/>
              </a:ext>
            </a:extLst>
          </p:cNvPr>
          <p:cNvSpPr/>
          <p:nvPr/>
        </p:nvSpPr>
        <p:spPr>
          <a:xfrm>
            <a:off x="5887238" y="1735892"/>
            <a:ext cx="1155998" cy="743142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/>
              <a:t>CPU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DADFE8-6E22-4EBA-89D1-275BA45F61CA}"/>
              </a:ext>
            </a:extLst>
          </p:cNvPr>
          <p:cNvCxnSpPr>
            <a:cxnSpLocks/>
            <a:stCxn id="35" idx="4"/>
            <a:endCxn id="31" idx="0"/>
          </p:cNvCxnSpPr>
          <p:nvPr/>
        </p:nvCxnSpPr>
        <p:spPr>
          <a:xfrm>
            <a:off x="6465237" y="2479034"/>
            <a:ext cx="2689" cy="37339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3B9A2A-8075-48E9-9D0C-4EF797EDFC18}"/>
              </a:ext>
            </a:extLst>
          </p:cNvPr>
          <p:cNvSpPr txBox="1"/>
          <p:nvPr/>
        </p:nvSpPr>
        <p:spPr>
          <a:xfrm>
            <a:off x="6465237" y="2379179"/>
            <a:ext cx="9205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 5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5277C0E-D374-4D0C-98D6-F505430B6084}"/>
              </a:ext>
            </a:extLst>
          </p:cNvPr>
          <p:cNvGraphicFramePr>
            <a:graphicFrameLocks noGrp="1"/>
          </p:cNvGraphicFramePr>
          <p:nvPr/>
        </p:nvGraphicFramePr>
        <p:xfrm>
          <a:off x="4647509" y="452876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68ADF9E-1BCA-4C4F-A8CE-25A2B082B8E6}"/>
              </a:ext>
            </a:extLst>
          </p:cNvPr>
          <p:cNvSpPr txBox="1"/>
          <p:nvPr/>
        </p:nvSpPr>
        <p:spPr>
          <a:xfrm>
            <a:off x="4137377" y="4016554"/>
            <a:ext cx="161481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>
                <a:solidFill>
                  <a:srgbClr val="0070C0"/>
                </a:solidFill>
              </a:rPr>
              <a:t>5 % 4 = 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9F174C-01EC-4FA4-90C3-CDB54AE4B49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775278" y="4107727"/>
            <a:ext cx="1437572" cy="421036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4933703-288C-4A3D-BF41-8AF68472E998}"/>
              </a:ext>
            </a:extLst>
          </p:cNvPr>
          <p:cNvGraphicFramePr>
            <a:graphicFrameLocks noGrp="1"/>
          </p:cNvGraphicFramePr>
          <p:nvPr/>
        </p:nvGraphicFramePr>
        <p:xfrm>
          <a:off x="6217764" y="2839377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93711D5-8758-4C15-827A-76AB4874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Memory block access sequence:	0, 8, 0, 6, 5	</a:t>
            </a:r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615A5B1B-5AB2-43F3-8CE4-E772B0EA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fld id="{34E7E628-D8CE-DA44-BFF7-C4887CBB62D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7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Miss Example: Fully-associative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164830" y="5596953"/>
            <a:ext cx="2844800" cy="365125"/>
          </a:xfrm>
          <a:prstGeom prst="rect">
            <a:avLst/>
          </a:prstGeom>
        </p:spPr>
        <p:txBody>
          <a:bodyPr/>
          <a:lstStyle/>
          <a:p>
            <a:fld id="{34E7E628-D8CE-DA44-BFF7-C4887CBB62D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0508" y="4517499"/>
          <a:ext cx="6388525" cy="16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4062" y="5218169"/>
            <a:ext cx="169975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8766" y="2795293"/>
          <a:ext cx="1022164" cy="13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02770" y="3446875"/>
            <a:ext cx="1402002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522706" y="3984875"/>
            <a:ext cx="2426526" cy="507189"/>
          </a:xfrm>
          <a:prstGeom prst="straightConnector1">
            <a:avLst/>
          </a:prstGeom>
          <a:ln w="12700">
            <a:solidFill>
              <a:srgbClr val="036DB7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CB3E16-E460-4918-8236-DFE53583511D}"/>
              </a:ext>
            </a:extLst>
          </p:cNvPr>
          <p:cNvGraphicFramePr>
            <a:graphicFrameLocks noGrp="1"/>
          </p:cNvGraphicFramePr>
          <p:nvPr/>
        </p:nvGraphicFramePr>
        <p:xfrm>
          <a:off x="5949232" y="27952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2B0AB01-554B-4F1D-B04E-980ADA45F17F}"/>
              </a:ext>
            </a:extLst>
          </p:cNvPr>
          <p:cNvSpPr/>
          <p:nvPr/>
        </p:nvSpPr>
        <p:spPr>
          <a:xfrm>
            <a:off x="1936368" y="2229400"/>
            <a:ext cx="2767202" cy="1209627"/>
          </a:xfrm>
          <a:prstGeom prst="wedgeEllipseCallout">
            <a:avLst>
              <a:gd name="adj1" fmla="val 56856"/>
              <a:gd name="adj2" fmla="val 40202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Memory block 0 is not in the cache </a:t>
            </a:r>
            <a:r>
              <a:rPr lang="en-US" sz="2077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77" b="1" dirty="0">
                <a:solidFill>
                  <a:srgbClr val="FFFF00"/>
                </a:solidFill>
                <a:sym typeface="Wingdings" panose="05000000000000000000" pitchFamily="2" charset="2"/>
              </a:rPr>
              <a:t>MISS</a:t>
            </a:r>
            <a:endParaRPr lang="en-US" sz="2077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D465-67DA-4FA7-BAAC-E29B21C19A50}"/>
              </a:ext>
            </a:extLst>
          </p:cNvPr>
          <p:cNvSpPr/>
          <p:nvPr/>
        </p:nvSpPr>
        <p:spPr>
          <a:xfrm>
            <a:off x="5953794" y="1157193"/>
            <a:ext cx="284412" cy="395242"/>
          </a:xfrm>
          <a:prstGeom prst="rect">
            <a:avLst/>
          </a:prstGeom>
          <a:ln w="28575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1CC7EA-873F-4E31-A303-806AD59F55F8}"/>
              </a:ext>
            </a:extLst>
          </p:cNvPr>
          <p:cNvSpPr/>
          <p:nvPr/>
        </p:nvSpPr>
        <p:spPr>
          <a:xfrm>
            <a:off x="5887238" y="1724628"/>
            <a:ext cx="1155998" cy="743142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/>
              <a:t>CPU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502A57-DE10-4CD2-93C5-8C97F28D0584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 flipH="1">
            <a:off x="6459848" y="2467770"/>
            <a:ext cx="5389" cy="3275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D01E6F-906E-448C-8759-8E077C157916}"/>
              </a:ext>
            </a:extLst>
          </p:cNvPr>
          <p:cNvSpPr txBox="1"/>
          <p:nvPr/>
        </p:nvSpPr>
        <p:spPr>
          <a:xfrm>
            <a:off x="6465237" y="2367915"/>
            <a:ext cx="9205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 0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6D3A42-BE55-47E0-AED0-D1B1EAAD9592}"/>
              </a:ext>
            </a:extLst>
          </p:cNvPr>
          <p:cNvGraphicFramePr>
            <a:graphicFrameLocks noGrp="1"/>
          </p:cNvGraphicFramePr>
          <p:nvPr/>
        </p:nvGraphicFramePr>
        <p:xfrm>
          <a:off x="3380508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EE998A5-5AAF-438D-ABDA-BBCCBAF0B3F2}"/>
              </a:ext>
            </a:extLst>
          </p:cNvPr>
          <p:cNvGraphicFramePr>
            <a:graphicFrameLocks noGrp="1"/>
          </p:cNvGraphicFramePr>
          <p:nvPr/>
        </p:nvGraphicFramePr>
        <p:xfrm>
          <a:off x="5416846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EF9E0E3-B13E-4428-80E5-A26FE41268F5}"/>
              </a:ext>
            </a:extLst>
          </p:cNvPr>
          <p:cNvGraphicFramePr>
            <a:graphicFrameLocks noGrp="1"/>
          </p:cNvGraphicFramePr>
          <p:nvPr/>
        </p:nvGraphicFramePr>
        <p:xfrm>
          <a:off x="491281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7F0F8FE-424E-47F8-A2EC-904D89829AFC}"/>
              </a:ext>
            </a:extLst>
          </p:cNvPr>
          <p:cNvGraphicFramePr>
            <a:graphicFrameLocks noGrp="1"/>
          </p:cNvGraphicFramePr>
          <p:nvPr/>
        </p:nvGraphicFramePr>
        <p:xfrm>
          <a:off x="464750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4E97089-EDC5-403A-8B25-F2C9B856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Memory block access sequence:	0, 8, 0, 6, 5	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C47632CA-50FD-4D9D-81C0-D5EC3CC97AC3}"/>
              </a:ext>
            </a:extLst>
          </p:cNvPr>
          <p:cNvSpPr txBox="1">
            <a:spLocks/>
          </p:cNvSpPr>
          <p:nvPr/>
        </p:nvSpPr>
        <p:spPr>
          <a:xfrm>
            <a:off x="4863272" y="63404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3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7E628-D8CE-DA44-BFF7-C4887CBB62D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4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Miss Example: Fully-associative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164830" y="5596953"/>
            <a:ext cx="2844800" cy="365125"/>
          </a:xfrm>
          <a:prstGeom prst="rect">
            <a:avLst/>
          </a:prstGeom>
        </p:spPr>
        <p:txBody>
          <a:bodyPr/>
          <a:lstStyle/>
          <a:p>
            <a:fld id="{34E7E628-D8CE-DA44-BFF7-C4887CBB62D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0508" y="4517499"/>
          <a:ext cx="6388525" cy="16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4062" y="5218169"/>
            <a:ext cx="169975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61246" y="2795293"/>
          <a:ext cx="1022164" cy="13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15250" y="3446875"/>
            <a:ext cx="1402002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cxnSp>
        <p:nvCxnSpPr>
          <p:cNvPr id="12" name="Straight Arrow Connector 11"/>
          <p:cNvCxnSpPr>
            <a:cxnSpLocks/>
            <a:stCxn id="28" idx="0"/>
          </p:cNvCxnSpPr>
          <p:nvPr/>
        </p:nvCxnSpPr>
        <p:spPr>
          <a:xfrm flipV="1">
            <a:off x="5544616" y="3984877"/>
            <a:ext cx="677004" cy="532622"/>
          </a:xfrm>
          <a:prstGeom prst="straightConnector1">
            <a:avLst/>
          </a:prstGeom>
          <a:ln w="12700">
            <a:solidFill>
              <a:srgbClr val="036DB7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CB3E16-E460-4918-8236-DFE53583511D}"/>
              </a:ext>
            </a:extLst>
          </p:cNvPr>
          <p:cNvGraphicFramePr>
            <a:graphicFrameLocks noGrp="1"/>
          </p:cNvGraphicFramePr>
          <p:nvPr/>
        </p:nvGraphicFramePr>
        <p:xfrm>
          <a:off x="5961712" y="27952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2B0AB01-554B-4F1D-B04E-980ADA45F17F}"/>
              </a:ext>
            </a:extLst>
          </p:cNvPr>
          <p:cNvSpPr/>
          <p:nvPr/>
        </p:nvSpPr>
        <p:spPr>
          <a:xfrm>
            <a:off x="1936368" y="2229400"/>
            <a:ext cx="2767202" cy="1209627"/>
          </a:xfrm>
          <a:prstGeom prst="wedgeEllipseCallout">
            <a:avLst>
              <a:gd name="adj1" fmla="val 56856"/>
              <a:gd name="adj2" fmla="val 40202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Memory block 8 is not in the cache </a:t>
            </a:r>
            <a:r>
              <a:rPr lang="en-US" sz="2077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77" b="1" dirty="0">
                <a:solidFill>
                  <a:srgbClr val="FFFF00"/>
                </a:solidFill>
                <a:sym typeface="Wingdings" panose="05000000000000000000" pitchFamily="2" charset="2"/>
              </a:rPr>
              <a:t>MISS</a:t>
            </a:r>
            <a:endParaRPr lang="en-US" sz="2077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D465-67DA-4FA7-BAAC-E29B21C19A50}"/>
              </a:ext>
            </a:extLst>
          </p:cNvPr>
          <p:cNvSpPr/>
          <p:nvPr/>
        </p:nvSpPr>
        <p:spPr>
          <a:xfrm>
            <a:off x="6285672" y="1157193"/>
            <a:ext cx="284412" cy="395242"/>
          </a:xfrm>
          <a:prstGeom prst="rect">
            <a:avLst/>
          </a:prstGeom>
          <a:ln w="28575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1CC7EA-873F-4E31-A303-806AD59F55F8}"/>
              </a:ext>
            </a:extLst>
          </p:cNvPr>
          <p:cNvSpPr/>
          <p:nvPr/>
        </p:nvSpPr>
        <p:spPr>
          <a:xfrm>
            <a:off x="5887238" y="1724628"/>
            <a:ext cx="1155998" cy="743142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/>
              <a:t>CPU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502A57-DE10-4CD2-93C5-8C97F28D0584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>
            <a:off x="6465237" y="2467770"/>
            <a:ext cx="7091" cy="3275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D01E6F-906E-448C-8759-8E077C157916}"/>
              </a:ext>
            </a:extLst>
          </p:cNvPr>
          <p:cNvSpPr txBox="1"/>
          <p:nvPr/>
        </p:nvSpPr>
        <p:spPr>
          <a:xfrm>
            <a:off x="6465237" y="2367915"/>
            <a:ext cx="9205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 8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6D3A42-BE55-47E0-AED0-D1B1EAAD9592}"/>
              </a:ext>
            </a:extLst>
          </p:cNvPr>
          <p:cNvGraphicFramePr>
            <a:graphicFrameLocks noGrp="1"/>
          </p:cNvGraphicFramePr>
          <p:nvPr/>
        </p:nvGraphicFramePr>
        <p:xfrm>
          <a:off x="3380508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EE998A5-5AAF-438D-ABDA-BBCCBAF0B3F2}"/>
              </a:ext>
            </a:extLst>
          </p:cNvPr>
          <p:cNvGraphicFramePr>
            <a:graphicFrameLocks noGrp="1"/>
          </p:cNvGraphicFramePr>
          <p:nvPr/>
        </p:nvGraphicFramePr>
        <p:xfrm>
          <a:off x="5416846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EF9E0E3-B13E-4428-80E5-A26FE41268F5}"/>
              </a:ext>
            </a:extLst>
          </p:cNvPr>
          <p:cNvGraphicFramePr>
            <a:graphicFrameLocks noGrp="1"/>
          </p:cNvGraphicFramePr>
          <p:nvPr/>
        </p:nvGraphicFramePr>
        <p:xfrm>
          <a:off x="491281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EB8127B-6548-4FEC-A255-89A66E9044C3}"/>
              </a:ext>
            </a:extLst>
          </p:cNvPr>
          <p:cNvGraphicFramePr>
            <a:graphicFrameLocks noGrp="1"/>
          </p:cNvGraphicFramePr>
          <p:nvPr/>
        </p:nvGraphicFramePr>
        <p:xfrm>
          <a:off x="6221620" y="2794067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078298E-163A-4BAD-B6D3-22CAC866E1BC}"/>
              </a:ext>
            </a:extLst>
          </p:cNvPr>
          <p:cNvGraphicFramePr>
            <a:graphicFrameLocks noGrp="1"/>
          </p:cNvGraphicFramePr>
          <p:nvPr/>
        </p:nvGraphicFramePr>
        <p:xfrm>
          <a:off x="464750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BB11E40-8B86-4B83-8ABF-D907DE83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Memory block access sequence:	0, 8, 0, 6, 5	</a:t>
            </a: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EF2D344E-0282-45D2-8BBD-C48DB84B5F00}"/>
              </a:ext>
            </a:extLst>
          </p:cNvPr>
          <p:cNvSpPr txBox="1">
            <a:spLocks/>
          </p:cNvSpPr>
          <p:nvPr/>
        </p:nvSpPr>
        <p:spPr>
          <a:xfrm>
            <a:off x="4863272" y="63404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3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7E628-D8CE-DA44-BFF7-C4887CBB62D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22808"/>
            <a:ext cx="10972800" cy="4964611"/>
          </a:xfrm>
        </p:spPr>
        <p:txBody>
          <a:bodyPr>
            <a:noAutofit/>
          </a:bodyPr>
          <a:lstStyle/>
          <a:p>
            <a:r>
              <a:rPr lang="en-US" sz="2400" b="1" dirty="0"/>
              <a:t>N-way Set-Associative: </a:t>
            </a:r>
            <a:r>
              <a:rPr lang="en-US" altLang="en-US" sz="2400" dirty="0"/>
              <a:t>Number of ways &gt; 1 &amp; Number of sets &gt; 1</a:t>
            </a:r>
            <a:endParaRPr lang="en-US" sz="2400" b="1" dirty="0"/>
          </a:p>
          <a:p>
            <a:pPr lvl="1"/>
            <a:r>
              <a:rPr lang="en-US" altLang="en-US" sz="2000" dirty="0"/>
              <a:t>Slightly complex searching mechanism</a:t>
            </a:r>
            <a:endParaRPr lang="en-US" sz="2400" b="1" dirty="0"/>
          </a:p>
          <a:p>
            <a:r>
              <a:rPr lang="en-US" sz="2400" b="1" dirty="0"/>
              <a:t>Direct Mapped: </a:t>
            </a:r>
            <a:r>
              <a:rPr lang="en-US" altLang="en-US" sz="2400" dirty="0"/>
              <a:t>Number of ways = 1</a:t>
            </a:r>
          </a:p>
          <a:p>
            <a:pPr lvl="1"/>
            <a:r>
              <a:rPr lang="en-US" altLang="en-US" sz="2000" dirty="0"/>
              <a:t>Fast indexing mechanism</a:t>
            </a:r>
            <a:endParaRPr lang="en-US" sz="2400" dirty="0"/>
          </a:p>
          <a:p>
            <a:r>
              <a:rPr lang="en-US" sz="2400" b="1" dirty="0"/>
              <a:t>Fully-Associative: </a:t>
            </a:r>
            <a:r>
              <a:rPr lang="en-US" altLang="en-US" sz="2400" dirty="0"/>
              <a:t>Number of sets = 1</a:t>
            </a:r>
          </a:p>
          <a:p>
            <a:pPr lvl="1"/>
            <a:r>
              <a:rPr lang="en-US" altLang="en-US" sz="2000" dirty="0"/>
              <a:t>Extensive hardware resources required to search</a:t>
            </a:r>
          </a:p>
          <a:p>
            <a:pPr lvl="1"/>
            <a:endParaRPr lang="en-US" altLang="en-US" sz="2400" dirty="0"/>
          </a:p>
          <a:p>
            <a:pPr lvl="1"/>
            <a:endParaRPr lang="en-US" sz="2400" dirty="0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Cache Types</a:t>
            </a:r>
            <a:endParaRPr lang="en-US" altLang="en-US" sz="4400" dirty="0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9276-AEB6-4888-B0CB-81626095922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59CC9-795D-4665-B242-F56FAAB9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060" y="4487289"/>
            <a:ext cx="7350384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47C5C01-944D-4819-87C7-567A87D8A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4672" y="448728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BAA3ED9-90F4-439C-A5AC-6A3581E37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7272" y="448728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FCF1EE2-C800-4103-806B-4762A0354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3872" y="448728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3243C1C8-0A5A-4AB6-8632-FB1E06AE2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4672" y="4487289"/>
            <a:ext cx="1158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Block offset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ECDBAEBF-CADE-40D1-98A1-F894E9B1E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1257" y="4481694"/>
            <a:ext cx="10846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Byte offset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93CAB659-F35A-4CB0-B4CE-0C79DB3CB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835" y="4487289"/>
            <a:ext cx="6384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Index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E0347AD0-A41F-4AFE-8275-B3C5C49D5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872" y="448728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Tag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B381F5-5B15-4F56-84E8-9252D919F763}"/>
              </a:ext>
            </a:extLst>
          </p:cNvPr>
          <p:cNvGrpSpPr>
            <a:grpSpLocks/>
          </p:cNvGrpSpPr>
          <p:nvPr/>
        </p:nvGrpSpPr>
        <p:grpSpPr bwMode="auto">
          <a:xfrm>
            <a:off x="3339272" y="5096889"/>
            <a:ext cx="3048000" cy="457200"/>
            <a:chOff x="624" y="2496"/>
            <a:chExt cx="1920" cy="288"/>
          </a:xfrm>
        </p:grpSpPr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A378EF4C-08E7-48FF-A74F-0AD6A62BD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391D3A0-766E-4B2C-89AE-AB6ED1EBB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53BDD3DB-2ECD-461E-BA6C-A84D8A51F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96"/>
              <a:ext cx="15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Decreasing associativity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95C4DA-1A75-423C-9807-6A1A04E0B1E0}"/>
              </a:ext>
            </a:extLst>
          </p:cNvPr>
          <p:cNvGrpSpPr>
            <a:grpSpLocks/>
          </p:cNvGrpSpPr>
          <p:nvPr/>
        </p:nvGrpSpPr>
        <p:grpSpPr bwMode="auto">
          <a:xfrm>
            <a:off x="6387272" y="5506464"/>
            <a:ext cx="5176839" cy="457200"/>
            <a:chOff x="2544" y="2832"/>
            <a:chExt cx="3261" cy="288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0B1BE9BD-DFFB-4BBA-88F1-824FCEB09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97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1A7A6129-0739-4AEA-877D-4BB1E6AD1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38943801-1026-472C-A399-AFCE20DB8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2844"/>
              <a:ext cx="19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/>
                <a:t>Fully associative (only one set)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21EE27-7AAE-43A6-A289-86899F4CFDDF}"/>
              </a:ext>
            </a:extLst>
          </p:cNvPr>
          <p:cNvGrpSpPr>
            <a:grpSpLocks/>
          </p:cNvGrpSpPr>
          <p:nvPr/>
        </p:nvGrpSpPr>
        <p:grpSpPr bwMode="auto">
          <a:xfrm>
            <a:off x="2629660" y="5704905"/>
            <a:ext cx="3757613" cy="457200"/>
            <a:chOff x="129" y="3168"/>
            <a:chExt cx="2367" cy="288"/>
          </a:xfrm>
        </p:grpSpPr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2D5A8B7-4202-4611-A1E6-D38250836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31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174E0F48-6F8C-4F4A-86D7-8F4D9D028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DF62DCE3-AD65-4CF9-96E3-E540A0BB3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" y="3187"/>
              <a:ext cx="19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/>
                <a:t>Direct mapped (only one way)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B9A617-8CF7-48D5-B2DA-8EBD87323F54}"/>
              </a:ext>
            </a:extLst>
          </p:cNvPr>
          <p:cNvGrpSpPr>
            <a:grpSpLocks/>
          </p:cNvGrpSpPr>
          <p:nvPr/>
        </p:nvGrpSpPr>
        <p:grpSpPr bwMode="auto">
          <a:xfrm>
            <a:off x="6387272" y="4868289"/>
            <a:ext cx="2711450" cy="457200"/>
            <a:chOff x="2544" y="2256"/>
            <a:chExt cx="1708" cy="288"/>
          </a:xfrm>
        </p:grpSpPr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2E64A178-E9A3-4E50-9D3B-DBB29EA56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E407C773-09B5-447E-B174-2996D4FFB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304"/>
              <a:ext cx="14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Increasing associativity</a:t>
              </a: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D9909475-E3F7-4875-A752-A0F56A858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7">
            <a:extLst>
              <a:ext uri="{FF2B5EF4-FFF2-40B4-BE49-F238E27FC236}">
                <a16:creationId xmlns:a16="http://schemas.microsoft.com/office/drawing/2014/main" id="{DA6BD9C2-6305-44EF-9D98-CDA2FA89CA46}"/>
              </a:ext>
            </a:extLst>
          </p:cNvPr>
          <p:cNvGrpSpPr>
            <a:grpSpLocks/>
          </p:cNvGrpSpPr>
          <p:nvPr/>
        </p:nvGrpSpPr>
        <p:grpSpPr bwMode="auto">
          <a:xfrm>
            <a:off x="6692074" y="3801489"/>
            <a:ext cx="1389063" cy="793750"/>
            <a:chOff x="2448" y="1968"/>
            <a:chExt cx="875" cy="500"/>
          </a:xfrm>
        </p:grpSpPr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37AC37FC-1C47-4F26-B1D8-DBE24A846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1C9BDD9E-B2B9-47D5-89D2-3DB131A93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968"/>
              <a:ext cx="87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Selects the set</a:t>
              </a:r>
            </a:p>
          </p:txBody>
        </p:sp>
      </p:grpSp>
      <p:grpSp>
        <p:nvGrpSpPr>
          <p:cNvPr id="33" name="Group 38">
            <a:extLst>
              <a:ext uri="{FF2B5EF4-FFF2-40B4-BE49-F238E27FC236}">
                <a16:creationId xmlns:a16="http://schemas.microsoft.com/office/drawing/2014/main" id="{93CC02FE-4901-4522-94E8-3564D9EA02FD}"/>
              </a:ext>
            </a:extLst>
          </p:cNvPr>
          <p:cNvGrpSpPr>
            <a:grpSpLocks/>
          </p:cNvGrpSpPr>
          <p:nvPr/>
        </p:nvGrpSpPr>
        <p:grpSpPr bwMode="auto">
          <a:xfrm>
            <a:off x="4025073" y="3801489"/>
            <a:ext cx="1979613" cy="793750"/>
            <a:chOff x="960" y="1968"/>
            <a:chExt cx="1247" cy="500"/>
          </a:xfrm>
        </p:grpSpPr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1B0CAABA-738D-4578-8718-48817FF64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968"/>
              <a:ext cx="124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Used for tag compare</a:t>
              </a:r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226ACB9D-EB77-4808-B436-C007A480A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212383F7-37C2-426E-8384-EC06345306E3}"/>
              </a:ext>
            </a:extLst>
          </p:cNvPr>
          <p:cNvGrpSpPr>
            <a:grpSpLocks/>
          </p:cNvGrpSpPr>
          <p:nvPr/>
        </p:nvGrpSpPr>
        <p:grpSpPr bwMode="auto">
          <a:xfrm>
            <a:off x="8368473" y="3801489"/>
            <a:ext cx="2584450" cy="793750"/>
            <a:chOff x="3504" y="1968"/>
            <a:chExt cx="1628" cy="500"/>
          </a:xfrm>
        </p:grpSpPr>
        <p:sp>
          <p:nvSpPr>
            <p:cNvPr id="37" name="Line 33">
              <a:extLst>
                <a:ext uri="{FF2B5EF4-FFF2-40B4-BE49-F238E27FC236}">
                  <a16:creationId xmlns:a16="http://schemas.microsoft.com/office/drawing/2014/main" id="{1D071C0F-CDEE-49F5-8342-CC47B90F9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4">
              <a:extLst>
                <a:ext uri="{FF2B5EF4-FFF2-40B4-BE49-F238E27FC236}">
                  <a16:creationId xmlns:a16="http://schemas.microsoft.com/office/drawing/2014/main" id="{D41CE186-9C2F-4A19-856D-2EA7D1D3D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968"/>
              <a:ext cx="16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Selects the word in the block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36EB01-D4AA-4284-AC9C-BBE376A119B6}"/>
              </a:ext>
            </a:extLst>
          </p:cNvPr>
          <p:cNvSpPr txBox="1"/>
          <p:nvPr/>
        </p:nvSpPr>
        <p:spPr>
          <a:xfrm>
            <a:off x="1060683" y="4823165"/>
            <a:ext cx="2203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Assuming fixed sized cache: </a:t>
            </a:r>
            <a:endParaRPr lang="en-US" dirty="0"/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3F1BE744-93FD-4546-925B-322835449E49}"/>
              </a:ext>
            </a:extLst>
          </p:cNvPr>
          <p:cNvGrpSpPr>
            <a:grpSpLocks/>
          </p:cNvGrpSpPr>
          <p:nvPr/>
        </p:nvGrpSpPr>
        <p:grpSpPr bwMode="auto">
          <a:xfrm>
            <a:off x="8276397" y="2190755"/>
            <a:ext cx="1981200" cy="609600"/>
            <a:chOff x="672" y="1488"/>
            <a:chExt cx="1248" cy="384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7E2C590-6D51-4B78-B474-D3D47945F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">
              <a:extLst>
                <a:ext uri="{FF2B5EF4-FFF2-40B4-BE49-F238E27FC236}">
                  <a16:creationId xmlns:a16="http://schemas.microsoft.com/office/drawing/2014/main" id="{88506B50-711C-4C31-8BD4-DA15D8CED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C5C1BF61-F359-408C-949F-F7B3C92E8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">
              <a:extLst>
                <a:ext uri="{FF2B5EF4-FFF2-40B4-BE49-F238E27FC236}">
                  <a16:creationId xmlns:a16="http://schemas.microsoft.com/office/drawing/2014/main" id="{0974C004-8E16-49FD-AEEA-AE4437AC4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Text Box 8">
            <a:extLst>
              <a:ext uri="{FF2B5EF4-FFF2-40B4-BE49-F238E27FC236}">
                <a16:creationId xmlns:a16="http://schemas.microsoft.com/office/drawing/2014/main" id="{F2B83693-B458-4633-A4E3-2F007F42F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4251" y="1842340"/>
            <a:ext cx="77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Way 0</a:t>
            </a:r>
          </a:p>
        </p:txBody>
      </p:sp>
      <p:sp>
        <p:nvSpPr>
          <p:cNvPr id="45" name="Text Box 8">
            <a:extLst>
              <a:ext uri="{FF2B5EF4-FFF2-40B4-BE49-F238E27FC236}">
                <a16:creationId xmlns:a16="http://schemas.microsoft.com/office/drawing/2014/main" id="{FA4F8788-E9A7-4C5F-82CE-F1F3DA635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4851" y="1842340"/>
            <a:ext cx="77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Way 1</a:t>
            </a:r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DEB803BE-6784-438E-AC09-287C4528B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229" y="2151689"/>
            <a:ext cx="65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Set 0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3EB1569E-32EC-4AFF-82C9-87139A2B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229" y="2466012"/>
            <a:ext cx="65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Set 1</a:t>
            </a:r>
          </a:p>
        </p:txBody>
      </p:sp>
      <p:sp>
        <p:nvSpPr>
          <p:cNvPr id="48" name="Text Box 8">
            <a:extLst>
              <a:ext uri="{FF2B5EF4-FFF2-40B4-BE49-F238E27FC236}">
                <a16:creationId xmlns:a16="http://schemas.microsoft.com/office/drawing/2014/main" id="{71DFF1A4-179D-4C54-8518-4A66350EC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7627" y="2161427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0</a:t>
            </a:r>
          </a:p>
        </p:txBody>
      </p:sp>
      <p:sp>
        <p:nvSpPr>
          <p:cNvPr id="49" name="Text Box 8">
            <a:extLst>
              <a:ext uri="{FF2B5EF4-FFF2-40B4-BE49-F238E27FC236}">
                <a16:creationId xmlns:a16="http://schemas.microsoft.com/office/drawing/2014/main" id="{58872139-1806-488D-AEAD-9B2D28EA4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0433" y="2461074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50" name="Text Box 8">
            <a:extLst>
              <a:ext uri="{FF2B5EF4-FFF2-40B4-BE49-F238E27FC236}">
                <a16:creationId xmlns:a16="http://schemas.microsoft.com/office/drawing/2014/main" id="{B4F791E5-24F5-4927-BDD7-610EC7E32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3462" y="2158680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2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841C0E5D-9D95-45D7-A3CC-FE2C95857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268" y="2458327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3</a:t>
            </a: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78F63B6F-3EBF-4AA0-8456-BF498616B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9743" y="1791970"/>
            <a:ext cx="3481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3" name="Text Box 8">
            <a:extLst>
              <a:ext uri="{FF2B5EF4-FFF2-40B4-BE49-F238E27FC236}">
                <a16:creationId xmlns:a16="http://schemas.microsoft.com/office/drawing/2014/main" id="{F7EF0D54-80FC-4F57-9148-B0C1164D7DA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13141" y="2769489"/>
            <a:ext cx="3481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06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Miss Example: Fully-associative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164830" y="5596953"/>
            <a:ext cx="2844800" cy="365125"/>
          </a:xfrm>
          <a:prstGeom prst="rect">
            <a:avLst/>
          </a:prstGeom>
        </p:spPr>
        <p:txBody>
          <a:bodyPr/>
          <a:lstStyle/>
          <a:p>
            <a:fld id="{34E7E628-D8CE-DA44-BFF7-C4887CBB62D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0508" y="4517499"/>
          <a:ext cx="6388525" cy="16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4062" y="5218169"/>
            <a:ext cx="169975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8766" y="2795293"/>
          <a:ext cx="1022164" cy="13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02770" y="3446875"/>
            <a:ext cx="1402002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CB3E16-E460-4918-8236-DFE53583511D}"/>
              </a:ext>
            </a:extLst>
          </p:cNvPr>
          <p:cNvGraphicFramePr>
            <a:graphicFrameLocks noGrp="1"/>
          </p:cNvGraphicFramePr>
          <p:nvPr/>
        </p:nvGraphicFramePr>
        <p:xfrm>
          <a:off x="5949232" y="27952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2B0AB01-554B-4F1D-B04E-980ADA45F17F}"/>
              </a:ext>
            </a:extLst>
          </p:cNvPr>
          <p:cNvSpPr/>
          <p:nvPr/>
        </p:nvSpPr>
        <p:spPr>
          <a:xfrm>
            <a:off x="1936368" y="2229400"/>
            <a:ext cx="2767202" cy="1209627"/>
          </a:xfrm>
          <a:prstGeom prst="wedgeEllipseCallout">
            <a:avLst>
              <a:gd name="adj1" fmla="val 56856"/>
              <a:gd name="adj2" fmla="val 40202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Memory block 0 is in the cache </a:t>
            </a:r>
            <a:r>
              <a:rPr lang="en-US" sz="2077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77" b="1" dirty="0">
                <a:solidFill>
                  <a:srgbClr val="FFC000"/>
                </a:solidFill>
                <a:sym typeface="Wingdings" panose="05000000000000000000" pitchFamily="2" charset="2"/>
              </a:rPr>
              <a:t>HIT</a:t>
            </a:r>
            <a:endParaRPr lang="en-US" sz="2077" b="1" dirty="0">
              <a:solidFill>
                <a:srgbClr val="FFC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D465-67DA-4FA7-BAAC-E29B21C19A50}"/>
              </a:ext>
            </a:extLst>
          </p:cNvPr>
          <p:cNvSpPr/>
          <p:nvPr/>
        </p:nvSpPr>
        <p:spPr>
          <a:xfrm>
            <a:off x="6622679" y="1157193"/>
            <a:ext cx="284412" cy="395242"/>
          </a:xfrm>
          <a:prstGeom prst="rect">
            <a:avLst/>
          </a:prstGeom>
          <a:ln w="28575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1CC7EA-873F-4E31-A303-806AD59F55F8}"/>
              </a:ext>
            </a:extLst>
          </p:cNvPr>
          <p:cNvSpPr/>
          <p:nvPr/>
        </p:nvSpPr>
        <p:spPr>
          <a:xfrm>
            <a:off x="5887238" y="1724628"/>
            <a:ext cx="1155998" cy="743142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/>
              <a:t>CPU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502A57-DE10-4CD2-93C5-8C97F28D0584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 flipH="1">
            <a:off x="6459848" y="2467770"/>
            <a:ext cx="5389" cy="3275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D01E6F-906E-448C-8759-8E077C157916}"/>
              </a:ext>
            </a:extLst>
          </p:cNvPr>
          <p:cNvSpPr txBox="1"/>
          <p:nvPr/>
        </p:nvSpPr>
        <p:spPr>
          <a:xfrm>
            <a:off x="6465237" y="2367915"/>
            <a:ext cx="9205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 0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6D3A42-BE55-47E0-AED0-D1B1EAAD9592}"/>
              </a:ext>
            </a:extLst>
          </p:cNvPr>
          <p:cNvGraphicFramePr>
            <a:graphicFrameLocks noGrp="1"/>
          </p:cNvGraphicFramePr>
          <p:nvPr/>
        </p:nvGraphicFramePr>
        <p:xfrm>
          <a:off x="3380508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EE998A5-5AAF-438D-ABDA-BBCCBAF0B3F2}"/>
              </a:ext>
            </a:extLst>
          </p:cNvPr>
          <p:cNvGraphicFramePr>
            <a:graphicFrameLocks noGrp="1"/>
          </p:cNvGraphicFramePr>
          <p:nvPr/>
        </p:nvGraphicFramePr>
        <p:xfrm>
          <a:off x="5416846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EF9E0E3-B13E-4428-80E5-A26FE41268F5}"/>
              </a:ext>
            </a:extLst>
          </p:cNvPr>
          <p:cNvGraphicFramePr>
            <a:graphicFrameLocks noGrp="1"/>
          </p:cNvGraphicFramePr>
          <p:nvPr/>
        </p:nvGraphicFramePr>
        <p:xfrm>
          <a:off x="491281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EB8127B-6548-4FEC-A255-89A66E9044C3}"/>
              </a:ext>
            </a:extLst>
          </p:cNvPr>
          <p:cNvGraphicFramePr>
            <a:graphicFrameLocks noGrp="1"/>
          </p:cNvGraphicFramePr>
          <p:nvPr/>
        </p:nvGraphicFramePr>
        <p:xfrm>
          <a:off x="6209140" y="2794067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20E92D4-8B12-44B4-84CB-3AC8085F1076}"/>
              </a:ext>
            </a:extLst>
          </p:cNvPr>
          <p:cNvGraphicFramePr>
            <a:graphicFrameLocks noGrp="1"/>
          </p:cNvGraphicFramePr>
          <p:nvPr/>
        </p:nvGraphicFramePr>
        <p:xfrm>
          <a:off x="464750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16C25F2-A8B0-41C6-8AAB-E0E56695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Memory block access sequence:	0, 8, 0, 6, 5	</a:t>
            </a: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A577D076-A783-4D5E-8E2A-3C64A3A5165A}"/>
              </a:ext>
            </a:extLst>
          </p:cNvPr>
          <p:cNvSpPr txBox="1">
            <a:spLocks/>
          </p:cNvSpPr>
          <p:nvPr/>
        </p:nvSpPr>
        <p:spPr>
          <a:xfrm>
            <a:off x="4863272" y="63404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3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7E628-D8CE-DA44-BFF7-C4887CBB62D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5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Miss Example: Fully-associative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164830" y="5596953"/>
            <a:ext cx="2844800" cy="365125"/>
          </a:xfrm>
          <a:prstGeom prst="rect">
            <a:avLst/>
          </a:prstGeom>
        </p:spPr>
        <p:txBody>
          <a:bodyPr/>
          <a:lstStyle/>
          <a:p>
            <a:fld id="{34E7E628-D8CE-DA44-BFF7-C4887CBB62D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0508" y="4517499"/>
          <a:ext cx="6388525" cy="16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4062" y="5218169"/>
            <a:ext cx="169975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8761" y="2795293"/>
          <a:ext cx="1022164" cy="13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02766" y="3446875"/>
            <a:ext cx="1402002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CB3E16-E460-4918-8236-DFE53583511D}"/>
              </a:ext>
            </a:extLst>
          </p:cNvPr>
          <p:cNvGraphicFramePr>
            <a:graphicFrameLocks noGrp="1"/>
          </p:cNvGraphicFramePr>
          <p:nvPr/>
        </p:nvGraphicFramePr>
        <p:xfrm>
          <a:off x="5949227" y="27952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2B0AB01-554B-4F1D-B04E-980ADA45F17F}"/>
              </a:ext>
            </a:extLst>
          </p:cNvPr>
          <p:cNvSpPr/>
          <p:nvPr/>
        </p:nvSpPr>
        <p:spPr>
          <a:xfrm>
            <a:off x="1936368" y="2229400"/>
            <a:ext cx="2767202" cy="1209627"/>
          </a:xfrm>
          <a:prstGeom prst="wedgeEllipseCallout">
            <a:avLst>
              <a:gd name="adj1" fmla="val 56856"/>
              <a:gd name="adj2" fmla="val 40202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Memory block 6 is not in the cache </a:t>
            </a:r>
            <a:r>
              <a:rPr lang="en-US" sz="2077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77" b="1" dirty="0">
                <a:solidFill>
                  <a:srgbClr val="FFFF00"/>
                </a:solidFill>
                <a:sym typeface="Wingdings" panose="05000000000000000000" pitchFamily="2" charset="2"/>
              </a:rPr>
              <a:t>MISS</a:t>
            </a:r>
            <a:endParaRPr lang="en-US" sz="2077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D465-67DA-4FA7-BAAC-E29B21C19A50}"/>
              </a:ext>
            </a:extLst>
          </p:cNvPr>
          <p:cNvSpPr/>
          <p:nvPr/>
        </p:nvSpPr>
        <p:spPr>
          <a:xfrm>
            <a:off x="6942046" y="1157193"/>
            <a:ext cx="284412" cy="395242"/>
          </a:xfrm>
          <a:prstGeom prst="rect">
            <a:avLst/>
          </a:prstGeom>
          <a:ln w="28575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1CC7EA-873F-4E31-A303-806AD59F55F8}"/>
              </a:ext>
            </a:extLst>
          </p:cNvPr>
          <p:cNvSpPr/>
          <p:nvPr/>
        </p:nvSpPr>
        <p:spPr>
          <a:xfrm>
            <a:off x="5887238" y="1724628"/>
            <a:ext cx="1155998" cy="743142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/>
              <a:t>CPU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502A57-DE10-4CD2-93C5-8C97F28D0584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 flipH="1">
            <a:off x="6459843" y="2467770"/>
            <a:ext cx="5394" cy="3275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D01E6F-906E-448C-8759-8E077C157916}"/>
              </a:ext>
            </a:extLst>
          </p:cNvPr>
          <p:cNvSpPr txBox="1"/>
          <p:nvPr/>
        </p:nvSpPr>
        <p:spPr>
          <a:xfrm>
            <a:off x="6465237" y="2367915"/>
            <a:ext cx="9205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 6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6D3A42-BE55-47E0-AED0-D1B1EAAD9592}"/>
              </a:ext>
            </a:extLst>
          </p:cNvPr>
          <p:cNvGraphicFramePr>
            <a:graphicFrameLocks noGrp="1"/>
          </p:cNvGraphicFramePr>
          <p:nvPr/>
        </p:nvGraphicFramePr>
        <p:xfrm>
          <a:off x="3380508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EE998A5-5AAF-438D-ABDA-BBCCBAF0B3F2}"/>
              </a:ext>
            </a:extLst>
          </p:cNvPr>
          <p:cNvGraphicFramePr>
            <a:graphicFrameLocks noGrp="1"/>
          </p:cNvGraphicFramePr>
          <p:nvPr/>
        </p:nvGraphicFramePr>
        <p:xfrm>
          <a:off x="5416846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EF9E0E3-B13E-4428-80E5-A26FE41268F5}"/>
              </a:ext>
            </a:extLst>
          </p:cNvPr>
          <p:cNvGraphicFramePr>
            <a:graphicFrameLocks noGrp="1"/>
          </p:cNvGraphicFramePr>
          <p:nvPr/>
        </p:nvGraphicFramePr>
        <p:xfrm>
          <a:off x="491281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EB8127B-6548-4FEC-A255-89A66E9044C3}"/>
              </a:ext>
            </a:extLst>
          </p:cNvPr>
          <p:cNvGraphicFramePr>
            <a:graphicFrameLocks noGrp="1"/>
          </p:cNvGraphicFramePr>
          <p:nvPr/>
        </p:nvGraphicFramePr>
        <p:xfrm>
          <a:off x="6209136" y="2794067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C44054B-7934-4C3B-B8A7-9D91993EFFFD}"/>
              </a:ext>
            </a:extLst>
          </p:cNvPr>
          <p:cNvGraphicFramePr>
            <a:graphicFrameLocks noGrp="1"/>
          </p:cNvGraphicFramePr>
          <p:nvPr/>
        </p:nvGraphicFramePr>
        <p:xfrm>
          <a:off x="6466402" y="27952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F133A6-21C2-4889-9DF9-0B1A390B84C4}"/>
              </a:ext>
            </a:extLst>
          </p:cNvPr>
          <p:cNvCxnSpPr>
            <a:cxnSpLocks/>
            <a:stCxn id="29" idx="0"/>
            <a:endCxn id="7" idx="2"/>
          </p:cNvCxnSpPr>
          <p:nvPr/>
        </p:nvCxnSpPr>
        <p:spPr>
          <a:xfrm flipV="1">
            <a:off x="5040589" y="4124995"/>
            <a:ext cx="1419254" cy="392504"/>
          </a:xfrm>
          <a:prstGeom prst="straightConnector1">
            <a:avLst/>
          </a:prstGeom>
          <a:ln w="12700">
            <a:solidFill>
              <a:srgbClr val="036DB7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1B78436-CAA2-4D41-A658-70FB96F9E35E}"/>
              </a:ext>
            </a:extLst>
          </p:cNvPr>
          <p:cNvGraphicFramePr>
            <a:graphicFrameLocks noGrp="1"/>
          </p:cNvGraphicFramePr>
          <p:nvPr/>
        </p:nvGraphicFramePr>
        <p:xfrm>
          <a:off x="464750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2849C68-EE0D-4B6D-A125-0327CF667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Memory block access sequence:	0, 8, 0, 6, 5	</a:t>
            </a:r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8972112F-1701-4835-9196-D71E5F58FFCB}"/>
              </a:ext>
            </a:extLst>
          </p:cNvPr>
          <p:cNvSpPr txBox="1">
            <a:spLocks/>
          </p:cNvSpPr>
          <p:nvPr/>
        </p:nvSpPr>
        <p:spPr>
          <a:xfrm>
            <a:off x="4863272" y="63404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3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7E628-D8CE-DA44-BFF7-C4887CBB62D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1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Miss Example: Fully-associative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164830" y="5604922"/>
            <a:ext cx="2844800" cy="365125"/>
          </a:xfrm>
          <a:prstGeom prst="rect">
            <a:avLst/>
          </a:prstGeom>
        </p:spPr>
        <p:txBody>
          <a:bodyPr/>
          <a:lstStyle/>
          <a:p>
            <a:fld id="{34E7E628-D8CE-DA44-BFF7-C4887CBB62D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0508" y="4525468"/>
          <a:ext cx="6388525" cy="16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4062" y="5226138"/>
            <a:ext cx="169975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8766" y="2803262"/>
          <a:ext cx="1022164" cy="13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02770" y="3454844"/>
            <a:ext cx="1402002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CB3E16-E460-4918-8236-DFE53583511D}"/>
              </a:ext>
            </a:extLst>
          </p:cNvPr>
          <p:cNvGraphicFramePr>
            <a:graphicFrameLocks noGrp="1"/>
          </p:cNvGraphicFramePr>
          <p:nvPr/>
        </p:nvGraphicFramePr>
        <p:xfrm>
          <a:off x="5949232" y="2803262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2B0AB01-554B-4F1D-B04E-980ADA45F17F}"/>
              </a:ext>
            </a:extLst>
          </p:cNvPr>
          <p:cNvSpPr/>
          <p:nvPr/>
        </p:nvSpPr>
        <p:spPr>
          <a:xfrm>
            <a:off x="1936368" y="2237369"/>
            <a:ext cx="2767202" cy="1209627"/>
          </a:xfrm>
          <a:prstGeom prst="wedgeEllipseCallout">
            <a:avLst>
              <a:gd name="adj1" fmla="val 56856"/>
              <a:gd name="adj2" fmla="val 40202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Memory block 5 is not in the cache </a:t>
            </a:r>
            <a:r>
              <a:rPr lang="en-US" sz="2077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77" b="1" dirty="0">
                <a:solidFill>
                  <a:srgbClr val="FFFF00"/>
                </a:solidFill>
                <a:sym typeface="Wingdings" panose="05000000000000000000" pitchFamily="2" charset="2"/>
              </a:rPr>
              <a:t>MISS</a:t>
            </a:r>
            <a:endParaRPr lang="en-US" sz="2077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D465-67DA-4FA7-BAAC-E29B21C19A50}"/>
              </a:ext>
            </a:extLst>
          </p:cNvPr>
          <p:cNvSpPr/>
          <p:nvPr/>
        </p:nvSpPr>
        <p:spPr>
          <a:xfrm>
            <a:off x="7288223" y="1157193"/>
            <a:ext cx="284412" cy="395242"/>
          </a:xfrm>
          <a:prstGeom prst="rect">
            <a:avLst/>
          </a:prstGeom>
          <a:ln w="28575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1CC7EA-873F-4E31-A303-806AD59F55F8}"/>
              </a:ext>
            </a:extLst>
          </p:cNvPr>
          <p:cNvSpPr/>
          <p:nvPr/>
        </p:nvSpPr>
        <p:spPr>
          <a:xfrm>
            <a:off x="5887238" y="1732597"/>
            <a:ext cx="1155998" cy="743142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/>
              <a:t>CPU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502A57-DE10-4CD2-93C5-8C97F28D0584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 flipH="1">
            <a:off x="6459848" y="2475739"/>
            <a:ext cx="5389" cy="3275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D01E6F-906E-448C-8759-8E077C157916}"/>
              </a:ext>
            </a:extLst>
          </p:cNvPr>
          <p:cNvSpPr txBox="1"/>
          <p:nvPr/>
        </p:nvSpPr>
        <p:spPr>
          <a:xfrm>
            <a:off x="6465237" y="2375884"/>
            <a:ext cx="9205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 5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6D3A42-BE55-47E0-AED0-D1B1EAAD9592}"/>
              </a:ext>
            </a:extLst>
          </p:cNvPr>
          <p:cNvGraphicFramePr>
            <a:graphicFrameLocks noGrp="1"/>
          </p:cNvGraphicFramePr>
          <p:nvPr/>
        </p:nvGraphicFramePr>
        <p:xfrm>
          <a:off x="3380508" y="4525468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EE998A5-5AAF-438D-ABDA-BBCCBAF0B3F2}"/>
              </a:ext>
            </a:extLst>
          </p:cNvPr>
          <p:cNvGraphicFramePr>
            <a:graphicFrameLocks noGrp="1"/>
          </p:cNvGraphicFramePr>
          <p:nvPr/>
        </p:nvGraphicFramePr>
        <p:xfrm>
          <a:off x="5416846" y="4525468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EF9E0E3-B13E-4428-80E5-A26FE41268F5}"/>
              </a:ext>
            </a:extLst>
          </p:cNvPr>
          <p:cNvGraphicFramePr>
            <a:graphicFrameLocks noGrp="1"/>
          </p:cNvGraphicFramePr>
          <p:nvPr/>
        </p:nvGraphicFramePr>
        <p:xfrm>
          <a:off x="4912819" y="4525468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EB8127B-6548-4FEC-A255-89A66E9044C3}"/>
              </a:ext>
            </a:extLst>
          </p:cNvPr>
          <p:cNvGraphicFramePr>
            <a:graphicFrameLocks noGrp="1"/>
          </p:cNvGraphicFramePr>
          <p:nvPr/>
        </p:nvGraphicFramePr>
        <p:xfrm>
          <a:off x="6209140" y="2802036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C44054B-7934-4C3B-B8A7-9D91993EFFFD}"/>
              </a:ext>
            </a:extLst>
          </p:cNvPr>
          <p:cNvGraphicFramePr>
            <a:graphicFrameLocks noGrp="1"/>
          </p:cNvGraphicFramePr>
          <p:nvPr/>
        </p:nvGraphicFramePr>
        <p:xfrm>
          <a:off x="6466406" y="2803262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53EB4A8-52E6-4EDD-8108-38C2C62BB6FD}"/>
              </a:ext>
            </a:extLst>
          </p:cNvPr>
          <p:cNvGraphicFramePr>
            <a:graphicFrameLocks noGrp="1"/>
          </p:cNvGraphicFramePr>
          <p:nvPr/>
        </p:nvGraphicFramePr>
        <p:xfrm>
          <a:off x="4647509" y="4525468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406A87-C9BB-465B-9E8A-D6C461F39946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775278" y="4083727"/>
            <a:ext cx="1684566" cy="441741"/>
          </a:xfrm>
          <a:prstGeom prst="straightConnector1">
            <a:avLst/>
          </a:prstGeom>
          <a:ln w="12700">
            <a:solidFill>
              <a:srgbClr val="036DB7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01FEDA9-9FF2-4AFE-B9A6-5ECA157EBE6D}"/>
              </a:ext>
            </a:extLst>
          </p:cNvPr>
          <p:cNvGraphicFramePr>
            <a:graphicFrameLocks noGrp="1"/>
          </p:cNvGraphicFramePr>
          <p:nvPr/>
        </p:nvGraphicFramePr>
        <p:xfrm>
          <a:off x="6728040" y="2803262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FDB3065-A63D-4FEC-A633-58C32915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Memory block access sequence:	0, 8, 0, 6, 5	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B6BB8659-C8C6-42E0-809A-A4FF8C0C6679}"/>
              </a:ext>
            </a:extLst>
          </p:cNvPr>
          <p:cNvSpPr txBox="1">
            <a:spLocks/>
          </p:cNvSpPr>
          <p:nvPr/>
        </p:nvSpPr>
        <p:spPr>
          <a:xfrm>
            <a:off x="4863272" y="63404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3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7E628-D8CE-DA44-BFF7-C4887CBB62D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Miss Example: Fully-associative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164830" y="5596953"/>
            <a:ext cx="2844800" cy="365125"/>
          </a:xfrm>
          <a:prstGeom prst="rect">
            <a:avLst/>
          </a:prstGeom>
        </p:spPr>
        <p:txBody>
          <a:bodyPr/>
          <a:lstStyle/>
          <a:p>
            <a:fld id="{34E7E628-D8CE-DA44-BFF7-C4887CBB62D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0508" y="4517499"/>
          <a:ext cx="6388525" cy="16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4062" y="5218169"/>
            <a:ext cx="169975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8766" y="2795293"/>
          <a:ext cx="1022164" cy="13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02770" y="3446875"/>
            <a:ext cx="1402002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CB3E16-E460-4918-8236-DFE53583511D}"/>
              </a:ext>
            </a:extLst>
          </p:cNvPr>
          <p:cNvGraphicFramePr>
            <a:graphicFrameLocks noGrp="1"/>
          </p:cNvGraphicFramePr>
          <p:nvPr/>
        </p:nvGraphicFramePr>
        <p:xfrm>
          <a:off x="5949232" y="27952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2B0AB01-554B-4F1D-B04E-980ADA45F17F}"/>
              </a:ext>
            </a:extLst>
          </p:cNvPr>
          <p:cNvSpPr/>
          <p:nvPr/>
        </p:nvSpPr>
        <p:spPr>
          <a:xfrm>
            <a:off x="1936368" y="2229400"/>
            <a:ext cx="2767202" cy="1209627"/>
          </a:xfrm>
          <a:prstGeom prst="wedgeEllipseCallout">
            <a:avLst>
              <a:gd name="adj1" fmla="val 56856"/>
              <a:gd name="adj2" fmla="val 40202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Memory block 4 is not in the cache </a:t>
            </a:r>
            <a:r>
              <a:rPr lang="en-US" sz="2077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77" b="1" dirty="0">
                <a:solidFill>
                  <a:srgbClr val="FFFF00"/>
                </a:solidFill>
                <a:sym typeface="Wingdings" panose="05000000000000000000" pitchFamily="2" charset="2"/>
              </a:rPr>
              <a:t>MISS</a:t>
            </a:r>
            <a:endParaRPr lang="en-US" sz="2077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D465-67DA-4FA7-BAAC-E29B21C19A50}"/>
              </a:ext>
            </a:extLst>
          </p:cNvPr>
          <p:cNvSpPr/>
          <p:nvPr/>
        </p:nvSpPr>
        <p:spPr>
          <a:xfrm>
            <a:off x="7636718" y="1166233"/>
            <a:ext cx="284412" cy="395242"/>
          </a:xfrm>
          <a:prstGeom prst="rect">
            <a:avLst/>
          </a:prstGeom>
          <a:ln w="28575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1CC7EA-873F-4E31-A303-806AD59F55F8}"/>
              </a:ext>
            </a:extLst>
          </p:cNvPr>
          <p:cNvSpPr/>
          <p:nvPr/>
        </p:nvSpPr>
        <p:spPr>
          <a:xfrm>
            <a:off x="5887238" y="1724628"/>
            <a:ext cx="1155998" cy="743142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/>
              <a:t>CPU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502A57-DE10-4CD2-93C5-8C97F28D0584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 flipH="1">
            <a:off x="6459848" y="2467770"/>
            <a:ext cx="5389" cy="3275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D01E6F-906E-448C-8759-8E077C157916}"/>
              </a:ext>
            </a:extLst>
          </p:cNvPr>
          <p:cNvSpPr txBox="1"/>
          <p:nvPr/>
        </p:nvSpPr>
        <p:spPr>
          <a:xfrm>
            <a:off x="6465237" y="2367915"/>
            <a:ext cx="9205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 4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6D3A42-BE55-47E0-AED0-D1B1EAAD9592}"/>
              </a:ext>
            </a:extLst>
          </p:cNvPr>
          <p:cNvGraphicFramePr>
            <a:graphicFrameLocks noGrp="1"/>
          </p:cNvGraphicFramePr>
          <p:nvPr/>
        </p:nvGraphicFramePr>
        <p:xfrm>
          <a:off x="3380508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EE998A5-5AAF-438D-ABDA-BBCCBAF0B3F2}"/>
              </a:ext>
            </a:extLst>
          </p:cNvPr>
          <p:cNvGraphicFramePr>
            <a:graphicFrameLocks noGrp="1"/>
          </p:cNvGraphicFramePr>
          <p:nvPr/>
        </p:nvGraphicFramePr>
        <p:xfrm>
          <a:off x="5416846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EF9E0E3-B13E-4428-80E5-A26FE41268F5}"/>
              </a:ext>
            </a:extLst>
          </p:cNvPr>
          <p:cNvGraphicFramePr>
            <a:graphicFrameLocks noGrp="1"/>
          </p:cNvGraphicFramePr>
          <p:nvPr/>
        </p:nvGraphicFramePr>
        <p:xfrm>
          <a:off x="491281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EB8127B-6548-4FEC-A255-89A66E9044C3}"/>
              </a:ext>
            </a:extLst>
          </p:cNvPr>
          <p:cNvGraphicFramePr>
            <a:graphicFrameLocks noGrp="1"/>
          </p:cNvGraphicFramePr>
          <p:nvPr/>
        </p:nvGraphicFramePr>
        <p:xfrm>
          <a:off x="6209140" y="2794067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C44054B-7934-4C3B-B8A7-9D91993EFFFD}"/>
              </a:ext>
            </a:extLst>
          </p:cNvPr>
          <p:cNvGraphicFramePr>
            <a:graphicFrameLocks noGrp="1"/>
          </p:cNvGraphicFramePr>
          <p:nvPr/>
        </p:nvGraphicFramePr>
        <p:xfrm>
          <a:off x="6466406" y="27952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53EB4A8-52E6-4EDD-8108-38C2C62BB6FD}"/>
              </a:ext>
            </a:extLst>
          </p:cNvPr>
          <p:cNvGraphicFramePr>
            <a:graphicFrameLocks noGrp="1"/>
          </p:cNvGraphicFramePr>
          <p:nvPr/>
        </p:nvGraphicFramePr>
        <p:xfrm>
          <a:off x="464750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406A87-C9BB-465B-9E8A-D6C461F3994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519737" y="4045093"/>
            <a:ext cx="1621855" cy="480897"/>
          </a:xfrm>
          <a:prstGeom prst="straightConnector1">
            <a:avLst/>
          </a:prstGeom>
          <a:ln w="12700">
            <a:solidFill>
              <a:srgbClr val="036DB7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01FEDA9-9FF2-4AFE-B9A6-5ECA157EBE6D}"/>
              </a:ext>
            </a:extLst>
          </p:cNvPr>
          <p:cNvGraphicFramePr>
            <a:graphicFrameLocks noGrp="1"/>
          </p:cNvGraphicFramePr>
          <p:nvPr/>
        </p:nvGraphicFramePr>
        <p:xfrm>
          <a:off x="6728040" y="27952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F0F2BC3-357D-41B1-9B58-02D2A9A350BB}"/>
              </a:ext>
            </a:extLst>
          </p:cNvPr>
          <p:cNvGraphicFramePr>
            <a:graphicFrameLocks noGrp="1"/>
          </p:cNvGraphicFramePr>
          <p:nvPr/>
        </p:nvGraphicFramePr>
        <p:xfrm>
          <a:off x="4391968" y="452598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MEM[4]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Speech Bubble: Oval 32">
            <a:extLst>
              <a:ext uri="{FF2B5EF4-FFF2-40B4-BE49-F238E27FC236}">
                <a16:creationId xmlns:a16="http://schemas.microsoft.com/office/drawing/2014/main" id="{61D7649D-79E8-4EDE-831C-684634927B35}"/>
              </a:ext>
            </a:extLst>
          </p:cNvPr>
          <p:cNvSpPr/>
          <p:nvPr/>
        </p:nvSpPr>
        <p:spPr>
          <a:xfrm>
            <a:off x="7327869" y="1953979"/>
            <a:ext cx="2767202" cy="1209627"/>
          </a:xfrm>
          <a:prstGeom prst="wedgeEllipseCallout">
            <a:avLst>
              <a:gd name="adj1" fmla="val -59341"/>
              <a:gd name="adj2" fmla="val 84423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Cache is full</a:t>
            </a:r>
            <a:endParaRPr lang="en-US" sz="2077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FBBE3D-1728-4189-89D9-B64C4E3DE897}"/>
              </a:ext>
            </a:extLst>
          </p:cNvPr>
          <p:cNvSpPr txBox="1"/>
          <p:nvPr/>
        </p:nvSpPr>
        <p:spPr>
          <a:xfrm>
            <a:off x="7327869" y="3535603"/>
            <a:ext cx="436529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Evict MEM[8] (LRU: least recently used) </a:t>
            </a:r>
          </a:p>
          <a:p>
            <a:r>
              <a:rPr lang="en-US" sz="16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fetch MEM[4]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7F0E0A4-679F-468B-8B1F-B6D2A4DD065B}"/>
              </a:ext>
            </a:extLst>
          </p:cNvPr>
          <p:cNvGraphicFramePr>
            <a:graphicFrameLocks noGrp="1"/>
          </p:cNvGraphicFramePr>
          <p:nvPr/>
        </p:nvGraphicFramePr>
        <p:xfrm>
          <a:off x="6209688" y="2792295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MEM[4]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F0FC9FF-44F7-4512-B95E-AA88AB32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Memory block access sequence:	0, 8, 0, 6, 5, 4	</a:t>
            </a:r>
          </a:p>
        </p:txBody>
      </p:sp>
      <p:sp>
        <p:nvSpPr>
          <p:cNvPr id="35" name="Explosion: 14 Points 34">
            <a:extLst>
              <a:ext uri="{FF2B5EF4-FFF2-40B4-BE49-F238E27FC236}">
                <a16:creationId xmlns:a16="http://schemas.microsoft.com/office/drawing/2014/main" id="{6C20AB54-2BC6-4941-B9BA-942A39DEF105}"/>
              </a:ext>
            </a:extLst>
          </p:cNvPr>
          <p:cNvSpPr/>
          <p:nvPr/>
        </p:nvSpPr>
        <p:spPr>
          <a:xfrm>
            <a:off x="5755342" y="3520195"/>
            <a:ext cx="1428323" cy="327024"/>
          </a:xfrm>
          <a:prstGeom prst="irregularSeal2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 dirty="0"/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9CFF2AE0-4688-4F02-9D50-FD66367C8F17}"/>
              </a:ext>
            </a:extLst>
          </p:cNvPr>
          <p:cNvSpPr txBox="1">
            <a:spLocks/>
          </p:cNvSpPr>
          <p:nvPr/>
        </p:nvSpPr>
        <p:spPr>
          <a:xfrm>
            <a:off x="4863272" y="63404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3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7E628-D8CE-DA44-BFF7-C4887CBB62D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  <p:bldP spid="33" grpId="0" animBg="1"/>
      <p:bldP spid="34" grpId="0"/>
      <p:bldP spid="35" grpId="0" animBg="1"/>
      <p:bldP spid="3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Miss Example: 2-way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164830" y="5596953"/>
            <a:ext cx="2844800" cy="365125"/>
          </a:xfrm>
          <a:prstGeom prst="rect">
            <a:avLst/>
          </a:prstGeom>
        </p:spPr>
        <p:txBody>
          <a:bodyPr/>
          <a:lstStyle/>
          <a:p>
            <a:fld id="{34E7E628-D8CE-DA44-BFF7-C4887CBB62DB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0508" y="4517499"/>
          <a:ext cx="6388525" cy="16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4062" y="5218169"/>
            <a:ext cx="169975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56847" y="2795293"/>
          <a:ext cx="1022164" cy="13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20427" y="3861223"/>
            <a:ext cx="161481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>
                <a:solidFill>
                  <a:srgbClr val="0070C0"/>
                </a:solidFill>
              </a:rPr>
              <a:t>0 % 2 = 0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522706" y="3971008"/>
            <a:ext cx="2562917" cy="521056"/>
          </a:xfrm>
          <a:prstGeom prst="straightConnector1">
            <a:avLst/>
          </a:prstGeom>
          <a:ln w="12700">
            <a:solidFill>
              <a:srgbClr val="036DB7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CB3E16-E460-4918-8236-DFE53583511D}"/>
              </a:ext>
            </a:extLst>
          </p:cNvPr>
          <p:cNvGraphicFramePr>
            <a:graphicFrameLocks noGrp="1"/>
          </p:cNvGraphicFramePr>
          <p:nvPr/>
        </p:nvGraphicFramePr>
        <p:xfrm>
          <a:off x="5957313" y="27952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2B0AB01-554B-4F1D-B04E-980ADA45F17F}"/>
              </a:ext>
            </a:extLst>
          </p:cNvPr>
          <p:cNvSpPr/>
          <p:nvPr/>
        </p:nvSpPr>
        <p:spPr>
          <a:xfrm>
            <a:off x="1936368" y="2229400"/>
            <a:ext cx="2767202" cy="1209627"/>
          </a:xfrm>
          <a:prstGeom prst="wedgeEllipseCallout">
            <a:avLst>
              <a:gd name="adj1" fmla="val 56856"/>
              <a:gd name="adj2" fmla="val 40202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Memory block 0 is not in the cache </a:t>
            </a:r>
            <a:r>
              <a:rPr lang="en-US" sz="2077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77" b="1" dirty="0">
                <a:solidFill>
                  <a:srgbClr val="FFFF00"/>
                </a:solidFill>
                <a:sym typeface="Wingdings" panose="05000000000000000000" pitchFamily="2" charset="2"/>
              </a:rPr>
              <a:t>MISS</a:t>
            </a:r>
            <a:endParaRPr lang="en-US" sz="2077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D465-67DA-4FA7-BAAC-E29B21C19A50}"/>
              </a:ext>
            </a:extLst>
          </p:cNvPr>
          <p:cNvSpPr/>
          <p:nvPr/>
        </p:nvSpPr>
        <p:spPr>
          <a:xfrm>
            <a:off x="5917964" y="1157193"/>
            <a:ext cx="284412" cy="395242"/>
          </a:xfrm>
          <a:prstGeom prst="rect">
            <a:avLst/>
          </a:prstGeom>
          <a:ln w="28575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1CC7EA-873F-4E31-A303-806AD59F55F8}"/>
              </a:ext>
            </a:extLst>
          </p:cNvPr>
          <p:cNvSpPr/>
          <p:nvPr/>
        </p:nvSpPr>
        <p:spPr>
          <a:xfrm>
            <a:off x="5887238" y="1724628"/>
            <a:ext cx="1155998" cy="743142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/>
              <a:t>CPU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502A57-DE10-4CD2-93C5-8C97F28D0584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>
            <a:off x="6465237" y="2467770"/>
            <a:ext cx="2692" cy="3275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D01E6F-906E-448C-8759-8E077C157916}"/>
              </a:ext>
            </a:extLst>
          </p:cNvPr>
          <p:cNvSpPr txBox="1"/>
          <p:nvPr/>
        </p:nvSpPr>
        <p:spPr>
          <a:xfrm>
            <a:off x="6465237" y="2367915"/>
            <a:ext cx="9205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 0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6D3A42-BE55-47E0-AED0-D1B1EAAD9592}"/>
              </a:ext>
            </a:extLst>
          </p:cNvPr>
          <p:cNvGraphicFramePr>
            <a:graphicFrameLocks noGrp="1"/>
          </p:cNvGraphicFramePr>
          <p:nvPr/>
        </p:nvGraphicFramePr>
        <p:xfrm>
          <a:off x="3380508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EE998A5-5AAF-438D-ABDA-BBCCBAF0B3F2}"/>
              </a:ext>
            </a:extLst>
          </p:cNvPr>
          <p:cNvGraphicFramePr>
            <a:graphicFrameLocks noGrp="1"/>
          </p:cNvGraphicFramePr>
          <p:nvPr/>
        </p:nvGraphicFramePr>
        <p:xfrm>
          <a:off x="5416846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EF9E0E3-B13E-4428-80E5-A26FE41268F5}"/>
              </a:ext>
            </a:extLst>
          </p:cNvPr>
          <p:cNvGraphicFramePr>
            <a:graphicFrameLocks noGrp="1"/>
          </p:cNvGraphicFramePr>
          <p:nvPr/>
        </p:nvGraphicFramePr>
        <p:xfrm>
          <a:off x="491281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8BB87B9-EE23-43C7-94E5-BBDE4AF5B592}"/>
              </a:ext>
            </a:extLst>
          </p:cNvPr>
          <p:cNvSpPr txBox="1"/>
          <p:nvPr/>
        </p:nvSpPr>
        <p:spPr>
          <a:xfrm>
            <a:off x="4937043" y="3367292"/>
            <a:ext cx="992579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Set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762C096-8018-41E5-8E96-E84B98D81293}"/>
              </a:ext>
            </a:extLst>
          </p:cNvPr>
          <p:cNvSpPr/>
          <p:nvPr/>
        </p:nvSpPr>
        <p:spPr>
          <a:xfrm rot="5400000">
            <a:off x="6131694" y="3493069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764F7514-AFCA-4E56-A36E-C5078EF9D9BE}"/>
              </a:ext>
            </a:extLst>
          </p:cNvPr>
          <p:cNvSpPr/>
          <p:nvPr/>
        </p:nvSpPr>
        <p:spPr>
          <a:xfrm rot="5400000">
            <a:off x="6662743" y="3493066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6A6D17B-97FB-45DF-81A8-16F2759ED918}"/>
              </a:ext>
            </a:extLst>
          </p:cNvPr>
          <p:cNvGraphicFramePr>
            <a:graphicFrameLocks noGrp="1"/>
          </p:cNvGraphicFramePr>
          <p:nvPr/>
        </p:nvGraphicFramePr>
        <p:xfrm>
          <a:off x="464750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4C8F708-77C7-421B-A2A3-08406FD6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Memory block access sequence:	0, 8, 0, 6, 5	</a:t>
            </a:r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AB2DD14D-17AD-42C9-98A4-8FB43E18302A}"/>
              </a:ext>
            </a:extLst>
          </p:cNvPr>
          <p:cNvSpPr txBox="1">
            <a:spLocks/>
          </p:cNvSpPr>
          <p:nvPr/>
        </p:nvSpPr>
        <p:spPr>
          <a:xfrm>
            <a:off x="4863272" y="63404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3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7E628-D8CE-DA44-BFF7-C4887CBB62D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57C33-8641-4FCA-81D4-01136E0F46F8}"/>
              </a:ext>
            </a:extLst>
          </p:cNvPr>
          <p:cNvSpPr txBox="1"/>
          <p:nvPr/>
        </p:nvSpPr>
        <p:spPr>
          <a:xfrm>
            <a:off x="7860928" y="1198492"/>
            <a:ext cx="3204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data will be in the cache after accessing this sequence?</a:t>
            </a:r>
          </a:p>
        </p:txBody>
      </p:sp>
    </p:spTree>
    <p:extLst>
      <p:ext uri="{BB962C8B-B14F-4D97-AF65-F5344CB8AC3E}">
        <p14:creationId xmlns:p14="http://schemas.microsoft.com/office/powerpoint/2010/main" val="267936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19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Miss Example: 2-way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164830" y="5596953"/>
            <a:ext cx="2844800" cy="365125"/>
          </a:xfrm>
          <a:prstGeom prst="rect">
            <a:avLst/>
          </a:prstGeom>
        </p:spPr>
        <p:txBody>
          <a:bodyPr/>
          <a:lstStyle/>
          <a:p>
            <a:fld id="{34E7E628-D8CE-DA44-BFF7-C4887CBB62DB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0508" y="4517499"/>
          <a:ext cx="6388525" cy="16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4062" y="5218169"/>
            <a:ext cx="169975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38497" y="2795293"/>
          <a:ext cx="1022164" cy="13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09571" y="4083552"/>
            <a:ext cx="161481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>
                <a:solidFill>
                  <a:srgbClr val="0070C0"/>
                </a:solidFill>
              </a:rPr>
              <a:t>8 % 2 = 0</a:t>
            </a:r>
          </a:p>
        </p:txBody>
      </p:sp>
      <p:cxnSp>
        <p:nvCxnSpPr>
          <p:cNvPr id="12" name="Straight Arrow Connector 11"/>
          <p:cNvCxnSpPr>
            <a:cxnSpLocks/>
            <a:stCxn id="28" idx="0"/>
          </p:cNvCxnSpPr>
          <p:nvPr/>
        </p:nvCxnSpPr>
        <p:spPr>
          <a:xfrm flipV="1">
            <a:off x="5544616" y="4003700"/>
            <a:ext cx="577705" cy="513800"/>
          </a:xfrm>
          <a:prstGeom prst="straightConnector1">
            <a:avLst/>
          </a:prstGeom>
          <a:ln w="12700">
            <a:solidFill>
              <a:srgbClr val="036DB7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CB3E16-E460-4918-8236-DFE53583511D}"/>
              </a:ext>
            </a:extLst>
          </p:cNvPr>
          <p:cNvGraphicFramePr>
            <a:graphicFrameLocks noGrp="1"/>
          </p:cNvGraphicFramePr>
          <p:nvPr/>
        </p:nvGraphicFramePr>
        <p:xfrm>
          <a:off x="5938963" y="27952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2B0AB01-554B-4F1D-B04E-980ADA45F17F}"/>
              </a:ext>
            </a:extLst>
          </p:cNvPr>
          <p:cNvSpPr/>
          <p:nvPr/>
        </p:nvSpPr>
        <p:spPr>
          <a:xfrm>
            <a:off x="1936368" y="2229400"/>
            <a:ext cx="2767202" cy="1209627"/>
          </a:xfrm>
          <a:prstGeom prst="wedgeEllipseCallout">
            <a:avLst>
              <a:gd name="adj1" fmla="val 56856"/>
              <a:gd name="adj2" fmla="val 40202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Memory block 8 is not in the cache </a:t>
            </a:r>
            <a:r>
              <a:rPr lang="en-US" sz="2077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77" b="1" dirty="0">
                <a:solidFill>
                  <a:srgbClr val="FFFF00"/>
                </a:solidFill>
                <a:sym typeface="Wingdings" panose="05000000000000000000" pitchFamily="2" charset="2"/>
              </a:rPr>
              <a:t>MISS</a:t>
            </a:r>
            <a:endParaRPr lang="en-US" sz="2077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D465-67DA-4FA7-BAAC-E29B21C19A50}"/>
              </a:ext>
            </a:extLst>
          </p:cNvPr>
          <p:cNvSpPr/>
          <p:nvPr/>
        </p:nvSpPr>
        <p:spPr>
          <a:xfrm>
            <a:off x="6270092" y="1161552"/>
            <a:ext cx="284412" cy="395242"/>
          </a:xfrm>
          <a:prstGeom prst="rect">
            <a:avLst/>
          </a:prstGeom>
          <a:ln w="28575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1CC7EA-873F-4E31-A303-806AD59F55F8}"/>
              </a:ext>
            </a:extLst>
          </p:cNvPr>
          <p:cNvSpPr/>
          <p:nvPr/>
        </p:nvSpPr>
        <p:spPr>
          <a:xfrm>
            <a:off x="5887238" y="1724628"/>
            <a:ext cx="1155998" cy="743142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/>
              <a:t>CPU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502A57-DE10-4CD2-93C5-8C97F28D0584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 flipH="1">
            <a:off x="6449579" y="2467770"/>
            <a:ext cx="15658" cy="3275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D01E6F-906E-448C-8759-8E077C157916}"/>
              </a:ext>
            </a:extLst>
          </p:cNvPr>
          <p:cNvSpPr txBox="1"/>
          <p:nvPr/>
        </p:nvSpPr>
        <p:spPr>
          <a:xfrm>
            <a:off x="6465237" y="2367915"/>
            <a:ext cx="9205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 8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6D3A42-BE55-47E0-AED0-D1B1EAAD9592}"/>
              </a:ext>
            </a:extLst>
          </p:cNvPr>
          <p:cNvGraphicFramePr>
            <a:graphicFrameLocks noGrp="1"/>
          </p:cNvGraphicFramePr>
          <p:nvPr/>
        </p:nvGraphicFramePr>
        <p:xfrm>
          <a:off x="3380508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EE998A5-5AAF-438D-ABDA-BBCCBAF0B3F2}"/>
              </a:ext>
            </a:extLst>
          </p:cNvPr>
          <p:cNvGraphicFramePr>
            <a:graphicFrameLocks noGrp="1"/>
          </p:cNvGraphicFramePr>
          <p:nvPr/>
        </p:nvGraphicFramePr>
        <p:xfrm>
          <a:off x="5416846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EF9E0E3-B13E-4428-80E5-A26FE41268F5}"/>
              </a:ext>
            </a:extLst>
          </p:cNvPr>
          <p:cNvGraphicFramePr>
            <a:graphicFrameLocks noGrp="1"/>
          </p:cNvGraphicFramePr>
          <p:nvPr/>
        </p:nvGraphicFramePr>
        <p:xfrm>
          <a:off x="491281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8BB87B9-EE23-43C7-94E5-BBDE4AF5B592}"/>
              </a:ext>
            </a:extLst>
          </p:cNvPr>
          <p:cNvSpPr txBox="1"/>
          <p:nvPr/>
        </p:nvSpPr>
        <p:spPr>
          <a:xfrm>
            <a:off x="4918693" y="3367292"/>
            <a:ext cx="992579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Set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762C096-8018-41E5-8E96-E84B98D81293}"/>
              </a:ext>
            </a:extLst>
          </p:cNvPr>
          <p:cNvSpPr/>
          <p:nvPr/>
        </p:nvSpPr>
        <p:spPr>
          <a:xfrm rot="5400000">
            <a:off x="6113343" y="3493069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764F7514-AFCA-4E56-A36E-C5078EF9D9BE}"/>
              </a:ext>
            </a:extLst>
          </p:cNvPr>
          <p:cNvSpPr/>
          <p:nvPr/>
        </p:nvSpPr>
        <p:spPr>
          <a:xfrm rot="5400000">
            <a:off x="6644392" y="3493066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2FEBE81-B90B-4817-97CD-3863DABDCF33}"/>
              </a:ext>
            </a:extLst>
          </p:cNvPr>
          <p:cNvGraphicFramePr>
            <a:graphicFrameLocks noGrp="1"/>
          </p:cNvGraphicFramePr>
          <p:nvPr/>
        </p:nvGraphicFramePr>
        <p:xfrm>
          <a:off x="6198498" y="2794067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347C837-9980-4F8F-A0DE-4A7D680EBF5E}"/>
              </a:ext>
            </a:extLst>
          </p:cNvPr>
          <p:cNvGraphicFramePr>
            <a:graphicFrameLocks noGrp="1"/>
          </p:cNvGraphicFramePr>
          <p:nvPr/>
        </p:nvGraphicFramePr>
        <p:xfrm>
          <a:off x="464750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671379A-5478-42B8-A8CD-73288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Memory block access sequence:	0, 8, 0, 6, 5	</a:t>
            </a: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12D53C6B-D918-4E5C-9929-F60100B181DD}"/>
              </a:ext>
            </a:extLst>
          </p:cNvPr>
          <p:cNvSpPr txBox="1">
            <a:spLocks/>
          </p:cNvSpPr>
          <p:nvPr/>
        </p:nvSpPr>
        <p:spPr>
          <a:xfrm>
            <a:off x="4863272" y="63404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3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7E628-D8CE-DA44-BFF7-C4887CBB62D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3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Miss Example: 2-way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164830" y="5596953"/>
            <a:ext cx="2844800" cy="365125"/>
          </a:xfrm>
          <a:prstGeom prst="rect">
            <a:avLst/>
          </a:prstGeom>
        </p:spPr>
        <p:txBody>
          <a:bodyPr/>
          <a:lstStyle/>
          <a:p>
            <a:fld id="{34E7E628-D8CE-DA44-BFF7-C4887CBB62DB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0508" y="4517499"/>
          <a:ext cx="6388525" cy="16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4062" y="5218169"/>
            <a:ext cx="169975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7672" y="2795293"/>
          <a:ext cx="1022164" cy="13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CB3E16-E460-4918-8236-DFE53583511D}"/>
              </a:ext>
            </a:extLst>
          </p:cNvPr>
          <p:cNvGraphicFramePr>
            <a:graphicFrameLocks noGrp="1"/>
          </p:cNvGraphicFramePr>
          <p:nvPr/>
        </p:nvGraphicFramePr>
        <p:xfrm>
          <a:off x="5948138" y="27952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2B0AB01-554B-4F1D-B04E-980ADA45F17F}"/>
              </a:ext>
            </a:extLst>
          </p:cNvPr>
          <p:cNvSpPr/>
          <p:nvPr/>
        </p:nvSpPr>
        <p:spPr>
          <a:xfrm>
            <a:off x="1936368" y="2229400"/>
            <a:ext cx="2767202" cy="1209627"/>
          </a:xfrm>
          <a:prstGeom prst="wedgeEllipseCallout">
            <a:avLst>
              <a:gd name="adj1" fmla="val 56856"/>
              <a:gd name="adj2" fmla="val 40202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Memory block 0 is in the cache </a:t>
            </a:r>
            <a:r>
              <a:rPr lang="en-US" sz="2077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77" b="1" dirty="0">
                <a:solidFill>
                  <a:srgbClr val="FFC000"/>
                </a:solidFill>
                <a:sym typeface="Wingdings" panose="05000000000000000000" pitchFamily="2" charset="2"/>
              </a:rPr>
              <a:t>HIT</a:t>
            </a:r>
            <a:endParaRPr lang="en-US" sz="2077" b="1" dirty="0">
              <a:solidFill>
                <a:srgbClr val="FFC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D465-67DA-4FA7-BAAC-E29B21C19A50}"/>
              </a:ext>
            </a:extLst>
          </p:cNvPr>
          <p:cNvSpPr/>
          <p:nvPr/>
        </p:nvSpPr>
        <p:spPr>
          <a:xfrm>
            <a:off x="6621456" y="1157193"/>
            <a:ext cx="284412" cy="395242"/>
          </a:xfrm>
          <a:prstGeom prst="rect">
            <a:avLst/>
          </a:prstGeom>
          <a:ln w="28575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1CC7EA-873F-4E31-A303-806AD59F55F8}"/>
              </a:ext>
            </a:extLst>
          </p:cNvPr>
          <p:cNvSpPr/>
          <p:nvPr/>
        </p:nvSpPr>
        <p:spPr>
          <a:xfrm>
            <a:off x="5887238" y="1724628"/>
            <a:ext cx="1155998" cy="743142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/>
              <a:t>CPU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502A57-DE10-4CD2-93C5-8C97F28D0584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 flipH="1">
            <a:off x="6458754" y="2467770"/>
            <a:ext cx="6483" cy="3275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D01E6F-906E-448C-8759-8E077C157916}"/>
              </a:ext>
            </a:extLst>
          </p:cNvPr>
          <p:cNvSpPr txBox="1"/>
          <p:nvPr/>
        </p:nvSpPr>
        <p:spPr>
          <a:xfrm>
            <a:off x="6465237" y="2367915"/>
            <a:ext cx="9205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 0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6D3A42-BE55-47E0-AED0-D1B1EAAD9592}"/>
              </a:ext>
            </a:extLst>
          </p:cNvPr>
          <p:cNvGraphicFramePr>
            <a:graphicFrameLocks noGrp="1"/>
          </p:cNvGraphicFramePr>
          <p:nvPr/>
        </p:nvGraphicFramePr>
        <p:xfrm>
          <a:off x="3380508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EE998A5-5AAF-438D-ABDA-BBCCBAF0B3F2}"/>
              </a:ext>
            </a:extLst>
          </p:cNvPr>
          <p:cNvGraphicFramePr>
            <a:graphicFrameLocks noGrp="1"/>
          </p:cNvGraphicFramePr>
          <p:nvPr/>
        </p:nvGraphicFramePr>
        <p:xfrm>
          <a:off x="5416846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EF9E0E3-B13E-4428-80E5-A26FE41268F5}"/>
              </a:ext>
            </a:extLst>
          </p:cNvPr>
          <p:cNvGraphicFramePr>
            <a:graphicFrameLocks noGrp="1"/>
          </p:cNvGraphicFramePr>
          <p:nvPr/>
        </p:nvGraphicFramePr>
        <p:xfrm>
          <a:off x="491281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8BB87B9-EE23-43C7-94E5-BBDE4AF5B592}"/>
              </a:ext>
            </a:extLst>
          </p:cNvPr>
          <p:cNvSpPr txBox="1"/>
          <p:nvPr/>
        </p:nvSpPr>
        <p:spPr>
          <a:xfrm>
            <a:off x="4927868" y="3367292"/>
            <a:ext cx="992579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Set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762C096-8018-41E5-8E96-E84B98D81293}"/>
              </a:ext>
            </a:extLst>
          </p:cNvPr>
          <p:cNvSpPr/>
          <p:nvPr/>
        </p:nvSpPr>
        <p:spPr>
          <a:xfrm rot="5400000">
            <a:off x="6122518" y="3493069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764F7514-AFCA-4E56-A36E-C5078EF9D9BE}"/>
              </a:ext>
            </a:extLst>
          </p:cNvPr>
          <p:cNvSpPr/>
          <p:nvPr/>
        </p:nvSpPr>
        <p:spPr>
          <a:xfrm rot="5400000">
            <a:off x="6653568" y="3493066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2FEBE81-B90B-4817-97CD-3863DABDCF33}"/>
              </a:ext>
            </a:extLst>
          </p:cNvPr>
          <p:cNvGraphicFramePr>
            <a:graphicFrameLocks noGrp="1"/>
          </p:cNvGraphicFramePr>
          <p:nvPr/>
        </p:nvGraphicFramePr>
        <p:xfrm>
          <a:off x="6207674" y="2794067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3F632D-8E54-4D8E-AADD-2E910E99DB3C}"/>
              </a:ext>
            </a:extLst>
          </p:cNvPr>
          <p:cNvGraphicFramePr>
            <a:graphicFrameLocks noGrp="1"/>
          </p:cNvGraphicFramePr>
          <p:nvPr/>
        </p:nvGraphicFramePr>
        <p:xfrm>
          <a:off x="464750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30EBA4C-8270-418A-AB75-15EFA1DD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Memory block access sequence:	0, 8, 0, 6, 5	</a:t>
            </a: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4B8E7174-23E5-416E-9637-F33966054F17}"/>
              </a:ext>
            </a:extLst>
          </p:cNvPr>
          <p:cNvSpPr txBox="1">
            <a:spLocks/>
          </p:cNvSpPr>
          <p:nvPr/>
        </p:nvSpPr>
        <p:spPr>
          <a:xfrm>
            <a:off x="4863272" y="63404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3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7E628-D8CE-DA44-BFF7-C4887CBB62D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Miss Example: 2-way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164830" y="5596953"/>
            <a:ext cx="2844800" cy="365125"/>
          </a:xfrm>
          <a:prstGeom prst="rect">
            <a:avLst/>
          </a:prstGeom>
        </p:spPr>
        <p:txBody>
          <a:bodyPr/>
          <a:lstStyle/>
          <a:p>
            <a:fld id="{34E7E628-D8CE-DA44-BFF7-C4887CBB62DB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0508" y="4517499"/>
          <a:ext cx="6388525" cy="16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4062" y="5218169"/>
            <a:ext cx="169975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8765" y="2795293"/>
          <a:ext cx="1022164" cy="13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43804" y="3958051"/>
            <a:ext cx="161481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>
                <a:solidFill>
                  <a:srgbClr val="0070C0"/>
                </a:solidFill>
              </a:rPr>
              <a:t>6 % 2 = 0</a:t>
            </a:r>
          </a:p>
        </p:txBody>
      </p:sp>
      <p:cxnSp>
        <p:nvCxnSpPr>
          <p:cNvPr id="12" name="Straight Arrow Connector 11"/>
          <p:cNvCxnSpPr>
            <a:cxnSpLocks/>
            <a:stCxn id="29" idx="0"/>
          </p:cNvCxnSpPr>
          <p:nvPr/>
        </p:nvCxnSpPr>
        <p:spPr>
          <a:xfrm flipV="1">
            <a:off x="5040589" y="3910901"/>
            <a:ext cx="1029256" cy="606599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CB3E16-E460-4918-8236-DFE53583511D}"/>
              </a:ext>
            </a:extLst>
          </p:cNvPr>
          <p:cNvGraphicFramePr>
            <a:graphicFrameLocks noGrp="1"/>
          </p:cNvGraphicFramePr>
          <p:nvPr/>
        </p:nvGraphicFramePr>
        <p:xfrm>
          <a:off x="5949231" y="2795293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2B0AB01-554B-4F1D-B04E-980ADA45F17F}"/>
              </a:ext>
            </a:extLst>
          </p:cNvPr>
          <p:cNvSpPr/>
          <p:nvPr/>
        </p:nvSpPr>
        <p:spPr>
          <a:xfrm>
            <a:off x="1936368" y="2229400"/>
            <a:ext cx="2767202" cy="1209627"/>
          </a:xfrm>
          <a:prstGeom prst="wedgeEllipseCallout">
            <a:avLst>
              <a:gd name="adj1" fmla="val 56856"/>
              <a:gd name="adj2" fmla="val 40202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Memory block 6 is not in the cache </a:t>
            </a:r>
            <a:r>
              <a:rPr lang="en-US" sz="2077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77" b="1" dirty="0">
                <a:solidFill>
                  <a:srgbClr val="FFFF00"/>
                </a:solidFill>
                <a:sym typeface="Wingdings" panose="05000000000000000000" pitchFamily="2" charset="2"/>
              </a:rPr>
              <a:t>MISS</a:t>
            </a:r>
            <a:endParaRPr lang="en-US" sz="2077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D465-67DA-4FA7-BAAC-E29B21C19A50}"/>
              </a:ext>
            </a:extLst>
          </p:cNvPr>
          <p:cNvSpPr/>
          <p:nvPr/>
        </p:nvSpPr>
        <p:spPr>
          <a:xfrm>
            <a:off x="6953909" y="1166233"/>
            <a:ext cx="284412" cy="395242"/>
          </a:xfrm>
          <a:prstGeom prst="rect">
            <a:avLst/>
          </a:prstGeom>
          <a:ln w="28575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1CC7EA-873F-4E31-A303-806AD59F55F8}"/>
              </a:ext>
            </a:extLst>
          </p:cNvPr>
          <p:cNvSpPr/>
          <p:nvPr/>
        </p:nvSpPr>
        <p:spPr>
          <a:xfrm>
            <a:off x="5887238" y="1724628"/>
            <a:ext cx="1155998" cy="743142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/>
              <a:t>CPU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502A57-DE10-4CD2-93C5-8C97F28D0584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 flipH="1">
            <a:off x="6459847" y="2467770"/>
            <a:ext cx="5390" cy="3275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D01E6F-906E-448C-8759-8E077C157916}"/>
              </a:ext>
            </a:extLst>
          </p:cNvPr>
          <p:cNvSpPr txBox="1"/>
          <p:nvPr/>
        </p:nvSpPr>
        <p:spPr>
          <a:xfrm>
            <a:off x="6465237" y="2367915"/>
            <a:ext cx="9205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 6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6D3A42-BE55-47E0-AED0-D1B1EAAD9592}"/>
              </a:ext>
            </a:extLst>
          </p:cNvPr>
          <p:cNvGraphicFramePr>
            <a:graphicFrameLocks noGrp="1"/>
          </p:cNvGraphicFramePr>
          <p:nvPr/>
        </p:nvGraphicFramePr>
        <p:xfrm>
          <a:off x="3380508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EE998A5-5AAF-438D-ABDA-BBCCBAF0B3F2}"/>
              </a:ext>
            </a:extLst>
          </p:cNvPr>
          <p:cNvGraphicFramePr>
            <a:graphicFrameLocks noGrp="1"/>
          </p:cNvGraphicFramePr>
          <p:nvPr/>
        </p:nvGraphicFramePr>
        <p:xfrm>
          <a:off x="5416846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EF9E0E3-B13E-4428-80E5-A26FE41268F5}"/>
              </a:ext>
            </a:extLst>
          </p:cNvPr>
          <p:cNvGraphicFramePr>
            <a:graphicFrameLocks noGrp="1"/>
          </p:cNvGraphicFramePr>
          <p:nvPr/>
        </p:nvGraphicFramePr>
        <p:xfrm>
          <a:off x="491281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8BB87B9-EE23-43C7-94E5-BBDE4AF5B592}"/>
              </a:ext>
            </a:extLst>
          </p:cNvPr>
          <p:cNvSpPr txBox="1"/>
          <p:nvPr/>
        </p:nvSpPr>
        <p:spPr>
          <a:xfrm>
            <a:off x="4928961" y="3367292"/>
            <a:ext cx="992579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Set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762C096-8018-41E5-8E96-E84B98D81293}"/>
              </a:ext>
            </a:extLst>
          </p:cNvPr>
          <p:cNvSpPr/>
          <p:nvPr/>
        </p:nvSpPr>
        <p:spPr>
          <a:xfrm rot="5400000">
            <a:off x="6123611" y="3493069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764F7514-AFCA-4E56-A36E-C5078EF9D9BE}"/>
              </a:ext>
            </a:extLst>
          </p:cNvPr>
          <p:cNvSpPr/>
          <p:nvPr/>
        </p:nvSpPr>
        <p:spPr>
          <a:xfrm rot="5400000">
            <a:off x="6654661" y="3493066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2FEBE81-B90B-4817-97CD-3863DABDCF33}"/>
              </a:ext>
            </a:extLst>
          </p:cNvPr>
          <p:cNvGraphicFramePr>
            <a:graphicFrameLocks noGrp="1"/>
          </p:cNvGraphicFramePr>
          <p:nvPr/>
        </p:nvGraphicFramePr>
        <p:xfrm>
          <a:off x="6208766" y="2794067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5D4F96C-5C66-4B8B-95D9-0B3274CEA07B}"/>
              </a:ext>
            </a:extLst>
          </p:cNvPr>
          <p:cNvGraphicFramePr>
            <a:graphicFrameLocks noGrp="1"/>
          </p:cNvGraphicFramePr>
          <p:nvPr/>
        </p:nvGraphicFramePr>
        <p:xfrm>
          <a:off x="6205843" y="2787207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Speech Bubble: Oval 32">
            <a:extLst>
              <a:ext uri="{FF2B5EF4-FFF2-40B4-BE49-F238E27FC236}">
                <a16:creationId xmlns:a16="http://schemas.microsoft.com/office/drawing/2014/main" id="{8C28B817-3495-41AD-84DE-06664C25820B}"/>
              </a:ext>
            </a:extLst>
          </p:cNvPr>
          <p:cNvSpPr/>
          <p:nvPr/>
        </p:nvSpPr>
        <p:spPr>
          <a:xfrm>
            <a:off x="7488430" y="1872105"/>
            <a:ext cx="2767202" cy="1209627"/>
          </a:xfrm>
          <a:prstGeom prst="wedgeEllipseCallout">
            <a:avLst>
              <a:gd name="adj1" fmla="val -85343"/>
              <a:gd name="adj2" fmla="val 94843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Cache set 0 is full</a:t>
            </a:r>
            <a:endParaRPr lang="en-US" sz="2077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C11FBC-B286-42F4-B24F-51356B5E4471}"/>
              </a:ext>
            </a:extLst>
          </p:cNvPr>
          <p:cNvSpPr txBox="1"/>
          <p:nvPr/>
        </p:nvSpPr>
        <p:spPr>
          <a:xfrm>
            <a:off x="7249890" y="3439027"/>
            <a:ext cx="4365298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Evict MEM[8] (least recently accessed block) </a:t>
            </a:r>
          </a:p>
          <a:p>
            <a:r>
              <a:rPr lang="en-US" sz="16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fetch MEM[6]</a:t>
            </a:r>
          </a:p>
        </p:txBody>
      </p:sp>
      <p:sp>
        <p:nvSpPr>
          <p:cNvPr id="35" name="Explosion: 14 Points 34">
            <a:extLst>
              <a:ext uri="{FF2B5EF4-FFF2-40B4-BE49-F238E27FC236}">
                <a16:creationId xmlns:a16="http://schemas.microsoft.com/office/drawing/2014/main" id="{B6D502E4-66FF-4969-85DF-8FCF78F7271C}"/>
              </a:ext>
            </a:extLst>
          </p:cNvPr>
          <p:cNvSpPr/>
          <p:nvPr/>
        </p:nvSpPr>
        <p:spPr>
          <a:xfrm>
            <a:off x="5755343" y="3520195"/>
            <a:ext cx="908283" cy="327024"/>
          </a:xfrm>
          <a:prstGeom prst="irregularSeal2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A4CF4A5-7220-4BE0-9807-F73123C278C7}"/>
              </a:ext>
            </a:extLst>
          </p:cNvPr>
          <p:cNvGraphicFramePr>
            <a:graphicFrameLocks noGrp="1"/>
          </p:cNvGraphicFramePr>
          <p:nvPr/>
        </p:nvGraphicFramePr>
        <p:xfrm>
          <a:off x="464750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BFB49BA-0542-48CB-BB47-F8DEB963A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Memory block access sequence:	0, 8, 0, 6, 5	</a:t>
            </a: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E56C0B63-53D7-4E66-AEE9-3CDCFE5CA3D3}"/>
              </a:ext>
            </a:extLst>
          </p:cNvPr>
          <p:cNvSpPr txBox="1">
            <a:spLocks/>
          </p:cNvSpPr>
          <p:nvPr/>
        </p:nvSpPr>
        <p:spPr>
          <a:xfrm>
            <a:off x="4863272" y="63404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3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7E628-D8CE-DA44-BFF7-C4887CBB62D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1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25" grpId="0"/>
      <p:bldP spid="33" grpId="0" animBg="1"/>
      <p:bldP spid="34" grpId="0"/>
      <p:bldP spid="35" grpId="0" animBg="1"/>
      <p:bldP spid="3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Miss Example: 2-way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164830" y="5596953"/>
            <a:ext cx="2844800" cy="365125"/>
          </a:xfrm>
          <a:prstGeom prst="rect">
            <a:avLst/>
          </a:prstGeom>
        </p:spPr>
        <p:txBody>
          <a:bodyPr/>
          <a:lstStyle/>
          <a:p>
            <a:fld id="{34E7E628-D8CE-DA44-BFF7-C4887CBB62DB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0508" y="4517499"/>
          <a:ext cx="6388525" cy="16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4062" y="5218169"/>
            <a:ext cx="169975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Block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55005" y="2795293"/>
          <a:ext cx="1022164" cy="13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2B0AB01-554B-4F1D-B04E-980ADA45F17F}"/>
              </a:ext>
            </a:extLst>
          </p:cNvPr>
          <p:cNvSpPr/>
          <p:nvPr/>
        </p:nvSpPr>
        <p:spPr>
          <a:xfrm>
            <a:off x="1936368" y="2229400"/>
            <a:ext cx="2767202" cy="1209627"/>
          </a:xfrm>
          <a:prstGeom prst="wedgeEllipseCallout">
            <a:avLst>
              <a:gd name="adj1" fmla="val 56856"/>
              <a:gd name="adj2" fmla="val 40202"/>
            </a:avLst>
          </a:prstGeom>
          <a:solidFill>
            <a:srgbClr val="4BACC6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>
                <a:solidFill>
                  <a:schemeClr val="bg1"/>
                </a:solidFill>
              </a:rPr>
              <a:t>Memory block 5 is not in the cache </a:t>
            </a:r>
            <a:r>
              <a:rPr lang="en-US" sz="2077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77" b="1" dirty="0">
                <a:solidFill>
                  <a:srgbClr val="FFFF00"/>
                </a:solidFill>
                <a:sym typeface="Wingdings" panose="05000000000000000000" pitchFamily="2" charset="2"/>
              </a:rPr>
              <a:t>MISS</a:t>
            </a:r>
            <a:endParaRPr lang="en-US" sz="2077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D465-67DA-4FA7-BAAC-E29B21C19A50}"/>
              </a:ext>
            </a:extLst>
          </p:cNvPr>
          <p:cNvSpPr/>
          <p:nvPr/>
        </p:nvSpPr>
        <p:spPr>
          <a:xfrm>
            <a:off x="7280272" y="1157193"/>
            <a:ext cx="284412" cy="395242"/>
          </a:xfrm>
          <a:prstGeom prst="rect">
            <a:avLst/>
          </a:prstGeom>
          <a:ln w="28575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1CC7EA-873F-4E31-A303-806AD59F55F8}"/>
              </a:ext>
            </a:extLst>
          </p:cNvPr>
          <p:cNvSpPr/>
          <p:nvPr/>
        </p:nvSpPr>
        <p:spPr>
          <a:xfrm>
            <a:off x="5887238" y="1724628"/>
            <a:ext cx="1155998" cy="743142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77" dirty="0"/>
              <a:t>CPU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502A57-DE10-4CD2-93C5-8C97F28D0584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>
            <a:off x="6465237" y="2467770"/>
            <a:ext cx="850" cy="3275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D01E6F-906E-448C-8759-8E077C157916}"/>
              </a:ext>
            </a:extLst>
          </p:cNvPr>
          <p:cNvSpPr txBox="1"/>
          <p:nvPr/>
        </p:nvSpPr>
        <p:spPr>
          <a:xfrm>
            <a:off x="6465237" y="2367915"/>
            <a:ext cx="9205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 5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6D3A42-BE55-47E0-AED0-D1B1EAAD9592}"/>
              </a:ext>
            </a:extLst>
          </p:cNvPr>
          <p:cNvGraphicFramePr>
            <a:graphicFrameLocks noGrp="1"/>
          </p:cNvGraphicFramePr>
          <p:nvPr/>
        </p:nvGraphicFramePr>
        <p:xfrm>
          <a:off x="3380508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EE998A5-5AAF-438D-ABDA-BBCCBAF0B3F2}"/>
              </a:ext>
            </a:extLst>
          </p:cNvPr>
          <p:cNvGraphicFramePr>
            <a:graphicFrameLocks noGrp="1"/>
          </p:cNvGraphicFramePr>
          <p:nvPr/>
        </p:nvGraphicFramePr>
        <p:xfrm>
          <a:off x="5416846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MEM[8]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EF9E0E3-B13E-4428-80E5-A26FE41268F5}"/>
              </a:ext>
            </a:extLst>
          </p:cNvPr>
          <p:cNvGraphicFramePr>
            <a:graphicFrameLocks noGrp="1"/>
          </p:cNvGraphicFramePr>
          <p:nvPr/>
        </p:nvGraphicFramePr>
        <p:xfrm>
          <a:off x="491281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8BB87B9-EE23-43C7-94E5-BBDE4AF5B592}"/>
              </a:ext>
            </a:extLst>
          </p:cNvPr>
          <p:cNvSpPr txBox="1"/>
          <p:nvPr/>
        </p:nvSpPr>
        <p:spPr>
          <a:xfrm>
            <a:off x="4935201" y="3367292"/>
            <a:ext cx="992579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Set no.</a:t>
            </a:r>
          </a:p>
          <a:p>
            <a:r>
              <a:rPr lang="en-US" sz="16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15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762C096-8018-41E5-8E96-E84B98D81293}"/>
              </a:ext>
            </a:extLst>
          </p:cNvPr>
          <p:cNvSpPr/>
          <p:nvPr/>
        </p:nvSpPr>
        <p:spPr>
          <a:xfrm rot="5400000">
            <a:off x="6129851" y="3493069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764F7514-AFCA-4E56-A36E-C5078EF9D9BE}"/>
              </a:ext>
            </a:extLst>
          </p:cNvPr>
          <p:cNvSpPr/>
          <p:nvPr/>
        </p:nvSpPr>
        <p:spPr>
          <a:xfrm rot="5400000">
            <a:off x="6660901" y="3493066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2FEBE81-B90B-4817-97CD-3863DABDCF33}"/>
              </a:ext>
            </a:extLst>
          </p:cNvPr>
          <p:cNvGraphicFramePr>
            <a:graphicFrameLocks noGrp="1"/>
          </p:cNvGraphicFramePr>
          <p:nvPr/>
        </p:nvGraphicFramePr>
        <p:xfrm>
          <a:off x="5951239" y="2794067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MEM[0]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5D4F96C-5C66-4B8B-95D9-0B3274CEA07B}"/>
              </a:ext>
            </a:extLst>
          </p:cNvPr>
          <p:cNvGraphicFramePr>
            <a:graphicFrameLocks noGrp="1"/>
          </p:cNvGraphicFramePr>
          <p:nvPr/>
        </p:nvGraphicFramePr>
        <p:xfrm>
          <a:off x="6220089" y="2786802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MEM[6]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1FB0F72-DC2D-4377-925D-5A21E99E351B}"/>
              </a:ext>
            </a:extLst>
          </p:cNvPr>
          <p:cNvGraphicFramePr>
            <a:graphicFrameLocks noGrp="1"/>
          </p:cNvGraphicFramePr>
          <p:nvPr/>
        </p:nvGraphicFramePr>
        <p:xfrm>
          <a:off x="4647509" y="4517499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9D5B513-C6F5-4486-80E9-E86C7FDFDDAC}"/>
              </a:ext>
            </a:extLst>
          </p:cNvPr>
          <p:cNvSpPr txBox="1"/>
          <p:nvPr/>
        </p:nvSpPr>
        <p:spPr>
          <a:xfrm>
            <a:off x="4343804" y="3958051"/>
            <a:ext cx="161481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>
                <a:solidFill>
                  <a:srgbClr val="0070C0"/>
                </a:solidFill>
              </a:rPr>
              <a:t>5 % 2 =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07DA09-7D4A-4A76-861E-51B12D881EEF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775279" y="3971010"/>
            <a:ext cx="1828300" cy="546489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C35D5F1-C430-4233-8113-7922E6A04D07}"/>
              </a:ext>
            </a:extLst>
          </p:cNvPr>
          <p:cNvGraphicFramePr>
            <a:graphicFrameLocks noGrp="1"/>
          </p:cNvGraphicFramePr>
          <p:nvPr/>
        </p:nvGraphicFramePr>
        <p:xfrm>
          <a:off x="6475808" y="2787467"/>
          <a:ext cx="255541" cy="85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MEM[5]</a:t>
                      </a:r>
                    </a:p>
                  </a:txBody>
                  <a:tcPr marL="105508" marR="105508" marT="52754" marB="52754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5B84A55-10A6-4AF1-A0A2-9750E3F1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Memory block access sequence:	0, 8, 0, 6, 5	</a:t>
            </a: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BC485184-15E9-4C44-9ADF-C815A247E356}"/>
              </a:ext>
            </a:extLst>
          </p:cNvPr>
          <p:cNvSpPr txBox="1">
            <a:spLocks/>
          </p:cNvSpPr>
          <p:nvPr/>
        </p:nvSpPr>
        <p:spPr>
          <a:xfrm>
            <a:off x="4863272" y="63404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3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7E628-D8CE-DA44-BFF7-C4887CBB62D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Cache Miss Classification: The 3 C’s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Compulsory (cold) Misses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On the 1</a:t>
            </a:r>
            <a:r>
              <a:rPr lang="en-US" sz="2000" baseline="30000" dirty="0"/>
              <a:t>st</a:t>
            </a:r>
            <a:r>
              <a:rPr lang="en-US" sz="2000" dirty="0"/>
              <a:t> reference to a block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Related to # blocks accessed by a code, not related to the configuration of a cache</a:t>
            </a:r>
          </a:p>
          <a:p>
            <a:pPr lvl="2"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b="1" dirty="0"/>
              <a:t>Capacity Misses</a:t>
            </a:r>
          </a:p>
          <a:p>
            <a:pPr lvl="1"/>
            <a:r>
              <a:rPr lang="en-US" sz="2000" dirty="0"/>
              <a:t>The program’s working set size exceeds the cache capacity</a:t>
            </a:r>
          </a:p>
          <a:p>
            <a:pPr lvl="2"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b="1" dirty="0"/>
              <a:t>Conflict Misses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Multiple memory blocks map to the same set in set-associative caches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622E-9E8B-3345-A0BB-CC7097F8D5A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ChangeArrowheads="1"/>
          </p:cNvSpPr>
          <p:nvPr/>
        </p:nvSpPr>
        <p:spPr bwMode="auto">
          <a:xfrm>
            <a:off x="1749425" y="312739"/>
            <a:ext cx="3168650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46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Autofit/>
          </a:bodyPr>
          <a:lstStyle/>
          <a:p>
            <a:r>
              <a:rPr lang="en-US" sz="4400" dirty="0"/>
              <a:t>MIPS Direct Mapped Cache Example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25902" y="1992331"/>
            <a:ext cx="2908300" cy="3408363"/>
            <a:chOff x="1056" y="1183"/>
            <a:chExt cx="1832" cy="2147"/>
          </a:xfrm>
        </p:grpSpPr>
        <p:sp>
          <p:nvSpPr>
            <p:cNvPr id="1604620" name="Freeform 12"/>
            <p:cNvSpPr>
              <a:spLocks/>
            </p:cNvSpPr>
            <p:nvPr/>
          </p:nvSpPr>
          <p:spPr bwMode="auto">
            <a:xfrm>
              <a:off x="2430" y="3165"/>
              <a:ext cx="249" cy="165"/>
            </a:xfrm>
            <a:custGeom>
              <a:avLst/>
              <a:gdLst/>
              <a:ahLst/>
              <a:cxnLst>
                <a:cxn ang="0">
                  <a:pos x="125" y="162"/>
                </a:cxn>
                <a:cxn ang="0">
                  <a:pos x="145" y="162"/>
                </a:cxn>
                <a:cxn ang="0">
                  <a:pos x="165" y="160"/>
                </a:cxn>
                <a:cxn ang="0">
                  <a:pos x="182" y="154"/>
                </a:cxn>
                <a:cxn ang="0">
                  <a:pos x="199" y="147"/>
                </a:cxn>
                <a:cxn ang="0">
                  <a:pos x="216" y="140"/>
                </a:cxn>
                <a:cxn ang="0">
                  <a:pos x="226" y="130"/>
                </a:cxn>
                <a:cxn ang="0">
                  <a:pos x="236" y="121"/>
                </a:cxn>
                <a:cxn ang="0">
                  <a:pos x="246" y="108"/>
                </a:cxn>
                <a:cxn ang="0">
                  <a:pos x="249" y="94"/>
                </a:cxn>
                <a:cxn ang="0">
                  <a:pos x="249" y="81"/>
                </a:cxn>
                <a:cxn ang="0">
                  <a:pos x="249" y="68"/>
                </a:cxn>
                <a:cxn ang="0">
                  <a:pos x="246" y="57"/>
                </a:cxn>
                <a:cxn ang="0">
                  <a:pos x="236" y="44"/>
                </a:cxn>
                <a:cxn ang="0">
                  <a:pos x="226" y="35"/>
                </a:cxn>
                <a:cxn ang="0">
                  <a:pos x="216" y="24"/>
                </a:cxn>
                <a:cxn ang="0">
                  <a:pos x="199" y="15"/>
                </a:cxn>
                <a:cxn ang="0">
                  <a:pos x="182" y="9"/>
                </a:cxn>
                <a:cxn ang="0">
                  <a:pos x="165" y="4"/>
                </a:cxn>
                <a:cxn ang="0">
                  <a:pos x="145" y="2"/>
                </a:cxn>
                <a:cxn ang="0">
                  <a:pos x="125" y="0"/>
                </a:cxn>
                <a:cxn ang="0">
                  <a:pos x="105" y="2"/>
                </a:cxn>
                <a:cxn ang="0">
                  <a:pos x="88" y="4"/>
                </a:cxn>
                <a:cxn ang="0">
                  <a:pos x="68" y="9"/>
                </a:cxn>
                <a:cxn ang="0">
                  <a:pos x="51" y="15"/>
                </a:cxn>
                <a:cxn ang="0">
                  <a:pos x="37" y="24"/>
                </a:cxn>
                <a:cxn ang="0">
                  <a:pos x="24" y="35"/>
                </a:cxn>
                <a:cxn ang="0">
                  <a:pos x="14" y="44"/>
                </a:cxn>
                <a:cxn ang="0">
                  <a:pos x="7" y="57"/>
                </a:cxn>
                <a:cxn ang="0">
                  <a:pos x="4" y="68"/>
                </a:cxn>
                <a:cxn ang="0">
                  <a:pos x="0" y="81"/>
                </a:cxn>
                <a:cxn ang="0">
                  <a:pos x="4" y="94"/>
                </a:cxn>
                <a:cxn ang="0">
                  <a:pos x="7" y="108"/>
                </a:cxn>
                <a:cxn ang="0">
                  <a:pos x="14" y="121"/>
                </a:cxn>
                <a:cxn ang="0">
                  <a:pos x="24" y="130"/>
                </a:cxn>
                <a:cxn ang="0">
                  <a:pos x="37" y="140"/>
                </a:cxn>
                <a:cxn ang="0">
                  <a:pos x="51" y="147"/>
                </a:cxn>
                <a:cxn ang="0">
                  <a:pos x="68" y="154"/>
                </a:cxn>
                <a:cxn ang="0">
                  <a:pos x="88" y="160"/>
                </a:cxn>
                <a:cxn ang="0">
                  <a:pos x="105" y="162"/>
                </a:cxn>
                <a:cxn ang="0">
                  <a:pos x="125" y="165"/>
                </a:cxn>
                <a:cxn ang="0">
                  <a:pos x="125" y="165"/>
                </a:cxn>
              </a:cxnLst>
              <a:rect l="0" t="0" r="r" b="b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21" name="Freeform 13"/>
            <p:cNvSpPr>
              <a:spLocks noEditPoints="1"/>
            </p:cNvSpPr>
            <p:nvPr/>
          </p:nvSpPr>
          <p:spPr bwMode="auto">
            <a:xfrm>
              <a:off x="2518" y="3237"/>
              <a:ext cx="74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0"/>
                </a:cxn>
                <a:cxn ang="0">
                  <a:pos x="74" y="7"/>
                </a:cxn>
                <a:cxn ang="0">
                  <a:pos x="3" y="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8"/>
                </a:cxn>
                <a:cxn ang="0">
                  <a:pos x="74" y="18"/>
                </a:cxn>
                <a:cxn ang="0">
                  <a:pos x="74" y="25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3" y="18"/>
                </a:cxn>
              </a:cxnLst>
              <a:rect l="0" t="0" r="r" b="b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056" y="1183"/>
              <a:ext cx="1832" cy="2070"/>
              <a:chOff x="1056" y="1183"/>
              <a:chExt cx="1832" cy="2070"/>
            </a:xfrm>
          </p:grpSpPr>
          <p:sp>
            <p:nvSpPr>
              <p:cNvPr id="1604623" name="Text Box 15"/>
              <p:cNvSpPr txBox="1">
                <a:spLocks noChangeArrowheads="1"/>
              </p:cNvSpPr>
              <p:nvPr/>
            </p:nvSpPr>
            <p:spPr bwMode="auto">
              <a:xfrm>
                <a:off x="2640" y="1200"/>
                <a:ext cx="248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20</a:t>
                </a:r>
              </a:p>
            </p:txBody>
          </p: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1056" y="1183"/>
                <a:ext cx="1681" cy="2070"/>
                <a:chOff x="1056" y="1183"/>
                <a:chExt cx="1681" cy="2070"/>
              </a:xfrm>
            </p:grpSpPr>
            <p:sp>
              <p:nvSpPr>
                <p:cNvPr id="1604625" name="Line 17"/>
                <p:cNvSpPr>
                  <a:spLocks noChangeShapeType="1"/>
                </p:cNvSpPr>
                <p:nvPr/>
              </p:nvSpPr>
              <p:spPr bwMode="auto">
                <a:xfrm>
                  <a:off x="2592" y="1296"/>
                  <a:ext cx="145" cy="5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4626" name="Freeform 18"/>
                <p:cNvSpPr>
                  <a:spLocks/>
                </p:cNvSpPr>
                <p:nvPr/>
              </p:nvSpPr>
              <p:spPr bwMode="auto">
                <a:xfrm>
                  <a:off x="1056" y="1200"/>
                  <a:ext cx="1620" cy="2053"/>
                </a:xfrm>
                <a:custGeom>
                  <a:avLst/>
                  <a:gdLst/>
                  <a:ahLst/>
                  <a:cxnLst>
                    <a:cxn ang="0">
                      <a:pos x="1540" y="0"/>
                    </a:cxn>
                    <a:cxn ang="0">
                      <a:pos x="1544" y="220"/>
                    </a:cxn>
                    <a:cxn ang="0">
                      <a:pos x="0" y="220"/>
                    </a:cxn>
                    <a:cxn ang="0">
                      <a:pos x="0" y="2040"/>
                    </a:cxn>
                    <a:cxn ang="0">
                      <a:pos x="1328" y="2040"/>
                    </a:cxn>
                  </a:cxnLst>
                  <a:rect l="0" t="0" r="r" b="b"/>
                  <a:pathLst>
                    <a:path w="1544" h="2040">
                      <a:moveTo>
                        <a:pt x="1540" y="0"/>
                      </a:moveTo>
                      <a:lnTo>
                        <a:pt x="1544" y="220"/>
                      </a:lnTo>
                      <a:lnTo>
                        <a:pt x="0" y="220"/>
                      </a:lnTo>
                      <a:lnTo>
                        <a:pt x="0" y="2040"/>
                      </a:lnTo>
                      <a:lnTo>
                        <a:pt x="1328" y="204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46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632" y="1183"/>
                  <a:ext cx="291" cy="2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Tag</a:t>
                  </a:r>
                </a:p>
              </p:txBody>
            </p:sp>
          </p:grpSp>
        </p:grp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176741" y="2028844"/>
            <a:ext cx="3652837" cy="1811337"/>
            <a:chOff x="1277" y="1206"/>
            <a:chExt cx="2301" cy="1141"/>
          </a:xfrm>
        </p:grpSpPr>
        <p:sp>
          <p:nvSpPr>
            <p:cNvPr id="1604629" name="Line 21"/>
            <p:cNvSpPr>
              <a:spLocks noChangeShapeType="1"/>
            </p:cNvSpPr>
            <p:nvPr/>
          </p:nvSpPr>
          <p:spPr bwMode="auto">
            <a:xfrm>
              <a:off x="3282" y="1291"/>
              <a:ext cx="148" cy="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30" name="Freeform 22"/>
            <p:cNvSpPr>
              <a:spLocks/>
            </p:cNvSpPr>
            <p:nvPr/>
          </p:nvSpPr>
          <p:spPr bwMode="auto">
            <a:xfrm>
              <a:off x="1277" y="1206"/>
              <a:ext cx="2053" cy="1141"/>
            </a:xfrm>
            <a:custGeom>
              <a:avLst/>
              <a:gdLst/>
              <a:ahLst/>
              <a:cxnLst>
                <a:cxn ang="0">
                  <a:pos x="1974" y="0"/>
                </a:cxn>
                <a:cxn ang="0">
                  <a:pos x="1974" y="358"/>
                </a:cxn>
                <a:cxn ang="0">
                  <a:pos x="0" y="358"/>
                </a:cxn>
                <a:cxn ang="0">
                  <a:pos x="0" y="1110"/>
                </a:cxn>
                <a:cxn ang="0">
                  <a:pos x="884" y="1110"/>
                </a:cxn>
              </a:cxnLst>
              <a:rect l="0" t="0" r="r" b="b"/>
              <a:pathLst>
                <a:path w="1974" h="1110">
                  <a:moveTo>
                    <a:pt x="1974" y="0"/>
                  </a:moveTo>
                  <a:lnTo>
                    <a:pt x="1974" y="358"/>
                  </a:lnTo>
                  <a:lnTo>
                    <a:pt x="0" y="358"/>
                  </a:lnTo>
                  <a:lnTo>
                    <a:pt x="0" y="1110"/>
                  </a:lnTo>
                  <a:lnTo>
                    <a:pt x="884" y="111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31" name="Text Box 23"/>
            <p:cNvSpPr txBox="1">
              <a:spLocks noChangeArrowheads="1"/>
            </p:cNvSpPr>
            <p:nvPr/>
          </p:nvSpPr>
          <p:spPr bwMode="auto">
            <a:xfrm>
              <a:off x="3330" y="1243"/>
              <a:ext cx="24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1604632" name="Text Box 24"/>
            <p:cNvSpPr txBox="1">
              <a:spLocks noChangeArrowheads="1"/>
            </p:cNvSpPr>
            <p:nvPr/>
          </p:nvSpPr>
          <p:spPr bwMode="auto">
            <a:xfrm>
              <a:off x="2754" y="1370"/>
              <a:ext cx="402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Index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768877" y="2697181"/>
            <a:ext cx="4267200" cy="2138363"/>
            <a:chOff x="1650" y="1627"/>
            <a:chExt cx="2688" cy="1347"/>
          </a:xfrm>
        </p:grpSpPr>
        <p:sp>
          <p:nvSpPr>
            <p:cNvPr id="1604634" name="Freeform 26"/>
            <p:cNvSpPr>
              <a:spLocks/>
            </p:cNvSpPr>
            <p:nvPr/>
          </p:nvSpPr>
          <p:spPr bwMode="auto">
            <a:xfrm>
              <a:off x="2208" y="1824"/>
              <a:ext cx="2130" cy="1103"/>
            </a:xfrm>
            <a:custGeom>
              <a:avLst/>
              <a:gdLst/>
              <a:ahLst/>
              <a:cxnLst>
                <a:cxn ang="0">
                  <a:pos x="1608" y="1101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3"/>
                </a:cxn>
                <a:cxn ang="0">
                  <a:pos x="1608" y="1103"/>
                </a:cxn>
                <a:cxn ang="0">
                  <a:pos x="1608" y="1103"/>
                </a:cxn>
              </a:cxnLst>
              <a:rect l="0" t="0" r="r" b="b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35" name="Freeform 27"/>
            <p:cNvSpPr>
              <a:spLocks/>
            </p:cNvSpPr>
            <p:nvPr/>
          </p:nvSpPr>
          <p:spPr bwMode="auto">
            <a:xfrm>
              <a:off x="2208" y="2263"/>
              <a:ext cx="2130" cy="110"/>
            </a:xfrm>
            <a:custGeom>
              <a:avLst/>
              <a:gdLst/>
              <a:ahLst/>
              <a:cxnLst>
                <a:cxn ang="0">
                  <a:pos x="1608" y="110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1608" y="110"/>
                </a:cxn>
                <a:cxn ang="0">
                  <a:pos x="1608" y="110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4636" name="Freeform 28"/>
            <p:cNvSpPr>
              <a:spLocks/>
            </p:cNvSpPr>
            <p:nvPr/>
          </p:nvSpPr>
          <p:spPr bwMode="auto">
            <a:xfrm>
              <a:off x="2208" y="2263"/>
              <a:ext cx="2130" cy="110"/>
            </a:xfrm>
            <a:custGeom>
              <a:avLst/>
              <a:gdLst/>
              <a:ahLst/>
              <a:cxnLst>
                <a:cxn ang="0">
                  <a:pos x="1608" y="110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1608" y="110"/>
                </a:cxn>
                <a:cxn ang="0">
                  <a:pos x="1608" y="110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37" name="Line 29"/>
            <p:cNvSpPr>
              <a:spLocks noChangeShapeType="1"/>
            </p:cNvSpPr>
            <p:nvPr/>
          </p:nvSpPr>
          <p:spPr bwMode="auto">
            <a:xfrm flipH="1">
              <a:off x="2208" y="1920"/>
              <a:ext cx="2130" cy="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38" name="Line 30"/>
            <p:cNvSpPr>
              <a:spLocks noChangeShapeType="1"/>
            </p:cNvSpPr>
            <p:nvPr/>
          </p:nvSpPr>
          <p:spPr bwMode="auto">
            <a:xfrm flipH="1">
              <a:off x="2208" y="2044"/>
              <a:ext cx="2130" cy="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39" name="Line 31"/>
            <p:cNvSpPr>
              <a:spLocks noChangeShapeType="1"/>
            </p:cNvSpPr>
            <p:nvPr/>
          </p:nvSpPr>
          <p:spPr bwMode="auto">
            <a:xfrm flipH="1">
              <a:off x="2208" y="2154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40" name="Line 32"/>
            <p:cNvSpPr>
              <a:spLocks noChangeShapeType="1"/>
            </p:cNvSpPr>
            <p:nvPr/>
          </p:nvSpPr>
          <p:spPr bwMode="auto">
            <a:xfrm flipH="1">
              <a:off x="2208" y="237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41" name="Line 33"/>
            <p:cNvSpPr>
              <a:spLocks noChangeShapeType="1"/>
            </p:cNvSpPr>
            <p:nvPr/>
          </p:nvSpPr>
          <p:spPr bwMode="auto">
            <a:xfrm flipH="1">
              <a:off x="2208" y="248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42" name="Line 34"/>
            <p:cNvSpPr>
              <a:spLocks noChangeShapeType="1"/>
            </p:cNvSpPr>
            <p:nvPr/>
          </p:nvSpPr>
          <p:spPr bwMode="auto">
            <a:xfrm flipH="1">
              <a:off x="2208" y="259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43" name="Line 35"/>
            <p:cNvSpPr>
              <a:spLocks noChangeShapeType="1"/>
            </p:cNvSpPr>
            <p:nvPr/>
          </p:nvSpPr>
          <p:spPr bwMode="auto">
            <a:xfrm flipH="1">
              <a:off x="2208" y="270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44" name="Line 36"/>
            <p:cNvSpPr>
              <a:spLocks noChangeShapeType="1"/>
            </p:cNvSpPr>
            <p:nvPr/>
          </p:nvSpPr>
          <p:spPr bwMode="auto">
            <a:xfrm flipH="1">
              <a:off x="2208" y="281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45" name="Line 37"/>
            <p:cNvSpPr>
              <a:spLocks noChangeShapeType="1"/>
            </p:cNvSpPr>
            <p:nvPr/>
          </p:nvSpPr>
          <p:spPr bwMode="auto">
            <a:xfrm>
              <a:off x="2299" y="1830"/>
              <a:ext cx="5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46" name="Line 38"/>
            <p:cNvSpPr>
              <a:spLocks noChangeShapeType="1"/>
            </p:cNvSpPr>
            <p:nvPr/>
          </p:nvSpPr>
          <p:spPr bwMode="auto">
            <a:xfrm>
              <a:off x="3186" y="1819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47" name="Text Box 39"/>
            <p:cNvSpPr txBox="1">
              <a:spLocks noChangeArrowheads="1"/>
            </p:cNvSpPr>
            <p:nvPr/>
          </p:nvSpPr>
          <p:spPr bwMode="auto">
            <a:xfrm>
              <a:off x="3522" y="1627"/>
              <a:ext cx="33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Data</a:t>
              </a:r>
            </a:p>
          </p:txBody>
        </p:sp>
        <p:sp>
          <p:nvSpPr>
            <p:cNvPr id="1604648" name="Text Box 40"/>
            <p:cNvSpPr txBox="1">
              <a:spLocks noChangeArrowheads="1"/>
            </p:cNvSpPr>
            <p:nvPr/>
          </p:nvSpPr>
          <p:spPr bwMode="auto">
            <a:xfrm>
              <a:off x="1650" y="1627"/>
              <a:ext cx="419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  Index</a:t>
              </a:r>
            </a:p>
          </p:txBody>
        </p:sp>
        <p:sp>
          <p:nvSpPr>
            <p:cNvPr id="1604649" name="Text Box 41"/>
            <p:cNvSpPr txBox="1">
              <a:spLocks noChangeArrowheads="1"/>
            </p:cNvSpPr>
            <p:nvPr/>
          </p:nvSpPr>
          <p:spPr bwMode="auto">
            <a:xfrm>
              <a:off x="2466" y="1627"/>
              <a:ext cx="27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Tag</a:t>
              </a:r>
            </a:p>
          </p:txBody>
        </p:sp>
        <p:sp>
          <p:nvSpPr>
            <p:cNvPr id="1604650" name="Text Box 42"/>
            <p:cNvSpPr txBox="1">
              <a:spLocks noChangeArrowheads="1"/>
            </p:cNvSpPr>
            <p:nvPr/>
          </p:nvSpPr>
          <p:spPr bwMode="auto">
            <a:xfrm>
              <a:off x="2034" y="1627"/>
              <a:ext cx="34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Valid</a:t>
              </a:r>
            </a:p>
          </p:txBody>
        </p:sp>
        <p:sp>
          <p:nvSpPr>
            <p:cNvPr id="1604651" name="Text Box 43"/>
            <p:cNvSpPr txBox="1">
              <a:spLocks noChangeArrowheads="1"/>
            </p:cNvSpPr>
            <p:nvPr/>
          </p:nvSpPr>
          <p:spPr bwMode="auto">
            <a:xfrm>
              <a:off x="1760" y="1771"/>
              <a:ext cx="314" cy="1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/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1021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1022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1023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5438803" y="1325581"/>
            <a:ext cx="3597275" cy="709613"/>
            <a:chOff x="2072" y="763"/>
            <a:chExt cx="2266" cy="447"/>
          </a:xfrm>
        </p:grpSpPr>
        <p:sp>
          <p:nvSpPr>
            <p:cNvPr id="1604653" name="Line 45"/>
            <p:cNvSpPr>
              <a:spLocks noChangeShapeType="1"/>
            </p:cNvSpPr>
            <p:nvPr/>
          </p:nvSpPr>
          <p:spPr bwMode="auto">
            <a:xfrm flipV="1">
              <a:off x="3026" y="1061"/>
              <a:ext cx="3" cy="1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54" name="Line 46"/>
            <p:cNvSpPr>
              <a:spLocks noChangeShapeType="1"/>
            </p:cNvSpPr>
            <p:nvPr/>
          </p:nvSpPr>
          <p:spPr bwMode="auto">
            <a:xfrm flipV="1">
              <a:off x="3570" y="1061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55" name="Freeform 47"/>
            <p:cNvSpPr>
              <a:spLocks/>
            </p:cNvSpPr>
            <p:nvPr/>
          </p:nvSpPr>
          <p:spPr bwMode="auto">
            <a:xfrm>
              <a:off x="2158" y="1059"/>
              <a:ext cx="1570" cy="151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3" y="0"/>
                </a:cxn>
                <a:cxn ang="0">
                  <a:pos x="1570" y="0"/>
                </a:cxn>
                <a:cxn ang="0">
                  <a:pos x="1570" y="151"/>
                </a:cxn>
                <a:cxn ang="0">
                  <a:pos x="3" y="151"/>
                </a:cxn>
                <a:cxn ang="0">
                  <a:pos x="3" y="151"/>
                </a:cxn>
              </a:cxnLst>
              <a:rect l="0" t="0" r="r" b="b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56" name="Text Box 48"/>
            <p:cNvSpPr txBox="1">
              <a:spLocks noChangeArrowheads="1"/>
            </p:cNvSpPr>
            <p:nvPr/>
          </p:nvSpPr>
          <p:spPr bwMode="auto">
            <a:xfrm>
              <a:off x="2072" y="896"/>
              <a:ext cx="1786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 dirty="0"/>
                <a:t>31 30       . . .                 13 12  11     . . .          2  1  0</a:t>
              </a:r>
            </a:p>
          </p:txBody>
        </p:sp>
        <p:sp>
          <p:nvSpPr>
            <p:cNvPr id="1604657" name="Text Box 49"/>
            <p:cNvSpPr txBox="1">
              <a:spLocks noChangeArrowheads="1"/>
            </p:cNvSpPr>
            <p:nvPr/>
          </p:nvSpPr>
          <p:spPr bwMode="auto">
            <a:xfrm>
              <a:off x="3810" y="763"/>
              <a:ext cx="528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Byte offset</a:t>
              </a:r>
            </a:p>
          </p:txBody>
        </p:sp>
        <p:sp>
          <p:nvSpPr>
            <p:cNvPr id="1604658" name="Line 50"/>
            <p:cNvSpPr>
              <a:spLocks noChangeShapeType="1"/>
            </p:cNvSpPr>
            <p:nvPr/>
          </p:nvSpPr>
          <p:spPr bwMode="auto">
            <a:xfrm flipH="1">
              <a:off x="3666" y="955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6035702" y="3771918"/>
            <a:ext cx="604838" cy="1371600"/>
            <a:chOff x="2477" y="2299"/>
            <a:chExt cx="381" cy="864"/>
          </a:xfrm>
        </p:grpSpPr>
        <p:sp>
          <p:nvSpPr>
            <p:cNvPr id="1604661" name="Line 53"/>
            <p:cNvSpPr>
              <a:spLocks noChangeShapeType="1"/>
            </p:cNvSpPr>
            <p:nvPr/>
          </p:nvSpPr>
          <p:spPr bwMode="auto">
            <a:xfrm>
              <a:off x="2477" y="2976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62" name="Line 54"/>
            <p:cNvSpPr>
              <a:spLocks noChangeShapeType="1"/>
            </p:cNvSpPr>
            <p:nvPr/>
          </p:nvSpPr>
          <p:spPr bwMode="auto">
            <a:xfrm>
              <a:off x="2562" y="2299"/>
              <a:ext cx="0" cy="8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63" name="Text Box 55"/>
            <p:cNvSpPr txBox="1">
              <a:spLocks noChangeArrowheads="1"/>
            </p:cNvSpPr>
            <p:nvPr/>
          </p:nvSpPr>
          <p:spPr bwMode="auto">
            <a:xfrm>
              <a:off x="2610" y="2923"/>
              <a:ext cx="24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20</a:t>
              </a:r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7893077" y="2060594"/>
            <a:ext cx="2019300" cy="3043237"/>
            <a:chOff x="3618" y="1226"/>
            <a:chExt cx="1272" cy="1917"/>
          </a:xfrm>
        </p:grpSpPr>
        <p:sp>
          <p:nvSpPr>
            <p:cNvPr id="1604665" name="Freeform 57"/>
            <p:cNvSpPr>
              <a:spLocks/>
            </p:cNvSpPr>
            <p:nvPr/>
          </p:nvSpPr>
          <p:spPr bwMode="auto">
            <a:xfrm>
              <a:off x="3714" y="1404"/>
              <a:ext cx="996" cy="1739"/>
            </a:xfrm>
            <a:custGeom>
              <a:avLst/>
              <a:gdLst/>
              <a:ahLst/>
              <a:cxnLst>
                <a:cxn ang="0">
                  <a:pos x="0" y="919"/>
                </a:cxn>
                <a:cxn ang="0">
                  <a:pos x="3" y="1739"/>
                </a:cxn>
                <a:cxn ang="0">
                  <a:pos x="1432" y="1739"/>
                </a:cxn>
                <a:cxn ang="0">
                  <a:pos x="1432" y="0"/>
                </a:cxn>
              </a:cxnLst>
              <a:rect l="0" t="0" r="r" b="b"/>
              <a:pathLst>
                <a:path w="1432" h="1739">
                  <a:moveTo>
                    <a:pt x="0" y="919"/>
                  </a:moveTo>
                  <a:lnTo>
                    <a:pt x="3" y="1739"/>
                  </a:lnTo>
                  <a:lnTo>
                    <a:pt x="1432" y="1739"/>
                  </a:lnTo>
                  <a:lnTo>
                    <a:pt x="1432" y="0"/>
                  </a:lnTo>
                </a:path>
              </a:pathLst>
            </a:custGeom>
            <a:noFill/>
            <a:ln w="42926">
              <a:solidFill>
                <a:srgbClr val="000000"/>
              </a:solidFill>
              <a:prstDash val="solid"/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66" name="Line 58"/>
            <p:cNvSpPr>
              <a:spLocks noChangeShapeType="1"/>
            </p:cNvSpPr>
            <p:nvPr/>
          </p:nvSpPr>
          <p:spPr bwMode="auto">
            <a:xfrm>
              <a:off x="3618" y="3019"/>
              <a:ext cx="192" cy="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67" name="Text Box 59"/>
            <p:cNvSpPr txBox="1">
              <a:spLocks noChangeArrowheads="1"/>
            </p:cNvSpPr>
            <p:nvPr/>
          </p:nvSpPr>
          <p:spPr bwMode="auto">
            <a:xfrm>
              <a:off x="4530" y="1226"/>
              <a:ext cx="36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Data</a:t>
              </a:r>
            </a:p>
          </p:txBody>
        </p:sp>
        <p:sp>
          <p:nvSpPr>
            <p:cNvPr id="1604668" name="Text Box 60"/>
            <p:cNvSpPr txBox="1">
              <a:spLocks noChangeArrowheads="1"/>
            </p:cNvSpPr>
            <p:nvPr/>
          </p:nvSpPr>
          <p:spPr bwMode="auto">
            <a:xfrm>
              <a:off x="3762" y="2923"/>
              <a:ext cx="24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32</a:t>
              </a:r>
            </a:p>
          </p:txBody>
        </p:sp>
      </p:grp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3292503" y="2095518"/>
            <a:ext cx="2913063" cy="3905250"/>
            <a:chOff x="720" y="1248"/>
            <a:chExt cx="1835" cy="2460"/>
          </a:xfrm>
        </p:grpSpPr>
        <p:sp>
          <p:nvSpPr>
            <p:cNvPr id="1604614" name="Freeform 6"/>
            <p:cNvSpPr>
              <a:spLocks/>
            </p:cNvSpPr>
            <p:nvPr/>
          </p:nvSpPr>
          <p:spPr bwMode="auto">
            <a:xfrm>
              <a:off x="2222" y="3468"/>
              <a:ext cx="222" cy="172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3" y="114"/>
                </a:cxn>
                <a:cxn ang="0">
                  <a:pos x="7" y="125"/>
                </a:cxn>
                <a:cxn ang="0">
                  <a:pos x="13" y="134"/>
                </a:cxn>
                <a:cxn ang="0">
                  <a:pos x="23" y="143"/>
                </a:cxn>
                <a:cxn ang="0">
                  <a:pos x="33" y="152"/>
                </a:cxn>
                <a:cxn ang="0">
                  <a:pos x="47" y="158"/>
                </a:cxn>
                <a:cxn ang="0">
                  <a:pos x="60" y="165"/>
                </a:cxn>
                <a:cxn ang="0">
                  <a:pos x="77" y="169"/>
                </a:cxn>
                <a:cxn ang="0">
                  <a:pos x="94" y="172"/>
                </a:cxn>
                <a:cxn ang="0">
                  <a:pos x="111" y="172"/>
                </a:cxn>
                <a:cxn ang="0">
                  <a:pos x="131" y="172"/>
                </a:cxn>
                <a:cxn ang="0">
                  <a:pos x="148" y="169"/>
                </a:cxn>
                <a:cxn ang="0">
                  <a:pos x="161" y="165"/>
                </a:cxn>
                <a:cxn ang="0">
                  <a:pos x="178" y="158"/>
                </a:cxn>
                <a:cxn ang="0">
                  <a:pos x="188" y="152"/>
                </a:cxn>
                <a:cxn ang="0">
                  <a:pos x="202" y="143"/>
                </a:cxn>
                <a:cxn ang="0">
                  <a:pos x="208" y="134"/>
                </a:cxn>
                <a:cxn ang="0">
                  <a:pos x="215" y="125"/>
                </a:cxn>
                <a:cxn ang="0">
                  <a:pos x="222" y="114"/>
                </a:cxn>
                <a:cxn ang="0">
                  <a:pos x="222" y="104"/>
                </a:cxn>
                <a:cxn ang="0">
                  <a:pos x="222" y="0"/>
                </a:cxn>
                <a:cxn ang="0">
                  <a:pos x="3" y="0"/>
                </a:cxn>
                <a:cxn ang="0">
                  <a:pos x="3" y="104"/>
                </a:cxn>
                <a:cxn ang="0">
                  <a:pos x="3" y="104"/>
                </a:cxn>
              </a:cxnLst>
              <a:rect l="0" t="0" r="r" b="b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15" name="Line 7"/>
            <p:cNvSpPr>
              <a:spLocks noChangeShapeType="1"/>
            </p:cNvSpPr>
            <p:nvPr/>
          </p:nvSpPr>
          <p:spPr bwMode="auto">
            <a:xfrm>
              <a:off x="2252" y="2316"/>
              <a:ext cx="7" cy="1150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16" name="Freeform 8"/>
            <p:cNvSpPr>
              <a:spLocks/>
            </p:cNvSpPr>
            <p:nvPr/>
          </p:nvSpPr>
          <p:spPr bwMode="auto">
            <a:xfrm>
              <a:off x="2303" y="3330"/>
              <a:ext cx="252" cy="136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52" y="68"/>
                </a:cxn>
                <a:cxn ang="0">
                  <a:pos x="0" y="68"/>
                </a:cxn>
                <a:cxn ang="0">
                  <a:pos x="0" y="136"/>
                </a:cxn>
              </a:cxnLst>
              <a:rect l="0" t="0" r="r" b="b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17" name="Freeform 9"/>
            <p:cNvSpPr>
              <a:spLocks/>
            </p:cNvSpPr>
            <p:nvPr/>
          </p:nvSpPr>
          <p:spPr bwMode="auto">
            <a:xfrm>
              <a:off x="857" y="1410"/>
              <a:ext cx="1476" cy="2298"/>
            </a:xfrm>
            <a:custGeom>
              <a:avLst/>
              <a:gdLst/>
              <a:ahLst/>
              <a:cxnLst>
                <a:cxn ang="0">
                  <a:pos x="1476" y="2230"/>
                </a:cxn>
                <a:cxn ang="0">
                  <a:pos x="1476" y="2298"/>
                </a:cxn>
                <a:cxn ang="0">
                  <a:pos x="0" y="2298"/>
                </a:cxn>
                <a:cxn ang="0">
                  <a:pos x="0" y="0"/>
                </a:cxn>
              </a:cxnLst>
              <a:rect l="0" t="0" r="r" b="b"/>
              <a:pathLst>
                <a:path w="1476" h="2298">
                  <a:moveTo>
                    <a:pt x="1476" y="2230"/>
                  </a:moveTo>
                  <a:lnTo>
                    <a:pt x="1476" y="2298"/>
                  </a:lnTo>
                  <a:lnTo>
                    <a:pt x="0" y="2298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4618" name="Text Box 10"/>
            <p:cNvSpPr txBox="1">
              <a:spLocks noChangeArrowheads="1"/>
            </p:cNvSpPr>
            <p:nvPr/>
          </p:nvSpPr>
          <p:spPr bwMode="auto">
            <a:xfrm>
              <a:off x="720" y="1248"/>
              <a:ext cx="27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Hit</a:t>
              </a: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239979" y="1195491"/>
            <a:ext cx="3500462" cy="1074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796925" lvl="1" indent="-34290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75000"/>
              <a:defRPr/>
            </a:pPr>
            <a:r>
              <a:rPr lang="en-US" sz="2000" b="1" kern="0" dirty="0">
                <a:solidFill>
                  <a:srgbClr val="0070C0"/>
                </a:solidFill>
              </a:rPr>
              <a:t>32bit address from the PC (</a:t>
            </a:r>
            <a:r>
              <a:rPr lang="en-US" sz="2000" b="1" kern="0" dirty="0" err="1">
                <a:solidFill>
                  <a:srgbClr val="0070C0"/>
                </a:solidFill>
              </a:rPr>
              <a:t>Instr</a:t>
            </a:r>
            <a:r>
              <a:rPr lang="en-US" sz="2000" b="1" kern="0" dirty="0">
                <a:solidFill>
                  <a:srgbClr val="0070C0"/>
                </a:solidFill>
              </a:rPr>
              <a:t> Fetch) or ALU (load, store </a:t>
            </a:r>
            <a:r>
              <a:rPr lang="en-US" sz="2000" b="1" kern="0" dirty="0" err="1">
                <a:solidFill>
                  <a:srgbClr val="0070C0"/>
                </a:solidFill>
              </a:rPr>
              <a:t>addr</a:t>
            </a:r>
            <a:r>
              <a:rPr lang="en-US" sz="2000" b="1" kern="0" dirty="0">
                <a:solidFill>
                  <a:srgbClr val="0070C0"/>
                </a:solidFill>
              </a:rPr>
              <a:t>)</a:t>
            </a:r>
            <a:br>
              <a:rPr lang="en-US" sz="2000" kern="0" dirty="0"/>
            </a:br>
            <a:endParaRPr lang="en-US" sz="2000" i="1" kern="0" dirty="0">
              <a:solidFill>
                <a:schemeClr val="accent1"/>
              </a:solidFill>
            </a:endParaRPr>
          </a:p>
        </p:txBody>
      </p:sp>
      <p:sp>
        <p:nvSpPr>
          <p:cNvPr id="63" name="Slide Number Placeholder 6">
            <a:extLst>
              <a:ext uri="{FF2B5EF4-FFF2-40B4-BE49-F238E27FC236}">
                <a16:creationId xmlns:a16="http://schemas.microsoft.com/office/drawing/2014/main" id="{8DE38252-D004-498A-9610-FB31DCCD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Detailed Mapping Example</a:t>
            </a:r>
            <a:endParaRPr lang="en-A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54" y="3526326"/>
            <a:ext cx="9495692" cy="2599838"/>
          </a:xfrm>
        </p:spPr>
        <p:txBody>
          <a:bodyPr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step: Find data block no. that the word belongs to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/>
        </p:nvSpPr>
        <p:spPr bwMode="auto">
          <a:xfrm>
            <a:off x="2315616" y="4749407"/>
            <a:ext cx="5715000" cy="34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39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15" b="1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0x77FF1C68 = 0111 0111 1111 1111 0001 1100 0110 1000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8154" y="1104363"/>
            <a:ext cx="9091246" cy="2303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have a cache that has following configuration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Consists of 8 cache blocks (lines) 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data word is 4-byte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block is 32-byte (8 words per block)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Direct mapped</a:t>
            </a:r>
          </a:p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load a word from 0x77FF1C68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429293" y="4188129"/>
            <a:ext cx="3072134" cy="592311"/>
            <a:chOff x="5727521" y="3253194"/>
            <a:chExt cx="2662516" cy="51333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889180" y="3766530"/>
              <a:ext cx="1927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727521" y="3253194"/>
              <a:ext cx="2662516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Offset within a data word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977418" y="3608592"/>
              <a:ext cx="0" cy="1489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30439" y="5059756"/>
            <a:ext cx="2749342" cy="1241957"/>
            <a:chOff x="5555181" y="4008603"/>
            <a:chExt cx="2382763" cy="107636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555181" y="4008603"/>
              <a:ext cx="333999" cy="14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55181" y="4173882"/>
              <a:ext cx="2382763" cy="911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Each data word’s offset </a:t>
              </a:r>
            </a:p>
            <a:p>
              <a:r>
                <a:rPr lang="en-US" sz="2077" dirty="0">
                  <a:solidFill>
                    <a:schemeClr val="accent1"/>
                  </a:solidFill>
                </a:rPr>
                <a:t>within a block</a:t>
              </a:r>
            </a:p>
            <a:p>
              <a:r>
                <a:rPr lang="en-US" sz="2077" dirty="0">
                  <a:solidFill>
                    <a:schemeClr val="accent1"/>
                  </a:solidFill>
                </a:rPr>
                <a:t>(2</a:t>
              </a:r>
              <a:r>
                <a:rPr lang="en-US" sz="2077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2077" dirty="0">
                  <a:solidFill>
                    <a:schemeClr val="accent1"/>
                  </a:solidFill>
                </a:rPr>
                <a:t> word in a block)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732168" y="4010079"/>
              <a:ext cx="0" cy="163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02067" y="5170726"/>
            <a:ext cx="3311769" cy="616521"/>
            <a:chOff x="2670591" y="4104779"/>
            <a:chExt cx="2870200" cy="534318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2670591" y="4104779"/>
              <a:ext cx="2870200" cy="94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97484" y="4282055"/>
              <a:ext cx="1017223" cy="35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FF0000"/>
                  </a:solidFill>
                </a:rPr>
                <a:t>Block no.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74471" y="4118252"/>
              <a:ext cx="0" cy="1638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030616" y="2264079"/>
          <a:ext cx="1922584" cy="119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204266" y="1818077"/>
            <a:ext cx="15457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cache blocks</a:t>
            </a:r>
          </a:p>
        </p:txBody>
      </p:sp>
    </p:spTree>
    <p:extLst>
      <p:ext uri="{BB962C8B-B14F-4D97-AF65-F5344CB8AC3E}">
        <p14:creationId xmlns:p14="http://schemas.microsoft.com/office/powerpoint/2010/main" val="148564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Detailed Mapping Example</a:t>
            </a:r>
            <a:endParaRPr lang="en-A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54" y="3526326"/>
            <a:ext cx="9495692" cy="2599838"/>
          </a:xfrm>
        </p:spPr>
        <p:txBody>
          <a:bodyPr>
            <a:norm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step: Map the block no. to cache block no.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/>
        </p:nvSpPr>
        <p:spPr bwMode="auto">
          <a:xfrm>
            <a:off x="2315616" y="4749407"/>
            <a:ext cx="5715000" cy="34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39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15" b="1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0x77FF1C68 = 0111 0111 1111 1111 0001 1100 0110 1000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8154" y="1104363"/>
            <a:ext cx="9091246" cy="2303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have a cache that has following configuration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Consists of 8 cache blocks (lines) 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data word is 4-byte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block is 32-byte (8 words per block)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Direct mapped</a:t>
            </a:r>
          </a:p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load a word from 0x77FF1C68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429293" y="4219159"/>
            <a:ext cx="3072134" cy="561278"/>
            <a:chOff x="5727521" y="3280089"/>
            <a:chExt cx="2662516" cy="48644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889180" y="3766530"/>
              <a:ext cx="1927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727521" y="3280089"/>
              <a:ext cx="2662516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Offset within a data word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977418" y="3608592"/>
              <a:ext cx="0" cy="1489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30439" y="5059756"/>
            <a:ext cx="2749342" cy="1241957"/>
            <a:chOff x="5555181" y="4008603"/>
            <a:chExt cx="2382763" cy="107636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555181" y="4008603"/>
              <a:ext cx="333999" cy="14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55181" y="4173882"/>
              <a:ext cx="2382763" cy="911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Each data word’s offset </a:t>
              </a:r>
            </a:p>
            <a:p>
              <a:r>
                <a:rPr lang="en-US" sz="2077" dirty="0">
                  <a:solidFill>
                    <a:schemeClr val="accent1"/>
                  </a:solidFill>
                </a:rPr>
                <a:t>within a block</a:t>
              </a:r>
            </a:p>
            <a:p>
              <a:r>
                <a:rPr lang="en-US" sz="2077" dirty="0">
                  <a:solidFill>
                    <a:schemeClr val="accent1"/>
                  </a:solidFill>
                </a:rPr>
                <a:t>(2</a:t>
              </a:r>
              <a:r>
                <a:rPr lang="en-US" sz="2077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2077" dirty="0">
                  <a:solidFill>
                    <a:schemeClr val="accent1"/>
                  </a:solidFill>
                </a:rPr>
                <a:t> word in a block)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732168" y="4010079"/>
              <a:ext cx="0" cy="163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02067" y="5170726"/>
            <a:ext cx="3311769" cy="616521"/>
            <a:chOff x="2670591" y="4104779"/>
            <a:chExt cx="2870200" cy="534318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2670591" y="4104779"/>
              <a:ext cx="2870200" cy="94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97484" y="4282055"/>
              <a:ext cx="1017223" cy="35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Block no.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74471" y="4118252"/>
              <a:ext cx="0" cy="163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556725" y="5743350"/>
            <a:ext cx="2303259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>
                <a:solidFill>
                  <a:srgbClr val="FF0000"/>
                </a:solidFill>
              </a:rPr>
              <a:t>% 8 blocks</a:t>
            </a:r>
          </a:p>
          <a:p>
            <a:r>
              <a:rPr lang="en-US" sz="2077" dirty="0">
                <a:solidFill>
                  <a:srgbClr val="FF0000"/>
                </a:solidFill>
              </a:rPr>
              <a:t> = cache block no. 3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826098" y="5318135"/>
            <a:ext cx="385383" cy="1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5400000" flipH="1" flipV="1">
            <a:off x="6436438" y="5707796"/>
            <a:ext cx="969830" cy="190509"/>
          </a:xfrm>
          <a:prstGeom prst="bentConnector3">
            <a:avLst>
              <a:gd name="adj1" fmla="val 938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030616" y="2264079"/>
          <a:ext cx="1922584" cy="119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204266" y="1818077"/>
            <a:ext cx="15457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cache blocks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8744349" y="2264076"/>
          <a:ext cx="240323" cy="76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47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Detailed Mapping Example</a:t>
            </a:r>
            <a:endParaRPr lang="en-A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54" y="3526326"/>
            <a:ext cx="9495692" cy="2599838"/>
          </a:xfrm>
        </p:spPr>
        <p:txBody>
          <a:bodyPr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step: Calculate how many sets exist</a:t>
            </a:r>
          </a:p>
          <a:p>
            <a:pPr marL="0" indent="0">
              <a:buNone/>
            </a:pPr>
            <a:r>
              <a:rPr lang="en-US" sz="2400" dirty="0"/>
              <a:t>		8 blocks / 4 entries per set = 2 sets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8154" y="1104363"/>
            <a:ext cx="9091246" cy="2303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have a cache that has following configuration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Consists of 8 cache blocks (lines) 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data word is 4-byte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block is 32-byte (8 words per block)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4-way Set-Associative</a:t>
            </a:r>
          </a:p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load a word from 0x77FF1C68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030616" y="2264079"/>
          <a:ext cx="1922584" cy="126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69">
                <a:tc gridSpan="4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204266" y="1818077"/>
            <a:ext cx="15457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cache blocks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8448146" y="2786701"/>
            <a:ext cx="105925" cy="940986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5" name="Right Brace 24"/>
          <p:cNvSpPr/>
          <p:nvPr/>
        </p:nvSpPr>
        <p:spPr>
          <a:xfrm rot="5400000">
            <a:off x="9429744" y="2800671"/>
            <a:ext cx="105925" cy="940986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30" name="TextBox 29"/>
          <p:cNvSpPr txBox="1"/>
          <p:nvPr/>
        </p:nvSpPr>
        <p:spPr>
          <a:xfrm>
            <a:off x="7213836" y="3143750"/>
            <a:ext cx="91903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set no.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8030616" y="2266771"/>
          <a:ext cx="1922584" cy="119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204266" y="1820769"/>
            <a:ext cx="15457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cache blocks</a:t>
            </a:r>
          </a:p>
        </p:txBody>
      </p:sp>
    </p:spTree>
    <p:extLst>
      <p:ext uri="{BB962C8B-B14F-4D97-AF65-F5344CB8AC3E}">
        <p14:creationId xmlns:p14="http://schemas.microsoft.com/office/powerpoint/2010/main" val="264874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2" grpId="0" animBg="1"/>
      <p:bldP spid="25" grpId="0" animBg="1"/>
      <p:bldP spid="30" grpId="0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Detailed Mapping Example</a:t>
            </a:r>
            <a:endParaRPr lang="en-A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54" y="3526326"/>
            <a:ext cx="9495692" cy="2599838"/>
          </a:xfrm>
        </p:spPr>
        <p:txBody>
          <a:bodyPr>
            <a:norm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step: Find data block no. that the word belongs to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/>
        </p:nvSpPr>
        <p:spPr bwMode="auto">
          <a:xfrm>
            <a:off x="2315616" y="4749407"/>
            <a:ext cx="5715000" cy="34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39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15" b="1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0x77FF1C68 = 0111 0111 1111 1111 0001 1100 0110 1000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8154" y="1104363"/>
            <a:ext cx="9091246" cy="2303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have a cache that has following configuration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Consists of 8 cache blocks (lines) 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data word is 4-byte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block is 32-byte (8 words per block)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4-way Set-Associative</a:t>
            </a:r>
          </a:p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load a word from 0x77FF1C68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429293" y="4188129"/>
            <a:ext cx="3072134" cy="592311"/>
            <a:chOff x="5727521" y="3253194"/>
            <a:chExt cx="2662516" cy="51333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889180" y="3766530"/>
              <a:ext cx="1927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727521" y="3253194"/>
              <a:ext cx="2662516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Offset within a data word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977418" y="3608592"/>
              <a:ext cx="0" cy="1489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30439" y="5059756"/>
            <a:ext cx="2749342" cy="1241957"/>
            <a:chOff x="5555181" y="4008603"/>
            <a:chExt cx="2382763" cy="107636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555181" y="4008603"/>
              <a:ext cx="333999" cy="14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55181" y="4173882"/>
              <a:ext cx="2382763" cy="911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Each data word’s offset </a:t>
              </a:r>
            </a:p>
            <a:p>
              <a:r>
                <a:rPr lang="en-US" sz="2077" dirty="0">
                  <a:solidFill>
                    <a:schemeClr val="accent1"/>
                  </a:solidFill>
                </a:rPr>
                <a:t>within a block</a:t>
              </a:r>
            </a:p>
            <a:p>
              <a:r>
                <a:rPr lang="en-US" sz="2077" dirty="0">
                  <a:solidFill>
                    <a:schemeClr val="accent1"/>
                  </a:solidFill>
                </a:rPr>
                <a:t>(2</a:t>
              </a:r>
              <a:r>
                <a:rPr lang="en-US" sz="2077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2077" dirty="0">
                  <a:solidFill>
                    <a:schemeClr val="accent1"/>
                  </a:solidFill>
                </a:rPr>
                <a:t> word in a block)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732168" y="4010079"/>
              <a:ext cx="0" cy="163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02067" y="5170726"/>
            <a:ext cx="3311769" cy="616521"/>
            <a:chOff x="2670591" y="4104779"/>
            <a:chExt cx="2870200" cy="534318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2670591" y="4104779"/>
              <a:ext cx="2870200" cy="94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97484" y="4282055"/>
              <a:ext cx="1017223" cy="35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FF0000"/>
                  </a:solidFill>
                </a:rPr>
                <a:t>Block no.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74471" y="4118252"/>
              <a:ext cx="0" cy="1638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030616" y="2264079"/>
          <a:ext cx="1922584" cy="126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69">
                <a:tc gridSpan="4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204266" y="1818077"/>
            <a:ext cx="15457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cache blocks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8448146" y="2786701"/>
            <a:ext cx="105925" cy="940986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5" name="Right Brace 24"/>
          <p:cNvSpPr/>
          <p:nvPr/>
        </p:nvSpPr>
        <p:spPr>
          <a:xfrm rot="5400000">
            <a:off x="9429744" y="2800671"/>
            <a:ext cx="105925" cy="940986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30" name="TextBox 29"/>
          <p:cNvSpPr txBox="1"/>
          <p:nvPr/>
        </p:nvSpPr>
        <p:spPr>
          <a:xfrm>
            <a:off x="7213836" y="3143750"/>
            <a:ext cx="91903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set no.</a:t>
            </a:r>
          </a:p>
        </p:txBody>
      </p:sp>
    </p:spTree>
    <p:extLst>
      <p:ext uri="{BB962C8B-B14F-4D97-AF65-F5344CB8AC3E}">
        <p14:creationId xmlns:p14="http://schemas.microsoft.com/office/powerpoint/2010/main" val="22987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Detailed Mapping Example</a:t>
            </a:r>
            <a:endParaRPr lang="en-A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54" y="3526326"/>
            <a:ext cx="9495692" cy="2599838"/>
          </a:xfrm>
        </p:spPr>
        <p:txBody>
          <a:bodyPr>
            <a:norm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step: Map the block no. to cache block no.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/>
        </p:nvSpPr>
        <p:spPr bwMode="auto">
          <a:xfrm>
            <a:off x="2315616" y="4749407"/>
            <a:ext cx="5715000" cy="34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39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15" b="1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0x77FF1C68 = 0111 0111 1111 1111 0001 1100 0110 1000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8154" y="1104363"/>
            <a:ext cx="9091246" cy="2303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have a cache that has following configuration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Consists of 8 cache blocks (lines) 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data word is 4-byte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block is 32-byte (8 words per block)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4-way Set-Associative</a:t>
            </a:r>
          </a:p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load a word from 0x77FF1C68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429293" y="4219159"/>
            <a:ext cx="3072134" cy="561278"/>
            <a:chOff x="5727521" y="3280089"/>
            <a:chExt cx="2662516" cy="48644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889180" y="3766530"/>
              <a:ext cx="1927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727521" y="3280089"/>
              <a:ext cx="2662516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Offset within a data word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977418" y="3608592"/>
              <a:ext cx="0" cy="1489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30439" y="5059756"/>
            <a:ext cx="2749342" cy="1241957"/>
            <a:chOff x="5555181" y="4008603"/>
            <a:chExt cx="2382763" cy="107636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555181" y="4008603"/>
              <a:ext cx="333999" cy="14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55181" y="4173882"/>
              <a:ext cx="2382763" cy="911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Each data word’s offset </a:t>
              </a:r>
            </a:p>
            <a:p>
              <a:r>
                <a:rPr lang="en-US" sz="2077" dirty="0">
                  <a:solidFill>
                    <a:schemeClr val="accent1"/>
                  </a:solidFill>
                </a:rPr>
                <a:t>within a block</a:t>
              </a:r>
            </a:p>
            <a:p>
              <a:r>
                <a:rPr lang="en-US" sz="2077" dirty="0">
                  <a:solidFill>
                    <a:schemeClr val="accent1"/>
                  </a:solidFill>
                </a:rPr>
                <a:t>(2</a:t>
              </a:r>
              <a:r>
                <a:rPr lang="en-US" sz="2077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2077" dirty="0">
                  <a:solidFill>
                    <a:schemeClr val="accent1"/>
                  </a:solidFill>
                </a:rPr>
                <a:t> word in a block)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732168" y="4010079"/>
              <a:ext cx="0" cy="163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02067" y="5170726"/>
            <a:ext cx="3311769" cy="616521"/>
            <a:chOff x="2670591" y="4104779"/>
            <a:chExt cx="2870200" cy="534318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2670591" y="4104779"/>
              <a:ext cx="2870200" cy="94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97484" y="4282055"/>
              <a:ext cx="1017223" cy="35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chemeClr val="accent1"/>
                  </a:solidFill>
                </a:rPr>
                <a:t>Block no.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74471" y="4118252"/>
              <a:ext cx="0" cy="163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556725" y="5743350"/>
            <a:ext cx="2303259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>
                <a:solidFill>
                  <a:srgbClr val="FF0000"/>
                </a:solidFill>
              </a:rPr>
              <a:t>% 2 sets</a:t>
            </a:r>
          </a:p>
          <a:p>
            <a:r>
              <a:rPr lang="en-US" sz="2077" dirty="0">
                <a:solidFill>
                  <a:srgbClr val="FF0000"/>
                </a:solidFill>
              </a:rPr>
              <a:t> = cache block no. 1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109702" y="5316543"/>
            <a:ext cx="101780" cy="3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5400000" flipH="1" flipV="1">
            <a:off x="6504016" y="5631576"/>
            <a:ext cx="968128" cy="344653"/>
          </a:xfrm>
          <a:prstGeom prst="bentConnector3">
            <a:avLst>
              <a:gd name="adj1" fmla="val -217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8030616" y="2264079"/>
          <a:ext cx="1922584" cy="126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69">
                <a:tc gridSpan="4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204266" y="1818077"/>
            <a:ext cx="15457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cache blocks</a:t>
            </a:r>
          </a:p>
        </p:txBody>
      </p:sp>
      <p:sp>
        <p:nvSpPr>
          <p:cNvPr id="34" name="Right Brace 33"/>
          <p:cNvSpPr/>
          <p:nvPr/>
        </p:nvSpPr>
        <p:spPr>
          <a:xfrm rot="5400000">
            <a:off x="8448146" y="2786701"/>
            <a:ext cx="105925" cy="940986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35" name="Right Brace 34"/>
          <p:cNvSpPr/>
          <p:nvPr/>
        </p:nvSpPr>
        <p:spPr>
          <a:xfrm rot="5400000">
            <a:off x="9429744" y="2800671"/>
            <a:ext cx="105925" cy="940986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36" name="TextBox 35"/>
          <p:cNvSpPr txBox="1"/>
          <p:nvPr/>
        </p:nvSpPr>
        <p:spPr>
          <a:xfrm>
            <a:off x="7213836" y="3143750"/>
            <a:ext cx="91903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set no.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9234169" y="2271453"/>
          <a:ext cx="240323" cy="76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val Callout 12"/>
          <p:cNvSpPr/>
          <p:nvPr/>
        </p:nvSpPr>
        <p:spPr>
          <a:xfrm>
            <a:off x="8204266" y="912910"/>
            <a:ext cx="2639580" cy="905168"/>
          </a:xfrm>
          <a:prstGeom prst="wedgeEllipseCallou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pick any available block within set 1</a:t>
            </a:r>
          </a:p>
        </p:txBody>
      </p:sp>
    </p:spTree>
    <p:extLst>
      <p:ext uri="{BB962C8B-B14F-4D97-AF65-F5344CB8AC3E}">
        <p14:creationId xmlns:p14="http://schemas.microsoft.com/office/powerpoint/2010/main" val="6071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Detailed Mapping Example</a:t>
            </a:r>
            <a:endParaRPr lang="en-A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54" y="3526326"/>
            <a:ext cx="9495692" cy="2599838"/>
          </a:xfrm>
        </p:spPr>
        <p:txBody>
          <a:bodyPr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and all step: Find any available cache block and map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8154" y="1104363"/>
            <a:ext cx="9091246" cy="2303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have a cache that has following configuration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Consists of 8 cache blocks (lines) 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data word is 4-byte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block is 32-byte (8 words per block)</a:t>
            </a:r>
          </a:p>
          <a:p>
            <a:pPr marL="857216" lvl="1" indent="-329698">
              <a:spcBef>
                <a:spcPct val="20000"/>
              </a:spcBef>
              <a:buFont typeface="Arial"/>
              <a:buChar char="–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Fully-Associative</a:t>
            </a:r>
          </a:p>
          <a:p>
            <a:pPr marL="395638" indent="-395638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load a word from 0x77FF1C68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8030616" y="2264079"/>
          <a:ext cx="1922584" cy="119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204266" y="1818077"/>
            <a:ext cx="15457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cache blocks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9229915" y="2264079"/>
          <a:ext cx="240323" cy="76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8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05508" marR="105508" marT="52754" marB="52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val Callout 34"/>
          <p:cNvSpPr/>
          <p:nvPr/>
        </p:nvSpPr>
        <p:spPr>
          <a:xfrm>
            <a:off x="8204266" y="912910"/>
            <a:ext cx="2639580" cy="905168"/>
          </a:xfrm>
          <a:prstGeom prst="wedgeEllipseCallou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pick any available block</a:t>
            </a:r>
          </a:p>
        </p:txBody>
      </p:sp>
    </p:spTree>
    <p:extLst>
      <p:ext uri="{BB962C8B-B14F-4D97-AF65-F5344CB8AC3E}">
        <p14:creationId xmlns:p14="http://schemas.microsoft.com/office/powerpoint/2010/main" val="412415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Replacement Policy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b="1" dirty="0"/>
              <a:t>When loading a new block (on miss), if the cache is already full, which block should be replaced (in the set)?</a:t>
            </a:r>
            <a:endParaRPr lang="en-US" altLang="en-US" sz="2308" dirty="0"/>
          </a:p>
          <a:p>
            <a:pPr lvl="1"/>
            <a:r>
              <a:rPr lang="en-US" altLang="en-US" sz="1939" dirty="0"/>
              <a:t>Random: </a:t>
            </a:r>
            <a:r>
              <a:rPr lang="en-US" altLang="en-US" sz="2000" dirty="0"/>
              <a:t>Replace a randomly chosen line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1939" dirty="0"/>
              <a:t>FIFO: </a:t>
            </a:r>
            <a:r>
              <a:rPr lang="en-US" altLang="en-US" sz="2000" dirty="0"/>
              <a:t>Replace the oldest line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1939" dirty="0"/>
              <a:t>LRU (Least Recently Used): </a:t>
            </a:r>
            <a:r>
              <a:rPr lang="en-US" altLang="en-US" sz="2000" dirty="0"/>
              <a:t>Replace the least recently used line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Many others: Round Robin, LIFO, MRU, etc..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86DA3AD-DB07-43DC-A679-2DF18C5136D2}" type="slidenum">
              <a:rPr lang="en-US" altLang="zh-TW"/>
              <a:pPr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546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74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74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C6D44E-0681-4EFA-AE34-7C293E02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</p:spTree>
    <p:extLst>
      <p:ext uri="{BB962C8B-B14F-4D97-AF65-F5344CB8AC3E}">
        <p14:creationId xmlns:p14="http://schemas.microsoft.com/office/powerpoint/2010/main" val="86104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59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B1A5CE-9864-46EE-B30A-879B2974A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</p:spTree>
    <p:extLst>
      <p:ext uri="{BB962C8B-B14F-4D97-AF65-F5344CB8AC3E}">
        <p14:creationId xmlns:p14="http://schemas.microsoft.com/office/powerpoint/2010/main" val="239131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ChangeArrowheads="1"/>
          </p:cNvSpPr>
          <p:nvPr/>
        </p:nvSpPr>
        <p:spPr bwMode="auto">
          <a:xfrm>
            <a:off x="1749425" y="312739"/>
            <a:ext cx="3168650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Autofit/>
          </a:bodyPr>
          <a:lstStyle/>
          <a:p>
            <a:r>
              <a:rPr lang="en-US" sz="4400" dirty="0"/>
              <a:t>Multiword Block Direct Mapped Cache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0" y="1828800"/>
            <a:ext cx="3727450" cy="1828800"/>
            <a:chOff x="576" y="1248"/>
            <a:chExt cx="2348" cy="11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76" y="1248"/>
              <a:ext cx="2348" cy="1152"/>
              <a:chOff x="576" y="1248"/>
              <a:chExt cx="2348" cy="1152"/>
            </a:xfrm>
          </p:grpSpPr>
          <p:sp>
            <p:nvSpPr>
              <p:cNvPr id="1618950" name="Line 6"/>
              <p:cNvSpPr>
                <a:spLocks noChangeShapeType="1"/>
              </p:cNvSpPr>
              <p:nvPr/>
            </p:nvSpPr>
            <p:spPr bwMode="auto">
              <a:xfrm>
                <a:off x="2640" y="1344"/>
                <a:ext cx="148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895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296"/>
                <a:ext cx="188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8</a:t>
                </a:r>
              </a:p>
            </p:txBody>
          </p:sp>
          <p:sp>
            <p:nvSpPr>
              <p:cNvPr id="1618952" name="Text Box 8"/>
              <p:cNvSpPr txBox="1">
                <a:spLocks noChangeArrowheads="1"/>
              </p:cNvSpPr>
              <p:nvPr/>
            </p:nvSpPr>
            <p:spPr bwMode="auto">
              <a:xfrm>
                <a:off x="2208" y="1423"/>
                <a:ext cx="402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Index</a:t>
                </a:r>
              </a:p>
            </p:txBody>
          </p:sp>
          <p:sp>
            <p:nvSpPr>
              <p:cNvPr id="1618953" name="Line 9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8954" name="Line 10"/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8955" name="Line 11"/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18956" name="Line 12"/>
            <p:cNvSpPr>
              <a:spLocks noChangeShapeType="1"/>
            </p:cNvSpPr>
            <p:nvPr/>
          </p:nvSpPr>
          <p:spPr bwMode="auto">
            <a:xfrm>
              <a:off x="576" y="24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438400" y="2514600"/>
            <a:ext cx="7391400" cy="2211388"/>
            <a:chOff x="576" y="1680"/>
            <a:chExt cx="4656" cy="1393"/>
          </a:xfrm>
        </p:grpSpPr>
        <p:sp>
          <p:nvSpPr>
            <p:cNvPr id="1618958" name="Freeform 14"/>
            <p:cNvSpPr>
              <a:spLocks/>
            </p:cNvSpPr>
            <p:nvPr/>
          </p:nvSpPr>
          <p:spPr bwMode="auto">
            <a:xfrm>
              <a:off x="960" y="2352"/>
              <a:ext cx="4260" cy="96"/>
            </a:xfrm>
            <a:custGeom>
              <a:avLst/>
              <a:gdLst/>
              <a:ahLst/>
              <a:cxnLst>
                <a:cxn ang="0">
                  <a:pos x="1608" y="110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1608" y="110"/>
                </a:cxn>
                <a:cxn ang="0">
                  <a:pos x="1608" y="110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59" name="Freeform 15"/>
            <p:cNvSpPr>
              <a:spLocks/>
            </p:cNvSpPr>
            <p:nvPr/>
          </p:nvSpPr>
          <p:spPr bwMode="auto">
            <a:xfrm>
              <a:off x="960" y="2352"/>
              <a:ext cx="4272" cy="96"/>
            </a:xfrm>
            <a:custGeom>
              <a:avLst/>
              <a:gdLst/>
              <a:ahLst/>
              <a:cxnLst>
                <a:cxn ang="0">
                  <a:pos x="1608" y="110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1608" y="110"/>
                </a:cxn>
                <a:cxn ang="0">
                  <a:pos x="1608" y="110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60" name="Line 16"/>
            <p:cNvSpPr>
              <a:spLocks noChangeShapeType="1"/>
            </p:cNvSpPr>
            <p:nvPr/>
          </p:nvSpPr>
          <p:spPr bwMode="auto">
            <a:xfrm flipH="1">
              <a:off x="960" y="2011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61" name="Line 17"/>
            <p:cNvSpPr>
              <a:spLocks noChangeShapeType="1"/>
            </p:cNvSpPr>
            <p:nvPr/>
          </p:nvSpPr>
          <p:spPr bwMode="auto">
            <a:xfrm flipH="1">
              <a:off x="960" y="2121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62" name="Line 18"/>
            <p:cNvSpPr>
              <a:spLocks noChangeShapeType="1"/>
            </p:cNvSpPr>
            <p:nvPr/>
          </p:nvSpPr>
          <p:spPr bwMode="auto">
            <a:xfrm flipH="1">
              <a:off x="960" y="2230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63" name="Line 19"/>
            <p:cNvSpPr>
              <a:spLocks noChangeShapeType="1"/>
            </p:cNvSpPr>
            <p:nvPr/>
          </p:nvSpPr>
          <p:spPr bwMode="auto">
            <a:xfrm flipH="1">
              <a:off x="960" y="255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64" name="Line 20"/>
            <p:cNvSpPr>
              <a:spLocks noChangeShapeType="1"/>
            </p:cNvSpPr>
            <p:nvPr/>
          </p:nvSpPr>
          <p:spPr bwMode="auto">
            <a:xfrm flipH="1">
              <a:off x="960" y="266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65" name="Line 21"/>
            <p:cNvSpPr>
              <a:spLocks noChangeShapeType="1"/>
            </p:cNvSpPr>
            <p:nvPr/>
          </p:nvSpPr>
          <p:spPr bwMode="auto">
            <a:xfrm flipH="1">
              <a:off x="960" y="277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66" name="Line 22"/>
            <p:cNvSpPr>
              <a:spLocks noChangeShapeType="1"/>
            </p:cNvSpPr>
            <p:nvPr/>
          </p:nvSpPr>
          <p:spPr bwMode="auto">
            <a:xfrm flipH="1">
              <a:off x="960" y="288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67" name="Text Box 23"/>
            <p:cNvSpPr txBox="1">
              <a:spLocks noChangeArrowheads="1"/>
            </p:cNvSpPr>
            <p:nvPr/>
          </p:nvSpPr>
          <p:spPr bwMode="auto">
            <a:xfrm>
              <a:off x="3216" y="1680"/>
              <a:ext cx="33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Data</a:t>
              </a:r>
            </a:p>
          </p:txBody>
        </p:sp>
        <p:sp>
          <p:nvSpPr>
            <p:cNvPr id="1618968" name="Text Box 24"/>
            <p:cNvSpPr txBox="1">
              <a:spLocks noChangeArrowheads="1"/>
            </p:cNvSpPr>
            <p:nvPr/>
          </p:nvSpPr>
          <p:spPr bwMode="auto">
            <a:xfrm>
              <a:off x="576" y="1728"/>
              <a:ext cx="36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Index</a:t>
              </a:r>
            </a:p>
          </p:txBody>
        </p:sp>
        <p:sp>
          <p:nvSpPr>
            <p:cNvPr id="1618969" name="Text Box 25"/>
            <p:cNvSpPr txBox="1">
              <a:spLocks noChangeArrowheads="1"/>
            </p:cNvSpPr>
            <p:nvPr/>
          </p:nvSpPr>
          <p:spPr bwMode="auto">
            <a:xfrm>
              <a:off x="1200" y="1728"/>
              <a:ext cx="27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Tag</a:t>
              </a:r>
            </a:p>
          </p:txBody>
        </p:sp>
        <p:sp>
          <p:nvSpPr>
            <p:cNvPr id="1618970" name="Text Box 26"/>
            <p:cNvSpPr txBox="1">
              <a:spLocks noChangeArrowheads="1"/>
            </p:cNvSpPr>
            <p:nvPr/>
          </p:nvSpPr>
          <p:spPr bwMode="auto">
            <a:xfrm>
              <a:off x="864" y="1728"/>
              <a:ext cx="34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Valid</a:t>
              </a:r>
            </a:p>
          </p:txBody>
        </p:sp>
        <p:sp>
          <p:nvSpPr>
            <p:cNvPr id="1618971" name="Text Box 27"/>
            <p:cNvSpPr txBox="1">
              <a:spLocks noChangeArrowheads="1"/>
            </p:cNvSpPr>
            <p:nvPr/>
          </p:nvSpPr>
          <p:spPr bwMode="auto">
            <a:xfrm>
              <a:off x="677" y="1872"/>
              <a:ext cx="275" cy="12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/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253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254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255</a:t>
              </a:r>
            </a:p>
          </p:txBody>
        </p:sp>
        <p:sp>
          <p:nvSpPr>
            <p:cNvPr id="1618972" name="Rectangle 28"/>
            <p:cNvSpPr>
              <a:spLocks noChangeArrowheads="1"/>
            </p:cNvSpPr>
            <p:nvPr/>
          </p:nvSpPr>
          <p:spPr bwMode="auto">
            <a:xfrm>
              <a:off x="960" y="1920"/>
              <a:ext cx="4272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973" name="Line 29"/>
            <p:cNvSpPr>
              <a:spLocks noChangeShapeType="1"/>
            </p:cNvSpPr>
            <p:nvPr/>
          </p:nvSpPr>
          <p:spPr bwMode="auto">
            <a:xfrm>
              <a:off x="3408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74" name="Line 30"/>
            <p:cNvSpPr>
              <a:spLocks noChangeShapeType="1"/>
            </p:cNvSpPr>
            <p:nvPr/>
          </p:nvSpPr>
          <p:spPr bwMode="auto">
            <a:xfrm>
              <a:off x="4320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75" name="Line 31"/>
            <p:cNvSpPr>
              <a:spLocks noChangeShapeType="1"/>
            </p:cNvSpPr>
            <p:nvPr/>
          </p:nvSpPr>
          <p:spPr bwMode="auto">
            <a:xfrm>
              <a:off x="2496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76" name="Line 32"/>
            <p:cNvSpPr>
              <a:spLocks noChangeShapeType="1"/>
            </p:cNvSpPr>
            <p:nvPr/>
          </p:nvSpPr>
          <p:spPr bwMode="auto">
            <a:xfrm>
              <a:off x="1584" y="1920"/>
              <a:ext cx="0" cy="110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77" name="Line 33"/>
            <p:cNvSpPr>
              <a:spLocks noChangeShapeType="1"/>
            </p:cNvSpPr>
            <p:nvPr/>
          </p:nvSpPr>
          <p:spPr bwMode="auto">
            <a:xfrm>
              <a:off x="1056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78" name="Line 34"/>
            <p:cNvSpPr>
              <a:spLocks noChangeShapeType="1"/>
            </p:cNvSpPr>
            <p:nvPr/>
          </p:nvSpPr>
          <p:spPr bwMode="auto">
            <a:xfrm>
              <a:off x="1584" y="1824"/>
              <a:ext cx="3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114800" y="1219201"/>
            <a:ext cx="3505200" cy="633413"/>
            <a:chOff x="1632" y="864"/>
            <a:chExt cx="2208" cy="399"/>
          </a:xfrm>
        </p:grpSpPr>
        <p:sp>
          <p:nvSpPr>
            <p:cNvPr id="1618980" name="Line 36"/>
            <p:cNvSpPr>
              <a:spLocks noChangeShapeType="1"/>
            </p:cNvSpPr>
            <p:nvPr/>
          </p:nvSpPr>
          <p:spPr bwMode="auto">
            <a:xfrm flipV="1">
              <a:off x="2528" y="1114"/>
              <a:ext cx="3" cy="1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81" name="Line 37"/>
            <p:cNvSpPr>
              <a:spLocks noChangeShapeType="1"/>
            </p:cNvSpPr>
            <p:nvPr/>
          </p:nvSpPr>
          <p:spPr bwMode="auto">
            <a:xfrm flipV="1">
              <a:off x="3072" y="1114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82" name="Freeform 38"/>
            <p:cNvSpPr>
              <a:spLocks/>
            </p:cNvSpPr>
            <p:nvPr/>
          </p:nvSpPr>
          <p:spPr bwMode="auto">
            <a:xfrm>
              <a:off x="1660" y="1112"/>
              <a:ext cx="1570" cy="151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3" y="0"/>
                </a:cxn>
                <a:cxn ang="0">
                  <a:pos x="1570" y="0"/>
                </a:cxn>
                <a:cxn ang="0">
                  <a:pos x="1570" y="151"/>
                </a:cxn>
                <a:cxn ang="0">
                  <a:pos x="3" y="151"/>
                </a:cxn>
                <a:cxn ang="0">
                  <a:pos x="3" y="151"/>
                </a:cxn>
              </a:cxnLst>
              <a:rect l="0" t="0" r="r" b="b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83" name="Text Box 39"/>
            <p:cNvSpPr txBox="1">
              <a:spLocks noChangeArrowheads="1"/>
            </p:cNvSpPr>
            <p:nvPr/>
          </p:nvSpPr>
          <p:spPr bwMode="auto">
            <a:xfrm>
              <a:off x="1632" y="960"/>
              <a:ext cx="1930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 dirty="0"/>
                <a:t>31 30   . . .                 13 12  11    . . .    4  3 2  1 0</a:t>
              </a:r>
            </a:p>
          </p:txBody>
        </p:sp>
        <p:sp>
          <p:nvSpPr>
            <p:cNvPr id="1618984" name="Line 40"/>
            <p:cNvSpPr>
              <a:spLocks noChangeShapeType="1"/>
            </p:cNvSpPr>
            <p:nvPr/>
          </p:nvSpPr>
          <p:spPr bwMode="auto">
            <a:xfrm flipV="1">
              <a:off x="2928" y="1114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85" name="Text Box 41"/>
            <p:cNvSpPr txBox="1">
              <a:spLocks noChangeArrowheads="1"/>
            </p:cNvSpPr>
            <p:nvPr/>
          </p:nvSpPr>
          <p:spPr bwMode="auto">
            <a:xfrm>
              <a:off x="3312" y="864"/>
              <a:ext cx="528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Byte offset</a:t>
              </a:r>
            </a:p>
          </p:txBody>
        </p:sp>
        <p:sp>
          <p:nvSpPr>
            <p:cNvPr id="1618986" name="Line 42"/>
            <p:cNvSpPr>
              <a:spLocks noChangeShapeType="1"/>
            </p:cNvSpPr>
            <p:nvPr/>
          </p:nvSpPr>
          <p:spPr bwMode="auto">
            <a:xfrm flipH="1">
              <a:off x="3168" y="105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3505200" y="3657600"/>
            <a:ext cx="604838" cy="1371600"/>
            <a:chOff x="1229" y="2400"/>
            <a:chExt cx="381" cy="864"/>
          </a:xfrm>
        </p:grpSpPr>
        <p:sp>
          <p:nvSpPr>
            <p:cNvPr id="1618988" name="Line 44"/>
            <p:cNvSpPr>
              <a:spLocks noChangeShapeType="1"/>
            </p:cNvSpPr>
            <p:nvPr/>
          </p:nvSpPr>
          <p:spPr bwMode="auto">
            <a:xfrm>
              <a:off x="1229" y="3071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989" name="Text Box 45"/>
            <p:cNvSpPr txBox="1">
              <a:spLocks noChangeArrowheads="1"/>
            </p:cNvSpPr>
            <p:nvPr/>
          </p:nvSpPr>
          <p:spPr bwMode="auto">
            <a:xfrm>
              <a:off x="1362" y="2998"/>
              <a:ext cx="24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20</a:t>
              </a:r>
            </a:p>
          </p:txBody>
        </p:sp>
        <p:sp>
          <p:nvSpPr>
            <p:cNvPr id="1618990" name="Line 46"/>
            <p:cNvSpPr>
              <a:spLocks noChangeShapeType="1"/>
            </p:cNvSpPr>
            <p:nvPr/>
          </p:nvSpPr>
          <p:spPr bwMode="auto">
            <a:xfrm>
              <a:off x="1296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286000" y="1828800"/>
            <a:ext cx="2984500" cy="3424238"/>
            <a:chOff x="480" y="1248"/>
            <a:chExt cx="1880" cy="2157"/>
          </a:xfrm>
        </p:grpSpPr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480" y="1248"/>
              <a:ext cx="1880" cy="2064"/>
              <a:chOff x="432" y="1248"/>
              <a:chExt cx="1880" cy="2064"/>
            </a:xfrm>
          </p:grpSpPr>
          <p:sp>
            <p:nvSpPr>
              <p:cNvPr id="1618993" name="Line 49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145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8994" name="Text Box 50"/>
              <p:cNvSpPr txBox="1">
                <a:spLocks noChangeArrowheads="1"/>
              </p:cNvSpPr>
              <p:nvPr/>
            </p:nvSpPr>
            <p:spPr bwMode="auto">
              <a:xfrm>
                <a:off x="2064" y="1248"/>
                <a:ext cx="248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20</a:t>
                </a:r>
              </a:p>
            </p:txBody>
          </p:sp>
          <p:sp>
            <p:nvSpPr>
              <p:cNvPr id="1618995" name="Text Box 51"/>
              <p:cNvSpPr txBox="1">
                <a:spLocks noChangeArrowheads="1"/>
              </p:cNvSpPr>
              <p:nvPr/>
            </p:nvSpPr>
            <p:spPr bwMode="auto">
              <a:xfrm>
                <a:off x="1152" y="1279"/>
                <a:ext cx="291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Tag</a:t>
                </a:r>
              </a:p>
            </p:txBody>
          </p:sp>
          <p:sp>
            <p:nvSpPr>
              <p:cNvPr id="1618996" name="Line 52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8997" name="Line 53"/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8998" name="Line 54"/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18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8999" name="Line 55"/>
              <p:cNvSpPr>
                <a:spLocks noChangeShapeType="1"/>
              </p:cNvSpPr>
              <p:nvPr/>
            </p:nvSpPr>
            <p:spPr bwMode="auto">
              <a:xfrm>
                <a:off x="432" y="3312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19000" name="Freeform 56"/>
            <p:cNvSpPr>
              <a:spLocks/>
            </p:cNvSpPr>
            <p:nvPr/>
          </p:nvSpPr>
          <p:spPr bwMode="auto">
            <a:xfrm>
              <a:off x="1182" y="3240"/>
              <a:ext cx="249" cy="165"/>
            </a:xfrm>
            <a:custGeom>
              <a:avLst/>
              <a:gdLst/>
              <a:ahLst/>
              <a:cxnLst>
                <a:cxn ang="0">
                  <a:pos x="125" y="162"/>
                </a:cxn>
                <a:cxn ang="0">
                  <a:pos x="145" y="162"/>
                </a:cxn>
                <a:cxn ang="0">
                  <a:pos x="165" y="160"/>
                </a:cxn>
                <a:cxn ang="0">
                  <a:pos x="182" y="154"/>
                </a:cxn>
                <a:cxn ang="0">
                  <a:pos x="199" y="147"/>
                </a:cxn>
                <a:cxn ang="0">
                  <a:pos x="216" y="140"/>
                </a:cxn>
                <a:cxn ang="0">
                  <a:pos x="226" y="130"/>
                </a:cxn>
                <a:cxn ang="0">
                  <a:pos x="236" y="121"/>
                </a:cxn>
                <a:cxn ang="0">
                  <a:pos x="246" y="108"/>
                </a:cxn>
                <a:cxn ang="0">
                  <a:pos x="249" y="94"/>
                </a:cxn>
                <a:cxn ang="0">
                  <a:pos x="249" y="81"/>
                </a:cxn>
                <a:cxn ang="0">
                  <a:pos x="249" y="68"/>
                </a:cxn>
                <a:cxn ang="0">
                  <a:pos x="246" y="57"/>
                </a:cxn>
                <a:cxn ang="0">
                  <a:pos x="236" y="44"/>
                </a:cxn>
                <a:cxn ang="0">
                  <a:pos x="226" y="35"/>
                </a:cxn>
                <a:cxn ang="0">
                  <a:pos x="216" y="24"/>
                </a:cxn>
                <a:cxn ang="0">
                  <a:pos x="199" y="15"/>
                </a:cxn>
                <a:cxn ang="0">
                  <a:pos x="182" y="9"/>
                </a:cxn>
                <a:cxn ang="0">
                  <a:pos x="165" y="4"/>
                </a:cxn>
                <a:cxn ang="0">
                  <a:pos x="145" y="2"/>
                </a:cxn>
                <a:cxn ang="0">
                  <a:pos x="125" y="0"/>
                </a:cxn>
                <a:cxn ang="0">
                  <a:pos x="105" y="2"/>
                </a:cxn>
                <a:cxn ang="0">
                  <a:pos x="88" y="4"/>
                </a:cxn>
                <a:cxn ang="0">
                  <a:pos x="68" y="9"/>
                </a:cxn>
                <a:cxn ang="0">
                  <a:pos x="51" y="15"/>
                </a:cxn>
                <a:cxn ang="0">
                  <a:pos x="37" y="24"/>
                </a:cxn>
                <a:cxn ang="0">
                  <a:pos x="24" y="35"/>
                </a:cxn>
                <a:cxn ang="0">
                  <a:pos x="14" y="44"/>
                </a:cxn>
                <a:cxn ang="0">
                  <a:pos x="7" y="57"/>
                </a:cxn>
                <a:cxn ang="0">
                  <a:pos x="4" y="68"/>
                </a:cxn>
                <a:cxn ang="0">
                  <a:pos x="0" y="81"/>
                </a:cxn>
                <a:cxn ang="0">
                  <a:pos x="4" y="94"/>
                </a:cxn>
                <a:cxn ang="0">
                  <a:pos x="7" y="108"/>
                </a:cxn>
                <a:cxn ang="0">
                  <a:pos x="14" y="121"/>
                </a:cxn>
                <a:cxn ang="0">
                  <a:pos x="24" y="130"/>
                </a:cxn>
                <a:cxn ang="0">
                  <a:pos x="37" y="140"/>
                </a:cxn>
                <a:cxn ang="0">
                  <a:pos x="51" y="147"/>
                </a:cxn>
                <a:cxn ang="0">
                  <a:pos x="68" y="154"/>
                </a:cxn>
                <a:cxn ang="0">
                  <a:pos x="88" y="160"/>
                </a:cxn>
                <a:cxn ang="0">
                  <a:pos x="105" y="162"/>
                </a:cxn>
                <a:cxn ang="0">
                  <a:pos x="125" y="165"/>
                </a:cxn>
                <a:cxn ang="0">
                  <a:pos x="125" y="165"/>
                </a:cxn>
              </a:cxnLst>
              <a:rect l="0" t="0" r="r" b="b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9001" name="Freeform 57"/>
            <p:cNvSpPr>
              <a:spLocks noEditPoints="1"/>
            </p:cNvSpPr>
            <p:nvPr/>
          </p:nvSpPr>
          <p:spPr bwMode="auto">
            <a:xfrm>
              <a:off x="1270" y="3312"/>
              <a:ext cx="74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0"/>
                </a:cxn>
                <a:cxn ang="0">
                  <a:pos x="74" y="7"/>
                </a:cxn>
                <a:cxn ang="0">
                  <a:pos x="3" y="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8"/>
                </a:cxn>
                <a:cxn ang="0">
                  <a:pos x="74" y="18"/>
                </a:cxn>
                <a:cxn ang="0">
                  <a:pos x="74" y="25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3" y="18"/>
                </a:cxn>
              </a:cxnLst>
              <a:rect l="0" t="0" r="r" b="b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1828801" y="1371600"/>
            <a:ext cx="1770063" cy="4572000"/>
            <a:chOff x="192" y="960"/>
            <a:chExt cx="1115" cy="2880"/>
          </a:xfrm>
        </p:grpSpPr>
        <p:sp>
          <p:nvSpPr>
            <p:cNvPr id="1619003" name="Freeform 59"/>
            <p:cNvSpPr>
              <a:spLocks/>
            </p:cNvSpPr>
            <p:nvPr/>
          </p:nvSpPr>
          <p:spPr bwMode="auto">
            <a:xfrm>
              <a:off x="912" y="3552"/>
              <a:ext cx="222" cy="172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3" y="114"/>
                </a:cxn>
                <a:cxn ang="0">
                  <a:pos x="7" y="125"/>
                </a:cxn>
                <a:cxn ang="0">
                  <a:pos x="13" y="134"/>
                </a:cxn>
                <a:cxn ang="0">
                  <a:pos x="23" y="143"/>
                </a:cxn>
                <a:cxn ang="0">
                  <a:pos x="33" y="152"/>
                </a:cxn>
                <a:cxn ang="0">
                  <a:pos x="47" y="158"/>
                </a:cxn>
                <a:cxn ang="0">
                  <a:pos x="60" y="165"/>
                </a:cxn>
                <a:cxn ang="0">
                  <a:pos x="77" y="169"/>
                </a:cxn>
                <a:cxn ang="0">
                  <a:pos x="94" y="172"/>
                </a:cxn>
                <a:cxn ang="0">
                  <a:pos x="111" y="172"/>
                </a:cxn>
                <a:cxn ang="0">
                  <a:pos x="131" y="172"/>
                </a:cxn>
                <a:cxn ang="0">
                  <a:pos x="148" y="169"/>
                </a:cxn>
                <a:cxn ang="0">
                  <a:pos x="161" y="165"/>
                </a:cxn>
                <a:cxn ang="0">
                  <a:pos x="178" y="158"/>
                </a:cxn>
                <a:cxn ang="0">
                  <a:pos x="188" y="152"/>
                </a:cxn>
                <a:cxn ang="0">
                  <a:pos x="202" y="143"/>
                </a:cxn>
                <a:cxn ang="0">
                  <a:pos x="208" y="134"/>
                </a:cxn>
                <a:cxn ang="0">
                  <a:pos x="215" y="125"/>
                </a:cxn>
                <a:cxn ang="0">
                  <a:pos x="222" y="114"/>
                </a:cxn>
                <a:cxn ang="0">
                  <a:pos x="222" y="104"/>
                </a:cxn>
                <a:cxn ang="0">
                  <a:pos x="222" y="0"/>
                </a:cxn>
                <a:cxn ang="0">
                  <a:pos x="3" y="0"/>
                </a:cxn>
                <a:cxn ang="0">
                  <a:pos x="3" y="104"/>
                </a:cxn>
                <a:cxn ang="0">
                  <a:pos x="3" y="104"/>
                </a:cxn>
              </a:cxnLst>
              <a:rect l="0" t="0" r="r" b="b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9004" name="Line 60"/>
            <p:cNvSpPr>
              <a:spLocks noChangeShapeType="1"/>
            </p:cNvSpPr>
            <p:nvPr/>
          </p:nvSpPr>
          <p:spPr bwMode="auto">
            <a:xfrm>
              <a:off x="1004" y="2391"/>
              <a:ext cx="4" cy="1161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9005" name="Freeform 61"/>
            <p:cNvSpPr>
              <a:spLocks/>
            </p:cNvSpPr>
            <p:nvPr/>
          </p:nvSpPr>
          <p:spPr bwMode="auto">
            <a:xfrm>
              <a:off x="1055" y="3405"/>
              <a:ext cx="252" cy="136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52" y="68"/>
                </a:cxn>
                <a:cxn ang="0">
                  <a:pos x="0" y="68"/>
                </a:cxn>
                <a:cxn ang="0">
                  <a:pos x="0" y="136"/>
                </a:cxn>
              </a:cxnLst>
              <a:rect l="0" t="0" r="r" b="b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9006" name="Text Box 62"/>
            <p:cNvSpPr txBox="1">
              <a:spLocks noChangeArrowheads="1"/>
            </p:cNvSpPr>
            <p:nvPr/>
          </p:nvSpPr>
          <p:spPr bwMode="auto">
            <a:xfrm>
              <a:off x="192" y="960"/>
              <a:ext cx="27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Hit</a:t>
              </a:r>
            </a:p>
          </p:txBody>
        </p:sp>
        <p:sp>
          <p:nvSpPr>
            <p:cNvPr id="1619007" name="Line 63"/>
            <p:cNvSpPr>
              <a:spLocks noChangeShapeType="1"/>
            </p:cNvSpPr>
            <p:nvPr/>
          </p:nvSpPr>
          <p:spPr bwMode="auto">
            <a:xfrm>
              <a:off x="1008" y="37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08" name="Line 64"/>
            <p:cNvSpPr>
              <a:spLocks noChangeShapeType="1"/>
            </p:cNvSpPr>
            <p:nvPr/>
          </p:nvSpPr>
          <p:spPr bwMode="auto">
            <a:xfrm flipH="1">
              <a:off x="288" y="384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09" name="Line 65"/>
            <p:cNvSpPr>
              <a:spLocks noChangeShapeType="1"/>
            </p:cNvSpPr>
            <p:nvPr/>
          </p:nvSpPr>
          <p:spPr bwMode="auto">
            <a:xfrm flipV="1">
              <a:off x="288" y="1200"/>
              <a:ext cx="0" cy="2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4648200" y="1371600"/>
            <a:ext cx="5753100" cy="4757738"/>
            <a:chOff x="1968" y="960"/>
            <a:chExt cx="3624" cy="2997"/>
          </a:xfrm>
        </p:grpSpPr>
        <p:sp>
          <p:nvSpPr>
            <p:cNvPr id="1619011" name="Line 67"/>
            <p:cNvSpPr>
              <a:spLocks noChangeShapeType="1"/>
            </p:cNvSpPr>
            <p:nvPr/>
          </p:nvSpPr>
          <p:spPr bwMode="auto">
            <a:xfrm>
              <a:off x="3888" y="3696"/>
              <a:ext cx="144" cy="9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9012" name="Text Box 68"/>
            <p:cNvSpPr txBox="1">
              <a:spLocks noChangeArrowheads="1"/>
            </p:cNvSpPr>
            <p:nvPr/>
          </p:nvSpPr>
          <p:spPr bwMode="auto">
            <a:xfrm>
              <a:off x="5232" y="960"/>
              <a:ext cx="36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Data</a:t>
              </a:r>
            </a:p>
          </p:txBody>
        </p:sp>
        <p:sp>
          <p:nvSpPr>
            <p:cNvPr id="1619013" name="Text Box 69"/>
            <p:cNvSpPr txBox="1">
              <a:spLocks noChangeArrowheads="1"/>
            </p:cNvSpPr>
            <p:nvPr/>
          </p:nvSpPr>
          <p:spPr bwMode="auto">
            <a:xfrm>
              <a:off x="3984" y="3744"/>
              <a:ext cx="24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32</a:t>
              </a:r>
            </a:p>
          </p:txBody>
        </p:sp>
        <p:sp>
          <p:nvSpPr>
            <p:cNvPr id="1619014" name="Text Box 70"/>
            <p:cNvSpPr txBox="1">
              <a:spLocks noChangeArrowheads="1"/>
            </p:cNvSpPr>
            <p:nvPr/>
          </p:nvSpPr>
          <p:spPr bwMode="auto">
            <a:xfrm>
              <a:off x="3984" y="1248"/>
              <a:ext cx="10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dirty="0"/>
                <a:t>Block offset</a:t>
              </a:r>
            </a:p>
          </p:txBody>
        </p:sp>
        <p:sp>
          <p:nvSpPr>
            <p:cNvPr id="1619015" name="Line 71"/>
            <p:cNvSpPr>
              <a:spLocks noChangeShapeType="1"/>
            </p:cNvSpPr>
            <p:nvPr/>
          </p:nvSpPr>
          <p:spPr bwMode="auto">
            <a:xfrm>
              <a:off x="5424" y="1200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16" name="AutoShape 72"/>
            <p:cNvSpPr>
              <a:spLocks noChangeArrowheads="1"/>
            </p:cNvSpPr>
            <p:nvPr/>
          </p:nvSpPr>
          <p:spPr bwMode="auto">
            <a:xfrm>
              <a:off x="2832" y="3456"/>
              <a:ext cx="1008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9017" name="Line 73"/>
            <p:cNvSpPr>
              <a:spLocks noChangeShapeType="1"/>
            </p:cNvSpPr>
            <p:nvPr/>
          </p:nvSpPr>
          <p:spPr bwMode="auto">
            <a:xfrm>
              <a:off x="1968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18" name="Line 74"/>
            <p:cNvSpPr>
              <a:spLocks noChangeShapeType="1"/>
            </p:cNvSpPr>
            <p:nvPr/>
          </p:nvSpPr>
          <p:spPr bwMode="auto">
            <a:xfrm>
              <a:off x="2928" y="240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19" name="Line 75"/>
            <p:cNvSpPr>
              <a:spLocks noChangeShapeType="1"/>
            </p:cNvSpPr>
            <p:nvPr/>
          </p:nvSpPr>
          <p:spPr bwMode="auto">
            <a:xfrm>
              <a:off x="3840" y="240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0" name="Line 76"/>
            <p:cNvSpPr>
              <a:spLocks noChangeShapeType="1"/>
            </p:cNvSpPr>
            <p:nvPr/>
          </p:nvSpPr>
          <p:spPr bwMode="auto">
            <a:xfrm>
              <a:off x="4752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1" name="Line 77"/>
            <p:cNvSpPr>
              <a:spLocks noChangeShapeType="1"/>
            </p:cNvSpPr>
            <p:nvPr/>
          </p:nvSpPr>
          <p:spPr bwMode="auto">
            <a:xfrm>
              <a:off x="1968" y="3264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2" name="Line 78"/>
            <p:cNvSpPr>
              <a:spLocks noChangeShapeType="1"/>
            </p:cNvSpPr>
            <p:nvPr/>
          </p:nvSpPr>
          <p:spPr bwMode="auto">
            <a:xfrm>
              <a:off x="3744" y="326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3" name="Line 79"/>
            <p:cNvSpPr>
              <a:spLocks noChangeShapeType="1"/>
            </p:cNvSpPr>
            <p:nvPr/>
          </p:nvSpPr>
          <p:spPr bwMode="auto">
            <a:xfrm>
              <a:off x="3504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4" name="Line 80"/>
            <p:cNvSpPr>
              <a:spLocks noChangeShapeType="1"/>
            </p:cNvSpPr>
            <p:nvPr/>
          </p:nvSpPr>
          <p:spPr bwMode="auto">
            <a:xfrm>
              <a:off x="2928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5" name="Line 81"/>
            <p:cNvSpPr>
              <a:spLocks noChangeShapeType="1"/>
            </p:cNvSpPr>
            <p:nvPr/>
          </p:nvSpPr>
          <p:spPr bwMode="auto">
            <a:xfrm>
              <a:off x="3264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6" name="Line 82"/>
            <p:cNvSpPr>
              <a:spLocks noChangeShapeType="1"/>
            </p:cNvSpPr>
            <p:nvPr/>
          </p:nvSpPr>
          <p:spPr bwMode="auto">
            <a:xfrm>
              <a:off x="3504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7" name="Line 83"/>
            <p:cNvSpPr>
              <a:spLocks noChangeShapeType="1"/>
            </p:cNvSpPr>
            <p:nvPr/>
          </p:nvSpPr>
          <p:spPr bwMode="auto">
            <a:xfrm>
              <a:off x="3744" y="32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8" name="Line 84"/>
            <p:cNvSpPr>
              <a:spLocks noChangeShapeType="1"/>
            </p:cNvSpPr>
            <p:nvPr/>
          </p:nvSpPr>
          <p:spPr bwMode="auto">
            <a:xfrm>
              <a:off x="3024" y="32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29" name="Line 85"/>
            <p:cNvSpPr>
              <a:spLocks noChangeShapeType="1"/>
            </p:cNvSpPr>
            <p:nvPr/>
          </p:nvSpPr>
          <p:spPr bwMode="auto">
            <a:xfrm>
              <a:off x="3024" y="12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30" name="Line 86"/>
            <p:cNvSpPr>
              <a:spLocks noChangeShapeType="1"/>
            </p:cNvSpPr>
            <p:nvPr/>
          </p:nvSpPr>
          <p:spPr bwMode="auto">
            <a:xfrm>
              <a:off x="3024" y="1440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31" name="Line 87"/>
            <p:cNvSpPr>
              <a:spLocks noChangeShapeType="1"/>
            </p:cNvSpPr>
            <p:nvPr/>
          </p:nvSpPr>
          <p:spPr bwMode="auto">
            <a:xfrm>
              <a:off x="5328" y="1440"/>
              <a:ext cx="0" cy="2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32" name="Line 88"/>
            <p:cNvSpPr>
              <a:spLocks noChangeShapeType="1"/>
            </p:cNvSpPr>
            <p:nvPr/>
          </p:nvSpPr>
          <p:spPr bwMode="auto">
            <a:xfrm flipH="1">
              <a:off x="3696" y="3552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33" name="Line 89"/>
            <p:cNvSpPr>
              <a:spLocks noChangeShapeType="1"/>
            </p:cNvSpPr>
            <p:nvPr/>
          </p:nvSpPr>
          <p:spPr bwMode="auto">
            <a:xfrm>
              <a:off x="3360" y="36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9034" name="Line 90"/>
            <p:cNvSpPr>
              <a:spLocks noChangeShapeType="1"/>
            </p:cNvSpPr>
            <p:nvPr/>
          </p:nvSpPr>
          <p:spPr bwMode="auto">
            <a:xfrm>
              <a:off x="3360" y="3744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Slide Number Placeholder 6">
            <a:extLst>
              <a:ext uri="{FF2B5EF4-FFF2-40B4-BE49-F238E27FC236}">
                <a16:creationId xmlns:a16="http://schemas.microsoft.com/office/drawing/2014/main" id="{01534402-6092-4A45-9902-C9819C06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7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0859B2-BB7D-4B75-96C5-9CC9A289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</p:spTree>
    <p:extLst>
      <p:ext uri="{BB962C8B-B14F-4D97-AF65-F5344CB8AC3E}">
        <p14:creationId xmlns:p14="http://schemas.microsoft.com/office/powerpoint/2010/main" val="38826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76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6799385" y="4272028"/>
            <a:ext cx="248253" cy="310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68D15-C2D9-4B5F-877B-4B3457AAC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</p:spTree>
    <p:extLst>
      <p:ext uri="{BB962C8B-B14F-4D97-AF65-F5344CB8AC3E}">
        <p14:creationId xmlns:p14="http://schemas.microsoft.com/office/powerpoint/2010/main" val="201246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30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409676" y="5373564"/>
            <a:ext cx="486163" cy="393068"/>
          </a:xfrm>
          <a:prstGeom prst="ellipse">
            <a:avLst/>
          </a:prstGeom>
          <a:noFill/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7" name="TextBox 6"/>
          <p:cNvSpPr txBox="1"/>
          <p:nvPr/>
        </p:nvSpPr>
        <p:spPr>
          <a:xfrm>
            <a:off x="7895839" y="5234554"/>
            <a:ext cx="283917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b="1" dirty="0">
                <a:solidFill>
                  <a:schemeClr val="accent5"/>
                </a:solidFill>
              </a:rPr>
              <a:t>LRU to be replaced for 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285549" y="4251339"/>
            <a:ext cx="248253" cy="351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18D733-E506-4CB6-9D0D-18B35B5A7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</p:spTree>
    <p:extLst>
      <p:ext uri="{BB962C8B-B14F-4D97-AF65-F5344CB8AC3E}">
        <p14:creationId xmlns:p14="http://schemas.microsoft.com/office/powerpoint/2010/main" val="34756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451054" y="3951367"/>
            <a:ext cx="372378" cy="1344707"/>
          </a:xfrm>
          <a:prstGeom prst="ellipse">
            <a:avLst/>
          </a:prstGeom>
          <a:noFill/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763995" y="4964714"/>
            <a:ext cx="155160" cy="187735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932100" y="4411616"/>
            <a:ext cx="372378" cy="1344707"/>
          </a:xfrm>
          <a:prstGeom prst="ellipse">
            <a:avLst/>
          </a:prstGeom>
          <a:noFill/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4E9C23-C23B-425B-B299-649F1D0F4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</p:spTree>
    <p:extLst>
      <p:ext uri="{BB962C8B-B14F-4D97-AF65-F5344CB8AC3E}">
        <p14:creationId xmlns:p14="http://schemas.microsoft.com/office/powerpoint/2010/main" val="94910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8247530" y="4354778"/>
            <a:ext cx="248253" cy="703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399622" y="5363835"/>
            <a:ext cx="486163" cy="393068"/>
          </a:xfrm>
          <a:prstGeom prst="ellipse">
            <a:avLst/>
          </a:prstGeom>
          <a:noFill/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TextBox 12"/>
          <p:cNvSpPr txBox="1"/>
          <p:nvPr/>
        </p:nvSpPr>
        <p:spPr>
          <a:xfrm>
            <a:off x="8885785" y="5224825"/>
            <a:ext cx="1750159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b="1" dirty="0">
                <a:solidFill>
                  <a:schemeClr val="accent5"/>
                </a:solidFill>
              </a:rPr>
              <a:t>LRU to be </a:t>
            </a:r>
          </a:p>
          <a:p>
            <a:r>
              <a:rPr lang="en-US" sz="2077" b="1" dirty="0">
                <a:solidFill>
                  <a:schemeClr val="accent5"/>
                </a:solidFill>
              </a:rPr>
              <a:t>replaced for 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057F13-E31F-4B30-8C70-8F01AD3E3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</p:spTree>
    <p:extLst>
      <p:ext uri="{BB962C8B-B14F-4D97-AF65-F5344CB8AC3E}">
        <p14:creationId xmlns:p14="http://schemas.microsoft.com/office/powerpoint/2010/main" val="41109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LRU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4813" y="3558810"/>
          <a:ext cx="6562367" cy="276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Accesses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 marL="105508" marR="105508" marT="52754" marB="5275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723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priority order</a:t>
                      </a:r>
                    </a:p>
                    <a:p>
                      <a:r>
                        <a:rPr lang="en-US" sz="2000" dirty="0"/>
                        <a:t>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(MRU)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(LRU)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cache miss</a:t>
                      </a:r>
                    </a:p>
                  </a:txBody>
                  <a:tcPr marL="105508" marR="105508" marT="52754" marB="527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h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94513" y="4034117"/>
            <a:ext cx="372378" cy="1344707"/>
          </a:xfrm>
          <a:prstGeom prst="ellipse">
            <a:avLst/>
          </a:prstGeom>
          <a:noFill/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46199" y="4737502"/>
            <a:ext cx="155160" cy="187735"/>
          </a:xfrm>
          <a:prstGeom prst="straightConnector1">
            <a:avLst/>
          </a:prstGeom>
          <a:ln>
            <a:solidFill>
              <a:schemeClr val="accent5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922052" y="4447872"/>
            <a:ext cx="372378" cy="1344707"/>
          </a:xfrm>
          <a:prstGeom prst="ellipse">
            <a:avLst/>
          </a:prstGeom>
          <a:noFill/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D94945-39D0-4551-822E-02DF77168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Cache configuration:</a:t>
            </a:r>
          </a:p>
          <a:p>
            <a:pPr lvl="1"/>
            <a:r>
              <a:rPr lang="en-US" sz="2000" dirty="0"/>
              <a:t>Size: 4 blocks</a:t>
            </a:r>
          </a:p>
          <a:p>
            <a:pPr lvl="1"/>
            <a:r>
              <a:rPr lang="en-US" sz="2000" dirty="0"/>
              <a:t>Mapping: fully-associative</a:t>
            </a:r>
          </a:p>
          <a:p>
            <a:pPr lvl="1"/>
            <a:r>
              <a:rPr lang="en-US" sz="2000" dirty="0"/>
              <a:t>Replacement: LRU</a:t>
            </a:r>
          </a:p>
          <a:p>
            <a:pPr lvl="0"/>
            <a:r>
              <a:rPr lang="en-US" sz="2000" b="1" dirty="0"/>
              <a:t>Mem access sequence: (</a:t>
            </a:r>
            <a:r>
              <a:rPr lang="en-US" sz="2000" b="1" dirty="0">
                <a:solidFill>
                  <a:prstClr val="black"/>
                </a:solidFill>
              </a:rPr>
              <a:t>each character indicates a block address)</a:t>
            </a:r>
          </a:p>
          <a:p>
            <a:pPr lvl="1"/>
            <a:r>
              <a:rPr lang="en-US" sz="2000" dirty="0"/>
              <a:t>ABCDCDECG</a:t>
            </a:r>
          </a:p>
        </p:txBody>
      </p:sp>
    </p:spTree>
    <p:extLst>
      <p:ext uri="{BB962C8B-B14F-4D97-AF65-F5344CB8AC3E}">
        <p14:creationId xmlns:p14="http://schemas.microsoft.com/office/powerpoint/2010/main" val="4260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Policies: Cases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470165" y="1172095"/>
            <a:ext cx="11400638" cy="516837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b="1" dirty="0">
                <a:solidFill>
                  <a:srgbClr val="0070C0"/>
                </a:solidFill>
              </a:rPr>
              <a:t>Allocation policy: do we allocate a block in cache for the missed data?</a:t>
            </a:r>
          </a:p>
          <a:p>
            <a:endParaRPr lang="en-US" altLang="en-US" sz="2400" b="1" dirty="0"/>
          </a:p>
          <a:p>
            <a:r>
              <a:rPr lang="en-US" altLang="en-US" sz="2400" b="1" dirty="0">
                <a:solidFill>
                  <a:srgbClr val="00B050"/>
                </a:solidFill>
              </a:rPr>
              <a:t>Read policies:</a:t>
            </a:r>
          </a:p>
          <a:p>
            <a:pPr lvl="1"/>
            <a:r>
              <a:rPr lang="en-US" altLang="en-US" sz="2200" dirty="0">
                <a:solidFill>
                  <a:srgbClr val="00B050"/>
                </a:solidFill>
              </a:rPr>
              <a:t>Read Hit: </a:t>
            </a:r>
            <a:r>
              <a:rPr lang="en-US" sz="2200" dirty="0">
                <a:solidFill>
                  <a:srgbClr val="00B050"/>
                </a:solidFill>
              </a:rPr>
              <a:t>this is what we want. Only one data read from the cache.</a:t>
            </a:r>
          </a:p>
          <a:p>
            <a:pPr lvl="1"/>
            <a:endParaRPr lang="en-US" altLang="en-US" sz="2200" dirty="0">
              <a:solidFill>
                <a:srgbClr val="00B050"/>
              </a:solidFill>
            </a:endParaRPr>
          </a:p>
          <a:p>
            <a:pPr lvl="1"/>
            <a:r>
              <a:rPr lang="en-US" altLang="en-US" sz="2200" dirty="0">
                <a:solidFill>
                  <a:srgbClr val="00B050"/>
                </a:solidFill>
              </a:rPr>
              <a:t>Read Miss: needs to fetch from lower level, but just write to the register once after that</a:t>
            </a:r>
          </a:p>
          <a:p>
            <a:pPr lvl="2"/>
            <a:r>
              <a:rPr lang="en-US" altLang="en-US" sz="2200" dirty="0">
                <a:solidFill>
                  <a:srgbClr val="00B050"/>
                </a:solidFill>
              </a:rPr>
              <a:t>read-allocate (with replacement policy) vs. no-read-allocate (i.e., cache bypassing)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Write policies (only for the data cache): consistency &amp; performance tradeoffs</a:t>
            </a:r>
          </a:p>
          <a:p>
            <a:pPr lvl="1"/>
            <a:r>
              <a:rPr lang="en-US" altLang="en-US" sz="2200" dirty="0"/>
              <a:t>Write Hit: </a:t>
            </a:r>
            <a:r>
              <a:rPr lang="en-US" altLang="en-US" sz="2200" u="sng" dirty="0"/>
              <a:t>behavior and number of writes depends on write policy</a:t>
            </a:r>
          </a:p>
          <a:p>
            <a:pPr lvl="2"/>
            <a:r>
              <a:rPr lang="en-US" altLang="en-US" sz="2200" dirty="0"/>
              <a:t>Write-through vs. write-back vs. write-evict</a:t>
            </a:r>
          </a:p>
          <a:p>
            <a:pPr lvl="1"/>
            <a:endParaRPr lang="en-US" altLang="en-US" sz="2200" dirty="0"/>
          </a:p>
          <a:p>
            <a:pPr lvl="1"/>
            <a:r>
              <a:rPr lang="en-US" altLang="en-US" sz="2200" dirty="0"/>
              <a:t>Write Miss: </a:t>
            </a:r>
            <a:r>
              <a:rPr lang="en-US" altLang="en-US" sz="2200" u="sng" dirty="0"/>
              <a:t>needs to first read from lower level, then apply write policies</a:t>
            </a:r>
          </a:p>
          <a:p>
            <a:pPr lvl="2"/>
            <a:r>
              <a:rPr lang="en-US" altLang="en-US" sz="2200" dirty="0"/>
              <a:t>Write-allocate (with replacement policy): Write-through vs. Write-back</a:t>
            </a:r>
          </a:p>
          <a:p>
            <a:pPr lvl="2"/>
            <a:endParaRPr lang="en-US" altLang="en-US" sz="2200" dirty="0"/>
          </a:p>
          <a:p>
            <a:pPr lvl="2"/>
            <a:r>
              <a:rPr lang="en-US" altLang="en-US" sz="2200" dirty="0"/>
              <a:t>No-write-allocate (bypassing): Write-evict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46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325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1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1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Write Policy: Write-back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Write-back: inconsistent with lower level</a:t>
            </a:r>
          </a:p>
          <a:p>
            <a:pPr lvl="1"/>
            <a:r>
              <a:rPr lang="en-US" altLang="en-US" sz="2000" dirty="0"/>
              <a:t>The value is written only to the cache line.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The modified (dirty) cache line is written to the lower level </a:t>
            </a:r>
            <a:r>
              <a:rPr lang="en-US" altLang="en-US" sz="2000" u="sng" dirty="0"/>
              <a:t>only when it is evicted</a:t>
            </a:r>
            <a:r>
              <a:rPr lang="en-US" altLang="en-US" sz="2000" dirty="0"/>
              <a:t>.</a:t>
            </a:r>
          </a:p>
          <a:p>
            <a:pPr lvl="2"/>
            <a:r>
              <a:rPr lang="en-US" altLang="en-US" sz="2000" dirty="0"/>
              <a:t>1 dirty bit is needed for each cache line.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A write-back buffer to update lower level with evicted dirty blocks</a:t>
            </a:r>
          </a:p>
          <a:p>
            <a:pPr lvl="2"/>
            <a:r>
              <a:rPr lang="en-US" altLang="en-US" sz="2000" dirty="0"/>
              <a:t>Must write </a:t>
            </a:r>
            <a:r>
              <a:rPr lang="en-US" altLang="en-US" sz="2000" u="sng" dirty="0"/>
              <a:t>a full block</a:t>
            </a:r>
            <a:r>
              <a:rPr lang="en-US" altLang="en-US" sz="2000" dirty="0"/>
              <a:t> at this point since we do not know which word is modified</a:t>
            </a:r>
          </a:p>
          <a:p>
            <a:pPr lvl="2"/>
            <a:endParaRPr lang="en-US" altLang="en-US" sz="2000" dirty="0"/>
          </a:p>
          <a:p>
            <a:pPr lvl="1"/>
            <a:r>
              <a:rPr lang="en-US" altLang="en-US" sz="2000" dirty="0"/>
              <a:t>Example: assume cache block containing word address A is initially in the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47</a:t>
            </a:fld>
            <a:endParaRPr lang="en-US" altLang="zh-TW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8256" y="5116588"/>
            <a:ext cx="6162976" cy="123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12139" y="5348190"/>
            <a:ext cx="205869" cy="133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5" dirty="0"/>
              <a:t>A</a:t>
            </a:r>
            <a:endParaRPr lang="en-US" sz="2077" dirty="0"/>
          </a:p>
        </p:txBody>
      </p:sp>
      <p:sp>
        <p:nvSpPr>
          <p:cNvPr id="10" name="Rectangle 9"/>
          <p:cNvSpPr/>
          <p:nvPr/>
        </p:nvSpPr>
        <p:spPr>
          <a:xfrm>
            <a:off x="6791819" y="5279069"/>
            <a:ext cx="205869" cy="133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51418" y="5345831"/>
            <a:ext cx="960720" cy="66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2660" y="5028094"/>
            <a:ext cx="85113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SW to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6426" y="5345832"/>
            <a:ext cx="210312" cy="133527"/>
          </a:xfrm>
          <a:prstGeom prst="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791819" y="5474572"/>
            <a:ext cx="205869" cy="13352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8324" y="496013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dirty bit (A) =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8324" y="495778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dirty bit (A) = 0</a:t>
            </a:r>
          </a:p>
        </p:txBody>
      </p:sp>
    </p:spTree>
    <p:extLst>
      <p:ext uri="{BB962C8B-B14F-4D97-AF65-F5344CB8AC3E}">
        <p14:creationId xmlns:p14="http://schemas.microsoft.com/office/powerpoint/2010/main" val="3106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1" grpId="0"/>
      <p:bldP spid="14" grpId="0" animBg="1"/>
      <p:bldP spid="15" grpId="0" animBg="1"/>
      <p:bldP spid="12" grpId="0"/>
      <p:bldP spid="17" grpId="0"/>
      <p:bldP spid="17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Write Policy: Write-back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48</a:t>
            </a:fld>
            <a:endParaRPr lang="en-US" altLang="zh-TW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8258" y="5113039"/>
            <a:ext cx="6162976" cy="123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791821" y="5275520"/>
            <a:ext cx="205869" cy="133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51420" y="5342282"/>
            <a:ext cx="960720" cy="66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2662" y="5024545"/>
            <a:ext cx="602344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LW 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5794" y="5342283"/>
            <a:ext cx="210312" cy="133527"/>
          </a:xfrm>
          <a:prstGeom prst="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791821" y="5471023"/>
            <a:ext cx="205869" cy="13352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9750" y="5238614"/>
            <a:ext cx="1774717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 few cycles later...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9846" y="6222288"/>
            <a:ext cx="398211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L1 is full and A is selected to be replaced by 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48326" y="4956590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dirty bit (A) = 1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19FE3F-EEA7-4EAF-85E7-BF109EB08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Write-back: inconsistent with lower level</a:t>
            </a:r>
          </a:p>
          <a:p>
            <a:pPr lvl="1"/>
            <a:r>
              <a:rPr lang="en-US" altLang="en-US" sz="2000" dirty="0"/>
              <a:t>The value is written only to the cache line.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The modified (dirty) cache line is written to the lower level </a:t>
            </a:r>
            <a:r>
              <a:rPr lang="en-US" altLang="en-US" sz="2000" u="sng" dirty="0"/>
              <a:t>only when it is evicted</a:t>
            </a:r>
            <a:r>
              <a:rPr lang="en-US" altLang="en-US" sz="2000" dirty="0"/>
              <a:t>.</a:t>
            </a:r>
          </a:p>
          <a:p>
            <a:pPr lvl="2"/>
            <a:r>
              <a:rPr lang="en-US" altLang="en-US" sz="2000" dirty="0"/>
              <a:t>1 dirty bit is needed for each cache line.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A write-back buffer to update lower level with evicted dirty blocks</a:t>
            </a:r>
          </a:p>
          <a:p>
            <a:pPr lvl="2"/>
            <a:r>
              <a:rPr lang="en-US" altLang="en-US" sz="2000" dirty="0"/>
              <a:t>Must write </a:t>
            </a:r>
            <a:r>
              <a:rPr lang="en-US" altLang="en-US" sz="2000" u="sng" dirty="0"/>
              <a:t>a full block</a:t>
            </a:r>
            <a:r>
              <a:rPr lang="en-US" altLang="en-US" sz="2000" dirty="0"/>
              <a:t> at this point since we do not know which word is modified</a:t>
            </a:r>
          </a:p>
          <a:p>
            <a:pPr lvl="2"/>
            <a:endParaRPr lang="en-US" altLang="en-US" sz="2000" dirty="0"/>
          </a:p>
          <a:p>
            <a:pPr lvl="1"/>
            <a:r>
              <a:rPr lang="en-US" altLang="en-US" sz="2000" dirty="0"/>
              <a:t>Example: assume cache block containing word address A is initially in the cache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7825293" y="5002957"/>
            <a:ext cx="3396601" cy="1389762"/>
          </a:xfrm>
          <a:prstGeom prst="wedgeEllipseCallout">
            <a:avLst>
              <a:gd name="adj1" fmla="val -58841"/>
              <a:gd name="adj2" fmla="val -20520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 was not modified (dirty bit = 0) when replaced, A is not updated to lower mem.</a:t>
            </a:r>
          </a:p>
        </p:txBody>
      </p:sp>
    </p:spTree>
    <p:extLst>
      <p:ext uri="{BB962C8B-B14F-4D97-AF65-F5344CB8AC3E}">
        <p14:creationId xmlns:p14="http://schemas.microsoft.com/office/powerpoint/2010/main" val="422520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8867 0.0432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215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1207 -0.0187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67 0.04328 L 0.13893 -0.0097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  <p:bldP spid="14" grpId="0" animBg="1"/>
      <p:bldP spid="14" grpId="1" animBg="1"/>
      <p:bldP spid="15" grpId="0" animBg="1"/>
      <p:bldP spid="5" grpId="0"/>
      <p:bldP spid="16" grpId="0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AU" altLang="en-US" sz="4400" dirty="0"/>
              <a:t>Let us Conclude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F778-3A33-49AE-8833-D0B63A06B05D}"/>
              </a:ext>
            </a:extLst>
          </p:cNvPr>
          <p:cNvSpPr txBox="1"/>
          <p:nvPr/>
        </p:nvSpPr>
        <p:spPr>
          <a:xfrm>
            <a:off x="609601" y="1640063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Why do we use multiple cache ways?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D9804-A5D5-4AD9-908D-3150B0ECCA77}"/>
              </a:ext>
            </a:extLst>
          </p:cNvPr>
          <p:cNvSpPr txBox="1"/>
          <p:nvPr/>
        </p:nvSpPr>
        <p:spPr>
          <a:xfrm>
            <a:off x="1314451" y="2422572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Redundancy, flexibility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2F495-3BA1-4FA5-98D9-8F2E9A87B9F4}"/>
              </a:ext>
            </a:extLst>
          </p:cNvPr>
          <p:cNvSpPr txBox="1"/>
          <p:nvPr/>
        </p:nvSpPr>
        <p:spPr>
          <a:xfrm>
            <a:off x="609601" y="3914854"/>
            <a:ext cx="946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is overhead of set associative caches?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AA967-8B24-4D22-89EE-2C1D1BAC7D61}"/>
              </a:ext>
            </a:extLst>
          </p:cNvPr>
          <p:cNvSpPr txBox="1"/>
          <p:nvPr/>
        </p:nvSpPr>
        <p:spPr>
          <a:xfrm>
            <a:off x="1314451" y="4567718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rgbClr val="00B050"/>
                </a:solidFill>
                <a:latin typeface="Calibri"/>
              </a:rPr>
              <a:t>Delay, area, cost</a:t>
            </a:r>
            <a:endParaRPr lang="en-US" sz="2800" b="1" dirty="0">
              <a:solidFill>
                <a:srgbClr val="00B05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19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Four-Way Set Associative Cache</a:t>
            </a:r>
          </a:p>
        </p:txBody>
      </p:sp>
      <p:grpSp>
        <p:nvGrpSpPr>
          <p:cNvPr id="1691897" name="Group 249"/>
          <p:cNvGrpSpPr>
            <a:grpSpLocks/>
          </p:cNvGrpSpPr>
          <p:nvPr/>
        </p:nvGrpSpPr>
        <p:grpSpPr bwMode="auto">
          <a:xfrm>
            <a:off x="4813301" y="1066801"/>
            <a:ext cx="2835275" cy="498475"/>
            <a:chOff x="2072" y="896"/>
            <a:chExt cx="1786" cy="314"/>
          </a:xfrm>
        </p:grpSpPr>
        <p:sp>
          <p:nvSpPr>
            <p:cNvPr id="1691692" name="Line 44"/>
            <p:cNvSpPr>
              <a:spLocks noChangeShapeType="1"/>
            </p:cNvSpPr>
            <p:nvPr/>
          </p:nvSpPr>
          <p:spPr bwMode="auto">
            <a:xfrm flipV="1">
              <a:off x="3026" y="1061"/>
              <a:ext cx="3" cy="1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693" name="Line 45"/>
            <p:cNvSpPr>
              <a:spLocks noChangeShapeType="1"/>
            </p:cNvSpPr>
            <p:nvPr/>
          </p:nvSpPr>
          <p:spPr bwMode="auto">
            <a:xfrm flipV="1">
              <a:off x="3570" y="1061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1694" name="Freeform 46"/>
            <p:cNvSpPr>
              <a:spLocks/>
            </p:cNvSpPr>
            <p:nvPr/>
          </p:nvSpPr>
          <p:spPr bwMode="auto">
            <a:xfrm>
              <a:off x="2158" y="1059"/>
              <a:ext cx="1570" cy="151"/>
            </a:xfrm>
            <a:custGeom>
              <a:avLst/>
              <a:gdLst>
                <a:gd name="T0" fmla="*/ 0 w 1570"/>
                <a:gd name="T1" fmla="*/ 149 h 151"/>
                <a:gd name="T2" fmla="*/ 3 w 1570"/>
                <a:gd name="T3" fmla="*/ 0 h 151"/>
                <a:gd name="T4" fmla="*/ 1570 w 1570"/>
                <a:gd name="T5" fmla="*/ 0 h 151"/>
                <a:gd name="T6" fmla="*/ 1570 w 1570"/>
                <a:gd name="T7" fmla="*/ 151 h 151"/>
                <a:gd name="T8" fmla="*/ 3 w 1570"/>
                <a:gd name="T9" fmla="*/ 151 h 151"/>
                <a:gd name="T10" fmla="*/ 3 w 1570"/>
                <a:gd name="T1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695" name="Text Box 47"/>
            <p:cNvSpPr txBox="1">
              <a:spLocks noChangeArrowheads="1"/>
            </p:cNvSpPr>
            <p:nvPr/>
          </p:nvSpPr>
          <p:spPr bwMode="auto">
            <a:xfrm>
              <a:off x="2072" y="896"/>
              <a:ext cx="178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000" dirty="0"/>
                <a:t>31 30       . . .                11 10  9     . . .           2  1  0</a:t>
              </a:r>
            </a:p>
          </p:txBody>
        </p:sp>
      </p:grpSp>
      <p:sp>
        <p:nvSpPr>
          <p:cNvPr id="1691696" name="Text Box 48"/>
          <p:cNvSpPr txBox="1">
            <a:spLocks noChangeArrowheads="1"/>
          </p:cNvSpPr>
          <p:nvPr/>
        </p:nvSpPr>
        <p:spPr bwMode="auto">
          <a:xfrm>
            <a:off x="7620001" y="990600"/>
            <a:ext cx="1419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Byte offset</a:t>
            </a:r>
          </a:p>
        </p:txBody>
      </p:sp>
      <p:sp>
        <p:nvSpPr>
          <p:cNvPr id="1691697" name="Line 49"/>
          <p:cNvSpPr>
            <a:spLocks noChangeShapeType="1"/>
          </p:cNvSpPr>
          <p:nvPr/>
        </p:nvSpPr>
        <p:spPr bwMode="auto">
          <a:xfrm flipH="1">
            <a:off x="7343775" y="11430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91810" name="Group 162"/>
          <p:cNvGrpSpPr>
            <a:grpSpLocks/>
          </p:cNvGrpSpPr>
          <p:nvPr/>
        </p:nvGrpSpPr>
        <p:grpSpPr bwMode="auto">
          <a:xfrm>
            <a:off x="8024814" y="2208213"/>
            <a:ext cx="2033588" cy="2138362"/>
            <a:chOff x="4143" y="1632"/>
            <a:chExt cx="1281" cy="1347"/>
          </a:xfrm>
        </p:grpSpPr>
        <p:sp>
          <p:nvSpPr>
            <p:cNvPr id="1691710" name="Freeform 62"/>
            <p:cNvSpPr>
              <a:spLocks/>
            </p:cNvSpPr>
            <p:nvPr/>
          </p:nvSpPr>
          <p:spPr bwMode="auto">
            <a:xfrm>
              <a:off x="4405" y="1829"/>
              <a:ext cx="1019" cy="1103"/>
            </a:xfrm>
            <a:custGeom>
              <a:avLst/>
              <a:gdLst>
                <a:gd name="T0" fmla="*/ 1608 w 1608"/>
                <a:gd name="T1" fmla="*/ 1101 h 1103"/>
                <a:gd name="T2" fmla="*/ 1608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1608 w 1608"/>
                <a:gd name="T9" fmla="*/ 1103 h 1103"/>
                <a:gd name="T10" fmla="*/ 1608 w 1608"/>
                <a:gd name="T11" fmla="*/ 1103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91711" name="Group 63"/>
            <p:cNvGrpSpPr>
              <a:grpSpLocks/>
            </p:cNvGrpSpPr>
            <p:nvPr/>
          </p:nvGrpSpPr>
          <p:grpSpPr bwMode="auto">
            <a:xfrm>
              <a:off x="4405" y="1925"/>
              <a:ext cx="1019" cy="894"/>
              <a:chOff x="2208" y="1920"/>
              <a:chExt cx="2130" cy="894"/>
            </a:xfrm>
          </p:grpSpPr>
          <p:sp>
            <p:nvSpPr>
              <p:cNvPr id="1691712" name="Freeform 64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3" name="Freeform 65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4" name="Line 66"/>
              <p:cNvSpPr>
                <a:spLocks noChangeShapeType="1"/>
              </p:cNvSpPr>
              <p:nvPr/>
            </p:nvSpPr>
            <p:spPr bwMode="auto">
              <a:xfrm flipH="1">
                <a:off x="2208" y="1920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5" name="Line 67"/>
              <p:cNvSpPr>
                <a:spLocks noChangeShapeType="1"/>
              </p:cNvSpPr>
              <p:nvPr/>
            </p:nvSpPr>
            <p:spPr bwMode="auto">
              <a:xfrm flipH="1">
                <a:off x="2208" y="2044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6" name="Line 68"/>
              <p:cNvSpPr>
                <a:spLocks noChangeShapeType="1"/>
              </p:cNvSpPr>
              <p:nvPr/>
            </p:nvSpPr>
            <p:spPr bwMode="auto">
              <a:xfrm flipH="1">
                <a:off x="2208" y="2154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7" name="Line 69"/>
              <p:cNvSpPr>
                <a:spLocks noChangeShapeType="1"/>
              </p:cNvSpPr>
              <p:nvPr/>
            </p:nvSpPr>
            <p:spPr bwMode="auto">
              <a:xfrm flipH="1">
                <a:off x="2208" y="237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8" name="Line 70"/>
              <p:cNvSpPr>
                <a:spLocks noChangeShapeType="1"/>
              </p:cNvSpPr>
              <p:nvPr/>
            </p:nvSpPr>
            <p:spPr bwMode="auto">
              <a:xfrm flipH="1">
                <a:off x="2208" y="248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9" name="Line 71"/>
              <p:cNvSpPr>
                <a:spLocks noChangeShapeType="1"/>
              </p:cNvSpPr>
              <p:nvPr/>
            </p:nvSpPr>
            <p:spPr bwMode="auto">
              <a:xfrm flipH="1">
                <a:off x="2208" y="259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20" name="Line 72"/>
              <p:cNvSpPr>
                <a:spLocks noChangeShapeType="1"/>
              </p:cNvSpPr>
              <p:nvPr/>
            </p:nvSpPr>
            <p:spPr bwMode="auto">
              <a:xfrm flipH="1">
                <a:off x="2208" y="270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21" name="Line 73"/>
              <p:cNvSpPr>
                <a:spLocks noChangeShapeType="1"/>
              </p:cNvSpPr>
              <p:nvPr/>
            </p:nvSpPr>
            <p:spPr bwMode="auto">
              <a:xfrm flipH="1">
                <a:off x="2208" y="281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91722" name="Line 74"/>
            <p:cNvSpPr>
              <a:spLocks noChangeShapeType="1"/>
            </p:cNvSpPr>
            <p:nvPr/>
          </p:nvSpPr>
          <p:spPr bwMode="auto">
            <a:xfrm>
              <a:off x="4480" y="1835"/>
              <a:ext cx="4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723" name="Line 75"/>
            <p:cNvSpPr>
              <a:spLocks noChangeShapeType="1"/>
            </p:cNvSpPr>
            <p:nvPr/>
          </p:nvSpPr>
          <p:spPr bwMode="auto">
            <a:xfrm>
              <a:off x="4876" y="1824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724" name="Text Box 76"/>
            <p:cNvSpPr txBox="1">
              <a:spLocks noChangeArrowheads="1"/>
            </p:cNvSpPr>
            <p:nvPr/>
          </p:nvSpPr>
          <p:spPr bwMode="auto">
            <a:xfrm>
              <a:off x="4993" y="1637"/>
              <a:ext cx="33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Data</a:t>
              </a:r>
            </a:p>
          </p:txBody>
        </p:sp>
        <p:sp>
          <p:nvSpPr>
            <p:cNvPr id="1691726" name="Text Box 78"/>
            <p:cNvSpPr txBox="1">
              <a:spLocks noChangeArrowheads="1"/>
            </p:cNvSpPr>
            <p:nvPr/>
          </p:nvSpPr>
          <p:spPr bwMode="auto">
            <a:xfrm>
              <a:off x="4512" y="1632"/>
              <a:ext cx="27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Tag</a:t>
              </a:r>
            </a:p>
          </p:txBody>
        </p:sp>
        <p:sp>
          <p:nvSpPr>
            <p:cNvPr id="1691727" name="Text Box 79"/>
            <p:cNvSpPr txBox="1">
              <a:spLocks noChangeArrowheads="1"/>
            </p:cNvSpPr>
            <p:nvPr/>
          </p:nvSpPr>
          <p:spPr bwMode="auto">
            <a:xfrm>
              <a:off x="4368" y="1632"/>
              <a:ext cx="18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</a:p>
          </p:txBody>
        </p:sp>
        <p:sp>
          <p:nvSpPr>
            <p:cNvPr id="1691728" name="Text Box 80"/>
            <p:cNvSpPr txBox="1">
              <a:spLocks noChangeArrowheads="1"/>
            </p:cNvSpPr>
            <p:nvPr/>
          </p:nvSpPr>
          <p:spPr bwMode="auto">
            <a:xfrm>
              <a:off x="4143" y="1776"/>
              <a:ext cx="287" cy="1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/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253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254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255</a:t>
              </a:r>
            </a:p>
          </p:txBody>
        </p:sp>
      </p:grpSp>
      <p:grpSp>
        <p:nvGrpSpPr>
          <p:cNvPr id="1691811" name="Group 163"/>
          <p:cNvGrpSpPr>
            <a:grpSpLocks/>
          </p:cNvGrpSpPr>
          <p:nvPr/>
        </p:nvGrpSpPr>
        <p:grpSpPr bwMode="auto">
          <a:xfrm>
            <a:off x="6043614" y="2208213"/>
            <a:ext cx="2033588" cy="2138362"/>
            <a:chOff x="4143" y="1632"/>
            <a:chExt cx="1281" cy="1347"/>
          </a:xfrm>
        </p:grpSpPr>
        <p:sp>
          <p:nvSpPr>
            <p:cNvPr id="1691812" name="Freeform 164"/>
            <p:cNvSpPr>
              <a:spLocks/>
            </p:cNvSpPr>
            <p:nvPr/>
          </p:nvSpPr>
          <p:spPr bwMode="auto">
            <a:xfrm>
              <a:off x="4405" y="1829"/>
              <a:ext cx="1019" cy="1103"/>
            </a:xfrm>
            <a:custGeom>
              <a:avLst/>
              <a:gdLst>
                <a:gd name="T0" fmla="*/ 1608 w 1608"/>
                <a:gd name="T1" fmla="*/ 1101 h 1103"/>
                <a:gd name="T2" fmla="*/ 1608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1608 w 1608"/>
                <a:gd name="T9" fmla="*/ 1103 h 1103"/>
                <a:gd name="T10" fmla="*/ 1608 w 1608"/>
                <a:gd name="T11" fmla="*/ 1103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91813" name="Group 165"/>
            <p:cNvGrpSpPr>
              <a:grpSpLocks/>
            </p:cNvGrpSpPr>
            <p:nvPr/>
          </p:nvGrpSpPr>
          <p:grpSpPr bwMode="auto">
            <a:xfrm>
              <a:off x="4405" y="1925"/>
              <a:ext cx="1019" cy="894"/>
              <a:chOff x="2208" y="1920"/>
              <a:chExt cx="2130" cy="894"/>
            </a:xfrm>
          </p:grpSpPr>
          <p:sp>
            <p:nvSpPr>
              <p:cNvPr id="1691814" name="Freeform 166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1815" name="Freeform 167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16" name="Line 168"/>
              <p:cNvSpPr>
                <a:spLocks noChangeShapeType="1"/>
              </p:cNvSpPr>
              <p:nvPr/>
            </p:nvSpPr>
            <p:spPr bwMode="auto">
              <a:xfrm flipH="1">
                <a:off x="2208" y="1920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17" name="Line 169"/>
              <p:cNvSpPr>
                <a:spLocks noChangeShapeType="1"/>
              </p:cNvSpPr>
              <p:nvPr/>
            </p:nvSpPr>
            <p:spPr bwMode="auto">
              <a:xfrm flipH="1">
                <a:off x="2208" y="2044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18" name="Line 170"/>
              <p:cNvSpPr>
                <a:spLocks noChangeShapeType="1"/>
              </p:cNvSpPr>
              <p:nvPr/>
            </p:nvSpPr>
            <p:spPr bwMode="auto">
              <a:xfrm flipH="1">
                <a:off x="2208" y="2154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19" name="Line 171"/>
              <p:cNvSpPr>
                <a:spLocks noChangeShapeType="1"/>
              </p:cNvSpPr>
              <p:nvPr/>
            </p:nvSpPr>
            <p:spPr bwMode="auto">
              <a:xfrm flipH="1">
                <a:off x="2208" y="237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20" name="Line 172"/>
              <p:cNvSpPr>
                <a:spLocks noChangeShapeType="1"/>
              </p:cNvSpPr>
              <p:nvPr/>
            </p:nvSpPr>
            <p:spPr bwMode="auto">
              <a:xfrm flipH="1">
                <a:off x="2208" y="248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21" name="Line 173"/>
              <p:cNvSpPr>
                <a:spLocks noChangeShapeType="1"/>
              </p:cNvSpPr>
              <p:nvPr/>
            </p:nvSpPr>
            <p:spPr bwMode="auto">
              <a:xfrm flipH="1">
                <a:off x="2208" y="259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22" name="Line 174"/>
              <p:cNvSpPr>
                <a:spLocks noChangeShapeType="1"/>
              </p:cNvSpPr>
              <p:nvPr/>
            </p:nvSpPr>
            <p:spPr bwMode="auto">
              <a:xfrm flipH="1">
                <a:off x="2208" y="270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23" name="Line 175"/>
              <p:cNvSpPr>
                <a:spLocks noChangeShapeType="1"/>
              </p:cNvSpPr>
              <p:nvPr/>
            </p:nvSpPr>
            <p:spPr bwMode="auto">
              <a:xfrm flipH="1">
                <a:off x="2208" y="281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91824" name="Line 176"/>
            <p:cNvSpPr>
              <a:spLocks noChangeShapeType="1"/>
            </p:cNvSpPr>
            <p:nvPr/>
          </p:nvSpPr>
          <p:spPr bwMode="auto">
            <a:xfrm>
              <a:off x="4480" y="1835"/>
              <a:ext cx="4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25" name="Line 177"/>
            <p:cNvSpPr>
              <a:spLocks noChangeShapeType="1"/>
            </p:cNvSpPr>
            <p:nvPr/>
          </p:nvSpPr>
          <p:spPr bwMode="auto">
            <a:xfrm>
              <a:off x="4876" y="1824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26" name="Text Box 178"/>
            <p:cNvSpPr txBox="1">
              <a:spLocks noChangeArrowheads="1"/>
            </p:cNvSpPr>
            <p:nvPr/>
          </p:nvSpPr>
          <p:spPr bwMode="auto">
            <a:xfrm>
              <a:off x="4993" y="1637"/>
              <a:ext cx="33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Data</a:t>
              </a:r>
            </a:p>
          </p:txBody>
        </p:sp>
        <p:sp>
          <p:nvSpPr>
            <p:cNvPr id="1691827" name="Text Box 179"/>
            <p:cNvSpPr txBox="1">
              <a:spLocks noChangeArrowheads="1"/>
            </p:cNvSpPr>
            <p:nvPr/>
          </p:nvSpPr>
          <p:spPr bwMode="auto">
            <a:xfrm>
              <a:off x="4512" y="1632"/>
              <a:ext cx="27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Tag</a:t>
              </a:r>
            </a:p>
          </p:txBody>
        </p:sp>
        <p:sp>
          <p:nvSpPr>
            <p:cNvPr id="1691828" name="Text Box 180"/>
            <p:cNvSpPr txBox="1">
              <a:spLocks noChangeArrowheads="1"/>
            </p:cNvSpPr>
            <p:nvPr/>
          </p:nvSpPr>
          <p:spPr bwMode="auto">
            <a:xfrm>
              <a:off x="4368" y="1632"/>
              <a:ext cx="18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</a:p>
          </p:txBody>
        </p:sp>
        <p:sp>
          <p:nvSpPr>
            <p:cNvPr id="1691829" name="Text Box 181"/>
            <p:cNvSpPr txBox="1">
              <a:spLocks noChangeArrowheads="1"/>
            </p:cNvSpPr>
            <p:nvPr/>
          </p:nvSpPr>
          <p:spPr bwMode="auto">
            <a:xfrm>
              <a:off x="4143" y="1776"/>
              <a:ext cx="287" cy="1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/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253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254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255</a:t>
              </a:r>
            </a:p>
          </p:txBody>
        </p:sp>
      </p:grpSp>
      <p:grpSp>
        <p:nvGrpSpPr>
          <p:cNvPr id="1691830" name="Group 182"/>
          <p:cNvGrpSpPr>
            <a:grpSpLocks/>
          </p:cNvGrpSpPr>
          <p:nvPr/>
        </p:nvGrpSpPr>
        <p:grpSpPr bwMode="auto">
          <a:xfrm>
            <a:off x="4062414" y="2208213"/>
            <a:ext cx="2033588" cy="2138362"/>
            <a:chOff x="4143" y="1632"/>
            <a:chExt cx="1281" cy="1347"/>
          </a:xfrm>
        </p:grpSpPr>
        <p:sp>
          <p:nvSpPr>
            <p:cNvPr id="1691831" name="Freeform 183"/>
            <p:cNvSpPr>
              <a:spLocks/>
            </p:cNvSpPr>
            <p:nvPr/>
          </p:nvSpPr>
          <p:spPr bwMode="auto">
            <a:xfrm>
              <a:off x="4405" y="1829"/>
              <a:ext cx="1019" cy="1103"/>
            </a:xfrm>
            <a:custGeom>
              <a:avLst/>
              <a:gdLst>
                <a:gd name="T0" fmla="*/ 1608 w 1608"/>
                <a:gd name="T1" fmla="*/ 1101 h 1103"/>
                <a:gd name="T2" fmla="*/ 1608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1608 w 1608"/>
                <a:gd name="T9" fmla="*/ 1103 h 1103"/>
                <a:gd name="T10" fmla="*/ 1608 w 1608"/>
                <a:gd name="T11" fmla="*/ 1103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91832" name="Group 184"/>
            <p:cNvGrpSpPr>
              <a:grpSpLocks/>
            </p:cNvGrpSpPr>
            <p:nvPr/>
          </p:nvGrpSpPr>
          <p:grpSpPr bwMode="auto">
            <a:xfrm>
              <a:off x="4405" y="1925"/>
              <a:ext cx="1019" cy="894"/>
              <a:chOff x="2208" y="1920"/>
              <a:chExt cx="2130" cy="894"/>
            </a:xfrm>
          </p:grpSpPr>
          <p:sp>
            <p:nvSpPr>
              <p:cNvPr id="1691833" name="Freeform 185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34" name="Freeform 186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35" name="Line 187"/>
              <p:cNvSpPr>
                <a:spLocks noChangeShapeType="1"/>
              </p:cNvSpPr>
              <p:nvPr/>
            </p:nvSpPr>
            <p:spPr bwMode="auto">
              <a:xfrm flipH="1">
                <a:off x="2208" y="1920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36" name="Line 188"/>
              <p:cNvSpPr>
                <a:spLocks noChangeShapeType="1"/>
              </p:cNvSpPr>
              <p:nvPr/>
            </p:nvSpPr>
            <p:spPr bwMode="auto">
              <a:xfrm flipH="1">
                <a:off x="2208" y="2044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37" name="Line 189"/>
              <p:cNvSpPr>
                <a:spLocks noChangeShapeType="1"/>
              </p:cNvSpPr>
              <p:nvPr/>
            </p:nvSpPr>
            <p:spPr bwMode="auto">
              <a:xfrm flipH="1">
                <a:off x="2208" y="2154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38" name="Line 190"/>
              <p:cNvSpPr>
                <a:spLocks noChangeShapeType="1"/>
              </p:cNvSpPr>
              <p:nvPr/>
            </p:nvSpPr>
            <p:spPr bwMode="auto">
              <a:xfrm flipH="1">
                <a:off x="2208" y="237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1839" name="Line 191"/>
              <p:cNvSpPr>
                <a:spLocks noChangeShapeType="1"/>
              </p:cNvSpPr>
              <p:nvPr/>
            </p:nvSpPr>
            <p:spPr bwMode="auto">
              <a:xfrm flipH="1">
                <a:off x="2208" y="248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40" name="Line 192"/>
              <p:cNvSpPr>
                <a:spLocks noChangeShapeType="1"/>
              </p:cNvSpPr>
              <p:nvPr/>
            </p:nvSpPr>
            <p:spPr bwMode="auto">
              <a:xfrm flipH="1">
                <a:off x="2208" y="259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41" name="Line 193"/>
              <p:cNvSpPr>
                <a:spLocks noChangeShapeType="1"/>
              </p:cNvSpPr>
              <p:nvPr/>
            </p:nvSpPr>
            <p:spPr bwMode="auto">
              <a:xfrm flipH="1">
                <a:off x="2208" y="270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42" name="Line 194"/>
              <p:cNvSpPr>
                <a:spLocks noChangeShapeType="1"/>
              </p:cNvSpPr>
              <p:nvPr/>
            </p:nvSpPr>
            <p:spPr bwMode="auto">
              <a:xfrm flipH="1">
                <a:off x="2208" y="281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91843" name="Line 195"/>
            <p:cNvSpPr>
              <a:spLocks noChangeShapeType="1"/>
            </p:cNvSpPr>
            <p:nvPr/>
          </p:nvSpPr>
          <p:spPr bwMode="auto">
            <a:xfrm>
              <a:off x="4480" y="1835"/>
              <a:ext cx="4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44" name="Line 196"/>
            <p:cNvSpPr>
              <a:spLocks noChangeShapeType="1"/>
            </p:cNvSpPr>
            <p:nvPr/>
          </p:nvSpPr>
          <p:spPr bwMode="auto">
            <a:xfrm>
              <a:off x="4876" y="1824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45" name="Text Box 197"/>
            <p:cNvSpPr txBox="1">
              <a:spLocks noChangeArrowheads="1"/>
            </p:cNvSpPr>
            <p:nvPr/>
          </p:nvSpPr>
          <p:spPr bwMode="auto">
            <a:xfrm>
              <a:off x="4993" y="1637"/>
              <a:ext cx="33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Data</a:t>
              </a:r>
            </a:p>
          </p:txBody>
        </p:sp>
        <p:sp>
          <p:nvSpPr>
            <p:cNvPr id="1691846" name="Text Box 198"/>
            <p:cNvSpPr txBox="1">
              <a:spLocks noChangeArrowheads="1"/>
            </p:cNvSpPr>
            <p:nvPr/>
          </p:nvSpPr>
          <p:spPr bwMode="auto">
            <a:xfrm>
              <a:off x="4512" y="1632"/>
              <a:ext cx="27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Tag</a:t>
              </a:r>
            </a:p>
          </p:txBody>
        </p:sp>
        <p:sp>
          <p:nvSpPr>
            <p:cNvPr id="1691847" name="Text Box 199"/>
            <p:cNvSpPr txBox="1">
              <a:spLocks noChangeArrowheads="1"/>
            </p:cNvSpPr>
            <p:nvPr/>
          </p:nvSpPr>
          <p:spPr bwMode="auto">
            <a:xfrm>
              <a:off x="4368" y="1632"/>
              <a:ext cx="18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</a:p>
          </p:txBody>
        </p:sp>
        <p:sp>
          <p:nvSpPr>
            <p:cNvPr id="1691848" name="Text Box 200"/>
            <p:cNvSpPr txBox="1">
              <a:spLocks noChangeArrowheads="1"/>
            </p:cNvSpPr>
            <p:nvPr/>
          </p:nvSpPr>
          <p:spPr bwMode="auto">
            <a:xfrm>
              <a:off x="4143" y="1776"/>
              <a:ext cx="287" cy="1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/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253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254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255</a:t>
              </a:r>
            </a:p>
          </p:txBody>
        </p:sp>
      </p:grpSp>
      <p:grpSp>
        <p:nvGrpSpPr>
          <p:cNvPr id="1691906" name="Group 258"/>
          <p:cNvGrpSpPr>
            <a:grpSpLocks/>
          </p:cNvGrpSpPr>
          <p:nvPr/>
        </p:nvGrpSpPr>
        <p:grpSpPr bwMode="auto">
          <a:xfrm>
            <a:off x="1924050" y="2200275"/>
            <a:ext cx="2190750" cy="2146299"/>
            <a:chOff x="252" y="1627"/>
            <a:chExt cx="1380" cy="1352"/>
          </a:xfrm>
        </p:grpSpPr>
        <p:sp>
          <p:nvSpPr>
            <p:cNvPr id="1691725" name="Text Box 77"/>
            <p:cNvSpPr txBox="1">
              <a:spLocks noChangeArrowheads="1"/>
            </p:cNvSpPr>
            <p:nvPr/>
          </p:nvSpPr>
          <p:spPr bwMode="auto">
            <a:xfrm>
              <a:off x="252" y="1627"/>
              <a:ext cx="41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  Index</a:t>
              </a:r>
            </a:p>
          </p:txBody>
        </p:sp>
        <p:grpSp>
          <p:nvGrpSpPr>
            <p:cNvPr id="1691849" name="Group 201"/>
            <p:cNvGrpSpPr>
              <a:grpSpLocks/>
            </p:cNvGrpSpPr>
            <p:nvPr/>
          </p:nvGrpSpPr>
          <p:grpSpPr bwMode="auto">
            <a:xfrm>
              <a:off x="351" y="1632"/>
              <a:ext cx="1281" cy="1347"/>
              <a:chOff x="4143" y="1632"/>
              <a:chExt cx="1281" cy="1347"/>
            </a:xfrm>
          </p:grpSpPr>
          <p:sp>
            <p:nvSpPr>
              <p:cNvPr id="1691850" name="Freeform 202"/>
              <p:cNvSpPr>
                <a:spLocks/>
              </p:cNvSpPr>
              <p:nvPr/>
            </p:nvSpPr>
            <p:spPr bwMode="auto">
              <a:xfrm>
                <a:off x="4405" y="1829"/>
                <a:ext cx="1019" cy="1103"/>
              </a:xfrm>
              <a:custGeom>
                <a:avLst/>
                <a:gdLst>
                  <a:gd name="T0" fmla="*/ 1608 w 1608"/>
                  <a:gd name="T1" fmla="*/ 1101 h 1103"/>
                  <a:gd name="T2" fmla="*/ 1608 w 1608"/>
                  <a:gd name="T3" fmla="*/ 0 h 1103"/>
                  <a:gd name="T4" fmla="*/ 0 w 1608"/>
                  <a:gd name="T5" fmla="*/ 0 h 1103"/>
                  <a:gd name="T6" fmla="*/ 0 w 1608"/>
                  <a:gd name="T7" fmla="*/ 1103 h 1103"/>
                  <a:gd name="T8" fmla="*/ 1608 w 1608"/>
                  <a:gd name="T9" fmla="*/ 1103 h 1103"/>
                  <a:gd name="T10" fmla="*/ 1608 w 1608"/>
                  <a:gd name="T11" fmla="*/ 1103 h 1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3">
                    <a:moveTo>
                      <a:pt x="1608" y="1101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3"/>
                    </a:lnTo>
                    <a:lnTo>
                      <a:pt x="1608" y="1103"/>
                    </a:lnTo>
                    <a:lnTo>
                      <a:pt x="1608" y="1103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1851" name="Group 203"/>
              <p:cNvGrpSpPr>
                <a:grpSpLocks/>
              </p:cNvGrpSpPr>
              <p:nvPr/>
            </p:nvGrpSpPr>
            <p:grpSpPr bwMode="auto">
              <a:xfrm>
                <a:off x="4405" y="1925"/>
                <a:ext cx="1019" cy="894"/>
                <a:chOff x="2208" y="1920"/>
                <a:chExt cx="2130" cy="894"/>
              </a:xfrm>
            </p:grpSpPr>
            <p:sp>
              <p:nvSpPr>
                <p:cNvPr id="1691852" name="Freeform 204"/>
                <p:cNvSpPr>
                  <a:spLocks/>
                </p:cNvSpPr>
                <p:nvPr/>
              </p:nvSpPr>
              <p:spPr bwMode="auto">
                <a:xfrm>
                  <a:off x="2208" y="2263"/>
                  <a:ext cx="2130" cy="110"/>
                </a:xfrm>
                <a:custGeom>
                  <a:avLst/>
                  <a:gdLst>
                    <a:gd name="T0" fmla="*/ 1608 w 1608"/>
                    <a:gd name="T1" fmla="*/ 110 h 110"/>
                    <a:gd name="T2" fmla="*/ 1608 w 1608"/>
                    <a:gd name="T3" fmla="*/ 0 h 110"/>
                    <a:gd name="T4" fmla="*/ 0 w 1608"/>
                    <a:gd name="T5" fmla="*/ 0 h 110"/>
                    <a:gd name="T6" fmla="*/ 0 w 1608"/>
                    <a:gd name="T7" fmla="*/ 110 h 110"/>
                    <a:gd name="T8" fmla="*/ 1608 w 1608"/>
                    <a:gd name="T9" fmla="*/ 110 h 110"/>
                    <a:gd name="T10" fmla="*/ 1608 w 1608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8" h="110">
                      <a:moveTo>
                        <a:pt x="1608" y="110"/>
                      </a:moveTo>
                      <a:lnTo>
                        <a:pt x="1608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1608" y="110"/>
                      </a:lnTo>
                      <a:lnTo>
                        <a:pt x="1608" y="11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3" name="Freeform 205"/>
                <p:cNvSpPr>
                  <a:spLocks/>
                </p:cNvSpPr>
                <p:nvPr/>
              </p:nvSpPr>
              <p:spPr bwMode="auto">
                <a:xfrm>
                  <a:off x="2208" y="2263"/>
                  <a:ext cx="2130" cy="110"/>
                </a:xfrm>
                <a:custGeom>
                  <a:avLst/>
                  <a:gdLst>
                    <a:gd name="T0" fmla="*/ 1608 w 1608"/>
                    <a:gd name="T1" fmla="*/ 110 h 110"/>
                    <a:gd name="T2" fmla="*/ 1608 w 1608"/>
                    <a:gd name="T3" fmla="*/ 0 h 110"/>
                    <a:gd name="T4" fmla="*/ 0 w 1608"/>
                    <a:gd name="T5" fmla="*/ 0 h 110"/>
                    <a:gd name="T6" fmla="*/ 0 w 1608"/>
                    <a:gd name="T7" fmla="*/ 110 h 110"/>
                    <a:gd name="T8" fmla="*/ 1608 w 1608"/>
                    <a:gd name="T9" fmla="*/ 110 h 110"/>
                    <a:gd name="T10" fmla="*/ 1608 w 1608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8" h="110">
                      <a:moveTo>
                        <a:pt x="1608" y="110"/>
                      </a:moveTo>
                      <a:lnTo>
                        <a:pt x="1608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1608" y="110"/>
                      </a:lnTo>
                      <a:lnTo>
                        <a:pt x="1608" y="110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4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2208" y="1920"/>
                  <a:ext cx="2130" cy="2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5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2208" y="2044"/>
                  <a:ext cx="2130" cy="2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6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2208" y="2154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7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2208" y="237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8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2208" y="248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9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2208" y="259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60" name="Line 212"/>
                <p:cNvSpPr>
                  <a:spLocks noChangeShapeType="1"/>
                </p:cNvSpPr>
                <p:nvPr/>
              </p:nvSpPr>
              <p:spPr bwMode="auto">
                <a:xfrm flipH="1">
                  <a:off x="2208" y="270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61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2208" y="281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91862" name="Line 214"/>
              <p:cNvSpPr>
                <a:spLocks noChangeShapeType="1"/>
              </p:cNvSpPr>
              <p:nvPr/>
            </p:nvSpPr>
            <p:spPr bwMode="auto">
              <a:xfrm>
                <a:off x="4480" y="1835"/>
                <a:ext cx="4" cy="110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63" name="Line 215"/>
              <p:cNvSpPr>
                <a:spLocks noChangeShapeType="1"/>
              </p:cNvSpPr>
              <p:nvPr/>
            </p:nvSpPr>
            <p:spPr bwMode="auto">
              <a:xfrm>
                <a:off x="4876" y="1824"/>
                <a:ext cx="1" cy="11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64" name="Text Box 216"/>
              <p:cNvSpPr txBox="1">
                <a:spLocks noChangeArrowheads="1"/>
              </p:cNvSpPr>
              <p:nvPr/>
            </p:nvSpPr>
            <p:spPr bwMode="auto">
              <a:xfrm>
                <a:off x="4993" y="1637"/>
                <a:ext cx="33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Data</a:t>
                </a:r>
              </a:p>
            </p:txBody>
          </p:sp>
          <p:sp>
            <p:nvSpPr>
              <p:cNvPr id="1691865" name="Text Box 217"/>
              <p:cNvSpPr txBox="1">
                <a:spLocks noChangeArrowheads="1"/>
              </p:cNvSpPr>
              <p:nvPr/>
            </p:nvSpPr>
            <p:spPr bwMode="auto">
              <a:xfrm>
                <a:off x="4512" y="1632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Tag</a:t>
                </a:r>
              </a:p>
            </p:txBody>
          </p:sp>
          <p:sp>
            <p:nvSpPr>
              <p:cNvPr id="1691866" name="Text Box 218"/>
              <p:cNvSpPr txBox="1">
                <a:spLocks noChangeArrowheads="1"/>
              </p:cNvSpPr>
              <p:nvPr/>
            </p:nvSpPr>
            <p:spPr bwMode="auto">
              <a:xfrm>
                <a:off x="4368" y="1632"/>
                <a:ext cx="18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</a:p>
            </p:txBody>
          </p:sp>
          <p:sp>
            <p:nvSpPr>
              <p:cNvPr id="1691867" name="Text Box 219"/>
              <p:cNvSpPr txBox="1">
                <a:spLocks noChangeArrowheads="1"/>
              </p:cNvSpPr>
              <p:nvPr/>
            </p:nvSpPr>
            <p:spPr bwMode="auto">
              <a:xfrm>
                <a:off x="4143" y="1776"/>
                <a:ext cx="287" cy="1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10000"/>
                  </a:lnSpc>
                </a:pPr>
                <a:r>
                  <a:rPr lang="en-US" sz="1200"/>
                  <a:t>0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1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2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 253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 254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 255</a:t>
                </a:r>
              </a:p>
            </p:txBody>
          </p:sp>
        </p:grpSp>
      </p:grpSp>
      <p:grpSp>
        <p:nvGrpSpPr>
          <p:cNvPr id="1691898" name="Group 250"/>
          <p:cNvGrpSpPr>
            <a:grpSpLocks/>
          </p:cNvGrpSpPr>
          <p:nvPr/>
        </p:nvGrpSpPr>
        <p:grpSpPr bwMode="auto">
          <a:xfrm>
            <a:off x="2057401" y="1549400"/>
            <a:ext cx="5006975" cy="1752600"/>
            <a:chOff x="384" y="1200"/>
            <a:chExt cx="3154" cy="1104"/>
          </a:xfrm>
        </p:grpSpPr>
        <p:sp>
          <p:nvSpPr>
            <p:cNvPr id="1691668" name="Line 20"/>
            <p:cNvSpPr>
              <a:spLocks noChangeShapeType="1"/>
            </p:cNvSpPr>
            <p:nvPr/>
          </p:nvSpPr>
          <p:spPr bwMode="auto">
            <a:xfrm>
              <a:off x="3282" y="1291"/>
              <a:ext cx="148" cy="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670" name="Text Box 22"/>
            <p:cNvSpPr txBox="1">
              <a:spLocks noChangeArrowheads="1"/>
            </p:cNvSpPr>
            <p:nvPr/>
          </p:nvSpPr>
          <p:spPr bwMode="auto">
            <a:xfrm>
              <a:off x="3360" y="124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8</a:t>
              </a:r>
            </a:p>
          </p:txBody>
        </p:sp>
        <p:sp>
          <p:nvSpPr>
            <p:cNvPr id="1691671" name="Text Box 23"/>
            <p:cNvSpPr txBox="1">
              <a:spLocks noChangeArrowheads="1"/>
            </p:cNvSpPr>
            <p:nvPr/>
          </p:nvSpPr>
          <p:spPr bwMode="auto">
            <a:xfrm>
              <a:off x="2754" y="1370"/>
              <a:ext cx="40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Index</a:t>
              </a:r>
            </a:p>
          </p:txBody>
        </p:sp>
        <p:sp>
          <p:nvSpPr>
            <p:cNvPr id="1691892" name="Line 244"/>
            <p:cNvSpPr>
              <a:spLocks noChangeShapeType="1"/>
            </p:cNvSpPr>
            <p:nvPr/>
          </p:nvSpPr>
          <p:spPr bwMode="auto">
            <a:xfrm>
              <a:off x="3360" y="120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93" name="Line 245"/>
            <p:cNvSpPr>
              <a:spLocks noChangeShapeType="1"/>
            </p:cNvSpPr>
            <p:nvPr/>
          </p:nvSpPr>
          <p:spPr bwMode="auto">
            <a:xfrm>
              <a:off x="384" y="1584"/>
              <a:ext cx="2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94" name="Line 246"/>
            <p:cNvSpPr>
              <a:spLocks noChangeShapeType="1"/>
            </p:cNvSpPr>
            <p:nvPr/>
          </p:nvSpPr>
          <p:spPr bwMode="auto">
            <a:xfrm>
              <a:off x="384" y="1584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95" name="Line 247"/>
            <p:cNvSpPr>
              <a:spLocks noChangeShapeType="1"/>
            </p:cNvSpPr>
            <p:nvPr/>
          </p:nvSpPr>
          <p:spPr bwMode="auto">
            <a:xfrm>
              <a:off x="384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91932" name="Group 284"/>
          <p:cNvGrpSpPr>
            <a:grpSpLocks/>
          </p:cNvGrpSpPr>
          <p:nvPr/>
        </p:nvGrpSpPr>
        <p:grpSpPr bwMode="auto">
          <a:xfrm>
            <a:off x="1905000" y="1549400"/>
            <a:ext cx="7194550" cy="3657600"/>
            <a:chOff x="240" y="1056"/>
            <a:chExt cx="4532" cy="2304"/>
          </a:xfrm>
        </p:grpSpPr>
        <p:sp>
          <p:nvSpPr>
            <p:cNvPr id="1691662" name="Text Box 14"/>
            <p:cNvSpPr txBox="1">
              <a:spLocks noChangeArrowheads="1"/>
            </p:cNvSpPr>
            <p:nvPr/>
          </p:nvSpPr>
          <p:spPr bwMode="auto">
            <a:xfrm>
              <a:off x="2592" y="105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22</a:t>
              </a:r>
            </a:p>
          </p:txBody>
        </p:sp>
        <p:sp>
          <p:nvSpPr>
            <p:cNvPr id="1691664" name="Line 16"/>
            <p:cNvSpPr>
              <a:spLocks noChangeShapeType="1"/>
            </p:cNvSpPr>
            <p:nvPr/>
          </p:nvSpPr>
          <p:spPr bwMode="auto">
            <a:xfrm>
              <a:off x="2544" y="1152"/>
              <a:ext cx="145" cy="5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666" name="Text Box 18"/>
            <p:cNvSpPr txBox="1">
              <a:spLocks noChangeArrowheads="1"/>
            </p:cNvSpPr>
            <p:nvPr/>
          </p:nvSpPr>
          <p:spPr bwMode="auto">
            <a:xfrm>
              <a:off x="1296" y="1056"/>
              <a:ext cx="29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Tag</a:t>
              </a:r>
            </a:p>
          </p:txBody>
        </p:sp>
        <p:grpSp>
          <p:nvGrpSpPr>
            <p:cNvPr id="1691907" name="Group 259"/>
            <p:cNvGrpSpPr>
              <a:grpSpLocks/>
            </p:cNvGrpSpPr>
            <p:nvPr/>
          </p:nvGrpSpPr>
          <p:grpSpPr bwMode="auto">
            <a:xfrm>
              <a:off x="240" y="1056"/>
              <a:ext cx="4532" cy="2304"/>
              <a:chOff x="240" y="1200"/>
              <a:chExt cx="4532" cy="2304"/>
            </a:xfrm>
          </p:grpSpPr>
          <p:grpSp>
            <p:nvGrpSpPr>
              <p:cNvPr id="1691870" name="Group 222"/>
              <p:cNvGrpSpPr>
                <a:grpSpLocks/>
              </p:cNvGrpSpPr>
              <p:nvPr/>
            </p:nvGrpSpPr>
            <p:grpSpPr bwMode="auto">
              <a:xfrm>
                <a:off x="624" y="2304"/>
                <a:ext cx="404" cy="1200"/>
                <a:chOff x="624" y="2304"/>
                <a:chExt cx="404" cy="1200"/>
              </a:xfrm>
            </p:grpSpPr>
            <p:sp>
              <p:nvSpPr>
                <p:cNvPr id="1691653" name="Freeform 5"/>
                <p:cNvSpPr>
                  <a:spLocks/>
                </p:cNvSpPr>
                <p:nvPr/>
              </p:nvSpPr>
              <p:spPr bwMode="auto">
                <a:xfrm>
                  <a:off x="624" y="3342"/>
                  <a:ext cx="158" cy="162"/>
                </a:xfrm>
                <a:custGeom>
                  <a:avLst/>
                  <a:gdLst>
                    <a:gd name="T0" fmla="*/ 0 w 222"/>
                    <a:gd name="T1" fmla="*/ 101 h 172"/>
                    <a:gd name="T2" fmla="*/ 3 w 222"/>
                    <a:gd name="T3" fmla="*/ 114 h 172"/>
                    <a:gd name="T4" fmla="*/ 7 w 222"/>
                    <a:gd name="T5" fmla="*/ 125 h 172"/>
                    <a:gd name="T6" fmla="*/ 13 w 222"/>
                    <a:gd name="T7" fmla="*/ 134 h 172"/>
                    <a:gd name="T8" fmla="*/ 23 w 222"/>
                    <a:gd name="T9" fmla="*/ 143 h 172"/>
                    <a:gd name="T10" fmla="*/ 33 w 222"/>
                    <a:gd name="T11" fmla="*/ 152 h 172"/>
                    <a:gd name="T12" fmla="*/ 47 w 222"/>
                    <a:gd name="T13" fmla="*/ 158 h 172"/>
                    <a:gd name="T14" fmla="*/ 60 w 222"/>
                    <a:gd name="T15" fmla="*/ 165 h 172"/>
                    <a:gd name="T16" fmla="*/ 77 w 222"/>
                    <a:gd name="T17" fmla="*/ 169 h 172"/>
                    <a:gd name="T18" fmla="*/ 94 w 222"/>
                    <a:gd name="T19" fmla="*/ 172 h 172"/>
                    <a:gd name="T20" fmla="*/ 111 w 222"/>
                    <a:gd name="T21" fmla="*/ 172 h 172"/>
                    <a:gd name="T22" fmla="*/ 131 w 222"/>
                    <a:gd name="T23" fmla="*/ 172 h 172"/>
                    <a:gd name="T24" fmla="*/ 148 w 222"/>
                    <a:gd name="T25" fmla="*/ 169 h 172"/>
                    <a:gd name="T26" fmla="*/ 161 w 222"/>
                    <a:gd name="T27" fmla="*/ 165 h 172"/>
                    <a:gd name="T28" fmla="*/ 178 w 222"/>
                    <a:gd name="T29" fmla="*/ 158 h 172"/>
                    <a:gd name="T30" fmla="*/ 188 w 222"/>
                    <a:gd name="T31" fmla="*/ 152 h 172"/>
                    <a:gd name="T32" fmla="*/ 202 w 222"/>
                    <a:gd name="T33" fmla="*/ 143 h 172"/>
                    <a:gd name="T34" fmla="*/ 208 w 222"/>
                    <a:gd name="T35" fmla="*/ 134 h 172"/>
                    <a:gd name="T36" fmla="*/ 215 w 222"/>
                    <a:gd name="T37" fmla="*/ 125 h 172"/>
                    <a:gd name="T38" fmla="*/ 222 w 222"/>
                    <a:gd name="T39" fmla="*/ 114 h 172"/>
                    <a:gd name="T40" fmla="*/ 222 w 222"/>
                    <a:gd name="T41" fmla="*/ 104 h 172"/>
                    <a:gd name="T42" fmla="*/ 222 w 222"/>
                    <a:gd name="T43" fmla="*/ 0 h 172"/>
                    <a:gd name="T44" fmla="*/ 3 w 222"/>
                    <a:gd name="T45" fmla="*/ 0 h 172"/>
                    <a:gd name="T46" fmla="*/ 3 w 222"/>
                    <a:gd name="T47" fmla="*/ 104 h 172"/>
                    <a:gd name="T48" fmla="*/ 3 w 222"/>
                    <a:gd name="T49" fmla="*/ 10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  <a:lnTo>
                        <a:pt x="3" y="10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654" name="Line 6"/>
                <p:cNvSpPr>
                  <a:spLocks noChangeShapeType="1"/>
                </p:cNvSpPr>
                <p:nvPr/>
              </p:nvSpPr>
              <p:spPr bwMode="auto">
                <a:xfrm>
                  <a:off x="651" y="2304"/>
                  <a:ext cx="6" cy="1036"/>
                </a:xfrm>
                <a:prstGeom prst="line">
                  <a:avLst/>
                </a:prstGeom>
                <a:noFill/>
                <a:ln w="20701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655" name="Freeform 7"/>
                <p:cNvSpPr>
                  <a:spLocks/>
                </p:cNvSpPr>
                <p:nvPr/>
              </p:nvSpPr>
              <p:spPr bwMode="auto">
                <a:xfrm>
                  <a:off x="739" y="3218"/>
                  <a:ext cx="180" cy="113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659" name="Freeform 11"/>
                <p:cNvSpPr>
                  <a:spLocks/>
                </p:cNvSpPr>
                <p:nvPr/>
              </p:nvSpPr>
              <p:spPr bwMode="auto">
                <a:xfrm>
                  <a:off x="808" y="3069"/>
                  <a:ext cx="220" cy="149"/>
                </a:xfrm>
                <a:custGeom>
                  <a:avLst/>
                  <a:gdLst>
                    <a:gd name="T0" fmla="*/ 125 w 249"/>
                    <a:gd name="T1" fmla="*/ 162 h 165"/>
                    <a:gd name="T2" fmla="*/ 145 w 249"/>
                    <a:gd name="T3" fmla="*/ 162 h 165"/>
                    <a:gd name="T4" fmla="*/ 165 w 249"/>
                    <a:gd name="T5" fmla="*/ 160 h 165"/>
                    <a:gd name="T6" fmla="*/ 182 w 249"/>
                    <a:gd name="T7" fmla="*/ 154 h 165"/>
                    <a:gd name="T8" fmla="*/ 199 w 249"/>
                    <a:gd name="T9" fmla="*/ 147 h 165"/>
                    <a:gd name="T10" fmla="*/ 216 w 249"/>
                    <a:gd name="T11" fmla="*/ 140 h 165"/>
                    <a:gd name="T12" fmla="*/ 226 w 249"/>
                    <a:gd name="T13" fmla="*/ 130 h 165"/>
                    <a:gd name="T14" fmla="*/ 236 w 249"/>
                    <a:gd name="T15" fmla="*/ 121 h 165"/>
                    <a:gd name="T16" fmla="*/ 246 w 249"/>
                    <a:gd name="T17" fmla="*/ 108 h 165"/>
                    <a:gd name="T18" fmla="*/ 249 w 249"/>
                    <a:gd name="T19" fmla="*/ 94 h 165"/>
                    <a:gd name="T20" fmla="*/ 249 w 249"/>
                    <a:gd name="T21" fmla="*/ 81 h 165"/>
                    <a:gd name="T22" fmla="*/ 249 w 249"/>
                    <a:gd name="T23" fmla="*/ 68 h 165"/>
                    <a:gd name="T24" fmla="*/ 246 w 249"/>
                    <a:gd name="T25" fmla="*/ 57 h 165"/>
                    <a:gd name="T26" fmla="*/ 236 w 249"/>
                    <a:gd name="T27" fmla="*/ 44 h 165"/>
                    <a:gd name="T28" fmla="*/ 226 w 249"/>
                    <a:gd name="T29" fmla="*/ 35 h 165"/>
                    <a:gd name="T30" fmla="*/ 216 w 249"/>
                    <a:gd name="T31" fmla="*/ 24 h 165"/>
                    <a:gd name="T32" fmla="*/ 199 w 249"/>
                    <a:gd name="T33" fmla="*/ 15 h 165"/>
                    <a:gd name="T34" fmla="*/ 182 w 249"/>
                    <a:gd name="T35" fmla="*/ 9 h 165"/>
                    <a:gd name="T36" fmla="*/ 165 w 249"/>
                    <a:gd name="T37" fmla="*/ 4 h 165"/>
                    <a:gd name="T38" fmla="*/ 145 w 249"/>
                    <a:gd name="T39" fmla="*/ 2 h 165"/>
                    <a:gd name="T40" fmla="*/ 125 w 249"/>
                    <a:gd name="T41" fmla="*/ 0 h 165"/>
                    <a:gd name="T42" fmla="*/ 105 w 249"/>
                    <a:gd name="T43" fmla="*/ 2 h 165"/>
                    <a:gd name="T44" fmla="*/ 88 w 249"/>
                    <a:gd name="T45" fmla="*/ 4 h 165"/>
                    <a:gd name="T46" fmla="*/ 68 w 249"/>
                    <a:gd name="T47" fmla="*/ 9 h 165"/>
                    <a:gd name="T48" fmla="*/ 51 w 249"/>
                    <a:gd name="T49" fmla="*/ 15 h 165"/>
                    <a:gd name="T50" fmla="*/ 37 w 249"/>
                    <a:gd name="T51" fmla="*/ 24 h 165"/>
                    <a:gd name="T52" fmla="*/ 24 w 249"/>
                    <a:gd name="T53" fmla="*/ 35 h 165"/>
                    <a:gd name="T54" fmla="*/ 14 w 249"/>
                    <a:gd name="T55" fmla="*/ 44 h 165"/>
                    <a:gd name="T56" fmla="*/ 7 w 249"/>
                    <a:gd name="T57" fmla="*/ 57 h 165"/>
                    <a:gd name="T58" fmla="*/ 4 w 249"/>
                    <a:gd name="T59" fmla="*/ 68 h 165"/>
                    <a:gd name="T60" fmla="*/ 0 w 249"/>
                    <a:gd name="T61" fmla="*/ 81 h 165"/>
                    <a:gd name="T62" fmla="*/ 4 w 249"/>
                    <a:gd name="T63" fmla="*/ 94 h 165"/>
                    <a:gd name="T64" fmla="*/ 7 w 249"/>
                    <a:gd name="T65" fmla="*/ 108 h 165"/>
                    <a:gd name="T66" fmla="*/ 14 w 249"/>
                    <a:gd name="T67" fmla="*/ 121 h 165"/>
                    <a:gd name="T68" fmla="*/ 24 w 249"/>
                    <a:gd name="T69" fmla="*/ 130 h 165"/>
                    <a:gd name="T70" fmla="*/ 37 w 249"/>
                    <a:gd name="T71" fmla="*/ 140 h 165"/>
                    <a:gd name="T72" fmla="*/ 51 w 249"/>
                    <a:gd name="T73" fmla="*/ 147 h 165"/>
                    <a:gd name="T74" fmla="*/ 68 w 249"/>
                    <a:gd name="T75" fmla="*/ 154 h 165"/>
                    <a:gd name="T76" fmla="*/ 88 w 249"/>
                    <a:gd name="T77" fmla="*/ 160 h 165"/>
                    <a:gd name="T78" fmla="*/ 105 w 249"/>
                    <a:gd name="T79" fmla="*/ 162 h 165"/>
                    <a:gd name="T80" fmla="*/ 125 w 249"/>
                    <a:gd name="T81" fmla="*/ 165 h 165"/>
                    <a:gd name="T82" fmla="*/ 125 w 249"/>
                    <a:gd name="T83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660" name="Freeform 12"/>
                <p:cNvSpPr>
                  <a:spLocks noEditPoints="1"/>
                </p:cNvSpPr>
                <p:nvPr/>
              </p:nvSpPr>
              <p:spPr bwMode="auto">
                <a:xfrm>
                  <a:off x="886" y="3134"/>
                  <a:ext cx="65" cy="22"/>
                </a:xfrm>
                <a:custGeom>
                  <a:avLst/>
                  <a:gdLst>
                    <a:gd name="T0" fmla="*/ 0 w 74"/>
                    <a:gd name="T1" fmla="*/ 0 h 25"/>
                    <a:gd name="T2" fmla="*/ 74 w 74"/>
                    <a:gd name="T3" fmla="*/ 0 h 25"/>
                    <a:gd name="T4" fmla="*/ 74 w 74"/>
                    <a:gd name="T5" fmla="*/ 7 h 25"/>
                    <a:gd name="T6" fmla="*/ 3 w 74"/>
                    <a:gd name="T7" fmla="*/ 7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8 h 25"/>
                    <a:gd name="T16" fmla="*/ 74 w 74"/>
                    <a:gd name="T17" fmla="*/ 18 h 25"/>
                    <a:gd name="T18" fmla="*/ 74 w 74"/>
                    <a:gd name="T19" fmla="*/ 25 h 25"/>
                    <a:gd name="T20" fmla="*/ 3 w 74"/>
                    <a:gd name="T21" fmla="*/ 25 h 25"/>
                    <a:gd name="T22" fmla="*/ 3 w 74"/>
                    <a:gd name="T23" fmla="*/ 18 h 25"/>
                    <a:gd name="T24" fmla="*/ 3 w 74"/>
                    <a:gd name="T25" fmla="*/ 1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700" name="Line 52"/>
                <p:cNvSpPr>
                  <a:spLocks noChangeShapeType="1"/>
                </p:cNvSpPr>
                <p:nvPr/>
              </p:nvSpPr>
              <p:spPr bwMode="auto">
                <a:xfrm>
                  <a:off x="912" y="2304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1871" name="Group 223"/>
              <p:cNvGrpSpPr>
                <a:grpSpLocks/>
              </p:cNvGrpSpPr>
              <p:nvPr/>
            </p:nvGrpSpPr>
            <p:grpSpPr bwMode="auto">
              <a:xfrm>
                <a:off x="1872" y="2304"/>
                <a:ext cx="404" cy="1200"/>
                <a:chOff x="624" y="2304"/>
                <a:chExt cx="404" cy="1200"/>
              </a:xfrm>
            </p:grpSpPr>
            <p:sp>
              <p:nvSpPr>
                <p:cNvPr id="1691872" name="Freeform 224"/>
                <p:cNvSpPr>
                  <a:spLocks/>
                </p:cNvSpPr>
                <p:nvPr/>
              </p:nvSpPr>
              <p:spPr bwMode="auto">
                <a:xfrm>
                  <a:off x="624" y="3342"/>
                  <a:ext cx="158" cy="162"/>
                </a:xfrm>
                <a:custGeom>
                  <a:avLst/>
                  <a:gdLst>
                    <a:gd name="T0" fmla="*/ 0 w 222"/>
                    <a:gd name="T1" fmla="*/ 101 h 172"/>
                    <a:gd name="T2" fmla="*/ 3 w 222"/>
                    <a:gd name="T3" fmla="*/ 114 h 172"/>
                    <a:gd name="T4" fmla="*/ 7 w 222"/>
                    <a:gd name="T5" fmla="*/ 125 h 172"/>
                    <a:gd name="T6" fmla="*/ 13 w 222"/>
                    <a:gd name="T7" fmla="*/ 134 h 172"/>
                    <a:gd name="T8" fmla="*/ 23 w 222"/>
                    <a:gd name="T9" fmla="*/ 143 h 172"/>
                    <a:gd name="T10" fmla="*/ 33 w 222"/>
                    <a:gd name="T11" fmla="*/ 152 h 172"/>
                    <a:gd name="T12" fmla="*/ 47 w 222"/>
                    <a:gd name="T13" fmla="*/ 158 h 172"/>
                    <a:gd name="T14" fmla="*/ 60 w 222"/>
                    <a:gd name="T15" fmla="*/ 165 h 172"/>
                    <a:gd name="T16" fmla="*/ 77 w 222"/>
                    <a:gd name="T17" fmla="*/ 169 h 172"/>
                    <a:gd name="T18" fmla="*/ 94 w 222"/>
                    <a:gd name="T19" fmla="*/ 172 h 172"/>
                    <a:gd name="T20" fmla="*/ 111 w 222"/>
                    <a:gd name="T21" fmla="*/ 172 h 172"/>
                    <a:gd name="T22" fmla="*/ 131 w 222"/>
                    <a:gd name="T23" fmla="*/ 172 h 172"/>
                    <a:gd name="T24" fmla="*/ 148 w 222"/>
                    <a:gd name="T25" fmla="*/ 169 h 172"/>
                    <a:gd name="T26" fmla="*/ 161 w 222"/>
                    <a:gd name="T27" fmla="*/ 165 h 172"/>
                    <a:gd name="T28" fmla="*/ 178 w 222"/>
                    <a:gd name="T29" fmla="*/ 158 h 172"/>
                    <a:gd name="T30" fmla="*/ 188 w 222"/>
                    <a:gd name="T31" fmla="*/ 152 h 172"/>
                    <a:gd name="T32" fmla="*/ 202 w 222"/>
                    <a:gd name="T33" fmla="*/ 143 h 172"/>
                    <a:gd name="T34" fmla="*/ 208 w 222"/>
                    <a:gd name="T35" fmla="*/ 134 h 172"/>
                    <a:gd name="T36" fmla="*/ 215 w 222"/>
                    <a:gd name="T37" fmla="*/ 125 h 172"/>
                    <a:gd name="T38" fmla="*/ 222 w 222"/>
                    <a:gd name="T39" fmla="*/ 114 h 172"/>
                    <a:gd name="T40" fmla="*/ 222 w 222"/>
                    <a:gd name="T41" fmla="*/ 104 h 172"/>
                    <a:gd name="T42" fmla="*/ 222 w 222"/>
                    <a:gd name="T43" fmla="*/ 0 h 172"/>
                    <a:gd name="T44" fmla="*/ 3 w 222"/>
                    <a:gd name="T45" fmla="*/ 0 h 172"/>
                    <a:gd name="T46" fmla="*/ 3 w 222"/>
                    <a:gd name="T47" fmla="*/ 104 h 172"/>
                    <a:gd name="T48" fmla="*/ 3 w 222"/>
                    <a:gd name="T49" fmla="*/ 10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  <a:lnTo>
                        <a:pt x="3" y="10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73" name="Line 225"/>
                <p:cNvSpPr>
                  <a:spLocks noChangeShapeType="1"/>
                </p:cNvSpPr>
                <p:nvPr/>
              </p:nvSpPr>
              <p:spPr bwMode="auto">
                <a:xfrm>
                  <a:off x="651" y="2304"/>
                  <a:ext cx="6" cy="1036"/>
                </a:xfrm>
                <a:prstGeom prst="line">
                  <a:avLst/>
                </a:prstGeom>
                <a:noFill/>
                <a:ln w="20701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74" name="Freeform 226"/>
                <p:cNvSpPr>
                  <a:spLocks/>
                </p:cNvSpPr>
                <p:nvPr/>
              </p:nvSpPr>
              <p:spPr bwMode="auto">
                <a:xfrm>
                  <a:off x="739" y="3218"/>
                  <a:ext cx="180" cy="113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75" name="Freeform 227"/>
                <p:cNvSpPr>
                  <a:spLocks/>
                </p:cNvSpPr>
                <p:nvPr/>
              </p:nvSpPr>
              <p:spPr bwMode="auto">
                <a:xfrm>
                  <a:off x="808" y="3069"/>
                  <a:ext cx="220" cy="149"/>
                </a:xfrm>
                <a:custGeom>
                  <a:avLst/>
                  <a:gdLst>
                    <a:gd name="T0" fmla="*/ 125 w 249"/>
                    <a:gd name="T1" fmla="*/ 162 h 165"/>
                    <a:gd name="T2" fmla="*/ 145 w 249"/>
                    <a:gd name="T3" fmla="*/ 162 h 165"/>
                    <a:gd name="T4" fmla="*/ 165 w 249"/>
                    <a:gd name="T5" fmla="*/ 160 h 165"/>
                    <a:gd name="T6" fmla="*/ 182 w 249"/>
                    <a:gd name="T7" fmla="*/ 154 h 165"/>
                    <a:gd name="T8" fmla="*/ 199 w 249"/>
                    <a:gd name="T9" fmla="*/ 147 h 165"/>
                    <a:gd name="T10" fmla="*/ 216 w 249"/>
                    <a:gd name="T11" fmla="*/ 140 h 165"/>
                    <a:gd name="T12" fmla="*/ 226 w 249"/>
                    <a:gd name="T13" fmla="*/ 130 h 165"/>
                    <a:gd name="T14" fmla="*/ 236 w 249"/>
                    <a:gd name="T15" fmla="*/ 121 h 165"/>
                    <a:gd name="T16" fmla="*/ 246 w 249"/>
                    <a:gd name="T17" fmla="*/ 108 h 165"/>
                    <a:gd name="T18" fmla="*/ 249 w 249"/>
                    <a:gd name="T19" fmla="*/ 94 h 165"/>
                    <a:gd name="T20" fmla="*/ 249 w 249"/>
                    <a:gd name="T21" fmla="*/ 81 h 165"/>
                    <a:gd name="T22" fmla="*/ 249 w 249"/>
                    <a:gd name="T23" fmla="*/ 68 h 165"/>
                    <a:gd name="T24" fmla="*/ 246 w 249"/>
                    <a:gd name="T25" fmla="*/ 57 h 165"/>
                    <a:gd name="T26" fmla="*/ 236 w 249"/>
                    <a:gd name="T27" fmla="*/ 44 h 165"/>
                    <a:gd name="T28" fmla="*/ 226 w 249"/>
                    <a:gd name="T29" fmla="*/ 35 h 165"/>
                    <a:gd name="T30" fmla="*/ 216 w 249"/>
                    <a:gd name="T31" fmla="*/ 24 h 165"/>
                    <a:gd name="T32" fmla="*/ 199 w 249"/>
                    <a:gd name="T33" fmla="*/ 15 h 165"/>
                    <a:gd name="T34" fmla="*/ 182 w 249"/>
                    <a:gd name="T35" fmla="*/ 9 h 165"/>
                    <a:gd name="T36" fmla="*/ 165 w 249"/>
                    <a:gd name="T37" fmla="*/ 4 h 165"/>
                    <a:gd name="T38" fmla="*/ 145 w 249"/>
                    <a:gd name="T39" fmla="*/ 2 h 165"/>
                    <a:gd name="T40" fmla="*/ 125 w 249"/>
                    <a:gd name="T41" fmla="*/ 0 h 165"/>
                    <a:gd name="T42" fmla="*/ 105 w 249"/>
                    <a:gd name="T43" fmla="*/ 2 h 165"/>
                    <a:gd name="T44" fmla="*/ 88 w 249"/>
                    <a:gd name="T45" fmla="*/ 4 h 165"/>
                    <a:gd name="T46" fmla="*/ 68 w 249"/>
                    <a:gd name="T47" fmla="*/ 9 h 165"/>
                    <a:gd name="T48" fmla="*/ 51 w 249"/>
                    <a:gd name="T49" fmla="*/ 15 h 165"/>
                    <a:gd name="T50" fmla="*/ 37 w 249"/>
                    <a:gd name="T51" fmla="*/ 24 h 165"/>
                    <a:gd name="T52" fmla="*/ 24 w 249"/>
                    <a:gd name="T53" fmla="*/ 35 h 165"/>
                    <a:gd name="T54" fmla="*/ 14 w 249"/>
                    <a:gd name="T55" fmla="*/ 44 h 165"/>
                    <a:gd name="T56" fmla="*/ 7 w 249"/>
                    <a:gd name="T57" fmla="*/ 57 h 165"/>
                    <a:gd name="T58" fmla="*/ 4 w 249"/>
                    <a:gd name="T59" fmla="*/ 68 h 165"/>
                    <a:gd name="T60" fmla="*/ 0 w 249"/>
                    <a:gd name="T61" fmla="*/ 81 h 165"/>
                    <a:gd name="T62" fmla="*/ 4 w 249"/>
                    <a:gd name="T63" fmla="*/ 94 h 165"/>
                    <a:gd name="T64" fmla="*/ 7 w 249"/>
                    <a:gd name="T65" fmla="*/ 108 h 165"/>
                    <a:gd name="T66" fmla="*/ 14 w 249"/>
                    <a:gd name="T67" fmla="*/ 121 h 165"/>
                    <a:gd name="T68" fmla="*/ 24 w 249"/>
                    <a:gd name="T69" fmla="*/ 130 h 165"/>
                    <a:gd name="T70" fmla="*/ 37 w 249"/>
                    <a:gd name="T71" fmla="*/ 140 h 165"/>
                    <a:gd name="T72" fmla="*/ 51 w 249"/>
                    <a:gd name="T73" fmla="*/ 147 h 165"/>
                    <a:gd name="T74" fmla="*/ 68 w 249"/>
                    <a:gd name="T75" fmla="*/ 154 h 165"/>
                    <a:gd name="T76" fmla="*/ 88 w 249"/>
                    <a:gd name="T77" fmla="*/ 160 h 165"/>
                    <a:gd name="T78" fmla="*/ 105 w 249"/>
                    <a:gd name="T79" fmla="*/ 162 h 165"/>
                    <a:gd name="T80" fmla="*/ 125 w 249"/>
                    <a:gd name="T81" fmla="*/ 165 h 165"/>
                    <a:gd name="T82" fmla="*/ 125 w 249"/>
                    <a:gd name="T83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76" name="Freeform 228"/>
                <p:cNvSpPr>
                  <a:spLocks noEditPoints="1"/>
                </p:cNvSpPr>
                <p:nvPr/>
              </p:nvSpPr>
              <p:spPr bwMode="auto">
                <a:xfrm>
                  <a:off x="886" y="3134"/>
                  <a:ext cx="65" cy="22"/>
                </a:xfrm>
                <a:custGeom>
                  <a:avLst/>
                  <a:gdLst>
                    <a:gd name="T0" fmla="*/ 0 w 74"/>
                    <a:gd name="T1" fmla="*/ 0 h 25"/>
                    <a:gd name="T2" fmla="*/ 74 w 74"/>
                    <a:gd name="T3" fmla="*/ 0 h 25"/>
                    <a:gd name="T4" fmla="*/ 74 w 74"/>
                    <a:gd name="T5" fmla="*/ 7 h 25"/>
                    <a:gd name="T6" fmla="*/ 3 w 74"/>
                    <a:gd name="T7" fmla="*/ 7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8 h 25"/>
                    <a:gd name="T16" fmla="*/ 74 w 74"/>
                    <a:gd name="T17" fmla="*/ 18 h 25"/>
                    <a:gd name="T18" fmla="*/ 74 w 74"/>
                    <a:gd name="T19" fmla="*/ 25 h 25"/>
                    <a:gd name="T20" fmla="*/ 3 w 74"/>
                    <a:gd name="T21" fmla="*/ 25 h 25"/>
                    <a:gd name="T22" fmla="*/ 3 w 74"/>
                    <a:gd name="T23" fmla="*/ 18 h 25"/>
                    <a:gd name="T24" fmla="*/ 3 w 74"/>
                    <a:gd name="T25" fmla="*/ 1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77" name="Line 229"/>
                <p:cNvSpPr>
                  <a:spLocks noChangeShapeType="1"/>
                </p:cNvSpPr>
                <p:nvPr/>
              </p:nvSpPr>
              <p:spPr bwMode="auto">
                <a:xfrm>
                  <a:off x="912" y="2304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1878" name="Group 230"/>
              <p:cNvGrpSpPr>
                <a:grpSpLocks/>
              </p:cNvGrpSpPr>
              <p:nvPr/>
            </p:nvGrpSpPr>
            <p:grpSpPr bwMode="auto">
              <a:xfrm>
                <a:off x="3120" y="2304"/>
                <a:ext cx="404" cy="1200"/>
                <a:chOff x="624" y="2304"/>
                <a:chExt cx="404" cy="1200"/>
              </a:xfrm>
            </p:grpSpPr>
            <p:sp>
              <p:nvSpPr>
                <p:cNvPr id="1691879" name="Freeform 231"/>
                <p:cNvSpPr>
                  <a:spLocks/>
                </p:cNvSpPr>
                <p:nvPr/>
              </p:nvSpPr>
              <p:spPr bwMode="auto">
                <a:xfrm>
                  <a:off x="624" y="3342"/>
                  <a:ext cx="158" cy="162"/>
                </a:xfrm>
                <a:custGeom>
                  <a:avLst/>
                  <a:gdLst>
                    <a:gd name="T0" fmla="*/ 0 w 222"/>
                    <a:gd name="T1" fmla="*/ 101 h 172"/>
                    <a:gd name="T2" fmla="*/ 3 w 222"/>
                    <a:gd name="T3" fmla="*/ 114 h 172"/>
                    <a:gd name="T4" fmla="*/ 7 w 222"/>
                    <a:gd name="T5" fmla="*/ 125 h 172"/>
                    <a:gd name="T6" fmla="*/ 13 w 222"/>
                    <a:gd name="T7" fmla="*/ 134 h 172"/>
                    <a:gd name="T8" fmla="*/ 23 w 222"/>
                    <a:gd name="T9" fmla="*/ 143 h 172"/>
                    <a:gd name="T10" fmla="*/ 33 w 222"/>
                    <a:gd name="T11" fmla="*/ 152 h 172"/>
                    <a:gd name="T12" fmla="*/ 47 w 222"/>
                    <a:gd name="T13" fmla="*/ 158 h 172"/>
                    <a:gd name="T14" fmla="*/ 60 w 222"/>
                    <a:gd name="T15" fmla="*/ 165 h 172"/>
                    <a:gd name="T16" fmla="*/ 77 w 222"/>
                    <a:gd name="T17" fmla="*/ 169 h 172"/>
                    <a:gd name="T18" fmla="*/ 94 w 222"/>
                    <a:gd name="T19" fmla="*/ 172 h 172"/>
                    <a:gd name="T20" fmla="*/ 111 w 222"/>
                    <a:gd name="T21" fmla="*/ 172 h 172"/>
                    <a:gd name="T22" fmla="*/ 131 w 222"/>
                    <a:gd name="T23" fmla="*/ 172 h 172"/>
                    <a:gd name="T24" fmla="*/ 148 w 222"/>
                    <a:gd name="T25" fmla="*/ 169 h 172"/>
                    <a:gd name="T26" fmla="*/ 161 w 222"/>
                    <a:gd name="T27" fmla="*/ 165 h 172"/>
                    <a:gd name="T28" fmla="*/ 178 w 222"/>
                    <a:gd name="T29" fmla="*/ 158 h 172"/>
                    <a:gd name="T30" fmla="*/ 188 w 222"/>
                    <a:gd name="T31" fmla="*/ 152 h 172"/>
                    <a:gd name="T32" fmla="*/ 202 w 222"/>
                    <a:gd name="T33" fmla="*/ 143 h 172"/>
                    <a:gd name="T34" fmla="*/ 208 w 222"/>
                    <a:gd name="T35" fmla="*/ 134 h 172"/>
                    <a:gd name="T36" fmla="*/ 215 w 222"/>
                    <a:gd name="T37" fmla="*/ 125 h 172"/>
                    <a:gd name="T38" fmla="*/ 222 w 222"/>
                    <a:gd name="T39" fmla="*/ 114 h 172"/>
                    <a:gd name="T40" fmla="*/ 222 w 222"/>
                    <a:gd name="T41" fmla="*/ 104 h 172"/>
                    <a:gd name="T42" fmla="*/ 222 w 222"/>
                    <a:gd name="T43" fmla="*/ 0 h 172"/>
                    <a:gd name="T44" fmla="*/ 3 w 222"/>
                    <a:gd name="T45" fmla="*/ 0 h 172"/>
                    <a:gd name="T46" fmla="*/ 3 w 222"/>
                    <a:gd name="T47" fmla="*/ 104 h 172"/>
                    <a:gd name="T48" fmla="*/ 3 w 222"/>
                    <a:gd name="T49" fmla="*/ 10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  <a:lnTo>
                        <a:pt x="3" y="10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0" name="Line 232"/>
                <p:cNvSpPr>
                  <a:spLocks noChangeShapeType="1"/>
                </p:cNvSpPr>
                <p:nvPr/>
              </p:nvSpPr>
              <p:spPr bwMode="auto">
                <a:xfrm>
                  <a:off x="651" y="2304"/>
                  <a:ext cx="6" cy="1036"/>
                </a:xfrm>
                <a:prstGeom prst="line">
                  <a:avLst/>
                </a:prstGeom>
                <a:noFill/>
                <a:ln w="20701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1" name="Freeform 233"/>
                <p:cNvSpPr>
                  <a:spLocks/>
                </p:cNvSpPr>
                <p:nvPr/>
              </p:nvSpPr>
              <p:spPr bwMode="auto">
                <a:xfrm>
                  <a:off x="739" y="3218"/>
                  <a:ext cx="180" cy="113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2" name="Freeform 234"/>
                <p:cNvSpPr>
                  <a:spLocks/>
                </p:cNvSpPr>
                <p:nvPr/>
              </p:nvSpPr>
              <p:spPr bwMode="auto">
                <a:xfrm>
                  <a:off x="808" y="3069"/>
                  <a:ext cx="220" cy="149"/>
                </a:xfrm>
                <a:custGeom>
                  <a:avLst/>
                  <a:gdLst>
                    <a:gd name="T0" fmla="*/ 125 w 249"/>
                    <a:gd name="T1" fmla="*/ 162 h 165"/>
                    <a:gd name="T2" fmla="*/ 145 w 249"/>
                    <a:gd name="T3" fmla="*/ 162 h 165"/>
                    <a:gd name="T4" fmla="*/ 165 w 249"/>
                    <a:gd name="T5" fmla="*/ 160 h 165"/>
                    <a:gd name="T6" fmla="*/ 182 w 249"/>
                    <a:gd name="T7" fmla="*/ 154 h 165"/>
                    <a:gd name="T8" fmla="*/ 199 w 249"/>
                    <a:gd name="T9" fmla="*/ 147 h 165"/>
                    <a:gd name="T10" fmla="*/ 216 w 249"/>
                    <a:gd name="T11" fmla="*/ 140 h 165"/>
                    <a:gd name="T12" fmla="*/ 226 w 249"/>
                    <a:gd name="T13" fmla="*/ 130 h 165"/>
                    <a:gd name="T14" fmla="*/ 236 w 249"/>
                    <a:gd name="T15" fmla="*/ 121 h 165"/>
                    <a:gd name="T16" fmla="*/ 246 w 249"/>
                    <a:gd name="T17" fmla="*/ 108 h 165"/>
                    <a:gd name="T18" fmla="*/ 249 w 249"/>
                    <a:gd name="T19" fmla="*/ 94 h 165"/>
                    <a:gd name="T20" fmla="*/ 249 w 249"/>
                    <a:gd name="T21" fmla="*/ 81 h 165"/>
                    <a:gd name="T22" fmla="*/ 249 w 249"/>
                    <a:gd name="T23" fmla="*/ 68 h 165"/>
                    <a:gd name="T24" fmla="*/ 246 w 249"/>
                    <a:gd name="T25" fmla="*/ 57 h 165"/>
                    <a:gd name="T26" fmla="*/ 236 w 249"/>
                    <a:gd name="T27" fmla="*/ 44 h 165"/>
                    <a:gd name="T28" fmla="*/ 226 w 249"/>
                    <a:gd name="T29" fmla="*/ 35 h 165"/>
                    <a:gd name="T30" fmla="*/ 216 w 249"/>
                    <a:gd name="T31" fmla="*/ 24 h 165"/>
                    <a:gd name="T32" fmla="*/ 199 w 249"/>
                    <a:gd name="T33" fmla="*/ 15 h 165"/>
                    <a:gd name="T34" fmla="*/ 182 w 249"/>
                    <a:gd name="T35" fmla="*/ 9 h 165"/>
                    <a:gd name="T36" fmla="*/ 165 w 249"/>
                    <a:gd name="T37" fmla="*/ 4 h 165"/>
                    <a:gd name="T38" fmla="*/ 145 w 249"/>
                    <a:gd name="T39" fmla="*/ 2 h 165"/>
                    <a:gd name="T40" fmla="*/ 125 w 249"/>
                    <a:gd name="T41" fmla="*/ 0 h 165"/>
                    <a:gd name="T42" fmla="*/ 105 w 249"/>
                    <a:gd name="T43" fmla="*/ 2 h 165"/>
                    <a:gd name="T44" fmla="*/ 88 w 249"/>
                    <a:gd name="T45" fmla="*/ 4 h 165"/>
                    <a:gd name="T46" fmla="*/ 68 w 249"/>
                    <a:gd name="T47" fmla="*/ 9 h 165"/>
                    <a:gd name="T48" fmla="*/ 51 w 249"/>
                    <a:gd name="T49" fmla="*/ 15 h 165"/>
                    <a:gd name="T50" fmla="*/ 37 w 249"/>
                    <a:gd name="T51" fmla="*/ 24 h 165"/>
                    <a:gd name="T52" fmla="*/ 24 w 249"/>
                    <a:gd name="T53" fmla="*/ 35 h 165"/>
                    <a:gd name="T54" fmla="*/ 14 w 249"/>
                    <a:gd name="T55" fmla="*/ 44 h 165"/>
                    <a:gd name="T56" fmla="*/ 7 w 249"/>
                    <a:gd name="T57" fmla="*/ 57 h 165"/>
                    <a:gd name="T58" fmla="*/ 4 w 249"/>
                    <a:gd name="T59" fmla="*/ 68 h 165"/>
                    <a:gd name="T60" fmla="*/ 0 w 249"/>
                    <a:gd name="T61" fmla="*/ 81 h 165"/>
                    <a:gd name="T62" fmla="*/ 4 w 249"/>
                    <a:gd name="T63" fmla="*/ 94 h 165"/>
                    <a:gd name="T64" fmla="*/ 7 w 249"/>
                    <a:gd name="T65" fmla="*/ 108 h 165"/>
                    <a:gd name="T66" fmla="*/ 14 w 249"/>
                    <a:gd name="T67" fmla="*/ 121 h 165"/>
                    <a:gd name="T68" fmla="*/ 24 w 249"/>
                    <a:gd name="T69" fmla="*/ 130 h 165"/>
                    <a:gd name="T70" fmla="*/ 37 w 249"/>
                    <a:gd name="T71" fmla="*/ 140 h 165"/>
                    <a:gd name="T72" fmla="*/ 51 w 249"/>
                    <a:gd name="T73" fmla="*/ 147 h 165"/>
                    <a:gd name="T74" fmla="*/ 68 w 249"/>
                    <a:gd name="T75" fmla="*/ 154 h 165"/>
                    <a:gd name="T76" fmla="*/ 88 w 249"/>
                    <a:gd name="T77" fmla="*/ 160 h 165"/>
                    <a:gd name="T78" fmla="*/ 105 w 249"/>
                    <a:gd name="T79" fmla="*/ 162 h 165"/>
                    <a:gd name="T80" fmla="*/ 125 w 249"/>
                    <a:gd name="T81" fmla="*/ 165 h 165"/>
                    <a:gd name="T82" fmla="*/ 125 w 249"/>
                    <a:gd name="T83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3" name="Freeform 235"/>
                <p:cNvSpPr>
                  <a:spLocks noEditPoints="1"/>
                </p:cNvSpPr>
                <p:nvPr/>
              </p:nvSpPr>
              <p:spPr bwMode="auto">
                <a:xfrm>
                  <a:off x="886" y="3134"/>
                  <a:ext cx="65" cy="22"/>
                </a:xfrm>
                <a:custGeom>
                  <a:avLst/>
                  <a:gdLst>
                    <a:gd name="T0" fmla="*/ 0 w 74"/>
                    <a:gd name="T1" fmla="*/ 0 h 25"/>
                    <a:gd name="T2" fmla="*/ 74 w 74"/>
                    <a:gd name="T3" fmla="*/ 0 h 25"/>
                    <a:gd name="T4" fmla="*/ 74 w 74"/>
                    <a:gd name="T5" fmla="*/ 7 h 25"/>
                    <a:gd name="T6" fmla="*/ 3 w 74"/>
                    <a:gd name="T7" fmla="*/ 7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8 h 25"/>
                    <a:gd name="T16" fmla="*/ 74 w 74"/>
                    <a:gd name="T17" fmla="*/ 18 h 25"/>
                    <a:gd name="T18" fmla="*/ 74 w 74"/>
                    <a:gd name="T19" fmla="*/ 25 h 25"/>
                    <a:gd name="T20" fmla="*/ 3 w 74"/>
                    <a:gd name="T21" fmla="*/ 25 h 25"/>
                    <a:gd name="T22" fmla="*/ 3 w 74"/>
                    <a:gd name="T23" fmla="*/ 18 h 25"/>
                    <a:gd name="T24" fmla="*/ 3 w 74"/>
                    <a:gd name="T25" fmla="*/ 1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4" name="Line 236"/>
                <p:cNvSpPr>
                  <a:spLocks noChangeShapeType="1"/>
                </p:cNvSpPr>
                <p:nvPr/>
              </p:nvSpPr>
              <p:spPr bwMode="auto">
                <a:xfrm>
                  <a:off x="912" y="2304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1885" name="Group 237"/>
              <p:cNvGrpSpPr>
                <a:grpSpLocks/>
              </p:cNvGrpSpPr>
              <p:nvPr/>
            </p:nvGrpSpPr>
            <p:grpSpPr bwMode="auto">
              <a:xfrm>
                <a:off x="4368" y="2304"/>
                <a:ext cx="404" cy="1200"/>
                <a:chOff x="624" y="2304"/>
                <a:chExt cx="404" cy="1200"/>
              </a:xfrm>
            </p:grpSpPr>
            <p:sp>
              <p:nvSpPr>
                <p:cNvPr id="1691886" name="Freeform 238"/>
                <p:cNvSpPr>
                  <a:spLocks/>
                </p:cNvSpPr>
                <p:nvPr/>
              </p:nvSpPr>
              <p:spPr bwMode="auto">
                <a:xfrm>
                  <a:off x="624" y="3342"/>
                  <a:ext cx="158" cy="162"/>
                </a:xfrm>
                <a:custGeom>
                  <a:avLst/>
                  <a:gdLst>
                    <a:gd name="T0" fmla="*/ 0 w 222"/>
                    <a:gd name="T1" fmla="*/ 101 h 172"/>
                    <a:gd name="T2" fmla="*/ 3 w 222"/>
                    <a:gd name="T3" fmla="*/ 114 h 172"/>
                    <a:gd name="T4" fmla="*/ 7 w 222"/>
                    <a:gd name="T5" fmla="*/ 125 h 172"/>
                    <a:gd name="T6" fmla="*/ 13 w 222"/>
                    <a:gd name="T7" fmla="*/ 134 h 172"/>
                    <a:gd name="T8" fmla="*/ 23 w 222"/>
                    <a:gd name="T9" fmla="*/ 143 h 172"/>
                    <a:gd name="T10" fmla="*/ 33 w 222"/>
                    <a:gd name="T11" fmla="*/ 152 h 172"/>
                    <a:gd name="T12" fmla="*/ 47 w 222"/>
                    <a:gd name="T13" fmla="*/ 158 h 172"/>
                    <a:gd name="T14" fmla="*/ 60 w 222"/>
                    <a:gd name="T15" fmla="*/ 165 h 172"/>
                    <a:gd name="T16" fmla="*/ 77 w 222"/>
                    <a:gd name="T17" fmla="*/ 169 h 172"/>
                    <a:gd name="T18" fmla="*/ 94 w 222"/>
                    <a:gd name="T19" fmla="*/ 172 h 172"/>
                    <a:gd name="T20" fmla="*/ 111 w 222"/>
                    <a:gd name="T21" fmla="*/ 172 h 172"/>
                    <a:gd name="T22" fmla="*/ 131 w 222"/>
                    <a:gd name="T23" fmla="*/ 172 h 172"/>
                    <a:gd name="T24" fmla="*/ 148 w 222"/>
                    <a:gd name="T25" fmla="*/ 169 h 172"/>
                    <a:gd name="T26" fmla="*/ 161 w 222"/>
                    <a:gd name="T27" fmla="*/ 165 h 172"/>
                    <a:gd name="T28" fmla="*/ 178 w 222"/>
                    <a:gd name="T29" fmla="*/ 158 h 172"/>
                    <a:gd name="T30" fmla="*/ 188 w 222"/>
                    <a:gd name="T31" fmla="*/ 152 h 172"/>
                    <a:gd name="T32" fmla="*/ 202 w 222"/>
                    <a:gd name="T33" fmla="*/ 143 h 172"/>
                    <a:gd name="T34" fmla="*/ 208 w 222"/>
                    <a:gd name="T35" fmla="*/ 134 h 172"/>
                    <a:gd name="T36" fmla="*/ 215 w 222"/>
                    <a:gd name="T37" fmla="*/ 125 h 172"/>
                    <a:gd name="T38" fmla="*/ 222 w 222"/>
                    <a:gd name="T39" fmla="*/ 114 h 172"/>
                    <a:gd name="T40" fmla="*/ 222 w 222"/>
                    <a:gd name="T41" fmla="*/ 104 h 172"/>
                    <a:gd name="T42" fmla="*/ 222 w 222"/>
                    <a:gd name="T43" fmla="*/ 0 h 172"/>
                    <a:gd name="T44" fmla="*/ 3 w 222"/>
                    <a:gd name="T45" fmla="*/ 0 h 172"/>
                    <a:gd name="T46" fmla="*/ 3 w 222"/>
                    <a:gd name="T47" fmla="*/ 104 h 172"/>
                    <a:gd name="T48" fmla="*/ 3 w 222"/>
                    <a:gd name="T49" fmla="*/ 10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  <a:lnTo>
                        <a:pt x="3" y="10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7" name="Line 239"/>
                <p:cNvSpPr>
                  <a:spLocks noChangeShapeType="1"/>
                </p:cNvSpPr>
                <p:nvPr/>
              </p:nvSpPr>
              <p:spPr bwMode="auto">
                <a:xfrm>
                  <a:off x="651" y="2304"/>
                  <a:ext cx="6" cy="1036"/>
                </a:xfrm>
                <a:prstGeom prst="line">
                  <a:avLst/>
                </a:prstGeom>
                <a:noFill/>
                <a:ln w="20701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8" name="Freeform 240"/>
                <p:cNvSpPr>
                  <a:spLocks/>
                </p:cNvSpPr>
                <p:nvPr/>
              </p:nvSpPr>
              <p:spPr bwMode="auto">
                <a:xfrm>
                  <a:off x="739" y="3218"/>
                  <a:ext cx="180" cy="113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9" name="Freeform 241"/>
                <p:cNvSpPr>
                  <a:spLocks/>
                </p:cNvSpPr>
                <p:nvPr/>
              </p:nvSpPr>
              <p:spPr bwMode="auto">
                <a:xfrm>
                  <a:off x="808" y="3069"/>
                  <a:ext cx="220" cy="149"/>
                </a:xfrm>
                <a:custGeom>
                  <a:avLst/>
                  <a:gdLst>
                    <a:gd name="T0" fmla="*/ 125 w 249"/>
                    <a:gd name="T1" fmla="*/ 162 h 165"/>
                    <a:gd name="T2" fmla="*/ 145 w 249"/>
                    <a:gd name="T3" fmla="*/ 162 h 165"/>
                    <a:gd name="T4" fmla="*/ 165 w 249"/>
                    <a:gd name="T5" fmla="*/ 160 h 165"/>
                    <a:gd name="T6" fmla="*/ 182 w 249"/>
                    <a:gd name="T7" fmla="*/ 154 h 165"/>
                    <a:gd name="T8" fmla="*/ 199 w 249"/>
                    <a:gd name="T9" fmla="*/ 147 h 165"/>
                    <a:gd name="T10" fmla="*/ 216 w 249"/>
                    <a:gd name="T11" fmla="*/ 140 h 165"/>
                    <a:gd name="T12" fmla="*/ 226 w 249"/>
                    <a:gd name="T13" fmla="*/ 130 h 165"/>
                    <a:gd name="T14" fmla="*/ 236 w 249"/>
                    <a:gd name="T15" fmla="*/ 121 h 165"/>
                    <a:gd name="T16" fmla="*/ 246 w 249"/>
                    <a:gd name="T17" fmla="*/ 108 h 165"/>
                    <a:gd name="T18" fmla="*/ 249 w 249"/>
                    <a:gd name="T19" fmla="*/ 94 h 165"/>
                    <a:gd name="T20" fmla="*/ 249 w 249"/>
                    <a:gd name="T21" fmla="*/ 81 h 165"/>
                    <a:gd name="T22" fmla="*/ 249 w 249"/>
                    <a:gd name="T23" fmla="*/ 68 h 165"/>
                    <a:gd name="T24" fmla="*/ 246 w 249"/>
                    <a:gd name="T25" fmla="*/ 57 h 165"/>
                    <a:gd name="T26" fmla="*/ 236 w 249"/>
                    <a:gd name="T27" fmla="*/ 44 h 165"/>
                    <a:gd name="T28" fmla="*/ 226 w 249"/>
                    <a:gd name="T29" fmla="*/ 35 h 165"/>
                    <a:gd name="T30" fmla="*/ 216 w 249"/>
                    <a:gd name="T31" fmla="*/ 24 h 165"/>
                    <a:gd name="T32" fmla="*/ 199 w 249"/>
                    <a:gd name="T33" fmla="*/ 15 h 165"/>
                    <a:gd name="T34" fmla="*/ 182 w 249"/>
                    <a:gd name="T35" fmla="*/ 9 h 165"/>
                    <a:gd name="T36" fmla="*/ 165 w 249"/>
                    <a:gd name="T37" fmla="*/ 4 h 165"/>
                    <a:gd name="T38" fmla="*/ 145 w 249"/>
                    <a:gd name="T39" fmla="*/ 2 h 165"/>
                    <a:gd name="T40" fmla="*/ 125 w 249"/>
                    <a:gd name="T41" fmla="*/ 0 h 165"/>
                    <a:gd name="T42" fmla="*/ 105 w 249"/>
                    <a:gd name="T43" fmla="*/ 2 h 165"/>
                    <a:gd name="T44" fmla="*/ 88 w 249"/>
                    <a:gd name="T45" fmla="*/ 4 h 165"/>
                    <a:gd name="T46" fmla="*/ 68 w 249"/>
                    <a:gd name="T47" fmla="*/ 9 h 165"/>
                    <a:gd name="T48" fmla="*/ 51 w 249"/>
                    <a:gd name="T49" fmla="*/ 15 h 165"/>
                    <a:gd name="T50" fmla="*/ 37 w 249"/>
                    <a:gd name="T51" fmla="*/ 24 h 165"/>
                    <a:gd name="T52" fmla="*/ 24 w 249"/>
                    <a:gd name="T53" fmla="*/ 35 h 165"/>
                    <a:gd name="T54" fmla="*/ 14 w 249"/>
                    <a:gd name="T55" fmla="*/ 44 h 165"/>
                    <a:gd name="T56" fmla="*/ 7 w 249"/>
                    <a:gd name="T57" fmla="*/ 57 h 165"/>
                    <a:gd name="T58" fmla="*/ 4 w 249"/>
                    <a:gd name="T59" fmla="*/ 68 h 165"/>
                    <a:gd name="T60" fmla="*/ 0 w 249"/>
                    <a:gd name="T61" fmla="*/ 81 h 165"/>
                    <a:gd name="T62" fmla="*/ 4 w 249"/>
                    <a:gd name="T63" fmla="*/ 94 h 165"/>
                    <a:gd name="T64" fmla="*/ 7 w 249"/>
                    <a:gd name="T65" fmla="*/ 108 h 165"/>
                    <a:gd name="T66" fmla="*/ 14 w 249"/>
                    <a:gd name="T67" fmla="*/ 121 h 165"/>
                    <a:gd name="T68" fmla="*/ 24 w 249"/>
                    <a:gd name="T69" fmla="*/ 130 h 165"/>
                    <a:gd name="T70" fmla="*/ 37 w 249"/>
                    <a:gd name="T71" fmla="*/ 140 h 165"/>
                    <a:gd name="T72" fmla="*/ 51 w 249"/>
                    <a:gd name="T73" fmla="*/ 147 h 165"/>
                    <a:gd name="T74" fmla="*/ 68 w 249"/>
                    <a:gd name="T75" fmla="*/ 154 h 165"/>
                    <a:gd name="T76" fmla="*/ 88 w 249"/>
                    <a:gd name="T77" fmla="*/ 160 h 165"/>
                    <a:gd name="T78" fmla="*/ 105 w 249"/>
                    <a:gd name="T79" fmla="*/ 162 h 165"/>
                    <a:gd name="T80" fmla="*/ 125 w 249"/>
                    <a:gd name="T81" fmla="*/ 165 h 165"/>
                    <a:gd name="T82" fmla="*/ 125 w 249"/>
                    <a:gd name="T83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90" name="Freeform 242"/>
                <p:cNvSpPr>
                  <a:spLocks noEditPoints="1"/>
                </p:cNvSpPr>
                <p:nvPr/>
              </p:nvSpPr>
              <p:spPr bwMode="auto">
                <a:xfrm>
                  <a:off x="886" y="3134"/>
                  <a:ext cx="65" cy="22"/>
                </a:xfrm>
                <a:custGeom>
                  <a:avLst/>
                  <a:gdLst>
                    <a:gd name="T0" fmla="*/ 0 w 74"/>
                    <a:gd name="T1" fmla="*/ 0 h 25"/>
                    <a:gd name="T2" fmla="*/ 74 w 74"/>
                    <a:gd name="T3" fmla="*/ 0 h 25"/>
                    <a:gd name="T4" fmla="*/ 74 w 74"/>
                    <a:gd name="T5" fmla="*/ 7 h 25"/>
                    <a:gd name="T6" fmla="*/ 3 w 74"/>
                    <a:gd name="T7" fmla="*/ 7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8 h 25"/>
                    <a:gd name="T16" fmla="*/ 74 w 74"/>
                    <a:gd name="T17" fmla="*/ 18 h 25"/>
                    <a:gd name="T18" fmla="*/ 74 w 74"/>
                    <a:gd name="T19" fmla="*/ 25 h 25"/>
                    <a:gd name="T20" fmla="*/ 3 w 74"/>
                    <a:gd name="T21" fmla="*/ 25 h 25"/>
                    <a:gd name="T22" fmla="*/ 3 w 74"/>
                    <a:gd name="T23" fmla="*/ 18 h 25"/>
                    <a:gd name="T24" fmla="*/ 3 w 74"/>
                    <a:gd name="T25" fmla="*/ 1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91" name="Line 243"/>
                <p:cNvSpPr>
                  <a:spLocks noChangeShapeType="1"/>
                </p:cNvSpPr>
                <p:nvPr/>
              </p:nvSpPr>
              <p:spPr bwMode="auto">
                <a:xfrm>
                  <a:off x="912" y="2304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91899" name="Line 251"/>
              <p:cNvSpPr>
                <a:spLocks noChangeShapeType="1"/>
              </p:cNvSpPr>
              <p:nvPr/>
            </p:nvSpPr>
            <p:spPr bwMode="auto">
              <a:xfrm>
                <a:off x="2592" y="120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0" name="Line 252"/>
              <p:cNvSpPr>
                <a:spLocks noChangeShapeType="1"/>
              </p:cNvSpPr>
              <p:nvPr/>
            </p:nvSpPr>
            <p:spPr bwMode="auto">
              <a:xfrm>
                <a:off x="240" y="1392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1" name="Line 253"/>
              <p:cNvSpPr>
                <a:spLocks noChangeShapeType="1"/>
              </p:cNvSpPr>
              <p:nvPr/>
            </p:nvSpPr>
            <p:spPr bwMode="auto">
              <a:xfrm>
                <a:off x="240" y="1392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2" name="Line 254"/>
              <p:cNvSpPr>
                <a:spLocks noChangeShapeType="1"/>
              </p:cNvSpPr>
              <p:nvPr/>
            </p:nvSpPr>
            <p:spPr bwMode="auto">
              <a:xfrm>
                <a:off x="240" y="3120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3" name="Line 255"/>
              <p:cNvSpPr>
                <a:spLocks noChangeShapeType="1"/>
              </p:cNvSpPr>
              <p:nvPr/>
            </p:nvSpPr>
            <p:spPr bwMode="auto">
              <a:xfrm>
                <a:off x="1008" y="312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4" name="Line 256"/>
              <p:cNvSpPr>
                <a:spLocks noChangeShapeType="1"/>
              </p:cNvSpPr>
              <p:nvPr/>
            </p:nvSpPr>
            <p:spPr bwMode="auto">
              <a:xfrm>
                <a:off x="2256" y="312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5" name="Line 257"/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91948" name="Group 300"/>
          <p:cNvGrpSpPr>
            <a:grpSpLocks/>
          </p:cNvGrpSpPr>
          <p:nvPr/>
        </p:nvGrpSpPr>
        <p:grpSpPr bwMode="auto">
          <a:xfrm>
            <a:off x="2667001" y="3276601"/>
            <a:ext cx="7453313" cy="3394041"/>
            <a:chOff x="720" y="2017"/>
            <a:chExt cx="4695" cy="2185"/>
          </a:xfrm>
        </p:grpSpPr>
        <p:sp>
          <p:nvSpPr>
            <p:cNvPr id="1691911" name="Line 263"/>
            <p:cNvSpPr>
              <a:spLocks noChangeShapeType="1"/>
            </p:cNvSpPr>
            <p:nvPr/>
          </p:nvSpPr>
          <p:spPr bwMode="auto">
            <a:xfrm>
              <a:off x="5132" y="2029"/>
              <a:ext cx="0" cy="158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913" name="Line 265"/>
            <p:cNvSpPr>
              <a:spLocks noChangeShapeType="1"/>
            </p:cNvSpPr>
            <p:nvPr/>
          </p:nvSpPr>
          <p:spPr bwMode="auto">
            <a:xfrm>
              <a:off x="3840" y="2017"/>
              <a:ext cx="0" cy="16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914" name="Line 266"/>
            <p:cNvSpPr>
              <a:spLocks noChangeShapeType="1"/>
            </p:cNvSpPr>
            <p:nvPr/>
          </p:nvSpPr>
          <p:spPr bwMode="auto">
            <a:xfrm>
              <a:off x="2592" y="2017"/>
              <a:ext cx="0" cy="12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915" name="Line 267"/>
            <p:cNvSpPr>
              <a:spLocks noChangeShapeType="1"/>
            </p:cNvSpPr>
            <p:nvPr/>
          </p:nvSpPr>
          <p:spPr bwMode="auto">
            <a:xfrm>
              <a:off x="1344" y="2017"/>
              <a:ext cx="0" cy="13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91947" name="Group 299"/>
            <p:cNvGrpSpPr>
              <a:grpSpLocks/>
            </p:cNvGrpSpPr>
            <p:nvPr/>
          </p:nvGrpSpPr>
          <p:grpSpPr bwMode="auto">
            <a:xfrm>
              <a:off x="720" y="3229"/>
              <a:ext cx="4695" cy="973"/>
              <a:chOff x="720" y="3229"/>
              <a:chExt cx="4695" cy="973"/>
            </a:xfrm>
          </p:grpSpPr>
          <p:sp>
            <p:nvSpPr>
              <p:cNvPr id="1691657" name="Text Box 9"/>
              <p:cNvSpPr txBox="1">
                <a:spLocks noChangeArrowheads="1"/>
              </p:cNvSpPr>
              <p:nvPr/>
            </p:nvSpPr>
            <p:spPr bwMode="auto">
              <a:xfrm>
                <a:off x="2064" y="3984"/>
                <a:ext cx="272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Hit</a:t>
                </a:r>
              </a:p>
            </p:txBody>
          </p:sp>
          <p:sp>
            <p:nvSpPr>
              <p:cNvPr id="1691704" name="Line 56"/>
              <p:cNvSpPr>
                <a:spLocks noChangeShapeType="1"/>
              </p:cNvSpPr>
              <p:nvPr/>
            </p:nvSpPr>
            <p:spPr bwMode="auto">
              <a:xfrm>
                <a:off x="5040" y="3325"/>
                <a:ext cx="192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05" name="Text Box 57"/>
              <p:cNvSpPr txBox="1">
                <a:spLocks noChangeArrowheads="1"/>
              </p:cNvSpPr>
              <p:nvPr/>
            </p:nvSpPr>
            <p:spPr bwMode="auto">
              <a:xfrm>
                <a:off x="3456" y="3984"/>
                <a:ext cx="360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Data</a:t>
                </a:r>
              </a:p>
            </p:txBody>
          </p:sp>
          <p:sp>
            <p:nvSpPr>
              <p:cNvPr id="1691706" name="Text Box 58"/>
              <p:cNvSpPr txBox="1">
                <a:spLocks noChangeArrowheads="1"/>
              </p:cNvSpPr>
              <p:nvPr/>
            </p:nvSpPr>
            <p:spPr bwMode="auto">
              <a:xfrm>
                <a:off x="5184" y="3229"/>
                <a:ext cx="2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32</a:t>
                </a:r>
              </a:p>
            </p:txBody>
          </p:sp>
          <p:sp>
            <p:nvSpPr>
              <p:cNvPr id="1691908" name="AutoShape 260"/>
              <p:cNvSpPr>
                <a:spLocks noChangeArrowheads="1"/>
              </p:cNvSpPr>
              <p:nvPr/>
            </p:nvSpPr>
            <p:spPr bwMode="auto">
              <a:xfrm rot="16200000">
                <a:off x="1872" y="3640"/>
                <a:ext cx="288" cy="384"/>
              </a:xfrm>
              <a:prstGeom prst="moon">
                <a:avLst>
                  <a:gd name="adj" fmla="val 8194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1909" name="AutoShape 261"/>
              <p:cNvSpPr>
                <a:spLocks noChangeArrowheads="1"/>
              </p:cNvSpPr>
              <p:nvPr/>
            </p:nvSpPr>
            <p:spPr bwMode="auto">
              <a:xfrm>
                <a:off x="3120" y="3709"/>
                <a:ext cx="110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1910" name="Text Box 262"/>
              <p:cNvSpPr txBox="1">
                <a:spLocks noChangeArrowheads="1"/>
              </p:cNvSpPr>
              <p:nvPr/>
            </p:nvSpPr>
            <p:spPr bwMode="auto">
              <a:xfrm>
                <a:off x="3312" y="3709"/>
                <a:ext cx="639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4x1 select</a:t>
                </a:r>
              </a:p>
            </p:txBody>
          </p:sp>
          <p:sp>
            <p:nvSpPr>
              <p:cNvPr id="1691912" name="Line 264"/>
              <p:cNvSpPr>
                <a:spLocks noChangeShapeType="1"/>
              </p:cNvSpPr>
              <p:nvPr/>
            </p:nvSpPr>
            <p:spPr bwMode="auto">
              <a:xfrm>
                <a:off x="4080" y="3613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16" name="Line 268"/>
              <p:cNvSpPr>
                <a:spLocks noChangeShapeType="1"/>
              </p:cNvSpPr>
              <p:nvPr/>
            </p:nvSpPr>
            <p:spPr bwMode="auto">
              <a:xfrm>
                <a:off x="720" y="3277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17" name="Line 269"/>
              <p:cNvSpPr>
                <a:spLocks noChangeShapeType="1"/>
              </p:cNvSpPr>
              <p:nvPr/>
            </p:nvSpPr>
            <p:spPr bwMode="auto">
              <a:xfrm>
                <a:off x="1968" y="3277"/>
                <a:ext cx="0" cy="4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18" name="Line 270"/>
              <p:cNvSpPr>
                <a:spLocks noChangeShapeType="1"/>
              </p:cNvSpPr>
              <p:nvPr/>
            </p:nvSpPr>
            <p:spPr bwMode="auto">
              <a:xfrm>
                <a:off x="3216" y="3277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19" name="Line 271"/>
              <p:cNvSpPr>
                <a:spLocks noChangeShapeType="1"/>
              </p:cNvSpPr>
              <p:nvPr/>
            </p:nvSpPr>
            <p:spPr bwMode="auto">
              <a:xfrm>
                <a:off x="4464" y="3277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0" name="Line 272"/>
              <p:cNvSpPr>
                <a:spLocks noChangeShapeType="1"/>
              </p:cNvSpPr>
              <p:nvPr/>
            </p:nvSpPr>
            <p:spPr bwMode="auto">
              <a:xfrm>
                <a:off x="720" y="3469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1" name="Line 273"/>
              <p:cNvSpPr>
                <a:spLocks noChangeShapeType="1"/>
              </p:cNvSpPr>
              <p:nvPr/>
            </p:nvSpPr>
            <p:spPr bwMode="auto">
              <a:xfrm>
                <a:off x="1872" y="3469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2" name="Line 274"/>
              <p:cNvSpPr>
                <a:spLocks noChangeShapeType="1"/>
              </p:cNvSpPr>
              <p:nvPr/>
            </p:nvSpPr>
            <p:spPr bwMode="auto">
              <a:xfrm>
                <a:off x="2160" y="3469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3" name="Line 275"/>
              <p:cNvSpPr>
                <a:spLocks noChangeShapeType="1"/>
              </p:cNvSpPr>
              <p:nvPr/>
            </p:nvSpPr>
            <p:spPr bwMode="auto">
              <a:xfrm>
                <a:off x="2064" y="3373"/>
                <a:ext cx="0" cy="3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4" name="Line 276"/>
              <p:cNvSpPr>
                <a:spLocks noChangeShapeType="1"/>
              </p:cNvSpPr>
              <p:nvPr/>
            </p:nvSpPr>
            <p:spPr bwMode="auto">
              <a:xfrm>
                <a:off x="2064" y="337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5" name="Line 277"/>
              <p:cNvSpPr>
                <a:spLocks noChangeShapeType="1"/>
              </p:cNvSpPr>
              <p:nvPr/>
            </p:nvSpPr>
            <p:spPr bwMode="auto">
              <a:xfrm>
                <a:off x="2160" y="3469"/>
                <a:ext cx="23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6" name="Line 278"/>
              <p:cNvSpPr>
                <a:spLocks noChangeShapeType="1"/>
              </p:cNvSpPr>
              <p:nvPr/>
            </p:nvSpPr>
            <p:spPr bwMode="auto">
              <a:xfrm>
                <a:off x="4080" y="3613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7" name="Line 279"/>
              <p:cNvSpPr>
                <a:spLocks noChangeShapeType="1"/>
              </p:cNvSpPr>
              <p:nvPr/>
            </p:nvSpPr>
            <p:spPr bwMode="auto">
              <a:xfrm>
                <a:off x="3600" y="332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8" name="Line 280"/>
              <p:cNvSpPr>
                <a:spLocks noChangeShapeType="1"/>
              </p:cNvSpPr>
              <p:nvPr/>
            </p:nvSpPr>
            <p:spPr bwMode="auto">
              <a:xfrm>
                <a:off x="3312" y="3421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9" name="Line 281"/>
              <p:cNvSpPr>
                <a:spLocks noChangeShapeType="1"/>
              </p:cNvSpPr>
              <p:nvPr/>
            </p:nvSpPr>
            <p:spPr bwMode="auto">
              <a:xfrm>
                <a:off x="2592" y="3325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0" name="Line 282"/>
              <p:cNvSpPr>
                <a:spLocks noChangeShapeType="1"/>
              </p:cNvSpPr>
              <p:nvPr/>
            </p:nvSpPr>
            <p:spPr bwMode="auto">
              <a:xfrm>
                <a:off x="1344" y="3421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1" name="Line 283"/>
              <p:cNvSpPr>
                <a:spLocks noChangeShapeType="1"/>
              </p:cNvSpPr>
              <p:nvPr/>
            </p:nvSpPr>
            <p:spPr bwMode="auto">
              <a:xfrm>
                <a:off x="3648" y="3901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3" name="Line 285"/>
              <p:cNvSpPr>
                <a:spLocks noChangeShapeType="1"/>
              </p:cNvSpPr>
              <p:nvPr/>
            </p:nvSpPr>
            <p:spPr bwMode="auto">
              <a:xfrm>
                <a:off x="2016" y="3976"/>
                <a:ext cx="0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5" name="Line 287"/>
              <p:cNvSpPr>
                <a:spLocks noChangeShapeType="1"/>
              </p:cNvSpPr>
              <p:nvPr/>
            </p:nvSpPr>
            <p:spPr bwMode="auto">
              <a:xfrm>
                <a:off x="3024" y="374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8" name="Line 290"/>
              <p:cNvSpPr>
                <a:spLocks noChangeShapeType="1"/>
              </p:cNvSpPr>
              <p:nvPr/>
            </p:nvSpPr>
            <p:spPr bwMode="auto">
              <a:xfrm>
                <a:off x="3024" y="3466"/>
                <a:ext cx="0" cy="2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9" name="Line 291"/>
              <p:cNvSpPr>
                <a:spLocks noChangeShapeType="1"/>
              </p:cNvSpPr>
              <p:nvPr/>
            </p:nvSpPr>
            <p:spPr bwMode="auto">
              <a:xfrm>
                <a:off x="2928" y="3789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0" name="Line 292"/>
              <p:cNvSpPr>
                <a:spLocks noChangeShapeType="1"/>
              </p:cNvSpPr>
              <p:nvPr/>
            </p:nvSpPr>
            <p:spPr bwMode="auto">
              <a:xfrm>
                <a:off x="2928" y="3370"/>
                <a:ext cx="0" cy="4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1" name="Line 293"/>
              <p:cNvSpPr>
                <a:spLocks noChangeShapeType="1"/>
              </p:cNvSpPr>
              <p:nvPr/>
            </p:nvSpPr>
            <p:spPr bwMode="auto">
              <a:xfrm flipV="1">
                <a:off x="2448" y="3837"/>
                <a:ext cx="864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2" name="Line 294"/>
              <p:cNvSpPr>
                <a:spLocks noChangeShapeType="1"/>
              </p:cNvSpPr>
              <p:nvPr/>
            </p:nvSpPr>
            <p:spPr bwMode="auto">
              <a:xfrm flipV="1">
                <a:off x="2352" y="3885"/>
                <a:ext cx="1008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3" name="Line 295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4" name="Line 296"/>
              <p:cNvSpPr>
                <a:spLocks noChangeShapeType="1"/>
              </p:cNvSpPr>
              <p:nvPr/>
            </p:nvSpPr>
            <p:spPr bwMode="auto">
              <a:xfrm>
                <a:off x="1968" y="360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5" name="Line 297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6" name="Line 298"/>
              <p:cNvSpPr>
                <a:spLocks noChangeShapeType="1"/>
              </p:cNvSpPr>
              <p:nvPr/>
            </p:nvSpPr>
            <p:spPr bwMode="auto">
              <a:xfrm>
                <a:off x="2448" y="36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8" name="Slide Number Placeholder 6">
            <a:extLst>
              <a:ext uri="{FF2B5EF4-FFF2-40B4-BE49-F238E27FC236}">
                <a16:creationId xmlns:a16="http://schemas.microsoft.com/office/drawing/2014/main" id="{B14EB03E-2FFB-4BC2-B37F-C397266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AU" altLang="en-US" sz="4400" dirty="0"/>
              <a:t>Let us Conclude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F778-3A33-49AE-8833-D0B63A06B05D}"/>
              </a:ext>
            </a:extLst>
          </p:cNvPr>
          <p:cNvSpPr txBox="1"/>
          <p:nvPr/>
        </p:nvSpPr>
        <p:spPr>
          <a:xfrm>
            <a:off x="695740" y="1615185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are the 3 C’s of cache misses?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D9804-A5D5-4AD9-908D-3150B0ECCA77}"/>
              </a:ext>
            </a:extLst>
          </p:cNvPr>
          <p:cNvSpPr txBox="1"/>
          <p:nvPr/>
        </p:nvSpPr>
        <p:spPr>
          <a:xfrm>
            <a:off x="1400590" y="2383560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Compulsory, Capacity, Conflict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6D91B-E826-4962-B26B-2B93D73CA8C2}"/>
              </a:ext>
            </a:extLst>
          </p:cNvPr>
          <p:cNvSpPr txBox="1"/>
          <p:nvPr/>
        </p:nvSpPr>
        <p:spPr>
          <a:xfrm>
            <a:off x="695740" y="3815045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are some replacement policies?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1E7E5-9F67-42EF-B85A-C3733950CFF5}"/>
              </a:ext>
            </a:extLst>
          </p:cNvPr>
          <p:cNvSpPr txBox="1"/>
          <p:nvPr/>
        </p:nvSpPr>
        <p:spPr>
          <a:xfrm>
            <a:off x="1400590" y="4583420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Random, FIFO, LRU, LFU, Round Robin … 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3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Costs of Set Associative Caches</a:t>
            </a:r>
          </a:p>
        </p:txBody>
      </p:sp>
      <p:sp>
        <p:nvSpPr>
          <p:cNvPr id="169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48" y="990235"/>
            <a:ext cx="10265135" cy="5653088"/>
          </a:xfrm>
        </p:spPr>
        <p:txBody>
          <a:bodyPr>
            <a:noAutofit/>
          </a:bodyPr>
          <a:lstStyle/>
          <a:p>
            <a:r>
              <a:rPr lang="en-US" sz="2400" b="1" dirty="0"/>
              <a:t>Must have hardware for replacement policy </a:t>
            </a:r>
          </a:p>
          <a:p>
            <a:pPr lvl="1"/>
            <a:r>
              <a:rPr lang="en-US" sz="2400" dirty="0"/>
              <a:t>E.g., to keep track of when each way’s block was used 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N-way set associative cache costs</a:t>
            </a:r>
          </a:p>
          <a:p>
            <a:pPr lvl="1"/>
            <a:r>
              <a:rPr lang="en-US" sz="2400" dirty="0"/>
              <a:t>N comparators (delay and area) &amp; MUX delay</a:t>
            </a:r>
          </a:p>
          <a:p>
            <a:pPr lvl="2"/>
            <a:r>
              <a:rPr lang="en-US" sz="2400" dirty="0"/>
              <a:t>Data is available </a:t>
            </a:r>
            <a:r>
              <a:rPr lang="en-US" sz="2400" dirty="0">
                <a:solidFill>
                  <a:schemeClr val="accent1"/>
                </a:solidFill>
              </a:rPr>
              <a:t>after</a:t>
            </a:r>
            <a:r>
              <a:rPr lang="en-US" sz="2400" dirty="0"/>
              <a:t> Hit/Miss decision. </a:t>
            </a:r>
          </a:p>
          <a:p>
            <a:pPr lvl="2"/>
            <a:r>
              <a:rPr lang="en-US" sz="2400" dirty="0"/>
              <a:t>In a direct mapped cache, the cache block is available </a:t>
            </a:r>
            <a:r>
              <a:rPr lang="en-US" sz="2400" dirty="0">
                <a:solidFill>
                  <a:schemeClr val="accent1"/>
                </a:solidFill>
              </a:rPr>
              <a:t>before</a:t>
            </a:r>
            <a:r>
              <a:rPr lang="en-US" sz="2400" dirty="0"/>
              <a:t> the Hit/Miss decision.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/>
              <a:t>Total cache line size = valid field size + tag size + block data size + data for cache policy (e.g., time stamp, modified bit, etc.)</a:t>
            </a:r>
          </a:p>
          <a:p>
            <a:pPr marL="1055034" lvl="2" indent="0">
              <a:buNone/>
            </a:pPr>
            <a:endParaRPr lang="en-US" sz="2400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28D1BDD-F760-4CBA-A9D4-2249F11B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9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9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9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9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9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574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Mapping Example: Direct Mapped</a:t>
            </a:r>
            <a:endParaRPr lang="en-AU" alt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21595" y="3922499"/>
          <a:ext cx="7033850" cy="203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20153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32679" y="5087709"/>
            <a:ext cx="1360950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Block No.</a:t>
            </a:r>
          </a:p>
          <a:p>
            <a:r>
              <a:rPr lang="en-US" sz="2077" dirty="0"/>
              <a:t>in 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69607" y="1480085"/>
          <a:ext cx="2250832" cy="167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0153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25340" y="2507797"/>
            <a:ext cx="1068947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Set No.</a:t>
            </a:r>
          </a:p>
          <a:p>
            <a:r>
              <a:rPr lang="en-US" sz="2077" dirty="0"/>
              <a:t>in cache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4658" y="3270552"/>
            <a:ext cx="1290738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>
                <a:solidFill>
                  <a:srgbClr val="0070C0"/>
                </a:solidFill>
              </a:rPr>
              <a:t>12 % 8 = 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035290" y="3003582"/>
            <a:ext cx="103228" cy="893480"/>
          </a:xfrm>
          <a:prstGeom prst="straightConnector1">
            <a:avLst/>
          </a:prstGeom>
          <a:ln>
            <a:solidFill>
              <a:srgbClr val="036DB7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894613" y="1487869"/>
          <a:ext cx="281354" cy="120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153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0EA5677-1379-4803-8FAD-D87A625E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Mapping Example: Direct Mapped</a:t>
            </a:r>
            <a:endParaRPr lang="en-AU" alt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21595" y="3922499"/>
          <a:ext cx="7033850" cy="203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20153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32679" y="5087709"/>
            <a:ext cx="1360950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Block No.</a:t>
            </a:r>
          </a:p>
          <a:p>
            <a:r>
              <a:rPr lang="en-US" sz="2077" dirty="0"/>
              <a:t>in 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69607" y="1480085"/>
          <a:ext cx="2250832" cy="167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0153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25340" y="2507797"/>
            <a:ext cx="1068947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Set No.</a:t>
            </a:r>
          </a:p>
          <a:p>
            <a:r>
              <a:rPr lang="en-US" sz="2077" dirty="0"/>
              <a:t>in cache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035290" y="3003582"/>
            <a:ext cx="103228" cy="893480"/>
          </a:xfrm>
          <a:prstGeom prst="straightConnector1">
            <a:avLst/>
          </a:prstGeom>
          <a:ln>
            <a:solidFill>
              <a:srgbClr val="036DB7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7687" y="2978144"/>
            <a:ext cx="2081454" cy="931638"/>
          </a:xfrm>
          <a:prstGeom prst="straightConnector1">
            <a:avLst/>
          </a:prstGeom>
          <a:ln>
            <a:solidFill>
              <a:srgbClr val="036DB7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193284" y="3003583"/>
            <a:ext cx="2182855" cy="932673"/>
          </a:xfrm>
          <a:prstGeom prst="straightConnector1">
            <a:avLst/>
          </a:prstGeom>
          <a:ln>
            <a:solidFill>
              <a:srgbClr val="036DB7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20E6E204-9F8D-4818-9009-0E43765CC55E}"/>
              </a:ext>
            </a:extLst>
          </p:cNvPr>
          <p:cNvSpPr txBox="1">
            <a:spLocks/>
          </p:cNvSpPr>
          <p:nvPr/>
        </p:nvSpPr>
        <p:spPr>
          <a:xfrm>
            <a:off x="4863272" y="63404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3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7517"/>
            <a:fld id="{34E7E628-D8CE-DA44-BFF7-C4887CBB62D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0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Mapping Example: 2-way</a:t>
            </a:r>
            <a:endParaRPr lang="en-AU" alt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21595" y="3925131"/>
          <a:ext cx="7033850" cy="203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20153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32679" y="5090341"/>
            <a:ext cx="1360950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Block No.</a:t>
            </a:r>
          </a:p>
          <a:p>
            <a:r>
              <a:rPr lang="en-US" sz="2077" dirty="0"/>
              <a:t>in memory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69607" y="1482717"/>
          <a:ext cx="2250832" cy="167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0153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05508" marR="105508" marT="52754" marB="527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3858" y="2527418"/>
            <a:ext cx="1068947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Set No.</a:t>
            </a:r>
          </a:p>
          <a:p>
            <a:r>
              <a:rPr lang="en-US" sz="2077" dirty="0"/>
              <a:t>in cache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4441" y="3057020"/>
            <a:ext cx="3021981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>
                <a:solidFill>
                  <a:srgbClr val="0070C0"/>
                </a:solidFill>
              </a:rPr>
              <a:t>12 % 4 = 0</a:t>
            </a:r>
          </a:p>
          <a:p>
            <a:r>
              <a:rPr lang="en-US" sz="2077" dirty="0">
                <a:solidFill>
                  <a:srgbClr val="0070C0"/>
                </a:solidFill>
              </a:rPr>
              <a:t>(can go anywhere in set 0)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93496" y="2980803"/>
            <a:ext cx="945022" cy="918892"/>
          </a:xfrm>
          <a:prstGeom prst="straightConnector1">
            <a:avLst/>
          </a:prstGeom>
          <a:ln>
            <a:solidFill>
              <a:srgbClr val="036DB7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772993" y="1480085"/>
          <a:ext cx="565530" cy="120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53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508" marR="105508" marT="52754" marB="5275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 rot="5400000">
            <a:off x="4980415" y="2522531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4" name="Right Brace 13"/>
          <p:cNvSpPr/>
          <p:nvPr/>
        </p:nvSpPr>
        <p:spPr>
          <a:xfrm rot="5400000">
            <a:off x="5538987" y="2522529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6" name="Right Brace 15"/>
          <p:cNvSpPr/>
          <p:nvPr/>
        </p:nvSpPr>
        <p:spPr>
          <a:xfrm rot="5400000">
            <a:off x="6107902" y="2522533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7" name="Right Brace 16"/>
          <p:cNvSpPr/>
          <p:nvPr/>
        </p:nvSpPr>
        <p:spPr>
          <a:xfrm rot="5400000">
            <a:off x="6666469" y="2522530"/>
            <a:ext cx="105925" cy="465475"/>
          </a:xfrm>
          <a:prstGeom prst="rightBrace">
            <a:avLst>
              <a:gd name="adj1" fmla="val 45833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29089398-75EA-4F9B-AEA1-93581128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7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21550</TotalTime>
  <Words>4750</Words>
  <Application>Microsoft Office PowerPoint</Application>
  <PresentationFormat>Widescreen</PresentationFormat>
  <Paragraphs>1900</Paragraphs>
  <Slides>51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SJSU Spartan Regular</vt:lpstr>
      <vt:lpstr>Arial</vt:lpstr>
      <vt:lpstr>Calibri</vt:lpstr>
      <vt:lpstr>Calibri Light</vt:lpstr>
      <vt:lpstr>Tahoma</vt:lpstr>
      <vt:lpstr>Times New Roman</vt:lpstr>
      <vt:lpstr>Office Theme</vt:lpstr>
      <vt:lpstr>1_Office Theme</vt:lpstr>
      <vt:lpstr>Lecture 4.  Memory Hierarchy (3)</vt:lpstr>
      <vt:lpstr>Cache Types</vt:lpstr>
      <vt:lpstr>MIPS Direct Mapped Cache Example</vt:lpstr>
      <vt:lpstr>Multiword Block Direct Mapped Cache</vt:lpstr>
      <vt:lpstr>Four-Way Set Associative Cache</vt:lpstr>
      <vt:lpstr>Costs of Set Associative Caches</vt:lpstr>
      <vt:lpstr>Mapping Example: Direct Mapped</vt:lpstr>
      <vt:lpstr>Mapping Example: Direct Mapped</vt:lpstr>
      <vt:lpstr>Mapping Example: 2-way</vt:lpstr>
      <vt:lpstr>Mapping Example: 2-way</vt:lpstr>
      <vt:lpstr>Mapping Example: Fully-associative</vt:lpstr>
      <vt:lpstr>Mapping Example: Fully-associative</vt:lpstr>
      <vt:lpstr>Miss Example: Direct Mapped</vt:lpstr>
      <vt:lpstr>Miss Example: Direct Mapped</vt:lpstr>
      <vt:lpstr>Miss Example: Direct Mapped</vt:lpstr>
      <vt:lpstr>Miss Example: Direct Mapped</vt:lpstr>
      <vt:lpstr>Miss Example: Direct Mapped</vt:lpstr>
      <vt:lpstr>Miss Example: Fully-associative</vt:lpstr>
      <vt:lpstr>Miss Example: Fully-associative</vt:lpstr>
      <vt:lpstr>Miss Example: Fully-associative</vt:lpstr>
      <vt:lpstr>Miss Example: Fully-associative</vt:lpstr>
      <vt:lpstr>Miss Example: Fully-associative</vt:lpstr>
      <vt:lpstr>Miss Example: Fully-associative</vt:lpstr>
      <vt:lpstr>Miss Example: 2-way</vt:lpstr>
      <vt:lpstr>Miss Example: 2-way</vt:lpstr>
      <vt:lpstr>Miss Example: 2-way</vt:lpstr>
      <vt:lpstr>Miss Example: 2-way</vt:lpstr>
      <vt:lpstr>Miss Example: 2-way</vt:lpstr>
      <vt:lpstr>Cache Miss Classification: The 3 C’s</vt:lpstr>
      <vt:lpstr>More Detailed Mapping Example</vt:lpstr>
      <vt:lpstr>More Detailed Mapping Example</vt:lpstr>
      <vt:lpstr>More Detailed Mapping Example</vt:lpstr>
      <vt:lpstr>More Detailed Mapping Example</vt:lpstr>
      <vt:lpstr>More Detailed Mapping Example</vt:lpstr>
      <vt:lpstr>More Detailed Mapping Example</vt:lpstr>
      <vt:lpstr>Cache Replacement Policy</vt:lpstr>
      <vt:lpstr>LRU Example</vt:lpstr>
      <vt:lpstr>LRU Example</vt:lpstr>
      <vt:lpstr>LRU Example</vt:lpstr>
      <vt:lpstr>LRU Example</vt:lpstr>
      <vt:lpstr>LRU Example</vt:lpstr>
      <vt:lpstr>LRU Example</vt:lpstr>
      <vt:lpstr>LRU Example</vt:lpstr>
      <vt:lpstr>LRU Example</vt:lpstr>
      <vt:lpstr>LRU Example</vt:lpstr>
      <vt:lpstr>Cache Policies: Cases</vt:lpstr>
      <vt:lpstr>Write Policy: Write-back</vt:lpstr>
      <vt:lpstr>Write Policy: Write-back</vt:lpstr>
      <vt:lpstr>Let us Conclude</vt:lpstr>
      <vt:lpstr>Let us Conclude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(5)</dc:title>
  <dc:creator>Haonan Wang</dc:creator>
  <cp:lastModifiedBy>Haonan Wang</cp:lastModifiedBy>
  <cp:revision>947</cp:revision>
  <dcterms:created xsi:type="dcterms:W3CDTF">2020-09-30T09:46:54Z</dcterms:created>
  <dcterms:modified xsi:type="dcterms:W3CDTF">2022-11-01T06:59:51Z</dcterms:modified>
</cp:coreProperties>
</file>