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3"/>
  </p:notesMasterIdLst>
  <p:sldIdLst>
    <p:sldId id="591" r:id="rId3"/>
    <p:sldId id="636" r:id="rId4"/>
    <p:sldId id="620" r:id="rId5"/>
    <p:sldId id="621" r:id="rId6"/>
    <p:sldId id="619" r:id="rId7"/>
    <p:sldId id="622" r:id="rId8"/>
    <p:sldId id="630" r:id="rId9"/>
    <p:sldId id="637" r:id="rId10"/>
    <p:sldId id="629" r:id="rId11"/>
    <p:sldId id="635" r:id="rId12"/>
    <p:sldId id="459" r:id="rId13"/>
    <p:sldId id="545" r:id="rId14"/>
    <p:sldId id="477" r:id="rId15"/>
    <p:sldId id="478" r:id="rId16"/>
    <p:sldId id="479" r:id="rId17"/>
    <p:sldId id="480" r:id="rId18"/>
    <p:sldId id="481" r:id="rId19"/>
    <p:sldId id="482" r:id="rId20"/>
    <p:sldId id="483" r:id="rId21"/>
    <p:sldId id="485" r:id="rId22"/>
    <p:sldId id="486" r:id="rId23"/>
    <p:sldId id="487" r:id="rId24"/>
    <p:sldId id="488" r:id="rId25"/>
    <p:sldId id="489" r:id="rId26"/>
    <p:sldId id="490" r:id="rId27"/>
    <p:sldId id="491" r:id="rId28"/>
    <p:sldId id="604" r:id="rId29"/>
    <p:sldId id="492" r:id="rId30"/>
    <p:sldId id="632" r:id="rId31"/>
    <p:sldId id="612" r:id="rId32"/>
    <p:sldId id="624" r:id="rId33"/>
    <p:sldId id="628" r:id="rId34"/>
    <p:sldId id="611" r:id="rId35"/>
    <p:sldId id="603" r:id="rId36"/>
    <p:sldId id="610" r:id="rId37"/>
    <p:sldId id="602" r:id="rId38"/>
    <p:sldId id="631" r:id="rId39"/>
    <p:sldId id="442" r:id="rId40"/>
    <p:sldId id="660" r:id="rId41"/>
    <p:sldId id="25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F8DEMEbJip5dPpiAbr6ecw==" hashData="4Direq6dqWE3be80kJ5TBz2R0e2p5P6/BOF8+ALrcrjeTv2AEs+3cXG6NSLmosYCaBqfi/pK4T9yl6JB/cX+q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2" autoAdjust="0"/>
    <p:restoredTop sz="71564" autoAdjust="0"/>
  </p:normalViewPr>
  <p:slideViewPr>
    <p:cSldViewPr snapToGrid="0">
      <p:cViewPr varScale="1">
        <p:scale>
          <a:sx n="114" d="100"/>
          <a:sy n="114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8205128205128"/>
          <c:y val="7.1264367816091995E-2"/>
          <c:w val="0.66300366300366398"/>
          <c:h val="0.66896551724138498"/>
        </c:manualLayout>
      </c:layout>
      <c:lineChart>
        <c:grouping val="standar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8 KB</c:v>
                </c:pt>
              </c:strCache>
            </c:strRef>
          </c:tx>
          <c:spPr>
            <a:ln w="38099">
              <a:solidFill>
                <a:srgbClr val="FFCC00"/>
              </a:solidFill>
              <a:prstDash val="solid"/>
            </a:ln>
          </c:spPr>
          <c:marker>
            <c:symbol val="square"/>
            <c:size val="8"/>
            <c:spPr>
              <a:noFill/>
              <a:ln>
                <a:solidFill>
                  <a:srgbClr val="FFCC00"/>
                </a:solidFill>
                <a:prstDash val="solid"/>
              </a:ln>
            </c:spPr>
          </c:marker>
          <c:cat>
            <c:numRef>
              <c:f>Sheet1!$B$1:$F$1</c:f>
              <c:numCache>
                <c:formatCode>General</c:formatCode>
                <c:ptCount val="5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Sheet1!$B$3:$F$3</c:f>
              <c:numCache>
                <c:formatCode>General</c:formatCode>
                <c:ptCount val="5"/>
                <c:pt idx="0">
                  <c:v>8.5</c:v>
                </c:pt>
                <c:pt idx="1">
                  <c:v>7.5</c:v>
                </c:pt>
                <c:pt idx="2">
                  <c:v>7.25</c:v>
                </c:pt>
                <c:pt idx="3">
                  <c:v>7.75</c:v>
                </c:pt>
                <c:pt idx="4">
                  <c:v>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E5-44BB-860B-8BFD9279CC66}"/>
            </c:ext>
          </c:extLst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16 KB</c:v>
                </c:pt>
              </c:strCache>
            </c:strRef>
          </c:tx>
          <c:spPr>
            <a:ln w="38099">
              <a:solidFill>
                <a:srgbClr val="00FF00"/>
              </a:solidFill>
              <a:prstDash val="solid"/>
            </a:ln>
          </c:spPr>
          <c:marker>
            <c:symbol val="circle"/>
            <c:size val="8"/>
            <c:spPr>
              <a:solidFill>
                <a:srgbClr val="00FF00"/>
              </a:solidFill>
              <a:ln>
                <a:solidFill>
                  <a:srgbClr val="00FF00"/>
                </a:solidFill>
                <a:prstDash val="solid"/>
              </a:ln>
            </c:spPr>
          </c:marker>
          <c:cat>
            <c:numRef>
              <c:f>Sheet1!$B$1:$F$1</c:f>
              <c:numCache>
                <c:formatCode>General</c:formatCode>
                <c:ptCount val="5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Sheet1!$B$4:$F$4</c:f>
              <c:numCache>
                <c:formatCode>General</c:formatCode>
                <c:ptCount val="5"/>
                <c:pt idx="0">
                  <c:v>4</c:v>
                </c:pt>
                <c:pt idx="1">
                  <c:v>2.75</c:v>
                </c:pt>
                <c:pt idx="2">
                  <c:v>2.75</c:v>
                </c:pt>
                <c:pt idx="3">
                  <c:v>3</c:v>
                </c:pt>
                <c:pt idx="4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E5-44BB-860B-8BFD9279CC66}"/>
            </c:ext>
          </c:extLst>
        </c:ser>
        <c:ser>
          <c:idx val="3"/>
          <c:order val="2"/>
          <c:tx>
            <c:strRef>
              <c:f>Sheet1!$A$5</c:f>
              <c:strCache>
                <c:ptCount val="1"/>
                <c:pt idx="0">
                  <c:v>64 KB</c:v>
                </c:pt>
              </c:strCache>
            </c:strRef>
          </c:tx>
          <c:spPr>
            <a:ln w="38099">
              <a:solidFill>
                <a:srgbClr val="00FFFF"/>
              </a:solidFill>
              <a:prstDash val="solid"/>
            </a:ln>
          </c:spPr>
          <c:marker>
            <c:symbol val="circle"/>
            <c:size val="8"/>
            <c:spPr>
              <a:noFill/>
              <a:ln>
                <a:solidFill>
                  <a:srgbClr val="00FFFF"/>
                </a:solidFill>
                <a:prstDash val="solid"/>
              </a:ln>
            </c:spPr>
          </c:marker>
          <c:cat>
            <c:numRef>
              <c:f>Sheet1!$B$1:$F$1</c:f>
              <c:numCache>
                <c:formatCode>General</c:formatCode>
                <c:ptCount val="5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Sheet1!$B$5:$F$5</c:f>
              <c:numCache>
                <c:formatCode>General</c:formatCode>
                <c:ptCount val="5"/>
                <c:pt idx="0">
                  <c:v>2</c:v>
                </c:pt>
                <c:pt idx="1">
                  <c:v>1.7000000000000051</c:v>
                </c:pt>
                <c:pt idx="2">
                  <c:v>1.55</c:v>
                </c:pt>
                <c:pt idx="3">
                  <c:v>1.4</c:v>
                </c:pt>
                <c:pt idx="4">
                  <c:v>1.4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FE5-44BB-860B-8BFD9279CC66}"/>
            </c:ext>
          </c:extLst>
        </c:ser>
        <c:ser>
          <c:idx val="4"/>
          <c:order val="3"/>
          <c:tx>
            <c:strRef>
              <c:f>Sheet1!$A$6</c:f>
              <c:strCache>
                <c:ptCount val="1"/>
                <c:pt idx="0">
                  <c:v>256 KB</c:v>
                </c:pt>
              </c:strCache>
            </c:strRef>
          </c:tx>
          <c:spPr>
            <a:ln w="38099">
              <a:solidFill>
                <a:srgbClr val="0000FF"/>
              </a:solidFill>
              <a:prstDash val="solid"/>
            </a:ln>
          </c:spPr>
          <c:marker>
            <c:symbol val="triangle"/>
            <c:size val="8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Sheet1!$B$1:$F$1</c:f>
              <c:numCache>
                <c:formatCode>General</c:formatCode>
                <c:ptCount val="5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Sheet1!$B$6:$F$6</c:f>
              <c:numCache>
                <c:formatCode>General</c:formatCode>
                <c:ptCount val="5"/>
                <c:pt idx="0">
                  <c:v>1</c:v>
                </c:pt>
                <c:pt idx="1">
                  <c:v>0.70000000000000095</c:v>
                </c:pt>
                <c:pt idx="2">
                  <c:v>0.5</c:v>
                </c:pt>
                <c:pt idx="3">
                  <c:v>0.5</c:v>
                </c:pt>
                <c:pt idx="4">
                  <c:v>0.60000000000000098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FE5-44BB-860B-8BFD9279CC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8844288"/>
        <c:axId val="2146930752"/>
      </c:lineChart>
      <c:catAx>
        <c:axId val="-21088442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Block size (bytes)</a:t>
                </a:r>
              </a:p>
            </c:rich>
          </c:tx>
          <c:layout>
            <c:manualLayout>
              <c:xMode val="edge"/>
              <c:yMode val="edge"/>
              <c:x val="0.33089133089133099"/>
              <c:y val="0.8758620689655169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14693075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46930752"/>
        <c:scaling>
          <c:orientation val="minMax"/>
        </c:scaling>
        <c:delete val="0"/>
        <c:axPos val="l"/>
        <c:majorGridlines>
          <c:spPr>
            <a:ln w="12700">
              <a:solidFill>
                <a:schemeClr val="tx1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Miss rate (%)</a:t>
                </a:r>
              </a:p>
            </c:rich>
          </c:tx>
          <c:layout>
            <c:manualLayout>
              <c:xMode val="edge"/>
              <c:yMode val="edge"/>
              <c:x val="1.3431013431013401E-2"/>
              <c:y val="0.2321839080459769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108844288"/>
        <c:crosses val="autoZero"/>
        <c:crossBetween val="midCat"/>
        <c:majorUnit val="5"/>
      </c:valAx>
      <c:spPr>
        <a:noFill/>
        <a:ln w="12700">
          <a:solidFill>
            <a:schemeClr val="tx1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3150183150183399"/>
          <c:y val="0.1816091954023"/>
          <c:w val="0.16117216117216199"/>
          <c:h val="0.32413793103448502"/>
        </c:manualLayout>
      </c:layout>
      <c:overlay val="0"/>
      <c:spPr>
        <a:noFill/>
        <a:ln w="3175">
          <a:solidFill>
            <a:schemeClr val="tx1"/>
          </a:solidFill>
          <a:prstDash val="solid"/>
        </a:ln>
      </c:spPr>
      <c:txPr>
        <a:bodyPr/>
        <a:lstStyle/>
        <a:p>
          <a:pPr>
            <a:defRPr sz="1655" b="1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145F2-F96C-4951-A77E-F812689717D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03C5C-F5FF-4425-BA56-D07B5A5D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84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4349B-568E-41BE-99A3-5BD7C2C8195E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600" b="0" dirty="0"/>
          </a:p>
        </p:txBody>
      </p:sp>
    </p:spTree>
    <p:extLst>
      <p:ext uri="{BB962C8B-B14F-4D97-AF65-F5344CB8AC3E}">
        <p14:creationId xmlns:p14="http://schemas.microsoft.com/office/powerpoint/2010/main" val="2625869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0E1A84-0A1B-47F1-9EB9-5F926BE32A12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7107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89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25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00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CC6247-BDC7-45E1-A38D-E6F8DD609177}" type="datetime3">
              <a:rPr lang="en-AU" altLang="en-US" smtClean="0">
                <a:latin typeface="Times New Roman" panose="02020603050405020304" pitchFamily="18" charset="0"/>
              </a:rPr>
              <a:pPr/>
              <a:t>2 November,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0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90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F917E9-A193-48A9-8289-503097A406EA}" type="slidenum">
              <a:rPr lang="en-AU" altLang="en-US">
                <a:latin typeface="Times New Roman" panose="02020603050405020304" pitchFamily="18" charset="0"/>
              </a:rPr>
              <a:pPr/>
              <a:t>28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0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4648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69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910" y="4417635"/>
            <a:ext cx="6041297" cy="4182458"/>
          </a:xfrm>
          <a:noFill/>
          <a:ln>
            <a:noFill/>
          </a:ln>
        </p:spPr>
        <p:txBody>
          <a:bodyPr lIns="94678" tIns="46508" rIns="94678" bIns="46508"/>
          <a:lstStyle/>
          <a:p>
            <a:endParaRPr lang="en-US" dirty="0"/>
          </a:p>
        </p:txBody>
      </p:sp>
      <p:sp>
        <p:nvSpPr>
          <p:cNvPr id="11335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1800" y="600075"/>
            <a:ext cx="6165850" cy="3468688"/>
          </a:xfrm>
          <a:ln/>
        </p:spPr>
      </p:sp>
    </p:spTree>
    <p:extLst>
      <p:ext uri="{BB962C8B-B14F-4D97-AF65-F5344CB8AC3E}">
        <p14:creationId xmlns:p14="http://schemas.microsoft.com/office/powerpoint/2010/main" val="1294111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910" y="4417635"/>
            <a:ext cx="6041297" cy="4182458"/>
          </a:xfrm>
          <a:noFill/>
          <a:ln>
            <a:noFill/>
          </a:ln>
        </p:spPr>
        <p:txBody>
          <a:bodyPr lIns="94678" tIns="46508" rIns="94678" bIns="46508"/>
          <a:lstStyle/>
          <a:p>
            <a:endParaRPr lang="en-US" dirty="0"/>
          </a:p>
        </p:txBody>
      </p:sp>
      <p:sp>
        <p:nvSpPr>
          <p:cNvPr id="11335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1800" y="600075"/>
            <a:ext cx="6165850" cy="3468688"/>
          </a:xfrm>
          <a:ln/>
        </p:spPr>
      </p:sp>
    </p:spTree>
    <p:extLst>
      <p:ext uri="{BB962C8B-B14F-4D97-AF65-F5344CB8AC3E}">
        <p14:creationId xmlns:p14="http://schemas.microsoft.com/office/powerpoint/2010/main" val="3243202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910" y="4417635"/>
            <a:ext cx="6041297" cy="4182458"/>
          </a:xfrm>
          <a:noFill/>
          <a:ln>
            <a:noFill/>
          </a:ln>
        </p:spPr>
        <p:txBody>
          <a:bodyPr lIns="94678" tIns="46508" rIns="94678" bIns="46508"/>
          <a:lstStyle/>
          <a:p>
            <a:endParaRPr lang="en-US" dirty="0"/>
          </a:p>
        </p:txBody>
      </p:sp>
      <p:sp>
        <p:nvSpPr>
          <p:cNvPr id="11335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1800" y="600075"/>
            <a:ext cx="6165850" cy="3468688"/>
          </a:xfrm>
          <a:ln/>
        </p:spPr>
      </p:sp>
    </p:spTree>
    <p:extLst>
      <p:ext uri="{BB962C8B-B14F-4D97-AF65-F5344CB8AC3E}">
        <p14:creationId xmlns:p14="http://schemas.microsoft.com/office/powerpoint/2010/main" val="3520691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4349B-568E-41BE-99A3-5BD7C2C8195E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85399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182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17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182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857626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63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339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1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27DB8E-BD4B-42BE-916F-C8D4221D7057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2,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DD4135-20E7-444F-B6E7-4AA135705A5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A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509886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048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4349B-568E-41BE-99A3-5BD7C2C8195E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509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4349B-568E-41BE-99A3-5BD7C2C8195E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5382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4349B-568E-41BE-99A3-5BD7C2C8195E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921079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4349B-568E-41BE-99A3-5BD7C2C8195E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6675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4349B-568E-41BE-99A3-5BD7C2C8195E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7363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4349B-568E-41BE-99A3-5BD7C2C8195E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637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4349B-568E-41BE-99A3-5BD7C2C8195E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790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97E3-BB96-47E3-BA25-2DA438767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DF60C-9538-486B-96E8-5B09008A4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BF0DA-AEB4-4654-8832-BBEB7D7B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69341-1B82-4AB6-ACC7-27ADBDDA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5A63-460A-4EC4-83E4-ADDD44CD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2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19C3-9521-4E84-BD33-E13BBE7B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E592B-7D59-4B7C-A406-5201E3B5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F79C7-A5A8-43BB-8BF0-E42FC5BC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88107-C3F9-4747-8BC3-91C29C61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49929-388E-4AE5-A946-ABD60AF2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4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8CD7E-65BA-4FC8-AC8C-5C7906685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E26F9-4B75-4D56-9E4A-4F912DC5E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ABE1-C3DB-4A47-B774-C748B0CC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399F-3B67-425B-94C5-3061031E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50888-49EA-409C-8F47-47B499BC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0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831651" y="5870288"/>
            <a:ext cx="3580093" cy="873637"/>
            <a:chOff x="1462322" y="4943310"/>
            <a:chExt cx="2685070" cy="757152"/>
          </a:xfrm>
        </p:grpSpPr>
        <p:sp>
          <p:nvSpPr>
            <p:cNvPr id="12" name="TextBox 11"/>
            <p:cNvSpPr txBox="1"/>
            <p:nvPr/>
          </p:nvSpPr>
          <p:spPr>
            <a:xfrm>
              <a:off x="1462322" y="4943310"/>
              <a:ext cx="1056059" cy="75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77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2485" y="5004866"/>
              <a:ext cx="1414907" cy="63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26" y="5966404"/>
            <a:ext cx="838861" cy="7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4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1367"/>
            <a:ext cx="10972799" cy="693322"/>
          </a:xfrm>
        </p:spPr>
        <p:txBody>
          <a:bodyPr>
            <a:noAutofit/>
          </a:bodyPr>
          <a:lstStyle>
            <a:lvl1pPr>
              <a:defRPr sz="4615" b="1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16945" y="6292195"/>
            <a:ext cx="1982844" cy="447558"/>
            <a:chOff x="1714710" y="5004867"/>
            <a:chExt cx="2431536" cy="1464924"/>
          </a:xfrm>
        </p:grpSpPr>
        <p:sp>
          <p:nvSpPr>
            <p:cNvPr id="10" name="TextBox 9"/>
            <p:cNvSpPr txBox="1"/>
            <p:nvPr/>
          </p:nvSpPr>
          <p:spPr>
            <a:xfrm>
              <a:off x="1714710" y="5004867"/>
              <a:ext cx="906994" cy="146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8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32484" y="5004867"/>
              <a:ext cx="1413762" cy="1464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1" y="885512"/>
            <a:ext cx="2481943" cy="94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3" name="Rectangle 12"/>
          <p:cNvSpPr/>
          <p:nvPr userDrawn="1"/>
        </p:nvSpPr>
        <p:spPr>
          <a:xfrm>
            <a:off x="2481943" y="885330"/>
            <a:ext cx="9710057" cy="94957"/>
          </a:xfrm>
          <a:prstGeom prst="rect">
            <a:avLst/>
          </a:prstGeom>
          <a:solidFill>
            <a:srgbClr val="E7AC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</p:spTree>
    <p:extLst>
      <p:ext uri="{BB962C8B-B14F-4D97-AF65-F5344CB8AC3E}">
        <p14:creationId xmlns:p14="http://schemas.microsoft.com/office/powerpoint/2010/main" val="2055894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61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308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077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91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33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4"/>
            <a:ext cx="5386917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4"/>
            <a:ext cx="5389033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5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3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692"/>
            </a:lvl1pPr>
            <a:lvl2pPr>
              <a:defRPr sz="3231"/>
            </a:lvl2pPr>
            <a:lvl3pPr>
              <a:defRPr sz="2769"/>
            </a:lvl3pPr>
            <a:lvl4pPr>
              <a:defRPr sz="2308"/>
            </a:lvl4pPr>
            <a:lvl5pPr>
              <a:defRPr sz="2308"/>
            </a:lvl5pPr>
            <a:lvl6pPr>
              <a:defRPr sz="2308"/>
            </a:lvl6pPr>
            <a:lvl7pPr>
              <a:defRPr sz="2308"/>
            </a:lvl7pPr>
            <a:lvl8pPr>
              <a:defRPr sz="2308"/>
            </a:lvl8pPr>
            <a:lvl9pPr>
              <a:defRPr sz="23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1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F1EC-1CA5-4129-86D2-677B5DCC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B30A-029F-4D3A-9F1D-2796A5A4A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7FEF3-1BA0-41D3-AC1F-F0D795DD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12DAA-090B-4541-97AC-CC3FC966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E4275-33C9-4772-91BA-5F552526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37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692"/>
            </a:lvl1pPr>
            <a:lvl2pPr marL="527517" indent="0">
              <a:buNone/>
              <a:defRPr sz="3231"/>
            </a:lvl2pPr>
            <a:lvl3pPr marL="1055035" indent="0">
              <a:buNone/>
              <a:defRPr sz="2769"/>
            </a:lvl3pPr>
            <a:lvl4pPr marL="1582552" indent="0">
              <a:buNone/>
              <a:defRPr sz="2308"/>
            </a:lvl4pPr>
            <a:lvl5pPr marL="2110069" indent="0">
              <a:buNone/>
              <a:defRPr sz="2308"/>
            </a:lvl5pPr>
            <a:lvl6pPr marL="2637587" indent="0">
              <a:buNone/>
              <a:defRPr sz="2308"/>
            </a:lvl6pPr>
            <a:lvl7pPr marL="3165104" indent="0">
              <a:buNone/>
              <a:defRPr sz="2308"/>
            </a:lvl7pPr>
            <a:lvl8pPr marL="3692622" indent="0">
              <a:buNone/>
              <a:defRPr sz="2308"/>
            </a:lvl8pPr>
            <a:lvl9pPr marL="4220139" indent="0">
              <a:buNone/>
              <a:defRPr sz="230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82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1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6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1741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CE0E-DE71-4CFE-9AB0-34790147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BA49C-63AA-4FAC-B7DE-DC2909966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1969-A002-488B-96C8-380CA1C7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00373-F246-4D76-ADCB-5FAB7571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C1D7-50F7-404D-B827-90907308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7228-C5E2-4586-AD96-9647B59C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BD78-CAE9-4F53-AE14-6239AB242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477E1-521E-4FEA-B4D4-44151BD8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DDB4A-BD4C-474A-9687-0F2CED65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FDFC2-4C38-45EB-92A4-CFD54457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FC3B9-4D10-40F5-90F5-7D33F9F4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97EE-E762-42EB-948E-361AC4D4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BF2BC-37A3-4CF9-8CCB-1827BFF34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74266-75DF-4A0E-AF97-550C3F1D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0E565-0110-495C-BF3C-FE4C06C31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2BF64-9B81-4F12-BD99-EFE219F00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EBC89-C19D-428A-84DB-E201281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4C1B6-CAC0-44B2-A2BB-BBCD6525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F08C0-D183-4A5E-BD43-39B0838F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3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66F8-637A-4FF5-9AB0-E1EF5633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71655-6015-4995-8C2E-EB2DCA14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271E8-E81E-4F8F-A016-8B6FF0A7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F3D96-BA37-4484-B672-8354B567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0FD71-B1A6-4CB0-822A-E62B89A0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1BC3D-B46C-4AA8-8C0C-F27FBB26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CAC4F-4C73-416F-BCD1-CB3A2AF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4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556C-A9DB-4EE3-AC89-6B7B5B01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2B9E-EC86-4429-9A29-19518B1D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7BBE-041F-4974-BCD0-F067BB425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2A370-24D8-450A-95E1-088A3C22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8EF6A-3525-4E59-985A-0441C8FA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0060C-F018-411D-92A9-1E71FF9D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6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221D-3C16-4E0F-BA8D-6721869C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67390-0A98-4B2F-A09C-C5D2D2755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7234C-8D80-428D-853B-F86D2197B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C8458-F405-43A1-BAFC-9C29B9F8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AD38A-97D5-4A45-9B72-C212C166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E4ED2-71AA-4404-AB4D-ECDAF640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8E7AA-8E00-4E2D-9236-12E11713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24CA-D53A-4BA1-A489-F54EC8443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7CE8B-9029-4F93-B6B0-F12A7D0CD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6855-01C9-4203-B0EE-CF1B8039A76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8412A-BF22-4104-BA45-F9407EEC5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C66CD-9C83-4228-846A-86A36F658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9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527517" rtl="0" eaLnBrk="1" latinLnBrk="0" hangingPunct="1">
        <a:spcBef>
          <a:spcPct val="0"/>
        </a:spcBef>
        <a:buNone/>
        <a:defRPr sz="5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527517" rtl="0" eaLnBrk="1" latinLnBrk="0" hangingPunct="1">
        <a:spcBef>
          <a:spcPct val="20000"/>
        </a:spcBef>
        <a:buFont typeface="Arial"/>
        <a:buChar char="•"/>
        <a:defRPr sz="3692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527517" rtl="0" eaLnBrk="1" latinLnBrk="0" hangingPunct="1">
        <a:spcBef>
          <a:spcPct val="20000"/>
        </a:spcBef>
        <a:buFont typeface="Arial"/>
        <a:buChar char="–"/>
        <a:defRPr sz="3231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527517" rtl="0" eaLnBrk="1" latinLnBrk="0" hangingPunct="1">
        <a:spcBef>
          <a:spcPct val="20000"/>
        </a:spcBef>
        <a:buFont typeface="Arial"/>
        <a:buChar char="•"/>
        <a:defRPr sz="2769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527517" rtl="0" eaLnBrk="1" latinLnBrk="0" hangingPunct="1">
        <a:spcBef>
          <a:spcPct val="20000"/>
        </a:spcBef>
        <a:buFont typeface="Arial"/>
        <a:buChar char="–"/>
        <a:defRPr sz="2308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527517" rtl="0" eaLnBrk="1" latinLnBrk="0" hangingPunct="1">
        <a:spcBef>
          <a:spcPct val="20000"/>
        </a:spcBef>
        <a:buFont typeface="Arial"/>
        <a:buChar char="»"/>
        <a:defRPr sz="2308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21306" y="2283425"/>
            <a:ext cx="6749390" cy="1337880"/>
          </a:xfrm>
        </p:spPr>
        <p:txBody>
          <a:bodyPr>
            <a:noAutofit/>
          </a:bodyPr>
          <a:lstStyle/>
          <a:p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4. </a:t>
            </a:r>
            <a:b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Hierarchy (4)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54900" y="3977845"/>
            <a:ext cx="4682197" cy="543419"/>
          </a:xfrm>
        </p:spPr>
        <p:txBody>
          <a:bodyPr>
            <a:normAutofit/>
          </a:bodyPr>
          <a:lstStyle/>
          <a:p>
            <a:r>
              <a:rPr lang="en-US" sz="239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Haonan Wang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BE9B2-7D70-49B4-987C-EF029D942C37}"/>
              </a:ext>
            </a:extLst>
          </p:cNvPr>
          <p:cNvSpPr txBox="1"/>
          <p:nvPr/>
        </p:nvSpPr>
        <p:spPr>
          <a:xfrm>
            <a:off x="826525" y="637428"/>
            <a:ext cx="5654662" cy="94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CMPE 200 </a:t>
            </a:r>
            <a:b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Architecture &amp; Design</a:t>
            </a:r>
            <a:endParaRPr lang="en-US" sz="2769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09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Other Cache Policy details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61553"/>
            <a:ext cx="11285349" cy="4964611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/>
              <a:t>Some caches support multiple policies</a:t>
            </a:r>
          </a:p>
          <a:p>
            <a:pPr lvl="1"/>
            <a:r>
              <a:rPr lang="en-US" sz="2200" dirty="0"/>
              <a:t>Can achieve different delay/bandwidth tradeoffs or even dynamically change</a:t>
            </a:r>
          </a:p>
          <a:p>
            <a:endParaRPr lang="en-US" sz="2600" b="1" dirty="0"/>
          </a:p>
          <a:p>
            <a:endParaRPr lang="en-US" sz="2600" b="1" dirty="0"/>
          </a:p>
          <a:p>
            <a:r>
              <a:rPr lang="en-US" sz="2600" b="1" dirty="0"/>
              <a:t>Write hit and write miss can use different policies </a:t>
            </a:r>
          </a:p>
          <a:p>
            <a:pPr lvl="1"/>
            <a:r>
              <a:rPr lang="en-US" sz="2400" dirty="0"/>
              <a:t>E.g., write-hit write-evict + write-miss write-allocate-write-back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r>
              <a:rPr lang="en-US" sz="2600" b="1" dirty="0"/>
              <a:t>Different cache levels can also use different policies</a:t>
            </a:r>
          </a:p>
          <a:p>
            <a:pPr lvl="1"/>
            <a:r>
              <a:rPr lang="en-US" sz="2400" dirty="0"/>
              <a:t>E.g., L1 use write-evict + L2 use write-back</a:t>
            </a:r>
          </a:p>
          <a:p>
            <a:pPr lvl="1"/>
            <a:endParaRPr lang="en-US" altLang="en-US" sz="2600" dirty="0"/>
          </a:p>
          <a:p>
            <a:pPr lvl="1"/>
            <a:endParaRPr lang="en-US" altLang="en-US" sz="2600" dirty="0"/>
          </a:p>
          <a:p>
            <a:r>
              <a:rPr lang="en-US" sz="2600" b="1" dirty="0"/>
              <a:t>Cache can also be completely bypassed (not the same as write-evict)</a:t>
            </a:r>
          </a:p>
          <a:p>
            <a:pPr lvl="1"/>
            <a:r>
              <a:rPr lang="en-US" sz="2400" dirty="0"/>
              <a:t>E.g., bypassing L1</a:t>
            </a:r>
          </a:p>
          <a:p>
            <a:endParaRPr lang="en-US" altLang="en-US" sz="2861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136BF476-888D-4917-90B4-914C31A6BD23}" type="slidenum">
              <a:rPr lang="en-US" altLang="zh-TW"/>
              <a:pPr/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4112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1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1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71367"/>
            <a:ext cx="11200107" cy="693322"/>
          </a:xfrm>
        </p:spPr>
        <p:txBody>
          <a:bodyPr/>
          <a:lstStyle/>
          <a:p>
            <a:r>
              <a:rPr lang="en-US" altLang="en-US" sz="4400" dirty="0"/>
              <a:t>Reduce Miss Rate (1): Code Optimization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61553"/>
            <a:ext cx="10301207" cy="4964611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Misses occur if sequentially accessed array elements come from different cache blocks 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Code optimizations </a:t>
            </a:r>
            <a:r>
              <a:rPr lang="en-US" altLang="en-US" sz="2400" b="1" dirty="0">
                <a:sym typeface="Wingdings" panose="05000000000000000000" pitchFamily="2" charset="2"/>
              </a:rPr>
              <a:t> </a:t>
            </a:r>
            <a:r>
              <a:rPr lang="en-US" altLang="en-US" sz="2400" b="1" dirty="0"/>
              <a:t>No hardware change</a:t>
            </a:r>
          </a:p>
          <a:p>
            <a:pPr lvl="1"/>
            <a:r>
              <a:rPr lang="en-US" altLang="en-US" sz="2000" dirty="0"/>
              <a:t>Rely on programmers or compilers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Examples:</a:t>
            </a:r>
          </a:p>
          <a:p>
            <a:pPr lvl="1"/>
            <a:r>
              <a:rPr lang="en-US" altLang="en-US" sz="2000" dirty="0"/>
              <a:t>Loop interchange: In nested loops, outer loop becomes inner loop and vice versa 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Loop blocking: partition large array into smaller blocks, thus fitting the accessed array elements into cache size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2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Loop Interchange</a:t>
            </a:r>
            <a:endParaRPr lang="en-US" sz="4400" dirty="0"/>
          </a:p>
        </p:txBody>
      </p:sp>
      <p:graphicFrame>
        <p:nvGraphicFramePr>
          <p:cNvPr id="39" name="Content Placeholder 38"/>
          <p:cNvGraphicFramePr>
            <a:graphicFrameLocks noGrp="1"/>
          </p:cNvGraphicFramePr>
          <p:nvPr>
            <p:ph idx="1"/>
          </p:nvPr>
        </p:nvGraphicFramePr>
        <p:xfrm>
          <a:off x="5941640" y="2043463"/>
          <a:ext cx="1938135" cy="1689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781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81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81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81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81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6216" y="2211177"/>
            <a:ext cx="3460750" cy="107721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/* Before */</a:t>
            </a:r>
          </a:p>
          <a:p>
            <a:pPr algn="l" eaLnBrk="0" hangingPunct="0"/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for (j=0; j&lt;5; </a:t>
            </a:r>
            <a:r>
              <a:rPr lang="en-US" alt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j++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&lt;5;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++) 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x[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j</a:t>
            </a:r>
            <a:r>
              <a:rPr lang="en-US" altLang="en-US" sz="1600" dirty="0">
                <a:latin typeface="Courier New" panose="02070309020205020404" pitchFamily="49" charset="0"/>
              </a:rPr>
              <a:t>] = 2*x[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j</a:t>
            </a:r>
            <a:r>
              <a:rPr lang="en-US" altLang="en-US" sz="1600" dirty="0">
                <a:latin typeface="Courier New" panose="02070309020205020404" pitchFamily="49" charset="0"/>
              </a:rPr>
              <a:t>]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06216" y="4615982"/>
            <a:ext cx="3381375" cy="107721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/* After */</a:t>
            </a:r>
          </a:p>
          <a:p>
            <a:pPr algn="l" eaLnBrk="0" hangingPunct="0"/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&lt;5;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++) </a:t>
            </a:r>
          </a:p>
          <a:p>
            <a:pPr algn="l" eaLnBrk="0" hangingPunct="0"/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for (j=0; j&lt;5; </a:t>
            </a:r>
            <a:r>
              <a:rPr lang="en-US" alt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j++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x[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j</a:t>
            </a:r>
            <a:r>
              <a:rPr lang="en-US" altLang="en-US" sz="1600" dirty="0">
                <a:latin typeface="Courier New" panose="02070309020205020404" pitchFamily="49" charset="0"/>
              </a:rPr>
              <a:t>] = 2*x[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j</a:t>
            </a:r>
            <a:r>
              <a:rPr lang="en-US" altLang="en-US" sz="1600" dirty="0">
                <a:latin typeface="Courier New" panose="02070309020205020404" pitchFamily="49" charset="0"/>
              </a:rPr>
              <a:t>] </a:t>
            </a:r>
          </a:p>
        </p:txBody>
      </p:sp>
      <p:sp>
        <p:nvSpPr>
          <p:cNvPr id="7" name="Text Box 90"/>
          <p:cNvSpPr txBox="1">
            <a:spLocks noChangeArrowheads="1"/>
          </p:cNvSpPr>
          <p:nvPr/>
        </p:nvSpPr>
        <p:spPr bwMode="auto">
          <a:xfrm>
            <a:off x="2359988" y="3352235"/>
            <a:ext cx="247413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b="1" dirty="0"/>
              <a:t>Column-major ordering </a:t>
            </a:r>
          </a:p>
        </p:txBody>
      </p:sp>
      <p:sp>
        <p:nvSpPr>
          <p:cNvPr id="37" name="Right Arrow 36"/>
          <p:cNvSpPr/>
          <p:nvPr/>
        </p:nvSpPr>
        <p:spPr>
          <a:xfrm rot="5400000">
            <a:off x="3395194" y="3754536"/>
            <a:ext cx="341348" cy="4551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38" name="Text Box 90"/>
          <p:cNvSpPr txBox="1">
            <a:spLocks noChangeArrowheads="1"/>
          </p:cNvSpPr>
          <p:nvPr/>
        </p:nvSpPr>
        <p:spPr bwMode="auto">
          <a:xfrm>
            <a:off x="2586524" y="4198729"/>
            <a:ext cx="210576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b="1" dirty="0">
                <a:sym typeface="Wingdings" panose="05000000000000000000" pitchFamily="2" charset="2"/>
              </a:rPr>
              <a:t>Row-major ordering</a:t>
            </a:r>
            <a:endParaRPr lang="en-US" altLang="en-US" b="1" dirty="0"/>
          </a:p>
        </p:txBody>
      </p:sp>
      <p:graphicFrame>
        <p:nvGraphicFramePr>
          <p:cNvPr id="40" name="Content Placeholder 38"/>
          <p:cNvGraphicFramePr>
            <a:graphicFrameLocks/>
          </p:cNvGraphicFramePr>
          <p:nvPr/>
        </p:nvGraphicFramePr>
        <p:xfrm>
          <a:off x="5941637" y="2044794"/>
          <a:ext cx="387627" cy="337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81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5508" marR="105508" marT="52754" marB="52754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 flipH="1">
            <a:off x="5827857" y="2034450"/>
            <a:ext cx="10344" cy="8445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10636" y="1946112"/>
            <a:ext cx="245580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 err="1"/>
              <a:t>i</a:t>
            </a:r>
            <a:endParaRPr lang="en-US" sz="2077" dirty="0"/>
          </a:p>
        </p:txBody>
      </p:sp>
      <p:sp>
        <p:nvSpPr>
          <p:cNvPr id="44" name="TextBox 43"/>
          <p:cNvSpPr txBox="1"/>
          <p:nvPr/>
        </p:nvSpPr>
        <p:spPr>
          <a:xfrm>
            <a:off x="5923539" y="1552071"/>
            <a:ext cx="248786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 err="1"/>
              <a:t>j</a:t>
            </a:r>
            <a:endParaRPr lang="en-US" sz="2077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956883" y="1946112"/>
            <a:ext cx="765447" cy="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Content Placeholder 38"/>
          <p:cNvGraphicFramePr>
            <a:graphicFrameLocks/>
          </p:cNvGraphicFramePr>
          <p:nvPr/>
        </p:nvGraphicFramePr>
        <p:xfrm>
          <a:off x="5941634" y="2375804"/>
          <a:ext cx="387627" cy="337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81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5508" marR="105508" marT="52754" marB="52754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Content Placeholder 38"/>
          <p:cNvGraphicFramePr>
            <a:graphicFrameLocks/>
          </p:cNvGraphicFramePr>
          <p:nvPr/>
        </p:nvGraphicFramePr>
        <p:xfrm>
          <a:off x="5941628" y="2713743"/>
          <a:ext cx="387627" cy="337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81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5508" marR="105508" marT="52754" marB="52754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Content Placeholder 38"/>
          <p:cNvGraphicFramePr>
            <a:graphicFrameLocks/>
          </p:cNvGraphicFramePr>
          <p:nvPr/>
        </p:nvGraphicFramePr>
        <p:xfrm>
          <a:off x="5938910" y="3051688"/>
          <a:ext cx="387627" cy="337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81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5508" marR="105508" marT="52754" marB="52754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Content Placeholder 38"/>
          <p:cNvGraphicFramePr>
            <a:graphicFrameLocks/>
          </p:cNvGraphicFramePr>
          <p:nvPr/>
        </p:nvGraphicFramePr>
        <p:xfrm>
          <a:off x="5936189" y="3394792"/>
          <a:ext cx="387627" cy="337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81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5508" marR="105508" marT="52754" marB="52754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Content Placeholder 38"/>
          <p:cNvGraphicFramePr>
            <a:graphicFrameLocks/>
          </p:cNvGraphicFramePr>
          <p:nvPr/>
        </p:nvGraphicFramePr>
        <p:xfrm>
          <a:off x="5884751" y="4399438"/>
          <a:ext cx="1938135" cy="1689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781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81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81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81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81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2" name="Content Placeholder 38"/>
          <p:cNvGraphicFramePr>
            <a:graphicFrameLocks/>
          </p:cNvGraphicFramePr>
          <p:nvPr/>
        </p:nvGraphicFramePr>
        <p:xfrm>
          <a:off x="5884746" y="4399438"/>
          <a:ext cx="387627" cy="337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81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5508" marR="105508" marT="52754" marB="52754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 flipH="1">
            <a:off x="5770968" y="4390425"/>
            <a:ext cx="10344" cy="8445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553746" y="4302087"/>
            <a:ext cx="245580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 err="1"/>
              <a:t>i</a:t>
            </a:r>
            <a:endParaRPr lang="en-US" sz="2077" dirty="0"/>
          </a:p>
        </p:txBody>
      </p:sp>
      <p:sp>
        <p:nvSpPr>
          <p:cNvPr id="55" name="TextBox 54"/>
          <p:cNvSpPr txBox="1"/>
          <p:nvPr/>
        </p:nvSpPr>
        <p:spPr>
          <a:xfrm>
            <a:off x="5866650" y="3908046"/>
            <a:ext cx="248786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 err="1"/>
              <a:t>j</a:t>
            </a:r>
            <a:endParaRPr lang="en-US" sz="2077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899994" y="4302087"/>
            <a:ext cx="765447" cy="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Content Placeholder 38"/>
          <p:cNvGraphicFramePr>
            <a:graphicFrameLocks/>
          </p:cNvGraphicFramePr>
          <p:nvPr/>
        </p:nvGraphicFramePr>
        <p:xfrm>
          <a:off x="6277811" y="4400776"/>
          <a:ext cx="387627" cy="337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81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5508" marR="105508" marT="52754" marB="52754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Content Placeholder 38"/>
          <p:cNvGraphicFramePr>
            <a:graphicFrameLocks/>
          </p:cNvGraphicFramePr>
          <p:nvPr/>
        </p:nvGraphicFramePr>
        <p:xfrm>
          <a:off x="6660532" y="4397365"/>
          <a:ext cx="387627" cy="337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81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5508" marR="105508" marT="52754" marB="52754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Content Placeholder 38"/>
          <p:cNvGraphicFramePr>
            <a:graphicFrameLocks/>
          </p:cNvGraphicFramePr>
          <p:nvPr/>
        </p:nvGraphicFramePr>
        <p:xfrm>
          <a:off x="7050878" y="4404301"/>
          <a:ext cx="387627" cy="337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81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5508" marR="105508" marT="52754" marB="52754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Content Placeholder 38"/>
          <p:cNvGraphicFramePr>
            <a:graphicFrameLocks/>
          </p:cNvGraphicFramePr>
          <p:nvPr/>
        </p:nvGraphicFramePr>
        <p:xfrm>
          <a:off x="7441225" y="4406057"/>
          <a:ext cx="387627" cy="337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81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5508" marR="105508" marT="52754" marB="52754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Oval Callout 60"/>
          <p:cNvSpPr/>
          <p:nvPr/>
        </p:nvSpPr>
        <p:spPr>
          <a:xfrm>
            <a:off x="7983212" y="1946111"/>
            <a:ext cx="3099343" cy="1307169"/>
          </a:xfrm>
          <a:prstGeom prst="wedgeEllipseCallout">
            <a:avLst>
              <a:gd name="adj1" fmla="val -52111"/>
              <a:gd name="adj2" fmla="val 55140"/>
            </a:avLst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each loop iteration accesses different cache line</a:t>
            </a:r>
          </a:p>
        </p:txBody>
      </p:sp>
      <p:sp>
        <p:nvSpPr>
          <p:cNvPr id="62" name="Oval Callout 61"/>
          <p:cNvSpPr/>
          <p:nvPr/>
        </p:nvSpPr>
        <p:spPr>
          <a:xfrm>
            <a:off x="7983212" y="4362722"/>
            <a:ext cx="3253059" cy="1307170"/>
          </a:xfrm>
          <a:prstGeom prst="wedgeEllipseCallout">
            <a:avLst>
              <a:gd name="adj1" fmla="val -52150"/>
              <a:gd name="adj2" fmla="val 52768"/>
            </a:avLst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same cache line is accessed for a couple of iterations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33738" y="1051013"/>
            <a:ext cx="4416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Assume: cache line size = 5 words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addresses are accessed in each iteration of inner loop?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99995" y="1978223"/>
            <a:ext cx="2083217" cy="4895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8" name="TextBox 7"/>
          <p:cNvSpPr txBox="1"/>
          <p:nvPr/>
        </p:nvSpPr>
        <p:spPr>
          <a:xfrm>
            <a:off x="6339606" y="1232457"/>
            <a:ext cx="3471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five consecutive words belong to a cache line</a:t>
            </a:r>
          </a:p>
        </p:txBody>
      </p:sp>
      <p:cxnSp>
        <p:nvCxnSpPr>
          <p:cNvPr id="10" name="Curved Connector 9"/>
          <p:cNvCxnSpPr>
            <a:stCxn id="8" idx="2"/>
            <a:endCxn id="3" idx="0"/>
          </p:cNvCxnSpPr>
          <p:nvPr/>
        </p:nvCxnSpPr>
        <p:spPr>
          <a:xfrm rot="5400000">
            <a:off x="7289461" y="1192377"/>
            <a:ext cx="437989" cy="1133702"/>
          </a:xfrm>
          <a:prstGeom prst="curvedConnector3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00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7" grpId="0" animBg="1"/>
      <p:bldP spid="38" grpId="0"/>
      <p:bldP spid="54" grpId="0"/>
      <p:bldP spid="55" grpId="0"/>
      <p:bldP spid="61" grpId="0" animBg="1"/>
      <p:bldP spid="62" grpId="0" animBg="1"/>
      <p:bldP spid="3" grpId="0" animBg="1"/>
      <p:bldP spid="3" grpId="1" animBg="1"/>
      <p:bldP spid="8" grpId="0"/>
      <p:bldP spid="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Loop Blocking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924800" y="312420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4096" y="38100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1400" y="38100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/>
        </p:nvGraphicFramePr>
        <p:xfrm>
          <a:off x="2334126" y="312420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/>
        </p:nvGraphicFramePr>
        <p:xfrm>
          <a:off x="5163174" y="313944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334126" y="1390485"/>
            <a:ext cx="6114547" cy="135421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/* Before */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for (j=0; j&lt;N;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j++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for (k=0; k&lt;N; k++) 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C[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][j] = C[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][j] + A[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][k] * B[k][j]; </a:t>
            </a:r>
          </a:p>
        </p:txBody>
      </p:sp>
      <p:sp>
        <p:nvSpPr>
          <p:cNvPr id="3" name="Rectangle 2"/>
          <p:cNvSpPr/>
          <p:nvPr/>
        </p:nvSpPr>
        <p:spPr>
          <a:xfrm>
            <a:off x="1975011" y="1009769"/>
            <a:ext cx="4847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the traditional matrix multiplication: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0BC589-EE4B-4574-A87F-61B1AC848A33}"/>
              </a:ext>
            </a:extLst>
          </p:cNvPr>
          <p:cNvSpPr/>
          <p:nvPr/>
        </p:nvSpPr>
        <p:spPr>
          <a:xfrm>
            <a:off x="2279891" y="5614829"/>
            <a:ext cx="81117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generate one output element (red color), the 6 elements of each input matrix (gray color) will be accessed.</a:t>
            </a:r>
          </a:p>
        </p:txBody>
      </p:sp>
    </p:spTree>
    <p:extLst>
      <p:ext uri="{BB962C8B-B14F-4D97-AF65-F5344CB8AC3E}">
        <p14:creationId xmlns:p14="http://schemas.microsoft.com/office/powerpoint/2010/main" val="333881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924800" y="312420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4096" y="38100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1400" y="38100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/>
        </p:nvGraphicFramePr>
        <p:xfrm>
          <a:off x="2334126" y="312420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/>
        </p:nvGraphicFramePr>
        <p:xfrm>
          <a:off x="5163174" y="313944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1348155" y="71367"/>
            <a:ext cx="9495691" cy="693322"/>
          </a:xfrm>
          <a:prstGeom prst="rect">
            <a:avLst/>
          </a:prstGeom>
        </p:spPr>
        <p:txBody>
          <a:bodyPr vert="horz" lIns="105508" tIns="52754" rIns="105508" bIns="52754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Loop Blocking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334126" y="1390485"/>
            <a:ext cx="6114547" cy="135421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/* Before */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for (j=0; j&lt;N;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j++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for (k=0; k&lt;N; k++) 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C[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][j] = C[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][j] + A[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][k] * B[k][j];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56CD53-F6A1-4FC1-9D31-3B355319D18E}"/>
              </a:ext>
            </a:extLst>
          </p:cNvPr>
          <p:cNvSpPr/>
          <p:nvPr/>
        </p:nvSpPr>
        <p:spPr>
          <a:xfrm>
            <a:off x="1975011" y="1009769"/>
            <a:ext cx="4847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the traditional matrix multiplication: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E9656B-6F9D-47DD-BA75-A0E41FBD91BE}"/>
              </a:ext>
            </a:extLst>
          </p:cNvPr>
          <p:cNvSpPr/>
          <p:nvPr/>
        </p:nvSpPr>
        <p:spPr>
          <a:xfrm>
            <a:off x="2279891" y="5614829"/>
            <a:ext cx="81117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generate one output element (red color), the 6 elements of each input matrix (gray color) will be accessed.</a:t>
            </a:r>
          </a:p>
        </p:txBody>
      </p:sp>
    </p:spTree>
    <p:extLst>
      <p:ext uri="{BB962C8B-B14F-4D97-AF65-F5344CB8AC3E}">
        <p14:creationId xmlns:p14="http://schemas.microsoft.com/office/powerpoint/2010/main" val="157197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924800" y="312420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4096" y="38100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1400" y="38100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/>
        </p:nvGraphicFramePr>
        <p:xfrm>
          <a:off x="2334126" y="312420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/>
        </p:nvGraphicFramePr>
        <p:xfrm>
          <a:off x="5163174" y="313944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48155" y="71367"/>
            <a:ext cx="9495691" cy="693322"/>
          </a:xfrm>
        </p:spPr>
        <p:txBody>
          <a:bodyPr/>
          <a:lstStyle/>
          <a:p>
            <a:r>
              <a:rPr lang="en-US" sz="4400" dirty="0"/>
              <a:t>Loop Blocking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334126" y="1390485"/>
            <a:ext cx="6114547" cy="135421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/* Before */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for (j=0; j&lt;N;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j++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for (k=0; k&lt;N; k++) 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C[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][j] = C[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][j] + A[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][k] * B[k][j];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B47018-0726-457A-8A5D-931F3D5830DD}"/>
              </a:ext>
            </a:extLst>
          </p:cNvPr>
          <p:cNvSpPr/>
          <p:nvPr/>
        </p:nvSpPr>
        <p:spPr>
          <a:xfrm>
            <a:off x="1975011" y="1009769"/>
            <a:ext cx="4847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the traditional matrix multiplication: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3CE04C-4AE2-4F1B-B453-9A447AC681CE}"/>
              </a:ext>
            </a:extLst>
          </p:cNvPr>
          <p:cNvSpPr/>
          <p:nvPr/>
        </p:nvSpPr>
        <p:spPr>
          <a:xfrm>
            <a:off x="2279891" y="5614829"/>
            <a:ext cx="81117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generate one output element (red color), the 6 elements of each input matrix (gray color) will be accessed.</a:t>
            </a:r>
          </a:p>
        </p:txBody>
      </p:sp>
    </p:spTree>
    <p:extLst>
      <p:ext uri="{BB962C8B-B14F-4D97-AF65-F5344CB8AC3E}">
        <p14:creationId xmlns:p14="http://schemas.microsoft.com/office/powerpoint/2010/main" val="356406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924800" y="312420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4096" y="38100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1400" y="38100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/>
        </p:nvGraphicFramePr>
        <p:xfrm>
          <a:off x="2334126" y="312420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/>
        </p:nvGraphicFramePr>
        <p:xfrm>
          <a:off x="5163174" y="313944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48155" y="71367"/>
            <a:ext cx="9495691" cy="693322"/>
          </a:xfrm>
        </p:spPr>
        <p:txBody>
          <a:bodyPr/>
          <a:lstStyle/>
          <a:p>
            <a:r>
              <a:rPr lang="en-US" sz="4400" dirty="0"/>
              <a:t>Loop Blocking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334126" y="1390485"/>
            <a:ext cx="6114547" cy="135421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/* Before */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for (j=0; j&lt;N;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j++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for (k=0; k&lt;N; k++) 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C[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][j] = C[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][j] + A[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][k] * B[k][j];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5B51E9-6A59-4349-BFE2-3B658033F502}"/>
              </a:ext>
            </a:extLst>
          </p:cNvPr>
          <p:cNvSpPr/>
          <p:nvPr/>
        </p:nvSpPr>
        <p:spPr>
          <a:xfrm>
            <a:off x="1975011" y="1009769"/>
            <a:ext cx="4847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the traditional matrix multiplication: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2DDEAE-1001-4C0F-A6FC-AE0FB0A2907D}"/>
              </a:ext>
            </a:extLst>
          </p:cNvPr>
          <p:cNvSpPr/>
          <p:nvPr/>
        </p:nvSpPr>
        <p:spPr>
          <a:xfrm>
            <a:off x="2279891" y="5614829"/>
            <a:ext cx="81117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generate one output element (red color), the 6 elements of each input matrix (gray color) will be accessed.</a:t>
            </a:r>
          </a:p>
        </p:txBody>
      </p:sp>
    </p:spTree>
    <p:extLst>
      <p:ext uri="{BB962C8B-B14F-4D97-AF65-F5344CB8AC3E}">
        <p14:creationId xmlns:p14="http://schemas.microsoft.com/office/powerpoint/2010/main" val="366282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924800" y="312420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4096" y="38100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1400" y="38100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/>
        </p:nvGraphicFramePr>
        <p:xfrm>
          <a:off x="2334126" y="312420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/>
        </p:nvGraphicFramePr>
        <p:xfrm>
          <a:off x="5163174" y="313944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48155" y="71367"/>
            <a:ext cx="9495691" cy="693322"/>
          </a:xfrm>
        </p:spPr>
        <p:txBody>
          <a:bodyPr/>
          <a:lstStyle/>
          <a:p>
            <a:r>
              <a:rPr lang="en-US" sz="4400" dirty="0"/>
              <a:t>Loop Blocking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334126" y="1390485"/>
            <a:ext cx="6114547" cy="135421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/* Before */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for (j=0; j&lt;N;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j++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for (k=0; k&lt;N; k++) 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C[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][j] = C[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][j] + A[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][k] * B[k][j];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E6AC3-18AB-4C3E-9033-2CE0881DB638}"/>
              </a:ext>
            </a:extLst>
          </p:cNvPr>
          <p:cNvSpPr/>
          <p:nvPr/>
        </p:nvSpPr>
        <p:spPr>
          <a:xfrm>
            <a:off x="2279891" y="5614829"/>
            <a:ext cx="81117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generate one output element (red color), the 6 elements of each input matrix (gray color) will be accessed.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7B9E06-6435-4C56-959B-CD40920D40F2}"/>
              </a:ext>
            </a:extLst>
          </p:cNvPr>
          <p:cNvSpPr/>
          <p:nvPr/>
        </p:nvSpPr>
        <p:spPr>
          <a:xfrm>
            <a:off x="1975011" y="1009769"/>
            <a:ext cx="4847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the traditional matrix multiplication:</a:t>
            </a:r>
          </a:p>
        </p:txBody>
      </p:sp>
    </p:spTree>
    <p:extLst>
      <p:ext uri="{BB962C8B-B14F-4D97-AF65-F5344CB8AC3E}">
        <p14:creationId xmlns:p14="http://schemas.microsoft.com/office/powerpoint/2010/main" val="93083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924800" y="312420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4096" y="38100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1400" y="38100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/>
        </p:nvGraphicFramePr>
        <p:xfrm>
          <a:off x="2334126" y="312420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/>
        </p:nvGraphicFramePr>
        <p:xfrm>
          <a:off x="5163174" y="313944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48155" y="71367"/>
            <a:ext cx="9495691" cy="693322"/>
          </a:xfrm>
        </p:spPr>
        <p:txBody>
          <a:bodyPr/>
          <a:lstStyle/>
          <a:p>
            <a:r>
              <a:rPr lang="en-US" sz="4400" dirty="0"/>
              <a:t>Loop Blocking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334126" y="1390485"/>
            <a:ext cx="6114547" cy="135421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/* Before */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for (j=0; j&lt;N;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j++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for (k=0; k&lt;N; k++) 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C[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][j] = C[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][j] + A[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][k] * B[k][j];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Oval Callout 12">
            <a:extLst>
              <a:ext uri="{FF2B5EF4-FFF2-40B4-BE49-F238E27FC236}">
                <a16:creationId xmlns:a16="http://schemas.microsoft.com/office/drawing/2014/main" id="{2139EB9E-0108-49F7-8B20-34B3979D27BA}"/>
              </a:ext>
            </a:extLst>
          </p:cNvPr>
          <p:cNvSpPr/>
          <p:nvPr/>
        </p:nvSpPr>
        <p:spPr>
          <a:xfrm>
            <a:off x="7207272" y="1159427"/>
            <a:ext cx="4309819" cy="1688546"/>
          </a:xfrm>
          <a:prstGeom prst="wedgeEllipseCallout">
            <a:avLst>
              <a:gd name="adj1" fmla="val -42860"/>
              <a:gd name="adj2" fmla="val 48026"/>
            </a:avLst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second matrix may always encounter misses because individual data are from different cache blocks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63FFAF-16B1-48AF-BE9D-2955CEC20B0D}"/>
              </a:ext>
            </a:extLst>
          </p:cNvPr>
          <p:cNvSpPr/>
          <p:nvPr/>
        </p:nvSpPr>
        <p:spPr>
          <a:xfrm>
            <a:off x="1975011" y="1009769"/>
            <a:ext cx="4847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the traditional matrix multiplication: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6C7017-813F-4797-891A-7F8E8784EB49}"/>
              </a:ext>
            </a:extLst>
          </p:cNvPr>
          <p:cNvSpPr/>
          <p:nvPr/>
        </p:nvSpPr>
        <p:spPr>
          <a:xfrm>
            <a:off x="2279891" y="5614829"/>
            <a:ext cx="81117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generate one output element (red color), the 6 elements of each input matrix (gray color) will be accessed.</a:t>
            </a:r>
          </a:p>
        </p:txBody>
      </p:sp>
    </p:spTree>
    <p:extLst>
      <p:ext uri="{BB962C8B-B14F-4D97-AF65-F5344CB8AC3E}">
        <p14:creationId xmlns:p14="http://schemas.microsoft.com/office/powerpoint/2010/main" val="305566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924800" y="312420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4096" y="38100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1400" y="38100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/>
        </p:nvGraphicFramePr>
        <p:xfrm>
          <a:off x="2334126" y="312420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/>
        </p:nvGraphicFramePr>
        <p:xfrm>
          <a:off x="5163174" y="3139440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8069180" y="3235542"/>
            <a:ext cx="1888972" cy="1937898"/>
          </a:xfrm>
          <a:custGeom>
            <a:avLst/>
            <a:gdLst>
              <a:gd name="connsiteX0" fmla="*/ 0 w 1888972"/>
              <a:gd name="connsiteY0" fmla="*/ 37047 h 1937898"/>
              <a:gd name="connsiteX1" fmla="*/ 1888958 w 1888972"/>
              <a:gd name="connsiteY1" fmla="*/ 37047 h 1937898"/>
              <a:gd name="connsiteX2" fmla="*/ 36095 w 1888972"/>
              <a:gd name="connsiteY2" fmla="*/ 422058 h 1937898"/>
              <a:gd name="connsiteX3" fmla="*/ 1852863 w 1888972"/>
              <a:gd name="connsiteY3" fmla="*/ 434090 h 1937898"/>
              <a:gd name="connsiteX4" fmla="*/ 72189 w 1888972"/>
              <a:gd name="connsiteY4" fmla="*/ 819100 h 1937898"/>
              <a:gd name="connsiteX5" fmla="*/ 1828800 w 1888972"/>
              <a:gd name="connsiteY5" fmla="*/ 819100 h 1937898"/>
              <a:gd name="connsiteX6" fmla="*/ 72189 w 1888972"/>
              <a:gd name="connsiteY6" fmla="*/ 1192079 h 1937898"/>
              <a:gd name="connsiteX7" fmla="*/ 1840832 w 1888972"/>
              <a:gd name="connsiteY7" fmla="*/ 1204111 h 1937898"/>
              <a:gd name="connsiteX8" fmla="*/ 84221 w 1888972"/>
              <a:gd name="connsiteY8" fmla="*/ 1516932 h 1937898"/>
              <a:gd name="connsiteX9" fmla="*/ 1864895 w 1888972"/>
              <a:gd name="connsiteY9" fmla="*/ 1540995 h 1937898"/>
              <a:gd name="connsiteX10" fmla="*/ 120316 w 1888972"/>
              <a:gd name="connsiteY10" fmla="*/ 1889911 h 1937898"/>
              <a:gd name="connsiteX11" fmla="*/ 1864895 w 1888972"/>
              <a:gd name="connsiteY11" fmla="*/ 1926005 h 1937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88972" h="1937898">
                <a:moveTo>
                  <a:pt x="0" y="37047"/>
                </a:moveTo>
                <a:cubicBezTo>
                  <a:pt x="941471" y="4963"/>
                  <a:pt x="1882942" y="-27121"/>
                  <a:pt x="1888958" y="37047"/>
                </a:cubicBezTo>
                <a:cubicBezTo>
                  <a:pt x="1894974" y="101215"/>
                  <a:pt x="42111" y="355884"/>
                  <a:pt x="36095" y="422058"/>
                </a:cubicBezTo>
                <a:cubicBezTo>
                  <a:pt x="30079" y="488232"/>
                  <a:pt x="1846847" y="367916"/>
                  <a:pt x="1852863" y="434090"/>
                </a:cubicBezTo>
                <a:cubicBezTo>
                  <a:pt x="1858879" y="500264"/>
                  <a:pt x="76199" y="754932"/>
                  <a:pt x="72189" y="819100"/>
                </a:cubicBezTo>
                <a:cubicBezTo>
                  <a:pt x="68179" y="883268"/>
                  <a:pt x="1828800" y="756937"/>
                  <a:pt x="1828800" y="819100"/>
                </a:cubicBezTo>
                <a:cubicBezTo>
                  <a:pt x="1828800" y="881263"/>
                  <a:pt x="70184" y="1127911"/>
                  <a:pt x="72189" y="1192079"/>
                </a:cubicBezTo>
                <a:cubicBezTo>
                  <a:pt x="74194" y="1256247"/>
                  <a:pt x="1838827" y="1149969"/>
                  <a:pt x="1840832" y="1204111"/>
                </a:cubicBezTo>
                <a:cubicBezTo>
                  <a:pt x="1842837" y="1258253"/>
                  <a:pt x="80211" y="1460785"/>
                  <a:pt x="84221" y="1516932"/>
                </a:cubicBezTo>
                <a:cubicBezTo>
                  <a:pt x="88231" y="1573079"/>
                  <a:pt x="1858879" y="1478832"/>
                  <a:pt x="1864895" y="1540995"/>
                </a:cubicBezTo>
                <a:cubicBezTo>
                  <a:pt x="1870911" y="1603158"/>
                  <a:pt x="120316" y="1825743"/>
                  <a:pt x="120316" y="1889911"/>
                </a:cubicBezTo>
                <a:cubicBezTo>
                  <a:pt x="120316" y="1954079"/>
                  <a:pt x="992605" y="1940042"/>
                  <a:pt x="1864895" y="1926005"/>
                </a:cubicBezTo>
              </a:path>
            </a:pathLst>
          </a:cu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48155" y="71367"/>
            <a:ext cx="9495691" cy="693322"/>
          </a:xfrm>
        </p:spPr>
        <p:txBody>
          <a:bodyPr/>
          <a:lstStyle/>
          <a:p>
            <a:r>
              <a:rPr lang="en-US" sz="4400" dirty="0"/>
              <a:t>Loop Blocking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334126" y="1390485"/>
            <a:ext cx="6114547" cy="135421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/* Before */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for (j=0; j&lt;N;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j++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for (k=0; k&lt;N; k++) 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C[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][j] = C[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][j] + A[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][k] * B[k][j]; </a:t>
            </a:r>
          </a:p>
        </p:txBody>
      </p:sp>
      <p:sp>
        <p:nvSpPr>
          <p:cNvPr id="13" name="Oval Callout 12"/>
          <p:cNvSpPr/>
          <p:nvPr/>
        </p:nvSpPr>
        <p:spPr>
          <a:xfrm>
            <a:off x="7708072" y="1221511"/>
            <a:ext cx="4113104" cy="1715165"/>
          </a:xfrm>
          <a:prstGeom prst="wedgeEllipseCallout">
            <a:avLst>
              <a:gd name="adj1" fmla="val -39657"/>
              <a:gd name="adj2" fmla="val 50737"/>
            </a:avLst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If N is large, the cache line that has been accessed is likely to be replaced before next access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1C5CBE-C5D8-44E6-A408-1F9E283AB9B9}"/>
              </a:ext>
            </a:extLst>
          </p:cNvPr>
          <p:cNvSpPr/>
          <p:nvPr/>
        </p:nvSpPr>
        <p:spPr>
          <a:xfrm>
            <a:off x="1975011" y="1009769"/>
            <a:ext cx="4847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the traditional matrix multiplication: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80832B-72E3-4F2E-A8AF-0053D7A2B93E}"/>
              </a:ext>
            </a:extLst>
          </p:cNvPr>
          <p:cNvSpPr/>
          <p:nvPr/>
        </p:nvSpPr>
        <p:spPr>
          <a:xfrm>
            <a:off x="2279891" y="5614829"/>
            <a:ext cx="81117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generate one output element (red color), the 6 elements of each input matrix (gray color) will be accessed.</a:t>
            </a:r>
          </a:p>
        </p:txBody>
      </p:sp>
    </p:spTree>
    <p:extLst>
      <p:ext uri="{BB962C8B-B14F-4D97-AF65-F5344CB8AC3E}">
        <p14:creationId xmlns:p14="http://schemas.microsoft.com/office/powerpoint/2010/main" val="60038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Cache Policies: Cases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470165" y="1172095"/>
            <a:ext cx="11400638" cy="5168371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b="1" dirty="0">
                <a:solidFill>
                  <a:srgbClr val="0070C0"/>
                </a:solidFill>
              </a:rPr>
              <a:t>Allocation policy: do we allocate a block in cache for the missed data?</a:t>
            </a:r>
          </a:p>
          <a:p>
            <a:endParaRPr lang="en-US" altLang="en-US" sz="2400" b="1" dirty="0"/>
          </a:p>
          <a:p>
            <a:r>
              <a:rPr lang="en-US" altLang="en-US" sz="2400" b="1" dirty="0">
                <a:solidFill>
                  <a:srgbClr val="00B050"/>
                </a:solidFill>
              </a:rPr>
              <a:t>Read policies:</a:t>
            </a:r>
          </a:p>
          <a:p>
            <a:pPr lvl="1"/>
            <a:r>
              <a:rPr lang="en-US" altLang="en-US" sz="2200" dirty="0">
                <a:solidFill>
                  <a:srgbClr val="00B050"/>
                </a:solidFill>
              </a:rPr>
              <a:t>Read Hit: </a:t>
            </a:r>
            <a:r>
              <a:rPr lang="en-US" sz="2200" dirty="0">
                <a:solidFill>
                  <a:srgbClr val="00B050"/>
                </a:solidFill>
              </a:rPr>
              <a:t>this is what we want. Only one data read from the cache.</a:t>
            </a:r>
          </a:p>
          <a:p>
            <a:pPr lvl="1"/>
            <a:endParaRPr lang="en-US" altLang="en-US" sz="2200" dirty="0">
              <a:solidFill>
                <a:srgbClr val="00B050"/>
              </a:solidFill>
            </a:endParaRPr>
          </a:p>
          <a:p>
            <a:pPr lvl="1"/>
            <a:r>
              <a:rPr lang="en-US" altLang="en-US" sz="2200" dirty="0">
                <a:solidFill>
                  <a:srgbClr val="00B050"/>
                </a:solidFill>
              </a:rPr>
              <a:t>Read Miss: needs to fetch from lower level, but just write to the register once after that</a:t>
            </a:r>
          </a:p>
          <a:p>
            <a:pPr lvl="2"/>
            <a:r>
              <a:rPr lang="en-US" altLang="en-US" sz="2200" dirty="0">
                <a:solidFill>
                  <a:srgbClr val="00B050"/>
                </a:solidFill>
              </a:rPr>
              <a:t>read-allocate (with replacement policy) vs. no-read-allocate (i.e., cache bypassing)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Write policies (only for the data cache): consistency &amp; performance tradeoffs</a:t>
            </a:r>
          </a:p>
          <a:p>
            <a:pPr lvl="1"/>
            <a:r>
              <a:rPr lang="en-US" altLang="en-US" sz="2200" dirty="0"/>
              <a:t>Write Hit: </a:t>
            </a:r>
            <a:r>
              <a:rPr lang="en-US" altLang="en-US" sz="2200" u="sng" dirty="0"/>
              <a:t>behavior and number of writes depends on write policy</a:t>
            </a:r>
          </a:p>
          <a:p>
            <a:pPr lvl="2"/>
            <a:r>
              <a:rPr lang="en-US" altLang="en-US" sz="2200" dirty="0"/>
              <a:t>Write-through vs. write-back vs. write-evict</a:t>
            </a:r>
          </a:p>
          <a:p>
            <a:pPr lvl="1"/>
            <a:endParaRPr lang="en-US" altLang="en-US" sz="2200" dirty="0"/>
          </a:p>
          <a:p>
            <a:pPr lvl="1"/>
            <a:r>
              <a:rPr lang="en-US" altLang="en-US" sz="2200" dirty="0"/>
              <a:t>Write Miss: </a:t>
            </a:r>
            <a:r>
              <a:rPr lang="en-US" altLang="en-US" sz="2200" u="sng" dirty="0"/>
              <a:t>needs to first read from lower level, then apply write policies</a:t>
            </a:r>
          </a:p>
          <a:p>
            <a:pPr lvl="2"/>
            <a:r>
              <a:rPr lang="en-US" altLang="en-US" sz="2200" dirty="0"/>
              <a:t>Write-allocate (with replacement policy): Write-through vs. Write-back</a:t>
            </a:r>
          </a:p>
          <a:p>
            <a:pPr lvl="2"/>
            <a:endParaRPr lang="en-US" altLang="en-US" sz="2200" dirty="0"/>
          </a:p>
          <a:p>
            <a:pPr lvl="2"/>
            <a:r>
              <a:rPr lang="en-US" altLang="en-US" sz="2200" dirty="0"/>
              <a:t>No-write-allocate (bypassing): Write-evict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136BF476-888D-4917-90B4-914C31A6BD23}" type="slidenum">
              <a:rPr lang="en-US" altLang="zh-TW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325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1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1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17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Loop Blocking</a:t>
            </a:r>
          </a:p>
        </p:txBody>
      </p:sp>
      <p:graphicFrame>
        <p:nvGraphicFramePr>
          <p:cNvPr id="19" name="Content Placeholder 3"/>
          <p:cNvGraphicFramePr>
            <a:graphicFrameLocks/>
          </p:cNvGraphicFramePr>
          <p:nvPr/>
        </p:nvGraphicFramePr>
        <p:xfrm>
          <a:off x="7915341" y="3930719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84637" y="46165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81941" y="46165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graphicFrame>
        <p:nvGraphicFramePr>
          <p:cNvPr id="22" name="Content Placeholder 3"/>
          <p:cNvGraphicFramePr>
            <a:graphicFrameLocks/>
          </p:cNvGraphicFramePr>
          <p:nvPr/>
        </p:nvGraphicFramePr>
        <p:xfrm>
          <a:off x="2324667" y="3930719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Content Placeholder 3"/>
          <p:cNvGraphicFramePr>
            <a:graphicFrameLocks/>
          </p:cNvGraphicFramePr>
          <p:nvPr/>
        </p:nvGraphicFramePr>
        <p:xfrm>
          <a:off x="5153715" y="3945959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2316645" y="3910449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48077" y="3906655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03308" y="3918465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100959" y="1489264"/>
            <a:ext cx="8023413" cy="206210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/* After (block size = 4) */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</a:t>
            </a:r>
            <a:r>
              <a:rPr lang="en-US" altLang="en-US" sz="1600" dirty="0" err="1">
                <a:latin typeface="Courier New" panose="02070309020205020404" pitchFamily="49" charset="0"/>
              </a:rPr>
              <a:t>i+b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for (j=0; j&lt;N; j=</a:t>
            </a:r>
            <a:r>
              <a:rPr lang="en-US" altLang="en-US" sz="1600" dirty="0" err="1">
                <a:latin typeface="Courier New" panose="02070309020205020404" pitchFamily="49" charset="0"/>
              </a:rPr>
              <a:t>j+b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for (k=0; k&lt;N; k=</a:t>
            </a:r>
            <a:r>
              <a:rPr lang="en-US" altLang="en-US" sz="1600" dirty="0" err="1">
                <a:latin typeface="Courier New" panose="02070309020205020404" pitchFamily="49" charset="0"/>
              </a:rPr>
              <a:t>k+b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for (ii=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; ii&lt;</a:t>
            </a:r>
            <a:r>
              <a:rPr lang="en-US" altLang="en-US" sz="1600" dirty="0" err="1">
                <a:latin typeface="Courier New" panose="02070309020205020404" pitchFamily="49" charset="0"/>
              </a:rPr>
              <a:t>i+b</a:t>
            </a:r>
            <a:r>
              <a:rPr lang="en-US" altLang="en-US" sz="1600" dirty="0">
                <a:latin typeface="Courier New" panose="02070309020205020404" pitchFamily="49" charset="0"/>
              </a:rPr>
              <a:t>; ii++)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	for (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=j; 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j+b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	 for (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=k; 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k+b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++) 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		C[ii][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 = C[ii][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 + A[ii][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] * B[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]; </a:t>
            </a:r>
          </a:p>
        </p:txBody>
      </p:sp>
      <p:sp>
        <p:nvSpPr>
          <p:cNvPr id="14" name="Oval Callout 13"/>
          <p:cNvSpPr/>
          <p:nvPr/>
        </p:nvSpPr>
        <p:spPr>
          <a:xfrm>
            <a:off x="7595865" y="1810329"/>
            <a:ext cx="3485423" cy="1237689"/>
          </a:xfrm>
          <a:prstGeom prst="wedgeEllipseCallout">
            <a:avLst>
              <a:gd name="adj1" fmla="val -42860"/>
              <a:gd name="adj2" fmla="val 48026"/>
            </a:avLst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Matrix is computed in a smaller block unit</a:t>
            </a:r>
          </a:p>
          <a:p>
            <a:pPr algn="ctr"/>
            <a:r>
              <a:rPr lang="en-US" sz="2000" dirty="0">
                <a:sym typeface="Wingdings" panose="05000000000000000000" pitchFamily="2" charset="2"/>
              </a:rPr>
              <a:t> higher locality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9B6D06-8197-4708-B851-3672FC4A1195}"/>
              </a:ext>
            </a:extLst>
          </p:cNvPr>
          <p:cNvSpPr/>
          <p:nvPr/>
        </p:nvSpPr>
        <p:spPr>
          <a:xfrm>
            <a:off x="1975011" y="1009769"/>
            <a:ext cx="5093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the block-based matrix multiplication:</a:t>
            </a:r>
          </a:p>
        </p:txBody>
      </p:sp>
    </p:spTree>
    <p:extLst>
      <p:ext uri="{BB962C8B-B14F-4D97-AF65-F5344CB8AC3E}">
        <p14:creationId xmlns:p14="http://schemas.microsoft.com/office/powerpoint/2010/main" val="120978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Loop Blocking</a:t>
            </a:r>
          </a:p>
        </p:txBody>
      </p:sp>
      <p:graphicFrame>
        <p:nvGraphicFramePr>
          <p:cNvPr id="19" name="Content Placeholder 3"/>
          <p:cNvGraphicFramePr>
            <a:graphicFrameLocks/>
          </p:cNvGraphicFramePr>
          <p:nvPr/>
        </p:nvGraphicFramePr>
        <p:xfrm>
          <a:off x="7915464" y="3931027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84760" y="46168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82064" y="46168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graphicFrame>
        <p:nvGraphicFramePr>
          <p:cNvPr id="22" name="Content Placeholder 3"/>
          <p:cNvGraphicFramePr>
            <a:graphicFrameLocks/>
          </p:cNvGraphicFramePr>
          <p:nvPr/>
        </p:nvGraphicFramePr>
        <p:xfrm>
          <a:off x="2324790" y="3931027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Content Placeholder 3"/>
          <p:cNvGraphicFramePr>
            <a:graphicFrameLocks/>
          </p:cNvGraphicFramePr>
          <p:nvPr/>
        </p:nvGraphicFramePr>
        <p:xfrm>
          <a:off x="5153838" y="3946267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2316768" y="3910757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48201" y="3906963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03432" y="3918773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100959" y="1489264"/>
            <a:ext cx="8023413" cy="206210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/* After (block size = 4) */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</a:t>
            </a:r>
            <a:r>
              <a:rPr lang="en-US" altLang="en-US" sz="1600" dirty="0" err="1">
                <a:latin typeface="Courier New" panose="02070309020205020404" pitchFamily="49" charset="0"/>
              </a:rPr>
              <a:t>i+b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for (j=0; j&lt;N; j=</a:t>
            </a:r>
            <a:r>
              <a:rPr lang="en-US" altLang="en-US" sz="1600" dirty="0" err="1">
                <a:latin typeface="Courier New" panose="02070309020205020404" pitchFamily="49" charset="0"/>
              </a:rPr>
              <a:t>j+b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for (k=0; k&lt;N; k=</a:t>
            </a:r>
            <a:r>
              <a:rPr lang="en-US" altLang="en-US" sz="1600" dirty="0" err="1">
                <a:latin typeface="Courier New" panose="02070309020205020404" pitchFamily="49" charset="0"/>
              </a:rPr>
              <a:t>k+b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for (ii=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; ii&lt;</a:t>
            </a:r>
            <a:r>
              <a:rPr lang="en-US" altLang="en-US" sz="1600" dirty="0" err="1">
                <a:latin typeface="Courier New" panose="02070309020205020404" pitchFamily="49" charset="0"/>
              </a:rPr>
              <a:t>i+b</a:t>
            </a:r>
            <a:r>
              <a:rPr lang="en-US" altLang="en-US" sz="1600" dirty="0">
                <a:latin typeface="Courier New" panose="02070309020205020404" pitchFamily="49" charset="0"/>
              </a:rPr>
              <a:t>; ii++)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	for (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=j; 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j+b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	 for (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=k; 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k+b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++) 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		C[ii][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 = C[ii][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 + A[ii][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] * B[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AA9866-79CA-4125-8923-9527DDB25123}"/>
              </a:ext>
            </a:extLst>
          </p:cNvPr>
          <p:cNvSpPr/>
          <p:nvPr/>
        </p:nvSpPr>
        <p:spPr>
          <a:xfrm>
            <a:off x="1975011" y="1009769"/>
            <a:ext cx="5093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the block-based matrix multiplication:</a:t>
            </a:r>
          </a:p>
        </p:txBody>
      </p:sp>
    </p:spTree>
    <p:extLst>
      <p:ext uri="{BB962C8B-B14F-4D97-AF65-F5344CB8AC3E}">
        <p14:creationId xmlns:p14="http://schemas.microsoft.com/office/powerpoint/2010/main" val="164263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Loop Blocking</a:t>
            </a:r>
          </a:p>
        </p:txBody>
      </p:sp>
      <p:graphicFrame>
        <p:nvGraphicFramePr>
          <p:cNvPr id="19" name="Content Placeholder 3"/>
          <p:cNvGraphicFramePr>
            <a:graphicFrameLocks/>
          </p:cNvGraphicFramePr>
          <p:nvPr/>
        </p:nvGraphicFramePr>
        <p:xfrm>
          <a:off x="7915274" y="3931841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84570" y="46176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81874" y="46176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graphicFrame>
        <p:nvGraphicFramePr>
          <p:cNvPr id="22" name="Content Placeholder 3"/>
          <p:cNvGraphicFramePr>
            <a:graphicFrameLocks/>
          </p:cNvGraphicFramePr>
          <p:nvPr/>
        </p:nvGraphicFramePr>
        <p:xfrm>
          <a:off x="2324600" y="3931841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Content Placeholder 3"/>
          <p:cNvGraphicFramePr>
            <a:graphicFrameLocks/>
          </p:cNvGraphicFramePr>
          <p:nvPr/>
        </p:nvGraphicFramePr>
        <p:xfrm>
          <a:off x="5153648" y="3947081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2316578" y="3911571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48011" y="3907777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03242" y="3919587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100959" y="1489264"/>
            <a:ext cx="8023413" cy="206210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/* After (block size = 4) */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</a:t>
            </a:r>
            <a:r>
              <a:rPr lang="en-US" altLang="en-US" sz="1600" dirty="0" err="1">
                <a:latin typeface="Courier New" panose="02070309020205020404" pitchFamily="49" charset="0"/>
              </a:rPr>
              <a:t>i+b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for (j=0; j&lt;N; j=</a:t>
            </a:r>
            <a:r>
              <a:rPr lang="en-US" altLang="en-US" sz="1600" dirty="0" err="1">
                <a:latin typeface="Courier New" panose="02070309020205020404" pitchFamily="49" charset="0"/>
              </a:rPr>
              <a:t>j+b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for (k=0; k&lt;N; k=</a:t>
            </a:r>
            <a:r>
              <a:rPr lang="en-US" altLang="en-US" sz="1600" dirty="0" err="1">
                <a:latin typeface="Courier New" panose="02070309020205020404" pitchFamily="49" charset="0"/>
              </a:rPr>
              <a:t>k+b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for (ii=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; ii&lt;</a:t>
            </a:r>
            <a:r>
              <a:rPr lang="en-US" altLang="en-US" sz="1600" dirty="0" err="1">
                <a:latin typeface="Courier New" panose="02070309020205020404" pitchFamily="49" charset="0"/>
              </a:rPr>
              <a:t>i+b</a:t>
            </a:r>
            <a:r>
              <a:rPr lang="en-US" altLang="en-US" sz="1600" dirty="0">
                <a:latin typeface="Courier New" panose="02070309020205020404" pitchFamily="49" charset="0"/>
              </a:rPr>
              <a:t>; ii++)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	for (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=j; 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j+b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	 for (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=k; 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k+b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++) 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		C[ii][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 = C[ii][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 + A[ii][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] * B[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0CFF9D-F39A-4457-AAAE-B242CB3B0410}"/>
              </a:ext>
            </a:extLst>
          </p:cNvPr>
          <p:cNvSpPr/>
          <p:nvPr/>
        </p:nvSpPr>
        <p:spPr>
          <a:xfrm>
            <a:off x="1975011" y="1009769"/>
            <a:ext cx="5093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the block-based matrix multiplication:</a:t>
            </a:r>
          </a:p>
        </p:txBody>
      </p:sp>
    </p:spTree>
    <p:extLst>
      <p:ext uri="{BB962C8B-B14F-4D97-AF65-F5344CB8AC3E}">
        <p14:creationId xmlns:p14="http://schemas.microsoft.com/office/powerpoint/2010/main" val="173473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Loop Blocking</a:t>
            </a:r>
          </a:p>
        </p:txBody>
      </p:sp>
      <p:graphicFrame>
        <p:nvGraphicFramePr>
          <p:cNvPr id="19" name="Content Placeholder 3"/>
          <p:cNvGraphicFramePr>
            <a:graphicFrameLocks/>
          </p:cNvGraphicFramePr>
          <p:nvPr/>
        </p:nvGraphicFramePr>
        <p:xfrm>
          <a:off x="7915274" y="3931028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84570" y="46168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81874" y="4616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graphicFrame>
        <p:nvGraphicFramePr>
          <p:cNvPr id="22" name="Content Placeholder 3"/>
          <p:cNvGraphicFramePr>
            <a:graphicFrameLocks/>
          </p:cNvGraphicFramePr>
          <p:nvPr/>
        </p:nvGraphicFramePr>
        <p:xfrm>
          <a:off x="2324600" y="3931028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Content Placeholder 3"/>
          <p:cNvGraphicFramePr>
            <a:graphicFrameLocks/>
          </p:cNvGraphicFramePr>
          <p:nvPr/>
        </p:nvGraphicFramePr>
        <p:xfrm>
          <a:off x="5153648" y="3946268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2316578" y="3910758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48011" y="3917309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03242" y="3918774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100959" y="1489264"/>
            <a:ext cx="8023413" cy="206210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/* After (block size = 4) */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</a:t>
            </a:r>
            <a:r>
              <a:rPr lang="en-US" altLang="en-US" sz="1600" dirty="0" err="1">
                <a:latin typeface="Courier New" panose="02070309020205020404" pitchFamily="49" charset="0"/>
              </a:rPr>
              <a:t>i+b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for (j=0; j&lt;N; j=</a:t>
            </a:r>
            <a:r>
              <a:rPr lang="en-US" altLang="en-US" sz="1600" dirty="0" err="1">
                <a:latin typeface="Courier New" panose="02070309020205020404" pitchFamily="49" charset="0"/>
              </a:rPr>
              <a:t>j+b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for (k=0; k&lt;N; k=</a:t>
            </a:r>
            <a:r>
              <a:rPr lang="en-US" altLang="en-US" sz="1600" dirty="0" err="1">
                <a:latin typeface="Courier New" panose="02070309020205020404" pitchFamily="49" charset="0"/>
              </a:rPr>
              <a:t>k+b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for (ii=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; ii&lt;</a:t>
            </a:r>
            <a:r>
              <a:rPr lang="en-US" altLang="en-US" sz="1600" dirty="0" err="1">
                <a:latin typeface="Courier New" panose="02070309020205020404" pitchFamily="49" charset="0"/>
              </a:rPr>
              <a:t>i+b</a:t>
            </a:r>
            <a:r>
              <a:rPr lang="en-US" altLang="en-US" sz="1600" dirty="0">
                <a:latin typeface="Courier New" panose="02070309020205020404" pitchFamily="49" charset="0"/>
              </a:rPr>
              <a:t>; ii++)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	for (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=j; 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j+b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	 for (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=k; 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k+b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++) 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		C[ii][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 = C[ii][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 + A[ii][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] * B[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03F77A-452D-4DFD-98A6-D9B38828F289}"/>
              </a:ext>
            </a:extLst>
          </p:cNvPr>
          <p:cNvSpPr/>
          <p:nvPr/>
        </p:nvSpPr>
        <p:spPr>
          <a:xfrm>
            <a:off x="1975011" y="1009769"/>
            <a:ext cx="5093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the block-based matrix multiplication:</a:t>
            </a:r>
          </a:p>
        </p:txBody>
      </p:sp>
    </p:spTree>
    <p:extLst>
      <p:ext uri="{BB962C8B-B14F-4D97-AF65-F5344CB8AC3E}">
        <p14:creationId xmlns:p14="http://schemas.microsoft.com/office/powerpoint/2010/main" val="288254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Loop Blocking</a:t>
            </a:r>
          </a:p>
        </p:txBody>
      </p:sp>
      <p:graphicFrame>
        <p:nvGraphicFramePr>
          <p:cNvPr id="19" name="Content Placeholder 3"/>
          <p:cNvGraphicFramePr>
            <a:graphicFrameLocks/>
          </p:cNvGraphicFramePr>
          <p:nvPr/>
        </p:nvGraphicFramePr>
        <p:xfrm>
          <a:off x="7915274" y="3932659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84570" y="46184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81874" y="46184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graphicFrame>
        <p:nvGraphicFramePr>
          <p:cNvPr id="22" name="Content Placeholder 3"/>
          <p:cNvGraphicFramePr>
            <a:graphicFrameLocks/>
          </p:cNvGraphicFramePr>
          <p:nvPr/>
        </p:nvGraphicFramePr>
        <p:xfrm>
          <a:off x="2324600" y="3932659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Content Placeholder 3"/>
          <p:cNvGraphicFramePr>
            <a:graphicFrameLocks/>
          </p:cNvGraphicFramePr>
          <p:nvPr/>
        </p:nvGraphicFramePr>
        <p:xfrm>
          <a:off x="5153648" y="3947899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038474" y="3912389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48011" y="4664899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03242" y="3920405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100959" y="1489264"/>
            <a:ext cx="8023413" cy="206210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/* After (block size = 4) */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</a:t>
            </a:r>
            <a:r>
              <a:rPr lang="en-US" altLang="en-US" sz="1600" dirty="0" err="1">
                <a:latin typeface="Courier New" panose="02070309020205020404" pitchFamily="49" charset="0"/>
              </a:rPr>
              <a:t>i+b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for (j=0; j&lt;N; j=</a:t>
            </a:r>
            <a:r>
              <a:rPr lang="en-US" altLang="en-US" sz="1600" dirty="0" err="1">
                <a:latin typeface="Courier New" panose="02070309020205020404" pitchFamily="49" charset="0"/>
              </a:rPr>
              <a:t>j+b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for (k=0; k&lt;N; k=</a:t>
            </a:r>
            <a:r>
              <a:rPr lang="en-US" altLang="en-US" sz="1600" dirty="0" err="1">
                <a:latin typeface="Courier New" panose="02070309020205020404" pitchFamily="49" charset="0"/>
              </a:rPr>
              <a:t>k+b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for (ii=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; ii&lt;</a:t>
            </a:r>
            <a:r>
              <a:rPr lang="en-US" altLang="en-US" sz="1600" dirty="0" err="1">
                <a:latin typeface="Courier New" panose="02070309020205020404" pitchFamily="49" charset="0"/>
              </a:rPr>
              <a:t>i+b</a:t>
            </a:r>
            <a:r>
              <a:rPr lang="en-US" altLang="en-US" sz="1600" dirty="0">
                <a:latin typeface="Courier New" panose="02070309020205020404" pitchFamily="49" charset="0"/>
              </a:rPr>
              <a:t>; ii++)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	for (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=j; 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j+b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	 for (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=k; 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k+b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++) 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		C[ii][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 = C[ii][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 + A[ii][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] * B[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4E4721-E1F6-478E-B61A-83F1537270BE}"/>
              </a:ext>
            </a:extLst>
          </p:cNvPr>
          <p:cNvSpPr/>
          <p:nvPr/>
        </p:nvSpPr>
        <p:spPr>
          <a:xfrm>
            <a:off x="1975011" y="1009769"/>
            <a:ext cx="5093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the block-based matrix multiplication:</a:t>
            </a:r>
          </a:p>
        </p:txBody>
      </p:sp>
    </p:spTree>
    <p:extLst>
      <p:ext uri="{BB962C8B-B14F-4D97-AF65-F5344CB8AC3E}">
        <p14:creationId xmlns:p14="http://schemas.microsoft.com/office/powerpoint/2010/main" val="70281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Loop Blocking</a:t>
            </a:r>
          </a:p>
        </p:txBody>
      </p:sp>
      <p:graphicFrame>
        <p:nvGraphicFramePr>
          <p:cNvPr id="19" name="Content Placeholder 3"/>
          <p:cNvGraphicFramePr>
            <a:graphicFrameLocks/>
          </p:cNvGraphicFramePr>
          <p:nvPr/>
        </p:nvGraphicFramePr>
        <p:xfrm>
          <a:off x="7915274" y="3934155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84570" y="46199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81874" y="46199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graphicFrame>
        <p:nvGraphicFramePr>
          <p:cNvPr id="22" name="Content Placeholder 3"/>
          <p:cNvGraphicFramePr>
            <a:graphicFrameLocks/>
          </p:cNvGraphicFramePr>
          <p:nvPr/>
        </p:nvGraphicFramePr>
        <p:xfrm>
          <a:off x="2324600" y="3934155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Content Placeholder 3"/>
          <p:cNvGraphicFramePr>
            <a:graphicFrameLocks/>
          </p:cNvGraphicFramePr>
          <p:nvPr/>
        </p:nvGraphicFramePr>
        <p:xfrm>
          <a:off x="5153648" y="3949395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038474" y="3913885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48011" y="4666395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03242" y="3921901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100959" y="1489264"/>
            <a:ext cx="8023413" cy="206210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/* After (block size = 4) */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</a:t>
            </a:r>
            <a:r>
              <a:rPr lang="en-US" altLang="en-US" sz="1600" dirty="0" err="1">
                <a:latin typeface="Courier New" panose="02070309020205020404" pitchFamily="49" charset="0"/>
              </a:rPr>
              <a:t>i+b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for (j=0; j&lt;N; j=</a:t>
            </a:r>
            <a:r>
              <a:rPr lang="en-US" altLang="en-US" sz="1600" dirty="0" err="1">
                <a:latin typeface="Courier New" panose="02070309020205020404" pitchFamily="49" charset="0"/>
              </a:rPr>
              <a:t>j+b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for (k=0; k&lt;N; k=</a:t>
            </a:r>
            <a:r>
              <a:rPr lang="en-US" altLang="en-US" sz="1600" dirty="0" err="1">
                <a:latin typeface="Courier New" panose="02070309020205020404" pitchFamily="49" charset="0"/>
              </a:rPr>
              <a:t>k+b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for (ii=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; ii&lt;</a:t>
            </a:r>
            <a:r>
              <a:rPr lang="en-US" altLang="en-US" sz="1600" dirty="0" err="1">
                <a:latin typeface="Courier New" panose="02070309020205020404" pitchFamily="49" charset="0"/>
              </a:rPr>
              <a:t>i+b</a:t>
            </a:r>
            <a:r>
              <a:rPr lang="en-US" altLang="en-US" sz="1600" dirty="0">
                <a:latin typeface="Courier New" panose="02070309020205020404" pitchFamily="49" charset="0"/>
              </a:rPr>
              <a:t>; ii++)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	for (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=j; 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j+b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	 for (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=k; 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k+b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++) 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		C[ii][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 = C[ii][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 + A[ii][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] * B[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021D8E-405C-4CA3-93D8-72812CF5FB45}"/>
              </a:ext>
            </a:extLst>
          </p:cNvPr>
          <p:cNvSpPr/>
          <p:nvPr/>
        </p:nvSpPr>
        <p:spPr>
          <a:xfrm>
            <a:off x="1975011" y="1009769"/>
            <a:ext cx="5093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the block-based matrix multiplication:</a:t>
            </a:r>
          </a:p>
        </p:txBody>
      </p:sp>
    </p:spTree>
    <p:extLst>
      <p:ext uri="{BB962C8B-B14F-4D97-AF65-F5344CB8AC3E}">
        <p14:creationId xmlns:p14="http://schemas.microsoft.com/office/powerpoint/2010/main" val="333259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Loop Blocking</a:t>
            </a:r>
          </a:p>
        </p:txBody>
      </p:sp>
      <p:graphicFrame>
        <p:nvGraphicFramePr>
          <p:cNvPr id="19" name="Content Placeholder 3"/>
          <p:cNvGraphicFramePr>
            <a:graphicFrameLocks/>
          </p:cNvGraphicFramePr>
          <p:nvPr/>
        </p:nvGraphicFramePr>
        <p:xfrm>
          <a:off x="7915274" y="3933477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84570" y="46192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81874" y="46192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graphicFrame>
        <p:nvGraphicFramePr>
          <p:cNvPr id="22" name="Content Placeholder 3"/>
          <p:cNvGraphicFramePr>
            <a:graphicFrameLocks/>
          </p:cNvGraphicFramePr>
          <p:nvPr/>
        </p:nvGraphicFramePr>
        <p:xfrm>
          <a:off x="2324600" y="3933477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Content Placeholder 3"/>
          <p:cNvGraphicFramePr>
            <a:graphicFrameLocks/>
          </p:cNvGraphicFramePr>
          <p:nvPr/>
        </p:nvGraphicFramePr>
        <p:xfrm>
          <a:off x="5153648" y="3948717"/>
          <a:ext cx="2228226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800474" y="3913207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48011" y="5422654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03242" y="3921223"/>
            <a:ext cx="762000" cy="7620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100959" y="1489264"/>
            <a:ext cx="8023413" cy="206210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/* After (block size = 4) */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</a:t>
            </a:r>
            <a:r>
              <a:rPr lang="en-US" altLang="en-US" sz="1600" dirty="0" err="1">
                <a:latin typeface="Courier New" panose="02070309020205020404" pitchFamily="49" charset="0"/>
              </a:rPr>
              <a:t>i+b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for (j=0; j&lt;N; j=</a:t>
            </a:r>
            <a:r>
              <a:rPr lang="en-US" altLang="en-US" sz="1600" dirty="0" err="1">
                <a:latin typeface="Courier New" panose="02070309020205020404" pitchFamily="49" charset="0"/>
              </a:rPr>
              <a:t>j+b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for (k=0; k&lt;N; k=</a:t>
            </a:r>
            <a:r>
              <a:rPr lang="en-US" altLang="en-US" sz="1600" dirty="0" err="1">
                <a:latin typeface="Courier New" panose="02070309020205020404" pitchFamily="49" charset="0"/>
              </a:rPr>
              <a:t>k+b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for (ii=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; ii&lt;</a:t>
            </a:r>
            <a:r>
              <a:rPr lang="en-US" altLang="en-US" sz="1600" dirty="0" err="1">
                <a:latin typeface="Courier New" panose="02070309020205020404" pitchFamily="49" charset="0"/>
              </a:rPr>
              <a:t>i+b</a:t>
            </a:r>
            <a:r>
              <a:rPr lang="en-US" altLang="en-US" sz="1600" dirty="0">
                <a:latin typeface="Courier New" panose="02070309020205020404" pitchFamily="49" charset="0"/>
              </a:rPr>
              <a:t>; ii++)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	for (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=j; 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j+b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	 for (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=k; 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k+b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++) </a:t>
            </a:r>
          </a:p>
          <a:p>
            <a:pPr algn="l" eaLnBrk="0" hangingPunct="0"/>
            <a:r>
              <a:rPr lang="en-US" altLang="en-US" sz="1600" dirty="0">
                <a:latin typeface="Courier New" panose="02070309020205020404" pitchFamily="49" charset="0"/>
              </a:rPr>
              <a:t>   		C[ii][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 = C[ii][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 + A[ii][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] * B[</a:t>
            </a:r>
            <a:r>
              <a:rPr lang="en-US" altLang="en-US" sz="1600" dirty="0" err="1">
                <a:latin typeface="Courier New" panose="02070309020205020404" pitchFamily="49" charset="0"/>
              </a:rPr>
              <a:t>kk</a:t>
            </a:r>
            <a:r>
              <a:rPr lang="en-US" altLang="en-US" sz="1600" dirty="0">
                <a:latin typeface="Courier New" panose="02070309020205020404" pitchFamily="49" charset="0"/>
              </a:rPr>
              <a:t>][</a:t>
            </a:r>
            <a:r>
              <a:rPr lang="en-US" altLang="en-US" sz="1600" dirty="0" err="1">
                <a:latin typeface="Courier New" panose="02070309020205020404" pitchFamily="49" charset="0"/>
              </a:rPr>
              <a:t>jj</a:t>
            </a:r>
            <a:r>
              <a:rPr lang="en-US" altLang="en-US" sz="1600" dirty="0">
                <a:latin typeface="Courier New" panose="02070309020205020404" pitchFamily="49" charset="0"/>
              </a:rPr>
              <a:t>];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E1FE61-D00A-4AE2-907A-2B544ABFC72D}"/>
              </a:ext>
            </a:extLst>
          </p:cNvPr>
          <p:cNvSpPr/>
          <p:nvPr/>
        </p:nvSpPr>
        <p:spPr>
          <a:xfrm>
            <a:off x="1975011" y="1009769"/>
            <a:ext cx="5093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the block-based matrix multiplication:</a:t>
            </a:r>
          </a:p>
        </p:txBody>
      </p:sp>
    </p:spTree>
    <p:extLst>
      <p:ext uri="{BB962C8B-B14F-4D97-AF65-F5344CB8AC3E}">
        <p14:creationId xmlns:p14="http://schemas.microsoft.com/office/powerpoint/2010/main" val="404757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Cache Miss Classification: The 3 C’s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Compulsory (cold) Misses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On the 1</a:t>
            </a:r>
            <a:r>
              <a:rPr lang="en-US" sz="2000" baseline="30000" dirty="0"/>
              <a:t>st</a:t>
            </a:r>
            <a:r>
              <a:rPr lang="en-US" sz="2000" dirty="0"/>
              <a:t> reference to a block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Related to # blocks accessed by a code, not related to the configuration of a cache</a:t>
            </a:r>
          </a:p>
          <a:p>
            <a:pPr lvl="2"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b="1" dirty="0"/>
              <a:t>Capacity Misses</a:t>
            </a:r>
          </a:p>
          <a:p>
            <a:pPr lvl="1"/>
            <a:r>
              <a:rPr lang="en-US" sz="2000" dirty="0"/>
              <a:t>The program’s working set size exceeds the cache capacity</a:t>
            </a:r>
          </a:p>
          <a:p>
            <a:pPr lvl="2"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b="1" dirty="0"/>
              <a:t>Conflict Misses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Multiple memory blocks map to the same set in set-associative caches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622E-9E8B-3345-A0BB-CC7097F8D5A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1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400" dirty="0"/>
              <a:t>Reduce Miss Rate (2): Reduce t</a:t>
            </a:r>
            <a:r>
              <a:rPr lang="en-US" sz="4400" dirty="0"/>
              <a:t>he 3 C’s</a:t>
            </a:r>
            <a:endParaRPr lang="en-AU" alt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661B-389E-4F83-8DD9-CABD381A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017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Increase Cache Size</a:t>
            </a:r>
          </a:p>
          <a:p>
            <a:pPr lvl="1"/>
            <a:r>
              <a:rPr lang="en-US" sz="2000" dirty="0"/>
              <a:t>Reduce miss for: capacity miss, conflict miss</a:t>
            </a:r>
          </a:p>
          <a:p>
            <a:pPr lvl="1"/>
            <a:r>
              <a:rPr lang="en-US" sz="2000" dirty="0"/>
              <a:t>But has many limitations</a:t>
            </a:r>
          </a:p>
          <a:p>
            <a:pPr lvl="1"/>
            <a:endParaRPr lang="en-US" sz="2308" dirty="0"/>
          </a:p>
          <a:p>
            <a:r>
              <a:rPr lang="en-US" sz="2400" b="1" dirty="0"/>
              <a:t>Increase Associativity (cache size unchanged)</a:t>
            </a:r>
          </a:p>
          <a:p>
            <a:pPr lvl="1"/>
            <a:r>
              <a:rPr lang="en-US" sz="2000" dirty="0"/>
              <a:t>Reduce miss for: conflict miss</a:t>
            </a:r>
          </a:p>
          <a:p>
            <a:pPr lvl="1"/>
            <a:r>
              <a:rPr lang="en-US" sz="2000" dirty="0"/>
              <a:t>But may increase access latency </a:t>
            </a:r>
          </a:p>
          <a:p>
            <a:pPr lvl="1"/>
            <a:endParaRPr lang="en-US" sz="2308" dirty="0"/>
          </a:p>
          <a:p>
            <a:r>
              <a:rPr lang="en-US" sz="2400" b="1" dirty="0"/>
              <a:t>Increase Cache Block Size (cache size unchanged)</a:t>
            </a:r>
          </a:p>
          <a:p>
            <a:pPr lvl="1"/>
            <a:r>
              <a:rPr lang="en-US" sz="2000" dirty="0"/>
              <a:t>Reduce miss for: compulsory</a:t>
            </a:r>
          </a:p>
          <a:p>
            <a:pPr lvl="1"/>
            <a:r>
              <a:rPr lang="en-US" sz="2000" dirty="0"/>
              <a:t>But may increase miss penalty (more data will be evicted and fetched)</a:t>
            </a:r>
          </a:p>
          <a:p>
            <a:pPr lvl="1"/>
            <a:r>
              <a:rPr lang="en-US" sz="2000" dirty="0"/>
              <a:t>Very large blocks could increase miss rate (i.e., increase capacity miss)</a:t>
            </a:r>
          </a:p>
          <a:p>
            <a:pPr lvl="1"/>
            <a:endParaRPr lang="en-US" sz="2000" dirty="0"/>
          </a:p>
          <a:p>
            <a:pPr lvl="1"/>
            <a:endParaRPr lang="en-US" sz="2308" dirty="0"/>
          </a:p>
          <a:p>
            <a:pPr lvl="1"/>
            <a:endParaRPr lang="en-US" dirty="0"/>
          </a:p>
          <a:p>
            <a:pPr marL="527517" lvl="1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6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Increase Cache Size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5D6AC4-C6B8-4669-BB9F-EC4E7891F8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34" t="15404" r="9424" b="17988"/>
          <a:stretch/>
        </p:blipFill>
        <p:spPr>
          <a:xfrm>
            <a:off x="2034540" y="1837223"/>
            <a:ext cx="8001000" cy="35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3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Write Policy: Write-back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Write-back: inconsistent with lower level</a:t>
            </a:r>
          </a:p>
          <a:p>
            <a:pPr lvl="1"/>
            <a:r>
              <a:rPr lang="en-US" altLang="en-US" sz="2000" dirty="0"/>
              <a:t>The value is written only to the cache line.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The modified (dirty) cache line is written to the lower level </a:t>
            </a:r>
            <a:r>
              <a:rPr lang="en-US" altLang="en-US" sz="2000" u="sng" dirty="0"/>
              <a:t>only when it is evicted</a:t>
            </a:r>
            <a:r>
              <a:rPr lang="en-US" altLang="en-US" sz="2000" dirty="0"/>
              <a:t>.</a:t>
            </a:r>
          </a:p>
          <a:p>
            <a:pPr lvl="2"/>
            <a:r>
              <a:rPr lang="en-US" altLang="en-US" sz="2000" dirty="0"/>
              <a:t>1 dirty bit is needed for each cache line.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A write-back buffer to update lower level with evicted dirty blocks</a:t>
            </a:r>
          </a:p>
          <a:p>
            <a:pPr lvl="2"/>
            <a:r>
              <a:rPr lang="en-US" altLang="en-US" sz="2000" dirty="0"/>
              <a:t>Must write </a:t>
            </a:r>
            <a:r>
              <a:rPr lang="en-US" altLang="en-US" sz="2000" u="sng" dirty="0"/>
              <a:t>a full block</a:t>
            </a:r>
            <a:r>
              <a:rPr lang="en-US" altLang="en-US" sz="2000" dirty="0"/>
              <a:t> at this point since we do not know which word is modified</a:t>
            </a:r>
          </a:p>
          <a:p>
            <a:pPr lvl="2"/>
            <a:endParaRPr lang="en-US" altLang="en-US" sz="2000" dirty="0"/>
          </a:p>
          <a:p>
            <a:pPr lvl="1"/>
            <a:r>
              <a:rPr lang="en-US" altLang="en-US" sz="2000" dirty="0"/>
              <a:t>Example: assume cache block containing word address A is initially in the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136BF476-888D-4917-90B4-914C31A6BD23}" type="slidenum">
              <a:rPr lang="en-US" altLang="zh-TW"/>
              <a:pPr/>
              <a:t>3</a:t>
            </a:fld>
            <a:endParaRPr lang="en-US" altLang="zh-TW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8256" y="5116588"/>
            <a:ext cx="6162976" cy="123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312139" y="5348190"/>
            <a:ext cx="205869" cy="13352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5" dirty="0"/>
              <a:t>A</a:t>
            </a:r>
            <a:endParaRPr lang="en-US" sz="2077" dirty="0"/>
          </a:p>
        </p:txBody>
      </p:sp>
      <p:sp>
        <p:nvSpPr>
          <p:cNvPr id="10" name="Rectangle 9"/>
          <p:cNvSpPr/>
          <p:nvPr/>
        </p:nvSpPr>
        <p:spPr>
          <a:xfrm>
            <a:off x="6791819" y="5279069"/>
            <a:ext cx="205869" cy="13352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351418" y="5345831"/>
            <a:ext cx="960720" cy="667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22660" y="5028094"/>
            <a:ext cx="85113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SW to 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6426" y="5345832"/>
            <a:ext cx="210312" cy="133527"/>
          </a:xfrm>
          <a:prstGeom prst="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791819" y="5474572"/>
            <a:ext cx="205869" cy="13352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48324" y="4960139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dirty bit (A) =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48324" y="4957781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dirty bit (A) = 0</a:t>
            </a:r>
          </a:p>
        </p:txBody>
      </p:sp>
    </p:spTree>
    <p:extLst>
      <p:ext uri="{BB962C8B-B14F-4D97-AF65-F5344CB8AC3E}">
        <p14:creationId xmlns:p14="http://schemas.microsoft.com/office/powerpoint/2010/main" val="31061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" grpId="0" animBg="1"/>
      <p:bldP spid="11" grpId="0"/>
      <p:bldP spid="14" grpId="0" animBg="1"/>
      <p:bldP spid="15" grpId="0" animBg="1"/>
      <p:bldP spid="12" grpId="0"/>
      <p:bldP spid="17" grpId="0"/>
      <p:bldP spid="17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>
            <a:extLst>
              <a:ext uri="{FF2B5EF4-FFF2-40B4-BE49-F238E27FC236}">
                <a16:creationId xmlns:a16="http://schemas.microsoft.com/office/drawing/2014/main" id="{7C43BBFE-9F70-42EE-BA83-C429A14C14AD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Miss Rate vs Block Size vs Cache Size</a:t>
            </a:r>
            <a:endParaRPr lang="en-AU" altLang="en-US" sz="4000" dirty="0"/>
          </a:p>
        </p:txBody>
      </p:sp>
      <p:graphicFrame>
        <p:nvGraphicFramePr>
          <p:cNvPr id="40" name="Object 3">
            <a:extLst>
              <a:ext uri="{FF2B5EF4-FFF2-40B4-BE49-F238E27FC236}">
                <a16:creationId xmlns:a16="http://schemas.microsoft.com/office/drawing/2014/main" id="{968A07D5-1F0C-42B1-9E4F-46E3979B02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6462" y="1168096"/>
          <a:ext cx="6930225" cy="3489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2" name="Rectangle 5">
            <a:extLst>
              <a:ext uri="{FF2B5EF4-FFF2-40B4-BE49-F238E27FC236}">
                <a16:creationId xmlns:a16="http://schemas.microsoft.com/office/drawing/2014/main" id="{233CC8EF-C954-45CE-B6B1-C45020C2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469" y="4908121"/>
            <a:ext cx="8463032" cy="11592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marL="342900" indent="-342900"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 size – the larger the better</a:t>
            </a:r>
          </a:p>
          <a:p>
            <a:pPr marL="342900" indent="-342900"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size – tradeoffs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4D3652-8000-4840-BB2A-321EC772182D}"/>
              </a:ext>
            </a:extLst>
          </p:cNvPr>
          <p:cNvSpPr txBox="1"/>
          <p:nvPr/>
        </p:nvSpPr>
        <p:spPr>
          <a:xfrm>
            <a:off x="7007985" y="5605748"/>
            <a:ext cx="33491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SzPct val="75000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82466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0" grpId="0" uiExpand="1">
        <p:bldSub>
          <a:bldChart bld="series" animBg="0"/>
        </p:bldSub>
      </p:bldGraphic>
      <p:bldP spid="42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41929" y="2128434"/>
            <a:ext cx="2287588" cy="2165350"/>
            <a:chOff x="288" y="2688"/>
            <a:chExt cx="1441" cy="1364"/>
          </a:xfrm>
        </p:grpSpPr>
        <p:sp>
          <p:nvSpPr>
            <p:cNvPr id="1132549" name="Line 5"/>
            <p:cNvSpPr>
              <a:spLocks noChangeShapeType="1"/>
            </p:cNvSpPr>
            <p:nvPr/>
          </p:nvSpPr>
          <p:spPr bwMode="auto">
            <a:xfrm>
              <a:off x="489" y="2936"/>
              <a:ext cx="0" cy="8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50" name="Line 6"/>
            <p:cNvSpPr>
              <a:spLocks noChangeShapeType="1"/>
            </p:cNvSpPr>
            <p:nvPr/>
          </p:nvSpPr>
          <p:spPr bwMode="auto">
            <a:xfrm>
              <a:off x="497" y="3840"/>
              <a:ext cx="12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51" name="Rectangle 7"/>
            <p:cNvSpPr>
              <a:spLocks noChangeArrowheads="1"/>
            </p:cNvSpPr>
            <p:nvPr/>
          </p:nvSpPr>
          <p:spPr bwMode="auto">
            <a:xfrm>
              <a:off x="288" y="2688"/>
              <a:ext cx="483" cy="2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b="1"/>
                <a:t>Miss</a:t>
              </a:r>
            </a:p>
            <a:p>
              <a:pPr>
                <a:lnSpc>
                  <a:spcPct val="85000"/>
                </a:lnSpc>
              </a:pPr>
              <a:r>
                <a:rPr lang="en-US" sz="1600" b="1"/>
                <a:t>Penalty</a:t>
              </a:r>
            </a:p>
          </p:txBody>
        </p:sp>
        <p:sp>
          <p:nvSpPr>
            <p:cNvPr id="1132552" name="Line 8"/>
            <p:cNvSpPr>
              <a:spLocks noChangeShapeType="1"/>
            </p:cNvSpPr>
            <p:nvPr/>
          </p:nvSpPr>
          <p:spPr bwMode="auto">
            <a:xfrm flipV="1">
              <a:off x="497" y="3064"/>
              <a:ext cx="944" cy="49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53" name="Rectangle 9"/>
            <p:cNvSpPr>
              <a:spLocks noChangeArrowheads="1"/>
            </p:cNvSpPr>
            <p:nvPr/>
          </p:nvSpPr>
          <p:spPr bwMode="auto">
            <a:xfrm>
              <a:off x="1056" y="3840"/>
              <a:ext cx="64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Block Size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641532" y="2052234"/>
            <a:ext cx="3067053" cy="2216150"/>
            <a:chOff x="1889" y="2656"/>
            <a:chExt cx="1932" cy="1396"/>
          </a:xfrm>
        </p:grpSpPr>
        <p:sp>
          <p:nvSpPr>
            <p:cNvPr id="1132555" name="Line 11"/>
            <p:cNvSpPr>
              <a:spLocks noChangeShapeType="1"/>
            </p:cNvSpPr>
            <p:nvPr/>
          </p:nvSpPr>
          <p:spPr bwMode="auto">
            <a:xfrm>
              <a:off x="2121" y="2936"/>
              <a:ext cx="0" cy="8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56" name="Line 12"/>
            <p:cNvSpPr>
              <a:spLocks noChangeShapeType="1"/>
            </p:cNvSpPr>
            <p:nvPr/>
          </p:nvSpPr>
          <p:spPr bwMode="auto">
            <a:xfrm>
              <a:off x="2129" y="3840"/>
              <a:ext cx="12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57" name="Rectangle 13"/>
            <p:cNvSpPr>
              <a:spLocks noChangeArrowheads="1"/>
            </p:cNvSpPr>
            <p:nvPr/>
          </p:nvSpPr>
          <p:spPr bwMode="auto">
            <a:xfrm>
              <a:off x="1889" y="2656"/>
              <a:ext cx="358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/>
                <a:t>Miss</a:t>
              </a:r>
            </a:p>
            <a:p>
              <a:pPr>
                <a:lnSpc>
                  <a:spcPct val="85000"/>
                </a:lnSpc>
              </a:pPr>
              <a:r>
                <a:rPr lang="en-US" b="1"/>
                <a:t>Rate</a:t>
              </a:r>
            </a:p>
          </p:txBody>
        </p:sp>
        <p:sp>
          <p:nvSpPr>
            <p:cNvPr id="1132558" name="Line 14"/>
            <p:cNvSpPr>
              <a:spLocks noChangeShapeType="1"/>
            </p:cNvSpPr>
            <p:nvPr/>
          </p:nvSpPr>
          <p:spPr bwMode="auto">
            <a:xfrm>
              <a:off x="2225" y="3080"/>
              <a:ext cx="80" cy="32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59" name="Line 15"/>
            <p:cNvSpPr>
              <a:spLocks noChangeShapeType="1"/>
            </p:cNvSpPr>
            <p:nvPr/>
          </p:nvSpPr>
          <p:spPr bwMode="auto">
            <a:xfrm>
              <a:off x="2321" y="3416"/>
              <a:ext cx="176" cy="27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60" name="Line 16"/>
            <p:cNvSpPr>
              <a:spLocks noChangeShapeType="1"/>
            </p:cNvSpPr>
            <p:nvPr/>
          </p:nvSpPr>
          <p:spPr bwMode="auto">
            <a:xfrm>
              <a:off x="2513" y="3704"/>
              <a:ext cx="224" cy="3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61" name="Line 17"/>
            <p:cNvSpPr>
              <a:spLocks noChangeShapeType="1"/>
            </p:cNvSpPr>
            <p:nvPr/>
          </p:nvSpPr>
          <p:spPr bwMode="auto">
            <a:xfrm>
              <a:off x="2753" y="3732"/>
              <a:ext cx="22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62" name="Line 18"/>
            <p:cNvSpPr>
              <a:spLocks noChangeShapeType="1"/>
            </p:cNvSpPr>
            <p:nvPr/>
          </p:nvSpPr>
          <p:spPr bwMode="auto">
            <a:xfrm flipV="1">
              <a:off x="2993" y="3622"/>
              <a:ext cx="224" cy="11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63" name="Line 19"/>
            <p:cNvSpPr>
              <a:spLocks noChangeShapeType="1"/>
            </p:cNvSpPr>
            <p:nvPr/>
          </p:nvSpPr>
          <p:spPr bwMode="auto">
            <a:xfrm flipV="1">
              <a:off x="2413" y="2966"/>
              <a:ext cx="184" cy="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64" name="Rectangle 20"/>
            <p:cNvSpPr>
              <a:spLocks noChangeArrowheads="1"/>
            </p:cNvSpPr>
            <p:nvPr/>
          </p:nvSpPr>
          <p:spPr bwMode="auto">
            <a:xfrm>
              <a:off x="2321" y="2790"/>
              <a:ext cx="1297" cy="1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/>
                <a:t>Exploits Spatial Locality</a:t>
              </a:r>
            </a:p>
          </p:txBody>
        </p:sp>
        <p:sp>
          <p:nvSpPr>
            <p:cNvPr id="1132565" name="Line 21"/>
            <p:cNvSpPr>
              <a:spLocks noChangeShapeType="1"/>
            </p:cNvSpPr>
            <p:nvPr/>
          </p:nvSpPr>
          <p:spPr bwMode="auto">
            <a:xfrm flipV="1">
              <a:off x="3133" y="3494"/>
              <a:ext cx="4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66" name="Rectangle 22"/>
            <p:cNvSpPr>
              <a:spLocks noChangeArrowheads="1"/>
            </p:cNvSpPr>
            <p:nvPr/>
          </p:nvSpPr>
          <p:spPr bwMode="auto">
            <a:xfrm>
              <a:off x="2753" y="3100"/>
              <a:ext cx="1068" cy="4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/>
                <a:t>Fewer blocks -- increases capacity misses</a:t>
              </a:r>
            </a:p>
          </p:txBody>
        </p:sp>
        <p:sp>
          <p:nvSpPr>
            <p:cNvPr id="1132567" name="Rectangle 23"/>
            <p:cNvSpPr>
              <a:spLocks noChangeArrowheads="1"/>
            </p:cNvSpPr>
            <p:nvPr/>
          </p:nvSpPr>
          <p:spPr bwMode="auto">
            <a:xfrm>
              <a:off x="2640" y="3840"/>
              <a:ext cx="64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Block Size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321606" y="1899834"/>
            <a:ext cx="2722563" cy="2425700"/>
            <a:chOff x="3835" y="2524"/>
            <a:chExt cx="1715" cy="1528"/>
          </a:xfrm>
        </p:grpSpPr>
        <p:sp>
          <p:nvSpPr>
            <p:cNvPr id="1132569" name="Line 25"/>
            <p:cNvSpPr>
              <a:spLocks noChangeShapeType="1"/>
            </p:cNvSpPr>
            <p:nvPr/>
          </p:nvSpPr>
          <p:spPr bwMode="auto">
            <a:xfrm>
              <a:off x="4080" y="2936"/>
              <a:ext cx="0" cy="8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70" name="Line 26"/>
            <p:cNvSpPr>
              <a:spLocks noChangeShapeType="1"/>
            </p:cNvSpPr>
            <p:nvPr/>
          </p:nvSpPr>
          <p:spPr bwMode="auto">
            <a:xfrm>
              <a:off x="4088" y="3840"/>
              <a:ext cx="10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71" name="Rectangle 27"/>
            <p:cNvSpPr>
              <a:spLocks noChangeArrowheads="1"/>
            </p:cNvSpPr>
            <p:nvPr/>
          </p:nvSpPr>
          <p:spPr bwMode="auto">
            <a:xfrm>
              <a:off x="3835" y="2524"/>
              <a:ext cx="513" cy="4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 b="1"/>
                <a:t>Average</a:t>
              </a:r>
            </a:p>
            <a:p>
              <a:pPr algn="ctr">
                <a:lnSpc>
                  <a:spcPct val="85000"/>
                </a:lnSpc>
              </a:pPr>
              <a:r>
                <a:rPr lang="en-US" sz="1600" b="1"/>
                <a:t>Access</a:t>
              </a:r>
            </a:p>
            <a:p>
              <a:pPr algn="ctr">
                <a:lnSpc>
                  <a:spcPct val="85000"/>
                </a:lnSpc>
              </a:pPr>
              <a:r>
                <a:rPr lang="en-US" sz="1600" b="1"/>
                <a:t>Time</a:t>
              </a:r>
            </a:p>
          </p:txBody>
        </p:sp>
        <p:sp>
          <p:nvSpPr>
            <p:cNvPr id="1132572" name="Line 28"/>
            <p:cNvSpPr>
              <a:spLocks noChangeShapeType="1"/>
            </p:cNvSpPr>
            <p:nvPr/>
          </p:nvSpPr>
          <p:spPr bwMode="auto">
            <a:xfrm>
              <a:off x="4184" y="3080"/>
              <a:ext cx="80" cy="32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73" name="Line 29"/>
            <p:cNvSpPr>
              <a:spLocks noChangeShapeType="1"/>
            </p:cNvSpPr>
            <p:nvPr/>
          </p:nvSpPr>
          <p:spPr bwMode="auto">
            <a:xfrm>
              <a:off x="4280" y="3416"/>
              <a:ext cx="176" cy="27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74" name="Line 30"/>
            <p:cNvSpPr>
              <a:spLocks noChangeShapeType="1"/>
            </p:cNvSpPr>
            <p:nvPr/>
          </p:nvSpPr>
          <p:spPr bwMode="auto">
            <a:xfrm>
              <a:off x="4472" y="3704"/>
              <a:ext cx="224" cy="3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75" name="Line 31"/>
            <p:cNvSpPr>
              <a:spLocks noChangeShapeType="1"/>
            </p:cNvSpPr>
            <p:nvPr/>
          </p:nvSpPr>
          <p:spPr bwMode="auto">
            <a:xfrm flipV="1">
              <a:off x="4712" y="3616"/>
              <a:ext cx="176" cy="1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76" name="Line 32"/>
            <p:cNvSpPr>
              <a:spLocks noChangeShapeType="1"/>
            </p:cNvSpPr>
            <p:nvPr/>
          </p:nvSpPr>
          <p:spPr bwMode="auto">
            <a:xfrm flipV="1">
              <a:off x="4904" y="3394"/>
              <a:ext cx="128" cy="20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77" name="Line 33"/>
            <p:cNvSpPr>
              <a:spLocks noChangeShapeType="1"/>
            </p:cNvSpPr>
            <p:nvPr/>
          </p:nvSpPr>
          <p:spPr bwMode="auto">
            <a:xfrm flipH="1" flipV="1">
              <a:off x="4944" y="3276"/>
              <a:ext cx="4" cy="2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78" name="Rectangle 34"/>
            <p:cNvSpPr>
              <a:spLocks noChangeArrowheads="1"/>
            </p:cNvSpPr>
            <p:nvPr/>
          </p:nvSpPr>
          <p:spPr bwMode="auto">
            <a:xfrm>
              <a:off x="4350" y="2862"/>
              <a:ext cx="1200" cy="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 dirty="0"/>
                <a:t>Increased Miss Penalty</a:t>
              </a:r>
            </a:p>
            <a:p>
              <a:pPr algn="ctr">
                <a:lnSpc>
                  <a:spcPct val="85000"/>
                </a:lnSpc>
              </a:pPr>
              <a:r>
                <a:rPr lang="en-US" sz="1600" dirty="0"/>
                <a:t>&amp; Miss Rate</a:t>
              </a:r>
            </a:p>
          </p:txBody>
        </p:sp>
        <p:sp>
          <p:nvSpPr>
            <p:cNvPr id="1132579" name="Rectangle 35"/>
            <p:cNvSpPr>
              <a:spLocks noChangeArrowheads="1"/>
            </p:cNvSpPr>
            <p:nvPr/>
          </p:nvSpPr>
          <p:spPr bwMode="auto">
            <a:xfrm>
              <a:off x="4464" y="3840"/>
              <a:ext cx="64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Block Size</a:t>
              </a:r>
            </a:p>
          </p:txBody>
        </p:sp>
      </p:grpSp>
      <p:sp>
        <p:nvSpPr>
          <p:cNvPr id="1132580" name="Rectangle 36"/>
          <p:cNvSpPr>
            <a:spLocks noChangeArrowheads="1"/>
          </p:cNvSpPr>
          <p:nvPr/>
        </p:nvSpPr>
        <p:spPr bwMode="auto">
          <a:xfrm>
            <a:off x="1641532" y="5059198"/>
            <a:ext cx="9155619" cy="3836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</a:pPr>
            <a:r>
              <a:rPr lang="en-US" sz="2400" b="1" dirty="0">
                <a:solidFill>
                  <a:srgbClr val="0070C0"/>
                </a:solidFill>
              </a:rPr>
              <a:t>Average Memory Access Time = Hit Time  +   Miss Penalty x Miss Rate</a:t>
            </a: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7C43BBFE-9F70-42EE-BA83-C429A14C14AD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Block Size Tradeoff</a:t>
            </a:r>
            <a:endParaRPr lang="en-AU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3144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8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>
            <a:extLst>
              <a:ext uri="{FF2B5EF4-FFF2-40B4-BE49-F238E27FC236}">
                <a16:creationId xmlns:a16="http://schemas.microsoft.com/office/drawing/2014/main" id="{7C43BBFE-9F70-42EE-BA83-C429A14C14AD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Benefits of Set Associative Caches</a:t>
            </a:r>
            <a:endParaRPr lang="en-AU" altLang="en-US" sz="3600" dirty="0"/>
          </a:p>
        </p:txBody>
      </p:sp>
      <p:graphicFrame>
        <p:nvGraphicFramePr>
          <p:cNvPr id="6" name="Object 29">
            <a:extLst>
              <a:ext uri="{FF2B5EF4-FFF2-40B4-BE49-F238E27FC236}">
                <a16:creationId xmlns:a16="http://schemas.microsoft.com/office/drawing/2014/main" id="{B551E92D-71B0-4B22-8FE3-1725913A69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5712" y="1121045"/>
          <a:ext cx="5562901" cy="408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6715198" imgH="4934086" progId="MSGraph.Chart.8">
                  <p:embed followColorScheme="full"/>
                </p:oleObj>
              </mc:Choice>
              <mc:Fallback>
                <p:oleObj name="Chart" r:id="rId3" imgW="6715198" imgH="4934086" progId="MSGraph.Chart.8">
                  <p:embed followColorScheme="full"/>
                  <p:pic>
                    <p:nvPicPr>
                      <p:cNvPr id="6" name="Object 29">
                        <a:extLst>
                          <a:ext uri="{FF2B5EF4-FFF2-40B4-BE49-F238E27FC236}">
                            <a16:creationId xmlns:a16="http://schemas.microsoft.com/office/drawing/2014/main" id="{B551E92D-71B0-4B22-8FE3-1725913A69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5712" y="1121045"/>
                        <a:ext cx="5562901" cy="4086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1">
            <a:extLst>
              <a:ext uri="{FF2B5EF4-FFF2-40B4-BE49-F238E27FC236}">
                <a16:creationId xmlns:a16="http://schemas.microsoft.com/office/drawing/2014/main" id="{5D0BAA4D-DBB1-483A-B0A1-8881DA766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81001"/>
            <a:ext cx="543990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Data from Hennessy &amp; Patterson, </a:t>
            </a:r>
            <a:r>
              <a:rPr lang="en-US" sz="1200" i="1" dirty="0">
                <a:solidFill>
                  <a:schemeClr val="accent2"/>
                </a:solidFill>
              </a:rPr>
              <a:t>Computer Architecture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B00F5D5F-AA89-4BD5-9FDB-A71B946B6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22" y="5355606"/>
            <a:ext cx="10385156" cy="35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/>
          <a:p>
            <a:pPr>
              <a:spcBef>
                <a:spcPct val="30000"/>
              </a:spcBef>
              <a:buClr>
                <a:schemeClr val="accent1"/>
              </a:buClr>
              <a:buSzPct val="75000"/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Largest gains when going from direct mapped to 2-way (20%+ reduction in miss rate)</a:t>
            </a:r>
          </a:p>
        </p:txBody>
      </p:sp>
    </p:spTree>
    <p:extLst>
      <p:ext uri="{BB962C8B-B14F-4D97-AF65-F5344CB8AC3E}">
        <p14:creationId xmlns:p14="http://schemas.microsoft.com/office/powerpoint/2010/main" val="276095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6" grpId="0"/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2" y="71367"/>
            <a:ext cx="11582398" cy="693322"/>
          </a:xfrm>
        </p:spPr>
        <p:txBody>
          <a:bodyPr/>
          <a:lstStyle/>
          <a:p>
            <a:r>
              <a:rPr lang="en-US" altLang="en-US" sz="4400" dirty="0"/>
              <a:t>Reduce Miss Rate (3): </a:t>
            </a:r>
            <a:r>
              <a:rPr lang="en-US" sz="4400" dirty="0"/>
              <a:t>Policies</a:t>
            </a:r>
          </a:p>
        </p:txBody>
      </p:sp>
      <p:sp>
        <p:nvSpPr>
          <p:cNvPr id="170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910" y="1312892"/>
            <a:ext cx="9047339" cy="459119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b="1" dirty="0"/>
              <a:t>Use appropriate policies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LRU + write-back works for most applications</a:t>
            </a:r>
          </a:p>
          <a:p>
            <a:pPr lvl="1">
              <a:spcBef>
                <a:spcPts val="600"/>
              </a:spcBef>
            </a:pP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en-US" sz="2000" dirty="0"/>
              <a:t>Many GPUs use write-hit write-evict + write-miss no-write-allocate</a:t>
            </a:r>
          </a:p>
          <a:p>
            <a:pPr lvl="1">
              <a:spcBef>
                <a:spcPts val="600"/>
              </a:spcBef>
            </a:pP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en-US" sz="2000" dirty="0"/>
              <a:t>Can even dynamically change policy according to profiling</a:t>
            </a:r>
          </a:p>
          <a:p>
            <a:pPr>
              <a:spcBef>
                <a:spcPts val="600"/>
              </a:spcBef>
            </a:pPr>
            <a:endParaRPr lang="en-US" sz="2400" dirty="0">
              <a:cs typeface="Arial" charset="0"/>
            </a:endParaRPr>
          </a:p>
          <a:p>
            <a:pPr>
              <a:spcBef>
                <a:spcPts val="600"/>
              </a:spcBef>
            </a:pPr>
            <a:r>
              <a:rPr lang="en-US" sz="2400" b="1" dirty="0">
                <a:cs typeface="Arial" charset="0"/>
              </a:rPr>
              <a:t>Use more advanced policies 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cs typeface="Arial" charset="0"/>
              </a:rPr>
              <a:t>E.g., ML based</a:t>
            </a:r>
          </a:p>
          <a:p>
            <a:pPr>
              <a:spcBef>
                <a:spcPts val="600"/>
              </a:spcBef>
            </a:pPr>
            <a:endParaRPr lang="en-US" sz="24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25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0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0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0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0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00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86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38" y="128032"/>
            <a:ext cx="11959524" cy="693322"/>
          </a:xfrm>
        </p:spPr>
        <p:txBody>
          <a:bodyPr/>
          <a:lstStyle/>
          <a:p>
            <a:r>
              <a:rPr lang="en-US" altLang="en-US" sz="4400" dirty="0"/>
              <a:t>Reduce Miss Rate (4): M</a:t>
            </a:r>
            <a:r>
              <a:rPr lang="en-US" sz="4400" dirty="0"/>
              <a:t>ulti-level Caches</a:t>
            </a:r>
          </a:p>
        </p:txBody>
      </p:sp>
      <p:sp>
        <p:nvSpPr>
          <p:cNvPr id="170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724" y="1306689"/>
            <a:ext cx="10363201" cy="3844432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600"/>
              </a:spcBef>
            </a:pPr>
            <a:r>
              <a:rPr lang="en-US" sz="2400" b="1" dirty="0"/>
              <a:t>Having a unified L2 cache (i.e., it holds both instructions and data) and in some cases even a unified L3 cache</a:t>
            </a:r>
          </a:p>
          <a:p>
            <a:pPr marL="457200" indent="-457200">
              <a:spcBef>
                <a:spcPts val="600"/>
              </a:spcBef>
            </a:pPr>
            <a:endParaRPr lang="en-US" sz="2400" dirty="0"/>
          </a:p>
          <a:p>
            <a:r>
              <a:rPr lang="en-US" sz="2400" b="1" dirty="0"/>
              <a:t>L1 cache should focus on </a:t>
            </a:r>
            <a:r>
              <a:rPr lang="en-US" sz="2400" b="1" dirty="0">
                <a:solidFill>
                  <a:schemeClr val="accent1"/>
                </a:solidFill>
              </a:rPr>
              <a:t>minimizing hit time</a:t>
            </a:r>
            <a:r>
              <a:rPr lang="en-US" sz="2400" b="1" dirty="0"/>
              <a:t> in support of a shorter clock cycle</a:t>
            </a:r>
          </a:p>
          <a:p>
            <a:pPr lvl="1"/>
            <a:endParaRPr lang="en-US" sz="2400" dirty="0"/>
          </a:p>
          <a:p>
            <a:r>
              <a:rPr lang="en-US" sz="2400" b="1" dirty="0"/>
              <a:t>Secondary cache(s) should focus on </a:t>
            </a:r>
            <a:r>
              <a:rPr lang="en-US" sz="2400" b="1" dirty="0">
                <a:solidFill>
                  <a:schemeClr val="accent1"/>
                </a:solidFill>
              </a:rPr>
              <a:t>reducing miss rate</a:t>
            </a:r>
            <a:r>
              <a:rPr lang="en-US" sz="2400" b="1" dirty="0"/>
              <a:t> to reduce the penalty of long main memory access times</a:t>
            </a:r>
          </a:p>
          <a:p>
            <a:pPr marL="457200" indent="-457200">
              <a:spcBef>
                <a:spcPts val="6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434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0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0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867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Split vs. Unified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1112520"/>
            <a:ext cx="10972798" cy="5086350"/>
          </a:xfrm>
        </p:spPr>
        <p:txBody>
          <a:bodyPr>
            <a:noAutofit/>
          </a:bodyPr>
          <a:lstStyle/>
          <a:p>
            <a:r>
              <a:rPr lang="en-US" sz="2400" b="1" dirty="0"/>
              <a:t>Split L1I$ and L1D$: to optimize </a:t>
            </a:r>
            <a:r>
              <a:rPr lang="en-US" sz="2400" b="1" dirty="0" err="1"/>
              <a:t>t</a:t>
            </a:r>
            <a:r>
              <a:rPr lang="en-US" sz="2400" b="1" baseline="-25000" dirty="0" err="1"/>
              <a:t>hit</a:t>
            </a:r>
            <a:endParaRPr lang="en-US" sz="2400" b="1" baseline="-25000" dirty="0"/>
          </a:p>
          <a:p>
            <a:pPr lvl="1"/>
            <a:r>
              <a:rPr lang="en-US" sz="2000" dirty="0"/>
              <a:t>Low capacity/associativity/block size (reduce </a:t>
            </a:r>
            <a:r>
              <a:rPr lang="en-US" sz="2000" dirty="0" err="1"/>
              <a:t>t</a:t>
            </a:r>
            <a:r>
              <a:rPr lang="en-US" sz="2000" baseline="-25000" dirty="0" err="1"/>
              <a:t>hit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Minimize structural hazards</a:t>
            </a:r>
          </a:p>
          <a:p>
            <a:pPr lvl="1"/>
            <a:r>
              <a:rPr lang="en-US" sz="2000" dirty="0"/>
              <a:t>Can optimize L1I$ for wide output and no writes</a:t>
            </a:r>
          </a:p>
          <a:p>
            <a:endParaRPr lang="en-US" sz="2400" dirty="0"/>
          </a:p>
          <a:p>
            <a:r>
              <a:rPr lang="en-US" sz="2400" b="1" dirty="0"/>
              <a:t>Unified L2: to optimize hit rate</a:t>
            </a:r>
          </a:p>
          <a:p>
            <a:pPr lvl="1"/>
            <a:r>
              <a:rPr lang="en-US" sz="2000" dirty="0" err="1"/>
              <a:t>t</a:t>
            </a:r>
            <a:r>
              <a:rPr lang="en-US" sz="2000" baseline="-25000" dirty="0" err="1"/>
              <a:t>hit</a:t>
            </a:r>
            <a:r>
              <a:rPr lang="en-US" sz="2000" dirty="0"/>
              <a:t> is less important due to less frequent accesses &amp; long delay already</a:t>
            </a:r>
          </a:p>
          <a:p>
            <a:pPr lvl="1"/>
            <a:r>
              <a:rPr lang="en-US" sz="2000" dirty="0"/>
              <a:t>High capacity/associativity/block size (reduce %</a:t>
            </a:r>
            <a:r>
              <a:rPr lang="en-US" sz="2000" baseline="-25000" dirty="0"/>
              <a:t>miss</a:t>
            </a:r>
            <a:r>
              <a:rPr lang="en-US" sz="2000" dirty="0"/>
              <a:t>)</a:t>
            </a:r>
          </a:p>
          <a:p>
            <a:pPr lvl="2"/>
            <a:r>
              <a:rPr lang="en-US" sz="1538" dirty="0"/>
              <a:t>Unused </a:t>
            </a:r>
            <a:r>
              <a:rPr lang="en-US" sz="1538" dirty="0" err="1"/>
              <a:t>instr</a:t>
            </a:r>
            <a:r>
              <a:rPr lang="en-US" sz="1538" dirty="0"/>
              <a:t> capacity can be used for data (fewer capacity misses) </a:t>
            </a:r>
          </a:p>
          <a:p>
            <a:pPr lvl="2"/>
            <a:endParaRPr lang="en-US" sz="1538" dirty="0"/>
          </a:p>
          <a:p>
            <a:pPr lvl="2"/>
            <a:r>
              <a:rPr lang="en-US" sz="1538" dirty="0" err="1"/>
              <a:t>Instr</a:t>
            </a:r>
            <a:r>
              <a:rPr lang="en-US" sz="1538" dirty="0"/>
              <a:t> / data conflicts (small to no increase for conflict misses in a large cache)</a:t>
            </a:r>
          </a:p>
          <a:p>
            <a:pPr lvl="2"/>
            <a:endParaRPr lang="en-US" sz="1538" dirty="0"/>
          </a:p>
          <a:p>
            <a:pPr lvl="1"/>
            <a:r>
              <a:rPr lang="en-US" sz="2000" dirty="0" err="1"/>
              <a:t>Instr</a:t>
            </a:r>
            <a:r>
              <a:rPr lang="en-US" sz="2000" dirty="0"/>
              <a:t> / data structural hazards are rare (would take a simultaneous L1I$ and L1D$ miss)</a:t>
            </a:r>
          </a:p>
        </p:txBody>
      </p:sp>
    </p:spTree>
    <p:extLst>
      <p:ext uri="{BB962C8B-B14F-4D97-AF65-F5344CB8AC3E}">
        <p14:creationId xmlns:p14="http://schemas.microsoft.com/office/powerpoint/2010/main" val="79225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8140"/>
            <a:ext cx="10972799" cy="693322"/>
          </a:xfrm>
        </p:spPr>
        <p:txBody>
          <a:bodyPr/>
          <a:lstStyle/>
          <a:p>
            <a:r>
              <a:rPr lang="en-US" altLang="en-US" sz="4400" dirty="0"/>
              <a:t>Reduce Miss Rate (5): Prefetching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4" y="1116190"/>
            <a:ext cx="10677527" cy="5212709"/>
          </a:xfrm>
        </p:spPr>
        <p:txBody>
          <a:bodyPr>
            <a:noAutofit/>
          </a:bodyPr>
          <a:lstStyle/>
          <a:p>
            <a:r>
              <a:rPr lang="en-US" sz="2400" b="1" dirty="0"/>
              <a:t>Hardware prefetching</a:t>
            </a:r>
          </a:p>
          <a:p>
            <a:pPr lvl="1"/>
            <a:r>
              <a:rPr lang="en-US" sz="2000" dirty="0"/>
              <a:t>Fetch blocks into the cache proactively (speculatively)</a:t>
            </a:r>
          </a:p>
          <a:p>
            <a:pPr lvl="1"/>
            <a:r>
              <a:rPr lang="en-US" sz="2000" dirty="0"/>
              <a:t>Key is to anticipate the upcoming miss addresses accurately</a:t>
            </a:r>
          </a:p>
          <a:p>
            <a:pPr lvl="1"/>
            <a:r>
              <a:rPr lang="en-US" sz="2000" dirty="0"/>
              <a:t>Relies on having unused memory bandwidth available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A simple case is to use </a:t>
            </a:r>
            <a:r>
              <a:rPr lang="en-US" sz="2400" b="1" dirty="0">
                <a:solidFill>
                  <a:srgbClr val="FF0000"/>
                </a:solidFill>
              </a:rPr>
              <a:t>next block </a:t>
            </a:r>
            <a:r>
              <a:rPr lang="en-US" sz="2400" b="1" dirty="0"/>
              <a:t>prefetching</a:t>
            </a:r>
          </a:p>
          <a:p>
            <a:pPr lvl="1"/>
            <a:r>
              <a:rPr lang="en-US" sz="2000" dirty="0"/>
              <a:t>Miss on address X → anticipate next reference miss on X + block-size</a:t>
            </a:r>
          </a:p>
          <a:p>
            <a:pPr lvl="1"/>
            <a:r>
              <a:rPr lang="en-US" sz="2000" dirty="0"/>
              <a:t>Works well for instructions (sequential execution) and for arrays of data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Need to initiate prefetches sufficiently in advance</a:t>
            </a:r>
          </a:p>
          <a:p>
            <a:endParaRPr lang="en-US" sz="2400" b="1" dirty="0"/>
          </a:p>
          <a:p>
            <a:r>
              <a:rPr lang="en-US" sz="2400" b="1" dirty="0"/>
              <a:t>If prefetched instruction/data is not used, the cache is polluted with unnecessary data (possibly evicting useful data)</a:t>
            </a:r>
          </a:p>
        </p:txBody>
      </p:sp>
    </p:spTree>
    <p:extLst>
      <p:ext uri="{BB962C8B-B14F-4D97-AF65-F5344CB8AC3E}">
        <p14:creationId xmlns:p14="http://schemas.microsoft.com/office/powerpoint/2010/main" val="103199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A900-7F9E-4C17-BF9C-DB0BBD3C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Other than Miss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D220C-ABFB-4EB6-9DB6-A09F3F242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cs typeface="Arial" charset="0"/>
              </a:rPr>
              <a:t>Cache bypassing (e.g., L1D)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cs typeface="Arial" charset="0"/>
              </a:rPr>
              <a:t>Reduce latency if L1 misses</a:t>
            </a:r>
          </a:p>
          <a:p>
            <a:pPr>
              <a:spcBef>
                <a:spcPts val="600"/>
              </a:spcBef>
            </a:pPr>
            <a:endParaRPr lang="en-US" sz="2400" b="1" dirty="0">
              <a:cs typeface="Arial" charset="0"/>
            </a:endParaRPr>
          </a:p>
          <a:p>
            <a:pPr>
              <a:spcBef>
                <a:spcPts val="600"/>
              </a:spcBef>
            </a:pPr>
            <a:r>
              <a:rPr lang="en-US" sz="2400" b="1" dirty="0">
                <a:cs typeface="Arial" charset="0"/>
              </a:rPr>
              <a:t>Sector cache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cs typeface="Arial" charset="0"/>
              </a:rPr>
              <a:t>Fetch only a portion of the cache line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cs typeface="Arial" charset="0"/>
              </a:rPr>
              <a:t>Not the same as reducing cache line size</a:t>
            </a:r>
          </a:p>
          <a:p>
            <a:pPr>
              <a:spcBef>
                <a:spcPts val="600"/>
              </a:spcBef>
            </a:pPr>
            <a:endParaRPr lang="en-US" sz="2400" b="1" dirty="0">
              <a:cs typeface="Arial" charset="0"/>
            </a:endParaRPr>
          </a:p>
          <a:p>
            <a:pPr>
              <a:spcBef>
                <a:spcPts val="600"/>
              </a:spcBef>
            </a:pPr>
            <a:r>
              <a:rPr lang="en-US" sz="2400" b="1" dirty="0">
                <a:cs typeface="Arial" charset="0"/>
              </a:rPr>
              <a:t>Value prediction</a:t>
            </a:r>
          </a:p>
          <a:p>
            <a:pPr lvl="1"/>
            <a:r>
              <a:rPr lang="en-US" sz="2000" dirty="0"/>
              <a:t>Using history value to predict future values</a:t>
            </a:r>
          </a:p>
          <a:p>
            <a:pPr lvl="1"/>
            <a:r>
              <a:rPr lang="en-US" sz="2000" dirty="0"/>
              <a:t>Roll back if predict wrong</a:t>
            </a:r>
          </a:p>
          <a:p>
            <a:pPr lvl="1"/>
            <a:r>
              <a:rPr lang="en-US" sz="2000" dirty="0"/>
              <a:t>Or accept a certain quality loss if the application is error tolerant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F2609-2827-41BF-A801-E2ABA3C0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0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AU" altLang="en-US" sz="4400" dirty="0"/>
              <a:t>Let us Conclude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D7982-4A4F-4366-9745-E424D9738D0F}"/>
              </a:ext>
            </a:extLst>
          </p:cNvPr>
          <p:cNvSpPr txBox="1"/>
          <p:nvPr/>
        </p:nvSpPr>
        <p:spPr>
          <a:xfrm>
            <a:off x="689114" y="1518930"/>
            <a:ext cx="108399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  <a:latin typeface="Calibri"/>
              </a:rPr>
              <a:t>What are the operations in cache for </a:t>
            </a:r>
            <a:r>
              <a:rPr lang="en-US" altLang="en-US" sz="2800" b="1" dirty="0">
                <a:solidFill>
                  <a:schemeClr val="accent1"/>
                </a:solidFill>
              </a:rPr>
              <a:t>write-miss when using write-back?</a:t>
            </a:r>
            <a:endParaRPr lang="en-US" altLang="en-US" sz="2800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DF778-3A33-49AE-8833-D0B63A06B05D}"/>
              </a:ext>
            </a:extLst>
          </p:cNvPr>
          <p:cNvSpPr txBox="1"/>
          <p:nvPr/>
        </p:nvSpPr>
        <p:spPr>
          <a:xfrm>
            <a:off x="689114" y="3653901"/>
            <a:ext cx="8952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  <a:latin typeface="Calibri"/>
              </a:rPr>
              <a:t>List two ways of </a:t>
            </a:r>
            <a:r>
              <a:rPr lang="en-US" altLang="en-US" sz="2800" b="1" dirty="0">
                <a:solidFill>
                  <a:schemeClr val="accent1"/>
                </a:solidFill>
              </a:rPr>
              <a:t>code optimizations to improve locality</a:t>
            </a:r>
            <a:r>
              <a:rPr lang="en-US" altLang="en-US" sz="2800" b="1" dirty="0">
                <a:solidFill>
                  <a:schemeClr val="accent1"/>
                </a:solidFill>
                <a:latin typeface="Calibri"/>
              </a:rPr>
              <a:t>?</a:t>
            </a:r>
            <a:endParaRPr lang="en-US" sz="2800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34923-E6B6-4074-9787-8060EDCC7729}"/>
              </a:ext>
            </a:extLst>
          </p:cNvPr>
          <p:cNvSpPr txBox="1"/>
          <p:nvPr/>
        </p:nvSpPr>
        <p:spPr>
          <a:xfrm>
            <a:off x="1075183" y="2249993"/>
            <a:ext cx="104538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rgbClr val="00B050"/>
                </a:solidFill>
              </a:rPr>
              <a:t>evict victim block + write back evicted block if dirty + fetch block from lower level 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altLang="en-US" sz="2800" b="1" dirty="0">
                <a:solidFill>
                  <a:srgbClr val="00B050"/>
                </a:solidFill>
              </a:rPr>
              <a:t>store word to block </a:t>
            </a:r>
            <a:endParaRPr lang="en-US" sz="2800" b="1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D9804-A5D5-4AD9-908D-3150B0ECCA77}"/>
              </a:ext>
            </a:extLst>
          </p:cNvPr>
          <p:cNvSpPr txBox="1"/>
          <p:nvPr/>
        </p:nvSpPr>
        <p:spPr>
          <a:xfrm>
            <a:off x="1393964" y="4422276"/>
            <a:ext cx="6143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sym typeface="Wingdings" panose="05000000000000000000" pitchFamily="2" charset="2"/>
              </a:rPr>
              <a:t>Loop interchange, Loop blocking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60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altLang="en-US" dirty="0"/>
              <a:t>Conclusion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D7982-4A4F-4366-9745-E424D9738D0F}"/>
              </a:ext>
            </a:extLst>
          </p:cNvPr>
          <p:cNvSpPr txBox="1"/>
          <p:nvPr/>
        </p:nvSpPr>
        <p:spPr>
          <a:xfrm>
            <a:off x="609601" y="1303731"/>
            <a:ext cx="9460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  <a:latin typeface="Calibri"/>
              </a:rPr>
              <a:t>What are some ways to reduce cache misses?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34923-E6B6-4074-9787-8060EDCC7729}"/>
              </a:ext>
            </a:extLst>
          </p:cNvPr>
          <p:cNvSpPr txBox="1"/>
          <p:nvPr/>
        </p:nvSpPr>
        <p:spPr>
          <a:xfrm>
            <a:off x="1314451" y="1956595"/>
            <a:ext cx="100757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800" b="1" dirty="0">
                <a:solidFill>
                  <a:srgbClr val="00B050"/>
                </a:solidFill>
                <a:latin typeface="Calibri"/>
              </a:rPr>
              <a:t>Software methods, reduce 3C’s, changing policies, multi-level caches,  prefetching, value prediction …</a:t>
            </a:r>
          </a:p>
        </p:txBody>
      </p:sp>
    </p:spTree>
    <p:extLst>
      <p:ext uri="{BB962C8B-B14F-4D97-AF65-F5344CB8AC3E}">
        <p14:creationId xmlns:p14="http://schemas.microsoft.com/office/powerpoint/2010/main" val="209234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Write Policy: Write-back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136BF476-888D-4917-90B4-914C31A6BD23}" type="slidenum">
              <a:rPr lang="en-US" altLang="zh-TW"/>
              <a:pPr/>
              <a:t>4</a:t>
            </a:fld>
            <a:endParaRPr lang="en-US" altLang="zh-TW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8258" y="5113039"/>
            <a:ext cx="6162976" cy="123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791821" y="5275520"/>
            <a:ext cx="205869" cy="13352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351420" y="5342282"/>
            <a:ext cx="960720" cy="667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22662" y="5024545"/>
            <a:ext cx="602344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LW 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5794" y="5342283"/>
            <a:ext cx="210312" cy="133527"/>
          </a:xfrm>
          <a:prstGeom prst="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791821" y="5471023"/>
            <a:ext cx="205869" cy="13352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19750" y="5238614"/>
            <a:ext cx="1774717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 few cycles later...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9846" y="6222288"/>
            <a:ext cx="398211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L1 is full and A is selected to be replaced by 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48326" y="4956590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dirty bit (A) = 1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519FE3F-EEA7-4EAF-85E7-BF109EB08A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Write-back: inconsistent with lower level</a:t>
            </a:r>
          </a:p>
          <a:p>
            <a:pPr lvl="1"/>
            <a:r>
              <a:rPr lang="en-US" altLang="en-US" sz="2000" dirty="0"/>
              <a:t>The value is written only to the cache line.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The modified (dirty) cache line is written to the lower level </a:t>
            </a:r>
            <a:r>
              <a:rPr lang="en-US" altLang="en-US" sz="2000" u="sng" dirty="0"/>
              <a:t>only when it is evicted</a:t>
            </a:r>
            <a:r>
              <a:rPr lang="en-US" altLang="en-US" sz="2000" dirty="0"/>
              <a:t>.</a:t>
            </a:r>
          </a:p>
          <a:p>
            <a:pPr lvl="2"/>
            <a:r>
              <a:rPr lang="en-US" altLang="en-US" sz="2000" dirty="0"/>
              <a:t>1 dirty bit is needed for each cache line.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A write-back buffer to update lower level with evicted dirty blocks</a:t>
            </a:r>
          </a:p>
          <a:p>
            <a:pPr lvl="2"/>
            <a:r>
              <a:rPr lang="en-US" altLang="en-US" sz="2000" dirty="0"/>
              <a:t>Must write </a:t>
            </a:r>
            <a:r>
              <a:rPr lang="en-US" altLang="en-US" sz="2000" u="sng" dirty="0"/>
              <a:t>a full block</a:t>
            </a:r>
            <a:r>
              <a:rPr lang="en-US" altLang="en-US" sz="2000" dirty="0"/>
              <a:t> at this point since we do not know which word is modified</a:t>
            </a:r>
          </a:p>
          <a:p>
            <a:pPr lvl="2"/>
            <a:endParaRPr lang="en-US" altLang="en-US" sz="2000" dirty="0"/>
          </a:p>
          <a:p>
            <a:pPr lvl="1"/>
            <a:r>
              <a:rPr lang="en-US" altLang="en-US" sz="2000" dirty="0"/>
              <a:t>Example: assume cache block containing word address A is initially in the cache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7825293" y="5002957"/>
            <a:ext cx="3396601" cy="1389762"/>
          </a:xfrm>
          <a:prstGeom prst="wedgeEllipseCallout">
            <a:avLst>
              <a:gd name="adj1" fmla="val -58841"/>
              <a:gd name="adj2" fmla="val -20520"/>
            </a:avLst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A was not modified (dirty bit = 0) when replaced, A is not updated to lower mem.</a:t>
            </a:r>
          </a:p>
        </p:txBody>
      </p:sp>
    </p:spTree>
    <p:extLst>
      <p:ext uri="{BB962C8B-B14F-4D97-AF65-F5344CB8AC3E}">
        <p14:creationId xmlns:p14="http://schemas.microsoft.com/office/powerpoint/2010/main" val="422520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08867 0.0432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215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-0.1207 -0.0187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2" y="-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67 0.04328 L 0.13893 -0.0097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-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1" grpId="1"/>
      <p:bldP spid="14" grpId="0" animBg="1"/>
      <p:bldP spid="14" grpId="1" animBg="1"/>
      <p:bldP spid="15" grpId="0" animBg="1"/>
      <p:bldP spid="5" grpId="0"/>
      <p:bldP spid="16" grpId="0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322384"/>
            <a:ext cx="10550769" cy="65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7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Write Policy: Write-through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Write-through: consistent with lower level</a:t>
            </a:r>
          </a:p>
          <a:p>
            <a:pPr lvl="1"/>
            <a:r>
              <a:rPr lang="en-US" altLang="en-US" sz="2000" dirty="0"/>
              <a:t>The value is written to both the cache line and the lower-level memory.</a:t>
            </a:r>
          </a:p>
          <a:p>
            <a:pPr lvl="2"/>
            <a:r>
              <a:rPr lang="en-US" sz="2000" dirty="0"/>
              <a:t>No need to write a full block to the lower level (e.g., only write 4B for a SW)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Write buffer can be used so cache does not need to wait for the write to lower level</a:t>
            </a:r>
          </a:p>
          <a:p>
            <a:pPr lvl="2"/>
            <a:r>
              <a:rPr lang="en-US" sz="2000" dirty="0"/>
              <a:t>stall only if the write buffer is full</a:t>
            </a:r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Example: assume cache block containing word address A is initially in the cache</a:t>
            </a:r>
          </a:p>
          <a:p>
            <a:endParaRPr lang="en-US" altLang="en-US" sz="230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136BF476-888D-4917-90B4-914C31A6BD23}" type="slidenum">
              <a:rPr lang="en-US" altLang="zh-TW"/>
              <a:pPr/>
              <a:t>5</a:t>
            </a:fld>
            <a:endParaRPr lang="en-US" altLang="zh-TW"/>
          </a:p>
        </p:txBody>
      </p:sp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9456" y="4592896"/>
            <a:ext cx="5321932" cy="117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5555595" y="4808995"/>
            <a:ext cx="205869" cy="13352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5" dirty="0"/>
              <a:t>A</a:t>
            </a:r>
            <a:endParaRPr lang="en-US" sz="2077" dirty="0"/>
          </a:p>
        </p:txBody>
      </p:sp>
      <p:sp>
        <p:nvSpPr>
          <p:cNvPr id="20" name="Rectangle 19"/>
          <p:cNvSpPr/>
          <p:nvPr/>
        </p:nvSpPr>
        <p:spPr>
          <a:xfrm>
            <a:off x="6829407" y="4739873"/>
            <a:ext cx="205869" cy="13352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5" dirty="0"/>
              <a:t>A</a:t>
            </a:r>
          </a:p>
        </p:txBody>
      </p:sp>
      <p:cxnSp>
        <p:nvCxnSpPr>
          <p:cNvPr id="21" name="Straight Arrow Connector 20"/>
          <p:cNvCxnSpPr>
            <a:stCxn id="22" idx="2"/>
          </p:cNvCxnSpPr>
          <p:nvPr/>
        </p:nvCxnSpPr>
        <p:spPr>
          <a:xfrm>
            <a:off x="4629142" y="4736864"/>
            <a:ext cx="911441" cy="136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03577" y="4396001"/>
            <a:ext cx="85113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dirty="0">
                <a:solidFill>
                  <a:srgbClr val="FF0000"/>
                </a:solidFill>
              </a:rPr>
              <a:t>SW to 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59884" y="4812028"/>
            <a:ext cx="205869" cy="133527"/>
          </a:xfrm>
          <a:prstGeom prst="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5" dirty="0"/>
              <a:t>A</a:t>
            </a:r>
            <a:endParaRPr lang="en-US" sz="2077" dirty="0"/>
          </a:p>
        </p:txBody>
      </p:sp>
      <p:cxnSp>
        <p:nvCxnSpPr>
          <p:cNvPr id="26" name="Elbow Connector 25"/>
          <p:cNvCxnSpPr/>
          <p:nvPr/>
        </p:nvCxnSpPr>
        <p:spPr>
          <a:xfrm rot="16200000" flipH="1">
            <a:off x="4944910" y="4859847"/>
            <a:ext cx="658378" cy="532967"/>
          </a:xfrm>
          <a:prstGeom prst="bentConnector3">
            <a:avLst>
              <a:gd name="adj1" fmla="val 9950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555595" y="5362380"/>
            <a:ext cx="205869" cy="13352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5" dirty="0"/>
              <a:t>A</a:t>
            </a:r>
            <a:endParaRPr lang="en-US" sz="2077" dirty="0"/>
          </a:p>
        </p:txBody>
      </p:sp>
    </p:spTree>
    <p:extLst>
      <p:ext uri="{BB962C8B-B14F-4D97-AF65-F5344CB8AC3E}">
        <p14:creationId xmlns:p14="http://schemas.microsoft.com/office/powerpoint/2010/main" val="256648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2" grpId="0"/>
      <p:bldP spid="23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Write Policy: Write-through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136BF476-888D-4917-90B4-914C31A6BD23}" type="slidenum">
              <a:rPr lang="en-US" altLang="zh-TW"/>
              <a:pPr/>
              <a:t>6</a:t>
            </a:fld>
            <a:endParaRPr lang="en-US" altLang="zh-TW"/>
          </a:p>
        </p:txBody>
      </p:sp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9456" y="4592896"/>
            <a:ext cx="5321932" cy="117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29407" y="4739873"/>
            <a:ext cx="205869" cy="13352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5" dirty="0"/>
              <a:t>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57294" y="4812028"/>
            <a:ext cx="210312" cy="13352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5" dirty="0"/>
              <a:t>A</a:t>
            </a:r>
            <a:endParaRPr lang="en-US" sz="2077" dirty="0"/>
          </a:p>
        </p:txBody>
      </p:sp>
      <p:sp>
        <p:nvSpPr>
          <p:cNvPr id="30" name="Rectangle 29"/>
          <p:cNvSpPr/>
          <p:nvPr/>
        </p:nvSpPr>
        <p:spPr>
          <a:xfrm>
            <a:off x="5555595" y="5362380"/>
            <a:ext cx="205869" cy="13352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5" dirty="0"/>
              <a:t>A</a:t>
            </a:r>
            <a:endParaRPr lang="en-US" sz="2077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65404BA-E6E3-4840-99AF-6C3D8CCD75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Write-through: consistent with lower level</a:t>
            </a:r>
          </a:p>
          <a:p>
            <a:pPr lvl="1"/>
            <a:r>
              <a:rPr lang="en-US" altLang="en-US" sz="2000" dirty="0"/>
              <a:t>The value is written to both the cache line and the lower-level memory.</a:t>
            </a:r>
          </a:p>
          <a:p>
            <a:pPr lvl="2"/>
            <a:r>
              <a:rPr lang="en-US" sz="2000" dirty="0"/>
              <a:t>No need to write a full block to the lower level (e.g., only write 4B for a SW)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Write buffer can be used so cache does not need to wait for the write to lower level</a:t>
            </a:r>
          </a:p>
          <a:p>
            <a:pPr lvl="2"/>
            <a:r>
              <a:rPr lang="en-US" sz="2000" dirty="0"/>
              <a:t>stall only if the write buffer is full</a:t>
            </a:r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Example: assume cache block containing word address A is initially in the cache</a:t>
            </a:r>
          </a:p>
          <a:p>
            <a:endParaRPr lang="en-US" altLang="en-US" sz="2308" dirty="0"/>
          </a:p>
        </p:txBody>
      </p:sp>
    </p:spTree>
    <p:extLst>
      <p:ext uri="{BB962C8B-B14F-4D97-AF65-F5344CB8AC3E}">
        <p14:creationId xmlns:p14="http://schemas.microsoft.com/office/powerpoint/2010/main" val="309405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2735E-7 L 0.12031 -0.089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7" y="-44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Write Policy: Write-evict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136BF476-888D-4917-90B4-914C31A6BD23}" type="slidenum">
              <a:rPr lang="en-US" altLang="zh-TW"/>
              <a:pPr/>
              <a:t>7</a:t>
            </a:fld>
            <a:endParaRPr lang="en-US" altLang="zh-TW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519FE3F-EEA7-4EAF-85E7-BF109EB08A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Write-evict (no-write): no consistency issue</a:t>
            </a:r>
          </a:p>
          <a:p>
            <a:pPr lvl="1"/>
            <a:r>
              <a:rPr lang="en-US" altLang="en-US" sz="2000" dirty="0"/>
              <a:t>The value is written only to the lower level (i.e., bypassing).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No need to fetch the data first if it is missing in the cache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If the block containing the write address exists in the cache, evict it.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The write only needs to send the data specified by the store instruction (e.g., 4 Bytes).</a:t>
            </a:r>
          </a:p>
          <a:p>
            <a:pPr lvl="1"/>
            <a:endParaRPr lang="en-US" altLang="en-US" sz="2000" dirty="0"/>
          </a:p>
          <a:p>
            <a:pPr lvl="1"/>
            <a:r>
              <a:rPr lang="en-US" sz="2000" dirty="0"/>
              <a:t>Write buffer can be used so cache does not need to wait for the write to lower level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More expensive when there is read after write</a:t>
            </a:r>
          </a:p>
        </p:txBody>
      </p:sp>
    </p:spTree>
    <p:extLst>
      <p:ext uri="{BB962C8B-B14F-4D97-AF65-F5344CB8AC3E}">
        <p14:creationId xmlns:p14="http://schemas.microsoft.com/office/powerpoint/2010/main" val="198900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Cache Policies: Cases - Revisit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470165" y="1172095"/>
            <a:ext cx="11400638" cy="5168371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b="1" dirty="0">
                <a:solidFill>
                  <a:srgbClr val="0070C0"/>
                </a:solidFill>
              </a:rPr>
              <a:t>Allocation policy: do we allocate a block in cache for the missed data?</a:t>
            </a:r>
          </a:p>
          <a:p>
            <a:endParaRPr lang="en-US" altLang="en-US" sz="2400" b="1" dirty="0"/>
          </a:p>
          <a:p>
            <a:r>
              <a:rPr lang="en-US" altLang="en-US" sz="2400" b="1" dirty="0">
                <a:solidFill>
                  <a:srgbClr val="00B050"/>
                </a:solidFill>
              </a:rPr>
              <a:t>Read policies:</a:t>
            </a:r>
          </a:p>
          <a:p>
            <a:pPr lvl="1"/>
            <a:r>
              <a:rPr lang="en-US" altLang="en-US" sz="2200" dirty="0">
                <a:solidFill>
                  <a:srgbClr val="00B050"/>
                </a:solidFill>
              </a:rPr>
              <a:t>Read Hit: </a:t>
            </a:r>
            <a:r>
              <a:rPr lang="en-US" sz="2200" dirty="0">
                <a:solidFill>
                  <a:srgbClr val="00B050"/>
                </a:solidFill>
              </a:rPr>
              <a:t>this is what we want. Only one data read from the cache.</a:t>
            </a:r>
          </a:p>
          <a:p>
            <a:pPr lvl="1"/>
            <a:endParaRPr lang="en-US" altLang="en-US" sz="2200" dirty="0">
              <a:solidFill>
                <a:srgbClr val="00B050"/>
              </a:solidFill>
            </a:endParaRPr>
          </a:p>
          <a:p>
            <a:pPr lvl="1"/>
            <a:r>
              <a:rPr lang="en-US" altLang="en-US" sz="2200" dirty="0">
                <a:solidFill>
                  <a:srgbClr val="00B050"/>
                </a:solidFill>
              </a:rPr>
              <a:t>Read Miss: needs to fetch from lower level, but just write to the register once after that</a:t>
            </a:r>
          </a:p>
          <a:p>
            <a:pPr lvl="2"/>
            <a:r>
              <a:rPr lang="en-US" altLang="en-US" sz="2200" dirty="0">
                <a:solidFill>
                  <a:srgbClr val="00B050"/>
                </a:solidFill>
              </a:rPr>
              <a:t>read-allocate (with replacement policy) vs. no-read-allocate (i.e., cache bypassing)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Write policies (only for the data cache): consistency &amp; performance tradeoffs</a:t>
            </a:r>
          </a:p>
          <a:p>
            <a:pPr lvl="1"/>
            <a:r>
              <a:rPr lang="en-US" altLang="en-US" sz="2200" dirty="0"/>
              <a:t>Write Hit: behavior and number of writes depends on write policy</a:t>
            </a:r>
          </a:p>
          <a:p>
            <a:pPr lvl="2"/>
            <a:r>
              <a:rPr lang="en-US" altLang="en-US" sz="2200" dirty="0"/>
              <a:t>Write-through vs. write-back vs. write-evict</a:t>
            </a:r>
          </a:p>
          <a:p>
            <a:pPr lvl="1"/>
            <a:endParaRPr lang="en-US" altLang="en-US" sz="2200" dirty="0"/>
          </a:p>
          <a:p>
            <a:pPr lvl="1"/>
            <a:r>
              <a:rPr lang="en-US" altLang="en-US" sz="2200" dirty="0"/>
              <a:t>Write Miss: needs to first read from lower level, then apply write policies</a:t>
            </a:r>
          </a:p>
          <a:p>
            <a:pPr lvl="2"/>
            <a:r>
              <a:rPr lang="en-US" altLang="en-US" sz="2200" dirty="0"/>
              <a:t>Write-allocate (with replacement policy): Write-through vs. Write-back</a:t>
            </a:r>
          </a:p>
          <a:p>
            <a:pPr lvl="2"/>
            <a:endParaRPr lang="en-US" altLang="en-US" sz="2200" dirty="0"/>
          </a:p>
          <a:p>
            <a:pPr lvl="2"/>
            <a:r>
              <a:rPr lang="en-US" altLang="en-US" sz="2200" dirty="0"/>
              <a:t>No-write-allocate (bypassing): Write-evict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136BF476-888D-4917-90B4-914C31A6BD23}" type="slidenum">
              <a:rPr lang="en-US" altLang="zh-TW"/>
              <a:pPr/>
              <a:t>8</a:t>
            </a:fld>
            <a:endParaRPr lang="en-US" altLang="zh-TW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01637-8043-4CE7-A7F4-8D7D083C2BEB}"/>
              </a:ext>
            </a:extLst>
          </p:cNvPr>
          <p:cNvSpPr txBox="1"/>
          <p:nvPr/>
        </p:nvSpPr>
        <p:spPr>
          <a:xfrm>
            <a:off x="6170484" y="1577903"/>
            <a:ext cx="479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else must be considered?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301EB4-CCA3-4567-8A31-FBC1CE7614B6}"/>
              </a:ext>
            </a:extLst>
          </p:cNvPr>
          <p:cNvSpPr txBox="1"/>
          <p:nvPr/>
        </p:nvSpPr>
        <p:spPr>
          <a:xfrm>
            <a:off x="3677609" y="3359897"/>
            <a:ext cx="3480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 write policy of evicted data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C46F0E-5F14-4300-9404-822B4F4CDC18}"/>
              </a:ext>
            </a:extLst>
          </p:cNvPr>
          <p:cNvSpPr/>
          <p:nvPr/>
        </p:nvSpPr>
        <p:spPr>
          <a:xfrm>
            <a:off x="3349685" y="3011544"/>
            <a:ext cx="2891537" cy="432325"/>
          </a:xfrm>
          <a:prstGeom prst="ellipse">
            <a:avLst/>
          </a:prstGeom>
          <a:ln w="1905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8F5ED-EE86-49DB-9FEA-B2E70B764A81}"/>
              </a:ext>
            </a:extLst>
          </p:cNvPr>
          <p:cNvSpPr txBox="1"/>
          <p:nvPr/>
        </p:nvSpPr>
        <p:spPr>
          <a:xfrm>
            <a:off x="3810959" y="5550647"/>
            <a:ext cx="3480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 write policy of evicted data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31A060-0101-4866-B1C9-97EE2789CBDE}"/>
              </a:ext>
            </a:extLst>
          </p:cNvPr>
          <p:cNvSpPr/>
          <p:nvPr/>
        </p:nvSpPr>
        <p:spPr>
          <a:xfrm>
            <a:off x="3483035" y="5202294"/>
            <a:ext cx="2891537" cy="432325"/>
          </a:xfrm>
          <a:prstGeom prst="ellipse">
            <a:avLst/>
          </a:prstGeom>
          <a:ln w="1905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9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 animBg="1"/>
      <p:bldP spid="8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Cache Miss Behavior Analysis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1199653"/>
            <a:ext cx="11836400" cy="4964611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800" b="1" dirty="0"/>
              <a:t>Read miss: </a:t>
            </a:r>
          </a:p>
          <a:p>
            <a:pPr lvl="1"/>
            <a:r>
              <a:rPr lang="en-US" altLang="en-US" sz="2400" b="1" dirty="0"/>
              <a:t>+Write-through</a:t>
            </a:r>
            <a:r>
              <a:rPr lang="en-US" altLang="en-US" sz="2400" dirty="0"/>
              <a:t>: evict victim block + fetch block from lower level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b="1" dirty="0"/>
              <a:t>+Write-back</a:t>
            </a:r>
            <a:r>
              <a:rPr lang="en-US" altLang="en-US" sz="2400" dirty="0"/>
              <a:t>: evict victim block + write back evicted block if dirty + fetch block from lower level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b="1" dirty="0"/>
              <a:t>+No-write</a:t>
            </a:r>
            <a:r>
              <a:rPr lang="en-US" altLang="en-US" sz="2400" dirty="0"/>
              <a:t>: find victim block + fetch block from lower level</a:t>
            </a:r>
          </a:p>
          <a:p>
            <a:pPr lvl="1"/>
            <a:endParaRPr lang="en-US" altLang="en-US" sz="2400" dirty="0"/>
          </a:p>
          <a:p>
            <a:r>
              <a:rPr lang="en-US" altLang="en-US" sz="2800" b="1" dirty="0"/>
              <a:t>Write miss:</a:t>
            </a:r>
          </a:p>
          <a:p>
            <a:pPr lvl="1"/>
            <a:r>
              <a:rPr lang="en-US" sz="2400" dirty="0"/>
              <a:t>Write-allocate:</a:t>
            </a:r>
          </a:p>
          <a:p>
            <a:pPr lvl="2"/>
            <a:r>
              <a:rPr lang="en-US" altLang="en-US" sz="2400" b="1" dirty="0"/>
              <a:t>+Write-through</a:t>
            </a:r>
            <a:r>
              <a:rPr lang="en-US" altLang="en-US" sz="2400" dirty="0"/>
              <a:t>: evict victim block + fetch block from lower level + store word to block + </a:t>
            </a:r>
            <a:r>
              <a:rPr lang="en-US" altLang="en-US" sz="2400" u="sng" dirty="0"/>
              <a:t>store word to lower level</a:t>
            </a:r>
          </a:p>
          <a:p>
            <a:pPr lvl="2"/>
            <a:endParaRPr lang="en-US" altLang="en-US" sz="2400" dirty="0"/>
          </a:p>
          <a:p>
            <a:pPr lvl="2"/>
            <a:r>
              <a:rPr lang="en-US" altLang="en-US" sz="2400" b="1" dirty="0"/>
              <a:t>+Write-back</a:t>
            </a:r>
            <a:r>
              <a:rPr lang="en-US" altLang="en-US" sz="2400" dirty="0"/>
              <a:t>: evict victim block + </a:t>
            </a:r>
            <a:r>
              <a:rPr lang="en-US" altLang="en-US" sz="2400" u="sng" dirty="0"/>
              <a:t>write back evicted block if dirty </a:t>
            </a:r>
            <a:r>
              <a:rPr lang="en-US" altLang="en-US" sz="2400" dirty="0"/>
              <a:t>+ fetch block from lower level </a:t>
            </a:r>
            <a:r>
              <a:rPr lang="en-US" sz="2400" dirty="0"/>
              <a:t>+ </a:t>
            </a:r>
            <a:r>
              <a:rPr lang="en-US" altLang="en-US" sz="2400" dirty="0"/>
              <a:t>store word to block </a:t>
            </a:r>
          </a:p>
          <a:p>
            <a:pPr lvl="2"/>
            <a:endParaRPr lang="en-US" sz="2400" dirty="0"/>
          </a:p>
          <a:p>
            <a:pPr lvl="1"/>
            <a:r>
              <a:rPr lang="en-US" sz="2400" dirty="0"/>
              <a:t>No-write-allocate: </a:t>
            </a:r>
            <a:r>
              <a:rPr lang="en-US" sz="2400" b="1" dirty="0"/>
              <a:t>+Write-evict</a:t>
            </a:r>
            <a:r>
              <a:rPr lang="en-US" sz="2400" dirty="0"/>
              <a:t>: store word to lower level directly</a:t>
            </a:r>
          </a:p>
          <a:p>
            <a:pPr lvl="1"/>
            <a:endParaRPr lang="en-US" sz="1939" dirty="0"/>
          </a:p>
          <a:p>
            <a:pPr lvl="1"/>
            <a:endParaRPr lang="en-US" altLang="en-US" sz="1800" dirty="0"/>
          </a:p>
          <a:p>
            <a:pPr lvl="1"/>
            <a:endParaRPr lang="en-US" sz="1939" dirty="0"/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en-US" sz="2400" dirty="0"/>
          </a:p>
          <a:p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136BF476-888D-4917-90B4-914C31A6BD23}" type="slidenum">
              <a:rPr lang="en-US" altLang="zh-TW"/>
              <a:pPr/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8319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1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18410</TotalTime>
  <Words>3833</Words>
  <Application>Microsoft Office PowerPoint</Application>
  <PresentationFormat>Widescreen</PresentationFormat>
  <Paragraphs>515</Paragraphs>
  <Slides>40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SJSU Spartan Regular</vt:lpstr>
      <vt:lpstr>Arial</vt:lpstr>
      <vt:lpstr>Calibri</vt:lpstr>
      <vt:lpstr>Calibri Light</vt:lpstr>
      <vt:lpstr>Courier New</vt:lpstr>
      <vt:lpstr>Tahoma</vt:lpstr>
      <vt:lpstr>Times New Roman</vt:lpstr>
      <vt:lpstr>Office Theme</vt:lpstr>
      <vt:lpstr>1_Office Theme</vt:lpstr>
      <vt:lpstr>Chart</vt:lpstr>
      <vt:lpstr>Lecture 4.  Memory Hierarchy (4)</vt:lpstr>
      <vt:lpstr>Cache Policies: Cases</vt:lpstr>
      <vt:lpstr>Write Policy: Write-back</vt:lpstr>
      <vt:lpstr>Write Policy: Write-back</vt:lpstr>
      <vt:lpstr>Write Policy: Write-through</vt:lpstr>
      <vt:lpstr>Write Policy: Write-through</vt:lpstr>
      <vt:lpstr>Write Policy: Write-evict</vt:lpstr>
      <vt:lpstr>Cache Policies: Cases - Revisit</vt:lpstr>
      <vt:lpstr>Cache Miss Behavior Analysis</vt:lpstr>
      <vt:lpstr>Other Cache Policy details</vt:lpstr>
      <vt:lpstr>Reduce Miss Rate (1): Code Optimization</vt:lpstr>
      <vt:lpstr>Loop Interchange</vt:lpstr>
      <vt:lpstr>Loop Blocking</vt:lpstr>
      <vt:lpstr>PowerPoint Presentation</vt:lpstr>
      <vt:lpstr>Loop Blocking</vt:lpstr>
      <vt:lpstr>Loop Blocking</vt:lpstr>
      <vt:lpstr>Loop Blocking</vt:lpstr>
      <vt:lpstr>Loop Blocking</vt:lpstr>
      <vt:lpstr>Loop Blocking</vt:lpstr>
      <vt:lpstr>Loop Blocking</vt:lpstr>
      <vt:lpstr>Loop Blocking</vt:lpstr>
      <vt:lpstr>Loop Blocking</vt:lpstr>
      <vt:lpstr>Loop Blocking</vt:lpstr>
      <vt:lpstr>Loop Blocking</vt:lpstr>
      <vt:lpstr>Loop Blocking</vt:lpstr>
      <vt:lpstr>Loop Blocking</vt:lpstr>
      <vt:lpstr>Cache Miss Classification: The 3 C’s</vt:lpstr>
      <vt:lpstr>Reduce Miss Rate (2): Reduce the 3 C’s</vt:lpstr>
      <vt:lpstr>Increase Cache Size</vt:lpstr>
      <vt:lpstr>PowerPoint Presentation</vt:lpstr>
      <vt:lpstr>PowerPoint Presentation</vt:lpstr>
      <vt:lpstr>PowerPoint Presentation</vt:lpstr>
      <vt:lpstr>Reduce Miss Rate (3): Policies</vt:lpstr>
      <vt:lpstr>Reduce Miss Rate (4): Multi-level Caches</vt:lpstr>
      <vt:lpstr>Split vs. Unified Caches</vt:lpstr>
      <vt:lpstr>Reduce Miss Rate (5): Prefetching</vt:lpstr>
      <vt:lpstr>Other than Miss Rates</vt:lpstr>
      <vt:lpstr>Let us Conclude</vt:lpstr>
      <vt:lpstr>Conclusion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140 Lecture 4.  Processor Microarchitecture and Design (5)</dc:title>
  <dc:creator>Haonan Wang</dc:creator>
  <cp:lastModifiedBy>Haonan Wang</cp:lastModifiedBy>
  <cp:revision>1140</cp:revision>
  <dcterms:created xsi:type="dcterms:W3CDTF">2020-09-30T09:46:54Z</dcterms:created>
  <dcterms:modified xsi:type="dcterms:W3CDTF">2022-11-03T21:39:15Z</dcterms:modified>
</cp:coreProperties>
</file>