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591" r:id="rId3"/>
    <p:sldId id="654" r:id="rId4"/>
    <p:sldId id="655" r:id="rId5"/>
    <p:sldId id="656" r:id="rId6"/>
    <p:sldId id="600" r:id="rId7"/>
    <p:sldId id="657" r:id="rId8"/>
    <p:sldId id="517" r:id="rId9"/>
    <p:sldId id="594" r:id="rId10"/>
    <p:sldId id="595" r:id="rId11"/>
    <p:sldId id="658" r:id="rId12"/>
    <p:sldId id="659" r:id="rId13"/>
    <p:sldId id="637" r:id="rId14"/>
    <p:sldId id="643" r:id="rId15"/>
    <p:sldId id="638" r:id="rId16"/>
    <p:sldId id="639" r:id="rId17"/>
    <p:sldId id="640" r:id="rId18"/>
    <p:sldId id="644" r:id="rId19"/>
    <p:sldId id="645" r:id="rId20"/>
    <p:sldId id="642" r:id="rId21"/>
    <p:sldId id="646" r:id="rId22"/>
    <p:sldId id="635" r:id="rId23"/>
    <p:sldId id="636" r:id="rId24"/>
    <p:sldId id="641" r:id="rId25"/>
    <p:sldId id="543" r:id="rId26"/>
    <p:sldId id="660" r:id="rId27"/>
    <p:sldId id="2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xA5j/JfwshXkXxnOxEJjaA==" hashData="lD3/5irGLuRS8FYBK1H7aH2AiQbUESSBI910H7WfPT1bXWLE+KXABbrIcRpV/of613jL6FGnwxajxofIxT1QU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56582" autoAdjust="0"/>
  </p:normalViewPr>
  <p:slideViewPr>
    <p:cSldViewPr snapToGrid="0">
      <p:cViewPr varScale="1">
        <p:scale>
          <a:sx n="92" d="100"/>
          <a:sy n="92" d="100"/>
        </p:scale>
        <p:origin x="28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145F2-F96C-4951-A77E-F812689717D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03C5C-F5FF-4425-BA56-D07B5A5D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92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404" y="4417405"/>
            <a:ext cx="6041601" cy="4181766"/>
          </a:xfrm>
          <a:noFill/>
          <a:ln>
            <a:noFill/>
          </a:ln>
        </p:spPr>
        <p:txBody>
          <a:bodyPr lIns="92184" tIns="45283" rIns="92184" bIns="45283"/>
          <a:lstStyle/>
          <a:p>
            <a:endParaRPr lang="en-US" dirty="0"/>
          </a:p>
        </p:txBody>
      </p:sp>
      <p:sp>
        <p:nvSpPr>
          <p:cNvPr id="1086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3388" y="600075"/>
            <a:ext cx="6164262" cy="3468688"/>
          </a:xfrm>
          <a:ln/>
        </p:spPr>
      </p:sp>
    </p:spTree>
    <p:extLst>
      <p:ext uri="{BB962C8B-B14F-4D97-AF65-F5344CB8AC3E}">
        <p14:creationId xmlns:p14="http://schemas.microsoft.com/office/powerpoint/2010/main" val="1239177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404" y="4417405"/>
            <a:ext cx="6041601" cy="4181766"/>
          </a:xfrm>
          <a:noFill/>
          <a:ln>
            <a:noFill/>
          </a:ln>
        </p:spPr>
        <p:txBody>
          <a:bodyPr lIns="92184" tIns="45283" rIns="92184" bIns="45283"/>
          <a:lstStyle/>
          <a:p>
            <a:pPr marL="0" lvl="1"/>
            <a:endParaRPr lang="en-US" sz="2400" dirty="0"/>
          </a:p>
        </p:txBody>
      </p:sp>
      <p:sp>
        <p:nvSpPr>
          <p:cNvPr id="1086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3388" y="600075"/>
            <a:ext cx="6164262" cy="3468688"/>
          </a:xfrm>
          <a:ln/>
        </p:spPr>
      </p:sp>
    </p:spTree>
    <p:extLst>
      <p:ext uri="{BB962C8B-B14F-4D97-AF65-F5344CB8AC3E}">
        <p14:creationId xmlns:p14="http://schemas.microsoft.com/office/powerpoint/2010/main" val="1483686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404" y="4417405"/>
            <a:ext cx="6041601" cy="4181766"/>
          </a:xfrm>
          <a:noFill/>
          <a:ln>
            <a:noFill/>
          </a:ln>
        </p:spPr>
        <p:txBody>
          <a:bodyPr lIns="92184" tIns="45283" rIns="92184" bIns="45283"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dirty="0"/>
          </a:p>
        </p:txBody>
      </p:sp>
      <p:sp>
        <p:nvSpPr>
          <p:cNvPr id="1086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3388" y="600075"/>
            <a:ext cx="6164262" cy="3468688"/>
          </a:xfrm>
          <a:ln/>
        </p:spPr>
      </p:sp>
    </p:spTree>
    <p:extLst>
      <p:ext uri="{BB962C8B-B14F-4D97-AF65-F5344CB8AC3E}">
        <p14:creationId xmlns:p14="http://schemas.microsoft.com/office/powerpoint/2010/main" val="2683889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01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098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endParaRPr lang="en-US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43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0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55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3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18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0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BB8DA-73BB-EE4C-B4E5-A3AC480529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0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1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21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56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048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57066" indent="-29117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64717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30604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96491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0212F55-E2BA-4900-A695-8E1F397D79CA}" type="slidenum">
              <a:rPr lang="en-US" altLang="en-US">
                <a:solidFill>
                  <a:srgbClr val="000000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3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3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403" y="4417404"/>
            <a:ext cx="6041601" cy="4181766"/>
          </a:xfrm>
          <a:noFill/>
          <a:ln>
            <a:noFill/>
          </a:ln>
        </p:spPr>
        <p:txBody>
          <a:bodyPr lIns="92192" tIns="45287" rIns="92192" bIns="45287"/>
          <a:lstStyle/>
          <a:p>
            <a:endParaRPr lang="en-US" dirty="0"/>
          </a:p>
        </p:txBody>
      </p:sp>
      <p:sp>
        <p:nvSpPr>
          <p:cNvPr id="1060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598488"/>
            <a:ext cx="6167437" cy="3470275"/>
          </a:xfrm>
          <a:ln/>
        </p:spPr>
      </p:sp>
    </p:spTree>
    <p:extLst>
      <p:ext uri="{BB962C8B-B14F-4D97-AF65-F5344CB8AC3E}">
        <p14:creationId xmlns:p14="http://schemas.microsoft.com/office/powerpoint/2010/main" val="1509911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404" y="4417405"/>
            <a:ext cx="6041601" cy="4181766"/>
          </a:xfrm>
          <a:noFill/>
          <a:ln>
            <a:noFill/>
          </a:ln>
        </p:spPr>
        <p:txBody>
          <a:bodyPr lIns="92186" tIns="45285" rIns="92186" bIns="45285"/>
          <a:lstStyle/>
          <a:p>
            <a:endParaRPr lang="en-US" dirty="0"/>
          </a:p>
        </p:txBody>
      </p:sp>
      <p:sp>
        <p:nvSpPr>
          <p:cNvPr id="10629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598488"/>
            <a:ext cx="6167437" cy="3470275"/>
          </a:xfrm>
          <a:ln/>
        </p:spPr>
      </p:sp>
    </p:spTree>
    <p:extLst>
      <p:ext uri="{BB962C8B-B14F-4D97-AF65-F5344CB8AC3E}">
        <p14:creationId xmlns:p14="http://schemas.microsoft.com/office/powerpoint/2010/main" val="1418100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53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404" y="4417405"/>
            <a:ext cx="6041601" cy="4181766"/>
          </a:xfrm>
          <a:noFill/>
          <a:ln>
            <a:noFill/>
          </a:ln>
        </p:spPr>
        <p:txBody>
          <a:bodyPr lIns="92186" tIns="45285" rIns="92186" bIns="45285"/>
          <a:lstStyle/>
          <a:p>
            <a:endParaRPr lang="en-US" dirty="0"/>
          </a:p>
        </p:txBody>
      </p:sp>
      <p:sp>
        <p:nvSpPr>
          <p:cNvPr id="1065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1800" y="600075"/>
            <a:ext cx="6164263" cy="3468688"/>
          </a:xfrm>
          <a:ln/>
        </p:spPr>
      </p:sp>
    </p:spTree>
    <p:extLst>
      <p:ext uri="{BB962C8B-B14F-4D97-AF65-F5344CB8AC3E}">
        <p14:creationId xmlns:p14="http://schemas.microsoft.com/office/powerpoint/2010/main" val="408340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404" y="4417405"/>
            <a:ext cx="6041601" cy="4181766"/>
          </a:xfrm>
          <a:noFill/>
          <a:ln>
            <a:noFill/>
          </a:ln>
        </p:spPr>
        <p:txBody>
          <a:bodyPr lIns="92186" tIns="45285" rIns="92186" bIns="45285"/>
          <a:lstStyle/>
          <a:p>
            <a:endParaRPr lang="en-US" dirty="0"/>
          </a:p>
        </p:txBody>
      </p:sp>
      <p:sp>
        <p:nvSpPr>
          <p:cNvPr id="1072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1800" y="600075"/>
            <a:ext cx="6164263" cy="3468688"/>
          </a:xfrm>
          <a:ln/>
        </p:spPr>
      </p:sp>
    </p:spTree>
    <p:extLst>
      <p:ext uri="{BB962C8B-B14F-4D97-AF65-F5344CB8AC3E}">
        <p14:creationId xmlns:p14="http://schemas.microsoft.com/office/powerpoint/2010/main" val="46707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97E3-BB96-47E3-BA25-2DA438767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DF60C-9538-486B-96E8-5B09008A4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BF0DA-AEB4-4654-8832-BBEB7D7B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9341-1B82-4AB6-ACC7-27ADBDDA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5A63-460A-4EC4-83E4-ADDD44CD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19C3-9521-4E84-BD33-E13BBE7B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E592B-7D59-4B7C-A406-5201E3B5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79C7-A5A8-43BB-8BF0-E42FC5BC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8107-C3F9-4747-8BC3-91C29C61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9929-388E-4AE5-A946-ABD60AF2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4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8CD7E-65BA-4FC8-AC8C-5C7906685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E26F9-4B75-4D56-9E4A-4F912DC5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ABE1-C3DB-4A47-B774-C748B0CC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399F-3B67-425B-94C5-3061031E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0888-49EA-409C-8F47-47B499BC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0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12" name="TextBox 11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4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2055894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1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3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5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1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F1EC-1CA5-4129-86D2-677B5DCC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B30A-029F-4D3A-9F1D-2796A5A4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7FEF3-1BA0-41D3-AC1F-F0D795DD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2DAA-090B-4541-97AC-CC3FC966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4275-33C9-4772-91BA-5F552526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7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2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1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741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CE0E-DE71-4CFE-9AB0-34790147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BA49C-63AA-4FAC-B7DE-DC290996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1969-A002-488B-96C8-380CA1C7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0373-F246-4D76-ADCB-5FAB7571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C1D7-50F7-404D-B827-90907308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7228-C5E2-4586-AD96-9647B59C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BD78-CAE9-4F53-AE14-6239AB242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477E1-521E-4FEA-B4D4-44151BD8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DB4A-BD4C-474A-9687-0F2CED65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DFC2-4C38-45EB-92A4-CFD54457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FC3B9-4D10-40F5-90F5-7D33F9F4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97EE-E762-42EB-948E-361AC4D4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F2BC-37A3-4CF9-8CCB-1827BFF3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74266-75DF-4A0E-AF97-550C3F1D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0E565-0110-495C-BF3C-FE4C06C31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2BF64-9B81-4F12-BD99-EFE219F00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EBC89-C19D-428A-84DB-E201281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4C1B6-CAC0-44B2-A2BB-BBCD6525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F08C0-D183-4A5E-BD43-39B0838F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66F8-637A-4FF5-9AB0-E1EF5633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71655-6015-4995-8C2E-EB2DCA14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71E8-E81E-4F8F-A016-8B6FF0A7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F3D96-BA37-4484-B672-8354B567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0FD71-B1A6-4CB0-822A-E62B89A0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1BC3D-B46C-4AA8-8C0C-F27FBB26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CAC4F-4C73-416F-BCD1-CB3A2AF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556C-A9DB-4EE3-AC89-6B7B5B01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2B9E-EC86-4429-9A29-19518B1D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7BBE-041F-4974-BCD0-F067BB425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2A370-24D8-450A-95E1-088A3C22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8EF6A-3525-4E59-985A-0441C8FA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060C-F018-411D-92A9-1E71FF9D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6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221D-3C16-4E0F-BA8D-6721869C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67390-0A98-4B2F-A09C-C5D2D2755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234C-8D80-428D-853B-F86D2197B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C8458-F405-43A1-BAFC-9C29B9F8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AD38A-97D5-4A45-9B72-C212C166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4ED2-71AA-4404-AB4D-ECDAF640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8E7AA-8E00-4E2D-9236-12E11713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24CA-D53A-4BA1-A489-F54EC844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CE8B-9029-4F93-B6B0-F12A7D0CD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6855-01C9-4203-B0EE-CF1B8039A76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412A-BF22-4104-BA45-F9407EEC5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66CD-9C83-4228-846A-86A36F658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4. 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Hierarchy (5)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82688-6561-428B-A091-3349489189F9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0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DRAM Design 2: Synchronous DRAMs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281128"/>
            <a:ext cx="10868024" cy="4838318"/>
          </a:xfrm>
        </p:spPr>
        <p:txBody>
          <a:bodyPr>
            <a:noAutofit/>
          </a:bodyPr>
          <a:lstStyle/>
          <a:p>
            <a:r>
              <a:rPr lang="en-US" sz="2400" b="1" dirty="0"/>
              <a:t>Like page mode DRAMs, synchronous DRAMs (SDRAMs) can transfer a </a:t>
            </a:r>
            <a:r>
              <a:rPr lang="en-US" sz="2400" b="1" dirty="0">
                <a:solidFill>
                  <a:schemeClr val="accent1"/>
                </a:solidFill>
              </a:rPr>
              <a:t>burst</a:t>
            </a:r>
            <a:r>
              <a:rPr lang="en-US" sz="2400" b="1" dirty="0"/>
              <a:t> of data from a series of sequential addresses in the </a:t>
            </a:r>
            <a:r>
              <a:rPr lang="en-US" sz="2400" b="1" dirty="0">
                <a:solidFill>
                  <a:schemeClr val="accent1"/>
                </a:solidFill>
              </a:rPr>
              <a:t>same</a:t>
            </a:r>
            <a:r>
              <a:rPr lang="en-US" sz="2400" b="1" dirty="0"/>
              <a:t> row</a:t>
            </a:r>
          </a:p>
          <a:p>
            <a:endParaRPr lang="en-US" sz="2400" dirty="0"/>
          </a:p>
          <a:p>
            <a:r>
              <a:rPr lang="en-US" sz="2400" b="1" dirty="0"/>
              <a:t>For words in the same burst, don’t have to provide the complete (row and column) addresses</a:t>
            </a:r>
          </a:p>
          <a:p>
            <a:pPr lvl="1"/>
            <a:r>
              <a:rPr lang="en-US" sz="2000" dirty="0"/>
              <a:t>The entire row is loaded into a row buffer (SRAM).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Specify the starting (</a:t>
            </a:r>
            <a:r>
              <a:rPr lang="en-US" sz="2000" dirty="0" err="1"/>
              <a:t>row+column</a:t>
            </a:r>
            <a:r>
              <a:rPr lang="en-US" sz="2000" dirty="0"/>
              <a:t>) address and the burst length (burst must be in the same row).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Data words in the burst are then accessed from that SRAM under control of a clock signal.</a:t>
            </a:r>
          </a:p>
        </p:txBody>
      </p:sp>
    </p:spTree>
    <p:extLst>
      <p:ext uri="{BB962C8B-B14F-4D97-AF65-F5344CB8AC3E}">
        <p14:creationId xmlns:p14="http://schemas.microsoft.com/office/powerpoint/2010/main" val="113740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7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7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827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6" name="Line 56"/>
          <p:cNvSpPr>
            <a:spLocks noChangeShapeType="1"/>
          </p:cNvSpPr>
          <p:nvPr/>
        </p:nvSpPr>
        <p:spPr bwMode="auto">
          <a:xfrm>
            <a:off x="2481234" y="3919546"/>
            <a:ext cx="20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497" name="Line 57"/>
          <p:cNvSpPr>
            <a:spLocks noChangeShapeType="1"/>
          </p:cNvSpPr>
          <p:nvPr/>
        </p:nvSpPr>
        <p:spPr bwMode="auto">
          <a:xfrm>
            <a:off x="2541588" y="5461000"/>
            <a:ext cx="20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498" name="Line 58"/>
          <p:cNvSpPr>
            <a:spLocks noChangeShapeType="1"/>
          </p:cNvSpPr>
          <p:nvPr/>
        </p:nvSpPr>
        <p:spPr bwMode="auto">
          <a:xfrm>
            <a:off x="2770188" y="5168900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499" name="Line 59"/>
          <p:cNvSpPr>
            <a:spLocks noChangeShapeType="1"/>
          </p:cNvSpPr>
          <p:nvPr/>
        </p:nvSpPr>
        <p:spPr bwMode="auto">
          <a:xfrm flipV="1">
            <a:off x="2770188" y="5143500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0" name="Line 60"/>
          <p:cNvSpPr>
            <a:spLocks noChangeShapeType="1"/>
          </p:cNvSpPr>
          <p:nvPr/>
        </p:nvSpPr>
        <p:spPr bwMode="auto">
          <a:xfrm>
            <a:off x="2922588" y="5156200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1" name="Line 61"/>
          <p:cNvSpPr>
            <a:spLocks noChangeShapeType="1"/>
          </p:cNvSpPr>
          <p:nvPr/>
        </p:nvSpPr>
        <p:spPr bwMode="auto">
          <a:xfrm>
            <a:off x="2922588" y="5461000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2" name="Line 62"/>
          <p:cNvSpPr>
            <a:spLocks noChangeShapeType="1"/>
          </p:cNvSpPr>
          <p:nvPr/>
        </p:nvSpPr>
        <p:spPr bwMode="auto">
          <a:xfrm>
            <a:off x="4217988" y="5168900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3" name="Line 63"/>
          <p:cNvSpPr>
            <a:spLocks noChangeShapeType="1"/>
          </p:cNvSpPr>
          <p:nvPr/>
        </p:nvSpPr>
        <p:spPr bwMode="auto">
          <a:xfrm flipV="1">
            <a:off x="4217988" y="5143500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4" name="Rectangle 64"/>
          <p:cNvSpPr>
            <a:spLocks noChangeArrowheads="1"/>
          </p:cNvSpPr>
          <p:nvPr/>
        </p:nvSpPr>
        <p:spPr bwMode="auto">
          <a:xfrm>
            <a:off x="2819401" y="5156201"/>
            <a:ext cx="128734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Row Address</a:t>
            </a:r>
          </a:p>
        </p:txBody>
      </p:sp>
      <p:sp>
        <p:nvSpPr>
          <p:cNvPr id="1085505" name="Line 65"/>
          <p:cNvSpPr>
            <a:spLocks noChangeShapeType="1"/>
          </p:cNvSpPr>
          <p:nvPr/>
        </p:nvSpPr>
        <p:spPr bwMode="auto">
          <a:xfrm flipH="1">
            <a:off x="3443288" y="4025899"/>
            <a:ext cx="11103" cy="149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6" name="Line 66"/>
          <p:cNvSpPr>
            <a:spLocks noChangeShapeType="1"/>
          </p:cNvSpPr>
          <p:nvPr/>
        </p:nvSpPr>
        <p:spPr bwMode="auto">
          <a:xfrm>
            <a:off x="2541588" y="4633926"/>
            <a:ext cx="226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9" name="Rectangle 69"/>
          <p:cNvSpPr>
            <a:spLocks noChangeArrowheads="1"/>
          </p:cNvSpPr>
          <p:nvPr/>
        </p:nvSpPr>
        <p:spPr bwMode="auto">
          <a:xfrm>
            <a:off x="1969867" y="4607205"/>
            <a:ext cx="514565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/>
              <a:t>CAS</a:t>
            </a:r>
          </a:p>
        </p:txBody>
      </p:sp>
      <p:sp>
        <p:nvSpPr>
          <p:cNvPr id="1085512" name="Rectangle 72"/>
          <p:cNvSpPr>
            <a:spLocks noChangeArrowheads="1"/>
          </p:cNvSpPr>
          <p:nvPr/>
        </p:nvSpPr>
        <p:spPr bwMode="auto">
          <a:xfrm>
            <a:off x="1951674" y="4104996"/>
            <a:ext cx="52097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/>
              <a:t>RAS</a:t>
            </a:r>
          </a:p>
        </p:txBody>
      </p:sp>
      <p:sp>
        <p:nvSpPr>
          <p:cNvPr id="1085513" name="Line 73"/>
          <p:cNvSpPr>
            <a:spLocks noChangeShapeType="1"/>
          </p:cNvSpPr>
          <p:nvPr/>
        </p:nvSpPr>
        <p:spPr bwMode="auto">
          <a:xfrm flipV="1">
            <a:off x="4267184" y="4165612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15" name="Rectangle 75"/>
          <p:cNvSpPr>
            <a:spLocks noChangeArrowheads="1"/>
          </p:cNvSpPr>
          <p:nvPr/>
        </p:nvSpPr>
        <p:spPr bwMode="auto">
          <a:xfrm>
            <a:off x="4419600" y="5143501"/>
            <a:ext cx="118231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Col Address</a:t>
            </a:r>
          </a:p>
        </p:txBody>
      </p:sp>
      <p:sp>
        <p:nvSpPr>
          <p:cNvPr id="1085516" name="Line 76"/>
          <p:cNvSpPr>
            <a:spLocks noChangeShapeType="1"/>
          </p:cNvSpPr>
          <p:nvPr/>
        </p:nvSpPr>
        <p:spPr bwMode="auto">
          <a:xfrm>
            <a:off x="4370388" y="5461000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17" name="Line 77"/>
          <p:cNvSpPr>
            <a:spLocks noChangeShapeType="1"/>
          </p:cNvSpPr>
          <p:nvPr/>
        </p:nvSpPr>
        <p:spPr bwMode="auto">
          <a:xfrm>
            <a:off x="4370388" y="5156200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18" name="Line 78"/>
          <p:cNvSpPr>
            <a:spLocks noChangeShapeType="1"/>
          </p:cNvSpPr>
          <p:nvPr/>
        </p:nvSpPr>
        <p:spPr bwMode="auto">
          <a:xfrm>
            <a:off x="5818188" y="5168900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19" name="Line 79"/>
          <p:cNvSpPr>
            <a:spLocks noChangeShapeType="1"/>
          </p:cNvSpPr>
          <p:nvPr/>
        </p:nvSpPr>
        <p:spPr bwMode="auto">
          <a:xfrm flipV="1">
            <a:off x="5818188" y="5143500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20" name="Line 80"/>
          <p:cNvSpPr>
            <a:spLocks noChangeShapeType="1"/>
          </p:cNvSpPr>
          <p:nvPr/>
        </p:nvSpPr>
        <p:spPr bwMode="auto">
          <a:xfrm>
            <a:off x="5838820" y="4025900"/>
            <a:ext cx="0" cy="149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22" name="Line 82"/>
          <p:cNvSpPr>
            <a:spLocks noChangeShapeType="1"/>
          </p:cNvSpPr>
          <p:nvPr/>
        </p:nvSpPr>
        <p:spPr bwMode="auto">
          <a:xfrm>
            <a:off x="7339018" y="4062422"/>
            <a:ext cx="0" cy="149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24" name="Line 84"/>
          <p:cNvSpPr>
            <a:spLocks noChangeShapeType="1"/>
          </p:cNvSpPr>
          <p:nvPr/>
        </p:nvSpPr>
        <p:spPr bwMode="auto">
          <a:xfrm>
            <a:off x="2525690" y="4133860"/>
            <a:ext cx="81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25" name="Line 85"/>
          <p:cNvSpPr>
            <a:spLocks noChangeShapeType="1"/>
          </p:cNvSpPr>
          <p:nvPr/>
        </p:nvSpPr>
        <p:spPr bwMode="auto">
          <a:xfrm flipV="1">
            <a:off x="5800192" y="4657211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27" name="Rectangle 87"/>
          <p:cNvSpPr>
            <a:spLocks noChangeArrowheads="1"/>
          </p:cNvSpPr>
          <p:nvPr/>
        </p:nvSpPr>
        <p:spPr bwMode="auto">
          <a:xfrm>
            <a:off x="6246814" y="5456649"/>
            <a:ext cx="785818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600" b="1" dirty="0"/>
              <a:t>1</a:t>
            </a:r>
            <a:r>
              <a:rPr lang="en-US" sz="1600" b="1" baseline="30000" dirty="0"/>
              <a:t>st</a:t>
            </a:r>
            <a:r>
              <a:rPr lang="en-US" sz="1600" b="1" dirty="0"/>
              <a:t> </a:t>
            </a:r>
          </a:p>
          <a:p>
            <a:pPr algn="ctr"/>
            <a:r>
              <a:rPr lang="en-US" sz="1600" b="1" dirty="0"/>
              <a:t>M-bit</a:t>
            </a:r>
          </a:p>
        </p:txBody>
      </p:sp>
      <p:sp>
        <p:nvSpPr>
          <p:cNvPr id="1085532" name="Line 92"/>
          <p:cNvSpPr>
            <a:spLocks noChangeShapeType="1"/>
          </p:cNvSpPr>
          <p:nvPr/>
        </p:nvSpPr>
        <p:spPr bwMode="auto">
          <a:xfrm>
            <a:off x="7443688" y="4058188"/>
            <a:ext cx="128767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085536" name="Line 96"/>
          <p:cNvSpPr>
            <a:spLocks noChangeShapeType="1"/>
          </p:cNvSpPr>
          <p:nvPr/>
        </p:nvSpPr>
        <p:spPr bwMode="auto">
          <a:xfrm flipV="1">
            <a:off x="8892815" y="4045164"/>
            <a:ext cx="1148649" cy="45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085537" name="Line 97"/>
          <p:cNvSpPr>
            <a:spLocks noChangeShapeType="1"/>
          </p:cNvSpPr>
          <p:nvPr/>
        </p:nvSpPr>
        <p:spPr bwMode="auto">
          <a:xfrm>
            <a:off x="5945189" y="5143500"/>
            <a:ext cx="3659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38" name="Line 98"/>
          <p:cNvSpPr>
            <a:spLocks noChangeShapeType="1"/>
          </p:cNvSpPr>
          <p:nvPr/>
        </p:nvSpPr>
        <p:spPr bwMode="auto">
          <a:xfrm>
            <a:off x="5945189" y="5448300"/>
            <a:ext cx="3659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45" name="Text Box 105"/>
          <p:cNvSpPr txBox="1">
            <a:spLocks noChangeArrowheads="1"/>
          </p:cNvSpPr>
          <p:nvPr/>
        </p:nvSpPr>
        <p:spPr bwMode="auto">
          <a:xfrm>
            <a:off x="0" y="6642556"/>
            <a:ext cx="195919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 dirty="0"/>
              <a:t>http://en.wikipedia.org/wiki/DDR_SDRAM</a:t>
            </a:r>
          </a:p>
        </p:txBody>
      </p:sp>
      <p:cxnSp>
        <p:nvCxnSpPr>
          <p:cNvPr id="107" name="Straight Connector 106"/>
          <p:cNvCxnSpPr>
            <a:endCxn id="1085525" idx="0"/>
          </p:cNvCxnSpPr>
          <p:nvPr/>
        </p:nvCxnSpPr>
        <p:spPr bwMode="auto">
          <a:xfrm>
            <a:off x="4971522" y="4906433"/>
            <a:ext cx="828670" cy="477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16200000" flipH="1">
            <a:off x="3894117" y="4051323"/>
            <a:ext cx="4778" cy="74135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>
            <a:cxnSpLocks/>
            <a:stCxn id="1085513" idx="1"/>
          </p:cNvCxnSpPr>
          <p:nvPr/>
        </p:nvCxnSpPr>
        <p:spPr bwMode="auto">
          <a:xfrm rot="5400000" flipH="1" flipV="1">
            <a:off x="6958014" y="1570030"/>
            <a:ext cx="31752" cy="515941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Line 83"/>
          <p:cNvSpPr>
            <a:spLocks noChangeShapeType="1"/>
          </p:cNvSpPr>
          <p:nvPr/>
        </p:nvSpPr>
        <p:spPr bwMode="auto">
          <a:xfrm>
            <a:off x="8839216" y="4062422"/>
            <a:ext cx="0" cy="149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92"/>
          <p:cNvSpPr>
            <a:spLocks noChangeShapeType="1"/>
          </p:cNvSpPr>
          <p:nvPr/>
        </p:nvSpPr>
        <p:spPr bwMode="auto">
          <a:xfrm>
            <a:off x="5944280" y="4062422"/>
            <a:ext cx="128767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15" name="Straight Connector 114"/>
          <p:cNvCxnSpPr/>
          <p:nvPr/>
        </p:nvCxnSpPr>
        <p:spPr bwMode="auto">
          <a:xfrm>
            <a:off x="5124440" y="3919546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 rot="16200000" flipH="1">
            <a:off x="4739998" y="4669645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/>
          <p:nvPr/>
        </p:nvCxnSpPr>
        <p:spPr bwMode="auto">
          <a:xfrm rot="16200000" flipH="1">
            <a:off x="3302771" y="4169579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rot="16200000" flipH="1">
            <a:off x="3374209" y="3669513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rot="16200000" flipH="1">
            <a:off x="4874407" y="3669513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>
            <a:off x="3624242" y="3919546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>
            <a:off x="4338622" y="3633794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Line 73"/>
          <p:cNvSpPr>
            <a:spLocks noChangeShapeType="1"/>
          </p:cNvSpPr>
          <p:nvPr/>
        </p:nvSpPr>
        <p:spPr bwMode="auto">
          <a:xfrm flipV="1">
            <a:off x="4211622" y="3633794"/>
            <a:ext cx="127000" cy="2857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Line 73"/>
          <p:cNvSpPr>
            <a:spLocks noChangeShapeType="1"/>
          </p:cNvSpPr>
          <p:nvPr/>
        </p:nvSpPr>
        <p:spPr bwMode="auto">
          <a:xfrm flipV="1">
            <a:off x="5695944" y="3633794"/>
            <a:ext cx="127000" cy="2857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29" name="Straight Connector 128"/>
          <p:cNvCxnSpPr/>
          <p:nvPr/>
        </p:nvCxnSpPr>
        <p:spPr bwMode="auto">
          <a:xfrm>
            <a:off x="7339018" y="3633794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rot="16200000" flipH="1">
            <a:off x="6374605" y="3669513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/>
          <p:nvPr/>
        </p:nvCxnSpPr>
        <p:spPr bwMode="auto">
          <a:xfrm>
            <a:off x="6624638" y="3919546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Line 73"/>
          <p:cNvSpPr>
            <a:spLocks noChangeShapeType="1"/>
          </p:cNvSpPr>
          <p:nvPr/>
        </p:nvSpPr>
        <p:spPr bwMode="auto">
          <a:xfrm flipV="1">
            <a:off x="7196142" y="3633794"/>
            <a:ext cx="127000" cy="2857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35" name="Straight Connector 134"/>
          <p:cNvCxnSpPr/>
          <p:nvPr/>
        </p:nvCxnSpPr>
        <p:spPr bwMode="auto">
          <a:xfrm rot="16200000" flipH="1">
            <a:off x="7874803" y="3669513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/>
          <p:nvPr/>
        </p:nvCxnSpPr>
        <p:spPr bwMode="auto">
          <a:xfrm>
            <a:off x="8124836" y="3919546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 rot="16200000" flipH="1">
            <a:off x="9375001" y="3669513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Line 73"/>
          <p:cNvSpPr>
            <a:spLocks noChangeShapeType="1"/>
          </p:cNvSpPr>
          <p:nvPr/>
        </p:nvSpPr>
        <p:spPr bwMode="auto">
          <a:xfrm flipV="1">
            <a:off x="8696340" y="3633794"/>
            <a:ext cx="127000" cy="2857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39" name="Straight Connector 138"/>
          <p:cNvCxnSpPr/>
          <p:nvPr/>
        </p:nvCxnSpPr>
        <p:spPr bwMode="auto">
          <a:xfrm>
            <a:off x="8839216" y="3633794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5918725" y="4650860"/>
            <a:ext cx="3643338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Rectangle 87"/>
          <p:cNvSpPr>
            <a:spLocks noChangeArrowheads="1"/>
          </p:cNvSpPr>
          <p:nvPr/>
        </p:nvSpPr>
        <p:spPr bwMode="auto">
          <a:xfrm>
            <a:off x="7731927" y="5456649"/>
            <a:ext cx="785818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600" b="1" dirty="0"/>
              <a:t>2</a:t>
            </a:r>
            <a:r>
              <a:rPr lang="en-US" sz="1600" b="1" baseline="30000" dirty="0"/>
              <a:t>nd</a:t>
            </a:r>
            <a:r>
              <a:rPr lang="en-US" sz="1600" b="1" dirty="0"/>
              <a:t> </a:t>
            </a:r>
          </a:p>
          <a:p>
            <a:pPr algn="ctr"/>
            <a:r>
              <a:rPr lang="en-US" sz="1600" b="1" dirty="0"/>
              <a:t>M-bit</a:t>
            </a:r>
          </a:p>
        </p:txBody>
      </p:sp>
      <p:sp>
        <p:nvSpPr>
          <p:cNvPr id="146" name="Rectangle 87"/>
          <p:cNvSpPr>
            <a:spLocks noChangeArrowheads="1"/>
          </p:cNvSpPr>
          <p:nvPr/>
        </p:nvSpPr>
        <p:spPr bwMode="auto">
          <a:xfrm>
            <a:off x="8839216" y="5458776"/>
            <a:ext cx="1025533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600" b="1" dirty="0"/>
              <a:t>3</a:t>
            </a:r>
            <a:r>
              <a:rPr lang="en-US" sz="1600" b="1" baseline="30000" dirty="0"/>
              <a:t>rd</a:t>
            </a:r>
            <a:r>
              <a:rPr lang="en-US" sz="1600" b="1" dirty="0"/>
              <a:t> </a:t>
            </a:r>
          </a:p>
          <a:p>
            <a:pPr algn="ctr"/>
            <a:r>
              <a:rPr lang="en-US" sz="1600" b="1" dirty="0"/>
              <a:t>M-bit</a:t>
            </a:r>
          </a:p>
        </p:txBody>
      </p:sp>
      <p:cxnSp>
        <p:nvCxnSpPr>
          <p:cNvPr id="148" name="Straight Connector 147"/>
          <p:cNvCxnSpPr/>
          <p:nvPr/>
        </p:nvCxnSpPr>
        <p:spPr bwMode="auto">
          <a:xfrm>
            <a:off x="5838820" y="3633794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Rectangle 72"/>
          <p:cNvSpPr>
            <a:spLocks noChangeArrowheads="1"/>
          </p:cNvSpPr>
          <p:nvPr/>
        </p:nvSpPr>
        <p:spPr bwMode="auto">
          <a:xfrm>
            <a:off x="1853115" y="3608674"/>
            <a:ext cx="61395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/>
              <a:t>clock</a:t>
            </a:r>
          </a:p>
        </p:txBody>
      </p:sp>
      <p:sp>
        <p:nvSpPr>
          <p:cNvPr id="151" name="Line 73"/>
          <p:cNvSpPr>
            <a:spLocks noChangeShapeType="1"/>
          </p:cNvSpPr>
          <p:nvPr/>
        </p:nvSpPr>
        <p:spPr bwMode="auto">
          <a:xfrm flipV="1">
            <a:off x="2695548" y="3633794"/>
            <a:ext cx="127000" cy="2857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2" name="Straight Connector 151"/>
          <p:cNvCxnSpPr/>
          <p:nvPr/>
        </p:nvCxnSpPr>
        <p:spPr bwMode="auto">
          <a:xfrm>
            <a:off x="2838424" y="3633794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Rectangle 2">
            <a:extLst>
              <a:ext uri="{FF2B5EF4-FFF2-40B4-BE49-F238E27FC236}">
                <a16:creationId xmlns:a16="http://schemas.microsoft.com/office/drawing/2014/main" id="{C9A48575-4E16-4D6E-97D7-A2F76C7CBED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Synchronous DRAM (SDRAM) Operation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78CA1B-9070-43CA-9342-EC309AEE5191}"/>
              </a:ext>
            </a:extLst>
          </p:cNvPr>
          <p:cNvSpPr txBox="1">
            <a:spLocks noChangeArrowheads="1"/>
          </p:cNvSpPr>
          <p:nvPr/>
        </p:nvSpPr>
        <p:spPr>
          <a:xfrm>
            <a:off x="847248" y="1219550"/>
            <a:ext cx="10249370" cy="1286384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After RAS loads a row into the SRAM cache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 CAS as the starting “burst” address along with a burst length to read a burst of data from a series of sequential addresses within that row on the clock edge</a:t>
            </a:r>
          </a:p>
          <a:p>
            <a:pPr marL="0" indent="0"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87">
            <a:extLst>
              <a:ext uri="{FF2B5EF4-FFF2-40B4-BE49-F238E27FC236}">
                <a16:creationId xmlns:a16="http://schemas.microsoft.com/office/drawing/2014/main" id="{60BBA58D-AEAE-4749-A402-08913AC37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7827" y="5530290"/>
            <a:ext cx="102553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6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5098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6" name="Line 56"/>
          <p:cNvSpPr>
            <a:spLocks noChangeShapeType="1"/>
          </p:cNvSpPr>
          <p:nvPr/>
        </p:nvSpPr>
        <p:spPr bwMode="auto">
          <a:xfrm>
            <a:off x="2481234" y="3919546"/>
            <a:ext cx="20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497" name="Line 57"/>
          <p:cNvSpPr>
            <a:spLocks noChangeShapeType="1"/>
          </p:cNvSpPr>
          <p:nvPr/>
        </p:nvSpPr>
        <p:spPr bwMode="auto">
          <a:xfrm>
            <a:off x="2541588" y="5461000"/>
            <a:ext cx="20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498" name="Line 58"/>
          <p:cNvSpPr>
            <a:spLocks noChangeShapeType="1"/>
          </p:cNvSpPr>
          <p:nvPr/>
        </p:nvSpPr>
        <p:spPr bwMode="auto">
          <a:xfrm>
            <a:off x="2770188" y="5168900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499" name="Line 59"/>
          <p:cNvSpPr>
            <a:spLocks noChangeShapeType="1"/>
          </p:cNvSpPr>
          <p:nvPr/>
        </p:nvSpPr>
        <p:spPr bwMode="auto">
          <a:xfrm flipV="1">
            <a:off x="2770188" y="5143500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0" name="Line 60"/>
          <p:cNvSpPr>
            <a:spLocks noChangeShapeType="1"/>
          </p:cNvSpPr>
          <p:nvPr/>
        </p:nvSpPr>
        <p:spPr bwMode="auto">
          <a:xfrm>
            <a:off x="2922588" y="5156200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1" name="Line 61"/>
          <p:cNvSpPr>
            <a:spLocks noChangeShapeType="1"/>
          </p:cNvSpPr>
          <p:nvPr/>
        </p:nvSpPr>
        <p:spPr bwMode="auto">
          <a:xfrm>
            <a:off x="2922588" y="5461000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2" name="Line 62"/>
          <p:cNvSpPr>
            <a:spLocks noChangeShapeType="1"/>
          </p:cNvSpPr>
          <p:nvPr/>
        </p:nvSpPr>
        <p:spPr bwMode="auto">
          <a:xfrm>
            <a:off x="4217988" y="5168900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3" name="Line 63"/>
          <p:cNvSpPr>
            <a:spLocks noChangeShapeType="1"/>
          </p:cNvSpPr>
          <p:nvPr/>
        </p:nvSpPr>
        <p:spPr bwMode="auto">
          <a:xfrm flipV="1">
            <a:off x="4217988" y="5143500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4" name="Rectangle 64"/>
          <p:cNvSpPr>
            <a:spLocks noChangeArrowheads="1"/>
          </p:cNvSpPr>
          <p:nvPr/>
        </p:nvSpPr>
        <p:spPr bwMode="auto">
          <a:xfrm>
            <a:off x="2819401" y="5156201"/>
            <a:ext cx="128734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Row Address</a:t>
            </a:r>
          </a:p>
        </p:txBody>
      </p:sp>
      <p:sp>
        <p:nvSpPr>
          <p:cNvPr id="1085506" name="Line 66"/>
          <p:cNvSpPr>
            <a:spLocks noChangeShapeType="1"/>
          </p:cNvSpPr>
          <p:nvPr/>
        </p:nvSpPr>
        <p:spPr bwMode="auto">
          <a:xfrm>
            <a:off x="2541588" y="4633926"/>
            <a:ext cx="226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9" name="Rectangle 69"/>
          <p:cNvSpPr>
            <a:spLocks noChangeArrowheads="1"/>
          </p:cNvSpPr>
          <p:nvPr/>
        </p:nvSpPr>
        <p:spPr bwMode="auto">
          <a:xfrm>
            <a:off x="1969867" y="4607205"/>
            <a:ext cx="514565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/>
              <a:t>CAS</a:t>
            </a:r>
          </a:p>
        </p:txBody>
      </p:sp>
      <p:sp>
        <p:nvSpPr>
          <p:cNvPr id="1085512" name="Rectangle 72"/>
          <p:cNvSpPr>
            <a:spLocks noChangeArrowheads="1"/>
          </p:cNvSpPr>
          <p:nvPr/>
        </p:nvSpPr>
        <p:spPr bwMode="auto">
          <a:xfrm>
            <a:off x="1951674" y="4104996"/>
            <a:ext cx="52097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/>
              <a:t>RAS</a:t>
            </a:r>
          </a:p>
        </p:txBody>
      </p:sp>
      <p:sp>
        <p:nvSpPr>
          <p:cNvPr id="1085513" name="Line 73"/>
          <p:cNvSpPr>
            <a:spLocks noChangeShapeType="1"/>
          </p:cNvSpPr>
          <p:nvPr/>
        </p:nvSpPr>
        <p:spPr bwMode="auto">
          <a:xfrm flipV="1">
            <a:off x="4267184" y="4165612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15" name="Rectangle 75"/>
          <p:cNvSpPr>
            <a:spLocks noChangeArrowheads="1"/>
          </p:cNvSpPr>
          <p:nvPr/>
        </p:nvSpPr>
        <p:spPr bwMode="auto">
          <a:xfrm>
            <a:off x="4419600" y="5143501"/>
            <a:ext cx="118231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Col Address</a:t>
            </a:r>
          </a:p>
        </p:txBody>
      </p:sp>
      <p:sp>
        <p:nvSpPr>
          <p:cNvPr id="1085516" name="Line 76"/>
          <p:cNvSpPr>
            <a:spLocks noChangeShapeType="1"/>
          </p:cNvSpPr>
          <p:nvPr/>
        </p:nvSpPr>
        <p:spPr bwMode="auto">
          <a:xfrm>
            <a:off x="4370388" y="5461000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17" name="Line 77"/>
          <p:cNvSpPr>
            <a:spLocks noChangeShapeType="1"/>
          </p:cNvSpPr>
          <p:nvPr/>
        </p:nvSpPr>
        <p:spPr bwMode="auto">
          <a:xfrm>
            <a:off x="4370388" y="5156200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18" name="Line 78"/>
          <p:cNvSpPr>
            <a:spLocks noChangeShapeType="1"/>
          </p:cNvSpPr>
          <p:nvPr/>
        </p:nvSpPr>
        <p:spPr bwMode="auto">
          <a:xfrm>
            <a:off x="5818188" y="5168900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19" name="Line 79"/>
          <p:cNvSpPr>
            <a:spLocks noChangeShapeType="1"/>
          </p:cNvSpPr>
          <p:nvPr/>
        </p:nvSpPr>
        <p:spPr bwMode="auto">
          <a:xfrm flipV="1">
            <a:off x="5818188" y="5143500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20" name="Line 80"/>
          <p:cNvSpPr>
            <a:spLocks noChangeShapeType="1"/>
          </p:cNvSpPr>
          <p:nvPr/>
        </p:nvSpPr>
        <p:spPr bwMode="auto">
          <a:xfrm>
            <a:off x="5838820" y="4025900"/>
            <a:ext cx="0" cy="149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21" name="Line 81"/>
          <p:cNvSpPr>
            <a:spLocks noChangeShapeType="1"/>
          </p:cNvSpPr>
          <p:nvPr/>
        </p:nvSpPr>
        <p:spPr bwMode="auto">
          <a:xfrm>
            <a:off x="6553200" y="4062422"/>
            <a:ext cx="0" cy="149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22" name="Line 82"/>
          <p:cNvSpPr>
            <a:spLocks noChangeShapeType="1"/>
          </p:cNvSpPr>
          <p:nvPr/>
        </p:nvSpPr>
        <p:spPr bwMode="auto">
          <a:xfrm>
            <a:off x="7339018" y="4062422"/>
            <a:ext cx="0" cy="149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23" name="Line 83"/>
          <p:cNvSpPr>
            <a:spLocks noChangeShapeType="1"/>
          </p:cNvSpPr>
          <p:nvPr/>
        </p:nvSpPr>
        <p:spPr bwMode="auto">
          <a:xfrm>
            <a:off x="8053398" y="4062422"/>
            <a:ext cx="0" cy="149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24" name="Line 84"/>
          <p:cNvSpPr>
            <a:spLocks noChangeShapeType="1"/>
          </p:cNvSpPr>
          <p:nvPr/>
        </p:nvSpPr>
        <p:spPr bwMode="auto">
          <a:xfrm>
            <a:off x="2525690" y="4133860"/>
            <a:ext cx="81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25" name="Line 85"/>
          <p:cNvSpPr>
            <a:spLocks noChangeShapeType="1"/>
          </p:cNvSpPr>
          <p:nvPr/>
        </p:nvSpPr>
        <p:spPr bwMode="auto">
          <a:xfrm flipV="1">
            <a:off x="5800192" y="4665678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27" name="Rectangle 87"/>
          <p:cNvSpPr>
            <a:spLocks noChangeArrowheads="1"/>
          </p:cNvSpPr>
          <p:nvPr/>
        </p:nvSpPr>
        <p:spPr bwMode="auto">
          <a:xfrm>
            <a:off x="5738807" y="5456649"/>
            <a:ext cx="785818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600" b="1" dirty="0"/>
              <a:t>1</a:t>
            </a:r>
            <a:r>
              <a:rPr lang="en-US" sz="1600" b="1" baseline="30000" dirty="0"/>
              <a:t>st</a:t>
            </a:r>
            <a:r>
              <a:rPr lang="en-US" sz="1600" b="1" dirty="0"/>
              <a:t> </a:t>
            </a:r>
          </a:p>
          <a:p>
            <a:pPr algn="ctr"/>
            <a:r>
              <a:rPr lang="en-US" sz="1600" b="1" dirty="0"/>
              <a:t>M-bit</a:t>
            </a:r>
          </a:p>
        </p:txBody>
      </p:sp>
      <p:sp>
        <p:nvSpPr>
          <p:cNvPr id="1085532" name="Line 92"/>
          <p:cNvSpPr>
            <a:spLocks noChangeShapeType="1"/>
          </p:cNvSpPr>
          <p:nvPr/>
        </p:nvSpPr>
        <p:spPr bwMode="auto">
          <a:xfrm>
            <a:off x="6633973" y="4062422"/>
            <a:ext cx="66078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085535" name="Line 95"/>
          <p:cNvSpPr>
            <a:spLocks noChangeShapeType="1"/>
          </p:cNvSpPr>
          <p:nvPr/>
        </p:nvSpPr>
        <p:spPr bwMode="auto">
          <a:xfrm>
            <a:off x="7406964" y="4062422"/>
            <a:ext cx="60071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085536" name="Line 96"/>
          <p:cNvSpPr>
            <a:spLocks noChangeShapeType="1"/>
          </p:cNvSpPr>
          <p:nvPr/>
        </p:nvSpPr>
        <p:spPr bwMode="auto">
          <a:xfrm>
            <a:off x="8131001" y="4062422"/>
            <a:ext cx="66078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085537" name="Line 97"/>
          <p:cNvSpPr>
            <a:spLocks noChangeShapeType="1"/>
          </p:cNvSpPr>
          <p:nvPr/>
        </p:nvSpPr>
        <p:spPr bwMode="auto">
          <a:xfrm>
            <a:off x="5945189" y="5143500"/>
            <a:ext cx="3659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38" name="Line 98"/>
          <p:cNvSpPr>
            <a:spLocks noChangeShapeType="1"/>
          </p:cNvSpPr>
          <p:nvPr/>
        </p:nvSpPr>
        <p:spPr bwMode="auto">
          <a:xfrm>
            <a:off x="5945189" y="5448300"/>
            <a:ext cx="3659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39" name="Line 99"/>
          <p:cNvSpPr>
            <a:spLocks noChangeShapeType="1"/>
          </p:cNvSpPr>
          <p:nvPr/>
        </p:nvSpPr>
        <p:spPr bwMode="auto">
          <a:xfrm>
            <a:off x="8767778" y="5133992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40" name="Line 100"/>
          <p:cNvSpPr>
            <a:spLocks noChangeShapeType="1"/>
          </p:cNvSpPr>
          <p:nvPr/>
        </p:nvSpPr>
        <p:spPr bwMode="auto">
          <a:xfrm flipV="1">
            <a:off x="8767778" y="5133992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43" name="Rectangle 103"/>
          <p:cNvSpPr>
            <a:spLocks noChangeArrowheads="1"/>
          </p:cNvSpPr>
          <p:nvPr/>
        </p:nvSpPr>
        <p:spPr bwMode="auto">
          <a:xfrm>
            <a:off x="8839216" y="5133993"/>
            <a:ext cx="13338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/>
              <a:t>Row Address </a:t>
            </a:r>
          </a:p>
        </p:txBody>
      </p:sp>
      <p:sp>
        <p:nvSpPr>
          <p:cNvPr id="1085545" name="Text Box 105"/>
          <p:cNvSpPr txBox="1">
            <a:spLocks noChangeArrowheads="1"/>
          </p:cNvSpPr>
          <p:nvPr/>
        </p:nvSpPr>
        <p:spPr bwMode="auto">
          <a:xfrm>
            <a:off x="0" y="6642556"/>
            <a:ext cx="195919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 dirty="0"/>
              <a:t>http://en.wikipedia.org/wiki/DDR_SDRAM</a:t>
            </a:r>
          </a:p>
        </p:txBody>
      </p:sp>
      <p:cxnSp>
        <p:nvCxnSpPr>
          <p:cNvPr id="107" name="Straight Connector 106"/>
          <p:cNvCxnSpPr>
            <a:cxnSpLocks/>
          </p:cNvCxnSpPr>
          <p:nvPr/>
        </p:nvCxnSpPr>
        <p:spPr bwMode="auto">
          <a:xfrm>
            <a:off x="4988456" y="4914900"/>
            <a:ext cx="828670" cy="477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16200000" flipH="1">
            <a:off x="3894117" y="4051323"/>
            <a:ext cx="4778" cy="74135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>
            <a:stCxn id="1085513" idx="1"/>
          </p:cNvCxnSpPr>
          <p:nvPr/>
        </p:nvCxnSpPr>
        <p:spPr bwMode="auto">
          <a:xfrm rot="5400000" flipH="1" flipV="1">
            <a:off x="6958014" y="1570030"/>
            <a:ext cx="31752" cy="515941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Line 83"/>
          <p:cNvSpPr>
            <a:spLocks noChangeShapeType="1"/>
          </p:cNvSpPr>
          <p:nvPr/>
        </p:nvSpPr>
        <p:spPr bwMode="auto">
          <a:xfrm>
            <a:off x="8839216" y="4062422"/>
            <a:ext cx="0" cy="149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92"/>
          <p:cNvSpPr>
            <a:spLocks noChangeShapeType="1"/>
          </p:cNvSpPr>
          <p:nvPr/>
        </p:nvSpPr>
        <p:spPr bwMode="auto">
          <a:xfrm>
            <a:off x="5906766" y="4062422"/>
            <a:ext cx="60071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15" name="Straight Connector 114"/>
          <p:cNvCxnSpPr/>
          <p:nvPr/>
        </p:nvCxnSpPr>
        <p:spPr bwMode="auto">
          <a:xfrm>
            <a:off x="5124440" y="3919546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 rot="16200000" flipH="1">
            <a:off x="4748465" y="4669645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/>
          <p:nvPr/>
        </p:nvCxnSpPr>
        <p:spPr bwMode="auto">
          <a:xfrm rot="16200000" flipH="1">
            <a:off x="3302771" y="4169579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rot="16200000" flipH="1">
            <a:off x="3374209" y="3669513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rot="16200000" flipH="1">
            <a:off x="4874407" y="3669513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>
            <a:off x="3624242" y="3919546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>
            <a:off x="4338622" y="3633794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Line 73"/>
          <p:cNvSpPr>
            <a:spLocks noChangeShapeType="1"/>
          </p:cNvSpPr>
          <p:nvPr/>
        </p:nvSpPr>
        <p:spPr bwMode="auto">
          <a:xfrm flipV="1">
            <a:off x="4211622" y="3633794"/>
            <a:ext cx="127000" cy="2857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Line 73"/>
          <p:cNvSpPr>
            <a:spLocks noChangeShapeType="1"/>
          </p:cNvSpPr>
          <p:nvPr/>
        </p:nvSpPr>
        <p:spPr bwMode="auto">
          <a:xfrm flipV="1">
            <a:off x="5695944" y="3633794"/>
            <a:ext cx="127000" cy="2857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29" name="Straight Connector 128"/>
          <p:cNvCxnSpPr/>
          <p:nvPr/>
        </p:nvCxnSpPr>
        <p:spPr bwMode="auto">
          <a:xfrm>
            <a:off x="7339018" y="3633794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rot="16200000" flipH="1">
            <a:off x="6374605" y="3669513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/>
          <p:nvPr/>
        </p:nvCxnSpPr>
        <p:spPr bwMode="auto">
          <a:xfrm>
            <a:off x="6624638" y="3919546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Line 73"/>
          <p:cNvSpPr>
            <a:spLocks noChangeShapeType="1"/>
          </p:cNvSpPr>
          <p:nvPr/>
        </p:nvSpPr>
        <p:spPr bwMode="auto">
          <a:xfrm flipV="1">
            <a:off x="7196142" y="3633794"/>
            <a:ext cx="127000" cy="2857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35" name="Straight Connector 134"/>
          <p:cNvCxnSpPr/>
          <p:nvPr/>
        </p:nvCxnSpPr>
        <p:spPr bwMode="auto">
          <a:xfrm rot="16200000" flipH="1">
            <a:off x="7874803" y="3669513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/>
          <p:nvPr/>
        </p:nvCxnSpPr>
        <p:spPr bwMode="auto">
          <a:xfrm>
            <a:off x="8124836" y="3919546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 rot="16200000" flipH="1">
            <a:off x="9375001" y="3669513"/>
            <a:ext cx="285752" cy="2143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Line 73"/>
          <p:cNvSpPr>
            <a:spLocks noChangeShapeType="1"/>
          </p:cNvSpPr>
          <p:nvPr/>
        </p:nvSpPr>
        <p:spPr bwMode="auto">
          <a:xfrm flipV="1">
            <a:off x="8696340" y="3633794"/>
            <a:ext cx="127000" cy="2857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39" name="Straight Connector 138"/>
          <p:cNvCxnSpPr/>
          <p:nvPr/>
        </p:nvCxnSpPr>
        <p:spPr bwMode="auto">
          <a:xfrm>
            <a:off x="8839216" y="3633794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5927192" y="4659327"/>
            <a:ext cx="3643338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Rectangle 87"/>
          <p:cNvSpPr>
            <a:spLocks noChangeArrowheads="1"/>
          </p:cNvSpPr>
          <p:nvPr/>
        </p:nvSpPr>
        <p:spPr bwMode="auto">
          <a:xfrm>
            <a:off x="6524625" y="5467356"/>
            <a:ext cx="785818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600" b="1" dirty="0"/>
              <a:t>2</a:t>
            </a:r>
            <a:r>
              <a:rPr lang="en-US" sz="1600" b="1" baseline="30000" dirty="0"/>
              <a:t>nd</a:t>
            </a:r>
            <a:r>
              <a:rPr lang="en-US" sz="1600" b="1" dirty="0"/>
              <a:t> </a:t>
            </a:r>
          </a:p>
          <a:p>
            <a:pPr algn="ctr"/>
            <a:r>
              <a:rPr lang="en-US" sz="1600" b="1" dirty="0"/>
              <a:t>M-bit</a:t>
            </a:r>
          </a:p>
        </p:txBody>
      </p:sp>
      <p:sp>
        <p:nvSpPr>
          <p:cNvPr id="146" name="Rectangle 87"/>
          <p:cNvSpPr>
            <a:spLocks noChangeArrowheads="1"/>
          </p:cNvSpPr>
          <p:nvPr/>
        </p:nvSpPr>
        <p:spPr bwMode="auto">
          <a:xfrm>
            <a:off x="7239004" y="5467356"/>
            <a:ext cx="1025533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600" b="1" dirty="0"/>
              <a:t>3</a:t>
            </a:r>
            <a:r>
              <a:rPr lang="en-US" sz="1600" b="1" baseline="30000" dirty="0"/>
              <a:t>rd</a:t>
            </a:r>
            <a:r>
              <a:rPr lang="en-US" sz="1600" b="1" dirty="0"/>
              <a:t> </a:t>
            </a:r>
          </a:p>
          <a:p>
            <a:pPr algn="ctr"/>
            <a:r>
              <a:rPr lang="en-US" sz="1600" b="1" dirty="0"/>
              <a:t>M-bit</a:t>
            </a:r>
          </a:p>
        </p:txBody>
      </p:sp>
      <p:sp>
        <p:nvSpPr>
          <p:cNvPr id="147" name="Rectangle 87"/>
          <p:cNvSpPr>
            <a:spLocks noChangeArrowheads="1"/>
          </p:cNvSpPr>
          <p:nvPr/>
        </p:nvSpPr>
        <p:spPr bwMode="auto">
          <a:xfrm>
            <a:off x="8024823" y="5467356"/>
            <a:ext cx="1014402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600" b="1" dirty="0"/>
              <a:t>4</a:t>
            </a:r>
            <a:r>
              <a:rPr lang="en-US" sz="1600" b="1" baseline="30000" dirty="0"/>
              <a:t>th</a:t>
            </a:r>
            <a:r>
              <a:rPr lang="en-US" sz="1600" b="1" dirty="0"/>
              <a:t> </a:t>
            </a:r>
          </a:p>
          <a:p>
            <a:pPr algn="ctr"/>
            <a:r>
              <a:rPr lang="en-US" sz="1600" b="1" dirty="0"/>
              <a:t>M-bit</a:t>
            </a:r>
          </a:p>
        </p:txBody>
      </p:sp>
      <p:cxnSp>
        <p:nvCxnSpPr>
          <p:cNvPr id="148" name="Straight Connector 147"/>
          <p:cNvCxnSpPr/>
          <p:nvPr/>
        </p:nvCxnSpPr>
        <p:spPr bwMode="auto">
          <a:xfrm>
            <a:off x="5838820" y="3633794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Rectangle 72"/>
          <p:cNvSpPr>
            <a:spLocks noChangeArrowheads="1"/>
          </p:cNvSpPr>
          <p:nvPr/>
        </p:nvSpPr>
        <p:spPr bwMode="auto">
          <a:xfrm>
            <a:off x="1853115" y="3608674"/>
            <a:ext cx="61395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/>
              <a:t>clock</a:t>
            </a:r>
          </a:p>
        </p:txBody>
      </p:sp>
      <p:sp>
        <p:nvSpPr>
          <p:cNvPr id="151" name="Line 73"/>
          <p:cNvSpPr>
            <a:spLocks noChangeShapeType="1"/>
          </p:cNvSpPr>
          <p:nvPr/>
        </p:nvSpPr>
        <p:spPr bwMode="auto">
          <a:xfrm flipV="1">
            <a:off x="2695548" y="3633794"/>
            <a:ext cx="127000" cy="2857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2" name="Straight Connector 151"/>
          <p:cNvCxnSpPr/>
          <p:nvPr/>
        </p:nvCxnSpPr>
        <p:spPr bwMode="auto">
          <a:xfrm>
            <a:off x="2838424" y="3633794"/>
            <a:ext cx="5715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Rectangle 2">
            <a:extLst>
              <a:ext uri="{FF2B5EF4-FFF2-40B4-BE49-F238E27FC236}">
                <a16:creationId xmlns:a16="http://schemas.microsoft.com/office/drawing/2014/main" id="{C9A48575-4E16-4D6E-97D7-A2F76C7CBED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DDR (Double Data Rate) SDRAMs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78CA1B-9070-43CA-9342-EC309AEE5191}"/>
              </a:ext>
            </a:extLst>
          </p:cNvPr>
          <p:cNvSpPr txBox="1">
            <a:spLocks noChangeArrowheads="1"/>
          </p:cNvSpPr>
          <p:nvPr/>
        </p:nvSpPr>
        <p:spPr>
          <a:xfrm>
            <a:off x="847248" y="1219550"/>
            <a:ext cx="10249370" cy="1286384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Transfers burst data on both the rising and falling edge of the clock (so twice fast)</a:t>
            </a:r>
          </a:p>
          <a:p>
            <a:pPr lvl="1"/>
            <a:r>
              <a:rPr lang="en-US" sz="2000" dirty="0"/>
              <a:t>2n core </a:t>
            </a:r>
            <a:r>
              <a:rPr lang="en-US" sz="2000" dirty="0" err="1"/>
              <a:t>prefectch</a:t>
            </a:r>
            <a:endParaRPr lang="en-US" sz="2000" dirty="0"/>
          </a:p>
          <a:p>
            <a:pPr marL="0" indent="0"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Line 65">
            <a:extLst>
              <a:ext uri="{FF2B5EF4-FFF2-40B4-BE49-F238E27FC236}">
                <a16:creationId xmlns:a16="http://schemas.microsoft.com/office/drawing/2014/main" id="{3D244716-E756-43AD-85C2-872DB79455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3288" y="4034366"/>
            <a:ext cx="11103" cy="149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3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2">
            <a:extLst>
              <a:ext uri="{FF2B5EF4-FFF2-40B4-BE49-F238E27FC236}">
                <a16:creationId xmlns:a16="http://schemas.microsoft.com/office/drawing/2014/main" id="{C9A48575-4E16-4D6E-97D7-A2F76C7CBED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DDR (Double Data Rate) SDRAMs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78CA1B-9070-43CA-9342-EC309AEE5191}"/>
              </a:ext>
            </a:extLst>
          </p:cNvPr>
          <p:cNvSpPr txBox="1">
            <a:spLocks noChangeArrowheads="1"/>
          </p:cNvSpPr>
          <p:nvPr/>
        </p:nvSpPr>
        <p:spPr>
          <a:xfrm>
            <a:off x="793362" y="1118344"/>
            <a:ext cx="10249370" cy="69332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DDR1 VS DDR1+: </a:t>
            </a:r>
          </a:p>
          <a:p>
            <a:pPr marL="0" indent="0"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19B1587B-B28B-4D40-BD47-B2DC92811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61" y="1693134"/>
            <a:ext cx="3971675" cy="3737703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4CB4827-F31E-41B2-9194-291E7A840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87" y="1693133"/>
            <a:ext cx="4302252" cy="3737703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3207E0E-DDD8-41C6-9328-940DD03E32F0}"/>
              </a:ext>
            </a:extLst>
          </p:cNvPr>
          <p:cNvSpPr txBox="1">
            <a:spLocks noChangeArrowheads="1"/>
          </p:cNvSpPr>
          <p:nvPr/>
        </p:nvSpPr>
        <p:spPr>
          <a:xfrm>
            <a:off x="793362" y="5658964"/>
            <a:ext cx="10249370" cy="69332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DDR2 vs. QDR</a:t>
            </a:r>
          </a:p>
          <a:p>
            <a:pPr marL="0" indent="0"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18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erge 4"/>
          <p:cNvSpPr/>
          <p:nvPr/>
        </p:nvSpPr>
        <p:spPr>
          <a:xfrm>
            <a:off x="1253910" y="2857500"/>
            <a:ext cx="1981200" cy="2971800"/>
          </a:xfrm>
          <a:prstGeom prst="flowChartMerge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Flowchart: Merge 7"/>
          <p:cNvSpPr/>
          <p:nvPr/>
        </p:nvSpPr>
        <p:spPr>
          <a:xfrm>
            <a:off x="1406310" y="3314700"/>
            <a:ext cx="1676400" cy="2514600"/>
          </a:xfrm>
          <a:prstGeom prst="flowChartMerge">
            <a:avLst/>
          </a:prstGeom>
          <a:solidFill>
            <a:srgbClr val="00B050"/>
          </a:solidFill>
          <a:ln w="25400" cap="flat" cmpd="sng" algn="ctr">
            <a:solidFill>
              <a:srgbClr val="004C22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Flowchart: Merge 8"/>
          <p:cNvSpPr/>
          <p:nvPr/>
        </p:nvSpPr>
        <p:spPr>
          <a:xfrm>
            <a:off x="1558710" y="3771900"/>
            <a:ext cx="1371600" cy="2057400"/>
          </a:xfrm>
          <a:prstGeom prst="flowChartMerg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lowchart: Merge 9"/>
          <p:cNvSpPr/>
          <p:nvPr/>
        </p:nvSpPr>
        <p:spPr>
          <a:xfrm>
            <a:off x="1711110" y="4229100"/>
            <a:ext cx="1066800" cy="1600200"/>
          </a:xfrm>
          <a:prstGeom prst="flowChartMerg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Flowchart: Merge 10"/>
          <p:cNvSpPr/>
          <p:nvPr/>
        </p:nvSpPr>
        <p:spPr>
          <a:xfrm>
            <a:off x="1863510" y="4686300"/>
            <a:ext cx="762000" cy="1143000"/>
          </a:xfrm>
          <a:prstGeom prst="flowChartMerg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Flowchart: Merge 11"/>
          <p:cNvSpPr/>
          <p:nvPr/>
        </p:nvSpPr>
        <p:spPr>
          <a:xfrm>
            <a:off x="2015910" y="5143500"/>
            <a:ext cx="457200" cy="685800"/>
          </a:xfrm>
          <a:prstGeom prst="flowChartMerge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DRAM Subsystem Organization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609601" y="1144506"/>
            <a:ext cx="8610600" cy="14653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/>
              <a:t>Dram: Dynamic RAM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DRAM Organization:</a:t>
            </a:r>
          </a:p>
          <a:p>
            <a:endParaRPr lang="en-US" sz="2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F293034-4DAA-4176-B0CA-96E878896600}"/>
              </a:ext>
            </a:extLst>
          </p:cNvPr>
          <p:cNvSpPr txBox="1">
            <a:spLocks/>
          </p:cNvSpPr>
          <p:nvPr/>
        </p:nvSpPr>
        <p:spPr>
          <a:xfrm>
            <a:off x="3387510" y="2479675"/>
            <a:ext cx="3508590" cy="379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endParaRPr lang="en-US" sz="2400" dirty="0"/>
          </a:p>
          <a:p>
            <a:r>
              <a:rPr lang="en-US" sz="2400" dirty="0"/>
              <a:t>Channel</a:t>
            </a:r>
          </a:p>
          <a:p>
            <a:r>
              <a:rPr lang="en-US" sz="2400" dirty="0"/>
              <a:t>DIMM</a:t>
            </a:r>
          </a:p>
          <a:p>
            <a:r>
              <a:rPr lang="en-US" sz="2400" dirty="0"/>
              <a:t>Rank</a:t>
            </a:r>
          </a:p>
          <a:p>
            <a:r>
              <a:rPr lang="en-US" sz="2400" dirty="0"/>
              <a:t>Chip </a:t>
            </a:r>
          </a:p>
          <a:p>
            <a:r>
              <a:rPr lang="en-US" sz="2400" dirty="0"/>
              <a:t>Bank</a:t>
            </a:r>
          </a:p>
          <a:p>
            <a:r>
              <a:rPr lang="en-US" sz="2400" dirty="0"/>
              <a:t>Row/Column</a:t>
            </a:r>
          </a:p>
          <a:p>
            <a:endParaRPr lang="en-US" sz="2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851CFDC-EEB9-4D4C-A079-BEB50385CAED}"/>
              </a:ext>
            </a:extLst>
          </p:cNvPr>
          <p:cNvSpPr txBox="1">
            <a:spLocks/>
          </p:cNvSpPr>
          <p:nvPr/>
        </p:nvSpPr>
        <p:spPr>
          <a:xfrm>
            <a:off x="5037667" y="1587499"/>
            <a:ext cx="6519762" cy="3416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Chip:</a:t>
            </a:r>
          </a:p>
          <a:p>
            <a:pPr lvl="1"/>
            <a:r>
              <a:rPr lang="en-US" sz="2000" dirty="0"/>
              <a:t>Consists of multiple banks (2-16 in Synchronous DRAM)</a:t>
            </a:r>
          </a:p>
          <a:p>
            <a:pPr lvl="2"/>
            <a:r>
              <a:rPr lang="en-US" sz="1600" dirty="0"/>
              <a:t>Banks works in parallel to overlap delay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Banks share command/address/data buses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chip itself has a narrow interface (4-16 bits per read)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AD57A82-D840-406B-99DD-B8BEC1EBEFF6}"/>
              </a:ext>
            </a:extLst>
          </p:cNvPr>
          <p:cNvSpPr/>
          <p:nvPr/>
        </p:nvSpPr>
        <p:spPr>
          <a:xfrm>
            <a:off x="3310467" y="4229100"/>
            <a:ext cx="1727200" cy="457200"/>
          </a:xfrm>
          <a:prstGeom prst="ellipse">
            <a:avLst/>
          </a:prstGeom>
          <a:ln w="254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5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erge 4"/>
          <p:cNvSpPr/>
          <p:nvPr/>
        </p:nvSpPr>
        <p:spPr>
          <a:xfrm>
            <a:off x="1253910" y="2857500"/>
            <a:ext cx="1981200" cy="2971800"/>
          </a:xfrm>
          <a:prstGeom prst="flowChartMerge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Flowchart: Merge 7"/>
          <p:cNvSpPr/>
          <p:nvPr/>
        </p:nvSpPr>
        <p:spPr>
          <a:xfrm>
            <a:off x="1406310" y="3314700"/>
            <a:ext cx="1676400" cy="2514600"/>
          </a:xfrm>
          <a:prstGeom prst="flowChartMerge">
            <a:avLst/>
          </a:prstGeom>
          <a:solidFill>
            <a:srgbClr val="00B050"/>
          </a:solidFill>
          <a:ln w="25400" cap="flat" cmpd="sng" algn="ctr">
            <a:solidFill>
              <a:srgbClr val="004C22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Flowchart: Merge 8"/>
          <p:cNvSpPr/>
          <p:nvPr/>
        </p:nvSpPr>
        <p:spPr>
          <a:xfrm>
            <a:off x="1558710" y="3771900"/>
            <a:ext cx="1371600" cy="2057400"/>
          </a:xfrm>
          <a:prstGeom prst="flowChartMerg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lowchart: Merge 9"/>
          <p:cNvSpPr/>
          <p:nvPr/>
        </p:nvSpPr>
        <p:spPr>
          <a:xfrm>
            <a:off x="1711110" y="4229100"/>
            <a:ext cx="1066800" cy="1600200"/>
          </a:xfrm>
          <a:prstGeom prst="flowChartMerg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Flowchart: Merge 10"/>
          <p:cNvSpPr/>
          <p:nvPr/>
        </p:nvSpPr>
        <p:spPr>
          <a:xfrm>
            <a:off x="1863510" y="4686300"/>
            <a:ext cx="762000" cy="1143000"/>
          </a:xfrm>
          <a:prstGeom prst="flowChartMerg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Flowchart: Merge 11"/>
          <p:cNvSpPr/>
          <p:nvPr/>
        </p:nvSpPr>
        <p:spPr>
          <a:xfrm>
            <a:off x="2015910" y="5143500"/>
            <a:ext cx="457200" cy="685800"/>
          </a:xfrm>
          <a:prstGeom prst="flowChartMerge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DRAM Subsystem Organization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609601" y="1144506"/>
            <a:ext cx="8610600" cy="14653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/>
              <a:t>Dram: Dynamic RAM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DRAM Organization:</a:t>
            </a:r>
          </a:p>
          <a:p>
            <a:endParaRPr lang="en-US" sz="2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F293034-4DAA-4176-B0CA-96E878896600}"/>
              </a:ext>
            </a:extLst>
          </p:cNvPr>
          <p:cNvSpPr txBox="1">
            <a:spLocks/>
          </p:cNvSpPr>
          <p:nvPr/>
        </p:nvSpPr>
        <p:spPr>
          <a:xfrm>
            <a:off x="3387510" y="2479675"/>
            <a:ext cx="3508590" cy="379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endParaRPr lang="en-US" sz="2400" dirty="0"/>
          </a:p>
          <a:p>
            <a:r>
              <a:rPr lang="en-US" sz="2400" dirty="0"/>
              <a:t>Channel</a:t>
            </a:r>
          </a:p>
          <a:p>
            <a:r>
              <a:rPr lang="en-US" sz="2400" dirty="0"/>
              <a:t>DIMM</a:t>
            </a:r>
          </a:p>
          <a:p>
            <a:r>
              <a:rPr lang="en-US" sz="2400" dirty="0"/>
              <a:t>Rank</a:t>
            </a:r>
          </a:p>
          <a:p>
            <a:r>
              <a:rPr lang="en-US" sz="2400" dirty="0"/>
              <a:t>Chip </a:t>
            </a:r>
          </a:p>
          <a:p>
            <a:r>
              <a:rPr lang="en-US" sz="2400" dirty="0"/>
              <a:t>Bank</a:t>
            </a:r>
          </a:p>
          <a:p>
            <a:r>
              <a:rPr lang="en-US" sz="2400" dirty="0"/>
              <a:t>Row/Column</a:t>
            </a:r>
          </a:p>
          <a:p>
            <a:endParaRPr lang="en-US" sz="2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851CFDC-EEB9-4D4C-A079-BEB50385CAED}"/>
              </a:ext>
            </a:extLst>
          </p:cNvPr>
          <p:cNvSpPr txBox="1">
            <a:spLocks/>
          </p:cNvSpPr>
          <p:nvPr/>
        </p:nvSpPr>
        <p:spPr>
          <a:xfrm>
            <a:off x="5037667" y="1298126"/>
            <a:ext cx="6519762" cy="4415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Rank:</a:t>
            </a:r>
          </a:p>
          <a:p>
            <a:pPr lvl="1"/>
            <a:r>
              <a:rPr lang="en-US" sz="2000" dirty="0"/>
              <a:t>Multiple chips operated together to form a wide interface</a:t>
            </a:r>
          </a:p>
          <a:p>
            <a:endParaRPr lang="en-US" sz="2000" dirty="0"/>
          </a:p>
          <a:p>
            <a:pPr lvl="1"/>
            <a:r>
              <a:rPr lang="en-US" sz="2000" dirty="0"/>
              <a:t>All chips comprising a rank are controlled at the same time</a:t>
            </a:r>
          </a:p>
          <a:p>
            <a:pPr lvl="2"/>
            <a:r>
              <a:rPr lang="en-US" sz="1600" dirty="0">
                <a:ea typeface="ＭＳ Ｐゴシック" charset="0"/>
              </a:rPr>
              <a:t>Respond to a single command</a:t>
            </a:r>
          </a:p>
          <a:p>
            <a:pPr lvl="2"/>
            <a:r>
              <a:rPr lang="en-US" sz="1600" dirty="0">
                <a:ea typeface="ＭＳ Ｐゴシック" charset="0"/>
              </a:rPr>
              <a:t>Share address and command buses, but provide different data</a:t>
            </a:r>
          </a:p>
          <a:p>
            <a:pPr lvl="1"/>
            <a:endParaRPr lang="en-US" sz="2062" dirty="0">
              <a:ea typeface="ＭＳ Ｐゴシック" charset="0"/>
            </a:endParaRPr>
          </a:p>
          <a:p>
            <a:pPr lvl="1"/>
            <a:r>
              <a:rPr lang="en-US" sz="2062" dirty="0">
                <a:ea typeface="ＭＳ Ｐゴシック" charset="0"/>
              </a:rPr>
              <a:t>E.g., </a:t>
            </a:r>
            <a:r>
              <a:rPr lang="en-US" sz="2000" dirty="0">
                <a:ea typeface="ＭＳ Ｐゴシック" charset="0"/>
              </a:rPr>
              <a:t>Using 8 </a:t>
            </a:r>
            <a:r>
              <a:rPr lang="en-US" sz="2000" dirty="0"/>
              <a:t>chips with 8-bit interface to form a 64-bit wide Rank</a:t>
            </a:r>
            <a:endParaRPr lang="en-US" sz="2000" dirty="0">
              <a:ea typeface="ＭＳ Ｐゴシック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AD57A82-D840-406B-99DD-B8BEC1EBEFF6}"/>
              </a:ext>
            </a:extLst>
          </p:cNvPr>
          <p:cNvSpPr/>
          <p:nvPr/>
        </p:nvSpPr>
        <p:spPr>
          <a:xfrm>
            <a:off x="3310467" y="3790951"/>
            <a:ext cx="1727200" cy="457200"/>
          </a:xfrm>
          <a:prstGeom prst="ellipse">
            <a:avLst/>
          </a:prstGeom>
          <a:ln w="254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6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erge 4"/>
          <p:cNvSpPr/>
          <p:nvPr/>
        </p:nvSpPr>
        <p:spPr>
          <a:xfrm>
            <a:off x="1253910" y="2857500"/>
            <a:ext cx="1981200" cy="2971800"/>
          </a:xfrm>
          <a:prstGeom prst="flowChartMerge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Flowchart: Merge 7"/>
          <p:cNvSpPr/>
          <p:nvPr/>
        </p:nvSpPr>
        <p:spPr>
          <a:xfrm>
            <a:off x="1406310" y="3314700"/>
            <a:ext cx="1676400" cy="2514600"/>
          </a:xfrm>
          <a:prstGeom prst="flowChartMerge">
            <a:avLst/>
          </a:prstGeom>
          <a:solidFill>
            <a:srgbClr val="00B050"/>
          </a:solidFill>
          <a:ln w="25400" cap="flat" cmpd="sng" algn="ctr">
            <a:solidFill>
              <a:srgbClr val="004C22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Flowchart: Merge 8"/>
          <p:cNvSpPr/>
          <p:nvPr/>
        </p:nvSpPr>
        <p:spPr>
          <a:xfrm>
            <a:off x="1558710" y="3771900"/>
            <a:ext cx="1371600" cy="2057400"/>
          </a:xfrm>
          <a:prstGeom prst="flowChartMerg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lowchart: Merge 9"/>
          <p:cNvSpPr/>
          <p:nvPr/>
        </p:nvSpPr>
        <p:spPr>
          <a:xfrm>
            <a:off x="1711110" y="4229100"/>
            <a:ext cx="1066800" cy="1600200"/>
          </a:xfrm>
          <a:prstGeom prst="flowChartMerg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Flowchart: Merge 10"/>
          <p:cNvSpPr/>
          <p:nvPr/>
        </p:nvSpPr>
        <p:spPr>
          <a:xfrm>
            <a:off x="1863510" y="4686300"/>
            <a:ext cx="762000" cy="1143000"/>
          </a:xfrm>
          <a:prstGeom prst="flowChartMerg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Flowchart: Merge 11"/>
          <p:cNvSpPr/>
          <p:nvPr/>
        </p:nvSpPr>
        <p:spPr>
          <a:xfrm>
            <a:off x="2015910" y="5143500"/>
            <a:ext cx="457200" cy="685800"/>
          </a:xfrm>
          <a:prstGeom prst="flowChartMerge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DRAM Subsystem Organization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609601" y="1144506"/>
            <a:ext cx="8610600" cy="14653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/>
              <a:t>Dram: Dynamic RAM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DRAM Organization:</a:t>
            </a:r>
          </a:p>
          <a:p>
            <a:endParaRPr lang="en-US" sz="2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F293034-4DAA-4176-B0CA-96E878896600}"/>
              </a:ext>
            </a:extLst>
          </p:cNvPr>
          <p:cNvSpPr txBox="1">
            <a:spLocks/>
          </p:cNvSpPr>
          <p:nvPr/>
        </p:nvSpPr>
        <p:spPr>
          <a:xfrm>
            <a:off x="3387510" y="2479675"/>
            <a:ext cx="3508590" cy="379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endParaRPr lang="en-US" sz="2400" dirty="0"/>
          </a:p>
          <a:p>
            <a:r>
              <a:rPr lang="en-US" sz="2400" dirty="0"/>
              <a:t>Channel</a:t>
            </a:r>
          </a:p>
          <a:p>
            <a:r>
              <a:rPr lang="en-US" sz="2400" dirty="0"/>
              <a:t>DIMM</a:t>
            </a:r>
          </a:p>
          <a:p>
            <a:r>
              <a:rPr lang="en-US" sz="2400" dirty="0"/>
              <a:t>Rank</a:t>
            </a:r>
          </a:p>
          <a:p>
            <a:r>
              <a:rPr lang="en-US" sz="2400" dirty="0"/>
              <a:t>Chip </a:t>
            </a:r>
          </a:p>
          <a:p>
            <a:r>
              <a:rPr lang="en-US" sz="2400" dirty="0"/>
              <a:t>Bank</a:t>
            </a:r>
          </a:p>
          <a:p>
            <a:r>
              <a:rPr lang="en-US" sz="2400" dirty="0"/>
              <a:t>Row/Column</a:t>
            </a:r>
          </a:p>
          <a:p>
            <a:endParaRPr lang="en-US" sz="2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851CFDC-EEB9-4D4C-A079-BEB50385CAED}"/>
              </a:ext>
            </a:extLst>
          </p:cNvPr>
          <p:cNvSpPr txBox="1">
            <a:spLocks/>
          </p:cNvSpPr>
          <p:nvPr/>
        </p:nvSpPr>
        <p:spPr>
          <a:xfrm>
            <a:off x="5037667" y="1587499"/>
            <a:ext cx="6519762" cy="3026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DIMM </a:t>
            </a:r>
            <a:r>
              <a:rPr lang="en-US" sz="2400" b="1" dirty="0">
                <a:ea typeface="ＭＳ Ｐゴシック" charset="0"/>
              </a:rPr>
              <a:t>(dual inline memory module)</a:t>
            </a:r>
            <a:r>
              <a:rPr lang="en-US" sz="2400" b="1" dirty="0"/>
              <a:t>:</a:t>
            </a:r>
          </a:p>
          <a:p>
            <a:pPr lvl="1"/>
            <a:r>
              <a:rPr lang="en-US" sz="2000" dirty="0"/>
              <a:t>A DRAM module consists of one or more ranks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ea typeface="ＭＳ Ｐゴシック" charset="0"/>
              </a:rPr>
              <a:t>This is what you plug into your motherboard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AD57A82-D840-406B-99DD-B8BEC1EBEFF6}"/>
              </a:ext>
            </a:extLst>
          </p:cNvPr>
          <p:cNvSpPr/>
          <p:nvPr/>
        </p:nvSpPr>
        <p:spPr>
          <a:xfrm>
            <a:off x="3310467" y="3350683"/>
            <a:ext cx="1727200" cy="457200"/>
          </a:xfrm>
          <a:prstGeom prst="ellipse">
            <a:avLst/>
          </a:prstGeom>
          <a:ln w="254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01038" y="631825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A2873F-87A8-2548-A8C5-FC6B35C80984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17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aphicFrame>
        <p:nvGraphicFramePr>
          <p:cNvPr id="99332" name="Object 2"/>
          <p:cNvGraphicFramePr>
            <a:graphicFrameLocks noChangeAspect="1"/>
          </p:cNvGraphicFramePr>
          <p:nvPr/>
        </p:nvGraphicFramePr>
        <p:xfrm>
          <a:off x="3496733" y="1162672"/>
          <a:ext cx="5157522" cy="18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715000" imgH="2019300" progId="Visio.Drawing.11">
                  <p:embed/>
                </p:oleObj>
              </mc:Choice>
              <mc:Fallback>
                <p:oleObj name="Visio" r:id="rId3" imgW="5715000" imgH="2019300" progId="Visio.Drawing.11">
                  <p:embed/>
                  <p:pic>
                    <p:nvPicPr>
                      <p:cNvPr id="9933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6733" y="1162672"/>
                        <a:ext cx="5157522" cy="18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920B22DA-96EA-4336-A2CD-C9254480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/>
          <a:lstStyle/>
          <a:p>
            <a:r>
              <a:rPr lang="en-US" sz="4400" b="1" dirty="0"/>
              <a:t>DIMM </a:t>
            </a:r>
            <a:r>
              <a:rPr lang="en-US" sz="4400" b="1" dirty="0">
                <a:ea typeface="ＭＳ Ｐゴシック" charset="0"/>
              </a:rPr>
              <a:t>(Dual Inline </a:t>
            </a:r>
            <a:r>
              <a:rPr lang="en-US" sz="4400" dirty="0">
                <a:ea typeface="ＭＳ Ｐゴシック" charset="0"/>
              </a:rPr>
              <a:t>M</a:t>
            </a:r>
            <a:r>
              <a:rPr lang="en-US" sz="4400" b="1" dirty="0">
                <a:ea typeface="ＭＳ Ｐゴシック" charset="0"/>
              </a:rPr>
              <a:t>emory </a:t>
            </a:r>
            <a:r>
              <a:rPr lang="en-US" sz="4400" dirty="0">
                <a:ea typeface="ＭＳ Ｐゴシック" charset="0"/>
              </a:rPr>
              <a:t>M</a:t>
            </a:r>
            <a:r>
              <a:rPr lang="en-US" sz="4400" b="1" dirty="0">
                <a:ea typeface="ＭＳ Ｐゴシック" charset="0"/>
              </a:rPr>
              <a:t>odule)</a:t>
            </a:r>
            <a:endParaRPr lang="en-US" sz="4400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212D867-0FCE-4CF5-AC0C-C52DD7689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743" y="3032501"/>
            <a:ext cx="10677657" cy="3055032"/>
          </a:xfrm>
          <a:noFill/>
        </p:spPr>
        <p:txBody>
          <a:bodyPr>
            <a:noAutofit/>
          </a:bodyPr>
          <a:lstStyle/>
          <a:p>
            <a:r>
              <a:rPr lang="en-US" sz="2000" b="1" baseline="0" dirty="0"/>
              <a:t>Contains DRAM chips each have data widths of x4 or x8</a:t>
            </a:r>
          </a:p>
          <a:p>
            <a:pPr lvl="1"/>
            <a:r>
              <a:rPr lang="en-US" sz="1600" dirty="0"/>
              <a:t>Can be on both sides</a:t>
            </a:r>
          </a:p>
          <a:p>
            <a:pPr lvl="1"/>
            <a:endParaRPr lang="en-US" sz="1600" dirty="0"/>
          </a:p>
          <a:p>
            <a:r>
              <a:rPr lang="en-US" sz="2000" b="1" dirty="0"/>
              <a:t>Can have more than one rank</a:t>
            </a:r>
          </a:p>
          <a:p>
            <a:pPr lvl="1"/>
            <a:r>
              <a:rPr lang="en-US" sz="1600" dirty="0"/>
              <a:t>Increase storage capacity</a:t>
            </a:r>
          </a:p>
          <a:p>
            <a:pPr lvl="1"/>
            <a:r>
              <a:rPr lang="en-US" sz="1600" dirty="0"/>
              <a:t>O</a:t>
            </a:r>
            <a:r>
              <a:rPr lang="en-US" sz="1600" b="0" i="0" u="none" strike="noStrike" dirty="0">
                <a:effectLst/>
              </a:rPr>
              <a:t>nly one rank accessible at a time</a:t>
            </a:r>
          </a:p>
          <a:p>
            <a:pPr lvl="1"/>
            <a:endParaRPr lang="en-US" sz="1600" dirty="0"/>
          </a:p>
          <a:p>
            <a:r>
              <a:rPr lang="en-US" sz="2000" b="1" dirty="0"/>
              <a:t>SIMM vs DIMM</a:t>
            </a:r>
          </a:p>
          <a:p>
            <a:pPr lvl="1"/>
            <a:r>
              <a:rPr lang="en-US" sz="1600" b="0" i="0" dirty="0">
                <a:effectLst/>
              </a:rPr>
              <a:t>DIMM has separate contacts on each side of the board to provides twice as much data rate.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204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 64-bit Wide DIMM (One Rank)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8384" y="1123949"/>
            <a:ext cx="4744615" cy="5194300"/>
          </a:xfrm>
        </p:spPr>
        <p:txBody>
          <a:bodyPr>
            <a:noAutofit/>
          </a:bodyPr>
          <a:lstStyle/>
          <a:p>
            <a:r>
              <a:rPr lang="en-US" sz="2400" b="1" dirty="0"/>
              <a:t>Advantages:</a:t>
            </a:r>
          </a:p>
          <a:p>
            <a:pPr lvl="1"/>
            <a:r>
              <a:rPr lang="en-US" sz="2000" dirty="0">
                <a:ea typeface="ＭＳ Ｐゴシック" charset="0"/>
              </a:rPr>
              <a:t>Acts like a </a:t>
            </a:r>
            <a:r>
              <a:rPr lang="en-US" sz="2000" dirty="0">
                <a:solidFill>
                  <a:srgbClr val="FF0000"/>
                </a:solidFill>
                <a:ea typeface="ＭＳ Ｐゴシック" charset="0"/>
              </a:rPr>
              <a:t>high-capacity DRAM chip </a:t>
            </a:r>
            <a:r>
              <a:rPr lang="en-US" sz="2000" dirty="0">
                <a:ea typeface="ＭＳ Ｐゴシック" charset="0"/>
              </a:rPr>
              <a:t>with a </a:t>
            </a:r>
            <a:r>
              <a:rPr lang="en-US" sz="2000" dirty="0">
                <a:solidFill>
                  <a:srgbClr val="FF0000"/>
                </a:solidFill>
                <a:ea typeface="ＭＳ Ｐゴシック" charset="0"/>
              </a:rPr>
              <a:t>wide interface</a:t>
            </a:r>
          </a:p>
          <a:p>
            <a:pPr lvl="1"/>
            <a:endParaRPr lang="en-US" sz="2000" dirty="0">
              <a:solidFill>
                <a:srgbClr val="FF0000"/>
              </a:solidFill>
              <a:ea typeface="ＭＳ Ｐゴシック" charset="0"/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  <a:ea typeface="ＭＳ Ｐゴシック" charset="0"/>
              </a:rPr>
              <a:t>Flexibility</a:t>
            </a:r>
            <a:r>
              <a:rPr lang="en-US" sz="2000" dirty="0">
                <a:ea typeface="ＭＳ Ｐゴシック" charset="0"/>
              </a:rPr>
              <a:t>: memory controller does not need to deal with individual chips</a:t>
            </a:r>
          </a:p>
          <a:p>
            <a:pPr lvl="1"/>
            <a:endParaRPr lang="en-US" sz="2400" dirty="0">
              <a:ea typeface="ＭＳ Ｐゴシック" charset="0"/>
            </a:endParaRPr>
          </a:p>
          <a:p>
            <a:r>
              <a:rPr lang="en-US" sz="2400" b="1" dirty="0"/>
              <a:t>Disadvantages: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ea typeface="ＭＳ Ｐゴシック" charset="0"/>
              </a:rPr>
              <a:t>Granularity</a:t>
            </a:r>
            <a:r>
              <a:rPr lang="en-US" sz="2000" dirty="0">
                <a:ea typeface="ＭＳ Ｐゴシック" charset="0"/>
              </a:rPr>
              <a:t>: Accesses cannot be smaller than the interface width</a:t>
            </a:r>
          </a:p>
        </p:txBody>
      </p:sp>
      <p:pic>
        <p:nvPicPr>
          <p:cNvPr id="10035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65212"/>
            <a:ext cx="5840413" cy="531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5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erge 4"/>
          <p:cNvSpPr/>
          <p:nvPr/>
        </p:nvSpPr>
        <p:spPr>
          <a:xfrm>
            <a:off x="1253910" y="2857500"/>
            <a:ext cx="1981200" cy="2971800"/>
          </a:xfrm>
          <a:prstGeom prst="flowChartMerge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Flowchart: Merge 7"/>
          <p:cNvSpPr/>
          <p:nvPr/>
        </p:nvSpPr>
        <p:spPr>
          <a:xfrm>
            <a:off x="1406310" y="3314700"/>
            <a:ext cx="1676400" cy="2514600"/>
          </a:xfrm>
          <a:prstGeom prst="flowChartMerge">
            <a:avLst/>
          </a:prstGeom>
          <a:solidFill>
            <a:srgbClr val="00B050"/>
          </a:solidFill>
          <a:ln w="25400" cap="flat" cmpd="sng" algn="ctr">
            <a:solidFill>
              <a:srgbClr val="004C22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Flowchart: Merge 8"/>
          <p:cNvSpPr/>
          <p:nvPr/>
        </p:nvSpPr>
        <p:spPr>
          <a:xfrm>
            <a:off x="1558710" y="3771900"/>
            <a:ext cx="1371600" cy="2057400"/>
          </a:xfrm>
          <a:prstGeom prst="flowChartMerg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lowchart: Merge 9"/>
          <p:cNvSpPr/>
          <p:nvPr/>
        </p:nvSpPr>
        <p:spPr>
          <a:xfrm>
            <a:off x="1711110" y="4229100"/>
            <a:ext cx="1066800" cy="1600200"/>
          </a:xfrm>
          <a:prstGeom prst="flowChartMerg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Flowchart: Merge 10"/>
          <p:cNvSpPr/>
          <p:nvPr/>
        </p:nvSpPr>
        <p:spPr>
          <a:xfrm>
            <a:off x="1863510" y="4686300"/>
            <a:ext cx="762000" cy="1143000"/>
          </a:xfrm>
          <a:prstGeom prst="flowChartMerg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Flowchart: Merge 11"/>
          <p:cNvSpPr/>
          <p:nvPr/>
        </p:nvSpPr>
        <p:spPr>
          <a:xfrm>
            <a:off x="2015910" y="5143500"/>
            <a:ext cx="457200" cy="685800"/>
          </a:xfrm>
          <a:prstGeom prst="flowChartMerge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DRAM Subsystem Organization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609601" y="1144506"/>
            <a:ext cx="8610600" cy="14653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/>
              <a:t>Dram: Dynamic RAM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DRAM Organization:</a:t>
            </a:r>
          </a:p>
          <a:p>
            <a:endParaRPr lang="en-US" sz="2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F293034-4DAA-4176-B0CA-96E878896600}"/>
              </a:ext>
            </a:extLst>
          </p:cNvPr>
          <p:cNvSpPr txBox="1">
            <a:spLocks/>
          </p:cNvSpPr>
          <p:nvPr/>
        </p:nvSpPr>
        <p:spPr>
          <a:xfrm>
            <a:off x="3387510" y="2479675"/>
            <a:ext cx="3508590" cy="379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endParaRPr lang="en-US" sz="2400" dirty="0"/>
          </a:p>
          <a:p>
            <a:r>
              <a:rPr lang="en-US" sz="2400" dirty="0"/>
              <a:t>Channel</a:t>
            </a:r>
          </a:p>
          <a:p>
            <a:r>
              <a:rPr lang="en-US" sz="2400" dirty="0"/>
              <a:t>DIMM</a:t>
            </a:r>
          </a:p>
          <a:p>
            <a:r>
              <a:rPr lang="en-US" sz="2400" dirty="0"/>
              <a:t>Rank</a:t>
            </a:r>
          </a:p>
          <a:p>
            <a:r>
              <a:rPr lang="en-US" sz="2400" dirty="0"/>
              <a:t>Chip </a:t>
            </a:r>
          </a:p>
          <a:p>
            <a:r>
              <a:rPr lang="en-US" sz="2400" dirty="0"/>
              <a:t>Bank</a:t>
            </a:r>
          </a:p>
          <a:p>
            <a:r>
              <a:rPr lang="en-US" sz="2400" dirty="0"/>
              <a:t>Row/Column</a:t>
            </a:r>
          </a:p>
          <a:p>
            <a:endParaRPr lang="en-US" sz="2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851CFDC-EEB9-4D4C-A079-BEB50385CAED}"/>
              </a:ext>
            </a:extLst>
          </p:cNvPr>
          <p:cNvSpPr txBox="1">
            <a:spLocks/>
          </p:cNvSpPr>
          <p:nvPr/>
        </p:nvSpPr>
        <p:spPr>
          <a:xfrm>
            <a:off x="4834466" y="1545166"/>
            <a:ext cx="6747933" cy="3026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Channel: Independent memory subsystem</a:t>
            </a:r>
          </a:p>
          <a:p>
            <a:pPr lvl="1"/>
            <a:r>
              <a:rPr lang="en-US" sz="2000" dirty="0">
                <a:ea typeface="ＭＳ Ｐゴシック" charset="0"/>
              </a:rPr>
              <a:t>E.g., </a:t>
            </a:r>
            <a:r>
              <a:rPr lang="en-US" sz="2000" dirty="0"/>
              <a:t>2 independent Channels:</a:t>
            </a:r>
            <a:endParaRPr lang="en-US" sz="2000" dirty="0">
              <a:ea typeface="ＭＳ Ｐゴシック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AD57A82-D840-406B-99DD-B8BEC1EBEFF6}"/>
              </a:ext>
            </a:extLst>
          </p:cNvPr>
          <p:cNvSpPr/>
          <p:nvPr/>
        </p:nvSpPr>
        <p:spPr>
          <a:xfrm>
            <a:off x="3437468" y="2910414"/>
            <a:ext cx="1727200" cy="457200"/>
          </a:xfrm>
          <a:prstGeom prst="ellipse">
            <a:avLst/>
          </a:prstGeom>
          <a:ln w="254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746334-F05B-464B-B281-7DB53D5C3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91" y="2479675"/>
            <a:ext cx="2974538" cy="270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90C4ECC-F080-42EB-B322-7E5B54275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098" y="2479675"/>
            <a:ext cx="2974539" cy="270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72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erge 4"/>
          <p:cNvSpPr/>
          <p:nvPr/>
        </p:nvSpPr>
        <p:spPr>
          <a:xfrm>
            <a:off x="1253910" y="2857500"/>
            <a:ext cx="1981200" cy="2971800"/>
          </a:xfrm>
          <a:prstGeom prst="flowChartMerge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Flowchart: Merge 7"/>
          <p:cNvSpPr/>
          <p:nvPr/>
        </p:nvSpPr>
        <p:spPr>
          <a:xfrm>
            <a:off x="1406310" y="3314700"/>
            <a:ext cx="1676400" cy="2514600"/>
          </a:xfrm>
          <a:prstGeom prst="flowChartMerge">
            <a:avLst/>
          </a:prstGeom>
          <a:solidFill>
            <a:srgbClr val="00B050"/>
          </a:solidFill>
          <a:ln w="25400" cap="flat" cmpd="sng" algn="ctr">
            <a:solidFill>
              <a:srgbClr val="004C22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Flowchart: Merge 8"/>
          <p:cNvSpPr/>
          <p:nvPr/>
        </p:nvSpPr>
        <p:spPr>
          <a:xfrm>
            <a:off x="1558710" y="3771900"/>
            <a:ext cx="1371600" cy="2057400"/>
          </a:xfrm>
          <a:prstGeom prst="flowChartMerg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lowchart: Merge 9"/>
          <p:cNvSpPr/>
          <p:nvPr/>
        </p:nvSpPr>
        <p:spPr>
          <a:xfrm>
            <a:off x="1711110" y="4229100"/>
            <a:ext cx="1066800" cy="1600200"/>
          </a:xfrm>
          <a:prstGeom prst="flowChartMerg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Flowchart: Merge 10"/>
          <p:cNvSpPr/>
          <p:nvPr/>
        </p:nvSpPr>
        <p:spPr>
          <a:xfrm>
            <a:off x="1863510" y="4686300"/>
            <a:ext cx="762000" cy="1143000"/>
          </a:xfrm>
          <a:prstGeom prst="flowChartMerg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Flowchart: Merge 11"/>
          <p:cNvSpPr/>
          <p:nvPr/>
        </p:nvSpPr>
        <p:spPr>
          <a:xfrm>
            <a:off x="2015910" y="5143500"/>
            <a:ext cx="457200" cy="685800"/>
          </a:xfrm>
          <a:prstGeom prst="flowChartMerge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DRAM Subsystem Organization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609601" y="1144506"/>
            <a:ext cx="8610600" cy="14653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/>
              <a:t>Dram: Dynamic RAM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DRAM Organization:</a:t>
            </a:r>
          </a:p>
          <a:p>
            <a:endParaRPr lang="en-US" sz="2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F293034-4DAA-4176-B0CA-96E878896600}"/>
              </a:ext>
            </a:extLst>
          </p:cNvPr>
          <p:cNvSpPr txBox="1">
            <a:spLocks/>
          </p:cNvSpPr>
          <p:nvPr/>
        </p:nvSpPr>
        <p:spPr>
          <a:xfrm>
            <a:off x="3387510" y="2479675"/>
            <a:ext cx="3508590" cy="379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endParaRPr lang="en-US" sz="2400" dirty="0"/>
          </a:p>
          <a:p>
            <a:r>
              <a:rPr lang="en-US" sz="2400" dirty="0"/>
              <a:t>Channel</a:t>
            </a:r>
          </a:p>
          <a:p>
            <a:r>
              <a:rPr lang="en-US" sz="2400" dirty="0"/>
              <a:t>DIMM</a:t>
            </a:r>
          </a:p>
          <a:p>
            <a:r>
              <a:rPr lang="en-US" sz="2400" dirty="0"/>
              <a:t>Rank</a:t>
            </a:r>
          </a:p>
          <a:p>
            <a:r>
              <a:rPr lang="en-US" sz="2400" dirty="0"/>
              <a:t>Chip</a:t>
            </a:r>
          </a:p>
          <a:p>
            <a:r>
              <a:rPr lang="en-US" sz="2400" dirty="0"/>
              <a:t>Bank</a:t>
            </a:r>
          </a:p>
          <a:p>
            <a:r>
              <a:rPr lang="en-US" sz="2400" dirty="0"/>
              <a:t>Row/Column</a:t>
            </a:r>
          </a:p>
          <a:p>
            <a:endParaRPr lang="en-US" sz="2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DFD7BE-89E0-47AC-BAB3-E0DC9F4A1FD5}"/>
              </a:ext>
            </a:extLst>
          </p:cNvPr>
          <p:cNvGrpSpPr/>
          <p:nvPr/>
        </p:nvGrpSpPr>
        <p:grpSpPr>
          <a:xfrm>
            <a:off x="5141807" y="2457391"/>
            <a:ext cx="6106067" cy="532280"/>
            <a:chOff x="4392692" y="1379970"/>
            <a:chExt cx="4579550" cy="3992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6EEB3C-A7A2-44D9-8F96-0E6E04451D32}"/>
                </a:ext>
              </a:extLst>
            </p:cNvPr>
            <p:cNvSpPr txBox="1"/>
            <p:nvPr/>
          </p:nvSpPr>
          <p:spPr>
            <a:xfrm>
              <a:off x="4956479" y="1379970"/>
              <a:ext cx="4015763" cy="3000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Connected to an on-die memory controller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7591D1E-2F6A-466C-946A-B82FBB643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2692" y="1600043"/>
              <a:ext cx="563787" cy="179136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885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DRAM subsystem</a:t>
            </a:r>
          </a:p>
        </p:txBody>
      </p:sp>
      <p:pic>
        <p:nvPicPr>
          <p:cNvPr id="108546" name="Picture 4" descr="DIMM_crop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17" y="2727702"/>
            <a:ext cx="2590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7" name="Picture 5" descr="nehalem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667" y="4183440"/>
            <a:ext cx="13525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8" name="Picture 8" descr="DIMM_crop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17" y="1660902"/>
            <a:ext cx="2590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9" name="Picture 9" descr="DIMM_crop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017" y="2738816"/>
            <a:ext cx="2590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0" name="Picture 10" descr="DIMM_crop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017" y="1660902"/>
            <a:ext cx="2590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hape 12"/>
          <p:cNvCxnSpPr>
            <a:cxnSpLocks noChangeShapeType="1"/>
            <a:stCxn id="108547" idx="3"/>
            <a:endCxn id="108549" idx="2"/>
          </p:cNvCxnSpPr>
          <p:nvPr/>
        </p:nvCxnSpPr>
        <p:spPr bwMode="auto">
          <a:xfrm flipV="1">
            <a:off x="6398217" y="3337303"/>
            <a:ext cx="1219200" cy="1522413"/>
          </a:xfrm>
          <a:prstGeom prst="bentConnector2">
            <a:avLst/>
          </a:prstGeom>
          <a:noFill/>
          <a:ln w="1016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hape 13"/>
          <p:cNvCxnSpPr>
            <a:cxnSpLocks noChangeShapeType="1"/>
            <a:stCxn id="108547" idx="1"/>
            <a:endCxn id="108546" idx="2"/>
          </p:cNvCxnSpPr>
          <p:nvPr/>
        </p:nvCxnSpPr>
        <p:spPr bwMode="auto">
          <a:xfrm rot="10800000">
            <a:off x="4036017" y="3326191"/>
            <a:ext cx="1009650" cy="1533525"/>
          </a:xfrm>
          <a:prstGeom prst="bentConnector2">
            <a:avLst/>
          </a:prstGeom>
          <a:noFill/>
          <a:ln w="1016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hape 16"/>
          <p:cNvCxnSpPr>
            <a:cxnSpLocks noChangeShapeType="1"/>
            <a:stCxn id="108549" idx="0"/>
            <a:endCxn id="108550" idx="2"/>
          </p:cNvCxnSpPr>
          <p:nvPr/>
        </p:nvCxnSpPr>
        <p:spPr bwMode="auto">
          <a:xfrm rot="5400000" flipH="1" flipV="1">
            <a:off x="7376912" y="2498309"/>
            <a:ext cx="481012" cy="3175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hape 16"/>
          <p:cNvCxnSpPr>
            <a:cxnSpLocks noChangeShapeType="1"/>
            <a:stCxn id="108546" idx="0"/>
            <a:endCxn id="108548" idx="2"/>
          </p:cNvCxnSpPr>
          <p:nvPr/>
        </p:nvCxnSpPr>
        <p:spPr bwMode="auto">
          <a:xfrm rot="5400000" flipH="1" flipV="1">
            <a:off x="3801861" y="2493546"/>
            <a:ext cx="469900" cy="1588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55" name="TextBox 22"/>
          <p:cNvSpPr txBox="1">
            <a:spLocks noChangeArrowheads="1"/>
          </p:cNvSpPr>
          <p:nvPr/>
        </p:nvSpPr>
        <p:spPr bwMode="auto">
          <a:xfrm>
            <a:off x="2893017" y="5024816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C0504D"/>
                </a:solidFill>
                <a:latin typeface="Calibri" charset="0"/>
                <a:cs typeface="Arial" charset="0"/>
              </a:rPr>
              <a:t>Memory channel</a:t>
            </a:r>
          </a:p>
        </p:txBody>
      </p:sp>
      <p:sp>
        <p:nvSpPr>
          <p:cNvPr id="108556" name="TextBox 23"/>
          <p:cNvSpPr txBox="1">
            <a:spLocks noChangeArrowheads="1"/>
          </p:cNvSpPr>
          <p:nvPr/>
        </p:nvSpPr>
        <p:spPr bwMode="auto">
          <a:xfrm>
            <a:off x="6703017" y="5024816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C0504D"/>
                </a:solidFill>
                <a:latin typeface="Calibri" charset="0"/>
                <a:cs typeface="Arial" charset="0"/>
              </a:rPr>
              <a:t>Memory channel</a:t>
            </a:r>
          </a:p>
        </p:txBody>
      </p:sp>
      <p:sp>
        <p:nvSpPr>
          <p:cNvPr id="108557" name="TextBox 24"/>
          <p:cNvSpPr txBox="1">
            <a:spLocks noChangeArrowheads="1"/>
          </p:cNvSpPr>
          <p:nvPr/>
        </p:nvSpPr>
        <p:spPr bwMode="auto">
          <a:xfrm>
            <a:off x="6017217" y="1051302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00B050"/>
                </a:solidFill>
                <a:latin typeface="Calibri" charset="0"/>
                <a:cs typeface="Arial" charset="0"/>
              </a:rPr>
              <a:t>DIMM </a:t>
            </a:r>
            <a:r>
              <a:rPr lang="en-US" sz="1400" b="1" dirty="0">
                <a:solidFill>
                  <a:srgbClr val="00B050"/>
                </a:solidFill>
                <a:latin typeface="Calibri" charset="0"/>
                <a:cs typeface="Arial" charset="0"/>
              </a:rPr>
              <a:t>(Dual in-line memory module)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245817" y="1584702"/>
            <a:ext cx="2743200" cy="762000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8559" name="TextBox 26"/>
          <p:cNvSpPr txBox="1">
            <a:spLocks noChangeArrowheads="1"/>
          </p:cNvSpPr>
          <p:nvPr/>
        </p:nvSpPr>
        <p:spPr bwMode="auto">
          <a:xfrm>
            <a:off x="5026617" y="3718302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000000"/>
                </a:solidFill>
                <a:latin typeface="Calibri" charset="0"/>
                <a:cs typeface="Arial" charset="0"/>
              </a:rPr>
              <a:t>Processor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388817" y="3794502"/>
            <a:ext cx="457200" cy="3810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807417" y="3794502"/>
            <a:ext cx="457200" cy="3810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588217" y="1508502"/>
            <a:ext cx="2895600" cy="1905000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8563" name="TextBox 34"/>
          <p:cNvSpPr txBox="1">
            <a:spLocks noChangeArrowheads="1"/>
          </p:cNvSpPr>
          <p:nvPr/>
        </p:nvSpPr>
        <p:spPr bwMode="auto">
          <a:xfrm>
            <a:off x="3045417" y="1051302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ja-JP" altLang="en-US" sz="1800" b="1" dirty="0">
                <a:solidFill>
                  <a:srgbClr val="C0504D"/>
                </a:solidFill>
                <a:latin typeface="Calibri" charset="0"/>
                <a:cs typeface="Arial" charset="0"/>
              </a:rPr>
              <a:t>“</a:t>
            </a:r>
            <a:r>
              <a:rPr lang="en-US" altLang="ja-JP" sz="1800" b="1" dirty="0">
                <a:solidFill>
                  <a:srgbClr val="C0504D"/>
                </a:solidFill>
                <a:latin typeface="Calibri" charset="0"/>
                <a:cs typeface="Arial" charset="0"/>
              </a:rPr>
              <a:t>Channel</a:t>
            </a:r>
            <a:r>
              <a:rPr lang="ja-JP" altLang="en-US" sz="1800" b="1" dirty="0">
                <a:solidFill>
                  <a:srgbClr val="C0504D"/>
                </a:solidFill>
                <a:latin typeface="Calibri" charset="0"/>
                <a:cs typeface="Arial" charset="0"/>
              </a:rPr>
              <a:t>”</a:t>
            </a:r>
            <a:endParaRPr lang="en-US" sz="1800" b="1" dirty="0">
              <a:solidFill>
                <a:srgbClr val="C0504D"/>
              </a:solidFill>
              <a:latin typeface="Calibri" charset="0"/>
              <a:cs typeface="Arial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454491-A821-4420-BECC-4679491B1B20}"/>
              </a:ext>
            </a:extLst>
          </p:cNvPr>
          <p:cNvGrpSpPr/>
          <p:nvPr/>
        </p:nvGrpSpPr>
        <p:grpSpPr>
          <a:xfrm>
            <a:off x="2459776" y="5092228"/>
            <a:ext cx="7135287" cy="913601"/>
            <a:chOff x="3963176" y="971772"/>
            <a:chExt cx="5351464" cy="68519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7464B9-9204-473D-BAC9-0647D485F331}"/>
                </a:ext>
              </a:extLst>
            </p:cNvPr>
            <p:cNvSpPr txBox="1"/>
            <p:nvPr/>
          </p:nvSpPr>
          <p:spPr>
            <a:xfrm>
              <a:off x="3963176" y="1379970"/>
              <a:ext cx="5351464" cy="2769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Each channel is connected to its own on-die memory controller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A1B20CA-7100-44C0-BBF0-B25CFB08F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2297" y="971772"/>
              <a:ext cx="1" cy="363863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C7D0D9-0193-4D7B-AD2B-A7E4445D7967}"/>
              </a:ext>
            </a:extLst>
          </p:cNvPr>
          <p:cNvCxnSpPr>
            <a:cxnSpLocks/>
          </p:cNvCxnSpPr>
          <p:nvPr/>
        </p:nvCxnSpPr>
        <p:spPr>
          <a:xfrm flipV="1">
            <a:off x="6545281" y="5092227"/>
            <a:ext cx="1" cy="485155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7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7" grpId="0"/>
      <p:bldP spid="26" grpId="0" animBg="1"/>
      <p:bldP spid="34" grpId="0" animBg="1"/>
      <p:bldP spid="1085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63"/>
          <p:cNvSpPr>
            <a:spLocks noChangeArrowheads="1"/>
          </p:cNvSpPr>
          <p:nvPr/>
        </p:nvSpPr>
        <p:spPr bwMode="auto">
          <a:xfrm>
            <a:off x="3452091" y="4558544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452091" y="1973877"/>
            <a:ext cx="1612900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>
            <a:off x="3452091" y="2262803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>
            <a:off x="3452091" y="2550140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3452091" y="2839065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3452091" y="3126403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>
            <a:off x="3452091" y="3413740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>
            <a:off x="3452091" y="3702665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452091" y="4558544"/>
            <a:ext cx="16129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267339" y="4221779"/>
            <a:ext cx="0" cy="3367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018954" y="4501393"/>
            <a:ext cx="1321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CC0000"/>
                </a:solidFill>
                <a:cs typeface="Arial" charset="0"/>
              </a:rPr>
              <a:t>Row Buffer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447910" y="1797453"/>
            <a:ext cx="2195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3399"/>
                </a:solidFill>
                <a:cs typeface="Arial" charset="0"/>
              </a:rPr>
              <a:t>(Row 0, Column 0)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 </a:t>
            </a:r>
            <a:endParaRPr lang="en-US" sz="1800" dirty="0">
              <a:solidFill>
                <a:srgbClr val="003399"/>
              </a:solidFill>
              <a:cs typeface="Arial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2618653" y="1973877"/>
            <a:ext cx="461963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 rot="-5400000">
            <a:off x="2068103" y="2925862"/>
            <a:ext cx="1544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Row decoder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3518766" y="5149093"/>
            <a:ext cx="1479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Column mux</a:t>
            </a:r>
          </a:p>
        </p:txBody>
      </p:sp>
      <p:sp>
        <p:nvSpPr>
          <p:cNvPr id="95250" name="Line 20"/>
          <p:cNvSpPr>
            <a:spLocks noChangeShapeType="1"/>
          </p:cNvSpPr>
          <p:nvPr/>
        </p:nvSpPr>
        <p:spPr bwMode="auto">
          <a:xfrm>
            <a:off x="3682279" y="1973877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1" name="Line 21"/>
          <p:cNvSpPr>
            <a:spLocks noChangeShapeType="1"/>
          </p:cNvSpPr>
          <p:nvPr/>
        </p:nvSpPr>
        <p:spPr bwMode="auto">
          <a:xfrm>
            <a:off x="3912465" y="1973877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2" name="Line 22"/>
          <p:cNvSpPr>
            <a:spLocks noChangeShapeType="1"/>
          </p:cNvSpPr>
          <p:nvPr/>
        </p:nvSpPr>
        <p:spPr bwMode="auto">
          <a:xfrm>
            <a:off x="4144241" y="1973877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3" name="Line 23"/>
          <p:cNvSpPr>
            <a:spLocks noChangeShapeType="1"/>
          </p:cNvSpPr>
          <p:nvPr/>
        </p:nvSpPr>
        <p:spPr bwMode="auto">
          <a:xfrm>
            <a:off x="4374429" y="1973877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4" name="Line 24"/>
          <p:cNvSpPr>
            <a:spLocks noChangeShapeType="1"/>
          </p:cNvSpPr>
          <p:nvPr/>
        </p:nvSpPr>
        <p:spPr bwMode="auto">
          <a:xfrm>
            <a:off x="4604616" y="1973877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5" name="Line 25"/>
          <p:cNvSpPr>
            <a:spLocks noChangeShapeType="1"/>
          </p:cNvSpPr>
          <p:nvPr/>
        </p:nvSpPr>
        <p:spPr bwMode="auto">
          <a:xfrm>
            <a:off x="4834804" y="1973877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6" name="Line 26"/>
          <p:cNvSpPr>
            <a:spLocks noChangeShapeType="1"/>
          </p:cNvSpPr>
          <p:nvPr/>
        </p:nvSpPr>
        <p:spPr bwMode="auto">
          <a:xfrm>
            <a:off x="3452091" y="3967777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080617" y="3117059"/>
            <a:ext cx="371475" cy="93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271660" y="4853822"/>
            <a:ext cx="2645" cy="261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>
            <a:off x="1985242" y="3126403"/>
            <a:ext cx="633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277092" y="2896215"/>
            <a:ext cx="1723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cs typeface="Arial" charset="0"/>
              </a:rPr>
              <a:t>Row address 0</a:t>
            </a:r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931142" y="5171319"/>
            <a:ext cx="2056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Column address 0</a:t>
            </a:r>
          </a:p>
        </p:txBody>
      </p:sp>
      <p:sp>
        <p:nvSpPr>
          <p:cNvPr id="31" name="Line 42"/>
          <p:cNvSpPr>
            <a:spLocks noChangeShapeType="1"/>
          </p:cNvSpPr>
          <p:nvPr/>
        </p:nvSpPr>
        <p:spPr bwMode="auto">
          <a:xfrm>
            <a:off x="3044105" y="5364993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Line 43"/>
          <p:cNvSpPr>
            <a:spLocks noChangeShapeType="1"/>
          </p:cNvSpPr>
          <p:nvPr/>
        </p:nvSpPr>
        <p:spPr bwMode="auto">
          <a:xfrm>
            <a:off x="4274305" y="5541184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928231" y="5826955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cs typeface="Arial" charset="0"/>
              </a:rPr>
              <a:t>Data</a:t>
            </a:r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452091" y="1973879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Rectangle 47"/>
          <p:cNvSpPr>
            <a:spLocks noChangeArrowheads="1"/>
          </p:cNvSpPr>
          <p:nvPr/>
        </p:nvSpPr>
        <p:spPr bwMode="auto">
          <a:xfrm>
            <a:off x="3452091" y="4558544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48"/>
          <p:cNvSpPr>
            <a:spLocks noChangeArrowheads="1"/>
          </p:cNvSpPr>
          <p:nvPr/>
        </p:nvSpPr>
        <p:spPr bwMode="auto">
          <a:xfrm>
            <a:off x="3452091" y="4558544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3855317" y="4514093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cs typeface="Arial" charset="0"/>
              </a:rPr>
              <a:t>Row 0</a:t>
            </a:r>
          </a:p>
        </p:txBody>
      </p:sp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3866430" y="4514093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Empty</a:t>
            </a:r>
          </a:p>
        </p:txBody>
      </p:sp>
      <p:sp>
        <p:nvSpPr>
          <p:cNvPr id="39" name="Text Box 51"/>
          <p:cNvSpPr txBox="1">
            <a:spLocks noChangeArrowheads="1"/>
          </p:cNvSpPr>
          <p:nvPr/>
        </p:nvSpPr>
        <p:spPr bwMode="auto">
          <a:xfrm>
            <a:off x="6441629" y="2200490"/>
            <a:ext cx="22051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3399"/>
                </a:solidFill>
                <a:cs typeface="Arial" charset="0"/>
              </a:rPr>
              <a:t>(Row 0, Column 1)</a:t>
            </a:r>
            <a:endParaRPr lang="en-US" sz="1800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40" name="Text Box 52"/>
          <p:cNvSpPr txBox="1">
            <a:spLocks noChangeArrowheads="1"/>
          </p:cNvSpPr>
          <p:nvPr/>
        </p:nvSpPr>
        <p:spPr bwMode="auto">
          <a:xfrm>
            <a:off x="931142" y="5171319"/>
            <a:ext cx="2056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Column address 1</a:t>
            </a:r>
          </a:p>
        </p:txBody>
      </p:sp>
      <p:sp>
        <p:nvSpPr>
          <p:cNvPr id="41" name="Rectangle 53"/>
          <p:cNvSpPr>
            <a:spLocks noChangeArrowheads="1"/>
          </p:cNvSpPr>
          <p:nvPr/>
        </p:nvSpPr>
        <p:spPr bwMode="auto">
          <a:xfrm>
            <a:off x="3680691" y="4558544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5" name="Text Box 58"/>
          <p:cNvSpPr txBox="1">
            <a:spLocks noChangeArrowheads="1"/>
          </p:cNvSpPr>
          <p:nvPr/>
        </p:nvSpPr>
        <p:spPr bwMode="auto">
          <a:xfrm>
            <a:off x="6434785" y="2634034"/>
            <a:ext cx="22051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3399"/>
                </a:solidFill>
                <a:cs typeface="Arial" charset="0"/>
              </a:rPr>
              <a:t>(Row 1, Column 0)</a:t>
            </a:r>
            <a:endParaRPr lang="en-US" sz="18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46" name="Text Box 59"/>
          <p:cNvSpPr txBox="1">
            <a:spLocks noChangeArrowheads="1"/>
          </p:cNvSpPr>
          <p:nvPr/>
        </p:nvSpPr>
        <p:spPr bwMode="auto">
          <a:xfrm>
            <a:off x="6389919" y="4501393"/>
            <a:ext cx="62388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33" b="1" dirty="0">
                <a:solidFill>
                  <a:srgbClr val="3B812F"/>
                </a:solidFill>
                <a:cs typeface="Arial" charset="0"/>
              </a:rPr>
              <a:t>HIT</a:t>
            </a:r>
          </a:p>
        </p:txBody>
      </p:sp>
      <p:sp>
        <p:nvSpPr>
          <p:cNvPr id="48" name="Text Box 61"/>
          <p:cNvSpPr txBox="1">
            <a:spLocks noChangeArrowheads="1"/>
          </p:cNvSpPr>
          <p:nvPr/>
        </p:nvSpPr>
        <p:spPr bwMode="auto">
          <a:xfrm>
            <a:off x="280266" y="2902303"/>
            <a:ext cx="1723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cs typeface="Arial" charset="0"/>
              </a:rPr>
              <a:t>Row address 1</a:t>
            </a:r>
          </a:p>
        </p:txBody>
      </p:sp>
      <p:sp>
        <p:nvSpPr>
          <p:cNvPr id="49" name="Rectangle 62"/>
          <p:cNvSpPr>
            <a:spLocks noChangeArrowheads="1"/>
          </p:cNvSpPr>
          <p:nvPr/>
        </p:nvSpPr>
        <p:spPr bwMode="auto">
          <a:xfrm>
            <a:off x="3452091" y="2262803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" name="Rectangle 64"/>
          <p:cNvSpPr>
            <a:spLocks noChangeArrowheads="1"/>
          </p:cNvSpPr>
          <p:nvPr/>
        </p:nvSpPr>
        <p:spPr bwMode="auto">
          <a:xfrm>
            <a:off x="3452091" y="4558544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2" name="Text Box 65"/>
          <p:cNvSpPr txBox="1">
            <a:spLocks noChangeArrowheads="1"/>
          </p:cNvSpPr>
          <p:nvPr/>
        </p:nvSpPr>
        <p:spPr bwMode="auto">
          <a:xfrm>
            <a:off x="3902942" y="4512505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cs typeface="Arial" charset="0"/>
              </a:rPr>
              <a:t>Row 1</a:t>
            </a:r>
          </a:p>
        </p:txBody>
      </p:sp>
      <p:sp>
        <p:nvSpPr>
          <p:cNvPr id="53" name="Text Box 66"/>
          <p:cNvSpPr txBox="1">
            <a:spLocks noChangeArrowheads="1"/>
          </p:cNvSpPr>
          <p:nvPr/>
        </p:nvSpPr>
        <p:spPr bwMode="auto">
          <a:xfrm>
            <a:off x="931142" y="5169731"/>
            <a:ext cx="2056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cs typeface="Arial" charset="0"/>
              </a:rPr>
              <a:t>Column address 0</a:t>
            </a:r>
          </a:p>
        </p:txBody>
      </p:sp>
      <p:sp>
        <p:nvSpPr>
          <p:cNvPr id="54" name="Text Box 67"/>
          <p:cNvSpPr txBox="1">
            <a:spLocks noChangeArrowheads="1"/>
          </p:cNvSpPr>
          <p:nvPr/>
        </p:nvSpPr>
        <p:spPr bwMode="auto">
          <a:xfrm>
            <a:off x="6406245" y="4491233"/>
            <a:ext cx="173156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33" b="1" dirty="0">
                <a:solidFill>
                  <a:srgbClr val="FF0000"/>
                </a:solidFill>
                <a:cs typeface="Arial" charset="0"/>
              </a:rPr>
              <a:t>CONFLICT !</a:t>
            </a:r>
          </a:p>
        </p:txBody>
      </p:sp>
      <p:sp>
        <p:nvSpPr>
          <p:cNvPr id="95286" name="Text Box 69"/>
          <p:cNvSpPr txBox="1">
            <a:spLocks noChangeArrowheads="1"/>
          </p:cNvSpPr>
          <p:nvPr/>
        </p:nvSpPr>
        <p:spPr bwMode="auto">
          <a:xfrm>
            <a:off x="3682279" y="1627803"/>
            <a:ext cx="1095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0000"/>
                </a:solidFill>
                <a:cs typeface="Arial" charset="0"/>
              </a:rPr>
              <a:t>Columns</a:t>
            </a:r>
          </a:p>
        </p:txBody>
      </p:sp>
      <p:sp>
        <p:nvSpPr>
          <p:cNvPr id="95287" name="Text Box 70"/>
          <p:cNvSpPr txBox="1">
            <a:spLocks noChangeArrowheads="1"/>
          </p:cNvSpPr>
          <p:nvPr/>
        </p:nvSpPr>
        <p:spPr bwMode="auto">
          <a:xfrm rot="5400000">
            <a:off x="4846837" y="2979836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0000"/>
                </a:solidFill>
                <a:cs typeface="Arial" charset="0"/>
              </a:rPr>
              <a:t>Rows</a:t>
            </a:r>
          </a:p>
        </p:txBody>
      </p:sp>
      <p:sp>
        <p:nvSpPr>
          <p:cNvPr id="57" name="Text Box 15"/>
          <p:cNvSpPr txBox="1">
            <a:spLocks noChangeArrowheads="1"/>
          </p:cNvSpPr>
          <p:nvPr/>
        </p:nvSpPr>
        <p:spPr bwMode="auto">
          <a:xfrm>
            <a:off x="6296891" y="1425966"/>
            <a:ext cx="457706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67" b="1" dirty="0">
                <a:solidFill>
                  <a:srgbClr val="003399"/>
                </a:solidFill>
                <a:cs typeface="Arial" charset="0"/>
              </a:rPr>
              <a:t>Access Address:    Row Operation: </a:t>
            </a:r>
          </a:p>
        </p:txBody>
      </p:sp>
      <p:sp>
        <p:nvSpPr>
          <p:cNvPr id="58" name="Trapezoid 57"/>
          <p:cNvSpPr/>
          <p:nvPr/>
        </p:nvSpPr>
        <p:spPr bwMode="auto">
          <a:xfrm rot="10800000">
            <a:off x="3444154" y="5118931"/>
            <a:ext cx="1617663" cy="422275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1" name="Slide Number Placeholder 3">
            <a:extLst>
              <a:ext uri="{FF2B5EF4-FFF2-40B4-BE49-F238E27FC236}">
                <a16:creationId xmlns:a16="http://schemas.microsoft.com/office/drawing/2014/main" id="{AB7B4B34-2B53-4395-AF42-290B7447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3CD5B470-24F1-6744-BE88-730898E97D2D}" type="slidenum">
              <a:rPr lang="en-US" smtClean="0"/>
              <a:t>21</a:t>
            </a:fld>
            <a:endParaRPr lang="en-US" dirty="0"/>
          </a:p>
        </p:txBody>
      </p:sp>
      <p:sp>
        <p:nvSpPr>
          <p:cNvPr id="62" name="Rounded Rectangle 260">
            <a:extLst>
              <a:ext uri="{FF2B5EF4-FFF2-40B4-BE49-F238E27FC236}">
                <a16:creationId xmlns:a16="http://schemas.microsoft.com/office/drawing/2014/main" id="{157832B6-963E-4C93-A6F0-5BA836164E78}"/>
              </a:ext>
            </a:extLst>
          </p:cNvPr>
          <p:cNvSpPr/>
          <p:nvPr/>
        </p:nvSpPr>
        <p:spPr>
          <a:xfrm>
            <a:off x="1972072" y="2935152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</a:t>
            </a:r>
          </a:p>
        </p:txBody>
      </p:sp>
      <p:sp>
        <p:nvSpPr>
          <p:cNvPr id="64" name="Rounded Rectangle 260">
            <a:extLst>
              <a:ext uri="{FF2B5EF4-FFF2-40B4-BE49-F238E27FC236}">
                <a16:creationId xmlns:a16="http://schemas.microsoft.com/office/drawing/2014/main" id="{CEFCD95E-D0FD-405B-8243-84B2C23D8C66}"/>
              </a:ext>
            </a:extLst>
          </p:cNvPr>
          <p:cNvSpPr/>
          <p:nvPr/>
        </p:nvSpPr>
        <p:spPr>
          <a:xfrm>
            <a:off x="1972072" y="2935152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</a:t>
            </a:r>
          </a:p>
        </p:txBody>
      </p:sp>
      <p:sp>
        <p:nvSpPr>
          <p:cNvPr id="66" name="Rounded Rectangle 260">
            <a:extLst>
              <a:ext uri="{FF2B5EF4-FFF2-40B4-BE49-F238E27FC236}">
                <a16:creationId xmlns:a16="http://schemas.microsoft.com/office/drawing/2014/main" id="{4936585D-D1A2-4471-A794-31DEFCCBA8FC}"/>
              </a:ext>
            </a:extLst>
          </p:cNvPr>
          <p:cNvSpPr/>
          <p:nvPr/>
        </p:nvSpPr>
        <p:spPr>
          <a:xfrm>
            <a:off x="1974172" y="2932823"/>
            <a:ext cx="388193" cy="387179"/>
          </a:xfrm>
          <a:prstGeom prst="roundRect">
            <a:avLst/>
          </a:prstGeom>
          <a:solidFill>
            <a:srgbClr val="92D05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67AEC7-74DD-497B-B4DE-1B214DCD875C}"/>
              </a:ext>
            </a:extLst>
          </p:cNvPr>
          <p:cNvSpPr/>
          <p:nvPr/>
        </p:nvSpPr>
        <p:spPr>
          <a:xfrm>
            <a:off x="8595699" y="1798065"/>
            <a:ext cx="1093056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33" dirty="0">
                <a:solidFill>
                  <a:srgbClr val="FF0000"/>
                </a:solidFill>
                <a:cs typeface="Arial" charset="0"/>
              </a:rPr>
              <a:t>Activation</a:t>
            </a:r>
            <a:endParaRPr lang="en-US" sz="1733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A69016-968A-4942-A25B-594BD3291EDC}"/>
              </a:ext>
            </a:extLst>
          </p:cNvPr>
          <p:cNvSpPr/>
          <p:nvPr/>
        </p:nvSpPr>
        <p:spPr>
          <a:xfrm>
            <a:off x="8592098" y="2637239"/>
            <a:ext cx="2942793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33" dirty="0">
                <a:solidFill>
                  <a:srgbClr val="FF0000"/>
                </a:solidFill>
                <a:cs typeface="Arial" charset="0"/>
              </a:rPr>
              <a:t>Restore, </a:t>
            </a:r>
            <a:r>
              <a:rPr lang="en-US" sz="1733" dirty="0" err="1">
                <a:solidFill>
                  <a:srgbClr val="FF0000"/>
                </a:solidFill>
                <a:cs typeface="Arial" charset="0"/>
              </a:rPr>
              <a:t>Precharge</a:t>
            </a:r>
            <a:r>
              <a:rPr lang="en-US" sz="1733" dirty="0">
                <a:solidFill>
                  <a:srgbClr val="FF0000"/>
                </a:solidFill>
                <a:cs typeface="Arial" charset="0"/>
              </a:rPr>
              <a:t>, Activation </a:t>
            </a:r>
            <a:endParaRPr lang="en-US" sz="1733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B40AC8-9629-4DA7-BFEF-3D92761232C8}"/>
              </a:ext>
            </a:extLst>
          </p:cNvPr>
          <p:cNvSpPr/>
          <p:nvPr/>
        </p:nvSpPr>
        <p:spPr>
          <a:xfrm>
            <a:off x="8606704" y="2217975"/>
            <a:ext cx="1373902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33" dirty="0">
                <a:solidFill>
                  <a:srgbClr val="00B050"/>
                </a:solidFill>
                <a:cs typeface="Arial" charset="0"/>
              </a:rPr>
              <a:t>No operation</a:t>
            </a:r>
            <a:endParaRPr lang="en-US" sz="1733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6F3AE69-5DB0-4A11-8296-2119D33F91DE}"/>
              </a:ext>
            </a:extLst>
          </p:cNvPr>
          <p:cNvSpPr/>
          <p:nvPr/>
        </p:nvSpPr>
        <p:spPr>
          <a:xfrm>
            <a:off x="6381805" y="1893432"/>
            <a:ext cx="172224" cy="63640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67FE4430-4FD7-4DDF-B5DB-0B0460E28D60}"/>
              </a:ext>
            </a:extLst>
          </p:cNvPr>
          <p:cNvSpPr/>
          <p:nvPr/>
        </p:nvSpPr>
        <p:spPr>
          <a:xfrm>
            <a:off x="6413837" y="2675061"/>
            <a:ext cx="140193" cy="33964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3F3B14D-6C07-43DE-9D26-A66E7A8034DB}"/>
              </a:ext>
            </a:extLst>
          </p:cNvPr>
          <p:cNvSpPr/>
          <p:nvPr/>
        </p:nvSpPr>
        <p:spPr>
          <a:xfrm>
            <a:off x="5486646" y="1992990"/>
            <a:ext cx="101509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/>
              <a:t>RBL=2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7A5889D-A060-49A1-8598-7D4D5BB117D4}"/>
              </a:ext>
            </a:extLst>
          </p:cNvPr>
          <p:cNvSpPr/>
          <p:nvPr/>
        </p:nvSpPr>
        <p:spPr>
          <a:xfrm>
            <a:off x="5486646" y="2648445"/>
            <a:ext cx="101509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/>
              <a:t>RBL=1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1DDD1B-C9FE-4FFC-822F-879072653477}"/>
              </a:ext>
            </a:extLst>
          </p:cNvPr>
          <p:cNvSpPr txBox="1"/>
          <p:nvPr/>
        </p:nvSpPr>
        <p:spPr>
          <a:xfrm>
            <a:off x="0" y="6643684"/>
            <a:ext cx="10347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Credit: Onur </a:t>
            </a:r>
            <a:r>
              <a:rPr lang="en-US" sz="800" i="1" dirty="0" err="1"/>
              <a:t>Mutlu</a:t>
            </a:r>
            <a:r>
              <a:rPr lang="en-US" sz="800" i="1" dirty="0"/>
              <a:t>.</a:t>
            </a:r>
            <a:endParaRPr lang="en-US" sz="8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1ECBB71-C7F8-404E-8991-E606F10E2E14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Row Operations &amp; Row Buffer Locality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8880D30A-48E8-4901-8201-62A78180C739}"/>
              </a:ext>
            </a:extLst>
          </p:cNvPr>
          <p:cNvSpPr txBox="1">
            <a:spLocks/>
          </p:cNvSpPr>
          <p:nvPr/>
        </p:nvSpPr>
        <p:spPr>
          <a:xfrm>
            <a:off x="5601574" y="5221790"/>
            <a:ext cx="5951165" cy="1209904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Improving Row Buffer Locality (RBL) is the key to improve DRAM efficiency</a:t>
            </a:r>
          </a:p>
        </p:txBody>
      </p:sp>
    </p:spTree>
    <p:extLst>
      <p:ext uri="{BB962C8B-B14F-4D97-AF65-F5344CB8AC3E}">
        <p14:creationId xmlns:p14="http://schemas.microsoft.com/office/powerpoint/2010/main" val="355826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83951E-6 L 0.05608 -2.83951E-6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2.46914E-6 L 0.05782 -0.00061 C 0.05816 0.07284 0.05816 0.14692 0.05851 0.22099 " pathEditMode="relative" rAng="0" ptsTypes="AAA">
                                      <p:cBhvr>
                                        <p:cTn id="1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83951E-6 L 0.05608 -2.83951E-6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46914E-6 L 0.03855 0.00093 L 0.03855 0.22222 " pathEditMode="relative" rAng="0" ptsTypes="AAA">
                                      <p:cBhvr>
                                        <p:cTn id="20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19753E-6 L 0.05607 -4.19753E-6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2.46914E-6 L 0.0573 -0.00092 C 0.05747 0.07315 0.05782 0.14722 0.05816 0.2213 L 0.05816 0.22161 " pathEditMode="relative" rAng="0" ptsTypes="AAAA">
                                      <p:cBhvr>
                                        <p:cTn id="28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" y="11019"/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95236" grpId="0" animBg="1"/>
      <p:bldP spid="95237" grpId="0" animBg="1"/>
      <p:bldP spid="95238" grpId="0" animBg="1"/>
      <p:bldP spid="95239" grpId="0" animBg="1"/>
      <p:bldP spid="95240" grpId="0" animBg="1"/>
      <p:bldP spid="95241" grpId="0" animBg="1"/>
      <p:bldP spid="95242" grpId="0" animBg="1"/>
      <p:bldP spid="12" grpId="0" animBg="1"/>
      <p:bldP spid="13" grpId="0" animBg="1"/>
      <p:bldP spid="14" grpId="0"/>
      <p:bldP spid="15" grpId="0"/>
      <p:bldP spid="15" grpId="1"/>
      <p:bldP spid="16" grpId="0" animBg="1"/>
      <p:bldP spid="17" grpId="0"/>
      <p:bldP spid="18" grpId="0"/>
      <p:bldP spid="95250" grpId="0" animBg="1"/>
      <p:bldP spid="95251" grpId="0" animBg="1"/>
      <p:bldP spid="95252" grpId="0" animBg="1"/>
      <p:bldP spid="95253" grpId="0" animBg="1"/>
      <p:bldP spid="95254" grpId="0" animBg="1"/>
      <p:bldP spid="95255" grpId="0" animBg="1"/>
      <p:bldP spid="95256" grpId="0" animBg="1"/>
      <p:bldP spid="26" grpId="0" animBg="1"/>
      <p:bldP spid="27" grpId="0" animBg="1"/>
      <p:bldP spid="28" grpId="0" animBg="1"/>
      <p:bldP spid="29" grpId="0"/>
      <p:bldP spid="29" grpId="1"/>
      <p:bldP spid="29" grpId="2"/>
      <p:bldP spid="29" grpId="3"/>
      <p:bldP spid="30" grpId="0"/>
      <p:bldP spid="30" grpId="1"/>
      <p:bldP spid="31" grpId="0" animBg="1"/>
      <p:bldP spid="32" grpId="0" animBg="1"/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6" grpId="2" animBg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 animBg="1"/>
      <p:bldP spid="41" grpId="1" animBg="1"/>
      <p:bldP spid="41" grpId="2" animBg="1"/>
      <p:bldP spid="45" grpId="0"/>
      <p:bldP spid="46" grpId="0"/>
      <p:bldP spid="46" grpId="1"/>
      <p:bldP spid="48" grpId="0"/>
      <p:bldP spid="48" grpId="1"/>
      <p:bldP spid="49" grpId="0" animBg="1"/>
      <p:bldP spid="49" grpId="1" animBg="1"/>
      <p:bldP spid="51" grpId="0" animBg="1"/>
      <p:bldP spid="51" grpId="1" animBg="1"/>
      <p:bldP spid="51" grpId="2" animBg="1"/>
      <p:bldP spid="52" grpId="0"/>
      <p:bldP spid="53" grpId="0"/>
      <p:bldP spid="53" grpId="1"/>
      <p:bldP spid="54" grpId="0"/>
      <p:bldP spid="54" grpId="1"/>
      <p:bldP spid="95286" grpId="0"/>
      <p:bldP spid="95287" grpId="0"/>
      <p:bldP spid="57" grpId="0"/>
      <p:bldP spid="62" grpId="0" animBg="1"/>
      <p:bldP spid="62" grpId="1" animBg="1"/>
      <p:bldP spid="62" grpId="2" animBg="1"/>
      <p:bldP spid="64" grpId="0" animBg="1"/>
      <p:bldP spid="64" grpId="1" animBg="1"/>
      <p:bldP spid="64" grpId="2" animBg="1"/>
      <p:bldP spid="66" grpId="0" animBg="1"/>
      <p:bldP spid="66" grpId="1" animBg="1"/>
      <p:bldP spid="66" grpId="2" animBg="1"/>
      <p:bldP spid="3" grpId="0"/>
      <p:bldP spid="4" grpId="0"/>
      <p:bldP spid="67" grpId="0"/>
      <p:bldP spid="5" grpId="0" animBg="1"/>
      <p:bldP spid="69" grpId="0" animBg="1"/>
      <p:bldP spid="70" grpId="0"/>
      <p:bldP spid="71" grpId="0"/>
      <p:bldP spid="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E7169D-C37A-4615-BE51-28902EF9B3DC}"/>
              </a:ext>
            </a:extLst>
          </p:cNvPr>
          <p:cNvSpPr/>
          <p:nvPr/>
        </p:nvSpPr>
        <p:spPr>
          <a:xfrm>
            <a:off x="2888501" y="3126309"/>
            <a:ext cx="5849099" cy="51617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D51A0-4E97-4686-BA56-3B22A6F3B1BC}"/>
              </a:ext>
            </a:extLst>
          </p:cNvPr>
          <p:cNvSpPr/>
          <p:nvPr/>
        </p:nvSpPr>
        <p:spPr>
          <a:xfrm>
            <a:off x="4686863" y="3171401"/>
            <a:ext cx="2041781" cy="290624"/>
          </a:xfrm>
          <a:prstGeom prst="rect">
            <a:avLst/>
          </a:prstGeom>
          <a:ln w="127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AD650A3-C1B3-40E0-B335-F62A4386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3CD5B470-24F1-6744-BE88-730898E97D2D}" type="slidenum">
              <a:rPr lang="en-US" smtClean="0"/>
              <a:t>22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13C951-A131-4E4E-9DCB-6F0F95FB935E}"/>
              </a:ext>
            </a:extLst>
          </p:cNvPr>
          <p:cNvSpPr txBox="1"/>
          <p:nvPr/>
        </p:nvSpPr>
        <p:spPr>
          <a:xfrm>
            <a:off x="8964021" y="1481084"/>
            <a:ext cx="2308517" cy="23083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Activation Counter:</a:t>
            </a:r>
          </a:p>
          <a:p>
            <a:endParaRPr lang="en-US" sz="1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R1: Activation = 1</a:t>
            </a:r>
          </a:p>
          <a:p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R5: Activation = 2</a:t>
            </a: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R1: Activation = 3</a:t>
            </a:r>
          </a:p>
          <a:p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R5: Activation = 4</a:t>
            </a:r>
          </a:p>
          <a:p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R5: Activation = 4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 RBL = 5 / 4 = 1.25</a:t>
            </a:r>
          </a:p>
          <a:p>
            <a:endParaRPr lang="en-US" sz="1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4E151F-EC82-491C-91CD-C93CC70F3CAE}"/>
              </a:ext>
            </a:extLst>
          </p:cNvPr>
          <p:cNvSpPr/>
          <p:nvPr/>
        </p:nvSpPr>
        <p:spPr>
          <a:xfrm>
            <a:off x="2397427" y="3171401"/>
            <a:ext cx="2041781" cy="290624"/>
          </a:xfrm>
          <a:prstGeom prst="rect">
            <a:avLst/>
          </a:prstGeom>
          <a:ln w="127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7767E0-74FA-4B39-976F-0AD181762110}"/>
              </a:ext>
            </a:extLst>
          </p:cNvPr>
          <p:cNvCxnSpPr>
            <a:cxnSpLocks/>
          </p:cNvCxnSpPr>
          <p:nvPr/>
        </p:nvCxnSpPr>
        <p:spPr>
          <a:xfrm flipH="1">
            <a:off x="6151213" y="2208912"/>
            <a:ext cx="507844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EC2209-D2DA-42B3-BCF1-8296B8C04FBE}"/>
              </a:ext>
            </a:extLst>
          </p:cNvPr>
          <p:cNvSpPr txBox="1"/>
          <p:nvPr/>
        </p:nvSpPr>
        <p:spPr>
          <a:xfrm>
            <a:off x="6659056" y="1962691"/>
            <a:ext cx="1793653" cy="46166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 currently</a:t>
            </a:r>
          </a:p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pending queue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84DF78-FC5B-403A-A5A9-58E73011D674}"/>
              </a:ext>
            </a:extLst>
          </p:cNvPr>
          <p:cNvCxnSpPr>
            <a:cxnSpLocks/>
          </p:cNvCxnSpPr>
          <p:nvPr/>
        </p:nvCxnSpPr>
        <p:spPr>
          <a:xfrm flipH="1">
            <a:off x="6151212" y="1935605"/>
            <a:ext cx="1" cy="170688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A8ADA1-FECB-4DED-94A8-A6F18F3FF85D}"/>
              </a:ext>
            </a:extLst>
          </p:cNvPr>
          <p:cNvGrpSpPr/>
          <p:nvPr/>
        </p:nvGrpSpPr>
        <p:grpSpPr>
          <a:xfrm>
            <a:off x="8055496" y="2448914"/>
            <a:ext cx="739305" cy="647185"/>
            <a:chOff x="6394216" y="1680056"/>
            <a:chExt cx="554479" cy="48538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ECAEA5-0F3F-4D84-82EB-D88FB70E4992}"/>
                </a:ext>
              </a:extLst>
            </p:cNvPr>
            <p:cNvSpPr txBox="1"/>
            <p:nvPr/>
          </p:nvSpPr>
          <p:spPr>
            <a:xfrm>
              <a:off x="6394216" y="1680056"/>
              <a:ext cx="554479" cy="3462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oldest </a:t>
              </a:r>
            </a:p>
            <a:p>
              <a:pPr algn="ctr"/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98686C-E396-4855-AD41-8993F710DE78}"/>
                </a:ext>
              </a:extLst>
            </p:cNvPr>
            <p:cNvCxnSpPr>
              <a:cxnSpLocks/>
            </p:cNvCxnSpPr>
            <p:nvPr/>
          </p:nvCxnSpPr>
          <p:spPr>
            <a:xfrm>
              <a:off x="6716778" y="2017002"/>
              <a:ext cx="0" cy="148443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ounded Rectangle 260">
            <a:extLst>
              <a:ext uri="{FF2B5EF4-FFF2-40B4-BE49-F238E27FC236}">
                <a16:creationId xmlns:a16="http://schemas.microsoft.com/office/drawing/2014/main" id="{8198034A-6896-4F31-A0D7-EDD0ECA8CB71}"/>
              </a:ext>
            </a:extLst>
          </p:cNvPr>
          <p:cNvSpPr/>
          <p:nvPr/>
        </p:nvSpPr>
        <p:spPr>
          <a:xfrm>
            <a:off x="8271080" y="3192847"/>
            <a:ext cx="388193" cy="387179"/>
          </a:xfrm>
          <a:prstGeom prst="roundRect">
            <a:avLst/>
          </a:prstGeom>
          <a:solidFill>
            <a:srgbClr val="92D05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094363-1FCA-4C20-8E4B-40984C8F660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452709" y="2193524"/>
            <a:ext cx="296488" cy="1539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379162-86B2-47FD-8216-4A54B09D07D9}"/>
              </a:ext>
            </a:extLst>
          </p:cNvPr>
          <p:cNvCxnSpPr>
            <a:cxnSpLocks/>
          </p:cNvCxnSpPr>
          <p:nvPr/>
        </p:nvCxnSpPr>
        <p:spPr>
          <a:xfrm flipH="1">
            <a:off x="8737599" y="1971804"/>
            <a:ext cx="11597" cy="170688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ounded Rectangle 260">
            <a:extLst>
              <a:ext uri="{FF2B5EF4-FFF2-40B4-BE49-F238E27FC236}">
                <a16:creationId xmlns:a16="http://schemas.microsoft.com/office/drawing/2014/main" id="{3C6C8BF2-3EC0-40A1-8F94-D0113376BA2A}"/>
              </a:ext>
            </a:extLst>
          </p:cNvPr>
          <p:cNvSpPr/>
          <p:nvPr/>
        </p:nvSpPr>
        <p:spPr>
          <a:xfrm>
            <a:off x="7802361" y="3194632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</a:p>
        </p:txBody>
      </p:sp>
      <p:sp>
        <p:nvSpPr>
          <p:cNvPr id="22" name="Rounded Rectangle 260">
            <a:extLst>
              <a:ext uri="{FF2B5EF4-FFF2-40B4-BE49-F238E27FC236}">
                <a16:creationId xmlns:a16="http://schemas.microsoft.com/office/drawing/2014/main" id="{77B20152-285A-4B2B-8B8E-53D6F426C624}"/>
              </a:ext>
            </a:extLst>
          </p:cNvPr>
          <p:cNvSpPr/>
          <p:nvPr/>
        </p:nvSpPr>
        <p:spPr>
          <a:xfrm>
            <a:off x="7328348" y="3194632"/>
            <a:ext cx="388193" cy="387179"/>
          </a:xfrm>
          <a:prstGeom prst="roundRect">
            <a:avLst/>
          </a:prstGeom>
          <a:solidFill>
            <a:srgbClr val="92D05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23" name="Rounded Rectangle 260">
            <a:extLst>
              <a:ext uri="{FF2B5EF4-FFF2-40B4-BE49-F238E27FC236}">
                <a16:creationId xmlns:a16="http://schemas.microsoft.com/office/drawing/2014/main" id="{B4DD4325-F843-4F68-8C40-002C74B605C0}"/>
              </a:ext>
            </a:extLst>
          </p:cNvPr>
          <p:cNvSpPr/>
          <p:nvPr/>
        </p:nvSpPr>
        <p:spPr>
          <a:xfrm>
            <a:off x="6844168" y="3194632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EE3F69-51BB-43A9-9763-B743EBBB46F8}"/>
              </a:ext>
            </a:extLst>
          </p:cNvPr>
          <p:cNvCxnSpPr>
            <a:cxnSpLocks/>
          </p:cNvCxnSpPr>
          <p:nvPr/>
        </p:nvCxnSpPr>
        <p:spPr>
          <a:xfrm flipH="1">
            <a:off x="2880511" y="1968829"/>
            <a:ext cx="3959" cy="170688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31C8AA-6AE1-4C19-86B9-5DEF4751A02F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893456" y="2188786"/>
            <a:ext cx="359321" cy="15388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A05935-2A06-40D2-B3D0-26DB8AB1295F}"/>
              </a:ext>
            </a:extLst>
          </p:cNvPr>
          <p:cNvSpPr txBox="1"/>
          <p:nvPr/>
        </p:nvSpPr>
        <p:spPr>
          <a:xfrm>
            <a:off x="3252777" y="1957953"/>
            <a:ext cx="887423" cy="46166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</a:p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BB74CA-C79E-47B3-84C2-11327CFFC02D}"/>
              </a:ext>
            </a:extLst>
          </p:cNvPr>
          <p:cNvCxnSpPr>
            <a:cxnSpLocks/>
          </p:cNvCxnSpPr>
          <p:nvPr/>
        </p:nvCxnSpPr>
        <p:spPr>
          <a:xfrm>
            <a:off x="4140199" y="2210523"/>
            <a:ext cx="2000027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ounded Rectangle 260">
            <a:extLst>
              <a:ext uri="{FF2B5EF4-FFF2-40B4-BE49-F238E27FC236}">
                <a16:creationId xmlns:a16="http://schemas.microsoft.com/office/drawing/2014/main" id="{C895FF95-5A6D-4A97-9ECB-C7619D2BD841}"/>
              </a:ext>
            </a:extLst>
          </p:cNvPr>
          <p:cNvSpPr/>
          <p:nvPr/>
        </p:nvSpPr>
        <p:spPr>
          <a:xfrm>
            <a:off x="4888569" y="3194632"/>
            <a:ext cx="388193" cy="387179"/>
          </a:xfrm>
          <a:prstGeom prst="roundRect">
            <a:avLst/>
          </a:prstGeom>
          <a:solidFill>
            <a:schemeClr val="accent6">
              <a:lumMod val="6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29" name="Rounded Rectangle 260">
            <a:extLst>
              <a:ext uri="{FF2B5EF4-FFF2-40B4-BE49-F238E27FC236}">
                <a16:creationId xmlns:a16="http://schemas.microsoft.com/office/drawing/2014/main" id="{FFC7CF9E-A105-4409-B256-F6864202132A}"/>
              </a:ext>
            </a:extLst>
          </p:cNvPr>
          <p:cNvSpPr/>
          <p:nvPr/>
        </p:nvSpPr>
        <p:spPr>
          <a:xfrm>
            <a:off x="3878606" y="3194632"/>
            <a:ext cx="388193" cy="387179"/>
          </a:xfrm>
          <a:prstGeom prst="roundRect">
            <a:avLst/>
          </a:prstGeom>
          <a:solidFill>
            <a:schemeClr val="accent6">
              <a:lumMod val="8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</a:p>
        </p:txBody>
      </p:sp>
      <p:sp>
        <p:nvSpPr>
          <p:cNvPr id="30" name="Rounded Rectangle 260">
            <a:extLst>
              <a:ext uri="{FF2B5EF4-FFF2-40B4-BE49-F238E27FC236}">
                <a16:creationId xmlns:a16="http://schemas.microsoft.com/office/drawing/2014/main" id="{843581DE-30B2-4BA6-8C35-4D654114B4DC}"/>
              </a:ext>
            </a:extLst>
          </p:cNvPr>
          <p:cNvSpPr/>
          <p:nvPr/>
        </p:nvSpPr>
        <p:spPr>
          <a:xfrm>
            <a:off x="4386096" y="3197596"/>
            <a:ext cx="388193" cy="3871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D657580-4010-48F0-BD96-64B99EE1AB60}"/>
              </a:ext>
            </a:extLst>
          </p:cNvPr>
          <p:cNvSpPr txBox="1">
            <a:spLocks/>
          </p:cNvSpPr>
          <p:nvPr/>
        </p:nvSpPr>
        <p:spPr>
          <a:xfrm>
            <a:off x="219754" y="1493661"/>
            <a:ext cx="2895108" cy="1209904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b="1" dirty="0">
                <a:solidFill>
                  <a:srgbClr val="0070C0"/>
                </a:solidFill>
                <a:sym typeface="Wingdings" panose="05000000000000000000" pitchFamily="2" charset="2"/>
              </a:rPr>
              <a:t>In-order scheduling</a:t>
            </a:r>
          </a:p>
          <a:p>
            <a:pPr marL="0" indent="0">
              <a:buNone/>
            </a:pPr>
            <a:r>
              <a:rPr lang="en-US" sz="2133" b="1" dirty="0">
                <a:solidFill>
                  <a:srgbClr val="0070C0"/>
                </a:solidFill>
                <a:sym typeface="Wingdings" panose="05000000000000000000" pitchFamily="2" charset="2"/>
              </a:rPr>
              <a:t>(FIFO):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435C6F-87E9-49B0-A0A3-24F306B6B7A0}"/>
              </a:ext>
            </a:extLst>
          </p:cNvPr>
          <p:cNvGrpSpPr/>
          <p:nvPr/>
        </p:nvGrpSpPr>
        <p:grpSpPr>
          <a:xfrm>
            <a:off x="128767" y="3128623"/>
            <a:ext cx="2637988" cy="420564"/>
            <a:chOff x="77054" y="4139100"/>
            <a:chExt cx="1978491" cy="31542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8528BA-4A83-46B8-A108-64883EC8C550}"/>
                </a:ext>
              </a:extLst>
            </p:cNvPr>
            <p:cNvSpPr txBox="1"/>
            <p:nvPr/>
          </p:nvSpPr>
          <p:spPr>
            <a:xfrm>
              <a:off x="77054" y="4139100"/>
              <a:ext cx="177599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Request Stream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26E55E6-55DE-4CAA-BC80-55A7D14DA1EB}"/>
                </a:ext>
              </a:extLst>
            </p:cNvPr>
            <p:cNvCxnSpPr>
              <a:cxnSpLocks/>
            </p:cNvCxnSpPr>
            <p:nvPr/>
          </p:nvCxnSpPr>
          <p:spPr>
            <a:xfrm>
              <a:off x="1787802" y="4336022"/>
              <a:ext cx="2677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ounded Rectangle 260">
            <a:extLst>
              <a:ext uri="{FF2B5EF4-FFF2-40B4-BE49-F238E27FC236}">
                <a16:creationId xmlns:a16="http://schemas.microsoft.com/office/drawing/2014/main" id="{E52FBEA1-37FD-4439-946D-F3640B32E00F}"/>
              </a:ext>
            </a:extLst>
          </p:cNvPr>
          <p:cNvSpPr/>
          <p:nvPr/>
        </p:nvSpPr>
        <p:spPr>
          <a:xfrm>
            <a:off x="6356084" y="3187759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D5C6F3-CF01-4B1C-BBC9-5AC5808DDB19}"/>
              </a:ext>
            </a:extLst>
          </p:cNvPr>
          <p:cNvSpPr/>
          <p:nvPr/>
        </p:nvSpPr>
        <p:spPr>
          <a:xfrm>
            <a:off x="2888501" y="5587228"/>
            <a:ext cx="5849099" cy="51617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ED1FDF-52B6-4769-B59C-59A5B695F240}"/>
              </a:ext>
            </a:extLst>
          </p:cNvPr>
          <p:cNvSpPr/>
          <p:nvPr/>
        </p:nvSpPr>
        <p:spPr>
          <a:xfrm>
            <a:off x="4686863" y="5632320"/>
            <a:ext cx="2041781" cy="290624"/>
          </a:xfrm>
          <a:prstGeom prst="rect">
            <a:avLst/>
          </a:prstGeom>
          <a:ln w="127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F6E40E-9D70-4E10-8B73-17F021E7EB23}"/>
              </a:ext>
            </a:extLst>
          </p:cNvPr>
          <p:cNvSpPr txBox="1"/>
          <p:nvPr/>
        </p:nvSpPr>
        <p:spPr>
          <a:xfrm>
            <a:off x="8977525" y="3942058"/>
            <a:ext cx="2194703" cy="23083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Activation Counter:</a:t>
            </a:r>
          </a:p>
          <a:p>
            <a:endParaRPr lang="en-US" sz="1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R1: Activation = 1</a:t>
            </a: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R1: Activation = 1</a:t>
            </a:r>
          </a:p>
          <a:p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R5: Activation = 2</a:t>
            </a:r>
          </a:p>
          <a:p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R5: Activation = 2</a:t>
            </a:r>
          </a:p>
          <a:p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R5: Activation = 2</a:t>
            </a:r>
          </a:p>
          <a:p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 RBL = 5 / 2 = 2.5</a:t>
            </a:r>
          </a:p>
          <a:p>
            <a:endParaRPr lang="en-US" sz="1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1512F-525F-4985-B39C-D41DFB6F6FB0}"/>
              </a:ext>
            </a:extLst>
          </p:cNvPr>
          <p:cNvSpPr/>
          <p:nvPr/>
        </p:nvSpPr>
        <p:spPr>
          <a:xfrm>
            <a:off x="2397427" y="5632320"/>
            <a:ext cx="2041781" cy="290624"/>
          </a:xfrm>
          <a:prstGeom prst="rect">
            <a:avLst/>
          </a:prstGeom>
          <a:ln w="127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9699C36-0625-4916-BB8B-E5B0DFBE6EF1}"/>
              </a:ext>
            </a:extLst>
          </p:cNvPr>
          <p:cNvCxnSpPr>
            <a:cxnSpLocks/>
          </p:cNvCxnSpPr>
          <p:nvPr/>
        </p:nvCxnSpPr>
        <p:spPr>
          <a:xfrm flipH="1">
            <a:off x="6151213" y="4669831"/>
            <a:ext cx="507844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ED71A07-1A9A-4D7B-B189-A338085A2F0B}"/>
              </a:ext>
            </a:extLst>
          </p:cNvPr>
          <p:cNvSpPr txBox="1"/>
          <p:nvPr/>
        </p:nvSpPr>
        <p:spPr>
          <a:xfrm>
            <a:off x="6686895" y="4423610"/>
            <a:ext cx="1737975" cy="461665"/>
          </a:xfrm>
          <a:prstGeom prst="rect">
            <a:avLst/>
          </a:prstGeom>
          <a:noFill/>
          <a:ln w="12700">
            <a:noFill/>
          </a:ln>
        </p:spPr>
        <p:txBody>
          <a:bodyPr vert="horz"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 currently</a:t>
            </a:r>
          </a:p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pending queue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0021A0-2D69-4E2A-AEC1-6E64FE031AD9}"/>
              </a:ext>
            </a:extLst>
          </p:cNvPr>
          <p:cNvCxnSpPr>
            <a:cxnSpLocks/>
          </p:cNvCxnSpPr>
          <p:nvPr/>
        </p:nvCxnSpPr>
        <p:spPr>
          <a:xfrm flipH="1">
            <a:off x="6151212" y="4396524"/>
            <a:ext cx="1" cy="170688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1CE2A3-C171-4930-A6B9-A680C97FF76F}"/>
              </a:ext>
            </a:extLst>
          </p:cNvPr>
          <p:cNvGrpSpPr/>
          <p:nvPr/>
        </p:nvGrpSpPr>
        <p:grpSpPr>
          <a:xfrm>
            <a:off x="8055496" y="4909833"/>
            <a:ext cx="739305" cy="647185"/>
            <a:chOff x="6394216" y="1680056"/>
            <a:chExt cx="554479" cy="48538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331D87-47AC-42D2-AB1E-0DDED5B12506}"/>
                </a:ext>
              </a:extLst>
            </p:cNvPr>
            <p:cNvSpPr txBox="1"/>
            <p:nvPr/>
          </p:nvSpPr>
          <p:spPr>
            <a:xfrm>
              <a:off x="6394216" y="1680056"/>
              <a:ext cx="554479" cy="3462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oldest </a:t>
              </a:r>
            </a:p>
            <a:p>
              <a:pPr algn="ctr"/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E3D44B2-C243-4BDE-91A7-3878BF66B54D}"/>
                </a:ext>
              </a:extLst>
            </p:cNvPr>
            <p:cNvCxnSpPr>
              <a:cxnSpLocks/>
            </p:cNvCxnSpPr>
            <p:nvPr/>
          </p:nvCxnSpPr>
          <p:spPr>
            <a:xfrm>
              <a:off x="6716778" y="2017002"/>
              <a:ext cx="0" cy="148443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ounded Rectangle 260">
            <a:extLst>
              <a:ext uri="{FF2B5EF4-FFF2-40B4-BE49-F238E27FC236}">
                <a16:creationId xmlns:a16="http://schemas.microsoft.com/office/drawing/2014/main" id="{D0A2CC5D-89A4-4719-AF6B-CE0378BB77D5}"/>
              </a:ext>
            </a:extLst>
          </p:cNvPr>
          <p:cNvSpPr/>
          <p:nvPr/>
        </p:nvSpPr>
        <p:spPr>
          <a:xfrm>
            <a:off x="8271080" y="5653765"/>
            <a:ext cx="388193" cy="387179"/>
          </a:xfrm>
          <a:prstGeom prst="roundRect">
            <a:avLst/>
          </a:prstGeom>
          <a:solidFill>
            <a:srgbClr val="92D05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67EC29-06FC-48EE-B5A9-76F4F5EAB3BF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8424870" y="4654443"/>
            <a:ext cx="324327" cy="15388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AE7179-2567-4160-9BA7-5E91FF4A86EF}"/>
              </a:ext>
            </a:extLst>
          </p:cNvPr>
          <p:cNvCxnSpPr>
            <a:cxnSpLocks/>
          </p:cNvCxnSpPr>
          <p:nvPr/>
        </p:nvCxnSpPr>
        <p:spPr>
          <a:xfrm flipH="1">
            <a:off x="8737599" y="4432723"/>
            <a:ext cx="11597" cy="170688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ounded Rectangle 260">
            <a:extLst>
              <a:ext uri="{FF2B5EF4-FFF2-40B4-BE49-F238E27FC236}">
                <a16:creationId xmlns:a16="http://schemas.microsoft.com/office/drawing/2014/main" id="{C6E5D884-F7DE-438C-8769-779225753B78}"/>
              </a:ext>
            </a:extLst>
          </p:cNvPr>
          <p:cNvSpPr/>
          <p:nvPr/>
        </p:nvSpPr>
        <p:spPr>
          <a:xfrm>
            <a:off x="7802361" y="5655551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</a:p>
        </p:txBody>
      </p:sp>
      <p:sp>
        <p:nvSpPr>
          <p:cNvPr id="50" name="Rounded Rectangle 260">
            <a:extLst>
              <a:ext uri="{FF2B5EF4-FFF2-40B4-BE49-F238E27FC236}">
                <a16:creationId xmlns:a16="http://schemas.microsoft.com/office/drawing/2014/main" id="{CB0D9E95-7861-481F-9F16-8BB0DC685360}"/>
              </a:ext>
            </a:extLst>
          </p:cNvPr>
          <p:cNvSpPr/>
          <p:nvPr/>
        </p:nvSpPr>
        <p:spPr>
          <a:xfrm>
            <a:off x="7328348" y="5655551"/>
            <a:ext cx="388193" cy="387179"/>
          </a:xfrm>
          <a:prstGeom prst="roundRect">
            <a:avLst/>
          </a:prstGeom>
          <a:solidFill>
            <a:srgbClr val="92D05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51" name="Rounded Rectangle 260">
            <a:extLst>
              <a:ext uri="{FF2B5EF4-FFF2-40B4-BE49-F238E27FC236}">
                <a16:creationId xmlns:a16="http://schemas.microsoft.com/office/drawing/2014/main" id="{D16C5F30-3020-4B7A-B483-96ABC4657FEB}"/>
              </a:ext>
            </a:extLst>
          </p:cNvPr>
          <p:cNvSpPr/>
          <p:nvPr/>
        </p:nvSpPr>
        <p:spPr>
          <a:xfrm>
            <a:off x="6844168" y="5655551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10A5D99-976E-4336-9733-D8274FB1223F}"/>
              </a:ext>
            </a:extLst>
          </p:cNvPr>
          <p:cNvCxnSpPr>
            <a:cxnSpLocks/>
          </p:cNvCxnSpPr>
          <p:nvPr/>
        </p:nvCxnSpPr>
        <p:spPr>
          <a:xfrm flipH="1">
            <a:off x="2880511" y="4429748"/>
            <a:ext cx="3959" cy="170688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C52D6C-A28C-4429-9E9C-266EB9F54EEE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2893454" y="4649705"/>
            <a:ext cx="390902" cy="15388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7C156F-45AA-4B3B-945A-CBD556B6A6C0}"/>
              </a:ext>
            </a:extLst>
          </p:cNvPr>
          <p:cNvSpPr txBox="1"/>
          <p:nvPr/>
        </p:nvSpPr>
        <p:spPr>
          <a:xfrm>
            <a:off x="3284356" y="4418872"/>
            <a:ext cx="824264" cy="461665"/>
          </a:xfrm>
          <a:prstGeom prst="rect">
            <a:avLst/>
          </a:prstGeom>
          <a:noFill/>
          <a:ln w="12700">
            <a:noFill/>
          </a:ln>
        </p:spPr>
        <p:txBody>
          <a:bodyPr vert="horz"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</a:p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8351243-8BEE-4890-B0D2-C9D5232F754E}"/>
              </a:ext>
            </a:extLst>
          </p:cNvPr>
          <p:cNvCxnSpPr>
            <a:cxnSpLocks/>
          </p:cNvCxnSpPr>
          <p:nvPr/>
        </p:nvCxnSpPr>
        <p:spPr>
          <a:xfrm>
            <a:off x="4140199" y="4671441"/>
            <a:ext cx="2000027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ounded Rectangle 260">
            <a:extLst>
              <a:ext uri="{FF2B5EF4-FFF2-40B4-BE49-F238E27FC236}">
                <a16:creationId xmlns:a16="http://schemas.microsoft.com/office/drawing/2014/main" id="{E46A8BAD-C1BF-45D5-A343-2982CBCC8AA3}"/>
              </a:ext>
            </a:extLst>
          </p:cNvPr>
          <p:cNvSpPr/>
          <p:nvPr/>
        </p:nvSpPr>
        <p:spPr>
          <a:xfrm>
            <a:off x="4888569" y="5655551"/>
            <a:ext cx="388193" cy="387179"/>
          </a:xfrm>
          <a:prstGeom prst="roundRect">
            <a:avLst/>
          </a:prstGeom>
          <a:solidFill>
            <a:schemeClr val="accent6">
              <a:lumMod val="6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57" name="Rounded Rectangle 260">
            <a:extLst>
              <a:ext uri="{FF2B5EF4-FFF2-40B4-BE49-F238E27FC236}">
                <a16:creationId xmlns:a16="http://schemas.microsoft.com/office/drawing/2014/main" id="{149E1E0E-44C2-463A-84F5-069F599996A1}"/>
              </a:ext>
            </a:extLst>
          </p:cNvPr>
          <p:cNvSpPr/>
          <p:nvPr/>
        </p:nvSpPr>
        <p:spPr>
          <a:xfrm>
            <a:off x="3878606" y="5655551"/>
            <a:ext cx="388193" cy="387179"/>
          </a:xfrm>
          <a:prstGeom prst="roundRect">
            <a:avLst/>
          </a:prstGeom>
          <a:solidFill>
            <a:schemeClr val="accent6">
              <a:lumMod val="8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</a:p>
        </p:txBody>
      </p:sp>
      <p:sp>
        <p:nvSpPr>
          <p:cNvPr id="58" name="Rounded Rectangle 260">
            <a:extLst>
              <a:ext uri="{FF2B5EF4-FFF2-40B4-BE49-F238E27FC236}">
                <a16:creationId xmlns:a16="http://schemas.microsoft.com/office/drawing/2014/main" id="{ADD053CA-260C-4E04-A047-CB5207765A1F}"/>
              </a:ext>
            </a:extLst>
          </p:cNvPr>
          <p:cNvSpPr/>
          <p:nvPr/>
        </p:nvSpPr>
        <p:spPr>
          <a:xfrm>
            <a:off x="4386096" y="5658515"/>
            <a:ext cx="388193" cy="3871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F6F1968B-B7D7-4683-9017-F34571CD1349}"/>
              </a:ext>
            </a:extLst>
          </p:cNvPr>
          <p:cNvSpPr txBox="1">
            <a:spLocks/>
          </p:cNvSpPr>
          <p:nvPr/>
        </p:nvSpPr>
        <p:spPr>
          <a:xfrm>
            <a:off x="219753" y="3942057"/>
            <a:ext cx="3387711" cy="1209904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b="1" dirty="0">
                <a:solidFill>
                  <a:srgbClr val="0070C0"/>
                </a:solidFill>
                <a:sym typeface="Wingdings" panose="05000000000000000000" pitchFamily="2" charset="2"/>
              </a:rPr>
              <a:t>Out-of-order scheduling</a:t>
            </a:r>
          </a:p>
          <a:p>
            <a:pPr marL="0" indent="0">
              <a:buNone/>
            </a:pPr>
            <a:r>
              <a:rPr lang="en-US" sz="2133" b="1" dirty="0">
                <a:solidFill>
                  <a:srgbClr val="0070C0"/>
                </a:solidFill>
                <a:sym typeface="Wingdings" panose="05000000000000000000" pitchFamily="2" charset="2"/>
              </a:rPr>
              <a:t>(FR-FCFS):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6D95755-1134-4F20-913A-E5B7C0BEE603}"/>
              </a:ext>
            </a:extLst>
          </p:cNvPr>
          <p:cNvGrpSpPr/>
          <p:nvPr/>
        </p:nvGrpSpPr>
        <p:grpSpPr>
          <a:xfrm>
            <a:off x="136972" y="5584454"/>
            <a:ext cx="2602115" cy="420564"/>
            <a:chOff x="183391" y="4243362"/>
            <a:chExt cx="1951586" cy="31542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53D70E-6794-433D-9EAD-E3E873D76920}"/>
                </a:ext>
              </a:extLst>
            </p:cNvPr>
            <p:cNvSpPr txBox="1"/>
            <p:nvPr/>
          </p:nvSpPr>
          <p:spPr>
            <a:xfrm>
              <a:off x="183391" y="4243362"/>
              <a:ext cx="1689678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Request Stream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3CC1D2-DA0D-466F-B203-F570863128BA}"/>
                </a:ext>
              </a:extLst>
            </p:cNvPr>
            <p:cNvCxnSpPr>
              <a:cxnSpLocks/>
            </p:cNvCxnSpPr>
            <p:nvPr/>
          </p:nvCxnSpPr>
          <p:spPr>
            <a:xfrm>
              <a:off x="1867234" y="4440665"/>
              <a:ext cx="2677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Rounded Rectangle 260">
            <a:extLst>
              <a:ext uri="{FF2B5EF4-FFF2-40B4-BE49-F238E27FC236}">
                <a16:creationId xmlns:a16="http://schemas.microsoft.com/office/drawing/2014/main" id="{18C02BE0-F04E-4022-92CD-39BC035C449E}"/>
              </a:ext>
            </a:extLst>
          </p:cNvPr>
          <p:cNvSpPr/>
          <p:nvPr/>
        </p:nvSpPr>
        <p:spPr>
          <a:xfrm>
            <a:off x="6356084" y="5648677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233ED2C0-5A90-4185-A752-A7A6CE75E854}"/>
              </a:ext>
            </a:extLst>
          </p:cNvPr>
          <p:cNvSpPr/>
          <p:nvPr/>
        </p:nvSpPr>
        <p:spPr>
          <a:xfrm rot="5400000">
            <a:off x="7338357" y="448057"/>
            <a:ext cx="217848" cy="260382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7465EF-1A69-4B09-AE7A-11B304627A28}"/>
              </a:ext>
            </a:extLst>
          </p:cNvPr>
          <p:cNvSpPr/>
          <p:nvPr/>
        </p:nvSpPr>
        <p:spPr>
          <a:xfrm>
            <a:off x="5093620" y="1219947"/>
            <a:ext cx="393771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b="1" dirty="0">
                <a:solidFill>
                  <a:srgbClr val="FF0000"/>
                </a:solidFill>
              </a:rPr>
              <a:t>Visible to the memory scheduler 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4558DA81-7674-4C57-A06B-0C50A20D904E}"/>
              </a:ext>
            </a:extLst>
          </p:cNvPr>
          <p:cNvSpPr/>
          <p:nvPr/>
        </p:nvSpPr>
        <p:spPr>
          <a:xfrm rot="10800000">
            <a:off x="10825290" y="2842526"/>
            <a:ext cx="130791" cy="3092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60D53FA-3B81-45D2-B392-415E774AE664}"/>
              </a:ext>
            </a:extLst>
          </p:cNvPr>
          <p:cNvSpPr/>
          <p:nvPr/>
        </p:nvSpPr>
        <p:spPr>
          <a:xfrm>
            <a:off x="10917960" y="2650635"/>
            <a:ext cx="1220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Same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activation</a:t>
            </a:r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D94AB245-2156-4CDC-86C9-FC762EF817F1}"/>
              </a:ext>
            </a:extLst>
          </p:cNvPr>
          <p:cNvSpPr/>
          <p:nvPr/>
        </p:nvSpPr>
        <p:spPr>
          <a:xfrm rot="10800000">
            <a:off x="10825290" y="4555555"/>
            <a:ext cx="130791" cy="3092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95BEB9B-978E-4C0B-BA9A-261E0AF9D8A6}"/>
              </a:ext>
            </a:extLst>
          </p:cNvPr>
          <p:cNvSpPr/>
          <p:nvPr/>
        </p:nvSpPr>
        <p:spPr>
          <a:xfrm>
            <a:off x="10917960" y="4382627"/>
            <a:ext cx="1220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Same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activation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3307A9AC-3AC8-4E92-811F-B6ECA0C469B0}"/>
              </a:ext>
            </a:extLst>
          </p:cNvPr>
          <p:cNvSpPr/>
          <p:nvPr/>
        </p:nvSpPr>
        <p:spPr>
          <a:xfrm rot="10800000">
            <a:off x="10837988" y="5068821"/>
            <a:ext cx="92669" cy="53428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3DEB69A-0845-4A5B-BBEB-149DA0039CB0}"/>
              </a:ext>
            </a:extLst>
          </p:cNvPr>
          <p:cNvSpPr/>
          <p:nvPr/>
        </p:nvSpPr>
        <p:spPr>
          <a:xfrm>
            <a:off x="10917960" y="5016767"/>
            <a:ext cx="1220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Same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activation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1C43A0A-1A22-441F-9A60-163D359322C8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b="1" dirty="0"/>
              <a:t>RBL &amp; Memory Scheduling Schemes</a:t>
            </a:r>
          </a:p>
        </p:txBody>
      </p:sp>
    </p:spTree>
    <p:extLst>
      <p:ext uri="{BB962C8B-B14F-4D97-AF65-F5344CB8AC3E}">
        <p14:creationId xmlns:p14="http://schemas.microsoft.com/office/powerpoint/2010/main" val="226612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9.87654E-7 L -0.03993 -9.87654E-7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7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93 -9.87654E-7 L -0.08021 -9.87654E-7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21 -9.87654E-7 L -0.11805 -9.87654E-7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2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05 -9.87654E-7 L -0.15989 -9.87654E-7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00"/>
                            </p:stCondLst>
                            <p:childTnLst>
                              <p:par>
                                <p:cTn id="2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500"/>
                            </p:stCondLst>
                            <p:childTnLst>
                              <p:par>
                                <p:cTn id="2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000"/>
                            </p:stCondLst>
                            <p:childTnLst>
                              <p:par>
                                <p:cTn id="2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500"/>
                            </p:stCondLst>
                            <p:childTnLst>
                              <p:par>
                                <p:cTn id="2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0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96296E-6 L -0.03993 -2.96296E-6 " pathEditMode="relative" rAng="0" ptsTypes="AA">
                                      <p:cBhvr>
                                        <p:cTn id="28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7" y="0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93 -2.96296E-6 L -0.11805 -2.96296E-6 " pathEditMode="relative" rAng="0" ptsTypes="AA">
                                      <p:cBhvr>
                                        <p:cTn id="30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0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05 -2.96296E-6 L -0.15989 -2.96296E-6 " pathEditMode="relative" rAng="0" ptsTypes="AA">
                                      <p:cBhvr>
                                        <p:cTn id="3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0"/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6" grpId="0"/>
      <p:bldP spid="28" grpId="0" animBg="1"/>
      <p:bldP spid="29" grpId="0" animBg="1"/>
      <p:bldP spid="30" grpId="0" animBg="1"/>
      <p:bldP spid="35" grpId="0" animBg="1"/>
      <p:bldP spid="35" grpId="1" animBg="1"/>
      <p:bldP spid="36" grpId="0" animBg="1"/>
      <p:bldP spid="37" grpId="0" animBg="1"/>
      <p:bldP spid="39" grpId="0" animBg="1"/>
      <p:bldP spid="41" grpId="0"/>
      <p:bldP spid="46" grpId="0" animBg="1"/>
      <p:bldP spid="4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4" grpId="0"/>
      <p:bldP spid="56" grpId="0" animBg="1"/>
      <p:bldP spid="57" grpId="0" animBg="1"/>
      <p:bldP spid="58" grpId="0" animBg="1"/>
      <p:bldP spid="63" grpId="0" animBg="1"/>
      <p:bldP spid="63" grpId="1" animBg="1"/>
      <p:bldP spid="64" grpId="0" animBg="1"/>
      <p:bldP spid="65" grpId="0"/>
      <p:bldP spid="66" grpId="0" animBg="1"/>
      <p:bldP spid="67" grpId="0"/>
      <p:bldP spid="68" grpId="0" animBg="1"/>
      <p:bldP spid="69" grpId="0"/>
      <p:bldP spid="70" grpId="0" animBg="1"/>
      <p:bldP spid="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DRAM Milestones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CBEF5DC-C95C-4F3D-B9AB-620E752AD83D}"/>
              </a:ext>
            </a:extLst>
          </p:cNvPr>
          <p:cNvSpPr txBox="1">
            <a:spLocks noChangeArrowheads="1"/>
          </p:cNvSpPr>
          <p:nvPr/>
        </p:nvSpPr>
        <p:spPr>
          <a:xfrm>
            <a:off x="1032932" y="4845050"/>
            <a:ext cx="9719734" cy="1555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/>
              <a:t>In the time that the memory to processor </a:t>
            </a:r>
            <a:r>
              <a:rPr lang="en-US" sz="2000" b="1" dirty="0">
                <a:solidFill>
                  <a:schemeClr val="accent1"/>
                </a:solidFill>
              </a:rPr>
              <a:t>bandwidth</a:t>
            </a:r>
            <a:r>
              <a:rPr lang="en-US" sz="2000" b="1" dirty="0"/>
              <a:t> has more than </a:t>
            </a:r>
            <a:r>
              <a:rPr lang="en-US" sz="2000" b="1" dirty="0">
                <a:solidFill>
                  <a:schemeClr val="accent2"/>
                </a:solidFill>
              </a:rPr>
              <a:t>doubled</a:t>
            </a:r>
            <a:r>
              <a:rPr lang="en-US" sz="2000" b="1" dirty="0"/>
              <a:t> the memory </a:t>
            </a:r>
            <a:r>
              <a:rPr lang="en-US" sz="2000" b="1" dirty="0">
                <a:solidFill>
                  <a:schemeClr val="accent1"/>
                </a:solidFill>
              </a:rPr>
              <a:t>latency</a:t>
            </a:r>
            <a:r>
              <a:rPr lang="en-US" sz="2000" b="1" dirty="0"/>
              <a:t> has improved by a factor of only </a:t>
            </a:r>
            <a:r>
              <a:rPr lang="en-US" sz="2000" b="1" dirty="0">
                <a:solidFill>
                  <a:schemeClr val="accent2"/>
                </a:solidFill>
              </a:rPr>
              <a:t>1.2</a:t>
            </a:r>
            <a:r>
              <a:rPr lang="en-US" sz="2000" b="1" dirty="0"/>
              <a:t> to </a:t>
            </a:r>
            <a:r>
              <a:rPr lang="en-US" sz="2000" b="1" dirty="0">
                <a:solidFill>
                  <a:schemeClr val="accent2"/>
                </a:solidFill>
              </a:rPr>
              <a:t>1.4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7" name="Group 94">
            <a:extLst>
              <a:ext uri="{FF2B5EF4-FFF2-40B4-BE49-F238E27FC236}">
                <a16:creationId xmlns:a16="http://schemas.microsoft.com/office/drawing/2014/main" id="{6931AF8A-C6E5-405E-895D-52A392C75EC1}"/>
              </a:ext>
            </a:extLst>
          </p:cNvPr>
          <p:cNvGraphicFramePr>
            <a:graphicFrameLocks/>
          </p:cNvGraphicFramePr>
          <p:nvPr/>
        </p:nvGraphicFramePr>
        <p:xfrm>
          <a:off x="1981200" y="1259851"/>
          <a:ext cx="8229600" cy="3090037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DRAM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DRAM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DRAM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SDRAM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DDR SDRAM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Module Width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Mb/chip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0.06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Die size (mm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Pins/chip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BWidth (MB/s)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267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640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1600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Latency (nsec)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 Box 78">
            <a:extLst>
              <a:ext uri="{FF2B5EF4-FFF2-40B4-BE49-F238E27FC236}">
                <a16:creationId xmlns:a16="http://schemas.microsoft.com/office/drawing/2014/main" id="{2A3ACBDF-8991-4C51-B0AC-46D21FE68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56"/>
            <a:ext cx="1827744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Patterson, CACM Vol 47, #10, 2004</a:t>
            </a:r>
          </a:p>
        </p:txBody>
      </p:sp>
    </p:spTree>
    <p:extLst>
      <p:ext uri="{BB962C8B-B14F-4D97-AF65-F5344CB8AC3E}">
        <p14:creationId xmlns:p14="http://schemas.microsoft.com/office/powerpoint/2010/main" val="22734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Review: DRAM vs. SRAM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919163" y="1276833"/>
            <a:ext cx="8610600" cy="4904891"/>
          </a:xfrm>
        </p:spPr>
        <p:txBody>
          <a:bodyPr>
            <a:normAutofit fontScale="62500" lnSpcReduction="20000"/>
          </a:bodyPr>
          <a:lstStyle/>
          <a:p>
            <a:r>
              <a:rPr lang="en-US" sz="3800" b="1" dirty="0"/>
              <a:t>DRAM</a:t>
            </a:r>
          </a:p>
          <a:p>
            <a:pPr lvl="1"/>
            <a:r>
              <a:rPr lang="en-US" dirty="0">
                <a:ea typeface="ＭＳ Ｐゴシック" charset="0"/>
              </a:rPr>
              <a:t>Slower access (capacitor)</a:t>
            </a:r>
          </a:p>
          <a:p>
            <a:pPr lvl="1"/>
            <a:r>
              <a:rPr lang="en-US" dirty="0">
                <a:ea typeface="ＭＳ Ｐゴシック" charset="0"/>
              </a:rPr>
              <a:t>Higher density (1T 1C cell)</a:t>
            </a:r>
          </a:p>
          <a:p>
            <a:pPr lvl="1"/>
            <a:r>
              <a:rPr lang="en-US" dirty="0">
                <a:ea typeface="ＭＳ Ｐゴシック" charset="0"/>
              </a:rPr>
              <a:t>Lower cost</a:t>
            </a:r>
          </a:p>
          <a:p>
            <a:pPr lvl="1"/>
            <a:r>
              <a:rPr lang="en-US" dirty="0">
                <a:ea typeface="ＭＳ Ｐゴシック" charset="0"/>
              </a:rPr>
              <a:t>Requires refresh (power, performance, circuitry)</a:t>
            </a:r>
          </a:p>
          <a:p>
            <a:pPr lvl="1"/>
            <a:r>
              <a:rPr lang="en-US" dirty="0">
                <a:ea typeface="ＭＳ Ｐゴシック" charset="0"/>
              </a:rPr>
              <a:t>Manufacturing requires putting capacitor and logic together</a:t>
            </a:r>
          </a:p>
          <a:p>
            <a:pPr marL="527518" lvl="1" indent="0">
              <a:buNone/>
            </a:pPr>
            <a:endParaRPr lang="en-US" dirty="0">
              <a:ea typeface="ＭＳ Ｐゴシック" charset="0"/>
            </a:endParaRPr>
          </a:p>
          <a:p>
            <a:pPr marL="527518" lvl="1" indent="0">
              <a:buNone/>
            </a:pPr>
            <a:endParaRPr lang="en-US" dirty="0">
              <a:ea typeface="ＭＳ Ｐゴシック" charset="0"/>
            </a:endParaRPr>
          </a:p>
          <a:p>
            <a:r>
              <a:rPr lang="en-US" sz="3800" b="1" dirty="0"/>
              <a:t>SRAM</a:t>
            </a:r>
          </a:p>
          <a:p>
            <a:pPr lvl="1"/>
            <a:r>
              <a:rPr lang="en-US" dirty="0">
                <a:ea typeface="ＭＳ Ｐゴシック" charset="0"/>
              </a:rPr>
              <a:t>Faster access (no capacitor)</a:t>
            </a:r>
          </a:p>
          <a:p>
            <a:pPr lvl="1"/>
            <a:r>
              <a:rPr lang="en-US" dirty="0">
                <a:ea typeface="ＭＳ Ｐゴシック" charset="0"/>
              </a:rPr>
              <a:t>Lower density (6T cell)</a:t>
            </a:r>
          </a:p>
          <a:p>
            <a:pPr lvl="1"/>
            <a:r>
              <a:rPr lang="en-US" dirty="0">
                <a:ea typeface="ＭＳ Ｐゴシック" charset="0"/>
              </a:rPr>
              <a:t>Higher cost</a:t>
            </a:r>
          </a:p>
          <a:p>
            <a:pPr lvl="1"/>
            <a:r>
              <a:rPr lang="en-US" dirty="0">
                <a:ea typeface="ＭＳ Ｐゴシック" charset="0"/>
              </a:rPr>
              <a:t>No need for refresh</a:t>
            </a:r>
          </a:p>
          <a:p>
            <a:pPr lvl="1"/>
            <a:r>
              <a:rPr lang="en-US" dirty="0">
                <a:ea typeface="ＭＳ Ｐゴシック" charset="0"/>
              </a:rPr>
              <a:t>Manufacturing compatible with logic process (no capacitor)</a:t>
            </a: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01038" y="631825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5793A0-AFAF-B94D-9E18-87DD8402FAAD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8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9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 dirty="0"/>
              <a:t>Conclusion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DF778-3A33-49AE-8833-D0B63A06B05D}"/>
              </a:ext>
            </a:extLst>
          </p:cNvPr>
          <p:cNvSpPr txBox="1"/>
          <p:nvPr/>
        </p:nvSpPr>
        <p:spPr>
          <a:xfrm>
            <a:off x="609601" y="1236170"/>
            <a:ext cx="8952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</a:rPr>
              <a:t>What are the levels in the DRAM organization?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D9804-A5D5-4AD9-908D-3150B0ECCA77}"/>
              </a:ext>
            </a:extLst>
          </p:cNvPr>
          <p:cNvSpPr txBox="1"/>
          <p:nvPr/>
        </p:nvSpPr>
        <p:spPr>
          <a:xfrm>
            <a:off x="1314451" y="2058311"/>
            <a:ext cx="8054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800" b="1" dirty="0">
                <a:solidFill>
                  <a:srgbClr val="00B050"/>
                </a:solidFill>
              </a:rPr>
              <a:t>Channel, DIMM, Rank, Chip, Bank, Row, Column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3C82D-DA4E-00F3-7168-BFF3667FAE03}"/>
              </a:ext>
            </a:extLst>
          </p:cNvPr>
          <p:cNvSpPr txBox="1"/>
          <p:nvPr/>
        </p:nvSpPr>
        <p:spPr>
          <a:xfrm>
            <a:off x="609601" y="3076601"/>
            <a:ext cx="9460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What is the idea behind having multiple memory banks?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40CE6-5124-335A-1D78-FA9C2697F8FE}"/>
              </a:ext>
            </a:extLst>
          </p:cNvPr>
          <p:cNvSpPr txBox="1"/>
          <p:nvPr/>
        </p:nvSpPr>
        <p:spPr>
          <a:xfrm>
            <a:off x="609601" y="4643483"/>
            <a:ext cx="8952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</a:rPr>
              <a:t>What is row buffer?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16FDE-7245-964C-DA7D-DE64D3A964EB}"/>
              </a:ext>
            </a:extLst>
          </p:cNvPr>
          <p:cNvSpPr txBox="1"/>
          <p:nvPr/>
        </p:nvSpPr>
        <p:spPr>
          <a:xfrm>
            <a:off x="1314451" y="3729465"/>
            <a:ext cx="8952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800" b="1" dirty="0">
                <a:solidFill>
                  <a:srgbClr val="00B050"/>
                </a:solidFill>
                <a:latin typeface="Calibri"/>
              </a:rPr>
              <a:t>Hiding latency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56E36-B72F-EF0E-CCA2-10375952933D}"/>
              </a:ext>
            </a:extLst>
          </p:cNvPr>
          <p:cNvSpPr txBox="1"/>
          <p:nvPr/>
        </p:nvSpPr>
        <p:spPr>
          <a:xfrm>
            <a:off x="1314451" y="5425992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800" b="1" dirty="0">
                <a:solidFill>
                  <a:srgbClr val="00B050"/>
                </a:solidFill>
              </a:rPr>
              <a:t>Cache for DRAM rows</a:t>
            </a:r>
          </a:p>
        </p:txBody>
      </p:sp>
    </p:spTree>
    <p:extLst>
      <p:ext uri="{BB962C8B-B14F-4D97-AF65-F5344CB8AC3E}">
        <p14:creationId xmlns:p14="http://schemas.microsoft.com/office/powerpoint/2010/main" val="209234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3" grpId="0"/>
      <p:bldP spid="4" grpId="0"/>
      <p:bldP spid="5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ea typeface="ＭＳ Ｐゴシック" pitchFamily="34" charset="-128"/>
              </a:rPr>
              <a:t>DRAM Cells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42258" y="4636330"/>
            <a:ext cx="9911514" cy="147325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b="1" dirty="0"/>
              <a:t>A DRAM cell consists of a capacitor and an access transistor</a:t>
            </a:r>
          </a:p>
          <a:p>
            <a:pPr>
              <a:defRPr/>
            </a:pPr>
            <a:r>
              <a:rPr lang="en-US" sz="2000" b="1" dirty="0"/>
              <a:t>It stores data in terms of charge in the capacitor</a:t>
            </a:r>
          </a:p>
          <a:p>
            <a:pPr>
              <a:defRPr/>
            </a:pPr>
            <a:r>
              <a:rPr lang="en-US" sz="2000" b="1" dirty="0"/>
              <a:t>Cheaper and larger than SRAM</a:t>
            </a:r>
          </a:p>
          <a:p>
            <a:pPr lvl="1">
              <a:defRPr/>
            </a:pPr>
            <a:r>
              <a:rPr lang="en-US" sz="1600" dirty="0"/>
              <a:t>A DRAM chip consists of (10s of 1000s of) rows of such cells</a:t>
            </a:r>
          </a:p>
        </p:txBody>
      </p:sp>
      <p:grpSp>
        <p:nvGrpSpPr>
          <p:cNvPr id="27652" name="Group 33"/>
          <p:cNvGrpSpPr>
            <a:grpSpLocks/>
          </p:cNvGrpSpPr>
          <p:nvPr/>
        </p:nvGrpSpPr>
        <p:grpSpPr bwMode="auto">
          <a:xfrm>
            <a:off x="4194687" y="1160331"/>
            <a:ext cx="3043802" cy="2872051"/>
            <a:chOff x="6554938" y="2996952"/>
            <a:chExt cx="1696887" cy="2133600"/>
          </a:xfrm>
        </p:grpSpPr>
        <p:grpSp>
          <p:nvGrpSpPr>
            <p:cNvPr id="27710" name="Group 19"/>
            <p:cNvGrpSpPr>
              <a:grpSpLocks/>
            </p:cNvGrpSpPr>
            <p:nvPr/>
          </p:nvGrpSpPr>
          <p:grpSpPr bwMode="auto">
            <a:xfrm>
              <a:off x="6554938" y="2996952"/>
              <a:ext cx="1696887" cy="2133600"/>
              <a:chOff x="741513" y="3276600"/>
              <a:chExt cx="1696887" cy="2133600"/>
            </a:xfrm>
          </p:grpSpPr>
          <p:sp>
            <p:nvSpPr>
              <p:cNvPr id="27716" name="Freeform 4"/>
              <p:cNvSpPr>
                <a:spLocks/>
              </p:cNvSpPr>
              <p:nvPr/>
            </p:nvSpPr>
            <p:spPr bwMode="auto">
              <a:xfrm>
                <a:off x="1152525" y="4419600"/>
                <a:ext cx="838200" cy="228600"/>
              </a:xfrm>
              <a:custGeom>
                <a:avLst/>
                <a:gdLst>
                  <a:gd name="T0" fmla="*/ 0 w 624"/>
                  <a:gd name="T1" fmla="*/ 2147483647 h 144"/>
                  <a:gd name="T2" fmla="*/ 2147483647 w 624"/>
                  <a:gd name="T3" fmla="*/ 2147483647 h 144"/>
                  <a:gd name="T4" fmla="*/ 2147483647 w 624"/>
                  <a:gd name="T5" fmla="*/ 0 h 144"/>
                  <a:gd name="T6" fmla="*/ 2147483647 w 624"/>
                  <a:gd name="T7" fmla="*/ 0 h 144"/>
                  <a:gd name="T8" fmla="*/ 2147483647 w 624"/>
                  <a:gd name="T9" fmla="*/ 2147483647 h 144"/>
                  <a:gd name="T10" fmla="*/ 2147483647 w 624"/>
                  <a:gd name="T11" fmla="*/ 2147483647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144"/>
                  <a:gd name="T20" fmla="*/ 624 w 62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432" y="0"/>
                    </a:lnTo>
                    <a:lnTo>
                      <a:pt x="432" y="144"/>
                    </a:lnTo>
                    <a:lnTo>
                      <a:pt x="624" y="1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7" name="Line 5"/>
              <p:cNvSpPr>
                <a:spLocks noChangeShapeType="1"/>
              </p:cNvSpPr>
              <p:nvPr/>
            </p:nvSpPr>
            <p:spPr bwMode="auto">
              <a:xfrm>
                <a:off x="1381125" y="4343400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8" name="Oval 6"/>
              <p:cNvSpPr>
                <a:spLocks noChangeArrowheads="1"/>
              </p:cNvSpPr>
              <p:nvPr/>
            </p:nvSpPr>
            <p:spPr bwMode="auto">
              <a:xfrm flipH="1">
                <a:off x="1457325" y="4191000"/>
                <a:ext cx="152400" cy="152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7719" name="Line 7"/>
              <p:cNvSpPr>
                <a:spLocks noChangeShapeType="1"/>
              </p:cNvSpPr>
              <p:nvPr/>
            </p:nvSpPr>
            <p:spPr bwMode="auto">
              <a:xfrm>
                <a:off x="1152525" y="3276600"/>
                <a:ext cx="0" cy="2133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0" name="Line 8"/>
              <p:cNvSpPr>
                <a:spLocks noChangeShapeType="1"/>
              </p:cNvSpPr>
              <p:nvPr/>
            </p:nvSpPr>
            <p:spPr bwMode="auto">
              <a:xfrm>
                <a:off x="741513" y="3799594"/>
                <a:ext cx="1696887" cy="104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1" name="Line 9"/>
              <p:cNvSpPr>
                <a:spLocks noChangeShapeType="1"/>
              </p:cNvSpPr>
              <p:nvPr/>
            </p:nvSpPr>
            <p:spPr bwMode="auto">
              <a:xfrm>
                <a:off x="1533525" y="3810000"/>
                <a:ext cx="0" cy="381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2" name="Text Box 10"/>
              <p:cNvSpPr txBox="1">
                <a:spLocks noChangeArrowheads="1"/>
              </p:cNvSpPr>
              <p:nvPr/>
            </p:nvSpPr>
            <p:spPr bwMode="auto">
              <a:xfrm>
                <a:off x="1229921" y="3579857"/>
                <a:ext cx="480950" cy="190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wordline</a:t>
                </a:r>
              </a:p>
            </p:txBody>
          </p:sp>
          <p:sp>
            <p:nvSpPr>
              <p:cNvPr id="27723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857856" y="4564736"/>
                <a:ext cx="439476" cy="157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 err="1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bitline</a:t>
                </a:r>
                <a:endParaRPr lang="en-US" altLang="en-US" sz="18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7711" name="Line 30"/>
            <p:cNvSpPr>
              <a:spLocks noChangeShapeType="1"/>
            </p:cNvSpPr>
            <p:nvPr/>
          </p:nvSpPr>
          <p:spPr bwMode="auto">
            <a:xfrm>
              <a:off x="7794625" y="4368552"/>
              <a:ext cx="1588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2" name="Line 31"/>
            <p:cNvSpPr>
              <a:spLocks noChangeShapeType="1"/>
            </p:cNvSpPr>
            <p:nvPr/>
          </p:nvSpPr>
          <p:spPr bwMode="auto">
            <a:xfrm>
              <a:off x="7642225" y="4520952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3" name="Line 32"/>
            <p:cNvSpPr>
              <a:spLocks noChangeShapeType="1"/>
            </p:cNvSpPr>
            <p:nvPr/>
          </p:nvSpPr>
          <p:spPr bwMode="auto">
            <a:xfrm>
              <a:off x="7642225" y="4597152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4" name="Line 35"/>
            <p:cNvSpPr>
              <a:spLocks noChangeShapeType="1"/>
            </p:cNvSpPr>
            <p:nvPr/>
          </p:nvSpPr>
          <p:spPr bwMode="auto">
            <a:xfrm>
              <a:off x="7794625" y="4597152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5" name="AutoShape 36"/>
            <p:cNvSpPr>
              <a:spLocks noChangeArrowheads="1"/>
            </p:cNvSpPr>
            <p:nvPr/>
          </p:nvSpPr>
          <p:spPr bwMode="auto">
            <a:xfrm flipV="1">
              <a:off x="7642225" y="4825752"/>
              <a:ext cx="304800" cy="2286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774512" y="1172238"/>
            <a:ext cx="3045114" cy="2872051"/>
            <a:chOff x="6537565" y="2996952"/>
            <a:chExt cx="1696887" cy="2133600"/>
          </a:xfrm>
        </p:grpSpPr>
        <p:grpSp>
          <p:nvGrpSpPr>
            <p:cNvPr id="27697" name="Group 34"/>
            <p:cNvGrpSpPr>
              <a:grpSpLocks/>
            </p:cNvGrpSpPr>
            <p:nvPr/>
          </p:nvGrpSpPr>
          <p:grpSpPr bwMode="auto">
            <a:xfrm>
              <a:off x="6537565" y="2996952"/>
              <a:ext cx="1696887" cy="2133600"/>
              <a:chOff x="724140" y="3276600"/>
              <a:chExt cx="1696887" cy="2133600"/>
            </a:xfrm>
          </p:grpSpPr>
          <p:sp>
            <p:nvSpPr>
              <p:cNvPr id="27703" name="Freeform 4"/>
              <p:cNvSpPr>
                <a:spLocks/>
              </p:cNvSpPr>
              <p:nvPr/>
            </p:nvSpPr>
            <p:spPr bwMode="auto">
              <a:xfrm>
                <a:off x="1152525" y="4419600"/>
                <a:ext cx="838200" cy="228600"/>
              </a:xfrm>
              <a:custGeom>
                <a:avLst/>
                <a:gdLst>
                  <a:gd name="T0" fmla="*/ 0 w 624"/>
                  <a:gd name="T1" fmla="*/ 2147483647 h 144"/>
                  <a:gd name="T2" fmla="*/ 2147483647 w 624"/>
                  <a:gd name="T3" fmla="*/ 2147483647 h 144"/>
                  <a:gd name="T4" fmla="*/ 2147483647 w 624"/>
                  <a:gd name="T5" fmla="*/ 0 h 144"/>
                  <a:gd name="T6" fmla="*/ 2147483647 w 624"/>
                  <a:gd name="T7" fmla="*/ 0 h 144"/>
                  <a:gd name="T8" fmla="*/ 2147483647 w 624"/>
                  <a:gd name="T9" fmla="*/ 2147483647 h 144"/>
                  <a:gd name="T10" fmla="*/ 2147483647 w 624"/>
                  <a:gd name="T11" fmla="*/ 2147483647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144"/>
                  <a:gd name="T20" fmla="*/ 624 w 62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432" y="0"/>
                    </a:lnTo>
                    <a:lnTo>
                      <a:pt x="432" y="144"/>
                    </a:lnTo>
                    <a:lnTo>
                      <a:pt x="624" y="1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4" name="Line 5"/>
              <p:cNvSpPr>
                <a:spLocks noChangeShapeType="1"/>
              </p:cNvSpPr>
              <p:nvPr/>
            </p:nvSpPr>
            <p:spPr bwMode="auto">
              <a:xfrm>
                <a:off x="1381125" y="4343400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5" name="Oval 6"/>
              <p:cNvSpPr>
                <a:spLocks noChangeArrowheads="1"/>
              </p:cNvSpPr>
              <p:nvPr/>
            </p:nvSpPr>
            <p:spPr bwMode="auto">
              <a:xfrm flipH="1">
                <a:off x="1457325" y="4191000"/>
                <a:ext cx="152400" cy="152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7706" name="Line 7"/>
              <p:cNvSpPr>
                <a:spLocks noChangeShapeType="1"/>
              </p:cNvSpPr>
              <p:nvPr/>
            </p:nvSpPr>
            <p:spPr bwMode="auto">
              <a:xfrm>
                <a:off x="1152525" y="3276600"/>
                <a:ext cx="0" cy="2133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7" name="Line 8"/>
              <p:cNvSpPr>
                <a:spLocks noChangeShapeType="1"/>
              </p:cNvSpPr>
              <p:nvPr/>
            </p:nvSpPr>
            <p:spPr bwMode="auto">
              <a:xfrm>
                <a:off x="724140" y="3799594"/>
                <a:ext cx="1696887" cy="104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8" name="Line 9"/>
              <p:cNvSpPr>
                <a:spLocks noChangeShapeType="1"/>
              </p:cNvSpPr>
              <p:nvPr/>
            </p:nvSpPr>
            <p:spPr bwMode="auto">
              <a:xfrm>
                <a:off x="1533525" y="3810000"/>
                <a:ext cx="0" cy="381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9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857868" y="4564770"/>
                <a:ext cx="439476" cy="157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 err="1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bitline</a:t>
                </a:r>
                <a:endParaRPr lang="en-US" altLang="en-US" sz="18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7698" name="Line 30"/>
            <p:cNvSpPr>
              <a:spLocks noChangeShapeType="1"/>
            </p:cNvSpPr>
            <p:nvPr/>
          </p:nvSpPr>
          <p:spPr bwMode="auto">
            <a:xfrm>
              <a:off x="7794625" y="4368552"/>
              <a:ext cx="1588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9" name="Line 31"/>
            <p:cNvSpPr>
              <a:spLocks noChangeShapeType="1"/>
            </p:cNvSpPr>
            <p:nvPr/>
          </p:nvSpPr>
          <p:spPr bwMode="auto">
            <a:xfrm>
              <a:off x="7642225" y="4520952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0" name="Line 32"/>
            <p:cNvSpPr>
              <a:spLocks noChangeShapeType="1"/>
            </p:cNvSpPr>
            <p:nvPr/>
          </p:nvSpPr>
          <p:spPr bwMode="auto">
            <a:xfrm>
              <a:off x="7642225" y="4597152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1" name="Line 35"/>
            <p:cNvSpPr>
              <a:spLocks noChangeShapeType="1"/>
            </p:cNvSpPr>
            <p:nvPr/>
          </p:nvSpPr>
          <p:spPr bwMode="auto">
            <a:xfrm>
              <a:off x="7794625" y="4597152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2" name="AutoShape 36"/>
            <p:cNvSpPr>
              <a:spLocks noChangeArrowheads="1"/>
            </p:cNvSpPr>
            <p:nvPr/>
          </p:nvSpPr>
          <p:spPr bwMode="auto">
            <a:xfrm flipV="1">
              <a:off x="7642225" y="4825752"/>
              <a:ext cx="304800" cy="2286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578624" y="1148425"/>
            <a:ext cx="3045114" cy="2872051"/>
            <a:chOff x="6554938" y="2996952"/>
            <a:chExt cx="1696887" cy="2133600"/>
          </a:xfrm>
        </p:grpSpPr>
        <p:grpSp>
          <p:nvGrpSpPr>
            <p:cNvPr id="27684" name="Group 49"/>
            <p:cNvGrpSpPr>
              <a:grpSpLocks/>
            </p:cNvGrpSpPr>
            <p:nvPr/>
          </p:nvGrpSpPr>
          <p:grpSpPr bwMode="auto">
            <a:xfrm>
              <a:off x="6554938" y="2996952"/>
              <a:ext cx="1696887" cy="2133600"/>
              <a:chOff x="741513" y="3276600"/>
              <a:chExt cx="1696887" cy="2133600"/>
            </a:xfrm>
          </p:grpSpPr>
          <p:sp>
            <p:nvSpPr>
              <p:cNvPr id="27690" name="Freeform 4"/>
              <p:cNvSpPr>
                <a:spLocks/>
              </p:cNvSpPr>
              <p:nvPr/>
            </p:nvSpPr>
            <p:spPr bwMode="auto">
              <a:xfrm>
                <a:off x="1152525" y="4419600"/>
                <a:ext cx="838200" cy="228600"/>
              </a:xfrm>
              <a:custGeom>
                <a:avLst/>
                <a:gdLst>
                  <a:gd name="T0" fmla="*/ 0 w 624"/>
                  <a:gd name="T1" fmla="*/ 2147483647 h 144"/>
                  <a:gd name="T2" fmla="*/ 2147483647 w 624"/>
                  <a:gd name="T3" fmla="*/ 2147483647 h 144"/>
                  <a:gd name="T4" fmla="*/ 2147483647 w 624"/>
                  <a:gd name="T5" fmla="*/ 0 h 144"/>
                  <a:gd name="T6" fmla="*/ 2147483647 w 624"/>
                  <a:gd name="T7" fmla="*/ 0 h 144"/>
                  <a:gd name="T8" fmla="*/ 2147483647 w 624"/>
                  <a:gd name="T9" fmla="*/ 2147483647 h 144"/>
                  <a:gd name="T10" fmla="*/ 2147483647 w 624"/>
                  <a:gd name="T11" fmla="*/ 2147483647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144"/>
                  <a:gd name="T20" fmla="*/ 624 w 62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432" y="0"/>
                    </a:lnTo>
                    <a:lnTo>
                      <a:pt x="432" y="144"/>
                    </a:lnTo>
                    <a:lnTo>
                      <a:pt x="624" y="1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1" name="Line 5"/>
              <p:cNvSpPr>
                <a:spLocks noChangeShapeType="1"/>
              </p:cNvSpPr>
              <p:nvPr/>
            </p:nvSpPr>
            <p:spPr bwMode="auto">
              <a:xfrm>
                <a:off x="1381125" y="4343400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2" name="Oval 6"/>
              <p:cNvSpPr>
                <a:spLocks noChangeArrowheads="1"/>
              </p:cNvSpPr>
              <p:nvPr/>
            </p:nvSpPr>
            <p:spPr bwMode="auto">
              <a:xfrm flipH="1">
                <a:off x="1457325" y="4191000"/>
                <a:ext cx="152400" cy="152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7693" name="Line 7"/>
              <p:cNvSpPr>
                <a:spLocks noChangeShapeType="1"/>
              </p:cNvSpPr>
              <p:nvPr/>
            </p:nvSpPr>
            <p:spPr bwMode="auto">
              <a:xfrm>
                <a:off x="1152525" y="3276600"/>
                <a:ext cx="0" cy="2133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4" name="Line 8"/>
              <p:cNvSpPr>
                <a:spLocks noChangeShapeType="1"/>
              </p:cNvSpPr>
              <p:nvPr/>
            </p:nvSpPr>
            <p:spPr bwMode="auto">
              <a:xfrm>
                <a:off x="741513" y="3799594"/>
                <a:ext cx="1696887" cy="104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5" name="Line 9"/>
              <p:cNvSpPr>
                <a:spLocks noChangeShapeType="1"/>
              </p:cNvSpPr>
              <p:nvPr/>
            </p:nvSpPr>
            <p:spPr bwMode="auto">
              <a:xfrm>
                <a:off x="1533525" y="3810000"/>
                <a:ext cx="0" cy="381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6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857867" y="4564770"/>
                <a:ext cx="439476" cy="157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 err="1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bitline</a:t>
                </a:r>
                <a:endParaRPr lang="en-US" altLang="en-US" sz="18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7685" name="Line 30"/>
            <p:cNvSpPr>
              <a:spLocks noChangeShapeType="1"/>
            </p:cNvSpPr>
            <p:nvPr/>
          </p:nvSpPr>
          <p:spPr bwMode="auto">
            <a:xfrm>
              <a:off x="7794625" y="4368552"/>
              <a:ext cx="1588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Line 31"/>
            <p:cNvSpPr>
              <a:spLocks noChangeShapeType="1"/>
            </p:cNvSpPr>
            <p:nvPr/>
          </p:nvSpPr>
          <p:spPr bwMode="auto">
            <a:xfrm>
              <a:off x="7642225" y="4520952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7" name="Line 32"/>
            <p:cNvSpPr>
              <a:spLocks noChangeShapeType="1"/>
            </p:cNvSpPr>
            <p:nvPr/>
          </p:nvSpPr>
          <p:spPr bwMode="auto">
            <a:xfrm>
              <a:off x="7642225" y="4597152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8" name="Line 35"/>
            <p:cNvSpPr>
              <a:spLocks noChangeShapeType="1"/>
            </p:cNvSpPr>
            <p:nvPr/>
          </p:nvSpPr>
          <p:spPr bwMode="auto">
            <a:xfrm>
              <a:off x="7794625" y="4597152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" name="AutoShape 36"/>
            <p:cNvSpPr>
              <a:spLocks noChangeArrowheads="1"/>
            </p:cNvSpPr>
            <p:nvPr/>
          </p:nvSpPr>
          <p:spPr bwMode="auto">
            <a:xfrm flipV="1">
              <a:off x="7642225" y="4825752"/>
              <a:ext cx="304800" cy="2286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92" name="Text Box 10"/>
          <p:cNvSpPr txBox="1">
            <a:spLocks noChangeArrowheads="1"/>
          </p:cNvSpPr>
          <p:nvPr/>
        </p:nvSpPr>
        <p:spPr bwMode="auto">
          <a:xfrm>
            <a:off x="5886450" y="1558926"/>
            <a:ext cx="14668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(row enable)</a:t>
            </a:r>
          </a:p>
        </p:txBody>
      </p:sp>
      <p:sp>
        <p:nvSpPr>
          <p:cNvPr id="48" name="Text Box 10">
            <a:extLst>
              <a:ext uri="{FF2B5EF4-FFF2-40B4-BE49-F238E27FC236}">
                <a16:creationId xmlns:a16="http://schemas.microsoft.com/office/drawing/2014/main" id="{0D40CDEE-14B0-45CF-86B1-353D79D73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4619" y="1719435"/>
            <a:ext cx="556563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row</a:t>
            </a:r>
          </a:p>
        </p:txBody>
      </p:sp>
      <p:sp>
        <p:nvSpPr>
          <p:cNvPr id="50" name="Text Box 10">
            <a:extLst>
              <a:ext uri="{FF2B5EF4-FFF2-40B4-BE49-F238E27FC236}">
                <a16:creationId xmlns:a16="http://schemas.microsoft.com/office/drawing/2014/main" id="{17BAFB05-C349-42CB-826A-8B0E61C29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9666" y="4062580"/>
            <a:ext cx="928459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column</a:t>
            </a:r>
          </a:p>
        </p:txBody>
      </p:sp>
      <p:sp>
        <p:nvSpPr>
          <p:cNvPr id="51" name="Text Box 10">
            <a:extLst>
              <a:ext uri="{FF2B5EF4-FFF2-40B4-BE49-F238E27FC236}">
                <a16:creationId xmlns:a16="http://schemas.microsoft.com/office/drawing/2014/main" id="{9CA81992-765C-4AB0-9C80-AEF11AFE2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712" y="4062580"/>
            <a:ext cx="928459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column</a:t>
            </a:r>
          </a:p>
        </p:txBody>
      </p:sp>
      <p:sp>
        <p:nvSpPr>
          <p:cNvPr id="52" name="Text Box 10">
            <a:extLst>
              <a:ext uri="{FF2B5EF4-FFF2-40B4-BE49-F238E27FC236}">
                <a16:creationId xmlns:a16="http://schemas.microsoft.com/office/drawing/2014/main" id="{A108EA34-0936-4925-B815-76C943BB5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758" y="4062580"/>
            <a:ext cx="928459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188171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48" grpId="0"/>
      <p:bldP spid="50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ea typeface="ＭＳ Ｐゴシック" pitchFamily="34" charset="-128"/>
              </a:rPr>
              <a:t>DRAM Refresh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118235"/>
            <a:ext cx="10972798" cy="518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 dirty="0"/>
              <a:t>DRAM capacitor charge leaks over time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/>
              <a:t>The memory controller needs to refresh each row periodically to restore charge 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Dynamic (i.e., never in a stable state)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Activate each row every N </a:t>
            </a:r>
            <a:r>
              <a:rPr lang="en-US" sz="2000" dirty="0" err="1">
                <a:ea typeface="ＭＳ Ｐゴシック" charset="0"/>
              </a:rPr>
              <a:t>ms</a:t>
            </a:r>
            <a:r>
              <a:rPr lang="en-US" sz="2000" dirty="0">
                <a:ea typeface="ＭＳ Ｐゴシック" charset="0"/>
              </a:rPr>
              <a:t> (e.g., typical N = 64)</a:t>
            </a:r>
          </a:p>
          <a:p>
            <a:pPr lvl="1">
              <a:defRPr/>
            </a:pPr>
            <a:endParaRPr lang="en-US" sz="2400" dirty="0">
              <a:ea typeface="ＭＳ Ｐゴシック" charset="0"/>
            </a:endParaRPr>
          </a:p>
          <a:p>
            <a:pPr>
              <a:defRPr/>
            </a:pPr>
            <a:r>
              <a:rPr lang="en-US" sz="2400" b="1" dirty="0"/>
              <a:t>Downsides of refresh</a:t>
            </a:r>
          </a:p>
          <a:p>
            <a:pPr lvl="1">
              <a:defRPr/>
            </a:pPr>
            <a:r>
              <a:rPr lang="en-US" sz="2000" dirty="0">
                <a:solidFill>
                  <a:srgbClr val="0000FF"/>
                </a:solidFill>
                <a:ea typeface="ＭＳ Ｐゴシック" charset="0"/>
              </a:rPr>
              <a:t>Energy consumption</a:t>
            </a:r>
            <a:r>
              <a:rPr lang="en-US" sz="2000" dirty="0">
                <a:ea typeface="ＭＳ Ｐゴシック" charset="0"/>
              </a:rPr>
              <a:t>: Each refresh consumes energy</a:t>
            </a:r>
          </a:p>
          <a:p>
            <a:pPr lvl="1">
              <a:defRPr/>
            </a:pPr>
            <a:r>
              <a:rPr lang="en-US" sz="2000" dirty="0">
                <a:solidFill>
                  <a:srgbClr val="0000FF"/>
                </a:solidFill>
                <a:ea typeface="ＭＳ Ｐゴシック" charset="0"/>
              </a:rPr>
              <a:t>Performance degradation</a:t>
            </a:r>
            <a:r>
              <a:rPr lang="en-US" sz="2000" dirty="0">
                <a:ea typeface="ＭＳ Ｐゴシック" charset="0"/>
              </a:rPr>
              <a:t>: DRAM rank/bank unavailable while refreshed</a:t>
            </a:r>
          </a:p>
          <a:p>
            <a:pPr lvl="1">
              <a:defRPr/>
            </a:pPr>
            <a:r>
              <a:rPr lang="en-US" sz="2000" dirty="0">
                <a:solidFill>
                  <a:srgbClr val="0000FF"/>
                </a:solidFill>
                <a:ea typeface="ＭＳ Ｐゴシック" charset="0"/>
              </a:rPr>
              <a:t>QoS/predictability impact</a:t>
            </a:r>
            <a:r>
              <a:rPr lang="en-US" sz="2000" dirty="0">
                <a:ea typeface="ＭＳ Ｐゴシック" charset="0"/>
              </a:rPr>
              <a:t>: (Long) pause times during refresh</a:t>
            </a:r>
          </a:p>
          <a:p>
            <a:pPr lvl="1">
              <a:defRPr/>
            </a:pPr>
            <a:r>
              <a:rPr lang="en-US" sz="2000" dirty="0">
                <a:solidFill>
                  <a:srgbClr val="0000FF"/>
                </a:solidFill>
              </a:rPr>
              <a:t>Refresh rate limits DRAM capacity scaling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718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3" name="Rectangle 3" descr="20%"/>
          <p:cNvSpPr>
            <a:spLocks noChangeArrowheads="1"/>
          </p:cNvSpPr>
          <p:nvPr/>
        </p:nvSpPr>
        <p:spPr bwMode="auto">
          <a:xfrm>
            <a:off x="6378575" y="1597025"/>
            <a:ext cx="3263900" cy="31115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5489575" y="1844675"/>
            <a:ext cx="304800" cy="2617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r</a:t>
            </a:r>
          </a:p>
          <a:p>
            <a:pPr>
              <a:lnSpc>
                <a:spcPct val="85000"/>
              </a:lnSpc>
            </a:pPr>
            <a:r>
              <a:rPr lang="en-US" b="1"/>
              <a:t>o</a:t>
            </a:r>
          </a:p>
          <a:p>
            <a:pPr>
              <a:lnSpc>
                <a:spcPct val="85000"/>
              </a:lnSpc>
            </a:pPr>
            <a:r>
              <a:rPr lang="en-US" b="1"/>
              <a:t>w</a:t>
            </a:r>
          </a:p>
          <a:p>
            <a:pPr>
              <a:lnSpc>
                <a:spcPct val="85000"/>
              </a:lnSpc>
            </a:pPr>
            <a:endParaRPr lang="en-US" b="1"/>
          </a:p>
          <a:p>
            <a:pPr>
              <a:lnSpc>
                <a:spcPct val="85000"/>
              </a:lnSpc>
            </a:pPr>
            <a:r>
              <a:rPr lang="en-US" b="1"/>
              <a:t>d</a:t>
            </a:r>
          </a:p>
          <a:p>
            <a:pPr>
              <a:lnSpc>
                <a:spcPct val="85000"/>
              </a:lnSpc>
            </a:pPr>
            <a:r>
              <a:rPr lang="en-US" b="1"/>
              <a:t>e</a:t>
            </a:r>
          </a:p>
          <a:p>
            <a:pPr>
              <a:lnSpc>
                <a:spcPct val="85000"/>
              </a:lnSpc>
            </a:pPr>
            <a:r>
              <a:rPr lang="en-US" b="1"/>
              <a:t>c</a:t>
            </a:r>
          </a:p>
          <a:p>
            <a:pPr>
              <a:lnSpc>
                <a:spcPct val="85000"/>
              </a:lnSpc>
            </a:pPr>
            <a:r>
              <a:rPr lang="en-US" b="1"/>
              <a:t>o</a:t>
            </a:r>
          </a:p>
          <a:p>
            <a:pPr>
              <a:lnSpc>
                <a:spcPct val="85000"/>
              </a:lnSpc>
            </a:pPr>
            <a:r>
              <a:rPr lang="en-US" b="1"/>
              <a:t>d</a:t>
            </a:r>
          </a:p>
          <a:p>
            <a:pPr>
              <a:lnSpc>
                <a:spcPct val="85000"/>
              </a:lnSpc>
            </a:pPr>
            <a:r>
              <a:rPr lang="en-US" b="1"/>
              <a:t>e</a:t>
            </a:r>
          </a:p>
          <a:p>
            <a:pPr>
              <a:lnSpc>
                <a:spcPct val="85000"/>
              </a:lnSpc>
            </a:pPr>
            <a:r>
              <a:rPr lang="en-US" b="1"/>
              <a:t>r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5337175" y="1679575"/>
            <a:ext cx="584200" cy="309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46" name="Line 6"/>
          <p:cNvSpPr>
            <a:spLocks noChangeShapeType="1"/>
          </p:cNvSpPr>
          <p:nvPr/>
        </p:nvSpPr>
        <p:spPr bwMode="auto">
          <a:xfrm>
            <a:off x="5927725" y="1819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47" name="Line 7"/>
          <p:cNvSpPr>
            <a:spLocks noChangeShapeType="1"/>
          </p:cNvSpPr>
          <p:nvPr/>
        </p:nvSpPr>
        <p:spPr bwMode="auto">
          <a:xfrm>
            <a:off x="5927725" y="2200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48" name="Line 8"/>
          <p:cNvSpPr>
            <a:spLocks noChangeShapeType="1"/>
          </p:cNvSpPr>
          <p:nvPr/>
        </p:nvSpPr>
        <p:spPr bwMode="auto">
          <a:xfrm>
            <a:off x="5930265" y="2581275"/>
            <a:ext cx="3556000" cy="6352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49" name="Line 9"/>
          <p:cNvSpPr>
            <a:spLocks noChangeShapeType="1"/>
          </p:cNvSpPr>
          <p:nvPr/>
        </p:nvSpPr>
        <p:spPr bwMode="auto">
          <a:xfrm>
            <a:off x="5927725" y="2962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0" name="Line 10"/>
          <p:cNvSpPr>
            <a:spLocks noChangeShapeType="1"/>
          </p:cNvSpPr>
          <p:nvPr/>
        </p:nvSpPr>
        <p:spPr bwMode="auto">
          <a:xfrm>
            <a:off x="5927725" y="3343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1" name="Line 11"/>
          <p:cNvSpPr>
            <a:spLocks noChangeShapeType="1"/>
          </p:cNvSpPr>
          <p:nvPr/>
        </p:nvSpPr>
        <p:spPr bwMode="auto">
          <a:xfrm>
            <a:off x="5927725" y="3724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2" name="Line 12"/>
          <p:cNvSpPr>
            <a:spLocks noChangeShapeType="1"/>
          </p:cNvSpPr>
          <p:nvPr/>
        </p:nvSpPr>
        <p:spPr bwMode="auto">
          <a:xfrm>
            <a:off x="5927725" y="4105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3" name="Line 13"/>
          <p:cNvSpPr>
            <a:spLocks noChangeShapeType="1"/>
          </p:cNvSpPr>
          <p:nvPr/>
        </p:nvSpPr>
        <p:spPr bwMode="auto">
          <a:xfrm>
            <a:off x="5927725" y="4486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4" name="Line 14"/>
          <p:cNvSpPr>
            <a:spLocks noChangeShapeType="1"/>
          </p:cNvSpPr>
          <p:nvPr/>
        </p:nvSpPr>
        <p:spPr bwMode="auto">
          <a:xfrm flipV="1">
            <a:off x="5629275" y="4772025"/>
            <a:ext cx="0" cy="4953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5" name="Rectangle 15"/>
          <p:cNvSpPr>
            <a:spLocks noChangeArrowheads="1"/>
          </p:cNvSpPr>
          <p:nvPr/>
        </p:nvSpPr>
        <p:spPr bwMode="auto">
          <a:xfrm>
            <a:off x="5227528" y="5283200"/>
            <a:ext cx="866263" cy="5242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row</a:t>
            </a:r>
          </a:p>
          <a:p>
            <a:pPr>
              <a:lnSpc>
                <a:spcPct val="85000"/>
              </a:lnSpc>
            </a:pPr>
            <a:r>
              <a:rPr lang="en-US" b="1" dirty="0"/>
              <a:t>address</a:t>
            </a:r>
          </a:p>
        </p:txBody>
      </p:sp>
      <p:sp>
        <p:nvSpPr>
          <p:cNvPr id="1059856" name="Rectangle 16"/>
          <p:cNvSpPr>
            <a:spLocks noChangeArrowheads="1"/>
          </p:cNvSpPr>
          <p:nvPr/>
        </p:nvSpPr>
        <p:spPr bwMode="auto">
          <a:xfrm>
            <a:off x="6613525" y="4956175"/>
            <a:ext cx="2870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7" name="Line 17"/>
          <p:cNvSpPr>
            <a:spLocks noChangeShapeType="1"/>
          </p:cNvSpPr>
          <p:nvPr/>
        </p:nvSpPr>
        <p:spPr bwMode="auto">
          <a:xfrm>
            <a:off x="7896225" y="5557362"/>
            <a:ext cx="0" cy="54387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8" name="Rectangle 18"/>
          <p:cNvSpPr>
            <a:spLocks noChangeArrowheads="1"/>
          </p:cNvSpPr>
          <p:nvPr/>
        </p:nvSpPr>
        <p:spPr bwMode="auto">
          <a:xfrm>
            <a:off x="7094467" y="6156325"/>
            <a:ext cx="1603516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4-bit data word</a:t>
            </a:r>
          </a:p>
        </p:txBody>
      </p:sp>
      <p:sp>
        <p:nvSpPr>
          <p:cNvPr id="1059859" name="Line 19"/>
          <p:cNvSpPr>
            <a:spLocks noChangeShapeType="1"/>
          </p:cNvSpPr>
          <p:nvPr/>
        </p:nvSpPr>
        <p:spPr bwMode="auto">
          <a:xfrm flipV="1">
            <a:off x="6677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60" name="Line 20"/>
          <p:cNvSpPr>
            <a:spLocks noChangeShapeType="1"/>
          </p:cNvSpPr>
          <p:nvPr/>
        </p:nvSpPr>
        <p:spPr bwMode="auto">
          <a:xfrm flipV="1">
            <a:off x="7058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61" name="Line 21"/>
          <p:cNvSpPr>
            <a:spLocks noChangeShapeType="1"/>
          </p:cNvSpPr>
          <p:nvPr/>
        </p:nvSpPr>
        <p:spPr bwMode="auto">
          <a:xfrm flipV="1">
            <a:off x="7439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62" name="Line 22"/>
          <p:cNvSpPr>
            <a:spLocks noChangeShapeType="1"/>
          </p:cNvSpPr>
          <p:nvPr/>
        </p:nvSpPr>
        <p:spPr bwMode="auto">
          <a:xfrm flipV="1">
            <a:off x="7820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63" name="Line 23"/>
          <p:cNvSpPr>
            <a:spLocks noChangeShapeType="1"/>
          </p:cNvSpPr>
          <p:nvPr/>
        </p:nvSpPr>
        <p:spPr bwMode="auto">
          <a:xfrm flipV="1">
            <a:off x="8201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64" name="Line 24"/>
          <p:cNvSpPr>
            <a:spLocks noChangeShapeType="1"/>
          </p:cNvSpPr>
          <p:nvPr/>
        </p:nvSpPr>
        <p:spPr bwMode="auto">
          <a:xfrm flipV="1">
            <a:off x="8582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65" name="Line 25"/>
          <p:cNvSpPr>
            <a:spLocks noChangeShapeType="1"/>
          </p:cNvSpPr>
          <p:nvPr/>
        </p:nvSpPr>
        <p:spPr bwMode="auto">
          <a:xfrm flipV="1">
            <a:off x="9344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059866" name="Rectangle 26"/>
          <p:cNvSpPr>
            <a:spLocks noChangeArrowheads="1"/>
          </p:cNvSpPr>
          <p:nvPr/>
        </p:nvSpPr>
        <p:spPr bwMode="auto">
          <a:xfrm>
            <a:off x="6905625" y="2809875"/>
            <a:ext cx="1110882" cy="524246"/>
          </a:xfrm>
          <a:prstGeom prst="rect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SRAM Cell</a:t>
            </a:r>
          </a:p>
          <a:p>
            <a:pPr>
              <a:lnSpc>
                <a:spcPct val="85000"/>
              </a:lnSpc>
            </a:pPr>
            <a:r>
              <a:rPr lang="en-US" b="1" dirty="0"/>
              <a:t>  Array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9496425" y="2066925"/>
            <a:ext cx="1711325" cy="523875"/>
            <a:chOff x="3076" y="1996"/>
            <a:chExt cx="1078" cy="330"/>
          </a:xfrm>
        </p:grpSpPr>
        <p:sp>
          <p:nvSpPr>
            <p:cNvPr id="1059868" name="Line 28"/>
            <p:cNvSpPr>
              <a:spLocks noChangeShapeType="1"/>
            </p:cNvSpPr>
            <p:nvPr/>
          </p:nvSpPr>
          <p:spPr bwMode="auto">
            <a:xfrm flipV="1">
              <a:off x="3076" y="2156"/>
              <a:ext cx="28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869" name="Rectangle 29"/>
            <p:cNvSpPr>
              <a:spLocks noChangeArrowheads="1"/>
            </p:cNvSpPr>
            <p:nvPr/>
          </p:nvSpPr>
          <p:spPr bwMode="auto">
            <a:xfrm>
              <a:off x="3368" y="1996"/>
              <a:ext cx="786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 dirty="0"/>
                <a:t>word (row) </a:t>
              </a:r>
            </a:p>
            <a:p>
              <a:pPr>
                <a:lnSpc>
                  <a:spcPct val="85000"/>
                </a:lnSpc>
              </a:pPr>
              <a:r>
                <a:rPr lang="en-US" b="1" dirty="0"/>
                <a:t>select line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8115293" y="1163622"/>
            <a:ext cx="2755900" cy="288469"/>
            <a:chOff x="3028" y="448"/>
            <a:chExt cx="1300" cy="335"/>
          </a:xfrm>
        </p:grpSpPr>
        <p:sp>
          <p:nvSpPr>
            <p:cNvPr id="1059871" name="Line 31"/>
            <p:cNvSpPr>
              <a:spLocks noChangeShapeType="1"/>
            </p:cNvSpPr>
            <p:nvPr/>
          </p:nvSpPr>
          <p:spPr bwMode="auto">
            <a:xfrm flipV="1">
              <a:off x="3028" y="572"/>
              <a:ext cx="232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872" name="Rectangle 32"/>
            <p:cNvSpPr>
              <a:spLocks noChangeArrowheads="1"/>
            </p:cNvSpPr>
            <p:nvPr/>
          </p:nvSpPr>
          <p:spPr bwMode="auto">
            <a:xfrm>
              <a:off x="3272" y="448"/>
              <a:ext cx="1056" cy="3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 dirty="0"/>
                <a:t>bit (data) lines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8963025" y="3190876"/>
            <a:ext cx="2955925" cy="920750"/>
            <a:chOff x="2788" y="768"/>
            <a:chExt cx="1862" cy="580"/>
          </a:xfrm>
        </p:grpSpPr>
        <p:sp>
          <p:nvSpPr>
            <p:cNvPr id="1059874" name="Line 34"/>
            <p:cNvSpPr>
              <a:spLocks noChangeShapeType="1"/>
            </p:cNvSpPr>
            <p:nvPr/>
          </p:nvSpPr>
          <p:spPr bwMode="auto">
            <a:xfrm flipV="1">
              <a:off x="2788" y="1066"/>
              <a:ext cx="610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875" name="Rectangle 35"/>
            <p:cNvSpPr>
              <a:spLocks noChangeArrowheads="1"/>
            </p:cNvSpPr>
            <p:nvPr/>
          </p:nvSpPr>
          <p:spPr bwMode="auto">
            <a:xfrm>
              <a:off x="3393" y="768"/>
              <a:ext cx="1257" cy="5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b="1" dirty="0"/>
                <a:t>Each intersection represents a </a:t>
              </a:r>
            </a:p>
            <a:p>
              <a:r>
                <a:rPr lang="en-US" b="1" dirty="0"/>
                <a:t>6-T SRAM cell</a:t>
              </a:r>
            </a:p>
          </p:txBody>
        </p:sp>
      </p:grpSp>
      <p:sp>
        <p:nvSpPr>
          <p:cNvPr id="1059876" name="Line 36"/>
          <p:cNvSpPr>
            <a:spLocks noChangeShapeType="1"/>
          </p:cNvSpPr>
          <p:nvPr/>
        </p:nvSpPr>
        <p:spPr bwMode="auto">
          <a:xfrm flipV="1">
            <a:off x="8963025" y="1622423"/>
            <a:ext cx="0" cy="3327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77" name="Rectangle 37"/>
          <p:cNvSpPr>
            <a:spLocks noChangeArrowheads="1"/>
          </p:cNvSpPr>
          <p:nvPr/>
        </p:nvSpPr>
        <p:spPr bwMode="auto">
          <a:xfrm>
            <a:off x="7038009" y="4943475"/>
            <a:ext cx="1906932" cy="6052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/>
            <a:r>
              <a:rPr lang="en-US" b="1"/>
              <a:t>Column Selector &amp;</a:t>
            </a:r>
          </a:p>
          <a:p>
            <a:pPr algn="ctr"/>
            <a:r>
              <a:rPr lang="en-US" b="1"/>
              <a:t>  I/O Circuits</a:t>
            </a:r>
          </a:p>
        </p:txBody>
      </p:sp>
      <p:sp>
        <p:nvSpPr>
          <p:cNvPr id="1059878" name="Rectangle 38"/>
          <p:cNvSpPr>
            <a:spLocks noChangeArrowheads="1"/>
          </p:cNvSpPr>
          <p:nvPr/>
        </p:nvSpPr>
        <p:spPr bwMode="auto">
          <a:xfrm>
            <a:off x="10182226" y="5019675"/>
            <a:ext cx="866263" cy="6052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b="1" dirty="0"/>
              <a:t>column</a:t>
            </a:r>
          </a:p>
          <a:p>
            <a:r>
              <a:rPr lang="en-US" b="1" dirty="0"/>
              <a:t>address</a:t>
            </a:r>
          </a:p>
        </p:txBody>
      </p:sp>
      <p:sp>
        <p:nvSpPr>
          <p:cNvPr id="1059879" name="Line 39"/>
          <p:cNvSpPr>
            <a:spLocks noChangeShapeType="1"/>
          </p:cNvSpPr>
          <p:nvPr/>
        </p:nvSpPr>
        <p:spPr bwMode="auto">
          <a:xfrm flipH="1">
            <a:off x="9496425" y="5248275"/>
            <a:ext cx="6477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81" name="Line 41"/>
          <p:cNvSpPr>
            <a:spLocks noChangeShapeType="1"/>
          </p:cNvSpPr>
          <p:nvPr/>
        </p:nvSpPr>
        <p:spPr bwMode="auto">
          <a:xfrm flipV="1">
            <a:off x="9344025" y="1619245"/>
            <a:ext cx="0" cy="3327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82" name="Line 42"/>
          <p:cNvSpPr>
            <a:spLocks noChangeShapeType="1"/>
          </p:cNvSpPr>
          <p:nvPr/>
        </p:nvSpPr>
        <p:spPr bwMode="auto">
          <a:xfrm flipV="1">
            <a:off x="8582025" y="1619245"/>
            <a:ext cx="0" cy="3327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83" name="Line 43"/>
          <p:cNvSpPr>
            <a:spLocks noChangeShapeType="1"/>
          </p:cNvSpPr>
          <p:nvPr/>
        </p:nvSpPr>
        <p:spPr bwMode="auto">
          <a:xfrm flipV="1">
            <a:off x="8201025" y="1619245"/>
            <a:ext cx="0" cy="3327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84" name="AutoShape 44"/>
          <p:cNvSpPr>
            <a:spLocks/>
          </p:cNvSpPr>
          <p:nvPr/>
        </p:nvSpPr>
        <p:spPr bwMode="auto">
          <a:xfrm rot="-5400000">
            <a:off x="7941468" y="111902"/>
            <a:ext cx="152384" cy="2805130"/>
          </a:xfrm>
          <a:prstGeom prst="rightBrace">
            <a:avLst>
              <a:gd name="adj1" fmla="val 7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8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495115" y="1940484"/>
            <a:ext cx="4832351" cy="2462684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dirty="0"/>
              <a:t>Each row holds a data block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dirty="0"/>
              <a:t>Column address selects the requested word from block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1F01DEF-9949-4DB3-AB4A-8EAF9D7B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Recall: SRAM Cache Design</a:t>
            </a:r>
          </a:p>
        </p:txBody>
      </p:sp>
      <p:sp>
        <p:nvSpPr>
          <p:cNvPr id="45" name="Slide Number Placeholder 6">
            <a:extLst>
              <a:ext uri="{FF2B5EF4-FFF2-40B4-BE49-F238E27FC236}">
                <a16:creationId xmlns:a16="http://schemas.microsoft.com/office/drawing/2014/main" id="{F8760E83-6A76-4FAD-B2D1-98D07D34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5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59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9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04962" y="1275709"/>
            <a:ext cx="2992832" cy="2473890"/>
            <a:chOff x="805" y="1014"/>
            <a:chExt cx="2348" cy="2124"/>
          </a:xfrm>
        </p:grpSpPr>
        <p:sp>
          <p:nvSpPr>
            <p:cNvPr id="1061891" name="Rectangle 3" descr="20%"/>
            <p:cNvSpPr>
              <a:spLocks noChangeArrowheads="1"/>
            </p:cNvSpPr>
            <p:nvPr/>
          </p:nvSpPr>
          <p:spPr bwMode="auto">
            <a:xfrm>
              <a:off x="1097" y="1014"/>
              <a:ext cx="2056" cy="1960"/>
            </a:xfrm>
            <a:prstGeom prst="rect">
              <a:avLst/>
            </a:prstGeom>
            <a:pattFill prst="pct2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892" name="Line 4"/>
            <p:cNvSpPr>
              <a:spLocks noChangeShapeType="1"/>
            </p:cNvSpPr>
            <p:nvPr/>
          </p:nvSpPr>
          <p:spPr bwMode="auto">
            <a:xfrm>
              <a:off x="813" y="115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893" name="Line 5"/>
            <p:cNvSpPr>
              <a:spLocks noChangeShapeType="1"/>
            </p:cNvSpPr>
            <p:nvPr/>
          </p:nvSpPr>
          <p:spPr bwMode="auto">
            <a:xfrm>
              <a:off x="813" y="139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894" name="Line 6"/>
            <p:cNvSpPr>
              <a:spLocks noChangeShapeType="1"/>
            </p:cNvSpPr>
            <p:nvPr/>
          </p:nvSpPr>
          <p:spPr bwMode="auto">
            <a:xfrm>
              <a:off x="821" y="1634"/>
              <a:ext cx="2224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895" name="Line 7"/>
            <p:cNvSpPr>
              <a:spLocks noChangeShapeType="1"/>
            </p:cNvSpPr>
            <p:nvPr/>
          </p:nvSpPr>
          <p:spPr bwMode="auto">
            <a:xfrm>
              <a:off x="813" y="187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896" name="Line 8"/>
            <p:cNvSpPr>
              <a:spLocks noChangeShapeType="1"/>
            </p:cNvSpPr>
            <p:nvPr/>
          </p:nvSpPr>
          <p:spPr bwMode="auto">
            <a:xfrm>
              <a:off x="813" y="211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897" name="Line 9"/>
            <p:cNvSpPr>
              <a:spLocks noChangeShapeType="1"/>
            </p:cNvSpPr>
            <p:nvPr/>
          </p:nvSpPr>
          <p:spPr bwMode="auto">
            <a:xfrm>
              <a:off x="813" y="235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898" name="Line 10"/>
            <p:cNvSpPr>
              <a:spLocks noChangeShapeType="1"/>
            </p:cNvSpPr>
            <p:nvPr/>
          </p:nvSpPr>
          <p:spPr bwMode="auto">
            <a:xfrm>
              <a:off x="813" y="259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899" name="Line 11"/>
            <p:cNvSpPr>
              <a:spLocks noChangeShapeType="1"/>
            </p:cNvSpPr>
            <p:nvPr/>
          </p:nvSpPr>
          <p:spPr bwMode="auto">
            <a:xfrm>
              <a:off x="813" y="283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00" name="Line 12"/>
            <p:cNvSpPr>
              <a:spLocks noChangeShapeType="1"/>
            </p:cNvSpPr>
            <p:nvPr/>
          </p:nvSpPr>
          <p:spPr bwMode="auto">
            <a:xfrm flipV="1">
              <a:off x="128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01" name="Line 13"/>
            <p:cNvSpPr>
              <a:spLocks noChangeShapeType="1"/>
            </p:cNvSpPr>
            <p:nvPr/>
          </p:nvSpPr>
          <p:spPr bwMode="auto">
            <a:xfrm flipV="1">
              <a:off x="152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02" name="Line 14"/>
            <p:cNvSpPr>
              <a:spLocks noChangeShapeType="1"/>
            </p:cNvSpPr>
            <p:nvPr/>
          </p:nvSpPr>
          <p:spPr bwMode="auto">
            <a:xfrm flipV="1">
              <a:off x="176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03" name="Line 15"/>
            <p:cNvSpPr>
              <a:spLocks noChangeShapeType="1"/>
            </p:cNvSpPr>
            <p:nvPr/>
          </p:nvSpPr>
          <p:spPr bwMode="auto">
            <a:xfrm flipV="1">
              <a:off x="200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04" name="Line 16"/>
            <p:cNvSpPr>
              <a:spLocks noChangeShapeType="1"/>
            </p:cNvSpPr>
            <p:nvPr/>
          </p:nvSpPr>
          <p:spPr bwMode="auto">
            <a:xfrm flipV="1">
              <a:off x="224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05" name="Line 17"/>
            <p:cNvSpPr>
              <a:spLocks noChangeShapeType="1"/>
            </p:cNvSpPr>
            <p:nvPr/>
          </p:nvSpPr>
          <p:spPr bwMode="auto">
            <a:xfrm flipV="1">
              <a:off x="248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06" name="Line 18"/>
            <p:cNvSpPr>
              <a:spLocks noChangeShapeType="1"/>
            </p:cNvSpPr>
            <p:nvPr/>
          </p:nvSpPr>
          <p:spPr bwMode="auto">
            <a:xfrm flipV="1">
              <a:off x="296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07" name="Line 19"/>
            <p:cNvSpPr>
              <a:spLocks noChangeShapeType="1"/>
            </p:cNvSpPr>
            <p:nvPr/>
          </p:nvSpPr>
          <p:spPr bwMode="auto">
            <a:xfrm flipV="1">
              <a:off x="2725" y="1042"/>
              <a:ext cx="0" cy="2096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08" name="Line 20"/>
            <p:cNvSpPr>
              <a:spLocks noChangeShapeType="1"/>
            </p:cNvSpPr>
            <p:nvPr/>
          </p:nvSpPr>
          <p:spPr bwMode="auto">
            <a:xfrm flipV="1">
              <a:off x="805" y="2882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1909" name="Rectangle 21"/>
          <p:cNvSpPr>
            <a:spLocks noChangeArrowheads="1"/>
          </p:cNvSpPr>
          <p:nvPr/>
        </p:nvSpPr>
        <p:spPr bwMode="auto">
          <a:xfrm>
            <a:off x="5250836" y="4912811"/>
            <a:ext cx="696669" cy="5437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r>
              <a:rPr lang="en-US" sz="1600" b="1" dirty="0"/>
              <a:t>data bit</a:t>
            </a:r>
          </a:p>
        </p:txBody>
      </p:sp>
      <p:sp>
        <p:nvSpPr>
          <p:cNvPr id="1061910" name="Rectangle 22"/>
          <p:cNvSpPr>
            <a:spLocks noChangeArrowheads="1"/>
          </p:cNvSpPr>
          <p:nvPr/>
        </p:nvSpPr>
        <p:spPr bwMode="auto">
          <a:xfrm>
            <a:off x="4133667" y="5145673"/>
            <a:ext cx="696669" cy="471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/>
              <a:t>data bit</a:t>
            </a:r>
          </a:p>
        </p:txBody>
      </p:sp>
      <p:sp>
        <p:nvSpPr>
          <p:cNvPr id="1061912" name="Rectangle 24"/>
          <p:cNvSpPr>
            <a:spLocks noChangeArrowheads="1"/>
          </p:cNvSpPr>
          <p:nvPr/>
        </p:nvSpPr>
        <p:spPr bwMode="auto">
          <a:xfrm>
            <a:off x="2450372" y="2066208"/>
            <a:ext cx="244729" cy="20672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400" b="1" dirty="0"/>
              <a:t>r</a:t>
            </a:r>
          </a:p>
          <a:p>
            <a:pPr>
              <a:lnSpc>
                <a:spcPct val="85000"/>
              </a:lnSpc>
            </a:pPr>
            <a:r>
              <a:rPr lang="en-US" sz="1400" b="1" dirty="0"/>
              <a:t>o</a:t>
            </a:r>
          </a:p>
          <a:p>
            <a:pPr>
              <a:lnSpc>
                <a:spcPct val="85000"/>
              </a:lnSpc>
            </a:pPr>
            <a:r>
              <a:rPr lang="en-US" sz="1400" b="1" dirty="0"/>
              <a:t>w</a:t>
            </a:r>
          </a:p>
          <a:p>
            <a:pPr>
              <a:lnSpc>
                <a:spcPct val="85000"/>
              </a:lnSpc>
            </a:pPr>
            <a:endParaRPr lang="en-US" sz="1400" b="1" dirty="0"/>
          </a:p>
          <a:p>
            <a:pPr>
              <a:lnSpc>
                <a:spcPct val="85000"/>
              </a:lnSpc>
            </a:pPr>
            <a:r>
              <a:rPr lang="en-US" sz="1400" b="1" dirty="0"/>
              <a:t>d</a:t>
            </a:r>
          </a:p>
          <a:p>
            <a:pPr>
              <a:lnSpc>
                <a:spcPct val="85000"/>
              </a:lnSpc>
            </a:pPr>
            <a:r>
              <a:rPr lang="en-US" sz="1400" b="1" dirty="0"/>
              <a:t>e</a:t>
            </a:r>
          </a:p>
          <a:p>
            <a:pPr>
              <a:lnSpc>
                <a:spcPct val="85000"/>
              </a:lnSpc>
            </a:pPr>
            <a:r>
              <a:rPr lang="en-US" sz="1400" b="1" dirty="0"/>
              <a:t>c</a:t>
            </a:r>
          </a:p>
          <a:p>
            <a:pPr>
              <a:lnSpc>
                <a:spcPct val="85000"/>
              </a:lnSpc>
            </a:pPr>
            <a:r>
              <a:rPr lang="en-US" sz="1400" b="1" dirty="0"/>
              <a:t>o</a:t>
            </a:r>
          </a:p>
          <a:p>
            <a:pPr>
              <a:lnSpc>
                <a:spcPct val="85000"/>
              </a:lnSpc>
            </a:pPr>
            <a:r>
              <a:rPr lang="en-US" sz="1400" b="1" dirty="0"/>
              <a:t>d</a:t>
            </a:r>
          </a:p>
          <a:p>
            <a:pPr>
              <a:lnSpc>
                <a:spcPct val="85000"/>
              </a:lnSpc>
            </a:pPr>
            <a:r>
              <a:rPr lang="en-US" sz="1400" b="1" dirty="0"/>
              <a:t>e</a:t>
            </a:r>
          </a:p>
          <a:p>
            <a:pPr>
              <a:lnSpc>
                <a:spcPct val="85000"/>
              </a:lnSpc>
            </a:pPr>
            <a:r>
              <a:rPr lang="en-US" sz="1400" b="1" dirty="0"/>
              <a:t>r</a:t>
            </a:r>
          </a:p>
        </p:txBody>
      </p:sp>
      <p:sp>
        <p:nvSpPr>
          <p:cNvPr id="1061913" name="Rectangle 25"/>
          <p:cNvSpPr>
            <a:spLocks noChangeArrowheads="1"/>
          </p:cNvSpPr>
          <p:nvPr/>
        </p:nvSpPr>
        <p:spPr bwMode="auto">
          <a:xfrm>
            <a:off x="2329022" y="1958846"/>
            <a:ext cx="469064" cy="227355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914" name="Line 26"/>
          <p:cNvSpPr>
            <a:spLocks noChangeShapeType="1"/>
          </p:cNvSpPr>
          <p:nvPr/>
        </p:nvSpPr>
        <p:spPr bwMode="auto">
          <a:xfrm flipV="1">
            <a:off x="2530633" y="4334351"/>
            <a:ext cx="0" cy="36339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915" name="Rectangle 27"/>
          <p:cNvSpPr>
            <a:spLocks noChangeArrowheads="1"/>
          </p:cNvSpPr>
          <p:nvPr/>
        </p:nvSpPr>
        <p:spPr bwMode="auto">
          <a:xfrm>
            <a:off x="2101850" y="4697747"/>
            <a:ext cx="922091" cy="7596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row</a:t>
            </a:r>
          </a:p>
          <a:p>
            <a:pPr>
              <a:lnSpc>
                <a:spcPct val="85000"/>
              </a:lnSpc>
            </a:pPr>
            <a:r>
              <a:rPr lang="en-US" b="1" dirty="0"/>
              <a:t>Address</a:t>
            </a:r>
          </a:p>
          <a:p>
            <a:pPr>
              <a:lnSpc>
                <a:spcPct val="85000"/>
              </a:lnSpc>
            </a:pPr>
            <a:r>
              <a:rPr lang="en-US" b="1" dirty="0"/>
              <a:t>(RAS)</a:t>
            </a:r>
          </a:p>
        </p:txBody>
      </p:sp>
      <p:sp>
        <p:nvSpPr>
          <p:cNvPr id="1061916" name="Rectangle 28"/>
          <p:cNvSpPr>
            <a:spLocks noChangeArrowheads="1"/>
          </p:cNvSpPr>
          <p:nvPr/>
        </p:nvSpPr>
        <p:spPr bwMode="auto">
          <a:xfrm>
            <a:off x="3645238" y="4369491"/>
            <a:ext cx="1531108" cy="4191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/>
              <a:t>Column Selector &amp;</a:t>
            </a:r>
          </a:p>
          <a:p>
            <a:pPr algn="ctr">
              <a:lnSpc>
                <a:spcPct val="85000"/>
              </a:lnSpc>
            </a:pPr>
            <a:r>
              <a:rPr lang="en-US" sz="1400" b="1" dirty="0"/>
              <a:t>  I/O Circuits</a:t>
            </a:r>
          </a:p>
        </p:txBody>
      </p:sp>
      <p:sp>
        <p:nvSpPr>
          <p:cNvPr id="1061917" name="Rectangle 29"/>
          <p:cNvSpPr>
            <a:spLocks noChangeArrowheads="1"/>
          </p:cNvSpPr>
          <p:nvPr/>
        </p:nvSpPr>
        <p:spPr bwMode="auto">
          <a:xfrm>
            <a:off x="3293241" y="4369491"/>
            <a:ext cx="2304532" cy="42862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918" name="Rectangle 30"/>
          <p:cNvSpPr>
            <a:spLocks noChangeArrowheads="1"/>
          </p:cNvSpPr>
          <p:nvPr/>
        </p:nvSpPr>
        <p:spPr bwMode="auto">
          <a:xfrm>
            <a:off x="7087663" y="4003857"/>
            <a:ext cx="1097706" cy="7596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column</a:t>
            </a:r>
          </a:p>
          <a:p>
            <a:pPr>
              <a:lnSpc>
                <a:spcPct val="85000"/>
              </a:lnSpc>
            </a:pPr>
            <a:r>
              <a:rPr lang="en-US" b="1" dirty="0"/>
              <a:t>Address</a:t>
            </a:r>
          </a:p>
          <a:p>
            <a:pPr>
              <a:lnSpc>
                <a:spcPct val="85000"/>
              </a:lnSpc>
            </a:pPr>
            <a:r>
              <a:rPr lang="en-US" b="1" dirty="0"/>
              <a:t>(CAS)</a:t>
            </a:r>
          </a:p>
        </p:txBody>
      </p:sp>
      <p:sp>
        <p:nvSpPr>
          <p:cNvPr id="1061919" name="Line 31"/>
          <p:cNvSpPr>
            <a:spLocks noChangeShapeType="1"/>
          </p:cNvSpPr>
          <p:nvPr/>
        </p:nvSpPr>
        <p:spPr bwMode="auto">
          <a:xfrm flipH="1">
            <a:off x="3770084" y="4802394"/>
            <a:ext cx="8148" cy="5594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920" name="Rectangle 32"/>
          <p:cNvSpPr>
            <a:spLocks noChangeArrowheads="1"/>
          </p:cNvSpPr>
          <p:nvPr/>
        </p:nvSpPr>
        <p:spPr bwMode="auto">
          <a:xfrm>
            <a:off x="3502413" y="5366806"/>
            <a:ext cx="696669" cy="471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/>
              <a:t>data bit</a:t>
            </a:r>
          </a:p>
        </p:txBody>
      </p:sp>
      <p:sp>
        <p:nvSpPr>
          <p:cNvPr id="1061923" name="Line 35"/>
          <p:cNvSpPr>
            <a:spLocks noChangeShapeType="1"/>
          </p:cNvSpPr>
          <p:nvPr/>
        </p:nvSpPr>
        <p:spPr bwMode="auto">
          <a:xfrm flipV="1">
            <a:off x="6178082" y="1327091"/>
            <a:ext cx="795369" cy="55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924" name="Rectangle 36"/>
          <p:cNvSpPr>
            <a:spLocks noChangeArrowheads="1"/>
          </p:cNvSpPr>
          <p:nvPr/>
        </p:nvSpPr>
        <p:spPr bwMode="auto">
          <a:xfrm>
            <a:off x="6999280" y="1210645"/>
            <a:ext cx="1646822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bit (data) lines</a:t>
            </a:r>
          </a:p>
        </p:txBody>
      </p:sp>
      <p:sp>
        <p:nvSpPr>
          <p:cNvPr id="1061925" name="Rectangle 37"/>
          <p:cNvSpPr>
            <a:spLocks noChangeArrowheads="1"/>
          </p:cNvSpPr>
          <p:nvPr/>
        </p:nvSpPr>
        <p:spPr bwMode="auto">
          <a:xfrm>
            <a:off x="7617268" y="1540186"/>
            <a:ext cx="2823208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Each intersection represents a 1-T DRAM cell</a:t>
            </a:r>
          </a:p>
        </p:txBody>
      </p:sp>
      <p:sp>
        <p:nvSpPr>
          <p:cNvPr id="1061926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6544128" y="4818169"/>
            <a:ext cx="4107175" cy="1020305"/>
          </a:xfrm>
          <a:noFill/>
          <a:ln/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+mj-lt"/>
              </a:rPr>
              <a:t>The column address selects the requested  bit from the row in each plane</a:t>
            </a:r>
          </a:p>
        </p:txBody>
      </p:sp>
      <p:sp>
        <p:nvSpPr>
          <p:cNvPr id="1061927" name="AutoShape 39"/>
          <p:cNvSpPr>
            <a:spLocks noChangeArrowheads="1"/>
          </p:cNvSpPr>
          <p:nvPr/>
        </p:nvSpPr>
        <p:spPr bwMode="auto">
          <a:xfrm rot="-2143539">
            <a:off x="5338339" y="3987470"/>
            <a:ext cx="1697809" cy="347675"/>
          </a:xfrm>
          <a:prstGeom prst="parallelogram">
            <a:avLst>
              <a:gd name="adj" fmla="val 715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931" name="Line 43"/>
          <p:cNvSpPr>
            <a:spLocks noChangeShapeType="1"/>
          </p:cNvSpPr>
          <p:nvPr/>
        </p:nvSpPr>
        <p:spPr bwMode="auto">
          <a:xfrm>
            <a:off x="4388104" y="4811252"/>
            <a:ext cx="0" cy="3074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1932" name="Line 44"/>
          <p:cNvSpPr>
            <a:spLocks noChangeShapeType="1"/>
          </p:cNvSpPr>
          <p:nvPr/>
        </p:nvSpPr>
        <p:spPr bwMode="auto">
          <a:xfrm>
            <a:off x="5516790" y="4810941"/>
            <a:ext cx="0" cy="1713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1933" name="Rectangle 45"/>
          <p:cNvSpPr>
            <a:spLocks noChangeArrowheads="1"/>
          </p:cNvSpPr>
          <p:nvPr/>
        </p:nvSpPr>
        <p:spPr bwMode="auto">
          <a:xfrm rot="20779618">
            <a:off x="4149345" y="5752342"/>
            <a:ext cx="1302396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data word</a:t>
            </a:r>
          </a:p>
        </p:txBody>
      </p:sp>
      <p:sp>
        <p:nvSpPr>
          <p:cNvPr id="1061934" name="AutoShape 46"/>
          <p:cNvSpPr>
            <a:spLocks/>
          </p:cNvSpPr>
          <p:nvPr/>
        </p:nvSpPr>
        <p:spPr bwMode="auto">
          <a:xfrm rot="4545953">
            <a:off x="4589116" y="4898840"/>
            <a:ext cx="95933" cy="1620810"/>
          </a:xfrm>
          <a:prstGeom prst="rightBrace">
            <a:avLst>
              <a:gd name="adj1" fmla="val 1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935" name="Text Box 47"/>
          <p:cNvSpPr txBox="1">
            <a:spLocks noChangeArrowheads="1"/>
          </p:cNvSpPr>
          <p:nvPr/>
        </p:nvSpPr>
        <p:spPr bwMode="auto">
          <a:xfrm rot="19480748">
            <a:off x="6535161" y="1682126"/>
            <a:ext cx="773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sp>
        <p:nvSpPr>
          <p:cNvPr id="1061936" name="Text Box 48"/>
          <p:cNvSpPr txBox="1">
            <a:spLocks noChangeArrowheads="1"/>
          </p:cNvSpPr>
          <p:nvPr/>
        </p:nvSpPr>
        <p:spPr bwMode="auto">
          <a:xfrm rot="20594092">
            <a:off x="4648566" y="4932152"/>
            <a:ext cx="66742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. . .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3261054" y="1607643"/>
            <a:ext cx="2992832" cy="2473890"/>
            <a:chOff x="805" y="1014"/>
            <a:chExt cx="2348" cy="2124"/>
          </a:xfrm>
        </p:grpSpPr>
        <p:sp>
          <p:nvSpPr>
            <p:cNvPr id="1061938" name="Rectangle 50" descr="20%"/>
            <p:cNvSpPr>
              <a:spLocks noChangeArrowheads="1"/>
            </p:cNvSpPr>
            <p:nvPr/>
          </p:nvSpPr>
          <p:spPr bwMode="auto">
            <a:xfrm>
              <a:off x="1097" y="1014"/>
              <a:ext cx="2056" cy="1960"/>
            </a:xfrm>
            <a:prstGeom prst="rect">
              <a:avLst/>
            </a:prstGeom>
            <a:pattFill prst="pct2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39" name="Line 51"/>
            <p:cNvSpPr>
              <a:spLocks noChangeShapeType="1"/>
            </p:cNvSpPr>
            <p:nvPr/>
          </p:nvSpPr>
          <p:spPr bwMode="auto">
            <a:xfrm>
              <a:off x="813" y="115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40" name="Line 52"/>
            <p:cNvSpPr>
              <a:spLocks noChangeShapeType="1"/>
            </p:cNvSpPr>
            <p:nvPr/>
          </p:nvSpPr>
          <p:spPr bwMode="auto">
            <a:xfrm>
              <a:off x="813" y="139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41" name="Line 53"/>
            <p:cNvSpPr>
              <a:spLocks noChangeShapeType="1"/>
            </p:cNvSpPr>
            <p:nvPr/>
          </p:nvSpPr>
          <p:spPr bwMode="auto">
            <a:xfrm>
              <a:off x="821" y="1634"/>
              <a:ext cx="2224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42" name="Line 54"/>
            <p:cNvSpPr>
              <a:spLocks noChangeShapeType="1"/>
            </p:cNvSpPr>
            <p:nvPr/>
          </p:nvSpPr>
          <p:spPr bwMode="auto">
            <a:xfrm>
              <a:off x="813" y="187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43" name="Line 55"/>
            <p:cNvSpPr>
              <a:spLocks noChangeShapeType="1"/>
            </p:cNvSpPr>
            <p:nvPr/>
          </p:nvSpPr>
          <p:spPr bwMode="auto">
            <a:xfrm>
              <a:off x="813" y="211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44" name="Line 56"/>
            <p:cNvSpPr>
              <a:spLocks noChangeShapeType="1"/>
            </p:cNvSpPr>
            <p:nvPr/>
          </p:nvSpPr>
          <p:spPr bwMode="auto">
            <a:xfrm>
              <a:off x="813" y="235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45" name="Line 57"/>
            <p:cNvSpPr>
              <a:spLocks noChangeShapeType="1"/>
            </p:cNvSpPr>
            <p:nvPr/>
          </p:nvSpPr>
          <p:spPr bwMode="auto">
            <a:xfrm>
              <a:off x="813" y="259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46" name="Line 58"/>
            <p:cNvSpPr>
              <a:spLocks noChangeShapeType="1"/>
            </p:cNvSpPr>
            <p:nvPr/>
          </p:nvSpPr>
          <p:spPr bwMode="auto">
            <a:xfrm>
              <a:off x="813" y="283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47" name="Line 59"/>
            <p:cNvSpPr>
              <a:spLocks noChangeShapeType="1"/>
            </p:cNvSpPr>
            <p:nvPr/>
          </p:nvSpPr>
          <p:spPr bwMode="auto">
            <a:xfrm flipV="1">
              <a:off x="128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48" name="Line 60"/>
            <p:cNvSpPr>
              <a:spLocks noChangeShapeType="1"/>
            </p:cNvSpPr>
            <p:nvPr/>
          </p:nvSpPr>
          <p:spPr bwMode="auto">
            <a:xfrm flipV="1">
              <a:off x="152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49" name="Line 61"/>
            <p:cNvSpPr>
              <a:spLocks noChangeShapeType="1"/>
            </p:cNvSpPr>
            <p:nvPr/>
          </p:nvSpPr>
          <p:spPr bwMode="auto">
            <a:xfrm flipV="1">
              <a:off x="176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50" name="Line 62"/>
            <p:cNvSpPr>
              <a:spLocks noChangeShapeType="1"/>
            </p:cNvSpPr>
            <p:nvPr/>
          </p:nvSpPr>
          <p:spPr bwMode="auto">
            <a:xfrm flipV="1">
              <a:off x="200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51" name="Line 63"/>
            <p:cNvSpPr>
              <a:spLocks noChangeShapeType="1"/>
            </p:cNvSpPr>
            <p:nvPr/>
          </p:nvSpPr>
          <p:spPr bwMode="auto">
            <a:xfrm flipV="1">
              <a:off x="224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52" name="Line 64"/>
            <p:cNvSpPr>
              <a:spLocks noChangeShapeType="1"/>
            </p:cNvSpPr>
            <p:nvPr/>
          </p:nvSpPr>
          <p:spPr bwMode="auto">
            <a:xfrm flipV="1">
              <a:off x="248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53" name="Line 65"/>
            <p:cNvSpPr>
              <a:spLocks noChangeShapeType="1"/>
            </p:cNvSpPr>
            <p:nvPr/>
          </p:nvSpPr>
          <p:spPr bwMode="auto">
            <a:xfrm flipV="1">
              <a:off x="296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54" name="Line 66"/>
            <p:cNvSpPr>
              <a:spLocks noChangeShapeType="1"/>
            </p:cNvSpPr>
            <p:nvPr/>
          </p:nvSpPr>
          <p:spPr bwMode="auto">
            <a:xfrm flipV="1">
              <a:off x="2725" y="1042"/>
              <a:ext cx="0" cy="2096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55" name="Line 67"/>
            <p:cNvSpPr>
              <a:spLocks noChangeShapeType="1"/>
            </p:cNvSpPr>
            <p:nvPr/>
          </p:nvSpPr>
          <p:spPr bwMode="auto">
            <a:xfrm flipV="1">
              <a:off x="805" y="2882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2801938" y="1884045"/>
            <a:ext cx="2992832" cy="2473890"/>
            <a:chOff x="805" y="1014"/>
            <a:chExt cx="2348" cy="2124"/>
          </a:xfrm>
        </p:grpSpPr>
        <p:sp>
          <p:nvSpPr>
            <p:cNvPr id="1061957" name="Rectangle 69" descr="20%"/>
            <p:cNvSpPr>
              <a:spLocks noChangeArrowheads="1"/>
            </p:cNvSpPr>
            <p:nvPr/>
          </p:nvSpPr>
          <p:spPr bwMode="auto">
            <a:xfrm>
              <a:off x="1097" y="1014"/>
              <a:ext cx="2056" cy="1960"/>
            </a:xfrm>
            <a:prstGeom prst="rect">
              <a:avLst/>
            </a:prstGeom>
            <a:pattFill prst="pct2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58" name="Line 70"/>
            <p:cNvSpPr>
              <a:spLocks noChangeShapeType="1"/>
            </p:cNvSpPr>
            <p:nvPr/>
          </p:nvSpPr>
          <p:spPr bwMode="auto">
            <a:xfrm>
              <a:off x="813" y="115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59" name="Line 71"/>
            <p:cNvSpPr>
              <a:spLocks noChangeShapeType="1"/>
            </p:cNvSpPr>
            <p:nvPr/>
          </p:nvSpPr>
          <p:spPr bwMode="auto">
            <a:xfrm>
              <a:off x="813" y="139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60" name="Line 72"/>
            <p:cNvSpPr>
              <a:spLocks noChangeShapeType="1"/>
            </p:cNvSpPr>
            <p:nvPr/>
          </p:nvSpPr>
          <p:spPr bwMode="auto">
            <a:xfrm>
              <a:off x="821" y="1634"/>
              <a:ext cx="2224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61" name="Line 73"/>
            <p:cNvSpPr>
              <a:spLocks noChangeShapeType="1"/>
            </p:cNvSpPr>
            <p:nvPr/>
          </p:nvSpPr>
          <p:spPr bwMode="auto">
            <a:xfrm>
              <a:off x="813" y="187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62" name="Line 74"/>
            <p:cNvSpPr>
              <a:spLocks noChangeShapeType="1"/>
            </p:cNvSpPr>
            <p:nvPr/>
          </p:nvSpPr>
          <p:spPr bwMode="auto">
            <a:xfrm>
              <a:off x="813" y="211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63" name="Line 75"/>
            <p:cNvSpPr>
              <a:spLocks noChangeShapeType="1"/>
            </p:cNvSpPr>
            <p:nvPr/>
          </p:nvSpPr>
          <p:spPr bwMode="auto">
            <a:xfrm>
              <a:off x="813" y="235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64" name="Line 76"/>
            <p:cNvSpPr>
              <a:spLocks noChangeShapeType="1"/>
            </p:cNvSpPr>
            <p:nvPr/>
          </p:nvSpPr>
          <p:spPr bwMode="auto">
            <a:xfrm>
              <a:off x="813" y="259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65" name="Line 77"/>
            <p:cNvSpPr>
              <a:spLocks noChangeShapeType="1"/>
            </p:cNvSpPr>
            <p:nvPr/>
          </p:nvSpPr>
          <p:spPr bwMode="auto">
            <a:xfrm>
              <a:off x="813" y="283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66" name="Line 78"/>
            <p:cNvSpPr>
              <a:spLocks noChangeShapeType="1"/>
            </p:cNvSpPr>
            <p:nvPr/>
          </p:nvSpPr>
          <p:spPr bwMode="auto">
            <a:xfrm flipV="1">
              <a:off x="128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67" name="Line 79"/>
            <p:cNvSpPr>
              <a:spLocks noChangeShapeType="1"/>
            </p:cNvSpPr>
            <p:nvPr/>
          </p:nvSpPr>
          <p:spPr bwMode="auto">
            <a:xfrm flipV="1">
              <a:off x="152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68" name="Line 80"/>
            <p:cNvSpPr>
              <a:spLocks noChangeShapeType="1"/>
            </p:cNvSpPr>
            <p:nvPr/>
          </p:nvSpPr>
          <p:spPr bwMode="auto">
            <a:xfrm flipV="1">
              <a:off x="176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69" name="Line 81"/>
            <p:cNvSpPr>
              <a:spLocks noChangeShapeType="1"/>
            </p:cNvSpPr>
            <p:nvPr/>
          </p:nvSpPr>
          <p:spPr bwMode="auto">
            <a:xfrm flipV="1">
              <a:off x="200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70" name="Line 82"/>
            <p:cNvSpPr>
              <a:spLocks noChangeShapeType="1"/>
            </p:cNvSpPr>
            <p:nvPr/>
          </p:nvSpPr>
          <p:spPr bwMode="auto">
            <a:xfrm flipV="1">
              <a:off x="224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71" name="Line 83"/>
            <p:cNvSpPr>
              <a:spLocks noChangeShapeType="1"/>
            </p:cNvSpPr>
            <p:nvPr/>
          </p:nvSpPr>
          <p:spPr bwMode="auto">
            <a:xfrm flipV="1">
              <a:off x="248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72" name="Line 84"/>
            <p:cNvSpPr>
              <a:spLocks noChangeShapeType="1"/>
            </p:cNvSpPr>
            <p:nvPr/>
          </p:nvSpPr>
          <p:spPr bwMode="auto">
            <a:xfrm flipV="1">
              <a:off x="2965" y="1050"/>
              <a:ext cx="0" cy="2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73" name="Line 85"/>
            <p:cNvSpPr>
              <a:spLocks noChangeShapeType="1"/>
            </p:cNvSpPr>
            <p:nvPr/>
          </p:nvSpPr>
          <p:spPr bwMode="auto">
            <a:xfrm flipV="1">
              <a:off x="2725" y="1042"/>
              <a:ext cx="0" cy="2096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74" name="Line 86"/>
            <p:cNvSpPr>
              <a:spLocks noChangeShapeType="1"/>
            </p:cNvSpPr>
            <p:nvPr/>
          </p:nvSpPr>
          <p:spPr bwMode="auto">
            <a:xfrm flipV="1">
              <a:off x="805" y="2882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61975" name="Rectangle 87"/>
            <p:cNvSpPr>
              <a:spLocks noChangeArrowheads="1"/>
            </p:cNvSpPr>
            <p:nvPr/>
          </p:nvSpPr>
          <p:spPr bwMode="auto">
            <a:xfrm>
              <a:off x="1494" y="1904"/>
              <a:ext cx="1011" cy="450"/>
            </a:xfrm>
            <a:prstGeom prst="rect">
              <a:avLst/>
            </a:prstGeom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b="1" dirty="0"/>
                <a:t>DRAM Cell Array</a:t>
              </a:r>
            </a:p>
          </p:txBody>
        </p:sp>
      </p:grpSp>
      <p:sp>
        <p:nvSpPr>
          <p:cNvPr id="1061976" name="Line 88"/>
          <p:cNvSpPr>
            <a:spLocks noChangeShapeType="1"/>
          </p:cNvSpPr>
          <p:nvPr/>
        </p:nvSpPr>
        <p:spPr bwMode="auto">
          <a:xfrm flipH="1">
            <a:off x="6347499" y="4354993"/>
            <a:ext cx="642414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5662963" y="2271457"/>
            <a:ext cx="4052049" cy="321466"/>
            <a:chOff x="3017" y="2322"/>
            <a:chExt cx="3179" cy="276"/>
          </a:xfrm>
        </p:grpSpPr>
        <p:sp>
          <p:nvSpPr>
            <p:cNvPr id="1061922" name="Rectangle 34"/>
            <p:cNvSpPr>
              <a:spLocks noChangeArrowheads="1"/>
            </p:cNvSpPr>
            <p:nvPr/>
          </p:nvSpPr>
          <p:spPr bwMode="auto">
            <a:xfrm>
              <a:off x="4311" y="2322"/>
              <a:ext cx="1885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 dirty="0"/>
                <a:t>word (row) select line</a:t>
              </a:r>
            </a:p>
          </p:txBody>
        </p:sp>
        <p:sp>
          <p:nvSpPr>
            <p:cNvPr id="1061921" name="Line 33"/>
            <p:cNvSpPr>
              <a:spLocks noChangeShapeType="1"/>
            </p:cNvSpPr>
            <p:nvPr/>
          </p:nvSpPr>
          <p:spPr bwMode="auto">
            <a:xfrm flipV="1">
              <a:off x="3017" y="2450"/>
              <a:ext cx="1292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6142386" y="2110864"/>
            <a:ext cx="2244624" cy="1592189"/>
            <a:chOff x="3467" y="1626"/>
            <a:chExt cx="1761" cy="1367"/>
          </a:xfrm>
        </p:grpSpPr>
        <p:sp>
          <p:nvSpPr>
            <p:cNvPr id="1061978" name="AutoShape 90"/>
            <p:cNvSpPr>
              <a:spLocks/>
            </p:cNvSpPr>
            <p:nvPr/>
          </p:nvSpPr>
          <p:spPr bwMode="auto">
            <a:xfrm rot="2644659">
              <a:off x="3467" y="1626"/>
              <a:ext cx="182" cy="1367"/>
            </a:xfrm>
            <a:prstGeom prst="rightBrace">
              <a:avLst>
                <a:gd name="adj1" fmla="val 6259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979" name="Rectangle 91"/>
            <p:cNvSpPr>
              <a:spLocks noChangeArrowheads="1"/>
            </p:cNvSpPr>
            <p:nvPr/>
          </p:nvSpPr>
          <p:spPr bwMode="auto">
            <a:xfrm>
              <a:off x="4109" y="2233"/>
              <a:ext cx="1119" cy="3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r>
                <a:rPr lang="en-US" b="1" dirty="0"/>
                <a:t>m planes </a:t>
              </a:r>
            </a:p>
          </p:txBody>
        </p:sp>
        <p:sp>
          <p:nvSpPr>
            <p:cNvPr id="1061980" name="Line 92"/>
            <p:cNvSpPr>
              <a:spLocks noChangeShapeType="1"/>
            </p:cNvSpPr>
            <p:nvPr/>
          </p:nvSpPr>
          <p:spPr bwMode="auto">
            <a:xfrm flipH="1">
              <a:off x="3642" y="239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Parallelogram 7">
            <a:extLst>
              <a:ext uri="{FF2B5EF4-FFF2-40B4-BE49-F238E27FC236}">
                <a16:creationId xmlns:a16="http://schemas.microsoft.com/office/drawing/2014/main" id="{8C2E9087-810C-4F33-A621-87714E9E4761}"/>
              </a:ext>
            </a:extLst>
          </p:cNvPr>
          <p:cNvSpPr/>
          <p:nvPr/>
        </p:nvSpPr>
        <p:spPr>
          <a:xfrm>
            <a:off x="2329022" y="1111701"/>
            <a:ext cx="1637498" cy="844549"/>
          </a:xfrm>
          <a:prstGeom prst="parallelogram">
            <a:avLst>
              <a:gd name="adj" fmla="val 139486"/>
            </a:avLst>
          </a:prstGeom>
          <a:ln w="2857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itle 1">
            <a:extLst>
              <a:ext uri="{FF2B5EF4-FFF2-40B4-BE49-F238E27FC236}">
                <a16:creationId xmlns:a16="http://schemas.microsoft.com/office/drawing/2014/main" id="{05F5B5D6-FEEE-46AA-94A0-B4ED78594D70}"/>
              </a:ext>
            </a:extLst>
          </p:cNvPr>
          <p:cNvSpPr txBox="1">
            <a:spLocks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DRAM Design 1: The Classical</a:t>
            </a:r>
            <a:endParaRPr lang="en-US" altLang="en-US" sz="4400" dirty="0">
              <a:ea typeface="ＭＳ Ｐゴシック" pitchFamily="34" charset="-128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7DDD19E2-A6F6-43AE-9862-6275ED25E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45" y="1902708"/>
            <a:ext cx="1334064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DRAM Bank</a:t>
            </a:r>
          </a:p>
        </p:txBody>
      </p:sp>
    </p:spTree>
    <p:extLst>
      <p:ext uri="{BB962C8B-B14F-4D97-AF65-F5344CB8AC3E}">
        <p14:creationId xmlns:p14="http://schemas.microsoft.com/office/powerpoint/2010/main" val="106354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6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61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923" grpId="0" animBg="1"/>
      <p:bldP spid="1061924" grpId="0"/>
      <p:bldP spid="1061925" grpId="0"/>
      <p:bldP spid="106192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35" y="1189741"/>
            <a:ext cx="10429890" cy="5141920"/>
          </a:xfrm>
          <a:noFill/>
          <a:ln/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DRAM addresses are divided into 2 halves (row and column)</a:t>
            </a:r>
          </a:p>
          <a:p>
            <a:pPr lvl="1">
              <a:spcBef>
                <a:spcPts val="600"/>
              </a:spcBef>
            </a:pPr>
            <a:r>
              <a:rPr lang="en-US" sz="2000" i="1" dirty="0">
                <a:solidFill>
                  <a:schemeClr val="accent2"/>
                </a:solidFill>
              </a:rPr>
              <a:t>RAS</a:t>
            </a:r>
            <a:r>
              <a:rPr lang="en-US" sz="2000" i="1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or </a:t>
            </a:r>
            <a:r>
              <a:rPr lang="en-US" sz="2000" i="1" dirty="0">
                <a:solidFill>
                  <a:schemeClr val="accent2"/>
                </a:solidFill>
              </a:rPr>
              <a:t>Row Access Strobe </a:t>
            </a:r>
            <a:r>
              <a:rPr lang="en-US" sz="2000" dirty="0"/>
              <a:t>that triggers the row decoder</a:t>
            </a:r>
          </a:p>
          <a:p>
            <a:pPr lvl="1">
              <a:spcBef>
                <a:spcPts val="600"/>
              </a:spcBef>
            </a:pPr>
            <a:r>
              <a:rPr lang="en-US" sz="2000" i="1" dirty="0">
                <a:solidFill>
                  <a:schemeClr val="accent2"/>
                </a:solidFill>
              </a:rPr>
              <a:t>CAS</a:t>
            </a:r>
            <a:r>
              <a:rPr lang="en-US" sz="2000" dirty="0"/>
              <a:t> or </a:t>
            </a:r>
            <a:r>
              <a:rPr lang="en-US" sz="2000" i="1" dirty="0">
                <a:solidFill>
                  <a:schemeClr val="accent2"/>
                </a:solidFill>
              </a:rPr>
              <a:t>Column Access Strobe </a:t>
            </a:r>
            <a:r>
              <a:rPr lang="en-US" sz="2000" dirty="0"/>
              <a:t>that triggers the column selector</a:t>
            </a:r>
          </a:p>
          <a:p>
            <a:pPr lvl="1">
              <a:spcBef>
                <a:spcPts val="600"/>
              </a:spcBef>
            </a:pP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Latency</a:t>
            </a:r>
            <a:r>
              <a:rPr lang="en-US" sz="2400" b="1" dirty="0"/>
              <a:t>: Time to access one word</a:t>
            </a:r>
          </a:p>
          <a:p>
            <a:pPr lvl="1"/>
            <a:r>
              <a:rPr lang="en-US" sz="2000" i="1" dirty="0">
                <a:solidFill>
                  <a:schemeClr val="accent2"/>
                </a:solidFill>
              </a:rPr>
              <a:t>Access Time</a:t>
            </a:r>
            <a:r>
              <a:rPr lang="en-US" sz="2000" dirty="0"/>
              <a:t>: time taken when word is read or written</a:t>
            </a:r>
          </a:p>
          <a:p>
            <a:pPr lvl="2"/>
            <a:r>
              <a:rPr lang="en-US" sz="2000" dirty="0"/>
              <a:t>read access and write access times can be different</a:t>
            </a:r>
          </a:p>
          <a:p>
            <a:pPr lvl="1"/>
            <a:r>
              <a:rPr lang="en-US" sz="2000" i="1" dirty="0">
                <a:solidFill>
                  <a:schemeClr val="accent2"/>
                </a:solidFill>
              </a:rPr>
              <a:t>Cycle Time</a:t>
            </a:r>
            <a:r>
              <a:rPr lang="en-US" sz="2000" dirty="0"/>
              <a:t>: time between successive (read or write) requests</a:t>
            </a:r>
          </a:p>
          <a:p>
            <a:pPr marL="527518" lvl="1" indent="0">
              <a:buNone/>
            </a:pPr>
            <a:endParaRPr lang="en-US" sz="2000" dirty="0"/>
          </a:p>
          <a:p>
            <a:r>
              <a:rPr lang="en-US" sz="2400" b="1" dirty="0">
                <a:solidFill>
                  <a:schemeClr val="accent1"/>
                </a:solidFill>
              </a:rPr>
              <a:t>Bandwidth</a:t>
            </a:r>
            <a:r>
              <a:rPr lang="en-US" sz="2400" b="1" dirty="0"/>
              <a:t>: How much data can be supplied per unit time</a:t>
            </a:r>
          </a:p>
          <a:p>
            <a:pPr lvl="1"/>
            <a:r>
              <a:rPr lang="en-US" sz="2000" dirty="0"/>
              <a:t>Width of the data channel  *  channel usage frequency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7E1AF98-00FB-4D3F-97C9-E66B34F1083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DRAM 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82591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6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63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6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3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1206" y="1193556"/>
            <a:ext cx="8049217" cy="1739365"/>
          </a:xfrm>
          <a:noFill/>
          <a:ln/>
        </p:spPr>
        <p:txBody>
          <a:bodyPr>
            <a:noAutofit/>
          </a:bodyPr>
          <a:lstStyle/>
          <a:p>
            <a:r>
              <a:rPr lang="en-US" sz="2400" b="1" dirty="0"/>
              <a:t>DRAM Organization:</a:t>
            </a:r>
          </a:p>
          <a:p>
            <a:pPr lvl="1"/>
            <a:r>
              <a:rPr lang="en-US" sz="2000" dirty="0"/>
              <a:t>N rows x N column x M-bit (planes)</a:t>
            </a:r>
          </a:p>
          <a:p>
            <a:pPr lvl="1"/>
            <a:r>
              <a:rPr lang="en-US" sz="2000" dirty="0"/>
              <a:t>Reads or Writes M-bit at a time</a:t>
            </a:r>
          </a:p>
          <a:p>
            <a:pPr lvl="1"/>
            <a:r>
              <a:rPr lang="en-US" sz="2000" dirty="0"/>
              <a:t>Each M-bit access requires a RAS / CAS cycle</a:t>
            </a:r>
          </a:p>
        </p:txBody>
      </p:sp>
      <p:sp>
        <p:nvSpPr>
          <p:cNvPr id="1064964" name="Line 4"/>
          <p:cNvSpPr>
            <a:spLocks noChangeShapeType="1"/>
          </p:cNvSpPr>
          <p:nvPr/>
        </p:nvSpPr>
        <p:spPr bwMode="auto">
          <a:xfrm>
            <a:off x="1475740" y="5328454"/>
            <a:ext cx="20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65" name="Line 5"/>
          <p:cNvSpPr>
            <a:spLocks noChangeShapeType="1"/>
          </p:cNvSpPr>
          <p:nvPr/>
        </p:nvSpPr>
        <p:spPr bwMode="auto">
          <a:xfrm>
            <a:off x="1475740" y="5633254"/>
            <a:ext cx="20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66" name="Line 6"/>
          <p:cNvSpPr>
            <a:spLocks noChangeShapeType="1"/>
          </p:cNvSpPr>
          <p:nvPr/>
        </p:nvSpPr>
        <p:spPr bwMode="auto">
          <a:xfrm>
            <a:off x="1704340" y="5341154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67" name="Line 7"/>
          <p:cNvSpPr>
            <a:spLocks noChangeShapeType="1"/>
          </p:cNvSpPr>
          <p:nvPr/>
        </p:nvSpPr>
        <p:spPr bwMode="auto">
          <a:xfrm flipV="1">
            <a:off x="1704340" y="5315754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68" name="Line 8"/>
          <p:cNvSpPr>
            <a:spLocks noChangeShapeType="1"/>
          </p:cNvSpPr>
          <p:nvPr/>
        </p:nvSpPr>
        <p:spPr bwMode="auto">
          <a:xfrm>
            <a:off x="1856740" y="5328454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69" name="Line 9"/>
          <p:cNvSpPr>
            <a:spLocks noChangeShapeType="1"/>
          </p:cNvSpPr>
          <p:nvPr/>
        </p:nvSpPr>
        <p:spPr bwMode="auto">
          <a:xfrm>
            <a:off x="1856740" y="5633254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70" name="Line 10"/>
          <p:cNvSpPr>
            <a:spLocks noChangeShapeType="1"/>
          </p:cNvSpPr>
          <p:nvPr/>
        </p:nvSpPr>
        <p:spPr bwMode="auto">
          <a:xfrm>
            <a:off x="3152140" y="5341154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71" name="Line 11"/>
          <p:cNvSpPr>
            <a:spLocks noChangeShapeType="1"/>
          </p:cNvSpPr>
          <p:nvPr/>
        </p:nvSpPr>
        <p:spPr bwMode="auto">
          <a:xfrm flipV="1">
            <a:off x="3152140" y="5315754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72" name="Line 12"/>
          <p:cNvSpPr>
            <a:spLocks noChangeShapeType="1"/>
          </p:cNvSpPr>
          <p:nvPr/>
        </p:nvSpPr>
        <p:spPr bwMode="auto">
          <a:xfrm>
            <a:off x="4904740" y="5328454"/>
            <a:ext cx="73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73" name="Line 13"/>
          <p:cNvSpPr>
            <a:spLocks noChangeShapeType="1"/>
          </p:cNvSpPr>
          <p:nvPr/>
        </p:nvSpPr>
        <p:spPr bwMode="auto">
          <a:xfrm>
            <a:off x="4904740" y="5633254"/>
            <a:ext cx="73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74" name="Rectangle 14"/>
          <p:cNvSpPr>
            <a:spLocks noChangeArrowheads="1"/>
          </p:cNvSpPr>
          <p:nvPr/>
        </p:nvSpPr>
        <p:spPr bwMode="auto">
          <a:xfrm>
            <a:off x="1829754" y="5328455"/>
            <a:ext cx="128734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Row Address</a:t>
            </a:r>
          </a:p>
        </p:txBody>
      </p:sp>
      <p:sp>
        <p:nvSpPr>
          <p:cNvPr id="1064975" name="Line 15"/>
          <p:cNvSpPr>
            <a:spLocks noChangeShapeType="1"/>
          </p:cNvSpPr>
          <p:nvPr/>
        </p:nvSpPr>
        <p:spPr bwMode="auto">
          <a:xfrm>
            <a:off x="2377440" y="4198154"/>
            <a:ext cx="0" cy="149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76" name="Line 16"/>
          <p:cNvSpPr>
            <a:spLocks noChangeShapeType="1"/>
          </p:cNvSpPr>
          <p:nvPr/>
        </p:nvSpPr>
        <p:spPr bwMode="auto">
          <a:xfrm>
            <a:off x="1475740" y="4871254"/>
            <a:ext cx="210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77" name="Line 17"/>
          <p:cNvSpPr>
            <a:spLocks noChangeShapeType="1"/>
          </p:cNvSpPr>
          <p:nvPr/>
        </p:nvSpPr>
        <p:spPr bwMode="auto">
          <a:xfrm>
            <a:off x="3609340" y="4883954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78" name="Line 18"/>
          <p:cNvSpPr>
            <a:spLocks noChangeShapeType="1"/>
          </p:cNvSpPr>
          <p:nvPr/>
        </p:nvSpPr>
        <p:spPr bwMode="auto">
          <a:xfrm>
            <a:off x="3761740" y="5099854"/>
            <a:ext cx="165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79" name="Line 19"/>
          <p:cNvSpPr>
            <a:spLocks noChangeShapeType="1"/>
          </p:cNvSpPr>
          <p:nvPr/>
        </p:nvSpPr>
        <p:spPr bwMode="auto">
          <a:xfrm flipV="1">
            <a:off x="5438140" y="4858554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80" name="Line 20"/>
          <p:cNvSpPr>
            <a:spLocks noChangeShapeType="1"/>
          </p:cNvSpPr>
          <p:nvPr/>
        </p:nvSpPr>
        <p:spPr bwMode="auto">
          <a:xfrm>
            <a:off x="5590540" y="4871254"/>
            <a:ext cx="195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81" name="Rectangle 21"/>
          <p:cNvSpPr>
            <a:spLocks noChangeArrowheads="1"/>
          </p:cNvSpPr>
          <p:nvPr/>
        </p:nvSpPr>
        <p:spPr bwMode="auto">
          <a:xfrm>
            <a:off x="1372554" y="4871255"/>
            <a:ext cx="514565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CAS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372554" y="4325154"/>
            <a:ext cx="8764587" cy="349250"/>
            <a:chOff x="135" y="3112"/>
            <a:chExt cx="5521" cy="220"/>
          </a:xfrm>
        </p:grpSpPr>
        <p:sp>
          <p:nvSpPr>
            <p:cNvPr id="1064983" name="Line 23"/>
            <p:cNvSpPr>
              <a:spLocks noChangeShapeType="1"/>
            </p:cNvSpPr>
            <p:nvPr/>
          </p:nvSpPr>
          <p:spPr bwMode="auto">
            <a:xfrm>
              <a:off x="200" y="3120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984" name="Line 24"/>
            <p:cNvSpPr>
              <a:spLocks noChangeShapeType="1"/>
            </p:cNvSpPr>
            <p:nvPr/>
          </p:nvSpPr>
          <p:spPr bwMode="auto">
            <a:xfrm>
              <a:off x="728" y="3128"/>
              <a:ext cx="8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985" name="Line 25"/>
            <p:cNvSpPr>
              <a:spLocks noChangeShapeType="1"/>
            </p:cNvSpPr>
            <p:nvPr/>
          </p:nvSpPr>
          <p:spPr bwMode="auto">
            <a:xfrm>
              <a:off x="824" y="3264"/>
              <a:ext cx="18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986" name="Line 26"/>
            <p:cNvSpPr>
              <a:spLocks noChangeShapeType="1"/>
            </p:cNvSpPr>
            <p:nvPr/>
          </p:nvSpPr>
          <p:spPr bwMode="auto">
            <a:xfrm flipV="1">
              <a:off x="2696" y="3112"/>
              <a:ext cx="8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987" name="Line 27"/>
            <p:cNvSpPr>
              <a:spLocks noChangeShapeType="1"/>
            </p:cNvSpPr>
            <p:nvPr/>
          </p:nvSpPr>
          <p:spPr bwMode="auto">
            <a:xfrm>
              <a:off x="2792" y="3120"/>
              <a:ext cx="4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988" name="Rectangle 28"/>
            <p:cNvSpPr>
              <a:spLocks noChangeArrowheads="1"/>
            </p:cNvSpPr>
            <p:nvPr/>
          </p:nvSpPr>
          <p:spPr bwMode="auto">
            <a:xfrm>
              <a:off x="135" y="3120"/>
              <a:ext cx="32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RAS</a:t>
              </a:r>
            </a:p>
          </p:txBody>
        </p:sp>
        <p:sp>
          <p:nvSpPr>
            <p:cNvPr id="1064989" name="Line 29"/>
            <p:cNvSpPr>
              <a:spLocks noChangeShapeType="1"/>
            </p:cNvSpPr>
            <p:nvPr/>
          </p:nvSpPr>
          <p:spPr bwMode="auto">
            <a:xfrm>
              <a:off x="3224" y="3128"/>
              <a:ext cx="8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990" name="Line 30"/>
            <p:cNvSpPr>
              <a:spLocks noChangeShapeType="1"/>
            </p:cNvSpPr>
            <p:nvPr/>
          </p:nvSpPr>
          <p:spPr bwMode="auto">
            <a:xfrm>
              <a:off x="3320" y="3264"/>
              <a:ext cx="18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991" name="Line 31"/>
            <p:cNvSpPr>
              <a:spLocks noChangeShapeType="1"/>
            </p:cNvSpPr>
            <p:nvPr/>
          </p:nvSpPr>
          <p:spPr bwMode="auto">
            <a:xfrm flipV="1">
              <a:off x="5192" y="3112"/>
              <a:ext cx="8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992" name="Line 32"/>
            <p:cNvSpPr>
              <a:spLocks noChangeShapeType="1"/>
            </p:cNvSpPr>
            <p:nvPr/>
          </p:nvSpPr>
          <p:spPr bwMode="auto">
            <a:xfrm>
              <a:off x="5288" y="3120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4993" name="Rectangle 33"/>
          <p:cNvSpPr>
            <a:spLocks noChangeArrowheads="1"/>
          </p:cNvSpPr>
          <p:nvPr/>
        </p:nvSpPr>
        <p:spPr bwMode="auto">
          <a:xfrm>
            <a:off x="3429953" y="5328455"/>
            <a:ext cx="118231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Col Address</a:t>
            </a:r>
          </a:p>
        </p:txBody>
      </p:sp>
      <p:sp>
        <p:nvSpPr>
          <p:cNvPr id="1064994" name="Line 34"/>
          <p:cNvSpPr>
            <a:spLocks noChangeShapeType="1"/>
          </p:cNvSpPr>
          <p:nvPr/>
        </p:nvSpPr>
        <p:spPr bwMode="auto">
          <a:xfrm>
            <a:off x="4752340" y="5341154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95" name="Line 35"/>
          <p:cNvSpPr>
            <a:spLocks noChangeShapeType="1"/>
          </p:cNvSpPr>
          <p:nvPr/>
        </p:nvSpPr>
        <p:spPr bwMode="auto">
          <a:xfrm flipV="1">
            <a:off x="4752340" y="5315754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96" name="Line 36"/>
          <p:cNvSpPr>
            <a:spLocks noChangeShapeType="1"/>
          </p:cNvSpPr>
          <p:nvPr/>
        </p:nvSpPr>
        <p:spPr bwMode="auto">
          <a:xfrm>
            <a:off x="3304540" y="5633254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97" name="Line 37"/>
          <p:cNvSpPr>
            <a:spLocks noChangeShapeType="1"/>
          </p:cNvSpPr>
          <p:nvPr/>
        </p:nvSpPr>
        <p:spPr bwMode="auto">
          <a:xfrm>
            <a:off x="3304540" y="5328454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98" name="Line 38"/>
          <p:cNvSpPr>
            <a:spLocks noChangeShapeType="1"/>
          </p:cNvSpPr>
          <p:nvPr/>
        </p:nvSpPr>
        <p:spPr bwMode="auto">
          <a:xfrm>
            <a:off x="5666740" y="5341154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99" name="Line 39"/>
          <p:cNvSpPr>
            <a:spLocks noChangeShapeType="1"/>
          </p:cNvSpPr>
          <p:nvPr/>
        </p:nvSpPr>
        <p:spPr bwMode="auto">
          <a:xfrm flipV="1">
            <a:off x="5666740" y="5315754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00" name="Line 40"/>
          <p:cNvSpPr>
            <a:spLocks noChangeShapeType="1"/>
          </p:cNvSpPr>
          <p:nvPr/>
        </p:nvSpPr>
        <p:spPr bwMode="auto">
          <a:xfrm>
            <a:off x="5819140" y="5328454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01" name="Line 41"/>
          <p:cNvSpPr>
            <a:spLocks noChangeShapeType="1"/>
          </p:cNvSpPr>
          <p:nvPr/>
        </p:nvSpPr>
        <p:spPr bwMode="auto">
          <a:xfrm>
            <a:off x="5819140" y="5633254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02" name="Line 42"/>
          <p:cNvSpPr>
            <a:spLocks noChangeShapeType="1"/>
          </p:cNvSpPr>
          <p:nvPr/>
        </p:nvSpPr>
        <p:spPr bwMode="auto">
          <a:xfrm>
            <a:off x="7114540" y="5341154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03" name="Line 43"/>
          <p:cNvSpPr>
            <a:spLocks noChangeShapeType="1"/>
          </p:cNvSpPr>
          <p:nvPr/>
        </p:nvSpPr>
        <p:spPr bwMode="auto">
          <a:xfrm flipV="1">
            <a:off x="7114540" y="5315754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04" name="Rectangle 44"/>
          <p:cNvSpPr>
            <a:spLocks noChangeArrowheads="1"/>
          </p:cNvSpPr>
          <p:nvPr/>
        </p:nvSpPr>
        <p:spPr bwMode="auto">
          <a:xfrm>
            <a:off x="5792154" y="5328455"/>
            <a:ext cx="128734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Row Address</a:t>
            </a:r>
          </a:p>
        </p:txBody>
      </p:sp>
      <p:sp>
        <p:nvSpPr>
          <p:cNvPr id="1065005" name="Rectangle 45"/>
          <p:cNvSpPr>
            <a:spLocks noChangeArrowheads="1"/>
          </p:cNvSpPr>
          <p:nvPr/>
        </p:nvSpPr>
        <p:spPr bwMode="auto">
          <a:xfrm>
            <a:off x="7392353" y="5328455"/>
            <a:ext cx="118231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Col Address</a:t>
            </a:r>
          </a:p>
        </p:txBody>
      </p:sp>
      <p:sp>
        <p:nvSpPr>
          <p:cNvPr id="1065006" name="Line 46"/>
          <p:cNvSpPr>
            <a:spLocks noChangeShapeType="1"/>
          </p:cNvSpPr>
          <p:nvPr/>
        </p:nvSpPr>
        <p:spPr bwMode="auto">
          <a:xfrm>
            <a:off x="8714740" y="5341154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07" name="Line 47"/>
          <p:cNvSpPr>
            <a:spLocks noChangeShapeType="1"/>
          </p:cNvSpPr>
          <p:nvPr/>
        </p:nvSpPr>
        <p:spPr bwMode="auto">
          <a:xfrm flipV="1">
            <a:off x="8714740" y="5315754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08" name="Line 48"/>
          <p:cNvSpPr>
            <a:spLocks noChangeShapeType="1"/>
          </p:cNvSpPr>
          <p:nvPr/>
        </p:nvSpPr>
        <p:spPr bwMode="auto">
          <a:xfrm>
            <a:off x="7266940" y="5633254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09" name="Line 49"/>
          <p:cNvSpPr>
            <a:spLocks noChangeShapeType="1"/>
          </p:cNvSpPr>
          <p:nvPr/>
        </p:nvSpPr>
        <p:spPr bwMode="auto">
          <a:xfrm>
            <a:off x="7266940" y="5328454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10" name="Line 50"/>
          <p:cNvSpPr>
            <a:spLocks noChangeShapeType="1"/>
          </p:cNvSpPr>
          <p:nvPr/>
        </p:nvSpPr>
        <p:spPr bwMode="auto">
          <a:xfrm>
            <a:off x="7571740" y="4883954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11" name="Line 51"/>
          <p:cNvSpPr>
            <a:spLocks noChangeShapeType="1"/>
          </p:cNvSpPr>
          <p:nvPr/>
        </p:nvSpPr>
        <p:spPr bwMode="auto">
          <a:xfrm>
            <a:off x="7724140" y="5099854"/>
            <a:ext cx="165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12" name="Line 52"/>
          <p:cNvSpPr>
            <a:spLocks noChangeShapeType="1"/>
          </p:cNvSpPr>
          <p:nvPr/>
        </p:nvSpPr>
        <p:spPr bwMode="auto">
          <a:xfrm flipV="1">
            <a:off x="9400540" y="4858554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13" name="Line 53"/>
          <p:cNvSpPr>
            <a:spLocks noChangeShapeType="1"/>
          </p:cNvSpPr>
          <p:nvPr/>
        </p:nvSpPr>
        <p:spPr bwMode="auto">
          <a:xfrm>
            <a:off x="9552940" y="4871254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14" name="Line 54"/>
          <p:cNvSpPr>
            <a:spLocks noChangeShapeType="1"/>
          </p:cNvSpPr>
          <p:nvPr/>
        </p:nvSpPr>
        <p:spPr bwMode="auto">
          <a:xfrm>
            <a:off x="8867140" y="5328454"/>
            <a:ext cx="73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15" name="Line 55"/>
          <p:cNvSpPr>
            <a:spLocks noChangeShapeType="1"/>
          </p:cNvSpPr>
          <p:nvPr/>
        </p:nvSpPr>
        <p:spPr bwMode="auto">
          <a:xfrm>
            <a:off x="8867140" y="5633254"/>
            <a:ext cx="73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16" name="Line 56"/>
          <p:cNvSpPr>
            <a:spLocks noChangeShapeType="1"/>
          </p:cNvSpPr>
          <p:nvPr/>
        </p:nvSpPr>
        <p:spPr bwMode="auto">
          <a:xfrm>
            <a:off x="9629140" y="5341154"/>
            <a:ext cx="12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17" name="Line 57"/>
          <p:cNvSpPr>
            <a:spLocks noChangeShapeType="1"/>
          </p:cNvSpPr>
          <p:nvPr/>
        </p:nvSpPr>
        <p:spPr bwMode="auto">
          <a:xfrm flipV="1">
            <a:off x="9629140" y="5315754"/>
            <a:ext cx="1270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18" name="Line 58"/>
          <p:cNvSpPr>
            <a:spLocks noChangeShapeType="1"/>
          </p:cNvSpPr>
          <p:nvPr/>
        </p:nvSpPr>
        <p:spPr bwMode="auto">
          <a:xfrm>
            <a:off x="9781540" y="5328454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19" name="Line 59"/>
          <p:cNvSpPr>
            <a:spLocks noChangeShapeType="1"/>
          </p:cNvSpPr>
          <p:nvPr/>
        </p:nvSpPr>
        <p:spPr bwMode="auto">
          <a:xfrm>
            <a:off x="9781540" y="5633254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21" name="Line 61"/>
          <p:cNvSpPr>
            <a:spLocks noChangeShapeType="1"/>
          </p:cNvSpPr>
          <p:nvPr/>
        </p:nvSpPr>
        <p:spPr bwMode="auto">
          <a:xfrm>
            <a:off x="5501640" y="4198154"/>
            <a:ext cx="0" cy="149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22" name="Line 62"/>
          <p:cNvSpPr>
            <a:spLocks noChangeShapeType="1"/>
          </p:cNvSpPr>
          <p:nvPr/>
        </p:nvSpPr>
        <p:spPr bwMode="auto">
          <a:xfrm>
            <a:off x="6339840" y="4198154"/>
            <a:ext cx="0" cy="157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23" name="Line 63"/>
          <p:cNvSpPr>
            <a:spLocks noChangeShapeType="1"/>
          </p:cNvSpPr>
          <p:nvPr/>
        </p:nvSpPr>
        <p:spPr bwMode="auto">
          <a:xfrm>
            <a:off x="9464040" y="4198154"/>
            <a:ext cx="0" cy="157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2377440" y="3402820"/>
            <a:ext cx="3111500" cy="381000"/>
            <a:chOff x="768" y="2784"/>
            <a:chExt cx="1960" cy="240"/>
          </a:xfrm>
        </p:grpSpPr>
        <p:sp>
          <p:nvSpPr>
            <p:cNvPr id="1065020" name="Rectangle 60"/>
            <p:cNvSpPr>
              <a:spLocks noChangeArrowheads="1"/>
            </p:cNvSpPr>
            <p:nvPr/>
          </p:nvSpPr>
          <p:spPr bwMode="auto">
            <a:xfrm>
              <a:off x="1200" y="2784"/>
              <a:ext cx="76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Access Time</a:t>
              </a:r>
            </a:p>
          </p:txBody>
        </p:sp>
        <p:sp>
          <p:nvSpPr>
            <p:cNvPr id="1065024" name="Line 64"/>
            <p:cNvSpPr>
              <a:spLocks noChangeShapeType="1"/>
            </p:cNvSpPr>
            <p:nvPr/>
          </p:nvSpPr>
          <p:spPr bwMode="auto">
            <a:xfrm flipV="1">
              <a:off x="768" y="3016"/>
              <a:ext cx="1960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2377440" y="3117068"/>
            <a:ext cx="3962400" cy="336550"/>
            <a:chOff x="384" y="2488"/>
            <a:chExt cx="2496" cy="212"/>
          </a:xfrm>
        </p:grpSpPr>
        <p:sp>
          <p:nvSpPr>
            <p:cNvPr id="1065063" name="Line 103"/>
            <p:cNvSpPr>
              <a:spLocks noChangeShapeType="1"/>
            </p:cNvSpPr>
            <p:nvPr/>
          </p:nvSpPr>
          <p:spPr bwMode="auto">
            <a:xfrm>
              <a:off x="384" y="2680"/>
              <a:ext cx="2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64" name="Rectangle 104"/>
            <p:cNvSpPr>
              <a:spLocks noChangeArrowheads="1"/>
            </p:cNvSpPr>
            <p:nvPr/>
          </p:nvSpPr>
          <p:spPr bwMode="auto">
            <a:xfrm>
              <a:off x="1296" y="2488"/>
              <a:ext cx="68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Cycle Time</a:t>
              </a:r>
            </a:p>
          </p:txBody>
        </p:sp>
      </p:grpSp>
      <p:sp>
        <p:nvSpPr>
          <p:cNvPr id="105" name="Rectangle 79"/>
          <p:cNvSpPr>
            <a:spLocks noChangeArrowheads="1"/>
          </p:cNvSpPr>
          <p:nvPr/>
        </p:nvSpPr>
        <p:spPr bwMode="auto">
          <a:xfrm>
            <a:off x="4629673" y="3831449"/>
            <a:ext cx="95628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/>
              <a:t>1st M-bit</a:t>
            </a:r>
          </a:p>
        </p:txBody>
      </p:sp>
      <p:sp>
        <p:nvSpPr>
          <p:cNvPr id="106" name="Line 80"/>
          <p:cNvSpPr>
            <a:spLocks noChangeShapeType="1"/>
          </p:cNvSpPr>
          <p:nvPr/>
        </p:nvSpPr>
        <p:spPr bwMode="auto">
          <a:xfrm>
            <a:off x="4730108" y="4188638"/>
            <a:ext cx="749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80"/>
          <p:cNvSpPr>
            <a:spLocks noChangeShapeType="1"/>
          </p:cNvSpPr>
          <p:nvPr/>
        </p:nvSpPr>
        <p:spPr bwMode="auto">
          <a:xfrm>
            <a:off x="8730636" y="4188638"/>
            <a:ext cx="749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79"/>
          <p:cNvSpPr>
            <a:spLocks noChangeArrowheads="1"/>
          </p:cNvSpPr>
          <p:nvPr/>
        </p:nvSpPr>
        <p:spPr bwMode="auto">
          <a:xfrm>
            <a:off x="8558763" y="3831449"/>
            <a:ext cx="102752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/>
              <a:t>2nd M-bit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6B98DBC-03F7-46DF-A42F-3E18FC2DD011}"/>
              </a:ext>
            </a:extLst>
          </p:cNvPr>
          <p:cNvSpPr txBox="1">
            <a:spLocks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DRAM Design 1: The Classical</a:t>
            </a:r>
            <a:endParaRPr lang="en-US" altLang="en-US" sz="44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044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1284936" y="3675213"/>
            <a:ext cx="8764587" cy="1816100"/>
            <a:chOff x="135" y="2832"/>
            <a:chExt cx="5521" cy="1144"/>
          </a:xfrm>
        </p:grpSpPr>
        <p:sp>
          <p:nvSpPr>
            <p:cNvPr id="1071151" name="Line 47"/>
            <p:cNvSpPr>
              <a:spLocks noChangeShapeType="1"/>
            </p:cNvSpPr>
            <p:nvPr/>
          </p:nvSpPr>
          <p:spPr bwMode="auto">
            <a:xfrm>
              <a:off x="200" y="3744"/>
              <a:ext cx="1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52" name="Line 48"/>
            <p:cNvSpPr>
              <a:spLocks noChangeShapeType="1"/>
            </p:cNvSpPr>
            <p:nvPr/>
          </p:nvSpPr>
          <p:spPr bwMode="auto">
            <a:xfrm>
              <a:off x="200" y="3936"/>
              <a:ext cx="1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53" name="Line 49"/>
            <p:cNvSpPr>
              <a:spLocks noChangeShapeType="1"/>
            </p:cNvSpPr>
            <p:nvPr/>
          </p:nvSpPr>
          <p:spPr bwMode="auto">
            <a:xfrm>
              <a:off x="344" y="3752"/>
              <a:ext cx="8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54" name="Line 50"/>
            <p:cNvSpPr>
              <a:spLocks noChangeShapeType="1"/>
            </p:cNvSpPr>
            <p:nvPr/>
          </p:nvSpPr>
          <p:spPr bwMode="auto">
            <a:xfrm flipV="1">
              <a:off x="344" y="3736"/>
              <a:ext cx="8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55" name="Line 51"/>
            <p:cNvSpPr>
              <a:spLocks noChangeShapeType="1"/>
            </p:cNvSpPr>
            <p:nvPr/>
          </p:nvSpPr>
          <p:spPr bwMode="auto">
            <a:xfrm>
              <a:off x="440" y="3744"/>
              <a:ext cx="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56" name="Line 52"/>
            <p:cNvSpPr>
              <a:spLocks noChangeShapeType="1"/>
            </p:cNvSpPr>
            <p:nvPr/>
          </p:nvSpPr>
          <p:spPr bwMode="auto">
            <a:xfrm>
              <a:off x="440" y="3936"/>
              <a:ext cx="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57" name="Line 53"/>
            <p:cNvSpPr>
              <a:spLocks noChangeShapeType="1"/>
            </p:cNvSpPr>
            <p:nvPr/>
          </p:nvSpPr>
          <p:spPr bwMode="auto">
            <a:xfrm>
              <a:off x="1256" y="3752"/>
              <a:ext cx="8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58" name="Line 54"/>
            <p:cNvSpPr>
              <a:spLocks noChangeShapeType="1"/>
            </p:cNvSpPr>
            <p:nvPr/>
          </p:nvSpPr>
          <p:spPr bwMode="auto">
            <a:xfrm flipV="1">
              <a:off x="1256" y="3736"/>
              <a:ext cx="8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59" name="Rectangle 55"/>
            <p:cNvSpPr>
              <a:spLocks noChangeArrowheads="1"/>
            </p:cNvSpPr>
            <p:nvPr/>
          </p:nvSpPr>
          <p:spPr bwMode="auto">
            <a:xfrm>
              <a:off x="423" y="3744"/>
              <a:ext cx="81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Row Address</a:t>
              </a:r>
            </a:p>
          </p:txBody>
        </p:sp>
        <p:sp>
          <p:nvSpPr>
            <p:cNvPr id="1071160" name="Line 56"/>
            <p:cNvSpPr>
              <a:spLocks noChangeShapeType="1"/>
            </p:cNvSpPr>
            <p:nvPr/>
          </p:nvSpPr>
          <p:spPr bwMode="auto">
            <a:xfrm>
              <a:off x="768" y="3032"/>
              <a:ext cx="0" cy="9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61" name="Line 57"/>
            <p:cNvSpPr>
              <a:spLocks noChangeShapeType="1"/>
            </p:cNvSpPr>
            <p:nvPr/>
          </p:nvSpPr>
          <p:spPr bwMode="auto">
            <a:xfrm>
              <a:off x="200" y="3456"/>
              <a:ext cx="14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62" name="Line 58"/>
            <p:cNvSpPr>
              <a:spLocks noChangeShapeType="1"/>
            </p:cNvSpPr>
            <p:nvPr/>
          </p:nvSpPr>
          <p:spPr bwMode="auto">
            <a:xfrm>
              <a:off x="1640" y="3464"/>
              <a:ext cx="8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63" name="Line 59"/>
            <p:cNvSpPr>
              <a:spLocks noChangeShapeType="1"/>
            </p:cNvSpPr>
            <p:nvPr/>
          </p:nvSpPr>
          <p:spPr bwMode="auto">
            <a:xfrm>
              <a:off x="1736" y="3600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64" name="Line 60"/>
            <p:cNvSpPr>
              <a:spLocks noChangeShapeType="1"/>
            </p:cNvSpPr>
            <p:nvPr/>
          </p:nvSpPr>
          <p:spPr bwMode="auto">
            <a:xfrm flipV="1">
              <a:off x="2264" y="3448"/>
              <a:ext cx="8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65" name="Rectangle 61"/>
            <p:cNvSpPr>
              <a:spLocks noChangeArrowheads="1"/>
            </p:cNvSpPr>
            <p:nvPr/>
          </p:nvSpPr>
          <p:spPr bwMode="auto">
            <a:xfrm>
              <a:off x="135" y="3456"/>
              <a:ext cx="32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CAS</a:t>
              </a:r>
            </a:p>
          </p:txBody>
        </p:sp>
        <p:sp>
          <p:nvSpPr>
            <p:cNvPr id="1071166" name="Line 62"/>
            <p:cNvSpPr>
              <a:spLocks noChangeShapeType="1"/>
            </p:cNvSpPr>
            <p:nvPr/>
          </p:nvSpPr>
          <p:spPr bwMode="auto">
            <a:xfrm>
              <a:off x="200" y="3120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67" name="Line 63"/>
            <p:cNvSpPr>
              <a:spLocks noChangeShapeType="1"/>
            </p:cNvSpPr>
            <p:nvPr/>
          </p:nvSpPr>
          <p:spPr bwMode="auto">
            <a:xfrm>
              <a:off x="728" y="3128"/>
              <a:ext cx="8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68" name="Line 64"/>
            <p:cNvSpPr>
              <a:spLocks noChangeShapeType="1"/>
            </p:cNvSpPr>
            <p:nvPr/>
          </p:nvSpPr>
          <p:spPr bwMode="auto">
            <a:xfrm>
              <a:off x="824" y="3264"/>
              <a:ext cx="2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69" name="Rectangle 65"/>
            <p:cNvSpPr>
              <a:spLocks noChangeArrowheads="1"/>
            </p:cNvSpPr>
            <p:nvPr/>
          </p:nvSpPr>
          <p:spPr bwMode="auto">
            <a:xfrm>
              <a:off x="135" y="3120"/>
              <a:ext cx="32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RAS</a:t>
              </a:r>
            </a:p>
          </p:txBody>
        </p:sp>
        <p:sp>
          <p:nvSpPr>
            <p:cNvPr id="1071170" name="Line 66"/>
            <p:cNvSpPr>
              <a:spLocks noChangeShapeType="1"/>
            </p:cNvSpPr>
            <p:nvPr/>
          </p:nvSpPr>
          <p:spPr bwMode="auto">
            <a:xfrm>
              <a:off x="3320" y="3264"/>
              <a:ext cx="19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71" name="Line 67"/>
            <p:cNvSpPr>
              <a:spLocks noChangeShapeType="1"/>
            </p:cNvSpPr>
            <p:nvPr/>
          </p:nvSpPr>
          <p:spPr bwMode="auto">
            <a:xfrm flipV="1">
              <a:off x="5288" y="3112"/>
              <a:ext cx="8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72" name="Line 68"/>
            <p:cNvSpPr>
              <a:spLocks noChangeShapeType="1"/>
            </p:cNvSpPr>
            <p:nvPr/>
          </p:nvSpPr>
          <p:spPr bwMode="auto">
            <a:xfrm>
              <a:off x="5384" y="3120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73" name="Rectangle 69"/>
            <p:cNvSpPr>
              <a:spLocks noChangeArrowheads="1"/>
            </p:cNvSpPr>
            <p:nvPr/>
          </p:nvSpPr>
          <p:spPr bwMode="auto">
            <a:xfrm>
              <a:off x="1431" y="3744"/>
              <a:ext cx="74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Col Address</a:t>
              </a:r>
            </a:p>
          </p:txBody>
        </p:sp>
        <p:sp>
          <p:nvSpPr>
            <p:cNvPr id="1071174" name="Line 70"/>
            <p:cNvSpPr>
              <a:spLocks noChangeShapeType="1"/>
            </p:cNvSpPr>
            <p:nvPr/>
          </p:nvSpPr>
          <p:spPr bwMode="auto">
            <a:xfrm>
              <a:off x="1352" y="3936"/>
              <a:ext cx="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75" name="Line 71"/>
            <p:cNvSpPr>
              <a:spLocks noChangeShapeType="1"/>
            </p:cNvSpPr>
            <p:nvPr/>
          </p:nvSpPr>
          <p:spPr bwMode="auto">
            <a:xfrm>
              <a:off x="1352" y="3744"/>
              <a:ext cx="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76" name="Line 72"/>
            <p:cNvSpPr>
              <a:spLocks noChangeShapeType="1"/>
            </p:cNvSpPr>
            <p:nvPr/>
          </p:nvSpPr>
          <p:spPr bwMode="auto">
            <a:xfrm>
              <a:off x="2264" y="3752"/>
              <a:ext cx="8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77" name="Line 73"/>
            <p:cNvSpPr>
              <a:spLocks noChangeShapeType="1"/>
            </p:cNvSpPr>
            <p:nvPr/>
          </p:nvSpPr>
          <p:spPr bwMode="auto">
            <a:xfrm flipV="1">
              <a:off x="2264" y="3736"/>
              <a:ext cx="8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78" name="Rectangle 74"/>
            <p:cNvSpPr>
              <a:spLocks noChangeArrowheads="1"/>
            </p:cNvSpPr>
            <p:nvPr/>
          </p:nvSpPr>
          <p:spPr bwMode="auto">
            <a:xfrm>
              <a:off x="2439" y="3744"/>
              <a:ext cx="74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Col Address</a:t>
              </a:r>
            </a:p>
          </p:txBody>
        </p:sp>
        <p:sp>
          <p:nvSpPr>
            <p:cNvPr id="1071179" name="Line 75"/>
            <p:cNvSpPr>
              <a:spLocks noChangeShapeType="1"/>
            </p:cNvSpPr>
            <p:nvPr/>
          </p:nvSpPr>
          <p:spPr bwMode="auto">
            <a:xfrm>
              <a:off x="3272" y="3752"/>
              <a:ext cx="8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80" name="Line 76"/>
            <p:cNvSpPr>
              <a:spLocks noChangeShapeType="1"/>
            </p:cNvSpPr>
            <p:nvPr/>
          </p:nvSpPr>
          <p:spPr bwMode="auto">
            <a:xfrm flipV="1">
              <a:off x="3272" y="3736"/>
              <a:ext cx="8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81" name="Line 77"/>
            <p:cNvSpPr>
              <a:spLocks noChangeShapeType="1"/>
            </p:cNvSpPr>
            <p:nvPr/>
          </p:nvSpPr>
          <p:spPr bwMode="auto">
            <a:xfrm>
              <a:off x="2360" y="3936"/>
              <a:ext cx="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82" name="Line 78"/>
            <p:cNvSpPr>
              <a:spLocks noChangeShapeType="1"/>
            </p:cNvSpPr>
            <p:nvPr/>
          </p:nvSpPr>
          <p:spPr bwMode="auto">
            <a:xfrm>
              <a:off x="2360" y="3744"/>
              <a:ext cx="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83" name="Rectangle 79"/>
            <p:cNvSpPr>
              <a:spLocks noChangeArrowheads="1"/>
            </p:cNvSpPr>
            <p:nvPr/>
          </p:nvSpPr>
          <p:spPr bwMode="auto">
            <a:xfrm>
              <a:off x="1737" y="2832"/>
              <a:ext cx="60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1st M-bit</a:t>
              </a:r>
            </a:p>
          </p:txBody>
        </p:sp>
        <p:sp>
          <p:nvSpPr>
            <p:cNvPr id="1071184" name="Line 80"/>
            <p:cNvSpPr>
              <a:spLocks noChangeShapeType="1"/>
            </p:cNvSpPr>
            <p:nvPr/>
          </p:nvSpPr>
          <p:spPr bwMode="auto">
            <a:xfrm>
              <a:off x="1824" y="3072"/>
              <a:ext cx="4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85" name="Line 81"/>
            <p:cNvSpPr>
              <a:spLocks noChangeShapeType="1"/>
            </p:cNvSpPr>
            <p:nvPr/>
          </p:nvSpPr>
          <p:spPr bwMode="auto">
            <a:xfrm>
              <a:off x="2304" y="3032"/>
              <a:ext cx="0" cy="9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86" name="Rectangle 82"/>
            <p:cNvSpPr>
              <a:spLocks noChangeArrowheads="1"/>
            </p:cNvSpPr>
            <p:nvPr/>
          </p:nvSpPr>
          <p:spPr bwMode="auto">
            <a:xfrm>
              <a:off x="3447" y="3744"/>
              <a:ext cx="74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Col Address</a:t>
              </a:r>
            </a:p>
          </p:txBody>
        </p:sp>
        <p:sp>
          <p:nvSpPr>
            <p:cNvPr id="1071187" name="Line 83"/>
            <p:cNvSpPr>
              <a:spLocks noChangeShapeType="1"/>
            </p:cNvSpPr>
            <p:nvPr/>
          </p:nvSpPr>
          <p:spPr bwMode="auto">
            <a:xfrm>
              <a:off x="4280" y="3752"/>
              <a:ext cx="8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88" name="Line 84"/>
            <p:cNvSpPr>
              <a:spLocks noChangeShapeType="1"/>
            </p:cNvSpPr>
            <p:nvPr/>
          </p:nvSpPr>
          <p:spPr bwMode="auto">
            <a:xfrm flipV="1">
              <a:off x="4280" y="3736"/>
              <a:ext cx="8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89" name="Line 85"/>
            <p:cNvSpPr>
              <a:spLocks noChangeShapeType="1"/>
            </p:cNvSpPr>
            <p:nvPr/>
          </p:nvSpPr>
          <p:spPr bwMode="auto">
            <a:xfrm>
              <a:off x="3368" y="3936"/>
              <a:ext cx="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90" name="Line 86"/>
            <p:cNvSpPr>
              <a:spLocks noChangeShapeType="1"/>
            </p:cNvSpPr>
            <p:nvPr/>
          </p:nvSpPr>
          <p:spPr bwMode="auto">
            <a:xfrm>
              <a:off x="3368" y="3744"/>
              <a:ext cx="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91" name="Rectangle 87"/>
            <p:cNvSpPr>
              <a:spLocks noChangeArrowheads="1"/>
            </p:cNvSpPr>
            <p:nvPr/>
          </p:nvSpPr>
          <p:spPr bwMode="auto">
            <a:xfrm>
              <a:off x="4455" y="3744"/>
              <a:ext cx="74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Col Address</a:t>
              </a:r>
            </a:p>
          </p:txBody>
        </p:sp>
        <p:sp>
          <p:nvSpPr>
            <p:cNvPr id="1071192" name="Line 88"/>
            <p:cNvSpPr>
              <a:spLocks noChangeShapeType="1"/>
            </p:cNvSpPr>
            <p:nvPr/>
          </p:nvSpPr>
          <p:spPr bwMode="auto">
            <a:xfrm>
              <a:off x="5288" y="3752"/>
              <a:ext cx="8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93" name="Line 89"/>
            <p:cNvSpPr>
              <a:spLocks noChangeShapeType="1"/>
            </p:cNvSpPr>
            <p:nvPr/>
          </p:nvSpPr>
          <p:spPr bwMode="auto">
            <a:xfrm flipV="1">
              <a:off x="5288" y="3736"/>
              <a:ext cx="8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94" name="Line 90"/>
            <p:cNvSpPr>
              <a:spLocks noChangeShapeType="1"/>
            </p:cNvSpPr>
            <p:nvPr/>
          </p:nvSpPr>
          <p:spPr bwMode="auto">
            <a:xfrm>
              <a:off x="4376" y="3936"/>
              <a:ext cx="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95" name="Line 91"/>
            <p:cNvSpPr>
              <a:spLocks noChangeShapeType="1"/>
            </p:cNvSpPr>
            <p:nvPr/>
          </p:nvSpPr>
          <p:spPr bwMode="auto">
            <a:xfrm>
              <a:off x="4376" y="3744"/>
              <a:ext cx="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96" name="Line 92"/>
            <p:cNvSpPr>
              <a:spLocks noChangeShapeType="1"/>
            </p:cNvSpPr>
            <p:nvPr/>
          </p:nvSpPr>
          <p:spPr bwMode="auto">
            <a:xfrm>
              <a:off x="2648" y="3464"/>
              <a:ext cx="8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97" name="Line 93"/>
            <p:cNvSpPr>
              <a:spLocks noChangeShapeType="1"/>
            </p:cNvSpPr>
            <p:nvPr/>
          </p:nvSpPr>
          <p:spPr bwMode="auto">
            <a:xfrm>
              <a:off x="2744" y="3600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98" name="Line 94"/>
            <p:cNvSpPr>
              <a:spLocks noChangeShapeType="1"/>
            </p:cNvSpPr>
            <p:nvPr/>
          </p:nvSpPr>
          <p:spPr bwMode="auto">
            <a:xfrm flipV="1">
              <a:off x="3272" y="3448"/>
              <a:ext cx="8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99" name="Line 95"/>
            <p:cNvSpPr>
              <a:spLocks noChangeShapeType="1"/>
            </p:cNvSpPr>
            <p:nvPr/>
          </p:nvSpPr>
          <p:spPr bwMode="auto">
            <a:xfrm>
              <a:off x="3312" y="3032"/>
              <a:ext cx="0" cy="9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00" name="Line 96"/>
            <p:cNvSpPr>
              <a:spLocks noChangeShapeType="1"/>
            </p:cNvSpPr>
            <p:nvPr/>
          </p:nvSpPr>
          <p:spPr bwMode="auto">
            <a:xfrm>
              <a:off x="3656" y="3464"/>
              <a:ext cx="8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01" name="Line 97"/>
            <p:cNvSpPr>
              <a:spLocks noChangeShapeType="1"/>
            </p:cNvSpPr>
            <p:nvPr/>
          </p:nvSpPr>
          <p:spPr bwMode="auto">
            <a:xfrm>
              <a:off x="3752" y="3600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02" name="Line 98"/>
            <p:cNvSpPr>
              <a:spLocks noChangeShapeType="1"/>
            </p:cNvSpPr>
            <p:nvPr/>
          </p:nvSpPr>
          <p:spPr bwMode="auto">
            <a:xfrm flipV="1">
              <a:off x="4280" y="3448"/>
              <a:ext cx="8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03" name="Line 99"/>
            <p:cNvSpPr>
              <a:spLocks noChangeShapeType="1"/>
            </p:cNvSpPr>
            <p:nvPr/>
          </p:nvSpPr>
          <p:spPr bwMode="auto">
            <a:xfrm>
              <a:off x="4320" y="3032"/>
              <a:ext cx="0" cy="9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04" name="Line 100"/>
            <p:cNvSpPr>
              <a:spLocks noChangeShapeType="1"/>
            </p:cNvSpPr>
            <p:nvPr/>
          </p:nvSpPr>
          <p:spPr bwMode="auto">
            <a:xfrm>
              <a:off x="4664" y="3464"/>
              <a:ext cx="8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05" name="Line 101"/>
            <p:cNvSpPr>
              <a:spLocks noChangeShapeType="1"/>
            </p:cNvSpPr>
            <p:nvPr/>
          </p:nvSpPr>
          <p:spPr bwMode="auto">
            <a:xfrm>
              <a:off x="4760" y="3600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06" name="Line 102"/>
            <p:cNvSpPr>
              <a:spLocks noChangeShapeType="1"/>
            </p:cNvSpPr>
            <p:nvPr/>
          </p:nvSpPr>
          <p:spPr bwMode="auto">
            <a:xfrm flipV="1">
              <a:off x="5288" y="3448"/>
              <a:ext cx="8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07" name="Line 103"/>
            <p:cNvSpPr>
              <a:spLocks noChangeShapeType="1"/>
            </p:cNvSpPr>
            <p:nvPr/>
          </p:nvSpPr>
          <p:spPr bwMode="auto">
            <a:xfrm>
              <a:off x="5328" y="3032"/>
              <a:ext cx="0" cy="9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08" name="Line 104"/>
            <p:cNvSpPr>
              <a:spLocks noChangeShapeType="1"/>
            </p:cNvSpPr>
            <p:nvPr/>
          </p:nvSpPr>
          <p:spPr bwMode="auto">
            <a:xfrm>
              <a:off x="5384" y="3744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09" name="Line 105"/>
            <p:cNvSpPr>
              <a:spLocks noChangeShapeType="1"/>
            </p:cNvSpPr>
            <p:nvPr/>
          </p:nvSpPr>
          <p:spPr bwMode="auto">
            <a:xfrm>
              <a:off x="5384" y="3936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10" name="Line 106"/>
            <p:cNvSpPr>
              <a:spLocks noChangeShapeType="1"/>
            </p:cNvSpPr>
            <p:nvPr/>
          </p:nvSpPr>
          <p:spPr bwMode="auto">
            <a:xfrm>
              <a:off x="5384" y="3456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11" name="Line 107"/>
            <p:cNvSpPr>
              <a:spLocks noChangeShapeType="1"/>
            </p:cNvSpPr>
            <p:nvPr/>
          </p:nvSpPr>
          <p:spPr bwMode="auto">
            <a:xfrm>
              <a:off x="4376" y="3456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12" name="Line 108"/>
            <p:cNvSpPr>
              <a:spLocks noChangeShapeType="1"/>
            </p:cNvSpPr>
            <p:nvPr/>
          </p:nvSpPr>
          <p:spPr bwMode="auto">
            <a:xfrm>
              <a:off x="3368" y="3456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13" name="Line 109"/>
            <p:cNvSpPr>
              <a:spLocks noChangeShapeType="1"/>
            </p:cNvSpPr>
            <p:nvPr/>
          </p:nvSpPr>
          <p:spPr bwMode="auto">
            <a:xfrm>
              <a:off x="2360" y="3456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14" name="Rectangle 110"/>
            <p:cNvSpPr>
              <a:spLocks noChangeArrowheads="1"/>
            </p:cNvSpPr>
            <p:nvPr/>
          </p:nvSpPr>
          <p:spPr bwMode="auto">
            <a:xfrm>
              <a:off x="2784" y="2832"/>
              <a:ext cx="64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2nd M-bit</a:t>
              </a:r>
            </a:p>
          </p:txBody>
        </p:sp>
        <p:sp>
          <p:nvSpPr>
            <p:cNvPr id="1071215" name="Rectangle 111"/>
            <p:cNvSpPr>
              <a:spLocks noChangeArrowheads="1"/>
            </p:cNvSpPr>
            <p:nvPr/>
          </p:nvSpPr>
          <p:spPr bwMode="auto">
            <a:xfrm>
              <a:off x="3744" y="2832"/>
              <a:ext cx="62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3rd M-bit</a:t>
              </a:r>
            </a:p>
          </p:txBody>
        </p:sp>
        <p:sp>
          <p:nvSpPr>
            <p:cNvPr id="1071216" name="Rectangle 112"/>
            <p:cNvSpPr>
              <a:spLocks noChangeArrowheads="1"/>
            </p:cNvSpPr>
            <p:nvPr/>
          </p:nvSpPr>
          <p:spPr bwMode="auto">
            <a:xfrm>
              <a:off x="4752" y="2832"/>
              <a:ext cx="62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4th M-bit</a:t>
              </a:r>
            </a:p>
          </p:txBody>
        </p:sp>
        <p:sp>
          <p:nvSpPr>
            <p:cNvPr id="1071217" name="Line 113"/>
            <p:cNvSpPr>
              <a:spLocks noChangeShapeType="1"/>
            </p:cNvSpPr>
            <p:nvPr/>
          </p:nvSpPr>
          <p:spPr bwMode="auto">
            <a:xfrm>
              <a:off x="2832" y="3072"/>
              <a:ext cx="4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18" name="Line 114"/>
            <p:cNvSpPr>
              <a:spLocks noChangeShapeType="1"/>
            </p:cNvSpPr>
            <p:nvPr/>
          </p:nvSpPr>
          <p:spPr bwMode="auto">
            <a:xfrm>
              <a:off x="3840" y="3072"/>
              <a:ext cx="4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19" name="Line 115"/>
            <p:cNvSpPr>
              <a:spLocks noChangeShapeType="1"/>
            </p:cNvSpPr>
            <p:nvPr/>
          </p:nvSpPr>
          <p:spPr bwMode="auto">
            <a:xfrm>
              <a:off x="4848" y="3072"/>
              <a:ext cx="4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20"/>
          <p:cNvGrpSpPr>
            <a:grpSpLocks/>
          </p:cNvGrpSpPr>
          <p:nvPr/>
        </p:nvGrpSpPr>
        <p:grpSpPr bwMode="auto">
          <a:xfrm>
            <a:off x="4740922" y="3370413"/>
            <a:ext cx="1587500" cy="336550"/>
            <a:chOff x="2312" y="2640"/>
            <a:chExt cx="1000" cy="212"/>
          </a:xfrm>
        </p:grpSpPr>
        <p:sp>
          <p:nvSpPr>
            <p:cNvPr id="1071225" name="Line 121"/>
            <p:cNvSpPr>
              <a:spLocks noChangeShapeType="1"/>
            </p:cNvSpPr>
            <p:nvPr/>
          </p:nvSpPr>
          <p:spPr bwMode="auto">
            <a:xfrm>
              <a:off x="2312" y="2832"/>
              <a:ext cx="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226" name="Rectangle 122"/>
            <p:cNvSpPr>
              <a:spLocks noChangeArrowheads="1"/>
            </p:cNvSpPr>
            <p:nvPr/>
          </p:nvSpPr>
          <p:spPr bwMode="auto">
            <a:xfrm>
              <a:off x="2426" y="2640"/>
              <a:ext cx="68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Cycle Time</a:t>
              </a:r>
            </a:p>
          </p:txBody>
        </p:sp>
      </p:grpSp>
      <p:sp>
        <p:nvSpPr>
          <p:cNvPr id="126" name="Rectangle 3">
            <a:extLst>
              <a:ext uri="{FF2B5EF4-FFF2-40B4-BE49-F238E27FC236}">
                <a16:creationId xmlns:a16="http://schemas.microsoft.com/office/drawing/2014/main" id="{456760FA-D364-41E0-BED3-8251400547A2}"/>
              </a:ext>
            </a:extLst>
          </p:cNvPr>
          <p:cNvSpPr txBox="1">
            <a:spLocks noChangeArrowheads="1"/>
          </p:cNvSpPr>
          <p:nvPr/>
        </p:nvSpPr>
        <p:spPr>
          <a:xfrm>
            <a:off x="710231" y="1193404"/>
            <a:ext cx="10173653" cy="211320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Page Mode: A row is kept “open” by keeping the RAS asserted</a:t>
            </a:r>
          </a:p>
          <a:p>
            <a:pPr lvl="1"/>
            <a:r>
              <a:rPr lang="en-US" sz="2000" dirty="0"/>
              <a:t>Pulse CAS to access other M-bit blocks on </a:t>
            </a:r>
            <a:r>
              <a:rPr lang="en-US" sz="2000" b="1" dirty="0"/>
              <a:t>that</a:t>
            </a:r>
            <a:r>
              <a:rPr lang="en-US" sz="2000" dirty="0"/>
              <a:t> row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Successive reads or writes within the row are faster since don’t have to </a:t>
            </a:r>
            <a:r>
              <a:rPr lang="en-US" sz="2000" dirty="0" err="1"/>
              <a:t>precharge</a:t>
            </a:r>
            <a:r>
              <a:rPr lang="en-US" sz="2000" dirty="0"/>
              <a:t> and (re)access that row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85445C-7420-414C-ADCD-795183E6A5C3}"/>
              </a:ext>
            </a:extLst>
          </p:cNvPr>
          <p:cNvSpPr txBox="1">
            <a:spLocks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DRAM Design 1: The Classical</a:t>
            </a:r>
            <a:endParaRPr lang="en-US" altLang="en-US" sz="44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441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12343</TotalTime>
  <Words>1626</Words>
  <Application>Microsoft Office PowerPoint</Application>
  <PresentationFormat>Widescreen</PresentationFormat>
  <Paragraphs>476</Paragraphs>
  <Slides>26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SJSU Spartan Regular</vt:lpstr>
      <vt:lpstr>Arial</vt:lpstr>
      <vt:lpstr>Calibri</vt:lpstr>
      <vt:lpstr>Calibri Light</vt:lpstr>
      <vt:lpstr>Garamond</vt:lpstr>
      <vt:lpstr>Tahoma</vt:lpstr>
      <vt:lpstr>Times New Roman</vt:lpstr>
      <vt:lpstr>Verdana</vt:lpstr>
      <vt:lpstr>Wingdings</vt:lpstr>
      <vt:lpstr>Office Theme</vt:lpstr>
      <vt:lpstr>1_Office Theme</vt:lpstr>
      <vt:lpstr>Visio</vt:lpstr>
      <vt:lpstr>Lecture 4.  Memory Hierarchy (5)</vt:lpstr>
      <vt:lpstr>DRAM Subsystem Organization</vt:lpstr>
      <vt:lpstr>DRAM Cells</vt:lpstr>
      <vt:lpstr>DRAM Refresh</vt:lpstr>
      <vt:lpstr>Recall: SRAM Cache Design</vt:lpstr>
      <vt:lpstr>PowerPoint Presentation</vt:lpstr>
      <vt:lpstr>PowerPoint Presentation</vt:lpstr>
      <vt:lpstr>PowerPoint Presentation</vt:lpstr>
      <vt:lpstr>PowerPoint Presentation</vt:lpstr>
      <vt:lpstr>DRAM Design 2: Synchronous DRAMs</vt:lpstr>
      <vt:lpstr>PowerPoint Presentation</vt:lpstr>
      <vt:lpstr>PowerPoint Presentation</vt:lpstr>
      <vt:lpstr>PowerPoint Presentation</vt:lpstr>
      <vt:lpstr>DRAM Subsystem Organization</vt:lpstr>
      <vt:lpstr>DRAM Subsystem Organization</vt:lpstr>
      <vt:lpstr>DRAM Subsystem Organization</vt:lpstr>
      <vt:lpstr>DIMM (Dual Inline Memory Module)</vt:lpstr>
      <vt:lpstr>A 64-bit Wide DIMM (One Rank)</vt:lpstr>
      <vt:lpstr>DRAM Subsystem Organization</vt:lpstr>
      <vt:lpstr>The DRAM subsystem</vt:lpstr>
      <vt:lpstr>PowerPoint Presentation</vt:lpstr>
      <vt:lpstr>PowerPoint Presentation</vt:lpstr>
      <vt:lpstr>DRAM Milestones</vt:lpstr>
      <vt:lpstr>Review: DRAM vs. SRAM</vt:lpstr>
      <vt:lpstr>Conclusion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4.  Processor Microarchitecture and Design (5)</dc:title>
  <dc:creator>Haonan Wang</dc:creator>
  <cp:lastModifiedBy>Haonan Wang</cp:lastModifiedBy>
  <cp:revision>818</cp:revision>
  <dcterms:created xsi:type="dcterms:W3CDTF">2020-09-30T09:46:54Z</dcterms:created>
  <dcterms:modified xsi:type="dcterms:W3CDTF">2022-11-15T05:47:08Z</dcterms:modified>
</cp:coreProperties>
</file>