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591" r:id="rId3"/>
    <p:sldId id="635" r:id="rId4"/>
    <p:sldId id="636" r:id="rId5"/>
    <p:sldId id="641" r:id="rId6"/>
    <p:sldId id="543" r:id="rId7"/>
    <p:sldId id="596" r:id="rId8"/>
    <p:sldId id="597" r:id="rId9"/>
    <p:sldId id="598" r:id="rId10"/>
    <p:sldId id="648" r:id="rId11"/>
    <p:sldId id="649" r:id="rId12"/>
    <p:sldId id="519" r:id="rId13"/>
    <p:sldId id="650" r:id="rId14"/>
    <p:sldId id="651" r:id="rId15"/>
    <p:sldId id="526" r:id="rId16"/>
    <p:sldId id="652" r:id="rId17"/>
    <p:sldId id="524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vkMMSvgj7kFRGM4XB2m0g==" hashData="3vfpOalB7UL2yJ0XjrvgI0fvtJ5T+bfXrcwXUlfNhekaKLv3zzQ4UlPBa/BJZz0eR7DYt5cPoPY81jKfZg/Hy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56296" autoAdjust="0"/>
  </p:normalViewPr>
  <p:slideViewPr>
    <p:cSldViewPr snapToGrid="0">
      <p:cViewPr varScale="1">
        <p:scale>
          <a:sx n="91" d="100"/>
          <a:sy n="91" d="100"/>
        </p:scale>
        <p:origin x="28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86681465038899"/>
          <c:y val="7.5533661740558505E-2"/>
          <c:w val="0.74139844617092199"/>
          <c:h val="0.72249589490968902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Bandwidth (MB/s)</c:v>
                </c:pt>
              </c:strCache>
            </c:strRef>
          </c:tx>
          <c:spPr>
            <a:ln w="57150"/>
          </c:spPr>
          <c:marker>
            <c:spPr>
              <a:ln w="57150"/>
            </c:spPr>
          </c:marker>
          <c:cat>
            <c:numRef>
              <c:f>Sheet1!$B$1:$F$1</c:f>
              <c:numCache>
                <c:formatCode>General</c:formatCode>
                <c:ptCount val="5"/>
                <c:pt idx="0">
                  <c:v>1983</c:v>
                </c:pt>
                <c:pt idx="1">
                  <c:v>1990</c:v>
                </c:pt>
                <c:pt idx="2">
                  <c:v>1994</c:v>
                </c:pt>
                <c:pt idx="3">
                  <c:v>1998</c:v>
                </c:pt>
                <c:pt idx="4">
                  <c:v>2003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0.60000000000000098</c:v>
                </c:pt>
                <c:pt idx="1">
                  <c:v>4</c:v>
                </c:pt>
                <c:pt idx="2">
                  <c:v>9</c:v>
                </c:pt>
                <c:pt idx="3">
                  <c:v>24</c:v>
                </c:pt>
                <c:pt idx="4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3D-4665-AAF2-C14A7077337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Latency (msec)</c:v>
                </c:pt>
              </c:strCache>
            </c:strRef>
          </c:tx>
          <c:spPr>
            <a:ln w="57150"/>
          </c:spPr>
          <c:marker>
            <c:spPr>
              <a:ln w="57150"/>
            </c:spPr>
          </c:marker>
          <c:cat>
            <c:numRef>
              <c:f>Sheet1!$B$1:$F$1</c:f>
              <c:numCache>
                <c:formatCode>General</c:formatCode>
                <c:ptCount val="5"/>
                <c:pt idx="0">
                  <c:v>1983</c:v>
                </c:pt>
                <c:pt idx="1">
                  <c:v>1990</c:v>
                </c:pt>
                <c:pt idx="2">
                  <c:v>1994</c:v>
                </c:pt>
                <c:pt idx="3">
                  <c:v>1998</c:v>
                </c:pt>
                <c:pt idx="4">
                  <c:v>2003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48.3</c:v>
                </c:pt>
                <c:pt idx="1">
                  <c:v>17.100000000000001</c:v>
                </c:pt>
                <c:pt idx="2">
                  <c:v>12.7</c:v>
                </c:pt>
                <c:pt idx="3">
                  <c:v>8.8000000000000007</c:v>
                </c:pt>
                <c:pt idx="4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3D-4665-AAF2-C14A707733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8813632"/>
        <c:axId val="-2118828832"/>
      </c:lineChart>
      <c:catAx>
        <c:axId val="-2118813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 of Introduction</a:t>
                </a:r>
              </a:p>
            </c:rich>
          </c:tx>
          <c:layout>
            <c:manualLayout>
              <c:xMode val="edge"/>
              <c:yMode val="edge"/>
              <c:x val="0.311875693673697"/>
              <c:y val="0.909688013136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-211882883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18828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-2118813632"/>
        <c:crosses val="autoZero"/>
        <c:crossBetween val="between"/>
        <c:majorUnit val="20"/>
      </c:valAx>
    </c:plotArea>
    <c:legend>
      <c:legendPos val="r"/>
      <c:layout>
        <c:manualLayout>
          <c:xMode val="edge"/>
          <c:yMode val="edge"/>
          <c:x val="0.26637069922308598"/>
          <c:y val="7.8817733990148006E-2"/>
          <c:w val="0.41842397336293102"/>
          <c:h val="0.206896551724138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45F2-F96C-4951-A77E-F812689717D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03C5C-F5FF-4425-BA56-D07B5A5D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97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89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4" y="4560889"/>
            <a:ext cx="6357937" cy="4319587"/>
          </a:xfrm>
          <a:noFill/>
          <a:ln>
            <a:noFill/>
          </a:ln>
        </p:spPr>
        <p:txBody>
          <a:bodyPr lIns="95646" tIns="46984" rIns="95646" bIns="46984"/>
          <a:lstStyle/>
          <a:p>
            <a:endParaRPr lang="en-US" dirty="0"/>
          </a:p>
        </p:txBody>
      </p:sp>
      <p:sp>
        <p:nvSpPr>
          <p:cNvPr id="17920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20713"/>
            <a:ext cx="6364287" cy="3581400"/>
          </a:xfrm>
          <a:ln/>
        </p:spPr>
      </p:sp>
    </p:spTree>
    <p:extLst>
      <p:ext uri="{BB962C8B-B14F-4D97-AF65-F5344CB8AC3E}">
        <p14:creationId xmlns:p14="http://schemas.microsoft.com/office/powerpoint/2010/main" val="1657504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57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75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146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BB8DA-73BB-EE4C-B4E5-A3AC480529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0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1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21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62475"/>
            <a:ext cx="6303962" cy="4318000"/>
          </a:xfrm>
          <a:noFill/>
          <a:ln>
            <a:noFill/>
          </a:ln>
        </p:spPr>
        <p:txBody>
          <a:bodyPr lIns="95636" tIns="46979" rIns="95636" bIns="46979"/>
          <a:lstStyle/>
          <a:p>
            <a:endParaRPr lang="en-US" dirty="0"/>
          </a:p>
        </p:txBody>
      </p:sp>
      <p:sp>
        <p:nvSpPr>
          <p:cNvPr id="17756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19125"/>
            <a:ext cx="6369050" cy="3582988"/>
          </a:xfrm>
          <a:ln/>
        </p:spPr>
      </p:sp>
    </p:spTree>
    <p:extLst>
      <p:ext uri="{BB962C8B-B14F-4D97-AF65-F5344CB8AC3E}">
        <p14:creationId xmlns:p14="http://schemas.microsoft.com/office/powerpoint/2010/main" val="1818115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62475"/>
            <a:ext cx="6303962" cy="4318000"/>
          </a:xfrm>
          <a:noFill/>
          <a:ln>
            <a:noFill/>
          </a:ln>
        </p:spPr>
        <p:txBody>
          <a:bodyPr lIns="95636" tIns="46979" rIns="95636" bIns="46979"/>
          <a:lstStyle/>
          <a:p>
            <a:endParaRPr lang="en-US" dirty="0"/>
          </a:p>
        </p:txBody>
      </p:sp>
      <p:sp>
        <p:nvSpPr>
          <p:cNvPr id="17797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19125"/>
            <a:ext cx="6369050" cy="3582988"/>
          </a:xfrm>
          <a:ln/>
        </p:spPr>
      </p:sp>
    </p:spTree>
    <p:extLst>
      <p:ext uri="{BB962C8B-B14F-4D97-AF65-F5344CB8AC3E}">
        <p14:creationId xmlns:p14="http://schemas.microsoft.com/office/powerpoint/2010/main" val="2136073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227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59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227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8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7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97E3-BB96-47E3-BA25-2DA43876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F60C-9538-486B-96E8-5B09008A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F0DA-AEB4-4654-8832-BBEB7D7B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9341-1B82-4AB6-ACC7-27ADBDDA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5A63-460A-4EC4-83E4-ADDD44CD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19C3-9521-4E84-BD33-E13BBE7B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592B-7D59-4B7C-A406-5201E3B5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79C7-A5A8-43BB-8BF0-E42FC5BC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8107-C3F9-4747-8BC3-91C29C6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9929-388E-4AE5-A946-ABD60AF2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CD7E-65BA-4FC8-AC8C-5C790668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26F9-4B75-4D56-9E4A-4F912DC5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ABE1-C3DB-4A47-B774-C748B0CC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399F-3B67-425B-94C5-3061031E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0888-49EA-409C-8F47-47B499B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205589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F1EC-1CA5-4129-86D2-677B5DCC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B30A-029F-4D3A-9F1D-2796A5A4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FEF3-1BA0-41D3-AC1F-F0D795D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2DAA-090B-4541-97AC-CC3FC966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4275-33C9-4772-91BA-5F552526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7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2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1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74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CE0E-DE71-4CFE-9AB0-34790147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A49C-63AA-4FAC-B7DE-DC290996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969-A002-488B-96C8-380CA1C7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0373-F246-4D76-ADCB-5FAB757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C1D7-50F7-404D-B827-90907308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7228-C5E2-4586-AD96-9647B59C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BD78-CAE9-4F53-AE14-6239AB242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477E1-521E-4FEA-B4D4-44151BD8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DB4A-BD4C-474A-9687-0F2CED65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DFC2-4C38-45EB-92A4-CFD5445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C3B9-4D10-40F5-90F5-7D33F9F4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97EE-E762-42EB-948E-361AC4D4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F2BC-37A3-4CF9-8CCB-1827BFF3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4266-75DF-4A0E-AF97-550C3F1D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0E565-0110-495C-BF3C-FE4C06C31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2BF64-9B81-4F12-BD99-EFE219F00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BC89-C19D-428A-84DB-E201281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4C1B6-CAC0-44B2-A2BB-BBCD65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08C0-D183-4A5E-BD43-39B0838F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66F8-637A-4FF5-9AB0-E1EF5633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71655-6015-4995-8C2E-EB2DCA1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71E8-E81E-4F8F-A016-8B6FF0A7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3D96-BA37-4484-B672-8354B56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0FD71-B1A6-4CB0-822A-E62B89A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1BC3D-B46C-4AA8-8C0C-F27FBB26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AC4F-4C73-416F-BCD1-CB3A2AF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56C-A9DB-4EE3-AC89-6B7B5B01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2B9E-EC86-4429-9A29-19518B1D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7BBE-041F-4974-BCD0-F067BB425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2A370-24D8-450A-95E1-088A3C22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EF6A-3525-4E59-985A-0441C8FA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060C-F018-411D-92A9-1E71FF9D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21D-3C16-4E0F-BA8D-672186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67390-0A98-4B2F-A09C-C5D2D2755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234C-8D80-428D-853B-F86D2197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8458-F405-43A1-BAFC-9C29B9F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D38A-97D5-4A45-9B72-C212C166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ED2-71AA-4404-AB4D-ECDAF640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8E7AA-8E00-4E2D-9236-12E1171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24CA-D53A-4BA1-A489-F54EC84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CE8B-9029-4F93-B6B0-F12A7D0CD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6855-01C9-4203-B0EE-CF1B8039A76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412A-BF22-4104-BA45-F9407EEC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66CD-9C83-4228-846A-86A36F65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4.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Hierarchy (6)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8A062-36D6-4E86-98FE-8D72FC6940B1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Flash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2" y="1304925"/>
            <a:ext cx="11268076" cy="291361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Flash memory is semiconductor memory that is </a:t>
            </a:r>
            <a:r>
              <a:rPr lang="en-US" sz="2400" b="1" dirty="0">
                <a:solidFill>
                  <a:srgbClr val="0070C0"/>
                </a:solidFill>
              </a:rPr>
              <a:t>nonvolatile</a:t>
            </a:r>
            <a:r>
              <a:rPr lang="en-US" sz="2400" b="1" dirty="0"/>
              <a:t> like disks but has latency 100 to 1000 times lower and is smaller, more power efficient, and more shock resistant.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Flash memory bits wear out. But with </a:t>
            </a:r>
            <a:r>
              <a:rPr lang="en-US" sz="2000" dirty="0">
                <a:solidFill>
                  <a:schemeClr val="accent1"/>
                </a:solidFill>
              </a:rPr>
              <a:t>wear leveling </a:t>
            </a:r>
            <a:r>
              <a:rPr lang="en-US" sz="2000" dirty="0"/>
              <a:t>it is unlikely that the write limits of the flash will be exceeded.</a:t>
            </a:r>
          </a:p>
          <a:p>
            <a:pPr lvl="1">
              <a:spcBef>
                <a:spcPts val="600"/>
              </a:spcBef>
            </a:pP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Example: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E0765C-4452-47A8-94CF-42967BD2D2AD}"/>
              </a:ext>
            </a:extLst>
          </p:cNvPr>
          <p:cNvGraphicFramePr>
            <a:graphicFrameLocks noGrp="1"/>
          </p:cNvGraphicFramePr>
          <p:nvPr/>
        </p:nvGraphicFramePr>
        <p:xfrm>
          <a:off x="1743074" y="4218543"/>
          <a:ext cx="7534276" cy="1244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4680">
                  <a:extLst>
                    <a:ext uri="{9D8B030D-6E8A-4147-A177-3AD203B41FA5}">
                      <a16:colId xmlns:a16="http://schemas.microsoft.com/office/drawing/2014/main" val="1029194752"/>
                    </a:ext>
                  </a:extLst>
                </a:gridCol>
                <a:gridCol w="2134455">
                  <a:extLst>
                    <a:ext uri="{9D8B030D-6E8A-4147-A177-3AD203B41FA5}">
                      <a16:colId xmlns:a16="http://schemas.microsoft.com/office/drawing/2014/main" val="3457770830"/>
                    </a:ext>
                  </a:extLst>
                </a:gridCol>
                <a:gridCol w="1504095">
                  <a:extLst>
                    <a:ext uri="{9D8B030D-6E8A-4147-A177-3AD203B41FA5}">
                      <a16:colId xmlns:a16="http://schemas.microsoft.com/office/drawing/2014/main" val="1461784303"/>
                    </a:ext>
                  </a:extLst>
                </a:gridCol>
              </a:tblGrid>
              <a:tr h="4519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275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275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212529"/>
                          </a:solidFill>
                          <a:effectLst/>
                          <a:latin typeface="Roboto"/>
                        </a:rPr>
                        <a:t>2,500 MB/S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275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212529"/>
                          </a:solidFill>
                          <a:effectLst/>
                          <a:latin typeface="Roboto"/>
                        </a:rPr>
                        <a:t>3,500 MB/S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0.025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65365"/>
                  </a:ext>
                </a:extLst>
              </a:tr>
              <a:tr h="3220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 </a:t>
                      </a:r>
                      <a:r>
                        <a:rPr lang="en-US" sz="2000" b="0" i="0" dirty="0">
                          <a:solidFill>
                            <a:srgbClr val="212529"/>
                          </a:solidFill>
                          <a:effectLst/>
                          <a:latin typeface="Roboto"/>
                        </a:rPr>
                        <a:t>MB/S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275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 </a:t>
                      </a:r>
                      <a:r>
                        <a:rPr lang="en-US" sz="2000" b="0" i="0" dirty="0">
                          <a:solidFill>
                            <a:srgbClr val="212529"/>
                          </a:solidFill>
                          <a:effectLst/>
                          <a:latin typeface="Roboto"/>
                        </a:rPr>
                        <a:t>MB/S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2" y="1118944"/>
            <a:ext cx="10696575" cy="5153025"/>
          </a:xfrm>
        </p:spPr>
        <p:txBody>
          <a:bodyPr>
            <a:noAutofit/>
          </a:bodyPr>
          <a:lstStyle/>
          <a:p>
            <a:r>
              <a:rPr lang="en-US" sz="2400" b="1" dirty="0"/>
              <a:t>Flash memory is organized into blocks of pages</a:t>
            </a:r>
          </a:p>
          <a:p>
            <a:pPr lvl="1"/>
            <a:r>
              <a:rPr lang="en-US" sz="2000" dirty="0"/>
              <a:t>page size 512B to 4KB, block size 32 to 128 pages (typical)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“read” is page read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“write” is block erase (~ 1 ms) followed by page write (and additional copying of other pages in that block)</a:t>
            </a:r>
          </a:p>
          <a:p>
            <a:endParaRPr lang="en-US" sz="2400" dirty="0"/>
          </a:p>
          <a:p>
            <a:r>
              <a:rPr lang="en-US" sz="2400" b="1" dirty="0"/>
              <a:t>Comes in two flavors: NOR Flash and NAND Flash</a:t>
            </a:r>
          </a:p>
          <a:p>
            <a:pPr lvl="1"/>
            <a:r>
              <a:rPr lang="en-US" sz="2000" dirty="0"/>
              <a:t>NOR Flash is randomly addressable (Minimum access size 512 bytes)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NAND Flash is less expensive (greater storage density) and is not randomly addressable (minimum access size 2048 bytes); so more popular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7C26E7-5925-4DE6-A1EE-36B3C17E9B3F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Flash Storage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3534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Dependability, Reliability, Availability</a:t>
            </a:r>
          </a:p>
        </p:txBody>
      </p:sp>
      <p:sp>
        <p:nvSpPr>
          <p:cNvPr id="180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316108"/>
            <a:ext cx="11099368" cy="4713217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</a:pPr>
            <a:r>
              <a:rPr lang="en-US" sz="2400" b="1" dirty="0"/>
              <a:t>Reliability – measured by the </a:t>
            </a:r>
            <a:r>
              <a:rPr lang="en-US" sz="2400" b="1" dirty="0">
                <a:solidFill>
                  <a:schemeClr val="accent1"/>
                </a:solidFill>
              </a:rPr>
              <a:t>mean time to failure</a:t>
            </a:r>
            <a:r>
              <a:rPr lang="en-US" sz="2400" b="1" dirty="0"/>
              <a:t> (MTTF).  Service interruption is measured by </a:t>
            </a:r>
            <a:r>
              <a:rPr lang="en-US" sz="2400" b="1" dirty="0">
                <a:solidFill>
                  <a:schemeClr val="accent1"/>
                </a:solidFill>
              </a:rPr>
              <a:t>mean time to repair</a:t>
            </a:r>
            <a:r>
              <a:rPr lang="en-US" sz="2400" b="1" dirty="0"/>
              <a:t> (MTTR)</a:t>
            </a:r>
          </a:p>
          <a:p>
            <a:pPr marL="457200" indent="-457200">
              <a:spcBef>
                <a:spcPts val="600"/>
              </a:spcBef>
            </a:pPr>
            <a:endParaRPr lang="en-US" sz="2000" b="1" dirty="0"/>
          </a:p>
          <a:p>
            <a:pPr marL="457200" indent="-457200">
              <a:spcBef>
                <a:spcPts val="600"/>
              </a:spcBef>
            </a:pPr>
            <a:r>
              <a:rPr lang="en-US" sz="2400" b="1" dirty="0"/>
              <a:t>Availability – a measure of service accomplishment</a:t>
            </a:r>
          </a:p>
          <a:p>
            <a:pPr marL="876300" lvl="1" indent="-381000" algn="ctr"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2"/>
                </a:solidFill>
              </a:rPr>
              <a:t>Availability = MTTF / (MTTF + MTTR)</a:t>
            </a:r>
          </a:p>
          <a:p>
            <a:pPr marL="876300" lvl="1" indent="-381000" algn="ctr">
              <a:spcBef>
                <a:spcPts val="600"/>
              </a:spcBef>
              <a:buNone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spcBef>
                <a:spcPts val="600"/>
              </a:spcBef>
            </a:pPr>
            <a:r>
              <a:rPr lang="en-US" sz="2400" b="1" dirty="0"/>
              <a:t>To increase MTTF, either improve the quality of components or design the system to continue operating in the presence of faulty components</a:t>
            </a:r>
          </a:p>
          <a:p>
            <a:pPr marL="876300" lvl="1" indent="-381000">
              <a:spcBef>
                <a:spcPts val="600"/>
              </a:spcBef>
              <a:buFont typeface="Monotype Sorts" pitchFamily="2" charset="2"/>
              <a:buAutoNum type="arabicPeriod"/>
            </a:pPr>
            <a:r>
              <a:rPr lang="en-US" sz="2000" dirty="0"/>
              <a:t>Fault avoidance:  preventing fault occurrence by construction</a:t>
            </a:r>
          </a:p>
          <a:p>
            <a:pPr marL="876300" lvl="1" indent="-381000">
              <a:spcBef>
                <a:spcPts val="600"/>
              </a:spcBef>
              <a:buFont typeface="Monotype Sorts" pitchFamily="2" charset="2"/>
              <a:buAutoNum type="arabicPeriod"/>
            </a:pPr>
            <a:endParaRPr lang="en-US" sz="2000" dirty="0"/>
          </a:p>
          <a:p>
            <a:pPr marL="876300" lvl="1" indent="-381000">
              <a:spcBef>
                <a:spcPts val="600"/>
              </a:spcBef>
              <a:buFont typeface="Monotype Sorts" pitchFamily="2" charset="2"/>
              <a:buAutoNum type="arabicPeriod"/>
            </a:pPr>
            <a:r>
              <a:rPr lang="en-US" sz="2000" dirty="0"/>
              <a:t>Fault tolerance:  using redundancy to correct or bypass faulty components (hardware)</a:t>
            </a:r>
          </a:p>
        </p:txBody>
      </p:sp>
    </p:spTree>
    <p:extLst>
      <p:ext uri="{BB962C8B-B14F-4D97-AF65-F5344CB8AC3E}">
        <p14:creationId xmlns:p14="http://schemas.microsoft.com/office/powerpoint/2010/main" val="131074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0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02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4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690" y="1225591"/>
            <a:ext cx="11434768" cy="4508782"/>
          </a:xfrm>
          <a:noFill/>
          <a:ln/>
        </p:spPr>
        <p:txBody>
          <a:bodyPr>
            <a:noAutofit/>
          </a:bodyPr>
          <a:lstStyle/>
          <a:p>
            <a:r>
              <a:rPr lang="en-US" sz="2400" b="1" dirty="0"/>
              <a:t>Arrays of independent physical disks working together as one logical disk</a:t>
            </a:r>
          </a:p>
          <a:p>
            <a:pPr lvl="1"/>
            <a:r>
              <a:rPr lang="en-US" sz="2000" dirty="0"/>
              <a:t>Increase potential </a:t>
            </a:r>
            <a:r>
              <a:rPr lang="en-US" sz="2000" dirty="0">
                <a:solidFill>
                  <a:schemeClr val="accent1"/>
                </a:solidFill>
              </a:rPr>
              <a:t>throughput</a:t>
            </a:r>
            <a:r>
              <a:rPr lang="en-US" sz="2000" dirty="0"/>
              <a:t> by having many disk drives</a:t>
            </a:r>
          </a:p>
          <a:p>
            <a:pPr lvl="2"/>
            <a:r>
              <a:rPr lang="en-US" sz="1800" dirty="0"/>
              <a:t>Data can be spread across multiple disk</a:t>
            </a:r>
          </a:p>
          <a:p>
            <a:pPr lvl="2"/>
            <a:r>
              <a:rPr lang="en-US" sz="1800" dirty="0"/>
              <a:t>Multiple disk accesses can be made simultaneously for higher throughput</a:t>
            </a:r>
          </a:p>
          <a:p>
            <a:pPr lvl="2"/>
            <a:endParaRPr lang="en-US" sz="2000" dirty="0"/>
          </a:p>
          <a:p>
            <a:r>
              <a:rPr lang="en-US" sz="2400" b="1" dirty="0">
                <a:solidFill>
                  <a:schemeClr val="accent1"/>
                </a:solidFill>
              </a:rPr>
              <a:t>Reliability</a:t>
            </a:r>
            <a:r>
              <a:rPr lang="en-US" sz="2400" b="1" dirty="0"/>
              <a:t> for the array is lower than for a single disk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rgbClr val="0070C0"/>
                </a:solidFill>
              </a:rPr>
              <a:t>Availability</a:t>
            </a:r>
            <a:r>
              <a:rPr lang="en-US" sz="2400" b="1" dirty="0"/>
              <a:t> can be improved by adding redundant disks</a:t>
            </a:r>
          </a:p>
          <a:p>
            <a:pPr lvl="1"/>
            <a:r>
              <a:rPr lang="en-US" sz="2000" dirty="0"/>
              <a:t>Lost information can be reconstructed from redundant information</a:t>
            </a:r>
          </a:p>
          <a:p>
            <a:pPr lvl="1"/>
            <a:r>
              <a:rPr lang="en-US" sz="2000" dirty="0"/>
              <a:t>MTTR:  mean time to repair is in the order of hours</a:t>
            </a:r>
          </a:p>
          <a:p>
            <a:pPr lvl="1"/>
            <a:r>
              <a:rPr lang="en-US" sz="2000" dirty="0"/>
              <a:t>MTTF:  mean time to failure of disks is tens of years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986289" y="2970226"/>
            <a:ext cx="1178237" cy="990044"/>
            <a:chOff x="7127563" y="762000"/>
            <a:chExt cx="1178237" cy="99004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90981" name="Oval 5"/>
            <p:cNvSpPr>
              <a:spLocks noChangeArrowheads="1"/>
            </p:cNvSpPr>
            <p:nvPr/>
          </p:nvSpPr>
          <p:spPr bwMode="auto">
            <a:xfrm>
              <a:off x="7127563" y="762000"/>
              <a:ext cx="451474" cy="45608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0982" name="Oval 6"/>
            <p:cNvSpPr>
              <a:spLocks noChangeArrowheads="1"/>
            </p:cNvSpPr>
            <p:nvPr/>
          </p:nvSpPr>
          <p:spPr bwMode="auto">
            <a:xfrm>
              <a:off x="7854326" y="762000"/>
              <a:ext cx="451474" cy="45608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0984" name="Oval 8"/>
            <p:cNvSpPr>
              <a:spLocks noChangeArrowheads="1"/>
            </p:cNvSpPr>
            <p:nvPr/>
          </p:nvSpPr>
          <p:spPr bwMode="auto">
            <a:xfrm>
              <a:off x="7127563" y="1295956"/>
              <a:ext cx="451474" cy="45608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0985" name="Oval 9"/>
            <p:cNvSpPr>
              <a:spLocks noChangeArrowheads="1"/>
            </p:cNvSpPr>
            <p:nvPr/>
          </p:nvSpPr>
          <p:spPr bwMode="auto">
            <a:xfrm>
              <a:off x="7854326" y="1295956"/>
              <a:ext cx="451474" cy="45608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E99A7367-03CF-4C04-9A89-603FC62029DA}"/>
              </a:ext>
            </a:extLst>
          </p:cNvPr>
          <p:cNvSpPr txBox="1">
            <a:spLocks noChangeArrowheads="1"/>
          </p:cNvSpPr>
          <p:nvPr/>
        </p:nvSpPr>
        <p:spPr>
          <a:xfrm>
            <a:off x="480447" y="71367"/>
            <a:ext cx="11553987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RAID: Redundant Array of Independent Disks</a:t>
            </a:r>
            <a:endParaRPr lang="en-US" sz="4000" dirty="0"/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07F079C4-972B-4AD8-ADCF-D389CFBD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578" y="4150707"/>
            <a:ext cx="1630639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RAID Disk Array</a:t>
            </a:r>
          </a:p>
        </p:txBody>
      </p:sp>
    </p:spTree>
    <p:extLst>
      <p:ext uri="{BB962C8B-B14F-4D97-AF65-F5344CB8AC3E}">
        <p14:creationId xmlns:p14="http://schemas.microsoft.com/office/powerpoint/2010/main" val="82781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9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9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9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9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9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90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90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097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738451" y="1145539"/>
            <a:ext cx="3954785" cy="275653"/>
            <a:chOff x="2483284" y="838200"/>
            <a:chExt cx="3954785" cy="275653"/>
          </a:xfrm>
        </p:grpSpPr>
        <p:sp>
          <p:nvSpPr>
            <p:cNvPr id="1793030" name="Rectangle 6"/>
            <p:cNvSpPr>
              <a:spLocks noChangeArrowheads="1"/>
            </p:cNvSpPr>
            <p:nvPr/>
          </p:nvSpPr>
          <p:spPr bwMode="auto">
            <a:xfrm>
              <a:off x="2483284" y="838200"/>
              <a:ext cx="525785" cy="2756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700" b="1" dirty="0"/>
                <a:t>sec1</a:t>
              </a:r>
            </a:p>
          </p:txBody>
        </p:sp>
        <p:sp>
          <p:nvSpPr>
            <p:cNvPr id="1793035" name="Rectangle 11"/>
            <p:cNvSpPr>
              <a:spLocks noChangeArrowheads="1"/>
            </p:cNvSpPr>
            <p:nvPr/>
          </p:nvSpPr>
          <p:spPr bwMode="auto">
            <a:xfrm>
              <a:off x="4769284" y="838200"/>
              <a:ext cx="525785" cy="2756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700" b="1" dirty="0"/>
                <a:t>sec3</a:t>
              </a:r>
            </a:p>
          </p:txBody>
        </p:sp>
        <p:sp>
          <p:nvSpPr>
            <p:cNvPr id="1793040" name="Rectangle 16"/>
            <p:cNvSpPr>
              <a:spLocks noChangeArrowheads="1"/>
            </p:cNvSpPr>
            <p:nvPr/>
          </p:nvSpPr>
          <p:spPr bwMode="auto">
            <a:xfrm>
              <a:off x="3626284" y="838200"/>
              <a:ext cx="525785" cy="2756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700" b="1" dirty="0"/>
                <a:t>sec2</a:t>
              </a:r>
            </a:p>
          </p:txBody>
        </p:sp>
        <p:sp>
          <p:nvSpPr>
            <p:cNvPr id="1793045" name="Rectangle 21"/>
            <p:cNvSpPr>
              <a:spLocks noChangeArrowheads="1"/>
            </p:cNvSpPr>
            <p:nvPr/>
          </p:nvSpPr>
          <p:spPr bwMode="auto">
            <a:xfrm>
              <a:off x="5912284" y="838200"/>
              <a:ext cx="525785" cy="2756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700" b="1" dirty="0"/>
                <a:t>sec4</a:t>
              </a:r>
            </a:p>
          </p:txBody>
        </p:sp>
      </p:grpSp>
      <p:sp>
        <p:nvSpPr>
          <p:cNvPr id="1793052" name="AutoShape 28"/>
          <p:cNvSpPr>
            <a:spLocks noChangeArrowheads="1"/>
          </p:cNvSpPr>
          <p:nvPr/>
        </p:nvSpPr>
        <p:spPr bwMode="auto">
          <a:xfrm>
            <a:off x="5693566" y="1450338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3053" name="AutoShape 29"/>
          <p:cNvSpPr>
            <a:spLocks noChangeArrowheads="1"/>
          </p:cNvSpPr>
          <p:nvPr/>
        </p:nvSpPr>
        <p:spPr bwMode="auto">
          <a:xfrm>
            <a:off x="6836566" y="1450338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3054" name="AutoShape 30"/>
          <p:cNvSpPr>
            <a:spLocks noChangeArrowheads="1"/>
          </p:cNvSpPr>
          <p:nvPr/>
        </p:nvSpPr>
        <p:spPr bwMode="auto">
          <a:xfrm>
            <a:off x="7979566" y="1450338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3055" name="AutoShape 31"/>
          <p:cNvSpPr>
            <a:spLocks noChangeArrowheads="1"/>
          </p:cNvSpPr>
          <p:nvPr/>
        </p:nvSpPr>
        <p:spPr bwMode="auto">
          <a:xfrm>
            <a:off x="9122566" y="1450338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198255" y="1708085"/>
            <a:ext cx="7654365" cy="627507"/>
            <a:chOff x="-1056911" y="1400746"/>
            <a:chExt cx="7654365" cy="627507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346914" y="1752600"/>
              <a:ext cx="809517" cy="2756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700" b="1" dirty="0">
                  <a:solidFill>
                    <a:srgbClr val="0070C0"/>
                  </a:solidFill>
                </a:rPr>
                <a:t>sec1,b0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632914" y="1752600"/>
              <a:ext cx="809517" cy="2756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700" b="1" dirty="0">
                  <a:solidFill>
                    <a:srgbClr val="0070C0"/>
                  </a:solidFill>
                </a:rPr>
                <a:t>sec1,b2</a:t>
              </a: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489914" y="1752600"/>
              <a:ext cx="809517" cy="2756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700" b="1" dirty="0">
                  <a:solidFill>
                    <a:srgbClr val="0070C0"/>
                  </a:solidFill>
                </a:rPr>
                <a:t>sec1,b1</a:t>
              </a: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5787937" y="1752600"/>
              <a:ext cx="809517" cy="2756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700" b="1" dirty="0">
                  <a:solidFill>
                    <a:srgbClr val="0070C0"/>
                  </a:solidFill>
                </a:rPr>
                <a:t>sec1,b3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-1056911" y="1400746"/>
              <a:ext cx="3083088" cy="2756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700" b="1" dirty="0">
                  <a:solidFill>
                    <a:srgbClr val="0070C0"/>
                  </a:solidFill>
                </a:rPr>
                <a:t>Assumes one stripe = four blocks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6F6729F3-C140-4F87-AFAD-31A91A7E43A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1223355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RAID: Level 0 (Striping, No Redundancy)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B2BDD6B-BA62-4B63-8CFD-3BCACED15FC0}"/>
              </a:ext>
            </a:extLst>
          </p:cNvPr>
          <p:cNvSpPr txBox="1">
            <a:spLocks noChangeArrowheads="1"/>
          </p:cNvSpPr>
          <p:nvPr/>
        </p:nvSpPr>
        <p:spPr>
          <a:xfrm>
            <a:off x="757232" y="2505449"/>
            <a:ext cx="10177468" cy="365722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Multiple smaller disks as opposed to one big disk</a:t>
            </a:r>
          </a:p>
          <a:p>
            <a:pPr lvl="1"/>
            <a:r>
              <a:rPr lang="en-US" sz="1800" dirty="0"/>
              <a:t>Multiple blocks can be accessed in parallel to increase the performance</a:t>
            </a:r>
          </a:p>
          <a:p>
            <a:pPr lvl="1"/>
            <a:r>
              <a:rPr lang="en-US" sz="1800" dirty="0"/>
              <a:t>Works well for large data requests</a:t>
            </a:r>
          </a:p>
          <a:p>
            <a:pPr lvl="1"/>
            <a:endParaRPr lang="en-US" sz="1800" dirty="0"/>
          </a:p>
          <a:p>
            <a:r>
              <a:rPr lang="en-US" sz="2000" b="1" dirty="0"/>
              <a:t>E.g., a 4-disk system gives four times the throughput (R/W) of a 1-disk system</a:t>
            </a:r>
          </a:p>
          <a:p>
            <a:pPr lvl="1"/>
            <a:r>
              <a:rPr lang="en-US" sz="1800" dirty="0"/>
              <a:t>Same cost as one big disk – assuming 4 small disks cost the same as one big disk</a:t>
            </a:r>
          </a:p>
          <a:p>
            <a:pPr lvl="1"/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2000" b="1" dirty="0"/>
              <a:t>What if one disk fails?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No redundancy, data is lost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More likely to fail as the number of disks increases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07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138" y="2814365"/>
            <a:ext cx="10755861" cy="366767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# redundant disks = # of data disks, so always two copies of the data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Twice the cost of one big disk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Writes are made to both sets of disks and have no speed improvement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Reads can be 2 times faster</a:t>
            </a:r>
          </a:p>
          <a:p>
            <a:pPr lvl="2"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400" b="1" dirty="0"/>
              <a:t>If a disk fails, the system just goes to the “</a:t>
            </a:r>
            <a:r>
              <a:rPr lang="en-US" sz="2400" b="1" dirty="0">
                <a:solidFill>
                  <a:schemeClr val="accent1"/>
                </a:solidFill>
              </a:rPr>
              <a:t>mirror</a:t>
            </a:r>
            <a:r>
              <a:rPr lang="en-US" sz="2400" b="1" dirty="0"/>
              <a:t>” for the data</a:t>
            </a:r>
          </a:p>
        </p:txBody>
      </p:sp>
      <p:sp>
        <p:nvSpPr>
          <p:cNvPr id="1794092" name="AutoShape 44"/>
          <p:cNvSpPr>
            <a:spLocks/>
          </p:cNvSpPr>
          <p:nvPr/>
        </p:nvSpPr>
        <p:spPr bwMode="auto">
          <a:xfrm rot="-5400000">
            <a:off x="7886700" y="419100"/>
            <a:ext cx="76200" cy="3505200"/>
          </a:xfrm>
          <a:prstGeom prst="leftBrace">
            <a:avLst>
              <a:gd name="adj1" fmla="val 38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4093" name="Text Box 45"/>
          <p:cNvSpPr txBox="1">
            <a:spLocks noChangeArrowheads="1"/>
          </p:cNvSpPr>
          <p:nvPr/>
        </p:nvSpPr>
        <p:spPr bwMode="auto">
          <a:xfrm>
            <a:off x="6781800" y="2209800"/>
            <a:ext cx="212006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redundant (check) data</a:t>
            </a:r>
          </a:p>
        </p:txBody>
      </p:sp>
      <p:sp>
        <p:nvSpPr>
          <p:cNvPr id="1794094" name="Line 46"/>
          <p:cNvSpPr>
            <a:spLocks noChangeShapeType="1"/>
          </p:cNvSpPr>
          <p:nvPr/>
        </p:nvSpPr>
        <p:spPr bwMode="auto">
          <a:xfrm>
            <a:off x="6019800" y="12192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4095" name="AutoShape 47"/>
          <p:cNvSpPr>
            <a:spLocks noChangeArrowheads="1"/>
          </p:cNvSpPr>
          <p:nvPr/>
        </p:nvSpPr>
        <p:spPr bwMode="auto">
          <a:xfrm>
            <a:off x="22098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4096" name="AutoShape 48"/>
          <p:cNvSpPr>
            <a:spLocks noChangeArrowheads="1"/>
          </p:cNvSpPr>
          <p:nvPr/>
        </p:nvSpPr>
        <p:spPr bwMode="auto">
          <a:xfrm>
            <a:off x="32004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4097" name="AutoShape 49"/>
          <p:cNvSpPr>
            <a:spLocks noChangeArrowheads="1"/>
          </p:cNvSpPr>
          <p:nvPr/>
        </p:nvSpPr>
        <p:spPr bwMode="auto">
          <a:xfrm>
            <a:off x="41910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4098" name="AutoShape 50"/>
          <p:cNvSpPr>
            <a:spLocks noChangeArrowheads="1"/>
          </p:cNvSpPr>
          <p:nvPr/>
        </p:nvSpPr>
        <p:spPr bwMode="auto">
          <a:xfrm>
            <a:off x="51816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4099" name="AutoShape 51"/>
          <p:cNvSpPr>
            <a:spLocks noChangeArrowheads="1"/>
          </p:cNvSpPr>
          <p:nvPr/>
        </p:nvSpPr>
        <p:spPr bwMode="auto">
          <a:xfrm>
            <a:off x="61722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4100" name="AutoShape 52"/>
          <p:cNvSpPr>
            <a:spLocks noChangeArrowheads="1"/>
          </p:cNvSpPr>
          <p:nvPr/>
        </p:nvSpPr>
        <p:spPr bwMode="auto">
          <a:xfrm>
            <a:off x="71628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4101" name="AutoShape 53"/>
          <p:cNvSpPr>
            <a:spLocks noChangeArrowheads="1"/>
          </p:cNvSpPr>
          <p:nvPr/>
        </p:nvSpPr>
        <p:spPr bwMode="auto">
          <a:xfrm>
            <a:off x="81534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4102" name="AutoShape 54"/>
          <p:cNvSpPr>
            <a:spLocks noChangeArrowheads="1"/>
          </p:cNvSpPr>
          <p:nvPr/>
        </p:nvSpPr>
        <p:spPr bwMode="auto">
          <a:xfrm>
            <a:off x="90678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2243852" y="1143001"/>
            <a:ext cx="525785" cy="275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700" b="1" dirty="0"/>
              <a:t>sec1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4225052" y="1143001"/>
            <a:ext cx="525785" cy="275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700" b="1" dirty="0"/>
              <a:t>sec3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3234452" y="1143001"/>
            <a:ext cx="525785" cy="275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700" b="1" dirty="0"/>
              <a:t>sec2</a:t>
            </a: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5215652" y="1143001"/>
            <a:ext cx="525785" cy="275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700" b="1" dirty="0"/>
              <a:t>sec4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6138006" y="1143001"/>
            <a:ext cx="703718" cy="275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700" b="1" dirty="0"/>
              <a:t>sec1m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8119206" y="1143001"/>
            <a:ext cx="703718" cy="275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700" b="1" dirty="0"/>
              <a:t>sec3m</a:t>
            </a: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7128606" y="1143001"/>
            <a:ext cx="703718" cy="275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700" b="1" dirty="0"/>
              <a:t>sec2m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9033606" y="1143001"/>
            <a:ext cx="703718" cy="275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700" b="1" dirty="0"/>
              <a:t>sec4m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5F32ACA-DD43-416B-81DB-65F55082228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1223355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RAID: Level 1 (Redundancy via Mirroring)</a:t>
            </a:r>
          </a:p>
        </p:txBody>
      </p:sp>
    </p:spTree>
    <p:extLst>
      <p:ext uri="{BB962C8B-B14F-4D97-AF65-F5344CB8AC3E}">
        <p14:creationId xmlns:p14="http://schemas.microsoft.com/office/powerpoint/2010/main" val="266053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9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9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9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9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9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9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4051" grpId="0" uiExpand="1" build="p"/>
      <p:bldP spid="1794092" grpId="0" animBg="1"/>
      <p:bldP spid="17940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00225" y="1120981"/>
          <a:ext cx="7741241" cy="2651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7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6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70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05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fault 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705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Mirroring, no striping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016"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Striping</a:t>
                      </a:r>
                    </a:p>
                    <a:p>
                      <a:pPr algn="l"/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Rarely used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+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Hamming code</a:t>
                      </a: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Parity 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632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 level Striping</a:t>
                      </a: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+ 1</a:t>
                      </a: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+ 1</a:t>
                      </a: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Parity 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Distributed parity</a:t>
                      </a:r>
                    </a:p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Dual distributed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parity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18CB3B4E-6FEB-4CF8-BBEC-6976AC3270D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RAID: Design Choices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7F5CDB6-E211-4BCB-9E5C-9094FF60C621}"/>
              </a:ext>
            </a:extLst>
          </p:cNvPr>
          <p:cNvSpPr txBox="1">
            <a:spLocks noChangeArrowheads="1"/>
          </p:cNvSpPr>
          <p:nvPr/>
        </p:nvSpPr>
        <p:spPr>
          <a:xfrm>
            <a:off x="1283491" y="3970918"/>
            <a:ext cx="10177468" cy="213460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Parity: used for error detection</a:t>
            </a:r>
          </a:p>
          <a:p>
            <a:pPr lvl="1"/>
            <a:r>
              <a:rPr lang="en-US" sz="2000" dirty="0"/>
              <a:t>E.g., data: 00001111, parity bit: 0</a:t>
            </a:r>
          </a:p>
          <a:p>
            <a:endParaRPr lang="en-US" sz="2000" b="1" dirty="0"/>
          </a:p>
          <a:p>
            <a:r>
              <a:rPr lang="en-US" sz="2400" b="1" dirty="0"/>
              <a:t>Hamming code: limited error correction</a:t>
            </a:r>
          </a:p>
          <a:p>
            <a:pPr lvl="1"/>
            <a:r>
              <a:rPr lang="en-US" sz="2000" dirty="0"/>
              <a:t>Using multiple parity bits to locate 1 error bit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501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3"/>
          <p:cNvSpPr>
            <a:spLocks noChangeArrowheads="1"/>
          </p:cNvSpPr>
          <p:nvPr/>
        </p:nvSpPr>
        <p:spPr bwMode="auto">
          <a:xfrm>
            <a:off x="3452091" y="4558544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452091" y="1973877"/>
            <a:ext cx="1612900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3452091" y="2262803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3452091" y="255014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3452091" y="2839065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3452091" y="3126403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>
            <a:off x="3452091" y="341374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>
            <a:off x="3452091" y="3702665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452091" y="4558544"/>
            <a:ext cx="16129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267339" y="4221779"/>
            <a:ext cx="0" cy="3367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018954" y="4501393"/>
            <a:ext cx="1321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CC0000"/>
                </a:solidFill>
                <a:cs typeface="Arial" charset="0"/>
              </a:rPr>
              <a:t>Row Buffer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447910" y="1797453"/>
            <a:ext cx="2195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3399"/>
                </a:solidFill>
                <a:cs typeface="Arial" charset="0"/>
              </a:rPr>
              <a:t>(Row 0, Column 0)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 </a:t>
            </a:r>
            <a:endParaRPr lang="en-US" sz="1800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618653" y="1973877"/>
            <a:ext cx="461963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 rot="-5400000">
            <a:off x="2068103" y="2925862"/>
            <a:ext cx="1544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Row decoder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3518766" y="5149093"/>
            <a:ext cx="1479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Column mux</a:t>
            </a:r>
          </a:p>
        </p:txBody>
      </p:sp>
      <p:sp>
        <p:nvSpPr>
          <p:cNvPr id="95250" name="Line 20"/>
          <p:cNvSpPr>
            <a:spLocks noChangeShapeType="1"/>
          </p:cNvSpPr>
          <p:nvPr/>
        </p:nvSpPr>
        <p:spPr bwMode="auto">
          <a:xfrm>
            <a:off x="3682279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1" name="Line 21"/>
          <p:cNvSpPr>
            <a:spLocks noChangeShapeType="1"/>
          </p:cNvSpPr>
          <p:nvPr/>
        </p:nvSpPr>
        <p:spPr bwMode="auto">
          <a:xfrm>
            <a:off x="3912465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2" name="Line 22"/>
          <p:cNvSpPr>
            <a:spLocks noChangeShapeType="1"/>
          </p:cNvSpPr>
          <p:nvPr/>
        </p:nvSpPr>
        <p:spPr bwMode="auto">
          <a:xfrm>
            <a:off x="4144241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3" name="Line 23"/>
          <p:cNvSpPr>
            <a:spLocks noChangeShapeType="1"/>
          </p:cNvSpPr>
          <p:nvPr/>
        </p:nvSpPr>
        <p:spPr bwMode="auto">
          <a:xfrm>
            <a:off x="4374429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4" name="Line 24"/>
          <p:cNvSpPr>
            <a:spLocks noChangeShapeType="1"/>
          </p:cNvSpPr>
          <p:nvPr/>
        </p:nvSpPr>
        <p:spPr bwMode="auto">
          <a:xfrm>
            <a:off x="4604616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5" name="Line 25"/>
          <p:cNvSpPr>
            <a:spLocks noChangeShapeType="1"/>
          </p:cNvSpPr>
          <p:nvPr/>
        </p:nvSpPr>
        <p:spPr bwMode="auto">
          <a:xfrm>
            <a:off x="4834804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6" name="Line 26"/>
          <p:cNvSpPr>
            <a:spLocks noChangeShapeType="1"/>
          </p:cNvSpPr>
          <p:nvPr/>
        </p:nvSpPr>
        <p:spPr bwMode="auto">
          <a:xfrm>
            <a:off x="3452091" y="3967777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080617" y="3117059"/>
            <a:ext cx="371475" cy="93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271660" y="4853822"/>
            <a:ext cx="2645" cy="261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1985242" y="3126403"/>
            <a:ext cx="633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277092" y="2896215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Row address 0</a:t>
            </a: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931142" y="5171319"/>
            <a:ext cx="2056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Column address 0</a:t>
            </a:r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>
            <a:off x="3044105" y="5364993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4274305" y="5541184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928231" y="5826955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Data</a:t>
            </a:r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452091" y="1973879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3452091" y="4558544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48"/>
          <p:cNvSpPr>
            <a:spLocks noChangeArrowheads="1"/>
          </p:cNvSpPr>
          <p:nvPr/>
        </p:nvSpPr>
        <p:spPr bwMode="auto">
          <a:xfrm>
            <a:off x="3452091" y="4558544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3855317" y="4514093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cs typeface="Arial" charset="0"/>
              </a:rPr>
              <a:t>Row 0</a:t>
            </a: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3866430" y="4514093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Empty</a:t>
            </a:r>
          </a:p>
        </p:txBody>
      </p: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6441629" y="2200490"/>
            <a:ext cx="22051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3399"/>
                </a:solidFill>
                <a:cs typeface="Arial" charset="0"/>
              </a:rPr>
              <a:t>(Row 0, Column 1)</a:t>
            </a:r>
            <a:endParaRPr lang="en-US" sz="1800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40" name="Text Box 52"/>
          <p:cNvSpPr txBox="1">
            <a:spLocks noChangeArrowheads="1"/>
          </p:cNvSpPr>
          <p:nvPr/>
        </p:nvSpPr>
        <p:spPr bwMode="auto">
          <a:xfrm>
            <a:off x="931142" y="5171319"/>
            <a:ext cx="2056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Column address 1</a:t>
            </a:r>
          </a:p>
        </p:txBody>
      </p:sp>
      <p:sp>
        <p:nvSpPr>
          <p:cNvPr id="41" name="Rectangle 53"/>
          <p:cNvSpPr>
            <a:spLocks noChangeArrowheads="1"/>
          </p:cNvSpPr>
          <p:nvPr/>
        </p:nvSpPr>
        <p:spPr bwMode="auto">
          <a:xfrm>
            <a:off x="3680691" y="4558544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5" name="Text Box 58"/>
          <p:cNvSpPr txBox="1">
            <a:spLocks noChangeArrowheads="1"/>
          </p:cNvSpPr>
          <p:nvPr/>
        </p:nvSpPr>
        <p:spPr bwMode="auto">
          <a:xfrm>
            <a:off x="6434785" y="2634034"/>
            <a:ext cx="22051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3399"/>
                </a:solidFill>
                <a:cs typeface="Arial" charset="0"/>
              </a:rPr>
              <a:t>(Row 1, Column 0)</a:t>
            </a:r>
            <a:endParaRPr lang="en-US" sz="18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46" name="Text Box 59"/>
          <p:cNvSpPr txBox="1">
            <a:spLocks noChangeArrowheads="1"/>
          </p:cNvSpPr>
          <p:nvPr/>
        </p:nvSpPr>
        <p:spPr bwMode="auto">
          <a:xfrm>
            <a:off x="6389919" y="4501393"/>
            <a:ext cx="6238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33" b="1" dirty="0">
                <a:solidFill>
                  <a:srgbClr val="3B812F"/>
                </a:solidFill>
                <a:cs typeface="Arial" charset="0"/>
              </a:rPr>
              <a:t>HIT</a:t>
            </a:r>
          </a:p>
        </p:txBody>
      </p:sp>
      <p:sp>
        <p:nvSpPr>
          <p:cNvPr id="48" name="Text Box 61"/>
          <p:cNvSpPr txBox="1">
            <a:spLocks noChangeArrowheads="1"/>
          </p:cNvSpPr>
          <p:nvPr/>
        </p:nvSpPr>
        <p:spPr bwMode="auto">
          <a:xfrm>
            <a:off x="280266" y="2902303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Row address 1</a:t>
            </a:r>
          </a:p>
        </p:txBody>
      </p:sp>
      <p:sp>
        <p:nvSpPr>
          <p:cNvPr id="49" name="Rectangle 62"/>
          <p:cNvSpPr>
            <a:spLocks noChangeArrowheads="1"/>
          </p:cNvSpPr>
          <p:nvPr/>
        </p:nvSpPr>
        <p:spPr bwMode="auto">
          <a:xfrm>
            <a:off x="3452091" y="2262803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" name="Rectangle 64"/>
          <p:cNvSpPr>
            <a:spLocks noChangeArrowheads="1"/>
          </p:cNvSpPr>
          <p:nvPr/>
        </p:nvSpPr>
        <p:spPr bwMode="auto">
          <a:xfrm>
            <a:off x="3452091" y="4558544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2" name="Text Box 65"/>
          <p:cNvSpPr txBox="1">
            <a:spLocks noChangeArrowheads="1"/>
          </p:cNvSpPr>
          <p:nvPr/>
        </p:nvSpPr>
        <p:spPr bwMode="auto">
          <a:xfrm>
            <a:off x="3902942" y="4512505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cs typeface="Arial" charset="0"/>
              </a:rPr>
              <a:t>Row 1</a:t>
            </a:r>
          </a:p>
        </p:txBody>
      </p:sp>
      <p:sp>
        <p:nvSpPr>
          <p:cNvPr id="53" name="Text Box 66"/>
          <p:cNvSpPr txBox="1">
            <a:spLocks noChangeArrowheads="1"/>
          </p:cNvSpPr>
          <p:nvPr/>
        </p:nvSpPr>
        <p:spPr bwMode="auto">
          <a:xfrm>
            <a:off x="931142" y="5169731"/>
            <a:ext cx="2056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Column address 0</a:t>
            </a:r>
          </a:p>
        </p:txBody>
      </p:sp>
      <p:sp>
        <p:nvSpPr>
          <p:cNvPr id="54" name="Text Box 67"/>
          <p:cNvSpPr txBox="1">
            <a:spLocks noChangeArrowheads="1"/>
          </p:cNvSpPr>
          <p:nvPr/>
        </p:nvSpPr>
        <p:spPr bwMode="auto">
          <a:xfrm>
            <a:off x="6406245" y="4491233"/>
            <a:ext cx="173156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33" b="1" dirty="0">
                <a:solidFill>
                  <a:srgbClr val="FF0000"/>
                </a:solidFill>
                <a:cs typeface="Arial" charset="0"/>
              </a:rPr>
              <a:t>CONFLICT !</a:t>
            </a:r>
          </a:p>
        </p:txBody>
      </p:sp>
      <p:sp>
        <p:nvSpPr>
          <p:cNvPr id="95286" name="Text Box 69"/>
          <p:cNvSpPr txBox="1">
            <a:spLocks noChangeArrowheads="1"/>
          </p:cNvSpPr>
          <p:nvPr/>
        </p:nvSpPr>
        <p:spPr bwMode="auto">
          <a:xfrm>
            <a:off x="3682279" y="1627803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0000"/>
                </a:solidFill>
                <a:cs typeface="Arial" charset="0"/>
              </a:rPr>
              <a:t>Columns</a:t>
            </a:r>
          </a:p>
        </p:txBody>
      </p:sp>
      <p:sp>
        <p:nvSpPr>
          <p:cNvPr id="95287" name="Text Box 70"/>
          <p:cNvSpPr txBox="1">
            <a:spLocks noChangeArrowheads="1"/>
          </p:cNvSpPr>
          <p:nvPr/>
        </p:nvSpPr>
        <p:spPr bwMode="auto">
          <a:xfrm rot="5400000">
            <a:off x="4846837" y="2979836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0000"/>
                </a:solidFill>
                <a:cs typeface="Arial" charset="0"/>
              </a:rPr>
              <a:t>Rows</a:t>
            </a:r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6296891" y="1425966"/>
            <a:ext cx="457706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67" b="1" dirty="0">
                <a:solidFill>
                  <a:srgbClr val="003399"/>
                </a:solidFill>
                <a:cs typeface="Arial" charset="0"/>
              </a:rPr>
              <a:t>Access Address:    Row Operation: </a:t>
            </a:r>
          </a:p>
        </p:txBody>
      </p:sp>
      <p:sp>
        <p:nvSpPr>
          <p:cNvPr id="58" name="Trapezoid 57"/>
          <p:cNvSpPr/>
          <p:nvPr/>
        </p:nvSpPr>
        <p:spPr bwMode="auto">
          <a:xfrm rot="10800000">
            <a:off x="3444154" y="5118931"/>
            <a:ext cx="1617663" cy="422275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1" name="Slide Number Placeholder 3">
            <a:extLst>
              <a:ext uri="{FF2B5EF4-FFF2-40B4-BE49-F238E27FC236}">
                <a16:creationId xmlns:a16="http://schemas.microsoft.com/office/drawing/2014/main" id="{AB7B4B34-2B53-4395-AF42-290B7447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3CD5B470-24F1-6744-BE88-730898E97D2D}" type="slidenum">
              <a:rPr lang="en-US" smtClean="0"/>
              <a:t>2</a:t>
            </a:fld>
            <a:endParaRPr lang="en-US" dirty="0"/>
          </a:p>
        </p:txBody>
      </p:sp>
      <p:sp>
        <p:nvSpPr>
          <p:cNvPr id="62" name="Rounded Rectangle 260">
            <a:extLst>
              <a:ext uri="{FF2B5EF4-FFF2-40B4-BE49-F238E27FC236}">
                <a16:creationId xmlns:a16="http://schemas.microsoft.com/office/drawing/2014/main" id="{157832B6-963E-4C93-A6F0-5BA836164E78}"/>
              </a:ext>
            </a:extLst>
          </p:cNvPr>
          <p:cNvSpPr/>
          <p:nvPr/>
        </p:nvSpPr>
        <p:spPr>
          <a:xfrm>
            <a:off x="1972072" y="2935152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</a:p>
        </p:txBody>
      </p:sp>
      <p:sp>
        <p:nvSpPr>
          <p:cNvPr id="64" name="Rounded Rectangle 260">
            <a:extLst>
              <a:ext uri="{FF2B5EF4-FFF2-40B4-BE49-F238E27FC236}">
                <a16:creationId xmlns:a16="http://schemas.microsoft.com/office/drawing/2014/main" id="{CEFCD95E-D0FD-405B-8243-84B2C23D8C66}"/>
              </a:ext>
            </a:extLst>
          </p:cNvPr>
          <p:cNvSpPr/>
          <p:nvPr/>
        </p:nvSpPr>
        <p:spPr>
          <a:xfrm>
            <a:off x="1972072" y="2935152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</a:p>
        </p:txBody>
      </p:sp>
      <p:sp>
        <p:nvSpPr>
          <p:cNvPr id="66" name="Rounded Rectangle 260">
            <a:extLst>
              <a:ext uri="{FF2B5EF4-FFF2-40B4-BE49-F238E27FC236}">
                <a16:creationId xmlns:a16="http://schemas.microsoft.com/office/drawing/2014/main" id="{4936585D-D1A2-4471-A794-31DEFCCBA8FC}"/>
              </a:ext>
            </a:extLst>
          </p:cNvPr>
          <p:cNvSpPr/>
          <p:nvPr/>
        </p:nvSpPr>
        <p:spPr>
          <a:xfrm>
            <a:off x="1974172" y="2932823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7AEC7-74DD-497B-B4DE-1B214DCD875C}"/>
              </a:ext>
            </a:extLst>
          </p:cNvPr>
          <p:cNvSpPr/>
          <p:nvPr/>
        </p:nvSpPr>
        <p:spPr>
          <a:xfrm>
            <a:off x="8595699" y="1798065"/>
            <a:ext cx="1093056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 dirty="0">
                <a:solidFill>
                  <a:srgbClr val="FF0000"/>
                </a:solidFill>
                <a:cs typeface="Arial" charset="0"/>
              </a:rPr>
              <a:t>Activation</a:t>
            </a:r>
            <a:endParaRPr lang="en-US" sz="173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A69016-968A-4942-A25B-594BD3291EDC}"/>
              </a:ext>
            </a:extLst>
          </p:cNvPr>
          <p:cNvSpPr/>
          <p:nvPr/>
        </p:nvSpPr>
        <p:spPr>
          <a:xfrm>
            <a:off x="8592098" y="2637239"/>
            <a:ext cx="2942793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 dirty="0">
                <a:solidFill>
                  <a:srgbClr val="FF0000"/>
                </a:solidFill>
                <a:cs typeface="Arial" charset="0"/>
              </a:rPr>
              <a:t>Restore, </a:t>
            </a:r>
            <a:r>
              <a:rPr lang="en-US" sz="1733" dirty="0" err="1">
                <a:solidFill>
                  <a:srgbClr val="FF0000"/>
                </a:solidFill>
                <a:cs typeface="Arial" charset="0"/>
              </a:rPr>
              <a:t>Precharge</a:t>
            </a:r>
            <a:r>
              <a:rPr lang="en-US" sz="1733" dirty="0">
                <a:solidFill>
                  <a:srgbClr val="FF0000"/>
                </a:solidFill>
                <a:cs typeface="Arial" charset="0"/>
              </a:rPr>
              <a:t>, Activation </a:t>
            </a:r>
            <a:endParaRPr lang="en-US" sz="1733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B40AC8-9629-4DA7-BFEF-3D92761232C8}"/>
              </a:ext>
            </a:extLst>
          </p:cNvPr>
          <p:cNvSpPr/>
          <p:nvPr/>
        </p:nvSpPr>
        <p:spPr>
          <a:xfrm>
            <a:off x="8606704" y="2217975"/>
            <a:ext cx="1373902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 dirty="0">
                <a:solidFill>
                  <a:srgbClr val="00B050"/>
                </a:solidFill>
                <a:cs typeface="Arial" charset="0"/>
              </a:rPr>
              <a:t>No operation</a:t>
            </a:r>
            <a:endParaRPr lang="en-US" sz="1733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6F3AE69-5DB0-4A11-8296-2119D33F91DE}"/>
              </a:ext>
            </a:extLst>
          </p:cNvPr>
          <p:cNvSpPr/>
          <p:nvPr/>
        </p:nvSpPr>
        <p:spPr>
          <a:xfrm>
            <a:off x="6381805" y="1893432"/>
            <a:ext cx="172224" cy="63640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67FE4430-4FD7-4DDF-B5DB-0B0460E28D60}"/>
              </a:ext>
            </a:extLst>
          </p:cNvPr>
          <p:cNvSpPr/>
          <p:nvPr/>
        </p:nvSpPr>
        <p:spPr>
          <a:xfrm>
            <a:off x="6413837" y="2675061"/>
            <a:ext cx="140193" cy="33964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F3B14D-6C07-43DE-9D26-A66E7A8034DB}"/>
              </a:ext>
            </a:extLst>
          </p:cNvPr>
          <p:cNvSpPr/>
          <p:nvPr/>
        </p:nvSpPr>
        <p:spPr>
          <a:xfrm>
            <a:off x="5486646" y="1992990"/>
            <a:ext cx="101509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/>
              <a:t>RBL=2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7A5889D-A060-49A1-8598-7D4D5BB117D4}"/>
              </a:ext>
            </a:extLst>
          </p:cNvPr>
          <p:cNvSpPr/>
          <p:nvPr/>
        </p:nvSpPr>
        <p:spPr>
          <a:xfrm>
            <a:off x="5486646" y="2648445"/>
            <a:ext cx="101509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/>
              <a:t>RBL=1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1DDD1B-C9FE-4FFC-822F-879072653477}"/>
              </a:ext>
            </a:extLst>
          </p:cNvPr>
          <p:cNvSpPr txBox="1"/>
          <p:nvPr/>
        </p:nvSpPr>
        <p:spPr>
          <a:xfrm>
            <a:off x="0" y="6643684"/>
            <a:ext cx="10347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Credit: Onur </a:t>
            </a:r>
            <a:r>
              <a:rPr lang="en-US" sz="800" i="1" dirty="0" err="1"/>
              <a:t>Mutlu</a:t>
            </a:r>
            <a:r>
              <a:rPr lang="en-US" sz="800" i="1" dirty="0"/>
              <a:t>.</a:t>
            </a:r>
            <a:endParaRPr lang="en-US" sz="8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1ECBB71-C7F8-404E-8991-E606F10E2E1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Row Operations &amp; Row Buffer Locality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8880D30A-48E8-4901-8201-62A78180C739}"/>
              </a:ext>
            </a:extLst>
          </p:cNvPr>
          <p:cNvSpPr txBox="1">
            <a:spLocks/>
          </p:cNvSpPr>
          <p:nvPr/>
        </p:nvSpPr>
        <p:spPr>
          <a:xfrm>
            <a:off x="5601574" y="5221790"/>
            <a:ext cx="5951165" cy="120990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Improving Row Buffer Locality (RBL) is the key to improve DRAM efficiency</a:t>
            </a:r>
          </a:p>
        </p:txBody>
      </p:sp>
    </p:spTree>
    <p:extLst>
      <p:ext uri="{BB962C8B-B14F-4D97-AF65-F5344CB8AC3E}">
        <p14:creationId xmlns:p14="http://schemas.microsoft.com/office/powerpoint/2010/main" val="355826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83951E-6 L 0.05608 -2.83951E-6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2.46914E-6 L 0.05782 -0.00061 C 0.05816 0.07284 0.05816 0.14692 0.05851 0.22099 " pathEditMode="relative" rAng="0" ptsTypes="AAA">
                                      <p:cBhvr>
                                        <p:cTn id="1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83951E-6 L 0.05608 -2.83951E-6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46914E-6 L 0.03855 0.00093 L 0.03855 0.22222 " pathEditMode="relative" rAng="0" ptsTypes="AAA">
                                      <p:cBhvr>
                                        <p:cTn id="20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19753E-6 L 0.05607 -4.19753E-6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2.46914E-6 L 0.0573 -0.00092 C 0.05747 0.07315 0.05782 0.14722 0.05816 0.2213 L 0.05816 0.22161 " pathEditMode="relative" rAng="0" ptsTypes="AAAA">
                                      <p:cBhvr>
                                        <p:cTn id="28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11019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95236" grpId="0" animBg="1"/>
      <p:bldP spid="95237" grpId="0" animBg="1"/>
      <p:bldP spid="95238" grpId="0" animBg="1"/>
      <p:bldP spid="95239" grpId="0" animBg="1"/>
      <p:bldP spid="95240" grpId="0" animBg="1"/>
      <p:bldP spid="95241" grpId="0" animBg="1"/>
      <p:bldP spid="95242" grpId="0" animBg="1"/>
      <p:bldP spid="12" grpId="0" animBg="1"/>
      <p:bldP spid="13" grpId="0" animBg="1"/>
      <p:bldP spid="14" grpId="0"/>
      <p:bldP spid="15" grpId="0"/>
      <p:bldP spid="15" grpId="1"/>
      <p:bldP spid="16" grpId="0" animBg="1"/>
      <p:bldP spid="17" grpId="0"/>
      <p:bldP spid="18" grpId="0"/>
      <p:bldP spid="95250" grpId="0" animBg="1"/>
      <p:bldP spid="95251" grpId="0" animBg="1"/>
      <p:bldP spid="95252" grpId="0" animBg="1"/>
      <p:bldP spid="95253" grpId="0" animBg="1"/>
      <p:bldP spid="95254" grpId="0" animBg="1"/>
      <p:bldP spid="95255" grpId="0" animBg="1"/>
      <p:bldP spid="95256" grpId="0" animBg="1"/>
      <p:bldP spid="26" grpId="0" animBg="1"/>
      <p:bldP spid="27" grpId="0" animBg="1"/>
      <p:bldP spid="28" grpId="0" animBg="1"/>
      <p:bldP spid="29" grpId="0"/>
      <p:bldP spid="29" grpId="1"/>
      <p:bldP spid="29" grpId="2"/>
      <p:bldP spid="29" grpId="3"/>
      <p:bldP spid="30" grpId="0"/>
      <p:bldP spid="30" grpId="1"/>
      <p:bldP spid="31" grpId="0" animBg="1"/>
      <p:bldP spid="32" grpId="0" animBg="1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 animBg="1"/>
      <p:bldP spid="41" grpId="1" animBg="1"/>
      <p:bldP spid="41" grpId="2" animBg="1"/>
      <p:bldP spid="45" grpId="0"/>
      <p:bldP spid="46" grpId="0"/>
      <p:bldP spid="46" grpId="1"/>
      <p:bldP spid="48" grpId="0"/>
      <p:bldP spid="48" grpId="1"/>
      <p:bldP spid="49" grpId="0" animBg="1"/>
      <p:bldP spid="49" grpId="1" animBg="1"/>
      <p:bldP spid="51" grpId="0" animBg="1"/>
      <p:bldP spid="51" grpId="1" animBg="1"/>
      <p:bldP spid="51" grpId="2" animBg="1"/>
      <p:bldP spid="52" grpId="0"/>
      <p:bldP spid="53" grpId="0"/>
      <p:bldP spid="53" grpId="1"/>
      <p:bldP spid="54" grpId="0"/>
      <p:bldP spid="54" grpId="1"/>
      <p:bldP spid="95286" grpId="0"/>
      <p:bldP spid="95287" grpId="0"/>
      <p:bldP spid="57" grpId="0"/>
      <p:bldP spid="62" grpId="0" animBg="1"/>
      <p:bldP spid="62" grpId="1" animBg="1"/>
      <p:bldP spid="62" grpId="2" animBg="1"/>
      <p:bldP spid="64" grpId="0" animBg="1"/>
      <p:bldP spid="64" grpId="1" animBg="1"/>
      <p:bldP spid="64" grpId="2" animBg="1"/>
      <p:bldP spid="66" grpId="0" animBg="1"/>
      <p:bldP spid="66" grpId="1" animBg="1"/>
      <p:bldP spid="66" grpId="2" animBg="1"/>
      <p:bldP spid="3" grpId="0"/>
      <p:bldP spid="4" grpId="0"/>
      <p:bldP spid="67" grpId="0"/>
      <p:bldP spid="5" grpId="0" animBg="1"/>
      <p:bldP spid="69" grpId="0" animBg="1"/>
      <p:bldP spid="70" grpId="0"/>
      <p:bldP spid="71" grpId="0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E7169D-C37A-4615-BE51-28902EF9B3DC}"/>
              </a:ext>
            </a:extLst>
          </p:cNvPr>
          <p:cNvSpPr/>
          <p:nvPr/>
        </p:nvSpPr>
        <p:spPr>
          <a:xfrm>
            <a:off x="2888501" y="3126309"/>
            <a:ext cx="5849099" cy="5161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D51A0-4E97-4686-BA56-3B22A6F3B1BC}"/>
              </a:ext>
            </a:extLst>
          </p:cNvPr>
          <p:cNvSpPr/>
          <p:nvPr/>
        </p:nvSpPr>
        <p:spPr>
          <a:xfrm>
            <a:off x="4686863" y="3171401"/>
            <a:ext cx="2041781" cy="290624"/>
          </a:xfrm>
          <a:prstGeom prst="rect">
            <a:avLst/>
          </a:prstGeom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AD650A3-C1B3-40E0-B335-F62A4386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3CD5B470-24F1-6744-BE88-730898E97D2D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13C951-A131-4E4E-9DCB-6F0F95FB935E}"/>
              </a:ext>
            </a:extLst>
          </p:cNvPr>
          <p:cNvSpPr txBox="1"/>
          <p:nvPr/>
        </p:nvSpPr>
        <p:spPr>
          <a:xfrm>
            <a:off x="8964021" y="1481084"/>
            <a:ext cx="2308517" cy="23083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Activation Counter:</a:t>
            </a:r>
          </a:p>
          <a:p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R1: Activation = 1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2</a:t>
            </a: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R1: Activation = 3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4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4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RBL = 5 / 4 = 1.25</a:t>
            </a:r>
          </a:p>
          <a:p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4E151F-EC82-491C-91CD-C93CC70F3CAE}"/>
              </a:ext>
            </a:extLst>
          </p:cNvPr>
          <p:cNvSpPr/>
          <p:nvPr/>
        </p:nvSpPr>
        <p:spPr>
          <a:xfrm>
            <a:off x="2397427" y="3171401"/>
            <a:ext cx="2041781" cy="290624"/>
          </a:xfrm>
          <a:prstGeom prst="rect">
            <a:avLst/>
          </a:prstGeom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7767E0-74FA-4B39-976F-0AD181762110}"/>
              </a:ext>
            </a:extLst>
          </p:cNvPr>
          <p:cNvCxnSpPr>
            <a:cxnSpLocks/>
          </p:cNvCxnSpPr>
          <p:nvPr/>
        </p:nvCxnSpPr>
        <p:spPr>
          <a:xfrm flipH="1">
            <a:off x="6151213" y="2208912"/>
            <a:ext cx="507844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EC2209-D2DA-42B3-BCF1-8296B8C04FBE}"/>
              </a:ext>
            </a:extLst>
          </p:cNvPr>
          <p:cNvSpPr txBox="1"/>
          <p:nvPr/>
        </p:nvSpPr>
        <p:spPr>
          <a:xfrm>
            <a:off x="6659056" y="1962691"/>
            <a:ext cx="1793653" cy="46166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currently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pending queue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84DF78-FC5B-403A-A5A9-58E73011D674}"/>
              </a:ext>
            </a:extLst>
          </p:cNvPr>
          <p:cNvCxnSpPr>
            <a:cxnSpLocks/>
          </p:cNvCxnSpPr>
          <p:nvPr/>
        </p:nvCxnSpPr>
        <p:spPr>
          <a:xfrm flipH="1">
            <a:off x="6151212" y="1935605"/>
            <a:ext cx="1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A8ADA1-FECB-4DED-94A8-A6F18F3FF85D}"/>
              </a:ext>
            </a:extLst>
          </p:cNvPr>
          <p:cNvGrpSpPr/>
          <p:nvPr/>
        </p:nvGrpSpPr>
        <p:grpSpPr>
          <a:xfrm>
            <a:off x="8055496" y="2448914"/>
            <a:ext cx="739305" cy="647185"/>
            <a:chOff x="6394216" y="1680056"/>
            <a:chExt cx="554479" cy="48538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ECAEA5-0F3F-4D84-82EB-D88FB70E4992}"/>
                </a:ext>
              </a:extLst>
            </p:cNvPr>
            <p:cNvSpPr txBox="1"/>
            <p:nvPr/>
          </p:nvSpPr>
          <p:spPr>
            <a:xfrm>
              <a:off x="6394216" y="1680056"/>
              <a:ext cx="554479" cy="3462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oldest </a:t>
              </a:r>
            </a:p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98686C-E396-4855-AD41-8993F710DE78}"/>
                </a:ext>
              </a:extLst>
            </p:cNvPr>
            <p:cNvCxnSpPr>
              <a:cxnSpLocks/>
            </p:cNvCxnSpPr>
            <p:nvPr/>
          </p:nvCxnSpPr>
          <p:spPr>
            <a:xfrm>
              <a:off x="6716778" y="2017002"/>
              <a:ext cx="0" cy="148443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ounded Rectangle 260">
            <a:extLst>
              <a:ext uri="{FF2B5EF4-FFF2-40B4-BE49-F238E27FC236}">
                <a16:creationId xmlns:a16="http://schemas.microsoft.com/office/drawing/2014/main" id="{8198034A-6896-4F31-A0D7-EDD0ECA8CB71}"/>
              </a:ext>
            </a:extLst>
          </p:cNvPr>
          <p:cNvSpPr/>
          <p:nvPr/>
        </p:nvSpPr>
        <p:spPr>
          <a:xfrm>
            <a:off x="8271080" y="3192847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094363-1FCA-4C20-8E4B-40984C8F660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452709" y="2193524"/>
            <a:ext cx="296488" cy="1539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379162-86B2-47FD-8216-4A54B09D07D9}"/>
              </a:ext>
            </a:extLst>
          </p:cNvPr>
          <p:cNvCxnSpPr>
            <a:cxnSpLocks/>
          </p:cNvCxnSpPr>
          <p:nvPr/>
        </p:nvCxnSpPr>
        <p:spPr>
          <a:xfrm flipH="1">
            <a:off x="8737599" y="1971804"/>
            <a:ext cx="11597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ounded Rectangle 260">
            <a:extLst>
              <a:ext uri="{FF2B5EF4-FFF2-40B4-BE49-F238E27FC236}">
                <a16:creationId xmlns:a16="http://schemas.microsoft.com/office/drawing/2014/main" id="{3C6C8BF2-3EC0-40A1-8F94-D0113376BA2A}"/>
              </a:ext>
            </a:extLst>
          </p:cNvPr>
          <p:cNvSpPr/>
          <p:nvPr/>
        </p:nvSpPr>
        <p:spPr>
          <a:xfrm>
            <a:off x="7802361" y="3194632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sp>
        <p:nvSpPr>
          <p:cNvPr id="22" name="Rounded Rectangle 260">
            <a:extLst>
              <a:ext uri="{FF2B5EF4-FFF2-40B4-BE49-F238E27FC236}">
                <a16:creationId xmlns:a16="http://schemas.microsoft.com/office/drawing/2014/main" id="{77B20152-285A-4B2B-8B8E-53D6F426C624}"/>
              </a:ext>
            </a:extLst>
          </p:cNvPr>
          <p:cNvSpPr/>
          <p:nvPr/>
        </p:nvSpPr>
        <p:spPr>
          <a:xfrm>
            <a:off x="7328348" y="3194632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23" name="Rounded Rectangle 260">
            <a:extLst>
              <a:ext uri="{FF2B5EF4-FFF2-40B4-BE49-F238E27FC236}">
                <a16:creationId xmlns:a16="http://schemas.microsoft.com/office/drawing/2014/main" id="{B4DD4325-F843-4F68-8C40-002C74B605C0}"/>
              </a:ext>
            </a:extLst>
          </p:cNvPr>
          <p:cNvSpPr/>
          <p:nvPr/>
        </p:nvSpPr>
        <p:spPr>
          <a:xfrm>
            <a:off x="6844168" y="3194632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EE3F69-51BB-43A9-9763-B743EBBB46F8}"/>
              </a:ext>
            </a:extLst>
          </p:cNvPr>
          <p:cNvCxnSpPr>
            <a:cxnSpLocks/>
          </p:cNvCxnSpPr>
          <p:nvPr/>
        </p:nvCxnSpPr>
        <p:spPr>
          <a:xfrm flipH="1">
            <a:off x="2880511" y="1968829"/>
            <a:ext cx="3959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31C8AA-6AE1-4C19-86B9-5DEF4751A02F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893456" y="2188786"/>
            <a:ext cx="359321" cy="1538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A05935-2A06-40D2-B3D0-26DB8AB1295F}"/>
              </a:ext>
            </a:extLst>
          </p:cNvPr>
          <p:cNvSpPr txBox="1"/>
          <p:nvPr/>
        </p:nvSpPr>
        <p:spPr>
          <a:xfrm>
            <a:off x="3252777" y="1957953"/>
            <a:ext cx="887423" cy="46166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BB74CA-C79E-47B3-84C2-11327CFFC02D}"/>
              </a:ext>
            </a:extLst>
          </p:cNvPr>
          <p:cNvCxnSpPr>
            <a:cxnSpLocks/>
          </p:cNvCxnSpPr>
          <p:nvPr/>
        </p:nvCxnSpPr>
        <p:spPr>
          <a:xfrm>
            <a:off x="4140199" y="2210523"/>
            <a:ext cx="2000027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60">
            <a:extLst>
              <a:ext uri="{FF2B5EF4-FFF2-40B4-BE49-F238E27FC236}">
                <a16:creationId xmlns:a16="http://schemas.microsoft.com/office/drawing/2014/main" id="{C895FF95-5A6D-4A97-9ECB-C7619D2BD841}"/>
              </a:ext>
            </a:extLst>
          </p:cNvPr>
          <p:cNvSpPr/>
          <p:nvPr/>
        </p:nvSpPr>
        <p:spPr>
          <a:xfrm>
            <a:off x="4888569" y="3194632"/>
            <a:ext cx="388193" cy="387179"/>
          </a:xfrm>
          <a:prstGeom prst="roundRect">
            <a:avLst/>
          </a:prstGeom>
          <a:solidFill>
            <a:schemeClr val="accent6">
              <a:lumMod val="6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29" name="Rounded Rectangle 260">
            <a:extLst>
              <a:ext uri="{FF2B5EF4-FFF2-40B4-BE49-F238E27FC236}">
                <a16:creationId xmlns:a16="http://schemas.microsoft.com/office/drawing/2014/main" id="{FFC7CF9E-A105-4409-B256-F6864202132A}"/>
              </a:ext>
            </a:extLst>
          </p:cNvPr>
          <p:cNvSpPr/>
          <p:nvPr/>
        </p:nvSpPr>
        <p:spPr>
          <a:xfrm>
            <a:off x="3878606" y="3194632"/>
            <a:ext cx="388193" cy="387179"/>
          </a:xfrm>
          <a:prstGeom prst="roundRect">
            <a:avLst/>
          </a:prstGeom>
          <a:solidFill>
            <a:schemeClr val="accent6">
              <a:lumMod val="8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</a:p>
        </p:txBody>
      </p:sp>
      <p:sp>
        <p:nvSpPr>
          <p:cNvPr id="30" name="Rounded Rectangle 260">
            <a:extLst>
              <a:ext uri="{FF2B5EF4-FFF2-40B4-BE49-F238E27FC236}">
                <a16:creationId xmlns:a16="http://schemas.microsoft.com/office/drawing/2014/main" id="{843581DE-30B2-4BA6-8C35-4D654114B4DC}"/>
              </a:ext>
            </a:extLst>
          </p:cNvPr>
          <p:cNvSpPr/>
          <p:nvPr/>
        </p:nvSpPr>
        <p:spPr>
          <a:xfrm>
            <a:off x="4386096" y="3197596"/>
            <a:ext cx="388193" cy="3871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D657580-4010-48F0-BD96-64B99EE1AB60}"/>
              </a:ext>
            </a:extLst>
          </p:cNvPr>
          <p:cNvSpPr txBox="1">
            <a:spLocks/>
          </p:cNvSpPr>
          <p:nvPr/>
        </p:nvSpPr>
        <p:spPr>
          <a:xfrm>
            <a:off x="219754" y="1493661"/>
            <a:ext cx="2895108" cy="120990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b="1" dirty="0">
                <a:solidFill>
                  <a:srgbClr val="0070C0"/>
                </a:solidFill>
                <a:sym typeface="Wingdings" panose="05000000000000000000" pitchFamily="2" charset="2"/>
              </a:rPr>
              <a:t>In-order scheduling</a:t>
            </a:r>
          </a:p>
          <a:p>
            <a:pPr marL="0" indent="0">
              <a:buNone/>
            </a:pPr>
            <a:r>
              <a:rPr lang="en-US" sz="2133" b="1" dirty="0">
                <a:solidFill>
                  <a:srgbClr val="0070C0"/>
                </a:solidFill>
                <a:sym typeface="Wingdings" panose="05000000000000000000" pitchFamily="2" charset="2"/>
              </a:rPr>
              <a:t>(FIFO):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435C6F-87E9-49B0-A0A3-24F306B6B7A0}"/>
              </a:ext>
            </a:extLst>
          </p:cNvPr>
          <p:cNvGrpSpPr/>
          <p:nvPr/>
        </p:nvGrpSpPr>
        <p:grpSpPr>
          <a:xfrm>
            <a:off x="128767" y="3128623"/>
            <a:ext cx="2637988" cy="420564"/>
            <a:chOff x="77054" y="4139100"/>
            <a:chExt cx="1978491" cy="31542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8528BA-4A83-46B8-A108-64883EC8C550}"/>
                </a:ext>
              </a:extLst>
            </p:cNvPr>
            <p:cNvSpPr txBox="1"/>
            <p:nvPr/>
          </p:nvSpPr>
          <p:spPr>
            <a:xfrm>
              <a:off x="77054" y="4139100"/>
              <a:ext cx="177599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Request Stream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6E55E6-55DE-4CAA-BC80-55A7D14DA1EB}"/>
                </a:ext>
              </a:extLst>
            </p:cNvPr>
            <p:cNvCxnSpPr>
              <a:cxnSpLocks/>
            </p:cNvCxnSpPr>
            <p:nvPr/>
          </p:nvCxnSpPr>
          <p:spPr>
            <a:xfrm>
              <a:off x="1787802" y="4336022"/>
              <a:ext cx="2677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ounded Rectangle 260">
            <a:extLst>
              <a:ext uri="{FF2B5EF4-FFF2-40B4-BE49-F238E27FC236}">
                <a16:creationId xmlns:a16="http://schemas.microsoft.com/office/drawing/2014/main" id="{E52FBEA1-37FD-4439-946D-F3640B32E00F}"/>
              </a:ext>
            </a:extLst>
          </p:cNvPr>
          <p:cNvSpPr/>
          <p:nvPr/>
        </p:nvSpPr>
        <p:spPr>
          <a:xfrm>
            <a:off x="6356084" y="3187759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D5C6F3-CF01-4B1C-BBC9-5AC5808DDB19}"/>
              </a:ext>
            </a:extLst>
          </p:cNvPr>
          <p:cNvSpPr/>
          <p:nvPr/>
        </p:nvSpPr>
        <p:spPr>
          <a:xfrm>
            <a:off x="2888501" y="5587228"/>
            <a:ext cx="5849099" cy="5161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ED1FDF-52B6-4769-B59C-59A5B695F240}"/>
              </a:ext>
            </a:extLst>
          </p:cNvPr>
          <p:cNvSpPr/>
          <p:nvPr/>
        </p:nvSpPr>
        <p:spPr>
          <a:xfrm>
            <a:off x="4686863" y="5632320"/>
            <a:ext cx="2041781" cy="290624"/>
          </a:xfrm>
          <a:prstGeom prst="rect">
            <a:avLst/>
          </a:prstGeom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F6E40E-9D70-4E10-8B73-17F021E7EB23}"/>
              </a:ext>
            </a:extLst>
          </p:cNvPr>
          <p:cNvSpPr txBox="1"/>
          <p:nvPr/>
        </p:nvSpPr>
        <p:spPr>
          <a:xfrm>
            <a:off x="8977525" y="3942058"/>
            <a:ext cx="2194703" cy="23083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Activation Counter:</a:t>
            </a:r>
          </a:p>
          <a:p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R1: Activation = 1</a:t>
            </a: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R1: Activation = 1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2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2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2</a:t>
            </a:r>
          </a:p>
          <a:p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RBL = 5 / 2 = 2.5</a:t>
            </a:r>
          </a:p>
          <a:p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1512F-525F-4985-B39C-D41DFB6F6FB0}"/>
              </a:ext>
            </a:extLst>
          </p:cNvPr>
          <p:cNvSpPr/>
          <p:nvPr/>
        </p:nvSpPr>
        <p:spPr>
          <a:xfrm>
            <a:off x="2397427" y="5632320"/>
            <a:ext cx="2041781" cy="290624"/>
          </a:xfrm>
          <a:prstGeom prst="rect">
            <a:avLst/>
          </a:prstGeom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699C36-0625-4916-BB8B-E5B0DFBE6EF1}"/>
              </a:ext>
            </a:extLst>
          </p:cNvPr>
          <p:cNvCxnSpPr>
            <a:cxnSpLocks/>
          </p:cNvCxnSpPr>
          <p:nvPr/>
        </p:nvCxnSpPr>
        <p:spPr>
          <a:xfrm flipH="1">
            <a:off x="6151213" y="4669831"/>
            <a:ext cx="507844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ED71A07-1A9A-4D7B-B189-A338085A2F0B}"/>
              </a:ext>
            </a:extLst>
          </p:cNvPr>
          <p:cNvSpPr txBox="1"/>
          <p:nvPr/>
        </p:nvSpPr>
        <p:spPr>
          <a:xfrm>
            <a:off x="6686895" y="4423610"/>
            <a:ext cx="1737975" cy="461665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currently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pending queue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0021A0-2D69-4E2A-AEC1-6E64FE031AD9}"/>
              </a:ext>
            </a:extLst>
          </p:cNvPr>
          <p:cNvCxnSpPr>
            <a:cxnSpLocks/>
          </p:cNvCxnSpPr>
          <p:nvPr/>
        </p:nvCxnSpPr>
        <p:spPr>
          <a:xfrm flipH="1">
            <a:off x="6151212" y="4396524"/>
            <a:ext cx="1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1CE2A3-C171-4930-A6B9-A680C97FF76F}"/>
              </a:ext>
            </a:extLst>
          </p:cNvPr>
          <p:cNvGrpSpPr/>
          <p:nvPr/>
        </p:nvGrpSpPr>
        <p:grpSpPr>
          <a:xfrm>
            <a:off x="8055496" y="4909833"/>
            <a:ext cx="739305" cy="647185"/>
            <a:chOff x="6394216" y="1680056"/>
            <a:chExt cx="554479" cy="48538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331D87-47AC-42D2-AB1E-0DDED5B12506}"/>
                </a:ext>
              </a:extLst>
            </p:cNvPr>
            <p:cNvSpPr txBox="1"/>
            <p:nvPr/>
          </p:nvSpPr>
          <p:spPr>
            <a:xfrm>
              <a:off x="6394216" y="1680056"/>
              <a:ext cx="554479" cy="3462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oldest </a:t>
              </a:r>
            </a:p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E3D44B2-C243-4BDE-91A7-3878BF66B54D}"/>
                </a:ext>
              </a:extLst>
            </p:cNvPr>
            <p:cNvCxnSpPr>
              <a:cxnSpLocks/>
            </p:cNvCxnSpPr>
            <p:nvPr/>
          </p:nvCxnSpPr>
          <p:spPr>
            <a:xfrm>
              <a:off x="6716778" y="2017002"/>
              <a:ext cx="0" cy="148443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ounded Rectangle 260">
            <a:extLst>
              <a:ext uri="{FF2B5EF4-FFF2-40B4-BE49-F238E27FC236}">
                <a16:creationId xmlns:a16="http://schemas.microsoft.com/office/drawing/2014/main" id="{D0A2CC5D-89A4-4719-AF6B-CE0378BB77D5}"/>
              </a:ext>
            </a:extLst>
          </p:cNvPr>
          <p:cNvSpPr/>
          <p:nvPr/>
        </p:nvSpPr>
        <p:spPr>
          <a:xfrm>
            <a:off x="8271080" y="5653765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67EC29-06FC-48EE-B5A9-76F4F5EAB3BF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424870" y="4654443"/>
            <a:ext cx="324327" cy="1538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AE7179-2567-4160-9BA7-5E91FF4A86EF}"/>
              </a:ext>
            </a:extLst>
          </p:cNvPr>
          <p:cNvCxnSpPr>
            <a:cxnSpLocks/>
          </p:cNvCxnSpPr>
          <p:nvPr/>
        </p:nvCxnSpPr>
        <p:spPr>
          <a:xfrm flipH="1">
            <a:off x="8737599" y="4432723"/>
            <a:ext cx="11597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ounded Rectangle 260">
            <a:extLst>
              <a:ext uri="{FF2B5EF4-FFF2-40B4-BE49-F238E27FC236}">
                <a16:creationId xmlns:a16="http://schemas.microsoft.com/office/drawing/2014/main" id="{C6E5D884-F7DE-438C-8769-779225753B78}"/>
              </a:ext>
            </a:extLst>
          </p:cNvPr>
          <p:cNvSpPr/>
          <p:nvPr/>
        </p:nvSpPr>
        <p:spPr>
          <a:xfrm>
            <a:off x="7802361" y="5655551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sp>
        <p:nvSpPr>
          <p:cNvPr id="50" name="Rounded Rectangle 260">
            <a:extLst>
              <a:ext uri="{FF2B5EF4-FFF2-40B4-BE49-F238E27FC236}">
                <a16:creationId xmlns:a16="http://schemas.microsoft.com/office/drawing/2014/main" id="{CB0D9E95-7861-481F-9F16-8BB0DC685360}"/>
              </a:ext>
            </a:extLst>
          </p:cNvPr>
          <p:cNvSpPr/>
          <p:nvPr/>
        </p:nvSpPr>
        <p:spPr>
          <a:xfrm>
            <a:off x="7328348" y="5655551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51" name="Rounded Rectangle 260">
            <a:extLst>
              <a:ext uri="{FF2B5EF4-FFF2-40B4-BE49-F238E27FC236}">
                <a16:creationId xmlns:a16="http://schemas.microsoft.com/office/drawing/2014/main" id="{D16C5F30-3020-4B7A-B483-96ABC4657FEB}"/>
              </a:ext>
            </a:extLst>
          </p:cNvPr>
          <p:cNvSpPr/>
          <p:nvPr/>
        </p:nvSpPr>
        <p:spPr>
          <a:xfrm>
            <a:off x="6844168" y="5655551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10A5D99-976E-4336-9733-D8274FB1223F}"/>
              </a:ext>
            </a:extLst>
          </p:cNvPr>
          <p:cNvCxnSpPr>
            <a:cxnSpLocks/>
          </p:cNvCxnSpPr>
          <p:nvPr/>
        </p:nvCxnSpPr>
        <p:spPr>
          <a:xfrm flipH="1">
            <a:off x="2880511" y="4429748"/>
            <a:ext cx="3959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C52D6C-A28C-4429-9E9C-266EB9F54EEE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2893454" y="4649705"/>
            <a:ext cx="390902" cy="1538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7C156F-45AA-4B3B-945A-CBD556B6A6C0}"/>
              </a:ext>
            </a:extLst>
          </p:cNvPr>
          <p:cNvSpPr txBox="1"/>
          <p:nvPr/>
        </p:nvSpPr>
        <p:spPr>
          <a:xfrm>
            <a:off x="3284356" y="4418872"/>
            <a:ext cx="824264" cy="461665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351243-8BEE-4890-B0D2-C9D5232F754E}"/>
              </a:ext>
            </a:extLst>
          </p:cNvPr>
          <p:cNvCxnSpPr>
            <a:cxnSpLocks/>
          </p:cNvCxnSpPr>
          <p:nvPr/>
        </p:nvCxnSpPr>
        <p:spPr>
          <a:xfrm>
            <a:off x="4140199" y="4671441"/>
            <a:ext cx="2000027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ounded Rectangle 260">
            <a:extLst>
              <a:ext uri="{FF2B5EF4-FFF2-40B4-BE49-F238E27FC236}">
                <a16:creationId xmlns:a16="http://schemas.microsoft.com/office/drawing/2014/main" id="{E46A8BAD-C1BF-45D5-A343-2982CBCC8AA3}"/>
              </a:ext>
            </a:extLst>
          </p:cNvPr>
          <p:cNvSpPr/>
          <p:nvPr/>
        </p:nvSpPr>
        <p:spPr>
          <a:xfrm>
            <a:off x="4888569" y="5655551"/>
            <a:ext cx="388193" cy="387179"/>
          </a:xfrm>
          <a:prstGeom prst="roundRect">
            <a:avLst/>
          </a:prstGeom>
          <a:solidFill>
            <a:schemeClr val="accent6">
              <a:lumMod val="6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57" name="Rounded Rectangle 260">
            <a:extLst>
              <a:ext uri="{FF2B5EF4-FFF2-40B4-BE49-F238E27FC236}">
                <a16:creationId xmlns:a16="http://schemas.microsoft.com/office/drawing/2014/main" id="{149E1E0E-44C2-463A-84F5-069F599996A1}"/>
              </a:ext>
            </a:extLst>
          </p:cNvPr>
          <p:cNvSpPr/>
          <p:nvPr/>
        </p:nvSpPr>
        <p:spPr>
          <a:xfrm>
            <a:off x="3878606" y="5655551"/>
            <a:ext cx="388193" cy="387179"/>
          </a:xfrm>
          <a:prstGeom prst="roundRect">
            <a:avLst/>
          </a:prstGeom>
          <a:solidFill>
            <a:schemeClr val="accent6">
              <a:lumMod val="8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</a:p>
        </p:txBody>
      </p:sp>
      <p:sp>
        <p:nvSpPr>
          <p:cNvPr id="58" name="Rounded Rectangle 260">
            <a:extLst>
              <a:ext uri="{FF2B5EF4-FFF2-40B4-BE49-F238E27FC236}">
                <a16:creationId xmlns:a16="http://schemas.microsoft.com/office/drawing/2014/main" id="{ADD053CA-260C-4E04-A047-CB5207765A1F}"/>
              </a:ext>
            </a:extLst>
          </p:cNvPr>
          <p:cNvSpPr/>
          <p:nvPr/>
        </p:nvSpPr>
        <p:spPr>
          <a:xfrm>
            <a:off x="4386096" y="5658515"/>
            <a:ext cx="388193" cy="3871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F6F1968B-B7D7-4683-9017-F34571CD1349}"/>
              </a:ext>
            </a:extLst>
          </p:cNvPr>
          <p:cNvSpPr txBox="1">
            <a:spLocks/>
          </p:cNvSpPr>
          <p:nvPr/>
        </p:nvSpPr>
        <p:spPr>
          <a:xfrm>
            <a:off x="219753" y="3942057"/>
            <a:ext cx="3387711" cy="120990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b="1" dirty="0">
                <a:solidFill>
                  <a:srgbClr val="0070C0"/>
                </a:solidFill>
                <a:sym typeface="Wingdings" panose="05000000000000000000" pitchFamily="2" charset="2"/>
              </a:rPr>
              <a:t>Out-of-order scheduling</a:t>
            </a:r>
          </a:p>
          <a:p>
            <a:pPr marL="0" indent="0">
              <a:buNone/>
            </a:pPr>
            <a:r>
              <a:rPr lang="en-US" sz="2133" b="1" dirty="0">
                <a:solidFill>
                  <a:srgbClr val="0070C0"/>
                </a:solidFill>
                <a:sym typeface="Wingdings" panose="05000000000000000000" pitchFamily="2" charset="2"/>
              </a:rPr>
              <a:t>(FR-FCFS):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D95755-1134-4F20-913A-E5B7C0BEE603}"/>
              </a:ext>
            </a:extLst>
          </p:cNvPr>
          <p:cNvGrpSpPr/>
          <p:nvPr/>
        </p:nvGrpSpPr>
        <p:grpSpPr>
          <a:xfrm>
            <a:off x="136972" y="5584454"/>
            <a:ext cx="2602115" cy="420564"/>
            <a:chOff x="183391" y="4243362"/>
            <a:chExt cx="1951586" cy="31542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53D70E-6794-433D-9EAD-E3E873D76920}"/>
                </a:ext>
              </a:extLst>
            </p:cNvPr>
            <p:cNvSpPr txBox="1"/>
            <p:nvPr/>
          </p:nvSpPr>
          <p:spPr>
            <a:xfrm>
              <a:off x="183391" y="4243362"/>
              <a:ext cx="1689678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Request Stream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3CC1D2-DA0D-466F-B203-F570863128B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234" y="4440665"/>
              <a:ext cx="2677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Rounded Rectangle 260">
            <a:extLst>
              <a:ext uri="{FF2B5EF4-FFF2-40B4-BE49-F238E27FC236}">
                <a16:creationId xmlns:a16="http://schemas.microsoft.com/office/drawing/2014/main" id="{18C02BE0-F04E-4022-92CD-39BC035C449E}"/>
              </a:ext>
            </a:extLst>
          </p:cNvPr>
          <p:cNvSpPr/>
          <p:nvPr/>
        </p:nvSpPr>
        <p:spPr>
          <a:xfrm>
            <a:off x="6356084" y="5648677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233ED2C0-5A90-4185-A752-A7A6CE75E854}"/>
              </a:ext>
            </a:extLst>
          </p:cNvPr>
          <p:cNvSpPr/>
          <p:nvPr/>
        </p:nvSpPr>
        <p:spPr>
          <a:xfrm rot="5400000">
            <a:off x="7338357" y="448057"/>
            <a:ext cx="217848" cy="26038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7465EF-1A69-4B09-AE7A-11B304627A28}"/>
              </a:ext>
            </a:extLst>
          </p:cNvPr>
          <p:cNvSpPr/>
          <p:nvPr/>
        </p:nvSpPr>
        <p:spPr>
          <a:xfrm>
            <a:off x="5093620" y="1219947"/>
            <a:ext cx="393771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b="1" dirty="0">
                <a:solidFill>
                  <a:srgbClr val="FF0000"/>
                </a:solidFill>
              </a:rPr>
              <a:t>Visible to the memory scheduler 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4558DA81-7674-4C57-A06B-0C50A20D904E}"/>
              </a:ext>
            </a:extLst>
          </p:cNvPr>
          <p:cNvSpPr/>
          <p:nvPr/>
        </p:nvSpPr>
        <p:spPr>
          <a:xfrm rot="10800000">
            <a:off x="10825290" y="2842526"/>
            <a:ext cx="130791" cy="3092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60D53FA-3B81-45D2-B392-415E774AE664}"/>
              </a:ext>
            </a:extLst>
          </p:cNvPr>
          <p:cNvSpPr/>
          <p:nvPr/>
        </p:nvSpPr>
        <p:spPr>
          <a:xfrm>
            <a:off x="10917960" y="2650635"/>
            <a:ext cx="1220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Same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activation</a:t>
            </a:r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D94AB245-2156-4CDC-86C9-FC762EF817F1}"/>
              </a:ext>
            </a:extLst>
          </p:cNvPr>
          <p:cNvSpPr/>
          <p:nvPr/>
        </p:nvSpPr>
        <p:spPr>
          <a:xfrm rot="10800000">
            <a:off x="10825290" y="4555555"/>
            <a:ext cx="130791" cy="3092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95BEB9B-978E-4C0B-BA9A-261E0AF9D8A6}"/>
              </a:ext>
            </a:extLst>
          </p:cNvPr>
          <p:cNvSpPr/>
          <p:nvPr/>
        </p:nvSpPr>
        <p:spPr>
          <a:xfrm>
            <a:off x="10917960" y="4382627"/>
            <a:ext cx="1220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Same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activation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3307A9AC-3AC8-4E92-811F-B6ECA0C469B0}"/>
              </a:ext>
            </a:extLst>
          </p:cNvPr>
          <p:cNvSpPr/>
          <p:nvPr/>
        </p:nvSpPr>
        <p:spPr>
          <a:xfrm rot="10800000">
            <a:off x="10837988" y="5068821"/>
            <a:ext cx="92669" cy="53428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3DEB69A-0845-4A5B-BBEB-149DA0039CB0}"/>
              </a:ext>
            </a:extLst>
          </p:cNvPr>
          <p:cNvSpPr/>
          <p:nvPr/>
        </p:nvSpPr>
        <p:spPr>
          <a:xfrm>
            <a:off x="10917960" y="5016767"/>
            <a:ext cx="1220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Same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activation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C43A0A-1A22-441F-9A60-163D359322C8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b="1" dirty="0"/>
              <a:t>RBL &amp; Memory Scheduling Schemes</a:t>
            </a:r>
          </a:p>
        </p:txBody>
      </p:sp>
    </p:spTree>
    <p:extLst>
      <p:ext uri="{BB962C8B-B14F-4D97-AF65-F5344CB8AC3E}">
        <p14:creationId xmlns:p14="http://schemas.microsoft.com/office/powerpoint/2010/main" val="22661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9.87654E-7 L -0.03993 -9.87654E-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3 -9.87654E-7 L -0.08021 -9.87654E-7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21 -9.87654E-7 L -0.11805 -9.87654E-7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2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5 -9.87654E-7 L -0.15989 -9.87654E-7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00"/>
                            </p:stCondLst>
                            <p:childTnLst>
                              <p:par>
                                <p:cTn id="2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500"/>
                            </p:stCondLst>
                            <p:childTnLst>
                              <p:par>
                                <p:cTn id="2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-0.03993 -2.96296E-6 " pathEditMode="relative" rAng="0" ptsTypes="AA">
                                      <p:cBhvr>
                                        <p:cTn id="2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" y="0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3 -2.96296E-6 L -0.11805 -2.96296E-6 " pathEditMode="relative" rAng="0" ptsTypes="AA">
                                      <p:cBhvr>
                                        <p:cTn id="30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0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5 -2.96296E-6 L -0.15989 -2.96296E-6 " pathEditMode="relative" rAng="0" ptsTypes="AA">
                                      <p:cBhvr>
                                        <p:cTn id="3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0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6" grpId="0"/>
      <p:bldP spid="28" grpId="0" animBg="1"/>
      <p:bldP spid="29" grpId="0" animBg="1"/>
      <p:bldP spid="30" grpId="0" animBg="1"/>
      <p:bldP spid="35" grpId="0" animBg="1"/>
      <p:bldP spid="35" grpId="1" animBg="1"/>
      <p:bldP spid="36" grpId="0" animBg="1"/>
      <p:bldP spid="37" grpId="0" animBg="1"/>
      <p:bldP spid="39" grpId="0" animBg="1"/>
      <p:bldP spid="41" grpId="0"/>
      <p:bldP spid="46" grpId="0" animBg="1"/>
      <p:bldP spid="4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4" grpId="0"/>
      <p:bldP spid="56" grpId="0" animBg="1"/>
      <p:bldP spid="57" grpId="0" animBg="1"/>
      <p:bldP spid="58" grpId="0" animBg="1"/>
      <p:bldP spid="63" grpId="0" animBg="1"/>
      <p:bldP spid="63" grpId="1" animBg="1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DRAM Milestones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CBEF5DC-C95C-4F3D-B9AB-620E752AD83D}"/>
              </a:ext>
            </a:extLst>
          </p:cNvPr>
          <p:cNvSpPr txBox="1">
            <a:spLocks noChangeArrowheads="1"/>
          </p:cNvSpPr>
          <p:nvPr/>
        </p:nvSpPr>
        <p:spPr>
          <a:xfrm>
            <a:off x="1032932" y="4845050"/>
            <a:ext cx="9719734" cy="1555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/>
              <a:t>In the time that the memory to processor </a:t>
            </a:r>
            <a:r>
              <a:rPr lang="en-US" sz="2000" b="1" dirty="0">
                <a:solidFill>
                  <a:schemeClr val="accent1"/>
                </a:solidFill>
              </a:rPr>
              <a:t>bandwidth</a:t>
            </a:r>
            <a:r>
              <a:rPr lang="en-US" sz="2000" b="1" dirty="0"/>
              <a:t> has more than </a:t>
            </a:r>
            <a:r>
              <a:rPr lang="en-US" sz="2000" b="1" dirty="0">
                <a:solidFill>
                  <a:schemeClr val="accent2"/>
                </a:solidFill>
              </a:rPr>
              <a:t>doubled</a:t>
            </a:r>
            <a:r>
              <a:rPr lang="en-US" sz="2000" b="1" dirty="0"/>
              <a:t> the memory </a:t>
            </a:r>
            <a:r>
              <a:rPr lang="en-US" sz="2000" b="1" dirty="0">
                <a:solidFill>
                  <a:schemeClr val="accent1"/>
                </a:solidFill>
              </a:rPr>
              <a:t>latency</a:t>
            </a:r>
            <a:r>
              <a:rPr lang="en-US" sz="2000" b="1" dirty="0"/>
              <a:t> has improved by a factor of only </a:t>
            </a:r>
            <a:r>
              <a:rPr lang="en-US" sz="2000" b="1" dirty="0">
                <a:solidFill>
                  <a:schemeClr val="accent2"/>
                </a:solidFill>
              </a:rPr>
              <a:t>1.2</a:t>
            </a:r>
            <a:r>
              <a:rPr lang="en-US" sz="2000" b="1" dirty="0"/>
              <a:t> to </a:t>
            </a:r>
            <a:r>
              <a:rPr lang="en-US" sz="2000" b="1" dirty="0">
                <a:solidFill>
                  <a:schemeClr val="accent2"/>
                </a:solidFill>
              </a:rPr>
              <a:t>1.4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7" name="Group 94">
            <a:extLst>
              <a:ext uri="{FF2B5EF4-FFF2-40B4-BE49-F238E27FC236}">
                <a16:creationId xmlns:a16="http://schemas.microsoft.com/office/drawing/2014/main" id="{6931AF8A-C6E5-405E-895D-52A392C75EC1}"/>
              </a:ext>
            </a:extLst>
          </p:cNvPr>
          <p:cNvGraphicFramePr>
            <a:graphicFrameLocks/>
          </p:cNvGraphicFramePr>
          <p:nvPr/>
        </p:nvGraphicFramePr>
        <p:xfrm>
          <a:off x="1981200" y="1259851"/>
          <a:ext cx="8229600" cy="3090037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DRAM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DRAM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DRAM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SDRAM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DDR SDRAM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Module Width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Mb/chip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0.06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Die size (mm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Pins/chip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BWidth (MB/s)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267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640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Latency (nsec)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 Box 78">
            <a:extLst>
              <a:ext uri="{FF2B5EF4-FFF2-40B4-BE49-F238E27FC236}">
                <a16:creationId xmlns:a16="http://schemas.microsoft.com/office/drawing/2014/main" id="{2A3ACBDF-8991-4C51-B0AC-46D21FE68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56"/>
            <a:ext cx="1827744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Patterson, CACM Vol 47, #10, 2004</a:t>
            </a:r>
          </a:p>
        </p:txBody>
      </p:sp>
    </p:spTree>
    <p:extLst>
      <p:ext uri="{BB962C8B-B14F-4D97-AF65-F5344CB8AC3E}">
        <p14:creationId xmlns:p14="http://schemas.microsoft.com/office/powerpoint/2010/main" val="22734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Review: DRAM vs. SRAM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919163" y="1276833"/>
            <a:ext cx="8610600" cy="4904891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/>
              <a:t>DRAM</a:t>
            </a:r>
          </a:p>
          <a:p>
            <a:pPr lvl="1"/>
            <a:r>
              <a:rPr lang="en-US" dirty="0">
                <a:ea typeface="ＭＳ Ｐゴシック" charset="0"/>
              </a:rPr>
              <a:t>Slower access (capacitor)</a:t>
            </a:r>
          </a:p>
          <a:p>
            <a:pPr lvl="1"/>
            <a:r>
              <a:rPr lang="en-US" dirty="0">
                <a:ea typeface="ＭＳ Ｐゴシック" charset="0"/>
              </a:rPr>
              <a:t>Higher density (1T 1C cell)</a:t>
            </a:r>
          </a:p>
          <a:p>
            <a:pPr lvl="1"/>
            <a:r>
              <a:rPr lang="en-US" dirty="0">
                <a:ea typeface="ＭＳ Ｐゴシック" charset="0"/>
              </a:rPr>
              <a:t>Lower cost</a:t>
            </a:r>
          </a:p>
          <a:p>
            <a:pPr lvl="1"/>
            <a:r>
              <a:rPr lang="en-US" dirty="0">
                <a:ea typeface="ＭＳ Ｐゴシック" charset="0"/>
              </a:rPr>
              <a:t>Requires refresh (power, performance, circuitry)</a:t>
            </a:r>
          </a:p>
          <a:p>
            <a:pPr lvl="1"/>
            <a:r>
              <a:rPr lang="en-US" dirty="0">
                <a:ea typeface="ＭＳ Ｐゴシック" charset="0"/>
              </a:rPr>
              <a:t>Manufacturing requires putting capacitor and logic together</a:t>
            </a:r>
          </a:p>
          <a:p>
            <a:pPr marL="527518" lvl="1" indent="0">
              <a:buNone/>
            </a:pPr>
            <a:endParaRPr lang="en-US" dirty="0">
              <a:ea typeface="ＭＳ Ｐゴシック" charset="0"/>
            </a:endParaRPr>
          </a:p>
          <a:p>
            <a:pPr marL="527518" lvl="1" indent="0">
              <a:buNone/>
            </a:pPr>
            <a:endParaRPr lang="en-US" dirty="0">
              <a:ea typeface="ＭＳ Ｐゴシック" charset="0"/>
            </a:endParaRPr>
          </a:p>
          <a:p>
            <a:r>
              <a:rPr lang="en-US" sz="3800" b="1" dirty="0"/>
              <a:t>SRAM</a:t>
            </a:r>
          </a:p>
          <a:p>
            <a:pPr lvl="1"/>
            <a:r>
              <a:rPr lang="en-US" dirty="0">
                <a:ea typeface="ＭＳ Ｐゴシック" charset="0"/>
              </a:rPr>
              <a:t>Faster access (no capacitor)</a:t>
            </a:r>
          </a:p>
          <a:p>
            <a:pPr lvl="1"/>
            <a:r>
              <a:rPr lang="en-US" dirty="0">
                <a:ea typeface="ＭＳ Ｐゴシック" charset="0"/>
              </a:rPr>
              <a:t>Lower density (6T cell)</a:t>
            </a:r>
          </a:p>
          <a:p>
            <a:pPr lvl="1"/>
            <a:r>
              <a:rPr lang="en-US" dirty="0">
                <a:ea typeface="ＭＳ Ｐゴシック" charset="0"/>
              </a:rPr>
              <a:t>Higher cost</a:t>
            </a:r>
          </a:p>
          <a:p>
            <a:pPr lvl="1"/>
            <a:r>
              <a:rPr lang="en-US" dirty="0">
                <a:ea typeface="ＭＳ Ｐゴシック" charset="0"/>
              </a:rPr>
              <a:t>No need for refresh</a:t>
            </a:r>
          </a:p>
          <a:p>
            <a:pPr lvl="1"/>
            <a:r>
              <a:rPr lang="en-US" dirty="0">
                <a:ea typeface="ＭＳ Ｐゴシック" charset="0"/>
              </a:rPr>
              <a:t>Manufacturing compatible with logic process (no capacitor)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01038" y="631825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5793A0-AFAF-B94D-9E18-87DD8402FAA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8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657" y="1313828"/>
            <a:ext cx="10397852" cy="5806718"/>
          </a:xfrm>
          <a:noFill/>
          <a:ln/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Purpose: </a:t>
            </a:r>
            <a:r>
              <a:rPr lang="en-US" sz="2400" dirty="0"/>
              <a:t>Long term, </a:t>
            </a:r>
            <a:r>
              <a:rPr lang="en-US" sz="2400" dirty="0">
                <a:solidFill>
                  <a:srgbClr val="FF0000"/>
                </a:solidFill>
              </a:rPr>
              <a:t>nonvolatile</a:t>
            </a:r>
            <a:r>
              <a:rPr lang="en-US" sz="2400" dirty="0"/>
              <a:t> storage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Lowest level in the memory hierarchy: large, cheap, slow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dirty="0"/>
              <a:t>General structure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1 to 4 rotating platter coated with a magnetic surface (2 sides recordable)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Rotational speeds of 5,400 to 15,000 RPM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Moveable read/write head to access the information for each platter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10,000 to 50,000 </a:t>
            </a:r>
            <a:r>
              <a:rPr lang="en-US" sz="2000" dirty="0">
                <a:solidFill>
                  <a:schemeClr val="accent1"/>
                </a:solidFill>
              </a:rPr>
              <a:t>tracks</a:t>
            </a:r>
            <a:r>
              <a:rPr lang="en-US" sz="2000" dirty="0"/>
              <a:t> per surface</a:t>
            </a:r>
          </a:p>
          <a:p>
            <a:pPr lvl="2">
              <a:spcBef>
                <a:spcPts val="600"/>
              </a:spcBef>
            </a:pPr>
            <a:r>
              <a:rPr lang="en-US" sz="1600" dirty="0">
                <a:solidFill>
                  <a:schemeClr val="accent1"/>
                </a:solidFill>
              </a:rPr>
              <a:t>Cylinder</a:t>
            </a:r>
            <a:r>
              <a:rPr lang="en-US" sz="1600" dirty="0"/>
              <a:t> - all the tracks under the head at a given point on all surfaces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100 to 500 </a:t>
            </a:r>
            <a:r>
              <a:rPr lang="en-US" sz="2000" dirty="0">
                <a:solidFill>
                  <a:schemeClr val="accent1"/>
                </a:solidFill>
              </a:rPr>
              <a:t>sectors</a:t>
            </a:r>
            <a:r>
              <a:rPr lang="en-US" sz="2000" dirty="0"/>
              <a:t> per track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The smallest unit that can be read/written (typically 512B)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Outer tracks can hold more sectors than the inner tracks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D299219-1BFE-4348-BF89-2EEBF8BB0B21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Magnetic Disk</a:t>
            </a:r>
          </a:p>
        </p:txBody>
      </p:sp>
      <p:sp useBgFill="1">
        <p:nvSpPr>
          <p:cNvPr id="18" name="Oval 5">
            <a:extLst>
              <a:ext uri="{FF2B5EF4-FFF2-40B4-BE49-F238E27FC236}">
                <a16:creationId xmlns:a16="http://schemas.microsoft.com/office/drawing/2014/main" id="{0BE14FC5-4DAB-4075-9682-16E640225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910" y="24483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9" name="Oval 6">
            <a:extLst>
              <a:ext uri="{FF2B5EF4-FFF2-40B4-BE49-F238E27FC236}">
                <a16:creationId xmlns:a16="http://schemas.microsoft.com/office/drawing/2014/main" id="{D89D4863-906A-4C4B-9420-5E02AEA4C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910" y="22197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20" name="Oval 7">
            <a:extLst>
              <a:ext uri="{FF2B5EF4-FFF2-40B4-BE49-F238E27FC236}">
                <a16:creationId xmlns:a16="http://schemas.microsoft.com/office/drawing/2014/main" id="{F8AB5713-3CFC-4BD2-BBA8-76E8BE2B1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510" y="20419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21" name="Oval 8">
            <a:extLst>
              <a:ext uri="{FF2B5EF4-FFF2-40B4-BE49-F238E27FC236}">
                <a16:creationId xmlns:a16="http://schemas.microsoft.com/office/drawing/2014/main" id="{E6D29936-C70E-499D-A040-44D5BFFB5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510" y="18895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ADAA7A31-0C24-4103-B17D-43EED873E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1760" y="2061025"/>
            <a:ext cx="24130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0FFEAB2-C371-4CFC-8873-3520217BA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6360" y="2035625"/>
            <a:ext cx="596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6C78FC2D-E77B-4AFD-8108-D7D2313D83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51160" y="1451425"/>
            <a:ext cx="292100" cy="723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6536CFC-65BA-4931-9837-6025EA887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2310" y="1292676"/>
            <a:ext cx="731932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Sector</a:t>
            </a:r>
          </a:p>
        </p:txBody>
      </p:sp>
      <p:sp>
        <p:nvSpPr>
          <p:cNvPr id="26" name="Line 13">
            <a:extLst>
              <a:ext uri="{FF2B5EF4-FFF2-40B4-BE49-F238E27FC236}">
                <a16:creationId xmlns:a16="http://schemas.microsoft.com/office/drawing/2014/main" id="{6AE2CA47-5EEF-4799-AC39-E4E72CEF19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2060" y="1133925"/>
            <a:ext cx="3683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9EB51163-EC7D-410E-B21F-91CC3C09E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620" y="980130"/>
            <a:ext cx="627479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Track</a:t>
            </a: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C4662197-AB49-4BCA-8446-804427C31E40}"/>
              </a:ext>
            </a:extLst>
          </p:cNvPr>
          <p:cNvGrpSpPr>
            <a:grpSpLocks/>
          </p:cNvGrpSpPr>
          <p:nvPr/>
        </p:nvGrpSpPr>
        <p:grpSpPr bwMode="auto">
          <a:xfrm>
            <a:off x="9593935" y="1978475"/>
            <a:ext cx="790575" cy="723900"/>
            <a:chOff x="4094" y="1136"/>
            <a:chExt cx="498" cy="456"/>
          </a:xfrm>
        </p:grpSpPr>
        <p:sp>
          <p:nvSpPr>
            <p:cNvPr id="29" name="Oval 16">
              <a:extLst>
                <a:ext uri="{FF2B5EF4-FFF2-40B4-BE49-F238E27FC236}">
                  <a16:creationId xmlns:a16="http://schemas.microsoft.com/office/drawing/2014/main" id="{56029EE3-1249-488D-AC77-5EDE22A04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464"/>
              <a:ext cx="496" cy="12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17">
              <a:extLst>
                <a:ext uri="{FF2B5EF4-FFF2-40B4-BE49-F238E27FC236}">
                  <a16:creationId xmlns:a16="http://schemas.microsoft.com/office/drawing/2014/main" id="{0FA4887C-65A0-4AFF-9EEB-BA200756F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136"/>
              <a:ext cx="496" cy="12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8">
              <a:extLst>
                <a:ext uri="{FF2B5EF4-FFF2-40B4-BE49-F238E27FC236}">
                  <a16:creationId xmlns:a16="http://schemas.microsoft.com/office/drawing/2014/main" id="{DCCA259A-00B1-41F1-869E-F34C1E57E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" y="1203"/>
              <a:ext cx="0" cy="32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1226C4E7-32C3-4FE7-B9DE-CBAB7BFFE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1200"/>
              <a:ext cx="0" cy="34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Line 20">
            <a:extLst>
              <a:ext uri="{FF2B5EF4-FFF2-40B4-BE49-F238E27FC236}">
                <a16:creationId xmlns:a16="http://schemas.microsoft.com/office/drawing/2014/main" id="{3F63EC61-C336-4BA5-9AEE-723F70074B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28960" y="2270575"/>
            <a:ext cx="374650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35D810BA-6754-4C38-A994-F81C3E4F6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9160" y="2050041"/>
            <a:ext cx="915315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Cylinder</a:t>
            </a:r>
          </a:p>
        </p:txBody>
      </p:sp>
      <p:sp>
        <p:nvSpPr>
          <p:cNvPr id="35" name="Line 22">
            <a:extLst>
              <a:ext uri="{FF2B5EF4-FFF2-40B4-BE49-F238E27FC236}">
                <a16:creationId xmlns:a16="http://schemas.microsoft.com/office/drawing/2014/main" id="{9351B5F6-7359-457F-9634-F709F5424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8167" y="1990384"/>
            <a:ext cx="0" cy="635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23">
            <a:extLst>
              <a:ext uri="{FF2B5EF4-FFF2-40B4-BE49-F238E27FC236}">
                <a16:creationId xmlns:a16="http://schemas.microsoft.com/office/drawing/2014/main" id="{70AABE70-CEA3-4DFB-9ADB-AD6923354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6220" y="2001498"/>
            <a:ext cx="357909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24">
            <a:extLst>
              <a:ext uri="{FF2B5EF4-FFF2-40B4-BE49-F238E27FC236}">
                <a16:creationId xmlns:a16="http://schemas.microsoft.com/office/drawing/2014/main" id="{D9C67B4D-9760-4BB0-9450-B0A9874BD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0866" y="2257084"/>
            <a:ext cx="351599" cy="237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5">
            <a:extLst>
              <a:ext uri="{FF2B5EF4-FFF2-40B4-BE49-F238E27FC236}">
                <a16:creationId xmlns:a16="http://schemas.microsoft.com/office/drawing/2014/main" id="{70D3A28B-51B2-472C-8178-56C5C4616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0867" y="2447583"/>
            <a:ext cx="351626" cy="4081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26">
            <a:extLst>
              <a:ext uri="{FF2B5EF4-FFF2-40B4-BE49-F238E27FC236}">
                <a16:creationId xmlns:a16="http://schemas.microsoft.com/office/drawing/2014/main" id="{A4E4C685-E45D-4C40-A6B4-75A9EBAD8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4200" y="2613479"/>
            <a:ext cx="3683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27">
            <a:extLst>
              <a:ext uri="{FF2B5EF4-FFF2-40B4-BE49-F238E27FC236}">
                <a16:creationId xmlns:a16="http://schemas.microsoft.com/office/drawing/2014/main" id="{DFBA98F6-8D92-4BF8-A72B-CD80C0947C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39067" y="2339636"/>
            <a:ext cx="4220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28">
            <a:extLst>
              <a:ext uri="{FF2B5EF4-FFF2-40B4-BE49-F238E27FC236}">
                <a16:creationId xmlns:a16="http://schemas.microsoft.com/office/drawing/2014/main" id="{E66A2206-A9CA-4D7B-8CA4-1EC9AEA64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2810" y="2657244"/>
            <a:ext cx="2540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6C189E29-1894-44D2-8DC9-8867ECDE4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810" y="2943646"/>
            <a:ext cx="626775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hlink"/>
                </a:solidFill>
              </a:rPr>
              <a:t>Head</a:t>
            </a:r>
          </a:p>
        </p:txBody>
      </p:sp>
      <p:sp>
        <p:nvSpPr>
          <p:cNvPr id="43" name="Line 30">
            <a:extLst>
              <a:ext uri="{FF2B5EF4-FFF2-40B4-BE49-F238E27FC236}">
                <a16:creationId xmlns:a16="http://schemas.microsoft.com/office/drawing/2014/main" id="{10F8FFAC-A045-4B5C-9CDD-2E50D7536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5958" y="2746325"/>
            <a:ext cx="3683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FACA69BA-F905-4832-BC64-E82F12D02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508" y="2689176"/>
            <a:ext cx="771430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Platter</a:t>
            </a: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43A4E64F-98FA-4ECC-814C-682E8D16D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610" y="1127575"/>
            <a:ext cx="12192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CDB87C61-13BB-46B2-98B1-D98A25488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856" y="1143450"/>
            <a:ext cx="1086708" cy="6835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b="1" dirty="0"/>
              <a:t>Controller</a:t>
            </a:r>
          </a:p>
          <a:p>
            <a:pPr algn="ctr">
              <a:lnSpc>
                <a:spcPct val="75000"/>
              </a:lnSpc>
            </a:pPr>
            <a:r>
              <a:rPr lang="en-US" b="1" dirty="0"/>
              <a:t>+</a:t>
            </a:r>
          </a:p>
          <a:p>
            <a:pPr algn="ctr">
              <a:lnSpc>
                <a:spcPct val="75000"/>
              </a:lnSpc>
            </a:pPr>
            <a:r>
              <a:rPr lang="en-US" b="1" dirty="0"/>
              <a:t>Cache</a:t>
            </a:r>
          </a:p>
        </p:txBody>
      </p:sp>
      <p:sp>
        <p:nvSpPr>
          <p:cNvPr id="47" name="Line 34">
            <a:extLst>
              <a:ext uri="{FF2B5EF4-FFF2-40B4-BE49-F238E27FC236}">
                <a16:creationId xmlns:a16="http://schemas.microsoft.com/office/drawing/2014/main" id="{91A04837-B919-448B-9EE8-98A5D4298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6210" y="1821124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7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7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7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74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74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74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74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459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781911"/>
            <a:ext cx="11425971" cy="4044871"/>
          </a:xfrm>
          <a:noFill/>
          <a:ln/>
        </p:spPr>
        <p:txBody>
          <a:bodyPr>
            <a:noAutofit/>
          </a:bodyPr>
          <a:lstStyle/>
          <a:p>
            <a:pPr marL="952500" lvl="1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000" dirty="0">
                <a:solidFill>
                  <a:schemeClr val="accent1"/>
                </a:solidFill>
              </a:rPr>
              <a:t>Rotational latency</a:t>
            </a:r>
            <a:r>
              <a:rPr lang="en-US" sz="2000" dirty="0"/>
              <a:t>:  wait for the desired sector to rotate under the head</a:t>
            </a:r>
          </a:p>
          <a:p>
            <a:pPr marL="1427163" lvl="2" indent="-457200">
              <a:spcBef>
                <a:spcPts val="600"/>
              </a:spcBef>
            </a:pPr>
            <a:r>
              <a:rPr lang="en-US" sz="1600" dirty="0"/>
              <a:t>½ of 1/RPM converted to </a:t>
            </a:r>
            <a:r>
              <a:rPr lang="en-US" sz="1600" dirty="0" err="1"/>
              <a:t>ms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0.5R/5400RPM = 5.6ms</a:t>
            </a:r>
            <a:r>
              <a:rPr lang="en-US" sz="1600" dirty="0"/>
              <a:t>  to  </a:t>
            </a:r>
            <a:r>
              <a:rPr lang="en-US" sz="1600" dirty="0">
                <a:solidFill>
                  <a:srgbClr val="0070C0"/>
                </a:solidFill>
              </a:rPr>
              <a:t>0.5R/15000RPM = 2.0ms</a:t>
            </a:r>
          </a:p>
          <a:p>
            <a:pPr marL="1427163" lvl="2" indent="-457200">
              <a:spcBef>
                <a:spcPts val="600"/>
              </a:spcBef>
              <a:buFont typeface="+mj-lt"/>
              <a:buAutoNum type="arabicPeriod"/>
            </a:pPr>
            <a:endParaRPr lang="en-US" sz="2000" dirty="0">
              <a:solidFill>
                <a:srgbClr val="0070C0"/>
              </a:solidFill>
            </a:endParaRPr>
          </a:p>
          <a:p>
            <a:pPr marL="965586" lvl="1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000" dirty="0">
                <a:solidFill>
                  <a:schemeClr val="accent1"/>
                </a:solidFill>
              </a:rPr>
              <a:t>Transfer time</a:t>
            </a:r>
            <a:r>
              <a:rPr lang="en-US" sz="2000" dirty="0"/>
              <a:t>:  transfer a block of bits (one or more sectors) under the head to the disk controller’s cache (70 to 125 MB/s are typical disk transfer rates)</a:t>
            </a:r>
          </a:p>
          <a:p>
            <a:pPr marL="1427163" lvl="2" indent="-457200">
              <a:spcBef>
                <a:spcPts val="600"/>
              </a:spcBef>
            </a:pPr>
            <a:r>
              <a:rPr lang="en-US" sz="1600" dirty="0"/>
              <a:t>the disk controller’s “cache” takes advantage of spatial locality in disk accesses</a:t>
            </a:r>
          </a:p>
          <a:p>
            <a:pPr marL="1427163" lvl="2" indent="-457200">
              <a:spcBef>
                <a:spcPts val="600"/>
              </a:spcBef>
            </a:pPr>
            <a:r>
              <a:rPr lang="en-US" sz="1600" dirty="0">
                <a:latin typeface="Arial" charset="0"/>
              </a:rPr>
              <a:t>cache transfer rates are much faster (e.g., 375 MB/s)</a:t>
            </a:r>
          </a:p>
          <a:p>
            <a:pPr marL="1427163" lvl="2" indent="-457200">
              <a:spcBef>
                <a:spcPts val="600"/>
              </a:spcBef>
              <a:buFont typeface="+mj-lt"/>
              <a:buAutoNum type="arabicPeriod"/>
            </a:pPr>
            <a:endParaRPr lang="en-US" sz="2000" dirty="0">
              <a:latin typeface="Arial" charset="0"/>
            </a:endParaRPr>
          </a:p>
          <a:p>
            <a:pPr marL="952500" lvl="1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000" dirty="0">
                <a:solidFill>
                  <a:schemeClr val="accent1"/>
                </a:solidFill>
              </a:rPr>
              <a:t>Controller time</a:t>
            </a:r>
            <a:r>
              <a:rPr lang="en-US" sz="2000" dirty="0"/>
              <a:t>:  the overhead the disk controller imposes in performing a disk I/O access (typically &lt; 0.2 ms)</a:t>
            </a:r>
          </a:p>
        </p:txBody>
      </p:sp>
      <p:sp useBgFill="1">
        <p:nvSpPr>
          <p:cNvPr id="1778693" name="Oval 5"/>
          <p:cNvSpPr>
            <a:spLocks noChangeArrowheads="1"/>
          </p:cNvSpPr>
          <p:nvPr/>
        </p:nvSpPr>
        <p:spPr bwMode="auto">
          <a:xfrm>
            <a:off x="9393910" y="24483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778694" name="Oval 6"/>
          <p:cNvSpPr>
            <a:spLocks noChangeArrowheads="1"/>
          </p:cNvSpPr>
          <p:nvPr/>
        </p:nvSpPr>
        <p:spPr bwMode="auto">
          <a:xfrm>
            <a:off x="9393910" y="22197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778695" name="Oval 7"/>
          <p:cNvSpPr>
            <a:spLocks noChangeArrowheads="1"/>
          </p:cNvSpPr>
          <p:nvPr/>
        </p:nvSpPr>
        <p:spPr bwMode="auto">
          <a:xfrm>
            <a:off x="9368510" y="20419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778696" name="Oval 8"/>
          <p:cNvSpPr>
            <a:spLocks noChangeArrowheads="1"/>
          </p:cNvSpPr>
          <p:nvPr/>
        </p:nvSpPr>
        <p:spPr bwMode="auto">
          <a:xfrm>
            <a:off x="9368510" y="18895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697" name="Line 9"/>
          <p:cNvSpPr>
            <a:spLocks noChangeShapeType="1"/>
          </p:cNvSpPr>
          <p:nvPr/>
        </p:nvSpPr>
        <p:spPr bwMode="auto">
          <a:xfrm>
            <a:off x="9971760" y="2061025"/>
            <a:ext cx="24130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698" name="Line 10"/>
          <p:cNvSpPr>
            <a:spLocks noChangeShapeType="1"/>
          </p:cNvSpPr>
          <p:nvPr/>
        </p:nvSpPr>
        <p:spPr bwMode="auto">
          <a:xfrm>
            <a:off x="9946360" y="2035625"/>
            <a:ext cx="596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699" name="Line 11"/>
          <p:cNvSpPr>
            <a:spLocks noChangeShapeType="1"/>
          </p:cNvSpPr>
          <p:nvPr/>
        </p:nvSpPr>
        <p:spPr bwMode="auto">
          <a:xfrm flipV="1">
            <a:off x="10251160" y="1451425"/>
            <a:ext cx="292100" cy="723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00" name="Rectangle 12"/>
          <p:cNvSpPr>
            <a:spLocks noChangeArrowheads="1"/>
          </p:cNvSpPr>
          <p:nvPr/>
        </p:nvSpPr>
        <p:spPr bwMode="auto">
          <a:xfrm>
            <a:off x="10562310" y="1292676"/>
            <a:ext cx="731932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Sector</a:t>
            </a:r>
          </a:p>
        </p:txBody>
      </p:sp>
      <p:sp>
        <p:nvSpPr>
          <p:cNvPr id="1778701" name="Line 13"/>
          <p:cNvSpPr>
            <a:spLocks noChangeShapeType="1"/>
          </p:cNvSpPr>
          <p:nvPr/>
        </p:nvSpPr>
        <p:spPr bwMode="auto">
          <a:xfrm flipV="1">
            <a:off x="9832060" y="1133925"/>
            <a:ext cx="3683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02" name="Rectangle 14"/>
          <p:cNvSpPr>
            <a:spLocks noChangeArrowheads="1"/>
          </p:cNvSpPr>
          <p:nvPr/>
        </p:nvSpPr>
        <p:spPr bwMode="auto">
          <a:xfrm>
            <a:off x="10202620" y="980130"/>
            <a:ext cx="627479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Track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593935" y="1978475"/>
            <a:ext cx="790575" cy="723900"/>
            <a:chOff x="4094" y="1136"/>
            <a:chExt cx="498" cy="456"/>
          </a:xfrm>
        </p:grpSpPr>
        <p:sp>
          <p:nvSpPr>
            <p:cNvPr id="1778704" name="Oval 16"/>
            <p:cNvSpPr>
              <a:spLocks noChangeArrowheads="1"/>
            </p:cNvSpPr>
            <p:nvPr/>
          </p:nvSpPr>
          <p:spPr bwMode="auto">
            <a:xfrm>
              <a:off x="4096" y="1464"/>
              <a:ext cx="496" cy="12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705" name="Oval 17"/>
            <p:cNvSpPr>
              <a:spLocks noChangeArrowheads="1"/>
            </p:cNvSpPr>
            <p:nvPr/>
          </p:nvSpPr>
          <p:spPr bwMode="auto">
            <a:xfrm>
              <a:off x="4096" y="1136"/>
              <a:ext cx="496" cy="12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706" name="Line 18"/>
            <p:cNvSpPr>
              <a:spLocks noChangeShapeType="1"/>
            </p:cNvSpPr>
            <p:nvPr/>
          </p:nvSpPr>
          <p:spPr bwMode="auto">
            <a:xfrm>
              <a:off x="4094" y="1203"/>
              <a:ext cx="0" cy="32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707" name="Line 19"/>
            <p:cNvSpPr>
              <a:spLocks noChangeShapeType="1"/>
            </p:cNvSpPr>
            <p:nvPr/>
          </p:nvSpPr>
          <p:spPr bwMode="auto">
            <a:xfrm>
              <a:off x="4592" y="1200"/>
              <a:ext cx="0" cy="34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78708" name="Line 20"/>
          <p:cNvSpPr>
            <a:spLocks noChangeShapeType="1"/>
          </p:cNvSpPr>
          <p:nvPr/>
        </p:nvSpPr>
        <p:spPr bwMode="auto">
          <a:xfrm flipV="1">
            <a:off x="10428960" y="2270575"/>
            <a:ext cx="374650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09" name="Rectangle 21"/>
          <p:cNvSpPr>
            <a:spLocks noChangeArrowheads="1"/>
          </p:cNvSpPr>
          <p:nvPr/>
        </p:nvSpPr>
        <p:spPr bwMode="auto">
          <a:xfrm>
            <a:off x="10759160" y="2050041"/>
            <a:ext cx="915315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Cylinder</a:t>
            </a:r>
          </a:p>
        </p:txBody>
      </p:sp>
      <p:sp>
        <p:nvSpPr>
          <p:cNvPr id="1778710" name="Line 22"/>
          <p:cNvSpPr>
            <a:spLocks noChangeShapeType="1"/>
          </p:cNvSpPr>
          <p:nvPr/>
        </p:nvSpPr>
        <p:spPr bwMode="auto">
          <a:xfrm>
            <a:off x="9158167" y="1990384"/>
            <a:ext cx="0" cy="635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1" name="Line 23"/>
          <p:cNvSpPr>
            <a:spLocks noChangeShapeType="1"/>
          </p:cNvSpPr>
          <p:nvPr/>
        </p:nvSpPr>
        <p:spPr bwMode="auto">
          <a:xfrm>
            <a:off x="9156220" y="2001498"/>
            <a:ext cx="357909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2" name="Line 24"/>
          <p:cNvSpPr>
            <a:spLocks noChangeShapeType="1"/>
          </p:cNvSpPr>
          <p:nvPr/>
        </p:nvSpPr>
        <p:spPr bwMode="auto">
          <a:xfrm>
            <a:off x="9170866" y="2257084"/>
            <a:ext cx="351599" cy="237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3" name="Line 25"/>
          <p:cNvSpPr>
            <a:spLocks noChangeShapeType="1"/>
          </p:cNvSpPr>
          <p:nvPr/>
        </p:nvSpPr>
        <p:spPr bwMode="auto">
          <a:xfrm>
            <a:off x="9170867" y="2447583"/>
            <a:ext cx="351626" cy="4081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4" name="Line 26"/>
          <p:cNvSpPr>
            <a:spLocks noChangeShapeType="1"/>
          </p:cNvSpPr>
          <p:nvPr/>
        </p:nvSpPr>
        <p:spPr bwMode="auto">
          <a:xfrm>
            <a:off x="9154200" y="2613479"/>
            <a:ext cx="3683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5" name="Line 27"/>
          <p:cNvSpPr>
            <a:spLocks noChangeShapeType="1"/>
          </p:cNvSpPr>
          <p:nvPr/>
        </p:nvSpPr>
        <p:spPr bwMode="auto">
          <a:xfrm flipH="1">
            <a:off x="8739067" y="2339636"/>
            <a:ext cx="4220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6" name="Line 28"/>
          <p:cNvSpPr>
            <a:spLocks noChangeShapeType="1"/>
          </p:cNvSpPr>
          <p:nvPr/>
        </p:nvSpPr>
        <p:spPr bwMode="auto">
          <a:xfrm>
            <a:off x="9482810" y="2657244"/>
            <a:ext cx="2540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7" name="Rectangle 29"/>
          <p:cNvSpPr>
            <a:spLocks noChangeArrowheads="1"/>
          </p:cNvSpPr>
          <p:nvPr/>
        </p:nvSpPr>
        <p:spPr bwMode="auto">
          <a:xfrm>
            <a:off x="9736810" y="2943646"/>
            <a:ext cx="626775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hlink"/>
                </a:solidFill>
              </a:rPr>
              <a:t>Head</a:t>
            </a:r>
          </a:p>
        </p:txBody>
      </p:sp>
      <p:sp>
        <p:nvSpPr>
          <p:cNvPr id="1778718" name="Line 30"/>
          <p:cNvSpPr>
            <a:spLocks noChangeShapeType="1"/>
          </p:cNvSpPr>
          <p:nvPr/>
        </p:nvSpPr>
        <p:spPr bwMode="auto">
          <a:xfrm>
            <a:off x="10575958" y="2746325"/>
            <a:ext cx="3683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9" name="Rectangle 31"/>
          <p:cNvSpPr>
            <a:spLocks noChangeArrowheads="1"/>
          </p:cNvSpPr>
          <p:nvPr/>
        </p:nvSpPr>
        <p:spPr bwMode="auto">
          <a:xfrm>
            <a:off x="10912508" y="2689176"/>
            <a:ext cx="771430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Platter</a:t>
            </a:r>
          </a:p>
        </p:txBody>
      </p:sp>
      <p:sp>
        <p:nvSpPr>
          <p:cNvPr id="1778720" name="Rectangle 32"/>
          <p:cNvSpPr>
            <a:spLocks noChangeArrowheads="1"/>
          </p:cNvSpPr>
          <p:nvPr/>
        </p:nvSpPr>
        <p:spPr bwMode="auto">
          <a:xfrm>
            <a:off x="8517610" y="1127575"/>
            <a:ext cx="12192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21" name="Rectangle 33"/>
          <p:cNvSpPr>
            <a:spLocks noChangeArrowheads="1"/>
          </p:cNvSpPr>
          <p:nvPr/>
        </p:nvSpPr>
        <p:spPr bwMode="auto">
          <a:xfrm>
            <a:off x="8583856" y="1143450"/>
            <a:ext cx="1086708" cy="6835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b="1" dirty="0"/>
              <a:t>Controller</a:t>
            </a:r>
          </a:p>
          <a:p>
            <a:pPr algn="ctr">
              <a:lnSpc>
                <a:spcPct val="75000"/>
              </a:lnSpc>
            </a:pPr>
            <a:r>
              <a:rPr lang="en-US" b="1" dirty="0"/>
              <a:t>+</a:t>
            </a:r>
          </a:p>
          <a:p>
            <a:pPr algn="ctr">
              <a:lnSpc>
                <a:spcPct val="75000"/>
              </a:lnSpc>
            </a:pPr>
            <a:r>
              <a:rPr lang="en-US" b="1" dirty="0"/>
              <a:t>Cache</a:t>
            </a:r>
          </a:p>
        </p:txBody>
      </p:sp>
      <p:sp>
        <p:nvSpPr>
          <p:cNvPr id="1778722" name="Line 34"/>
          <p:cNvSpPr>
            <a:spLocks noChangeShapeType="1"/>
          </p:cNvSpPr>
          <p:nvPr/>
        </p:nvSpPr>
        <p:spPr bwMode="auto">
          <a:xfrm>
            <a:off x="8746210" y="1821124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3CC82AB-1A0B-437D-980C-C70BE617E4E7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Magnetic Disk Characteristic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0879F3-8A78-470D-A8BC-BA145D405B6D}"/>
              </a:ext>
            </a:extLst>
          </p:cNvPr>
          <p:cNvSpPr txBox="1"/>
          <p:nvPr/>
        </p:nvSpPr>
        <p:spPr>
          <a:xfrm>
            <a:off x="0" y="1215539"/>
            <a:ext cx="837051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0" lvl="1" indent="-381000">
              <a:spcBef>
                <a:spcPts val="600"/>
              </a:spcBef>
              <a:buFont typeface="Monotype Sorts" pitchFamily="2" charset="2"/>
              <a:buAutoNum type="arabicPeriod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Seek 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position the head over the proper track </a:t>
            </a:r>
          </a:p>
          <a:p>
            <a:pPr marL="1333500" lvl="2" indent="-381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 to 12/15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on average</a:t>
            </a:r>
          </a:p>
          <a:p>
            <a:pPr marL="1333500" lvl="2" indent="-381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Due to locality of disk references, the actual average seek time may be only 25% to 33% of the advertised number</a:t>
            </a:r>
          </a:p>
        </p:txBody>
      </p:sp>
    </p:spTree>
    <p:extLst>
      <p:ext uri="{BB962C8B-B14F-4D97-AF65-F5344CB8AC3E}">
        <p14:creationId xmlns:p14="http://schemas.microsoft.com/office/powerpoint/2010/main" val="52923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7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7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7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7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7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8691" grpId="0" uiExpand="1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Typical Disk Access Time </a:t>
            </a:r>
          </a:p>
        </p:txBody>
      </p:sp>
      <p:sp>
        <p:nvSpPr>
          <p:cNvPr id="182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4363010"/>
            <a:ext cx="9782175" cy="781050"/>
          </a:xfrm>
        </p:spPr>
        <p:txBody>
          <a:bodyPr>
            <a:noAutofit/>
          </a:bodyPr>
          <a:lstStyle/>
          <a:p>
            <a:pPr marL="0" lvl="1" indent="0">
              <a:buFont typeface="Monotype Sorts" pitchFamily="2" charset="2"/>
              <a:buNone/>
            </a:pPr>
            <a:r>
              <a:rPr lang="en-US" sz="2400" b="1" dirty="0"/>
              <a:t>If the measured average seek time is 25% of the advertised average seek time, then</a:t>
            </a:r>
          </a:p>
        </p:txBody>
      </p:sp>
      <p:sp>
        <p:nvSpPr>
          <p:cNvPr id="1820676" name="Text Box 4"/>
          <p:cNvSpPr txBox="1">
            <a:spLocks noChangeArrowheads="1"/>
          </p:cNvSpPr>
          <p:nvPr/>
        </p:nvSpPr>
        <p:spPr bwMode="auto">
          <a:xfrm>
            <a:off x="1133474" y="2434200"/>
            <a:ext cx="10382251" cy="1685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disk read/write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4.0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+ 0.5/(15,000RPM/(60sec/min)) + 0.5KB/(100MB/sec) + 0.2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4.0 + 2.0 + 0.005 + 0.2  =  6.2 ms</a:t>
            </a:r>
          </a:p>
        </p:txBody>
      </p:sp>
      <p:sp>
        <p:nvSpPr>
          <p:cNvPr id="1820677" name="Text Box 5"/>
          <p:cNvSpPr txBox="1">
            <a:spLocks noChangeArrowheads="1"/>
          </p:cNvSpPr>
          <p:nvPr/>
        </p:nvSpPr>
        <p:spPr bwMode="auto">
          <a:xfrm>
            <a:off x="1133474" y="5387024"/>
            <a:ext cx="8534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disk read/write =   1.0 + 2.0 + 0.005 + 0.2   =   3.2 ms</a:t>
            </a:r>
          </a:p>
        </p:txBody>
      </p:sp>
      <p:sp>
        <p:nvSpPr>
          <p:cNvPr id="1820678" name="Rectangle 6"/>
          <p:cNvSpPr>
            <a:spLocks noChangeArrowheads="1"/>
          </p:cNvSpPr>
          <p:nvPr/>
        </p:nvSpPr>
        <p:spPr bwMode="auto">
          <a:xfrm>
            <a:off x="952500" y="1316700"/>
            <a:ext cx="9734550" cy="11592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average time to read or write a 512B sector for a disk rotating at 15,000 RPM with average seek time of 4 ms, a 100MB/sec transfer rate, and a 0.2 ms controller overhead</a:t>
            </a:r>
          </a:p>
        </p:txBody>
      </p:sp>
    </p:spTree>
    <p:extLst>
      <p:ext uri="{BB962C8B-B14F-4D97-AF65-F5344CB8AC3E}">
        <p14:creationId xmlns:p14="http://schemas.microsoft.com/office/powerpoint/2010/main" val="1449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2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2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2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2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0675" grpId="0" build="p"/>
      <p:bldP spid="18206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Disk Latency &amp; Bandwidth Improvement</a:t>
            </a:r>
            <a:endParaRPr lang="en-US" sz="40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B8A5505-410F-4D1C-9F0F-1DD94DDB8095}"/>
              </a:ext>
            </a:extLst>
          </p:cNvPr>
          <p:cNvSpPr txBox="1">
            <a:spLocks noChangeArrowheads="1"/>
          </p:cNvSpPr>
          <p:nvPr/>
        </p:nvSpPr>
        <p:spPr>
          <a:xfrm>
            <a:off x="1528762" y="4838700"/>
            <a:ext cx="9134475" cy="1620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Disk </a:t>
            </a:r>
            <a:r>
              <a:rPr lang="en-US" sz="2000" dirty="0">
                <a:solidFill>
                  <a:schemeClr val="accent1"/>
                </a:solidFill>
              </a:rPr>
              <a:t>latency</a:t>
            </a:r>
            <a:r>
              <a:rPr lang="en-US" sz="2000" dirty="0"/>
              <a:t> = average seek time + rotational latency.</a:t>
            </a:r>
          </a:p>
          <a:p>
            <a:r>
              <a:rPr lang="en-US" sz="2000" dirty="0"/>
              <a:t>Disk </a:t>
            </a:r>
            <a:r>
              <a:rPr lang="en-US" sz="2000" dirty="0">
                <a:solidFill>
                  <a:schemeClr val="accent1"/>
                </a:solidFill>
              </a:rPr>
              <a:t>bandwidth</a:t>
            </a:r>
            <a:r>
              <a:rPr lang="en-US" sz="2000" dirty="0"/>
              <a:t> is the peak transfer speed of formatted data from the media (not from the cache).</a:t>
            </a:r>
          </a:p>
        </p:txBody>
      </p:sp>
      <p:sp>
        <p:nvSpPr>
          <p:cNvPr id="12" name="Text Box 84">
            <a:extLst>
              <a:ext uri="{FF2B5EF4-FFF2-40B4-BE49-F238E27FC236}">
                <a16:creationId xmlns:a16="http://schemas.microsoft.com/office/drawing/2014/main" id="{BED5F9FC-1A51-43C2-84FB-1C1E59276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56"/>
            <a:ext cx="163378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 dirty="0"/>
              <a:t>Patterson, CACM Vol 47, #10, 2004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2E4A2BE8-EA40-4681-9B41-C9F92C392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2775" y="1053273"/>
          <a:ext cx="5562600" cy="3594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63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16471</TotalTime>
  <Words>1565</Words>
  <Application>Microsoft Office PowerPoint</Application>
  <PresentationFormat>Widescreen</PresentationFormat>
  <Paragraphs>355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Monotype Sorts</vt:lpstr>
      <vt:lpstr>SJSU Spartan Regular</vt:lpstr>
      <vt:lpstr>Arial</vt:lpstr>
      <vt:lpstr>Calibri</vt:lpstr>
      <vt:lpstr>Calibri Light</vt:lpstr>
      <vt:lpstr>Garamond</vt:lpstr>
      <vt:lpstr>Roboto</vt:lpstr>
      <vt:lpstr>Tahoma</vt:lpstr>
      <vt:lpstr>Times New Roman</vt:lpstr>
      <vt:lpstr>Wingdings</vt:lpstr>
      <vt:lpstr>Office Theme</vt:lpstr>
      <vt:lpstr>1_Office Theme</vt:lpstr>
      <vt:lpstr>Lecture 4.  Memory Hierarchy (6)</vt:lpstr>
      <vt:lpstr>PowerPoint Presentation</vt:lpstr>
      <vt:lpstr>PowerPoint Presentation</vt:lpstr>
      <vt:lpstr>DRAM Milestones</vt:lpstr>
      <vt:lpstr>Review: DRAM vs. SRAM</vt:lpstr>
      <vt:lpstr>PowerPoint Presentation</vt:lpstr>
      <vt:lpstr>PowerPoint Presentation</vt:lpstr>
      <vt:lpstr>Typical Disk Access Time </vt:lpstr>
      <vt:lpstr>Disk Latency &amp; Bandwidth Improvement</vt:lpstr>
      <vt:lpstr>Flash Storage</vt:lpstr>
      <vt:lpstr>PowerPoint Presentation</vt:lpstr>
      <vt:lpstr>Dependability, Reliability, Availability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(5)</dc:title>
  <dc:creator>Haonan Wang</dc:creator>
  <cp:lastModifiedBy>Haonan Wang</cp:lastModifiedBy>
  <cp:revision>889</cp:revision>
  <dcterms:created xsi:type="dcterms:W3CDTF">2020-09-30T09:46:54Z</dcterms:created>
  <dcterms:modified xsi:type="dcterms:W3CDTF">2022-11-15T05:48:22Z</dcterms:modified>
</cp:coreProperties>
</file>