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656" r:id="rId3"/>
    <p:sldId id="505" r:id="rId4"/>
    <p:sldId id="510" r:id="rId5"/>
    <p:sldId id="509" r:id="rId6"/>
    <p:sldId id="511" r:id="rId7"/>
    <p:sldId id="512" r:id="rId8"/>
    <p:sldId id="513" r:id="rId9"/>
    <p:sldId id="516" r:id="rId10"/>
    <p:sldId id="653" r:id="rId11"/>
    <p:sldId id="499" r:id="rId12"/>
    <p:sldId id="500" r:id="rId13"/>
    <p:sldId id="528" r:id="rId14"/>
    <p:sldId id="531" r:id="rId15"/>
    <p:sldId id="533" r:id="rId16"/>
    <p:sldId id="535" r:id="rId17"/>
    <p:sldId id="537" r:id="rId18"/>
    <p:sldId id="654" r:id="rId19"/>
    <p:sldId id="657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0A6rmjCHUQ3XDdNk2yWrQ==" hashData="IY+0aM5Cn1rPu/4d16KKljomP/zr5spUEIeybuE95OzcLPd7xG8SXQCAsKrHl9SIRk0jc3gKmiY7tUMsXXI/l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58272" autoAdjust="0"/>
  </p:normalViewPr>
  <p:slideViewPr>
    <p:cSldViewPr snapToGrid="0">
      <p:cViewPr varScale="1">
        <p:scale>
          <a:sx n="95" d="100"/>
          <a:sy n="95" d="100"/>
        </p:scale>
        <p:origin x="27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2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04"/>
            <a:ext cx="5140960" cy="4183380"/>
          </a:xfrm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577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1532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04"/>
            <a:ext cx="5140960" cy="4183380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582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6034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04"/>
            <a:ext cx="5140960" cy="4183380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586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4522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04"/>
            <a:ext cx="5140960" cy="4183380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684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598488"/>
            <a:ext cx="6172200" cy="3471862"/>
          </a:xfrm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04" y="4415790"/>
            <a:ext cx="6041601" cy="4183380"/>
          </a:xfrm>
          <a:ln/>
        </p:spPr>
        <p:txBody>
          <a:bodyPr lIns="93162" tIns="46580" rIns="93162" bIns="4658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14,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265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0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1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2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8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3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4.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Hierarchy (7)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8A062-36D6-4E86-98FE-8D72FC6940B1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6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Measuring Performance with Caches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66801"/>
            <a:ext cx="10487024" cy="1574800"/>
          </a:xfrm>
        </p:spPr>
        <p:txBody>
          <a:bodyPr>
            <a:noAutofit/>
          </a:bodyPr>
          <a:lstStyle/>
          <a:p>
            <a:r>
              <a:rPr lang="en-US" sz="2400" b="1" dirty="0"/>
              <a:t>Assuming cache hit costs are included as part of the normal CPU execution cycle, then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CPU time = IC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CPI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=  IC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(</a:t>
            </a:r>
            <a:r>
              <a:rPr lang="en-US" sz="2400" dirty="0" err="1">
                <a:solidFill>
                  <a:schemeClr val="accent2"/>
                </a:solidFill>
              </a:rPr>
              <a:t>CPI</a:t>
            </a:r>
            <a:r>
              <a:rPr lang="en-US" sz="2400" baseline="-25000" dirty="0" err="1">
                <a:solidFill>
                  <a:schemeClr val="accent2"/>
                </a:solidFill>
              </a:rPr>
              <a:t>ideal</a:t>
            </a:r>
            <a:r>
              <a:rPr lang="en-US" sz="2400" dirty="0">
                <a:solidFill>
                  <a:schemeClr val="accent2"/>
                </a:solidFill>
              </a:rPr>
              <a:t> + Memory-stall cycles)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</a:t>
            </a:r>
          </a:p>
        </p:txBody>
      </p:sp>
      <p:grpSp>
        <p:nvGrpSpPr>
          <p:cNvPr id="1674248" name="Group 8"/>
          <p:cNvGrpSpPr>
            <a:grpSpLocks/>
          </p:cNvGrpSpPr>
          <p:nvPr/>
        </p:nvGrpSpPr>
        <p:grpSpPr bwMode="auto">
          <a:xfrm>
            <a:off x="4476750" y="2828925"/>
            <a:ext cx="3505200" cy="473075"/>
            <a:chOff x="2016" y="1488"/>
            <a:chExt cx="2208" cy="298"/>
          </a:xfrm>
        </p:grpSpPr>
        <p:sp>
          <p:nvSpPr>
            <p:cNvPr id="1674245" name="AutoShape 5"/>
            <p:cNvSpPr>
              <a:spLocks/>
            </p:cNvSpPr>
            <p:nvPr/>
          </p:nvSpPr>
          <p:spPr bwMode="auto">
            <a:xfrm rot="5400000">
              <a:off x="3072" y="432"/>
              <a:ext cx="96" cy="2208"/>
            </a:xfrm>
            <a:prstGeom prst="rightBrace">
              <a:avLst>
                <a:gd name="adj1" fmla="val 191667"/>
                <a:gd name="adj2" fmla="val 50000"/>
              </a:avLst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246" name="Text Box 6"/>
            <p:cNvSpPr txBox="1">
              <a:spLocks noChangeArrowheads="1"/>
            </p:cNvSpPr>
            <p:nvPr/>
          </p:nvSpPr>
          <p:spPr bwMode="auto">
            <a:xfrm>
              <a:off x="2688" y="153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accent2"/>
                  </a:solidFill>
                </a:rPr>
                <a:t>CPI</a:t>
              </a:r>
              <a:r>
                <a:rPr lang="en-US" sz="2000" baseline="-25000" dirty="0" err="1">
                  <a:solidFill>
                    <a:schemeClr val="accent2"/>
                  </a:solidFill>
                </a:rPr>
                <a:t>stall</a:t>
              </a:r>
              <a:endParaRPr lang="en-US" sz="2000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74247" name="Rectangle 7"/>
          <p:cNvSpPr>
            <a:spLocks noChangeArrowheads="1"/>
          </p:cNvSpPr>
          <p:nvPr/>
        </p:nvSpPr>
        <p:spPr bwMode="auto">
          <a:xfrm>
            <a:off x="1076324" y="3556000"/>
            <a:ext cx="10582275" cy="247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Memory-stall cycles come from cache misses (a sum of read-stalls and write-stalls)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Read-stall cycles  =   read miss ratio × read miss penalty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Write-stall cycles   =  write miss ratio × write miss penalty +  write buffer stalls</a:t>
            </a:r>
          </a:p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 write-through caches, we can simplify this to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Memory-stall cycles   =  miss ratio × miss penalty</a:t>
            </a:r>
          </a:p>
        </p:txBody>
      </p:sp>
      <p:sp>
        <p:nvSpPr>
          <p:cNvPr id="8" name="Oval Callout 27">
            <a:extLst>
              <a:ext uri="{FF2B5EF4-FFF2-40B4-BE49-F238E27FC236}">
                <a16:creationId xmlns:a16="http://schemas.microsoft.com/office/drawing/2014/main" id="{D6988B1A-94D4-44E3-B6FC-125E43A87BA3}"/>
              </a:ext>
            </a:extLst>
          </p:cNvPr>
          <p:cNvSpPr/>
          <p:nvPr/>
        </p:nvSpPr>
        <p:spPr>
          <a:xfrm>
            <a:off x="6529503" y="2916736"/>
            <a:ext cx="5224208" cy="1278528"/>
          </a:xfrm>
          <a:prstGeom prst="wedgeEllipseCallout">
            <a:avLst>
              <a:gd name="adj1" fmla="val -33874"/>
              <a:gd name="adj2" fmla="val 67873"/>
            </a:avLst>
          </a:prstGeom>
          <a:solidFill>
            <a:schemeClr val="accent5"/>
          </a:solidFill>
          <a:ln w="19050">
            <a:noFill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this is miss ratio with regard to all instructions (not only LW)</a:t>
            </a:r>
          </a:p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read ratio * cache miss rate</a:t>
            </a:r>
          </a:p>
        </p:txBody>
      </p:sp>
    </p:spTree>
    <p:extLst>
      <p:ext uri="{BB962C8B-B14F-4D97-AF65-F5344CB8AC3E}">
        <p14:creationId xmlns:p14="http://schemas.microsoft.com/office/powerpoint/2010/main" val="26442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4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4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4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74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Impacts of Cache Performance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65451"/>
            <a:ext cx="10772775" cy="5449888"/>
          </a:xfrm>
        </p:spPr>
        <p:txBody>
          <a:bodyPr>
            <a:noAutofit/>
          </a:bodyPr>
          <a:lstStyle/>
          <a:p>
            <a:r>
              <a:rPr lang="en-US" sz="2400" b="1" dirty="0"/>
              <a:t>Relative cache penalty increases as processor performance improves (faster clock rate and/or lower CPI)</a:t>
            </a:r>
          </a:p>
          <a:p>
            <a:pPr lvl="1"/>
            <a:r>
              <a:rPr lang="en-US" sz="2000" dirty="0"/>
              <a:t>The memory speed is unlikely to improve as fast as processor cycle time.  When calculating </a:t>
            </a:r>
            <a:r>
              <a:rPr lang="en-US" sz="2000" dirty="0" err="1"/>
              <a:t>CPI</a:t>
            </a:r>
            <a:r>
              <a:rPr lang="en-US" sz="2000" baseline="-25000" dirty="0" err="1"/>
              <a:t>stall</a:t>
            </a:r>
            <a:r>
              <a:rPr lang="en-US" sz="2000" dirty="0"/>
              <a:t>, the cache miss penalty is measured in </a:t>
            </a:r>
            <a:r>
              <a:rPr lang="en-US" sz="2000" i="1" dirty="0"/>
              <a:t>processor</a:t>
            </a:r>
            <a:r>
              <a:rPr lang="en-US" sz="2000" dirty="0"/>
              <a:t> clock cycles needed to handle a miss</a:t>
            </a:r>
          </a:p>
          <a:p>
            <a:pPr lvl="1"/>
            <a:r>
              <a:rPr lang="en-US" sz="2000" dirty="0"/>
              <a:t>The lower the </a:t>
            </a:r>
            <a:r>
              <a:rPr lang="en-US" sz="2000" dirty="0" err="1"/>
              <a:t>CPI</a:t>
            </a:r>
            <a:r>
              <a:rPr lang="en-US" sz="2000" baseline="-25000" dirty="0" err="1"/>
              <a:t>ideal</a:t>
            </a:r>
            <a:r>
              <a:rPr lang="en-US" sz="2000" dirty="0"/>
              <a:t>, the higher the impact of stalls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Example: A processor with a </a:t>
            </a:r>
            <a:r>
              <a:rPr lang="en-US" sz="2400" b="1" dirty="0" err="1"/>
              <a:t>CPI</a:t>
            </a:r>
            <a:r>
              <a:rPr lang="en-US" sz="2400" b="1" baseline="-25000" dirty="0" err="1"/>
              <a:t>ideal</a:t>
            </a:r>
            <a:r>
              <a:rPr lang="en-US" sz="2400" b="1" dirty="0"/>
              <a:t> of 2, a 100 cycle miss penalty, 36% load/store instructions, and 2% I$ and 4% D$ miss rates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Memory-stall cycles = 2%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100 + 36%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4%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100 = 3.44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err="1">
                <a:solidFill>
                  <a:srgbClr val="0070C0"/>
                </a:solidFill>
              </a:rPr>
              <a:t>CPI</a:t>
            </a:r>
            <a:r>
              <a:rPr lang="en-US" sz="2000" baseline="-25000" dirty="0" err="1">
                <a:solidFill>
                  <a:srgbClr val="0070C0"/>
                </a:solidFill>
              </a:rPr>
              <a:t>stalls</a:t>
            </a:r>
            <a:r>
              <a:rPr lang="en-US" sz="2000" dirty="0">
                <a:solidFill>
                  <a:srgbClr val="0070C0"/>
                </a:solidFill>
              </a:rPr>
              <a:t>  =  2 + 3.44 = 5.44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What if the </a:t>
            </a:r>
            <a:r>
              <a:rPr lang="en-US" sz="2400" b="1" dirty="0" err="1"/>
              <a:t>CPI</a:t>
            </a:r>
            <a:r>
              <a:rPr lang="en-US" sz="2400" b="1" baseline="-25000" dirty="0" err="1"/>
              <a:t>ideal</a:t>
            </a:r>
            <a:r>
              <a:rPr lang="en-US" sz="2400" b="1" dirty="0"/>
              <a:t> is reduced to 1? Or the processor clock rate is doubled (doubling the miss penalty)?</a:t>
            </a:r>
          </a:p>
        </p:txBody>
      </p:sp>
    </p:spTree>
    <p:extLst>
      <p:ext uri="{BB962C8B-B14F-4D97-AF65-F5344CB8AC3E}">
        <p14:creationId xmlns:p14="http://schemas.microsoft.com/office/powerpoint/2010/main" val="12430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629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 (DRAM) + Caches</a:t>
            </a:r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185333"/>
            <a:ext cx="10143068" cy="5012654"/>
          </a:xfrm>
        </p:spPr>
        <p:txBody>
          <a:bodyPr>
            <a:noAutofit/>
          </a:bodyPr>
          <a:lstStyle/>
          <a:p>
            <a:r>
              <a:rPr lang="en-US" sz="2400" b="1" dirty="0"/>
              <a:t>It is important to match the cache characteristics</a:t>
            </a:r>
          </a:p>
          <a:p>
            <a:pPr lvl="1"/>
            <a:r>
              <a:rPr lang="en-US" sz="2000" dirty="0"/>
              <a:t>Caches want information provided to them one </a:t>
            </a:r>
            <a:r>
              <a:rPr lang="en-US" sz="2000" dirty="0">
                <a:solidFill>
                  <a:schemeClr val="accent1"/>
                </a:solidFill>
              </a:rPr>
              <a:t>block</a:t>
            </a:r>
            <a:r>
              <a:rPr lang="en-US" sz="2000" dirty="0"/>
              <a:t> at a time (and a block is usually more than one word)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Memory design considerations:  </a:t>
            </a:r>
          </a:p>
          <a:p>
            <a:pPr lvl="1"/>
            <a:r>
              <a:rPr lang="en-US" sz="2000" dirty="0"/>
              <a:t>With the main memory characteristics</a:t>
            </a:r>
          </a:p>
          <a:p>
            <a:pPr lvl="2"/>
            <a:r>
              <a:rPr lang="en-US" sz="2000" dirty="0"/>
              <a:t>Use DRAMs that support fast multiple word accesses, preferably ones that </a:t>
            </a:r>
            <a:r>
              <a:rPr lang="en-US" sz="2000" b="1" dirty="0">
                <a:solidFill>
                  <a:schemeClr val="accent1"/>
                </a:solidFill>
              </a:rPr>
              <a:t>match the block size </a:t>
            </a:r>
            <a:r>
              <a:rPr lang="en-US" sz="2000" dirty="0"/>
              <a:t>of the cache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With the memory-bus characteristics</a:t>
            </a:r>
          </a:p>
          <a:p>
            <a:pPr lvl="2"/>
            <a:r>
              <a:rPr lang="en-US" sz="2000" dirty="0"/>
              <a:t>Make sure the memory-bus can support the DRAM access rates and patterns</a:t>
            </a:r>
          </a:p>
          <a:p>
            <a:pPr lvl="2"/>
            <a:r>
              <a:rPr lang="en-US" sz="2000" dirty="0"/>
              <a:t>With the goal of increasing the Memory-Bus-to-Cache bandwidth</a:t>
            </a:r>
          </a:p>
        </p:txBody>
      </p:sp>
    </p:spTree>
    <p:extLst>
      <p:ext uri="{BB962C8B-B14F-4D97-AF65-F5344CB8AC3E}">
        <p14:creationId xmlns:p14="http://schemas.microsoft.com/office/powerpoint/2010/main" val="193470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ChangeArrowheads="1"/>
          </p:cNvSpPr>
          <p:nvPr/>
        </p:nvSpPr>
        <p:spPr bwMode="auto">
          <a:xfrm>
            <a:off x="1749426" y="312739"/>
            <a:ext cx="2505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1963" y="1163369"/>
            <a:ext cx="8557649" cy="944020"/>
          </a:xfrm>
          <a:noFill/>
          <a:ln/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sz="2400" b="1" dirty="0"/>
              <a:t>The off-chip interconnect and memory architecture can affect overall system performance in dramatic ways</a:t>
            </a:r>
          </a:p>
        </p:txBody>
      </p:sp>
      <p:sp>
        <p:nvSpPr>
          <p:cNvPr id="1576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r>
              <a:rPr lang="en-US" sz="4400" dirty="0"/>
              <a:t>Memory Systems that Support Caches</a:t>
            </a:r>
          </a:p>
        </p:txBody>
      </p:sp>
      <p:sp>
        <p:nvSpPr>
          <p:cNvPr id="1576965" name="Rectangle 5"/>
          <p:cNvSpPr>
            <a:spLocks noChangeArrowheads="1"/>
          </p:cNvSpPr>
          <p:nvPr/>
        </p:nvSpPr>
        <p:spPr bwMode="auto">
          <a:xfrm>
            <a:off x="4378326" y="48688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66" name="Rectangle 6"/>
          <p:cNvSpPr>
            <a:spLocks noChangeArrowheads="1"/>
          </p:cNvSpPr>
          <p:nvPr/>
        </p:nvSpPr>
        <p:spPr bwMode="auto">
          <a:xfrm>
            <a:off x="4533901" y="498792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67" name="Rectangle 7"/>
          <p:cNvSpPr>
            <a:spLocks noChangeArrowheads="1"/>
          </p:cNvSpPr>
          <p:nvPr/>
        </p:nvSpPr>
        <p:spPr bwMode="auto">
          <a:xfrm>
            <a:off x="2146946" y="473285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68" name="Rectangle 8"/>
          <p:cNvSpPr>
            <a:spLocks noChangeArrowheads="1"/>
          </p:cNvSpPr>
          <p:nvPr/>
        </p:nvSpPr>
        <p:spPr bwMode="auto">
          <a:xfrm>
            <a:off x="7947026" y="34718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69" name="Rectangle 9"/>
          <p:cNvSpPr>
            <a:spLocks noChangeArrowheads="1"/>
          </p:cNvSpPr>
          <p:nvPr/>
        </p:nvSpPr>
        <p:spPr bwMode="auto">
          <a:xfrm>
            <a:off x="8443914" y="34718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70" name="Rectangle 10"/>
          <p:cNvSpPr>
            <a:spLocks noChangeArrowheads="1"/>
          </p:cNvSpPr>
          <p:nvPr/>
        </p:nvSpPr>
        <p:spPr bwMode="auto">
          <a:xfrm>
            <a:off x="1562745" y="1527691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1" name="Text Box 11"/>
          <p:cNvSpPr txBox="1">
            <a:spLocks noChangeArrowheads="1"/>
          </p:cNvSpPr>
          <p:nvPr/>
        </p:nvSpPr>
        <p:spPr bwMode="auto">
          <a:xfrm>
            <a:off x="1638946" y="1603892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1576972" name="AutoShape 12"/>
          <p:cNvSpPr>
            <a:spLocks noChangeArrowheads="1"/>
          </p:cNvSpPr>
          <p:nvPr/>
        </p:nvSpPr>
        <p:spPr bwMode="auto">
          <a:xfrm>
            <a:off x="1715145" y="1984891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3" name="Rectangle 13"/>
          <p:cNvSpPr>
            <a:spLocks noChangeArrowheads="1"/>
          </p:cNvSpPr>
          <p:nvPr/>
        </p:nvSpPr>
        <p:spPr bwMode="auto">
          <a:xfrm>
            <a:off x="1562745" y="2289691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4" name="Text Box 14"/>
          <p:cNvSpPr txBox="1">
            <a:spLocks noChangeArrowheads="1"/>
          </p:cNvSpPr>
          <p:nvPr/>
        </p:nvSpPr>
        <p:spPr bwMode="auto">
          <a:xfrm>
            <a:off x="1562745" y="2518292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576975" name="Rectangle 15"/>
          <p:cNvSpPr>
            <a:spLocks noChangeArrowheads="1"/>
          </p:cNvSpPr>
          <p:nvPr/>
        </p:nvSpPr>
        <p:spPr bwMode="auto">
          <a:xfrm>
            <a:off x="1562745" y="3737491"/>
            <a:ext cx="838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6" name="AutoShape 16"/>
          <p:cNvSpPr>
            <a:spLocks noChangeArrowheads="1"/>
          </p:cNvSpPr>
          <p:nvPr/>
        </p:nvSpPr>
        <p:spPr bwMode="auto">
          <a:xfrm>
            <a:off x="1562745" y="3127891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7" name="Text Box 17"/>
          <p:cNvSpPr txBox="1">
            <a:spLocks noChangeArrowheads="1"/>
          </p:cNvSpPr>
          <p:nvPr/>
        </p:nvSpPr>
        <p:spPr bwMode="auto">
          <a:xfrm>
            <a:off x="1486545" y="4118492"/>
            <a:ext cx="1066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576978" name="Text Box 18"/>
          <p:cNvSpPr txBox="1">
            <a:spLocks noChangeArrowheads="1"/>
          </p:cNvSpPr>
          <p:nvPr/>
        </p:nvSpPr>
        <p:spPr bwMode="auto">
          <a:xfrm>
            <a:off x="1715145" y="3280292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576979" name="Rectangle 19"/>
          <p:cNvSpPr>
            <a:spLocks noChangeArrowheads="1"/>
          </p:cNvSpPr>
          <p:nvPr/>
        </p:nvSpPr>
        <p:spPr bwMode="auto">
          <a:xfrm>
            <a:off x="1181745" y="1527691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80" name="Rectangle 20"/>
          <p:cNvSpPr>
            <a:spLocks noChangeArrowheads="1"/>
          </p:cNvSpPr>
          <p:nvPr/>
        </p:nvSpPr>
        <p:spPr bwMode="auto">
          <a:xfrm>
            <a:off x="416757" y="5616361"/>
            <a:ext cx="32222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word wide organization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(one word wide bus &amp; memory)</a:t>
            </a:r>
          </a:p>
        </p:txBody>
      </p:sp>
      <p:sp>
        <p:nvSpPr>
          <p:cNvPr id="1576981" name="Rectangle 21"/>
          <p:cNvSpPr>
            <a:spLocks noChangeArrowheads="1"/>
          </p:cNvSpPr>
          <p:nvPr/>
        </p:nvSpPr>
        <p:spPr bwMode="auto">
          <a:xfrm>
            <a:off x="4029302" y="2107389"/>
            <a:ext cx="60198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76982" name="Text Box 22"/>
          <p:cNvSpPr txBox="1">
            <a:spLocks noChangeArrowheads="1"/>
          </p:cNvSpPr>
          <p:nvPr/>
        </p:nvSpPr>
        <p:spPr bwMode="auto">
          <a:xfrm>
            <a:off x="267345" y="3356492"/>
            <a:ext cx="12192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/>
              <a:t>32-bit data</a:t>
            </a:r>
          </a:p>
          <a:p>
            <a:pPr algn="r"/>
            <a:r>
              <a:rPr lang="en-US" sz="1600"/>
              <a:t>&amp;</a:t>
            </a:r>
          </a:p>
          <a:p>
            <a:pPr algn="r"/>
            <a:r>
              <a:rPr lang="en-US" sz="1600"/>
              <a:t>32-bit addr</a:t>
            </a:r>
          </a:p>
          <a:p>
            <a:pPr algn="r"/>
            <a:r>
              <a:rPr lang="en-US" sz="1600"/>
              <a:t>per cycle</a:t>
            </a:r>
          </a:p>
        </p:txBody>
      </p:sp>
      <p:sp>
        <p:nvSpPr>
          <p:cNvPr id="1576983" name="Line 23"/>
          <p:cNvSpPr>
            <a:spLocks noChangeShapeType="1"/>
          </p:cNvSpPr>
          <p:nvPr/>
        </p:nvSpPr>
        <p:spPr bwMode="auto">
          <a:xfrm>
            <a:off x="1486545" y="3356491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6984" name="Line 24"/>
          <p:cNvSpPr>
            <a:spLocks noChangeShapeType="1"/>
          </p:cNvSpPr>
          <p:nvPr/>
        </p:nvSpPr>
        <p:spPr bwMode="auto">
          <a:xfrm flipV="1">
            <a:off x="1410345" y="3356491"/>
            <a:ext cx="2286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6985" name="Text Box 25"/>
          <p:cNvSpPr txBox="1">
            <a:spLocks noChangeArrowheads="1"/>
          </p:cNvSpPr>
          <p:nvPr/>
        </p:nvSpPr>
        <p:spPr bwMode="auto">
          <a:xfrm>
            <a:off x="1029346" y="1222891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1A9450-DD02-4227-9EE7-3C537809E37F}"/>
              </a:ext>
            </a:extLst>
          </p:cNvPr>
          <p:cNvSpPr txBox="1">
            <a:spLocks/>
          </p:cNvSpPr>
          <p:nvPr/>
        </p:nvSpPr>
        <p:spPr>
          <a:xfrm>
            <a:off x="3639008" y="2266107"/>
            <a:ext cx="7340544" cy="3676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Assume:</a:t>
            </a:r>
          </a:p>
          <a:p>
            <a:r>
              <a:rPr lang="en-US" sz="2000" dirty="0"/>
              <a:t>1 memory bus clock cycle to send the address</a:t>
            </a:r>
          </a:p>
          <a:p>
            <a:r>
              <a:rPr lang="en-US" sz="2000" dirty="0"/>
              <a:t>15 memory bus clock cycles to get the 1st word in the block from DRAM (row cycle time), 5 memory bus clock cycles for  2nd, 3rd, 4th words (column access time)</a:t>
            </a:r>
          </a:p>
          <a:p>
            <a:r>
              <a:rPr lang="en-US" sz="2000" dirty="0"/>
              <a:t>1 memory bus clock cycle to return a word of data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Memory-Bus to Cache bandwidth</a:t>
            </a:r>
          </a:p>
          <a:p>
            <a:r>
              <a:rPr lang="en-US" sz="2000" dirty="0"/>
              <a:t>number of bytes accessed from memory and transferred to cache/CPU per memory bus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0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69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3" grpId="0" build="p" animBg="1"/>
      <p:bldP spid="15769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ChangeArrowheads="1"/>
          </p:cNvSpPr>
          <p:nvPr/>
        </p:nvSpPr>
        <p:spPr bwMode="auto">
          <a:xfrm>
            <a:off x="1749426" y="312739"/>
            <a:ext cx="2505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1060" name="Rectangle 4"/>
          <p:cNvSpPr>
            <a:spLocks noChangeArrowheads="1"/>
          </p:cNvSpPr>
          <p:nvPr/>
        </p:nvSpPr>
        <p:spPr bwMode="auto">
          <a:xfrm>
            <a:off x="4332331" y="503832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1061" name="Rectangle 5"/>
          <p:cNvSpPr>
            <a:spLocks noChangeArrowheads="1"/>
          </p:cNvSpPr>
          <p:nvPr/>
        </p:nvSpPr>
        <p:spPr bwMode="auto">
          <a:xfrm>
            <a:off x="4487906" y="515738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1063" name="Rectangle 7"/>
          <p:cNvSpPr>
            <a:spLocks noChangeArrowheads="1"/>
          </p:cNvSpPr>
          <p:nvPr/>
        </p:nvSpPr>
        <p:spPr bwMode="auto">
          <a:xfrm>
            <a:off x="7901031" y="364132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1064" name="Rectangle 8"/>
          <p:cNvSpPr>
            <a:spLocks noChangeArrowheads="1"/>
          </p:cNvSpPr>
          <p:nvPr/>
        </p:nvSpPr>
        <p:spPr bwMode="auto">
          <a:xfrm>
            <a:off x="8397919" y="364132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1075" name="Rectangle 19"/>
          <p:cNvSpPr>
            <a:spLocks noChangeArrowheads="1"/>
          </p:cNvSpPr>
          <p:nvPr/>
        </p:nvSpPr>
        <p:spPr bwMode="auto">
          <a:xfrm>
            <a:off x="4602205" y="3217460"/>
            <a:ext cx="5638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endParaRPr lang="en-US" sz="2400"/>
          </a:p>
        </p:txBody>
      </p:sp>
      <p:sp>
        <p:nvSpPr>
          <p:cNvPr id="158107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726550" y="1392168"/>
            <a:ext cx="7733438" cy="5188087"/>
          </a:xfrm>
        </p:spPr>
        <p:txBody>
          <a:bodyPr>
            <a:noAutofit/>
          </a:bodyPr>
          <a:lstStyle/>
          <a:p>
            <a:r>
              <a:rPr lang="en-US" sz="2400" b="1" dirty="0"/>
              <a:t>If the block size is one word, then for a cache miss, the pipeline will have to stall for:</a:t>
            </a:r>
          </a:p>
          <a:p>
            <a:pPr lvl="1">
              <a:buFont typeface="Monotype Sorts" pitchFamily="2" charset="2"/>
              <a:buNone/>
            </a:pPr>
            <a:r>
              <a:rPr lang="en-US" sz="2400" dirty="0"/>
              <a:t>      </a:t>
            </a:r>
            <a:r>
              <a:rPr lang="en-US" sz="2000" dirty="0"/>
              <a:t>memory bus clock cycle to send address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memory bus clock cycles to read DRAM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memory bus clock cycle to return data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total clock cycles miss penalty</a:t>
            </a:r>
          </a:p>
          <a:p>
            <a:pPr lvl="1">
              <a:buFont typeface="Monotype Sorts" pitchFamily="2" charset="2"/>
              <a:buNone/>
            </a:pPr>
            <a:endParaRPr lang="en-US" sz="2400" dirty="0"/>
          </a:p>
          <a:p>
            <a:r>
              <a:rPr lang="en-US" sz="2400" b="1" dirty="0"/>
              <a:t>Number of bytes transferred per clock cycle (bandwidth) for a single miss is</a:t>
            </a:r>
          </a:p>
          <a:p>
            <a:pPr lvl="1">
              <a:buFont typeface="Monotype Sorts" pitchFamily="2" charset="2"/>
              <a:buNone/>
            </a:pPr>
            <a:r>
              <a:rPr lang="en-US" sz="2400" dirty="0"/>
              <a:t>                         </a:t>
            </a:r>
            <a:r>
              <a:rPr lang="en-US" sz="2000" dirty="0"/>
              <a:t>bytes per memory bus clock cycle</a:t>
            </a:r>
            <a:endParaRPr lang="en-US" sz="2400" dirty="0"/>
          </a:p>
        </p:txBody>
      </p:sp>
      <p:sp>
        <p:nvSpPr>
          <p:cNvPr id="1581079" name="Rectangle 23"/>
          <p:cNvSpPr>
            <a:spLocks noChangeArrowheads="1"/>
          </p:cNvSpPr>
          <p:nvPr/>
        </p:nvSpPr>
        <p:spPr bwMode="auto">
          <a:xfrm>
            <a:off x="3715208" y="2303324"/>
            <a:ext cx="1295400" cy="18594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   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1080" name="Rectangle 24"/>
          <p:cNvSpPr>
            <a:spLocks noChangeArrowheads="1"/>
          </p:cNvSpPr>
          <p:nvPr/>
        </p:nvSpPr>
        <p:spPr bwMode="auto">
          <a:xfrm>
            <a:off x="3981645" y="5117661"/>
            <a:ext cx="2284261" cy="312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/ 17 = 0.235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C45A381-F294-4966-A416-A6C6B4220E5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One Word Wide Bus, One Word Blocks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4CAD58-8481-419A-90F9-0719D974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46" y="473285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C7B794-1816-4198-94B3-C2C06F07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1527691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3B83EB80-BF8A-4BFD-8C60-A79F9FAB0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946" y="1603892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A0D4888B-785F-4C13-9606-782E0807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45" y="1984891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F80FCCD-4BBC-4FBB-B256-48E849C6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2289691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12085C61-5B27-43CE-8B8A-A13782CF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745" y="2518292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E3800690-F829-440D-889D-9C0A5F2D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737491"/>
            <a:ext cx="838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4D3EAA20-98CE-4EB7-9354-647FC863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127891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2AC45672-C386-49D9-9D3B-4BA6D769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45" y="4118492"/>
            <a:ext cx="1066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F34095DA-120F-4BEA-9F91-CE545B4E6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145" y="3280292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F2773D4F-4BAF-49ED-B408-0E28D9C2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5" y="1527691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F4BABC81-D8E1-4733-9A05-9C179F24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7" y="5616361"/>
            <a:ext cx="32222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word wide organization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(one word wide bus &amp; memory)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7B5BA4A-54A6-4A44-9797-F47D2714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45" y="3356492"/>
            <a:ext cx="12192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/>
              <a:t>32-bit data</a:t>
            </a:r>
          </a:p>
          <a:p>
            <a:pPr algn="r"/>
            <a:r>
              <a:rPr lang="en-US" sz="1600"/>
              <a:t>&amp;</a:t>
            </a:r>
          </a:p>
          <a:p>
            <a:pPr algn="r"/>
            <a:r>
              <a:rPr lang="en-US" sz="1600"/>
              <a:t>32-bit addr</a:t>
            </a:r>
          </a:p>
          <a:p>
            <a:pPr algn="r"/>
            <a:r>
              <a:rPr lang="en-US" sz="1600"/>
              <a:t>per cycle</a:t>
            </a:r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04587318-9100-43A2-8A8C-1E7957B97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545" y="3356491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51AC9BC4-DA32-4CCB-A34B-F10BEF51D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0345" y="3356491"/>
            <a:ext cx="2286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DACE3728-E1B1-40FE-A48F-BDDCD9A42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46" y="1222891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</p:spTree>
    <p:extLst>
      <p:ext uri="{BB962C8B-B14F-4D97-AF65-F5344CB8AC3E}">
        <p14:creationId xmlns:p14="http://schemas.microsoft.com/office/powerpoint/2010/main" val="12087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81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1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ChangeArrowheads="1"/>
          </p:cNvSpPr>
          <p:nvPr/>
        </p:nvSpPr>
        <p:spPr bwMode="auto">
          <a:xfrm>
            <a:off x="1749426" y="312739"/>
            <a:ext cx="2505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5157" name="Rectangle 5"/>
          <p:cNvSpPr>
            <a:spLocks noChangeArrowheads="1"/>
          </p:cNvSpPr>
          <p:nvPr/>
        </p:nvSpPr>
        <p:spPr bwMode="auto">
          <a:xfrm>
            <a:off x="4457702" y="518945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5159" name="Rectangle 7"/>
          <p:cNvSpPr>
            <a:spLocks noChangeArrowheads="1"/>
          </p:cNvSpPr>
          <p:nvPr/>
        </p:nvSpPr>
        <p:spPr bwMode="auto">
          <a:xfrm>
            <a:off x="7870827" y="367339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5160" name="Rectangle 8"/>
          <p:cNvSpPr>
            <a:spLocks noChangeArrowheads="1"/>
          </p:cNvSpPr>
          <p:nvPr/>
        </p:nvSpPr>
        <p:spPr bwMode="auto">
          <a:xfrm>
            <a:off x="8367715" y="367339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5171" name="Rectangle 19"/>
          <p:cNvSpPr>
            <a:spLocks noChangeArrowheads="1"/>
          </p:cNvSpPr>
          <p:nvPr/>
        </p:nvSpPr>
        <p:spPr bwMode="auto">
          <a:xfrm>
            <a:off x="4572001" y="3249530"/>
            <a:ext cx="5638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endParaRPr lang="en-US" sz="2400"/>
          </a:p>
        </p:txBody>
      </p:sp>
      <p:sp>
        <p:nvSpPr>
          <p:cNvPr id="158517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715208" y="1424421"/>
            <a:ext cx="7809855" cy="5388142"/>
          </a:xfrm>
        </p:spPr>
        <p:txBody>
          <a:bodyPr>
            <a:noAutofit/>
          </a:bodyPr>
          <a:lstStyle/>
          <a:p>
            <a:r>
              <a:rPr lang="en-US" sz="2400" b="1" dirty="0"/>
              <a:t>What if the block size is four words and each word is in a different DRAM row?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 to send 1</a:t>
            </a:r>
            <a:r>
              <a:rPr lang="en-US" sz="2000" baseline="30000" dirty="0"/>
              <a:t>st</a:t>
            </a:r>
            <a:r>
              <a:rPr lang="en-US" sz="2000" dirty="0"/>
              <a:t> address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cycles to read DRAM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cycles to return last data word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total clock cycles miss penalty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/>
              <a:t>Number of bytes transferred per clock cycle (bandwidth) for a single miss is</a:t>
            </a:r>
          </a:p>
          <a:p>
            <a:pPr lvl="1">
              <a:buNone/>
            </a:pPr>
            <a:r>
              <a:rPr lang="en-US" sz="2400" dirty="0"/>
              <a:t>                                  </a:t>
            </a:r>
            <a:r>
              <a:rPr lang="en-US" sz="2000" dirty="0"/>
              <a:t>bytes per memory bus clock cycle</a:t>
            </a:r>
            <a:endParaRPr lang="en-US" sz="2400" dirty="0"/>
          </a:p>
        </p:txBody>
      </p:sp>
      <p:sp>
        <p:nvSpPr>
          <p:cNvPr id="1585188" name="Rectangle 36"/>
          <p:cNvSpPr>
            <a:spLocks noChangeArrowheads="1"/>
          </p:cNvSpPr>
          <p:nvPr/>
        </p:nvSpPr>
        <p:spPr bwMode="auto">
          <a:xfrm>
            <a:off x="3592648" y="2279201"/>
            <a:ext cx="2233047" cy="1482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1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x 15 = 60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1 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62</a:t>
            </a:r>
          </a:p>
        </p:txBody>
      </p:sp>
      <p:sp>
        <p:nvSpPr>
          <p:cNvPr id="1585189" name="Rectangle 37"/>
          <p:cNvSpPr>
            <a:spLocks noChangeArrowheads="1"/>
          </p:cNvSpPr>
          <p:nvPr/>
        </p:nvSpPr>
        <p:spPr bwMode="auto">
          <a:xfrm>
            <a:off x="4021432" y="4659230"/>
            <a:ext cx="3196905" cy="715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(4 x 4) / 62 = 0.258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457BF7-3567-4B57-A438-757BC64AC9C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One Word Wide Bus, Four Word Blocks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4E8942A-E1EF-427D-89E7-C67717DA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46" y="473285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897F698-8216-452F-9A02-0B63105F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1527691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45D85D6C-9CE8-4C09-8C67-11EAD7E81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946" y="1603892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9669259C-AD7B-4C86-A797-7530F338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45" y="1984891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6B080C8-D5E0-4877-83D3-236EE599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2289691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EE6A8612-6194-4A8D-B895-3C77739D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745" y="2518292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62E77AC-FAB3-4E9F-87CE-7FB8F1BC3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737491"/>
            <a:ext cx="838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74358DE0-E45D-4DF9-82B4-2FCC4270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127891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E0438E62-129B-4E60-9B3B-178D01EB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45" y="4118492"/>
            <a:ext cx="1066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A664BB64-A3E7-4402-9895-0F900B057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145" y="3280292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0BB4177-4B4B-41D2-BFB2-AE733A14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5" y="1527691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81BC4E75-8AC5-4AC0-8ABE-6E421451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7" y="5616361"/>
            <a:ext cx="32222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word wide organization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(one word wide bus &amp; memory)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AEB378B7-E97B-4CA5-B26D-A66B09FCB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45" y="3356492"/>
            <a:ext cx="12192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/>
              <a:t>32-bit data</a:t>
            </a:r>
          </a:p>
          <a:p>
            <a:pPr algn="r"/>
            <a:r>
              <a:rPr lang="en-US" sz="1600"/>
              <a:t>&amp;</a:t>
            </a:r>
          </a:p>
          <a:p>
            <a:pPr algn="r"/>
            <a:r>
              <a:rPr lang="en-US" sz="1600"/>
              <a:t>32-bit addr</a:t>
            </a:r>
          </a:p>
          <a:p>
            <a:pPr algn="r"/>
            <a:r>
              <a:rPr lang="en-US" sz="1600"/>
              <a:t>per cycle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B5A60A4C-EB6E-4E6C-961B-93905605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545" y="3356491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69E0FA36-97F4-44CD-8785-067BCBBB0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0345" y="3356491"/>
            <a:ext cx="2286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6375CBCB-DC7A-43C6-A751-51146CC8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46" y="1222891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</p:spTree>
    <p:extLst>
      <p:ext uri="{BB962C8B-B14F-4D97-AF65-F5344CB8AC3E}">
        <p14:creationId xmlns:p14="http://schemas.microsoft.com/office/powerpoint/2010/main" val="14824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5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5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85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5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ChangeArrowheads="1"/>
          </p:cNvSpPr>
          <p:nvPr/>
        </p:nvSpPr>
        <p:spPr bwMode="auto">
          <a:xfrm>
            <a:off x="1749426" y="312739"/>
            <a:ext cx="2505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9252" name="Rectangle 4"/>
          <p:cNvSpPr>
            <a:spLocks noChangeArrowheads="1"/>
          </p:cNvSpPr>
          <p:nvPr/>
        </p:nvSpPr>
        <p:spPr bwMode="auto">
          <a:xfrm>
            <a:off x="3966329" y="5468143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9253" name="Rectangle 5"/>
          <p:cNvSpPr>
            <a:spLocks noChangeArrowheads="1"/>
          </p:cNvSpPr>
          <p:nvPr/>
        </p:nvSpPr>
        <p:spPr bwMode="auto">
          <a:xfrm>
            <a:off x="4174078" y="5633700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9255" name="Rectangle 7"/>
          <p:cNvSpPr>
            <a:spLocks noChangeArrowheads="1"/>
          </p:cNvSpPr>
          <p:nvPr/>
        </p:nvSpPr>
        <p:spPr bwMode="auto">
          <a:xfrm>
            <a:off x="7535029" y="4071143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9256" name="Rectangle 8"/>
          <p:cNvSpPr>
            <a:spLocks noChangeArrowheads="1"/>
          </p:cNvSpPr>
          <p:nvPr/>
        </p:nvSpPr>
        <p:spPr bwMode="auto">
          <a:xfrm>
            <a:off x="8031917" y="4071143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9267" name="Rectangle 19"/>
          <p:cNvSpPr>
            <a:spLocks noChangeArrowheads="1"/>
          </p:cNvSpPr>
          <p:nvPr/>
        </p:nvSpPr>
        <p:spPr bwMode="auto">
          <a:xfrm>
            <a:off x="4655949" y="2978021"/>
            <a:ext cx="5638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endParaRPr lang="en-US" sz="2400"/>
          </a:p>
        </p:txBody>
      </p:sp>
      <p:sp>
        <p:nvSpPr>
          <p:cNvPr id="158926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702803" y="1437481"/>
            <a:ext cx="7467600" cy="4307662"/>
          </a:xfrm>
        </p:spPr>
        <p:txBody>
          <a:bodyPr>
            <a:noAutofit/>
          </a:bodyPr>
          <a:lstStyle/>
          <a:p>
            <a:r>
              <a:rPr lang="en-US" sz="2400" b="1" dirty="0"/>
              <a:t>What if the block size is four words and all words are in the same DRAM row?</a:t>
            </a:r>
          </a:p>
          <a:p>
            <a:pPr lvl="1">
              <a:buFont typeface="Monotype Sorts" pitchFamily="2" charset="2"/>
              <a:buNone/>
            </a:pPr>
            <a:r>
              <a:rPr lang="en-US" sz="2400" dirty="0"/>
              <a:t>                   </a:t>
            </a:r>
            <a:r>
              <a:rPr lang="en-US" sz="2000" dirty="0"/>
              <a:t>cycle to send 1</a:t>
            </a:r>
            <a:r>
              <a:rPr lang="en-US" sz="2000" baseline="30000" dirty="0"/>
              <a:t>st</a:t>
            </a:r>
            <a:r>
              <a:rPr lang="en-US" sz="2000" dirty="0"/>
              <a:t> address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cycles to read DRAM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cycles to return last data word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total clock cycles miss penalty</a:t>
            </a:r>
          </a:p>
          <a:p>
            <a:pPr marL="527518" lvl="1" indent="0">
              <a:buNone/>
            </a:pPr>
            <a:endParaRPr lang="en-US" sz="2400" dirty="0"/>
          </a:p>
          <a:p>
            <a:r>
              <a:rPr lang="en-US" sz="2400" b="1" dirty="0"/>
              <a:t>Number of bytes transferred per clock cycle (bandwidth) for a single miss is</a:t>
            </a:r>
          </a:p>
          <a:p>
            <a:pPr lvl="1">
              <a:buNone/>
            </a:pPr>
            <a:r>
              <a:rPr lang="en-US" sz="2000" dirty="0"/>
              <a:t>                             bytes per memory bus clock cycle</a:t>
            </a:r>
          </a:p>
        </p:txBody>
      </p:sp>
      <p:sp>
        <p:nvSpPr>
          <p:cNvPr id="1589284" name="Rectangle 36"/>
          <p:cNvSpPr>
            <a:spLocks noChangeArrowheads="1"/>
          </p:cNvSpPr>
          <p:nvPr/>
        </p:nvSpPr>
        <p:spPr bwMode="auto">
          <a:xfrm>
            <a:off x="3626603" y="2327984"/>
            <a:ext cx="2590800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1</a:t>
            </a:r>
          </a:p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15 + 3 x 5 = 30</a:t>
            </a:r>
          </a:p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1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32</a:t>
            </a:r>
          </a:p>
        </p:txBody>
      </p:sp>
      <p:sp>
        <p:nvSpPr>
          <p:cNvPr id="1589285" name="Rectangle 37"/>
          <p:cNvSpPr>
            <a:spLocks noChangeArrowheads="1"/>
          </p:cNvSpPr>
          <p:nvPr/>
        </p:nvSpPr>
        <p:spPr bwMode="auto">
          <a:xfrm>
            <a:off x="3702803" y="5100651"/>
            <a:ext cx="2819400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x 4) / 32 = 0.5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314A378-5B8A-4EC5-9A8A-B00CD3A2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46" y="473285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697922C-5D23-4D8F-B189-158DEF681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1527691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AD0818BB-C60E-4E28-BEE3-810B3DCB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946" y="1603892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D248C26B-D36C-4BDB-A470-1C68AAE4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45" y="1984891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1369F39-B23C-4DB6-8459-7FE374FB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2289691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B6003A84-D129-4A52-BDE2-BCE32FE6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745" y="2518292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B6191AF-9372-44BD-8D1E-0295335F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737491"/>
            <a:ext cx="838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9D97F564-963E-47B5-AFF6-8DE7647C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127891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D8D1EF55-05DB-4A5B-A113-425F37CF1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45" y="4118492"/>
            <a:ext cx="1066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01C3768D-919F-4A7A-96FD-2BD1AC158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145" y="3280292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3D8B9D98-94A4-4F18-8D84-6D31210E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5" y="1527691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E878C808-A688-4CC0-857F-59FD4B5D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7" y="5616361"/>
            <a:ext cx="32222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word wide organization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(one word wide bus &amp; memory)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1343F990-E597-4F27-AB47-05D9DD52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45" y="3356492"/>
            <a:ext cx="12192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/>
              <a:t>32-bit data</a:t>
            </a:r>
          </a:p>
          <a:p>
            <a:pPr algn="r"/>
            <a:r>
              <a:rPr lang="en-US" sz="1600"/>
              <a:t>&amp;</a:t>
            </a:r>
          </a:p>
          <a:p>
            <a:pPr algn="r"/>
            <a:r>
              <a:rPr lang="en-US" sz="1600"/>
              <a:t>32-bit addr</a:t>
            </a:r>
          </a:p>
          <a:p>
            <a:pPr algn="r"/>
            <a:r>
              <a:rPr lang="en-US" sz="1600"/>
              <a:t>per cycle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8BA0664A-6DB3-427D-B86C-978350B4E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545" y="3356491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6DDC2B08-6E71-4F43-82AC-AB52C3B3E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0345" y="3356491"/>
            <a:ext cx="2286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B85C791C-1C3F-4B61-8AC2-1CB97C0D0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46" y="1222891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4B535FC9-E46D-4794-AECE-EB55304B6B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One Word Wide Bus, Four Word Blocks</a:t>
            </a:r>
          </a:p>
        </p:txBody>
      </p:sp>
    </p:spTree>
    <p:extLst>
      <p:ext uri="{BB962C8B-B14F-4D97-AF65-F5344CB8AC3E}">
        <p14:creationId xmlns:p14="http://schemas.microsoft.com/office/powerpoint/2010/main" val="24281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9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8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9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2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7" name="Rectangle 3"/>
          <p:cNvSpPr>
            <a:spLocks noChangeArrowheads="1"/>
          </p:cNvSpPr>
          <p:nvPr/>
        </p:nvSpPr>
        <p:spPr bwMode="auto">
          <a:xfrm>
            <a:off x="4310064" y="1438651"/>
            <a:ext cx="6555017" cy="2522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 a block size of four words</a:t>
            </a:r>
          </a:p>
          <a:p>
            <a:pPr marL="741363" lvl="1" indent="-246063"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cycle to send 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address</a:t>
            </a:r>
          </a:p>
          <a:p>
            <a:pPr marL="741363" lvl="1" indent="-246063"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cycles to read DRAM banks</a:t>
            </a:r>
          </a:p>
          <a:p>
            <a:pPr marL="741363" lvl="1" indent="-246063"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cycles to return last data word</a:t>
            </a:r>
          </a:p>
          <a:p>
            <a:pPr marL="741363" lvl="1" indent="-246063"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total clock cycles miss penalty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3348" name="Rectangle 4"/>
          <p:cNvSpPr>
            <a:spLocks noChangeArrowheads="1"/>
          </p:cNvSpPr>
          <p:nvPr/>
        </p:nvSpPr>
        <p:spPr bwMode="auto">
          <a:xfrm>
            <a:off x="1905000" y="1639888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49" name="Text Box 5"/>
          <p:cNvSpPr txBox="1">
            <a:spLocks noChangeArrowheads="1"/>
          </p:cNvSpPr>
          <p:nvPr/>
        </p:nvSpPr>
        <p:spPr bwMode="auto">
          <a:xfrm>
            <a:off x="1981201" y="1716089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1593350" name="AutoShape 6"/>
          <p:cNvSpPr>
            <a:spLocks noChangeArrowheads="1"/>
          </p:cNvSpPr>
          <p:nvPr/>
        </p:nvSpPr>
        <p:spPr bwMode="auto">
          <a:xfrm>
            <a:off x="2057400" y="2097088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51" name="Rectangle 7"/>
          <p:cNvSpPr>
            <a:spLocks noChangeArrowheads="1"/>
          </p:cNvSpPr>
          <p:nvPr/>
        </p:nvSpPr>
        <p:spPr bwMode="auto">
          <a:xfrm>
            <a:off x="1905000" y="2401888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52" name="Text Box 8"/>
          <p:cNvSpPr txBox="1">
            <a:spLocks noChangeArrowheads="1"/>
          </p:cNvSpPr>
          <p:nvPr/>
        </p:nvSpPr>
        <p:spPr bwMode="auto">
          <a:xfrm>
            <a:off x="1905000" y="2630489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593354" name="AutoShape 10"/>
          <p:cNvSpPr>
            <a:spLocks noChangeArrowheads="1"/>
          </p:cNvSpPr>
          <p:nvPr/>
        </p:nvSpPr>
        <p:spPr bwMode="auto">
          <a:xfrm>
            <a:off x="1905000" y="3240088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56" name="Text Box 12"/>
          <p:cNvSpPr txBox="1">
            <a:spLocks noChangeArrowheads="1"/>
          </p:cNvSpPr>
          <p:nvPr/>
        </p:nvSpPr>
        <p:spPr bwMode="auto">
          <a:xfrm>
            <a:off x="2057400" y="3392489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593357" name="Rectangle 13"/>
          <p:cNvSpPr>
            <a:spLocks noChangeArrowheads="1"/>
          </p:cNvSpPr>
          <p:nvPr/>
        </p:nvSpPr>
        <p:spPr bwMode="auto">
          <a:xfrm>
            <a:off x="1524000" y="1639888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58" name="Text Box 14"/>
          <p:cNvSpPr txBox="1">
            <a:spLocks noChangeArrowheads="1"/>
          </p:cNvSpPr>
          <p:nvPr/>
        </p:nvSpPr>
        <p:spPr bwMode="auto">
          <a:xfrm>
            <a:off x="1447801" y="1335088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  <p:sp>
        <p:nvSpPr>
          <p:cNvPr id="1593365" name="Rectangle 21"/>
          <p:cNvSpPr>
            <a:spLocks noChangeArrowheads="1"/>
          </p:cNvSpPr>
          <p:nvPr/>
        </p:nvSpPr>
        <p:spPr bwMode="auto">
          <a:xfrm>
            <a:off x="4233865" y="3849688"/>
            <a:ext cx="7381875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Number of bytes transferred per clock cycle (bandwidth) for a single miss is</a:t>
            </a:r>
          </a:p>
          <a:p>
            <a:pPr lvl="1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bytes per memory bus clock cycle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3380" name="Rectangle 36"/>
          <p:cNvSpPr>
            <a:spLocks noChangeArrowheads="1"/>
          </p:cNvSpPr>
          <p:nvPr/>
        </p:nvSpPr>
        <p:spPr bwMode="auto">
          <a:xfrm>
            <a:off x="4348165" y="4755064"/>
            <a:ext cx="2819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x 4) / 20 = 0.8</a:t>
            </a:r>
          </a:p>
        </p:txBody>
      </p:sp>
      <p:sp>
        <p:nvSpPr>
          <p:cNvPr id="1593381" name="Rectangle 37"/>
          <p:cNvSpPr>
            <a:spLocks noChangeArrowheads="1"/>
          </p:cNvSpPr>
          <p:nvPr/>
        </p:nvSpPr>
        <p:spPr bwMode="auto">
          <a:xfrm>
            <a:off x="4233865" y="1949159"/>
            <a:ext cx="2057400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1  </a:t>
            </a:r>
          </a:p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15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 x 1 = 4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20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1524000" y="3849688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447800" y="3849688"/>
            <a:ext cx="1066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bank 1</a:t>
            </a: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685800" y="3849688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09600" y="3849688"/>
            <a:ext cx="1066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bank 0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2362200" y="3849688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286000" y="3849688"/>
            <a:ext cx="1066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bank 2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3200400" y="3849688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3124200" y="3849688"/>
            <a:ext cx="1066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bank 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3245F5-9364-4655-9D6E-904BB9796180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200107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Interleaved Memory, One Word Wide Bus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B07CF813-A10C-48E3-8F78-0A9AB957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979" y="5510777"/>
            <a:ext cx="6229349" cy="443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interleaving channels?</a:t>
            </a:r>
          </a:p>
        </p:txBody>
      </p:sp>
    </p:spTree>
    <p:extLst>
      <p:ext uri="{BB962C8B-B14F-4D97-AF65-F5344CB8AC3E}">
        <p14:creationId xmlns:p14="http://schemas.microsoft.com/office/powerpoint/2010/main" val="19275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3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80" grpId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719329" y="1557408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is TLB?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424179" y="2339917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Cache for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C80C5-8672-3D7B-1997-0A1F32E0FC0C}"/>
              </a:ext>
            </a:extLst>
          </p:cNvPr>
          <p:cNvSpPr txBox="1"/>
          <p:nvPr/>
        </p:nvSpPr>
        <p:spPr>
          <a:xfrm>
            <a:off x="719329" y="3557682"/>
            <a:ext cx="10600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are the three cases (in terms of delay) for address translation?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636B1-E29F-C18A-D990-64455BD898FC}"/>
              </a:ext>
            </a:extLst>
          </p:cNvPr>
          <p:cNvSpPr txBox="1"/>
          <p:nvPr/>
        </p:nvSpPr>
        <p:spPr>
          <a:xfrm>
            <a:off x="1424179" y="4340191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TLB hit, page table hit, page fault</a:t>
            </a:r>
          </a:p>
        </p:txBody>
      </p:sp>
    </p:spTree>
    <p:extLst>
      <p:ext uri="{BB962C8B-B14F-4D97-AF65-F5344CB8AC3E}">
        <p14:creationId xmlns:p14="http://schemas.microsoft.com/office/powerpoint/2010/main" val="19120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665" y="1211450"/>
            <a:ext cx="8830805" cy="4786393"/>
          </a:xfrm>
          <a:noFill/>
          <a:ln/>
        </p:spPr>
        <p:txBody>
          <a:bodyPr>
            <a:normAutofit/>
          </a:bodyPr>
          <a:lstStyle/>
          <a:p>
            <a:r>
              <a:rPr lang="en-US" sz="2400" b="1" dirty="0"/>
              <a:t>registers </a:t>
            </a:r>
            <a:r>
              <a:rPr lang="en-US" sz="2400" b="1" dirty="0">
                <a:sym typeface="Symbol" pitchFamily="18" charset="2"/>
              </a:rPr>
              <a:t></a:t>
            </a:r>
            <a:r>
              <a:rPr lang="en-US" sz="2400" b="1" dirty="0"/>
              <a:t> memory</a:t>
            </a:r>
          </a:p>
          <a:p>
            <a:pPr lvl="1"/>
            <a:r>
              <a:rPr lang="en-US" sz="2000" dirty="0"/>
              <a:t>by compiler (or programmer)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registers </a:t>
            </a:r>
            <a:r>
              <a:rPr lang="en-US" sz="2400" b="1" dirty="0">
                <a:sym typeface="Symbol" pitchFamily="18" charset="2"/>
              </a:rPr>
              <a:t></a:t>
            </a:r>
            <a:r>
              <a:rPr lang="en-US" sz="2400" b="1" dirty="0"/>
              <a:t> cache </a:t>
            </a:r>
            <a:r>
              <a:rPr lang="en-US" sz="2400" b="1" dirty="0">
                <a:sym typeface="Symbol" pitchFamily="18" charset="2"/>
              </a:rPr>
              <a:t></a:t>
            </a:r>
            <a:r>
              <a:rPr lang="en-US" sz="2400" b="1" dirty="0"/>
              <a:t> main memory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by the cache &amp; memory controller hardware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400" b="1" dirty="0"/>
              <a:t>main memory </a:t>
            </a:r>
            <a:r>
              <a:rPr lang="en-US" sz="2400" b="1" dirty="0">
                <a:sym typeface="Symbol" pitchFamily="18" charset="2"/>
              </a:rPr>
              <a:t></a:t>
            </a:r>
            <a:r>
              <a:rPr lang="en-US" sz="2400" b="1" dirty="0"/>
              <a:t> external storage (flash, disk)</a:t>
            </a:r>
          </a:p>
          <a:p>
            <a:pPr lvl="1"/>
            <a:r>
              <a:rPr lang="en-US" sz="2000" dirty="0"/>
              <a:t>Static: by the programmer with OS support (files)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Dynamic: by the operating system (virtual memory)</a:t>
            </a:r>
          </a:p>
          <a:p>
            <a:pPr lvl="2"/>
            <a:r>
              <a:rPr lang="en-US" sz="2000" dirty="0"/>
              <a:t>virtual address to physical address mapping</a:t>
            </a:r>
          </a:p>
          <a:p>
            <a:pPr lvl="2"/>
            <a:r>
              <a:rPr lang="en-US" sz="2000" dirty="0"/>
              <a:t>assisted by the hardware (</a:t>
            </a:r>
            <a:r>
              <a:rPr lang="en-US" sz="2000" dirty="0">
                <a:solidFill>
                  <a:schemeClr val="accent1"/>
                </a:solidFill>
              </a:rPr>
              <a:t>TLB, page tables</a:t>
            </a:r>
            <a:r>
              <a:rPr lang="en-US" sz="2000" dirty="0"/>
              <a:t>)</a:t>
            </a:r>
          </a:p>
          <a:p>
            <a:pPr lvl="2"/>
            <a:endParaRPr 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51DFB90-258E-4612-82E4-C958661E12F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223355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How is the Hierarchy Managed?</a:t>
            </a:r>
          </a:p>
        </p:txBody>
      </p:sp>
    </p:spTree>
    <p:extLst>
      <p:ext uri="{BB962C8B-B14F-4D97-AF65-F5344CB8AC3E}">
        <p14:creationId xmlns:p14="http://schemas.microsoft.com/office/powerpoint/2010/main" val="20195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3" name="Text Box 3"/>
          <p:cNvSpPr txBox="1">
            <a:spLocks noChangeArrowheads="1"/>
          </p:cNvSpPr>
          <p:nvPr/>
        </p:nvSpPr>
        <p:spPr bwMode="auto">
          <a:xfrm>
            <a:off x="8518525" y="1515451"/>
            <a:ext cx="246958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Virtual Address (VA)</a:t>
            </a:r>
          </a:p>
        </p:txBody>
      </p:sp>
      <p:sp>
        <p:nvSpPr>
          <p:cNvPr id="1710084" name="Rectangle 4"/>
          <p:cNvSpPr>
            <a:spLocks noChangeArrowheads="1"/>
          </p:cNvSpPr>
          <p:nvPr/>
        </p:nvSpPr>
        <p:spPr bwMode="auto">
          <a:xfrm>
            <a:off x="1600200" y="1534561"/>
            <a:ext cx="6858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5" name="Line 5"/>
          <p:cNvSpPr>
            <a:spLocks noChangeShapeType="1"/>
          </p:cNvSpPr>
          <p:nvPr/>
        </p:nvSpPr>
        <p:spPr bwMode="auto">
          <a:xfrm>
            <a:off x="6477000" y="153456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6" name="Text Box 6"/>
          <p:cNvSpPr txBox="1">
            <a:spLocks noChangeArrowheads="1"/>
          </p:cNvSpPr>
          <p:nvPr/>
        </p:nvSpPr>
        <p:spPr bwMode="auto">
          <a:xfrm>
            <a:off x="6537326" y="1571073"/>
            <a:ext cx="122289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Page offset</a:t>
            </a:r>
          </a:p>
        </p:txBody>
      </p:sp>
      <p:sp>
        <p:nvSpPr>
          <p:cNvPr id="1710087" name="Text Box 7"/>
          <p:cNvSpPr txBox="1">
            <a:spLocks noChangeArrowheads="1"/>
          </p:cNvSpPr>
          <p:nvPr/>
        </p:nvSpPr>
        <p:spPr bwMode="auto">
          <a:xfrm>
            <a:off x="2346326" y="1571073"/>
            <a:ext cx="21175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Virtual page number</a:t>
            </a:r>
          </a:p>
        </p:txBody>
      </p:sp>
      <p:sp>
        <p:nvSpPr>
          <p:cNvPr id="1710097" name="Text Box 17"/>
          <p:cNvSpPr txBox="1">
            <a:spLocks noChangeArrowheads="1"/>
          </p:cNvSpPr>
          <p:nvPr/>
        </p:nvSpPr>
        <p:spPr bwMode="auto">
          <a:xfrm>
            <a:off x="1508125" y="1213886"/>
            <a:ext cx="58929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31  30                          .  .  .                                      12  11          .  .  .          0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86001" y="3115711"/>
            <a:ext cx="8936039" cy="738187"/>
            <a:chOff x="1200" y="2795"/>
            <a:chExt cx="5629" cy="465"/>
          </a:xfrm>
        </p:grpSpPr>
        <p:sp>
          <p:nvSpPr>
            <p:cNvPr id="1710088" name="Rectangle 8"/>
            <p:cNvSpPr>
              <a:spLocks noChangeArrowheads="1"/>
            </p:cNvSpPr>
            <p:nvPr/>
          </p:nvSpPr>
          <p:spPr bwMode="auto">
            <a:xfrm>
              <a:off x="1248" y="2807"/>
              <a:ext cx="38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89" name="Line 9"/>
            <p:cNvSpPr>
              <a:spLocks noChangeShapeType="1"/>
            </p:cNvSpPr>
            <p:nvPr/>
          </p:nvSpPr>
          <p:spPr bwMode="auto">
            <a:xfrm>
              <a:off x="3792" y="280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90" name="Text Box 10"/>
            <p:cNvSpPr txBox="1">
              <a:spLocks noChangeArrowheads="1"/>
            </p:cNvSpPr>
            <p:nvPr/>
          </p:nvSpPr>
          <p:spPr bwMode="auto">
            <a:xfrm>
              <a:off x="3878" y="2830"/>
              <a:ext cx="7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Page offset</a:t>
              </a:r>
            </a:p>
          </p:txBody>
        </p:sp>
        <p:sp>
          <p:nvSpPr>
            <p:cNvPr id="1710091" name="Text Box 11"/>
            <p:cNvSpPr txBox="1">
              <a:spLocks noChangeArrowheads="1"/>
            </p:cNvSpPr>
            <p:nvPr/>
          </p:nvSpPr>
          <p:spPr bwMode="auto">
            <a:xfrm>
              <a:off x="1536" y="2830"/>
              <a:ext cx="140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Physical page number</a:t>
              </a:r>
            </a:p>
          </p:txBody>
        </p:sp>
        <p:sp>
          <p:nvSpPr>
            <p:cNvPr id="1710092" name="Text Box 12"/>
            <p:cNvSpPr txBox="1">
              <a:spLocks noChangeArrowheads="1"/>
            </p:cNvSpPr>
            <p:nvPr/>
          </p:nvSpPr>
          <p:spPr bwMode="auto">
            <a:xfrm>
              <a:off x="5126" y="2795"/>
              <a:ext cx="1703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Physical Address (PA)</a:t>
              </a:r>
            </a:p>
          </p:txBody>
        </p:sp>
        <p:sp>
          <p:nvSpPr>
            <p:cNvPr id="1710098" name="Text Box 18"/>
            <p:cNvSpPr txBox="1">
              <a:spLocks noChangeArrowheads="1"/>
            </p:cNvSpPr>
            <p:nvPr/>
          </p:nvSpPr>
          <p:spPr bwMode="auto">
            <a:xfrm>
              <a:off x="1200" y="3047"/>
              <a:ext cx="327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29                        .  .  .                               12  11                            0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200400" y="1915561"/>
            <a:ext cx="4191000" cy="1219200"/>
            <a:chOff x="1776" y="2039"/>
            <a:chExt cx="2640" cy="768"/>
          </a:xfrm>
        </p:grpSpPr>
        <p:sp>
          <p:nvSpPr>
            <p:cNvPr id="1710093" name="AutoShape 13" descr="5%"/>
            <p:cNvSpPr>
              <a:spLocks noChangeArrowheads="1"/>
            </p:cNvSpPr>
            <p:nvPr/>
          </p:nvSpPr>
          <p:spPr bwMode="auto">
            <a:xfrm>
              <a:off x="1776" y="2279"/>
              <a:ext cx="1152" cy="288"/>
            </a:xfrm>
            <a:prstGeom prst="flowChartAlternateProcess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94" name="Text Box 14"/>
            <p:cNvSpPr txBox="1">
              <a:spLocks noChangeArrowheads="1"/>
            </p:cNvSpPr>
            <p:nvPr/>
          </p:nvSpPr>
          <p:spPr bwMode="auto">
            <a:xfrm>
              <a:off x="1910" y="2302"/>
              <a:ext cx="76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Translation</a:t>
              </a:r>
            </a:p>
          </p:txBody>
        </p:sp>
        <p:sp>
          <p:nvSpPr>
            <p:cNvPr id="1710095" name="Line 15"/>
            <p:cNvSpPr>
              <a:spLocks noChangeShapeType="1"/>
            </p:cNvSpPr>
            <p:nvPr/>
          </p:nvSpPr>
          <p:spPr bwMode="auto">
            <a:xfrm>
              <a:off x="2352" y="2039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96" name="Line 16"/>
            <p:cNvSpPr>
              <a:spLocks noChangeShapeType="1"/>
            </p:cNvSpPr>
            <p:nvPr/>
          </p:nvSpPr>
          <p:spPr bwMode="auto">
            <a:xfrm>
              <a:off x="2352" y="256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099" name="Line 19"/>
            <p:cNvSpPr>
              <a:spLocks noChangeShapeType="1"/>
            </p:cNvSpPr>
            <p:nvPr/>
          </p:nvSpPr>
          <p:spPr bwMode="auto">
            <a:xfrm>
              <a:off x="4416" y="2039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1010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781050" y="4030110"/>
            <a:ext cx="10972798" cy="2294490"/>
          </a:xfrm>
          <a:noFill/>
          <a:ln/>
        </p:spPr>
        <p:txBody>
          <a:bodyPr>
            <a:noAutofit/>
          </a:bodyPr>
          <a:lstStyle/>
          <a:p>
            <a:pPr marL="452822" indent="-457200">
              <a:spcBef>
                <a:spcPts val="600"/>
              </a:spcBef>
            </a:pPr>
            <a:r>
              <a:rPr lang="en-US" sz="2000" b="1" dirty="0"/>
              <a:t>A virtual address must first be translated to a physical address to access memory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1800" dirty="0"/>
              <a:t>Basic unit: page (e.g., 1KB to 64KB)</a:t>
            </a:r>
          </a:p>
          <a:p>
            <a:pPr marL="914400" lvl="1" indent="-457200">
              <a:spcBef>
                <a:spcPts val="600"/>
              </a:spcBef>
            </a:pPr>
            <a:endParaRPr lang="en-US" sz="1800" dirty="0"/>
          </a:p>
          <a:p>
            <a:pPr marL="452822" indent="-457200">
              <a:spcBef>
                <a:spcPts val="600"/>
              </a:spcBef>
            </a:pPr>
            <a:r>
              <a:rPr lang="en-US" sz="2000" b="1" dirty="0"/>
              <a:t>Virtual memory size can be larger than physical memory size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1800" dirty="0"/>
              <a:t>Pages can be stored in the secondary storage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61C7027-41AE-4420-988C-1CA87B7B976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6586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1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Address Space Isolation</a:t>
            </a:r>
          </a:p>
        </p:txBody>
      </p:sp>
      <p:sp>
        <p:nvSpPr>
          <p:cNvPr id="1747972" name="Rectangle 4"/>
          <p:cNvSpPr>
            <a:spLocks noChangeArrowheads="1"/>
          </p:cNvSpPr>
          <p:nvPr/>
        </p:nvSpPr>
        <p:spPr bwMode="auto">
          <a:xfrm>
            <a:off x="4838700" y="3286125"/>
            <a:ext cx="175260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973" name="Line 5"/>
          <p:cNvSpPr>
            <a:spLocks noChangeShapeType="1"/>
          </p:cNvSpPr>
          <p:nvPr/>
        </p:nvSpPr>
        <p:spPr bwMode="auto">
          <a:xfrm>
            <a:off x="4838700" y="35147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74" name="Line 6"/>
          <p:cNvSpPr>
            <a:spLocks noChangeShapeType="1"/>
          </p:cNvSpPr>
          <p:nvPr/>
        </p:nvSpPr>
        <p:spPr bwMode="auto">
          <a:xfrm>
            <a:off x="4838700" y="37433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75" name="Line 7"/>
          <p:cNvSpPr>
            <a:spLocks noChangeShapeType="1"/>
          </p:cNvSpPr>
          <p:nvPr/>
        </p:nvSpPr>
        <p:spPr bwMode="auto">
          <a:xfrm>
            <a:off x="4838700" y="39719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76" name="Line 8"/>
          <p:cNvSpPr>
            <a:spLocks noChangeShapeType="1"/>
          </p:cNvSpPr>
          <p:nvPr/>
        </p:nvSpPr>
        <p:spPr bwMode="auto">
          <a:xfrm>
            <a:off x="4838700" y="4200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77" name="Line 9"/>
          <p:cNvSpPr>
            <a:spLocks noChangeShapeType="1"/>
          </p:cNvSpPr>
          <p:nvPr/>
        </p:nvSpPr>
        <p:spPr bwMode="auto">
          <a:xfrm>
            <a:off x="4838700" y="44291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85" name="Rectangle 17"/>
          <p:cNvSpPr>
            <a:spLocks noChangeArrowheads="1"/>
          </p:cNvSpPr>
          <p:nvPr/>
        </p:nvSpPr>
        <p:spPr bwMode="auto">
          <a:xfrm>
            <a:off x="7791450" y="3895725"/>
            <a:ext cx="1752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986" name="Line 18"/>
          <p:cNvSpPr>
            <a:spLocks noChangeShapeType="1"/>
          </p:cNvSpPr>
          <p:nvPr/>
        </p:nvSpPr>
        <p:spPr bwMode="auto">
          <a:xfrm>
            <a:off x="7791450" y="41243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87" name="Line 19"/>
          <p:cNvSpPr>
            <a:spLocks noChangeShapeType="1"/>
          </p:cNvSpPr>
          <p:nvPr/>
        </p:nvSpPr>
        <p:spPr bwMode="auto">
          <a:xfrm>
            <a:off x="7791450" y="43529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88" name="Line 20"/>
          <p:cNvSpPr>
            <a:spLocks noChangeShapeType="1"/>
          </p:cNvSpPr>
          <p:nvPr/>
        </p:nvSpPr>
        <p:spPr bwMode="auto">
          <a:xfrm>
            <a:off x="7791450" y="4581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89" name="Line 21"/>
          <p:cNvSpPr>
            <a:spLocks noChangeShapeType="1"/>
          </p:cNvSpPr>
          <p:nvPr/>
        </p:nvSpPr>
        <p:spPr bwMode="auto">
          <a:xfrm>
            <a:off x="7791450" y="48101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90" name="Line 22"/>
          <p:cNvSpPr>
            <a:spLocks noChangeShapeType="1"/>
          </p:cNvSpPr>
          <p:nvPr/>
        </p:nvSpPr>
        <p:spPr bwMode="auto">
          <a:xfrm>
            <a:off x="7791450" y="50387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91" name="Line 23"/>
          <p:cNvSpPr>
            <a:spLocks noChangeShapeType="1"/>
          </p:cNvSpPr>
          <p:nvPr/>
        </p:nvSpPr>
        <p:spPr bwMode="auto">
          <a:xfrm>
            <a:off x="7791450" y="52673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92" name="Line 24"/>
          <p:cNvSpPr>
            <a:spLocks noChangeShapeType="1"/>
          </p:cNvSpPr>
          <p:nvPr/>
        </p:nvSpPr>
        <p:spPr bwMode="auto">
          <a:xfrm>
            <a:off x="7791450" y="54959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994" name="AutoShape 26"/>
          <p:cNvSpPr>
            <a:spLocks noChangeArrowheads="1"/>
          </p:cNvSpPr>
          <p:nvPr/>
        </p:nvSpPr>
        <p:spPr bwMode="auto">
          <a:xfrm>
            <a:off x="2228850" y="4505325"/>
            <a:ext cx="1905000" cy="685800"/>
          </a:xfrm>
          <a:prstGeom prst="can">
            <a:avLst>
              <a:gd name="adj" fmla="val 4606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995" name="Text Box 27"/>
          <p:cNvSpPr txBox="1">
            <a:spLocks noChangeArrowheads="1"/>
          </p:cNvSpPr>
          <p:nvPr/>
        </p:nvSpPr>
        <p:spPr bwMode="auto">
          <a:xfrm>
            <a:off x="4543425" y="2953306"/>
            <a:ext cx="21864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 1 page table</a:t>
            </a:r>
          </a:p>
        </p:txBody>
      </p:sp>
      <p:sp>
        <p:nvSpPr>
          <p:cNvPr id="1747996" name="Text Box 28"/>
          <p:cNvSpPr txBox="1">
            <a:spLocks noChangeArrowheads="1"/>
          </p:cNvSpPr>
          <p:nvPr/>
        </p:nvSpPr>
        <p:spPr bwMode="auto">
          <a:xfrm>
            <a:off x="7448550" y="3514725"/>
            <a:ext cx="24489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Main (physical) memory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657850" y="3362325"/>
            <a:ext cx="2133600" cy="2286000"/>
            <a:chOff x="4133850" y="2971800"/>
            <a:chExt cx="2133600" cy="2286000"/>
          </a:xfrm>
        </p:grpSpPr>
        <p:sp>
          <p:nvSpPr>
            <p:cNvPr id="1747997" name="Line 29"/>
            <p:cNvSpPr>
              <a:spLocks noChangeShapeType="1"/>
            </p:cNvSpPr>
            <p:nvPr/>
          </p:nvSpPr>
          <p:spPr bwMode="auto">
            <a:xfrm>
              <a:off x="4133850" y="2971800"/>
              <a:ext cx="213360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8001" name="Line 33"/>
            <p:cNvSpPr>
              <a:spLocks noChangeShapeType="1"/>
            </p:cNvSpPr>
            <p:nvPr/>
          </p:nvSpPr>
          <p:spPr bwMode="auto">
            <a:xfrm>
              <a:off x="4133850" y="3962400"/>
              <a:ext cx="21336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8002" name="Line 34"/>
            <p:cNvSpPr>
              <a:spLocks noChangeShapeType="1"/>
            </p:cNvSpPr>
            <p:nvPr/>
          </p:nvSpPr>
          <p:spPr bwMode="auto">
            <a:xfrm flipV="1">
              <a:off x="4133850" y="3657600"/>
              <a:ext cx="211455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8004" name="Line 36"/>
          <p:cNvSpPr>
            <a:spLocks noChangeShapeType="1"/>
          </p:cNvSpPr>
          <p:nvPr/>
        </p:nvSpPr>
        <p:spPr bwMode="auto">
          <a:xfrm>
            <a:off x="5657850" y="5399642"/>
            <a:ext cx="2133600" cy="2008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06" name="Line 38"/>
          <p:cNvSpPr>
            <a:spLocks noChangeShapeType="1"/>
          </p:cNvSpPr>
          <p:nvPr/>
        </p:nvSpPr>
        <p:spPr bwMode="auto">
          <a:xfrm flipV="1">
            <a:off x="5657850" y="4962525"/>
            <a:ext cx="2133600" cy="110648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08" name="Line 40"/>
          <p:cNvSpPr>
            <a:spLocks noChangeShapeType="1"/>
          </p:cNvSpPr>
          <p:nvPr/>
        </p:nvSpPr>
        <p:spPr bwMode="auto">
          <a:xfrm flipV="1">
            <a:off x="5657850" y="4657725"/>
            <a:ext cx="2133600" cy="11826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2" name="Rectangle 44"/>
          <p:cNvSpPr>
            <a:spLocks noChangeArrowheads="1"/>
          </p:cNvSpPr>
          <p:nvPr/>
        </p:nvSpPr>
        <p:spPr bwMode="auto">
          <a:xfrm>
            <a:off x="4838700" y="5257800"/>
            <a:ext cx="1752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013" name="Line 45"/>
          <p:cNvSpPr>
            <a:spLocks noChangeShapeType="1"/>
          </p:cNvSpPr>
          <p:nvPr/>
        </p:nvSpPr>
        <p:spPr bwMode="auto">
          <a:xfrm>
            <a:off x="4838700" y="5486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4" name="Line 46"/>
          <p:cNvSpPr>
            <a:spLocks noChangeShapeType="1"/>
          </p:cNvSpPr>
          <p:nvPr/>
        </p:nvSpPr>
        <p:spPr bwMode="auto">
          <a:xfrm>
            <a:off x="4838700" y="57150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5" name="Line 47"/>
          <p:cNvSpPr>
            <a:spLocks noChangeShapeType="1"/>
          </p:cNvSpPr>
          <p:nvPr/>
        </p:nvSpPr>
        <p:spPr bwMode="auto">
          <a:xfrm>
            <a:off x="4838700" y="59436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6" name="Line 48"/>
          <p:cNvSpPr>
            <a:spLocks noChangeShapeType="1"/>
          </p:cNvSpPr>
          <p:nvPr/>
        </p:nvSpPr>
        <p:spPr bwMode="auto">
          <a:xfrm>
            <a:off x="4838700" y="6172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19" name="Text Box 51"/>
          <p:cNvSpPr txBox="1">
            <a:spLocks noChangeArrowheads="1"/>
          </p:cNvSpPr>
          <p:nvPr/>
        </p:nvSpPr>
        <p:spPr bwMode="auto">
          <a:xfrm>
            <a:off x="4652519" y="4908550"/>
            <a:ext cx="21864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Program 2 page table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95600" y="3362325"/>
            <a:ext cx="2762250" cy="1371600"/>
            <a:chOff x="1371600" y="2971800"/>
            <a:chExt cx="2762250" cy="1371600"/>
          </a:xfrm>
        </p:grpSpPr>
        <p:sp>
          <p:nvSpPr>
            <p:cNvPr id="1747998" name="Line 30"/>
            <p:cNvSpPr>
              <a:spLocks noChangeShapeType="1"/>
            </p:cNvSpPr>
            <p:nvPr/>
          </p:nvSpPr>
          <p:spPr bwMode="auto">
            <a:xfrm flipH="1">
              <a:off x="1524000" y="3276600"/>
              <a:ext cx="260985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7999" name="Line 31"/>
            <p:cNvSpPr>
              <a:spLocks noChangeShapeType="1"/>
            </p:cNvSpPr>
            <p:nvPr/>
          </p:nvSpPr>
          <p:spPr bwMode="auto">
            <a:xfrm flipH="1">
              <a:off x="1676400" y="3505200"/>
              <a:ext cx="245745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8003" name="Line 35"/>
            <p:cNvSpPr>
              <a:spLocks noChangeShapeType="1"/>
            </p:cNvSpPr>
            <p:nvPr/>
          </p:nvSpPr>
          <p:spPr bwMode="auto">
            <a:xfrm flipH="1">
              <a:off x="1924050" y="4191000"/>
              <a:ext cx="22098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H="1">
              <a:off x="1371600" y="2971800"/>
              <a:ext cx="274320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1600200" y="3733800"/>
              <a:ext cx="253365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 flipH="1">
              <a:off x="2133600" y="3962400"/>
              <a:ext cx="1981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8000" name="Line 32"/>
          <p:cNvSpPr>
            <a:spLocks noChangeShapeType="1"/>
          </p:cNvSpPr>
          <p:nvPr/>
        </p:nvSpPr>
        <p:spPr bwMode="auto">
          <a:xfrm flipH="1" flipV="1">
            <a:off x="3429000" y="4962525"/>
            <a:ext cx="2228850" cy="6508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009" name="Line 41"/>
          <p:cNvSpPr>
            <a:spLocks noChangeShapeType="1"/>
          </p:cNvSpPr>
          <p:nvPr/>
        </p:nvSpPr>
        <p:spPr bwMode="auto">
          <a:xfrm flipH="1" flipV="1">
            <a:off x="2438400" y="4886325"/>
            <a:ext cx="3219450" cy="14001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H="1" flipV="1">
            <a:off x="2743200" y="4962525"/>
            <a:ext cx="2914650" cy="110648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 flipH="1" flipV="1">
            <a:off x="3124200" y="4962525"/>
            <a:ext cx="2533650" cy="8778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 flipH="1" flipV="1">
            <a:off x="3733800" y="4886325"/>
            <a:ext cx="1924050" cy="51331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24644A3C-CD90-46E5-AFA7-DF77671BA0AC}"/>
              </a:ext>
            </a:extLst>
          </p:cNvPr>
          <p:cNvSpPr txBox="1">
            <a:spLocks noChangeArrowheads="1"/>
          </p:cNvSpPr>
          <p:nvPr/>
        </p:nvSpPr>
        <p:spPr>
          <a:xfrm>
            <a:off x="695325" y="1075769"/>
            <a:ext cx="10629900" cy="19145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  <a:defRPr/>
            </a:pPr>
            <a:r>
              <a:rPr lang="en-US" sz="2000" b="1" dirty="0"/>
              <a:t>Allows efficient and safe sharing of main memory among multiple processes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sz="1800" dirty="0"/>
              <a:t>The starting location of each page is contained in the program’s page table</a:t>
            </a:r>
          </a:p>
          <a:p>
            <a:pPr lvl="1" defTabSz="914400">
              <a:spcBef>
                <a:spcPts val="0"/>
              </a:spcBef>
              <a:defRPr/>
            </a:pPr>
            <a:endParaRPr lang="en-US" sz="1539" dirty="0"/>
          </a:p>
          <a:p>
            <a:pPr lvl="1" defTabSz="914400">
              <a:spcBef>
                <a:spcPts val="0"/>
              </a:spcBef>
              <a:defRPr/>
            </a:pPr>
            <a:r>
              <a:rPr lang="en-US" sz="1800" dirty="0"/>
              <a:t>Create the illusion that each program has a large consecutive memory space</a:t>
            </a:r>
          </a:p>
          <a:p>
            <a:pPr lvl="1" defTabSz="914400">
              <a:spcBef>
                <a:spcPts val="0"/>
              </a:spcBef>
              <a:defRPr/>
            </a:pPr>
            <a:endParaRPr lang="en-US" sz="1539" dirty="0"/>
          </a:p>
          <a:p>
            <a:pPr lvl="1" defTabSz="914400">
              <a:spcBef>
                <a:spcPts val="0"/>
              </a:spcBef>
              <a:defRPr/>
            </a:pPr>
            <a:r>
              <a:rPr lang="en-US" sz="1800" dirty="0"/>
              <a:t>Improving memory utilization: code can be loaded anywhere the OS can find space</a:t>
            </a:r>
            <a:endParaRPr lang="en-US" sz="2000" dirty="0"/>
          </a:p>
          <a:p>
            <a:pPr defTabSz="914400">
              <a:spcBef>
                <a:spcPts val="0"/>
              </a:spcBef>
              <a:defRPr/>
            </a:pPr>
            <a:endParaRPr lang="en-US" sz="2000" dirty="0"/>
          </a:p>
        </p:txBody>
      </p:sp>
      <p:sp>
        <p:nvSpPr>
          <p:cNvPr id="2" name="Text Box 27">
            <a:extLst>
              <a:ext uri="{FF2B5EF4-FFF2-40B4-BE49-F238E27FC236}">
                <a16:creationId xmlns:a16="http://schemas.microsoft.com/office/drawing/2014/main" id="{DE220623-B0EB-40AB-A014-DE0A8C8CF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57" y="4100552"/>
            <a:ext cx="21789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Virtual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4828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Address Translation Mechanisms</a:t>
            </a:r>
          </a:p>
        </p:txBody>
      </p:sp>
      <p:sp>
        <p:nvSpPr>
          <p:cNvPr id="1753091" name="Rectangle 3"/>
          <p:cNvSpPr>
            <a:spLocks noChangeArrowheads="1"/>
          </p:cNvSpPr>
          <p:nvPr/>
        </p:nvSpPr>
        <p:spPr bwMode="auto">
          <a:xfrm>
            <a:off x="3876675" y="3181350"/>
            <a:ext cx="1752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092" name="Line 4"/>
          <p:cNvSpPr>
            <a:spLocks noChangeShapeType="1"/>
          </p:cNvSpPr>
          <p:nvPr/>
        </p:nvSpPr>
        <p:spPr bwMode="auto">
          <a:xfrm>
            <a:off x="3876675" y="34099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3" name="Line 5"/>
          <p:cNvSpPr>
            <a:spLocks noChangeShapeType="1"/>
          </p:cNvSpPr>
          <p:nvPr/>
        </p:nvSpPr>
        <p:spPr bwMode="auto">
          <a:xfrm>
            <a:off x="3876675" y="36385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4" name="Line 6"/>
          <p:cNvSpPr>
            <a:spLocks noChangeShapeType="1"/>
          </p:cNvSpPr>
          <p:nvPr/>
        </p:nvSpPr>
        <p:spPr bwMode="auto">
          <a:xfrm>
            <a:off x="3876675" y="38671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5" name="Line 7"/>
          <p:cNvSpPr>
            <a:spLocks noChangeShapeType="1"/>
          </p:cNvSpPr>
          <p:nvPr/>
        </p:nvSpPr>
        <p:spPr bwMode="auto">
          <a:xfrm>
            <a:off x="3876675" y="40957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6" name="Line 8"/>
          <p:cNvSpPr>
            <a:spLocks noChangeShapeType="1"/>
          </p:cNvSpPr>
          <p:nvPr/>
        </p:nvSpPr>
        <p:spPr bwMode="auto">
          <a:xfrm>
            <a:off x="3876675" y="43243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7" name="Line 9"/>
          <p:cNvSpPr>
            <a:spLocks noChangeShapeType="1"/>
          </p:cNvSpPr>
          <p:nvPr/>
        </p:nvSpPr>
        <p:spPr bwMode="auto">
          <a:xfrm>
            <a:off x="3876675" y="45529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8" name="Line 10"/>
          <p:cNvSpPr>
            <a:spLocks noChangeShapeType="1"/>
          </p:cNvSpPr>
          <p:nvPr/>
        </p:nvSpPr>
        <p:spPr bwMode="auto">
          <a:xfrm>
            <a:off x="3876675" y="47815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9" name="Line 11"/>
          <p:cNvSpPr>
            <a:spLocks noChangeShapeType="1"/>
          </p:cNvSpPr>
          <p:nvPr/>
        </p:nvSpPr>
        <p:spPr bwMode="auto">
          <a:xfrm>
            <a:off x="3876675" y="50101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0" name="Line 12"/>
          <p:cNvSpPr>
            <a:spLocks noChangeShapeType="1"/>
          </p:cNvSpPr>
          <p:nvPr/>
        </p:nvSpPr>
        <p:spPr bwMode="auto">
          <a:xfrm>
            <a:off x="3876675" y="52387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1" name="Line 13"/>
          <p:cNvSpPr>
            <a:spLocks noChangeShapeType="1"/>
          </p:cNvSpPr>
          <p:nvPr/>
        </p:nvSpPr>
        <p:spPr bwMode="auto">
          <a:xfrm>
            <a:off x="3876675" y="54673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2" name="Rectangle 14"/>
          <p:cNvSpPr>
            <a:spLocks noChangeArrowheads="1"/>
          </p:cNvSpPr>
          <p:nvPr/>
        </p:nvSpPr>
        <p:spPr bwMode="auto">
          <a:xfrm>
            <a:off x="8143875" y="2938463"/>
            <a:ext cx="15240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03" name="Line 15"/>
          <p:cNvSpPr>
            <a:spLocks noChangeShapeType="1"/>
          </p:cNvSpPr>
          <p:nvPr/>
        </p:nvSpPr>
        <p:spPr bwMode="auto">
          <a:xfrm>
            <a:off x="8143875" y="31670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4" name="Line 16"/>
          <p:cNvSpPr>
            <a:spLocks noChangeShapeType="1"/>
          </p:cNvSpPr>
          <p:nvPr/>
        </p:nvSpPr>
        <p:spPr bwMode="auto">
          <a:xfrm>
            <a:off x="8143875" y="33956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5" name="Line 17"/>
          <p:cNvSpPr>
            <a:spLocks noChangeShapeType="1"/>
          </p:cNvSpPr>
          <p:nvPr/>
        </p:nvSpPr>
        <p:spPr bwMode="auto">
          <a:xfrm>
            <a:off x="8143875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6" name="Line 18"/>
          <p:cNvSpPr>
            <a:spLocks noChangeShapeType="1"/>
          </p:cNvSpPr>
          <p:nvPr/>
        </p:nvSpPr>
        <p:spPr bwMode="auto">
          <a:xfrm>
            <a:off x="8143875" y="38528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7" name="Line 19"/>
          <p:cNvSpPr>
            <a:spLocks noChangeShapeType="1"/>
          </p:cNvSpPr>
          <p:nvPr/>
        </p:nvSpPr>
        <p:spPr bwMode="auto">
          <a:xfrm>
            <a:off x="8143875" y="4081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8" name="Line 20"/>
          <p:cNvSpPr>
            <a:spLocks noChangeShapeType="1"/>
          </p:cNvSpPr>
          <p:nvPr/>
        </p:nvSpPr>
        <p:spPr bwMode="auto">
          <a:xfrm>
            <a:off x="8143875" y="43100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9" name="Line 21"/>
          <p:cNvSpPr>
            <a:spLocks noChangeShapeType="1"/>
          </p:cNvSpPr>
          <p:nvPr/>
        </p:nvSpPr>
        <p:spPr bwMode="auto">
          <a:xfrm>
            <a:off x="8143875" y="45386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0" name="AutoShape 22"/>
          <p:cNvSpPr>
            <a:spLocks noChangeArrowheads="1"/>
          </p:cNvSpPr>
          <p:nvPr/>
        </p:nvSpPr>
        <p:spPr bwMode="auto">
          <a:xfrm>
            <a:off x="7994650" y="4919663"/>
            <a:ext cx="1828800" cy="1275664"/>
          </a:xfrm>
          <a:prstGeom prst="can">
            <a:avLst>
              <a:gd name="adj" fmla="val 1657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11" name="Text Box 23"/>
          <p:cNvSpPr txBox="1">
            <a:spLocks noChangeArrowheads="1"/>
          </p:cNvSpPr>
          <p:nvPr/>
        </p:nvSpPr>
        <p:spPr bwMode="auto">
          <a:xfrm>
            <a:off x="4191527" y="2657476"/>
            <a:ext cx="128958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Physical page</a:t>
            </a:r>
          </a:p>
          <a:p>
            <a:pPr algn="ctr"/>
            <a:r>
              <a:rPr lang="en-US" sz="1600"/>
              <a:t>base addr</a:t>
            </a:r>
          </a:p>
        </p:txBody>
      </p:sp>
      <p:sp>
        <p:nvSpPr>
          <p:cNvPr id="1753112" name="Text Box 24"/>
          <p:cNvSpPr txBox="1">
            <a:spLocks noChangeArrowheads="1"/>
          </p:cNvSpPr>
          <p:nvPr/>
        </p:nvSpPr>
        <p:spPr bwMode="auto">
          <a:xfrm>
            <a:off x="8150225" y="2614648"/>
            <a:ext cx="15386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Main memory</a:t>
            </a:r>
          </a:p>
        </p:txBody>
      </p:sp>
      <p:sp>
        <p:nvSpPr>
          <p:cNvPr id="1753113" name="Line 25"/>
          <p:cNvSpPr>
            <a:spLocks noChangeShapeType="1"/>
          </p:cNvSpPr>
          <p:nvPr/>
        </p:nvSpPr>
        <p:spPr bwMode="auto">
          <a:xfrm>
            <a:off x="4638675" y="3319463"/>
            <a:ext cx="35115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4" name="Line 26"/>
          <p:cNvSpPr>
            <a:spLocks noChangeShapeType="1"/>
          </p:cNvSpPr>
          <p:nvPr/>
        </p:nvSpPr>
        <p:spPr bwMode="auto">
          <a:xfrm flipV="1">
            <a:off x="4638675" y="2962275"/>
            <a:ext cx="3511550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5" name="Line 27"/>
          <p:cNvSpPr>
            <a:spLocks noChangeShapeType="1"/>
          </p:cNvSpPr>
          <p:nvPr/>
        </p:nvSpPr>
        <p:spPr bwMode="auto">
          <a:xfrm flipV="1">
            <a:off x="4638675" y="3648075"/>
            <a:ext cx="3511550" cy="5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6" name="Line 28"/>
          <p:cNvSpPr>
            <a:spLocks noChangeShapeType="1"/>
          </p:cNvSpPr>
          <p:nvPr/>
        </p:nvSpPr>
        <p:spPr bwMode="auto">
          <a:xfrm>
            <a:off x="4638675" y="4614863"/>
            <a:ext cx="3505200" cy="7252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7" name="Line 29"/>
          <p:cNvSpPr>
            <a:spLocks noChangeShapeType="1"/>
          </p:cNvSpPr>
          <p:nvPr/>
        </p:nvSpPr>
        <p:spPr bwMode="auto">
          <a:xfrm>
            <a:off x="4638675" y="3929063"/>
            <a:ext cx="3511550" cy="633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8" name="Line 30"/>
          <p:cNvSpPr>
            <a:spLocks noChangeShapeType="1"/>
          </p:cNvSpPr>
          <p:nvPr/>
        </p:nvSpPr>
        <p:spPr bwMode="auto">
          <a:xfrm flipV="1">
            <a:off x="4638675" y="3190875"/>
            <a:ext cx="3511550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9" name="Line 31"/>
          <p:cNvSpPr>
            <a:spLocks noChangeShapeType="1"/>
          </p:cNvSpPr>
          <p:nvPr/>
        </p:nvSpPr>
        <p:spPr bwMode="auto">
          <a:xfrm flipV="1">
            <a:off x="4638675" y="3876675"/>
            <a:ext cx="3511550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0" name="Line 32"/>
          <p:cNvSpPr>
            <a:spLocks noChangeShapeType="1"/>
          </p:cNvSpPr>
          <p:nvPr/>
        </p:nvSpPr>
        <p:spPr bwMode="auto">
          <a:xfrm flipV="1">
            <a:off x="4638675" y="4105275"/>
            <a:ext cx="3511550" cy="81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1" name="Line 33"/>
          <p:cNvSpPr>
            <a:spLocks noChangeShapeType="1"/>
          </p:cNvSpPr>
          <p:nvPr/>
        </p:nvSpPr>
        <p:spPr bwMode="auto">
          <a:xfrm>
            <a:off x="4638675" y="5148263"/>
            <a:ext cx="3505200" cy="4966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2" name="Line 34"/>
          <p:cNvSpPr>
            <a:spLocks noChangeShapeType="1"/>
          </p:cNvSpPr>
          <p:nvPr/>
        </p:nvSpPr>
        <p:spPr bwMode="auto">
          <a:xfrm flipV="1">
            <a:off x="4638675" y="3419475"/>
            <a:ext cx="3511550" cy="195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3" name="Line 35"/>
          <p:cNvSpPr>
            <a:spLocks noChangeShapeType="1"/>
          </p:cNvSpPr>
          <p:nvPr/>
        </p:nvSpPr>
        <p:spPr bwMode="auto">
          <a:xfrm>
            <a:off x="4638675" y="5529263"/>
            <a:ext cx="3505200" cy="4204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4" name="Rectangle 36"/>
          <p:cNvSpPr>
            <a:spLocks noChangeArrowheads="1"/>
          </p:cNvSpPr>
          <p:nvPr/>
        </p:nvSpPr>
        <p:spPr bwMode="auto">
          <a:xfrm>
            <a:off x="8147050" y="52244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5" name="Rectangle 37"/>
          <p:cNvSpPr>
            <a:spLocks noChangeArrowheads="1"/>
          </p:cNvSpPr>
          <p:nvPr/>
        </p:nvSpPr>
        <p:spPr bwMode="auto">
          <a:xfrm>
            <a:off x="8147050" y="55292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6" name="Rectangle 38"/>
          <p:cNvSpPr>
            <a:spLocks noChangeArrowheads="1"/>
          </p:cNvSpPr>
          <p:nvPr/>
        </p:nvSpPr>
        <p:spPr bwMode="auto">
          <a:xfrm>
            <a:off x="8147050" y="58340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7" name="Line 39"/>
          <p:cNvSpPr>
            <a:spLocks noChangeShapeType="1"/>
          </p:cNvSpPr>
          <p:nvPr/>
        </p:nvSpPr>
        <p:spPr bwMode="auto">
          <a:xfrm>
            <a:off x="4105275" y="318135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8" name="Text Box 40"/>
          <p:cNvSpPr txBox="1">
            <a:spLocks noChangeArrowheads="1"/>
          </p:cNvSpPr>
          <p:nvPr/>
        </p:nvSpPr>
        <p:spPr bwMode="auto">
          <a:xfrm>
            <a:off x="8275107" y="4833904"/>
            <a:ext cx="13440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Disk storage</a:t>
            </a:r>
          </a:p>
        </p:txBody>
      </p:sp>
      <p:sp>
        <p:nvSpPr>
          <p:cNvPr id="1753129" name="Rectangle 41"/>
          <p:cNvSpPr>
            <a:spLocks noChangeArrowheads="1"/>
          </p:cNvSpPr>
          <p:nvPr/>
        </p:nvSpPr>
        <p:spPr bwMode="auto">
          <a:xfrm>
            <a:off x="2581275" y="1387475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30" name="Text Box 42"/>
          <p:cNvSpPr txBox="1">
            <a:spLocks noChangeArrowheads="1"/>
          </p:cNvSpPr>
          <p:nvPr/>
        </p:nvSpPr>
        <p:spPr bwMode="auto">
          <a:xfrm>
            <a:off x="2359026" y="1082675"/>
            <a:ext cx="14875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Virtual page #</a:t>
            </a:r>
          </a:p>
        </p:txBody>
      </p:sp>
      <p:sp>
        <p:nvSpPr>
          <p:cNvPr id="1753131" name="Text Box 43"/>
          <p:cNvSpPr txBox="1">
            <a:spLocks noChangeArrowheads="1"/>
          </p:cNvSpPr>
          <p:nvPr/>
        </p:nvSpPr>
        <p:spPr bwMode="auto">
          <a:xfrm>
            <a:off x="3844925" y="2900363"/>
            <a:ext cx="30168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1753132" name="Text Box 44"/>
          <p:cNvSpPr txBox="1">
            <a:spLocks noChangeArrowheads="1"/>
          </p:cNvSpPr>
          <p:nvPr/>
        </p:nvSpPr>
        <p:spPr bwMode="auto">
          <a:xfrm>
            <a:off x="3890963" y="3141664"/>
            <a:ext cx="290512" cy="260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</p:txBody>
      </p:sp>
      <p:sp>
        <p:nvSpPr>
          <p:cNvPr id="1753152" name="Text Box 64"/>
          <p:cNvSpPr txBox="1">
            <a:spLocks noChangeArrowheads="1"/>
          </p:cNvSpPr>
          <p:nvPr/>
        </p:nvSpPr>
        <p:spPr bwMode="auto">
          <a:xfrm>
            <a:off x="3409715" y="5748338"/>
            <a:ext cx="29815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Page Table </a:t>
            </a:r>
            <a:r>
              <a:rPr lang="en-US" dirty="0"/>
              <a:t>(in main memory)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114675" y="1613243"/>
            <a:ext cx="762000" cy="2339631"/>
            <a:chOff x="764" y="816"/>
            <a:chExt cx="480" cy="1632"/>
          </a:xfrm>
        </p:grpSpPr>
        <p:sp>
          <p:nvSpPr>
            <p:cNvPr id="1753133" name="Line 45"/>
            <p:cNvSpPr>
              <a:spLocks noChangeShapeType="1"/>
            </p:cNvSpPr>
            <p:nvPr/>
          </p:nvSpPr>
          <p:spPr bwMode="auto">
            <a:xfrm>
              <a:off x="764" y="24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58" name="Line 70"/>
            <p:cNvSpPr>
              <a:spLocks noChangeShapeType="1"/>
            </p:cNvSpPr>
            <p:nvPr/>
          </p:nvSpPr>
          <p:spPr bwMode="auto">
            <a:xfrm>
              <a:off x="768" y="816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3159" name="Rectangle 71"/>
          <p:cNvSpPr>
            <a:spLocks noChangeArrowheads="1"/>
          </p:cNvSpPr>
          <p:nvPr/>
        </p:nvSpPr>
        <p:spPr bwMode="auto">
          <a:xfrm>
            <a:off x="3883025" y="1387475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0" name="Text Box 72"/>
          <p:cNvSpPr txBox="1">
            <a:spLocks noChangeArrowheads="1"/>
          </p:cNvSpPr>
          <p:nvPr/>
        </p:nvSpPr>
        <p:spPr bwMode="auto">
          <a:xfrm>
            <a:off x="4003675" y="1082675"/>
            <a:ext cx="7536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</a:t>
            </a:r>
          </a:p>
        </p:txBody>
      </p:sp>
      <p:sp>
        <p:nvSpPr>
          <p:cNvPr id="1753161" name="Line 73"/>
          <p:cNvSpPr>
            <a:spLocks noChangeShapeType="1"/>
          </p:cNvSpPr>
          <p:nvPr/>
        </p:nvSpPr>
        <p:spPr bwMode="auto">
          <a:xfrm flipV="1">
            <a:off x="4949825" y="2369342"/>
            <a:ext cx="0" cy="1600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63" name="Rectangle 75"/>
          <p:cNvSpPr>
            <a:spLocks noChangeArrowheads="1"/>
          </p:cNvSpPr>
          <p:nvPr/>
        </p:nvSpPr>
        <p:spPr bwMode="auto">
          <a:xfrm>
            <a:off x="4340225" y="2138363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4" name="Text Box 76"/>
          <p:cNvSpPr txBox="1">
            <a:spLocks noChangeArrowheads="1"/>
          </p:cNvSpPr>
          <p:nvPr/>
        </p:nvSpPr>
        <p:spPr bwMode="auto">
          <a:xfrm>
            <a:off x="4187826" y="1833563"/>
            <a:ext cx="16010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Physical page #</a:t>
            </a:r>
          </a:p>
        </p:txBody>
      </p:sp>
      <p:sp>
        <p:nvSpPr>
          <p:cNvPr id="1753165" name="Rectangle 77"/>
          <p:cNvSpPr>
            <a:spLocks noChangeArrowheads="1"/>
          </p:cNvSpPr>
          <p:nvPr/>
        </p:nvSpPr>
        <p:spPr bwMode="auto">
          <a:xfrm>
            <a:off x="5635625" y="2138363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6" name="Text Box 78"/>
          <p:cNvSpPr txBox="1">
            <a:spLocks noChangeArrowheads="1"/>
          </p:cNvSpPr>
          <p:nvPr/>
        </p:nvSpPr>
        <p:spPr bwMode="auto">
          <a:xfrm>
            <a:off x="6169025" y="2276475"/>
            <a:ext cx="7536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4495800" y="1613244"/>
            <a:ext cx="1676400" cy="525113"/>
            <a:chOff x="1634" y="932"/>
            <a:chExt cx="1056" cy="373"/>
          </a:xfrm>
        </p:grpSpPr>
        <p:sp>
          <p:nvSpPr>
            <p:cNvPr id="1753167" name="Line 79"/>
            <p:cNvSpPr>
              <a:spLocks noChangeShapeType="1"/>
            </p:cNvSpPr>
            <p:nvPr/>
          </p:nvSpPr>
          <p:spPr bwMode="auto">
            <a:xfrm>
              <a:off x="1637" y="932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68" name="Line 80"/>
            <p:cNvSpPr>
              <a:spLocks noChangeShapeType="1"/>
            </p:cNvSpPr>
            <p:nvPr/>
          </p:nvSpPr>
          <p:spPr bwMode="auto">
            <a:xfrm>
              <a:off x="1634" y="106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3169" name="Line 81"/>
            <p:cNvSpPr>
              <a:spLocks noChangeShapeType="1"/>
            </p:cNvSpPr>
            <p:nvPr/>
          </p:nvSpPr>
          <p:spPr bwMode="auto">
            <a:xfrm>
              <a:off x="2688" y="106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35625" y="2352675"/>
            <a:ext cx="2743200" cy="2286000"/>
            <a:chOff x="2352" y="1440"/>
            <a:chExt cx="1728" cy="1440"/>
          </a:xfrm>
        </p:grpSpPr>
        <p:sp>
          <p:nvSpPr>
            <p:cNvPr id="1753172" name="Line 84"/>
            <p:cNvSpPr>
              <a:spLocks noChangeShapeType="1"/>
            </p:cNvSpPr>
            <p:nvPr/>
          </p:nvSpPr>
          <p:spPr bwMode="auto">
            <a:xfrm>
              <a:off x="23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3" name="Line 85"/>
            <p:cNvSpPr>
              <a:spLocks noChangeShapeType="1"/>
            </p:cNvSpPr>
            <p:nvPr/>
          </p:nvSpPr>
          <p:spPr bwMode="auto">
            <a:xfrm>
              <a:off x="2352" y="168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4" name="Line 86"/>
            <p:cNvSpPr>
              <a:spLocks noChangeShapeType="1"/>
            </p:cNvSpPr>
            <p:nvPr/>
          </p:nvSpPr>
          <p:spPr bwMode="auto">
            <a:xfrm>
              <a:off x="3168" y="168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5" name="Line 87"/>
            <p:cNvSpPr>
              <a:spLocks noChangeShapeType="1"/>
            </p:cNvSpPr>
            <p:nvPr/>
          </p:nvSpPr>
          <p:spPr bwMode="auto">
            <a:xfrm>
              <a:off x="3168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1505593" y="3304755"/>
            <a:ext cx="1923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Page table register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2657475" y="3267075"/>
            <a:ext cx="1219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172075" y="12795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24675" y="20478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70" name="Speech Bubble: Oval 69">
            <a:extLst>
              <a:ext uri="{FF2B5EF4-FFF2-40B4-BE49-F238E27FC236}">
                <a16:creationId xmlns:a16="http://schemas.microsoft.com/office/drawing/2014/main" id="{7C77002F-AFC0-439D-B128-DEAF354C6A30}"/>
              </a:ext>
            </a:extLst>
          </p:cNvPr>
          <p:cNvSpPr/>
          <p:nvPr/>
        </p:nvSpPr>
        <p:spPr>
          <a:xfrm>
            <a:off x="607447" y="4677947"/>
            <a:ext cx="3650228" cy="972386"/>
          </a:xfrm>
          <a:prstGeom prst="wedgeEllipseCallout">
            <a:avLst>
              <a:gd name="adj1" fmla="val 57359"/>
              <a:gd name="adj2" fmla="val 542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walk: Search (walk) the page table</a:t>
            </a:r>
          </a:p>
        </p:txBody>
      </p:sp>
      <p:sp>
        <p:nvSpPr>
          <p:cNvPr id="71" name="Speech Bubble: Oval 70">
            <a:extLst>
              <a:ext uri="{FF2B5EF4-FFF2-40B4-BE49-F238E27FC236}">
                <a16:creationId xmlns:a16="http://schemas.microsoft.com/office/drawing/2014/main" id="{08140D26-FD9C-4C82-A2D6-859FEE17FE86}"/>
              </a:ext>
            </a:extLst>
          </p:cNvPr>
          <p:cNvSpPr/>
          <p:nvPr/>
        </p:nvSpPr>
        <p:spPr>
          <a:xfrm>
            <a:off x="8271932" y="3612359"/>
            <a:ext cx="3511550" cy="1090610"/>
          </a:xfrm>
          <a:prstGeom prst="wedgeEllipseCallout">
            <a:avLst>
              <a:gd name="adj1" fmla="val -11909"/>
              <a:gd name="adj2" fmla="val 87870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fault: a DRAM miss for the page</a:t>
            </a:r>
          </a:p>
          <a:p>
            <a:pPr defTabSz="527517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Page in disk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3161" grpId="0" animBg="1"/>
      <p:bldP spid="7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Addressing with a Cache</a:t>
            </a:r>
          </a:p>
        </p:txBody>
      </p:sp>
      <p:sp>
        <p:nvSpPr>
          <p:cNvPr id="175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167914"/>
            <a:ext cx="9891698" cy="7810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It takes an extra memory access to translate a VA to a PA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68575" y="1844432"/>
            <a:ext cx="6565900" cy="1558926"/>
            <a:chOff x="600" y="464"/>
            <a:chExt cx="4136" cy="982"/>
          </a:xfrm>
        </p:grpSpPr>
        <p:sp>
          <p:nvSpPr>
            <p:cNvPr id="1754117" name="Line 5"/>
            <p:cNvSpPr>
              <a:spLocks noChangeShapeType="1"/>
            </p:cNvSpPr>
            <p:nvPr/>
          </p:nvSpPr>
          <p:spPr bwMode="auto">
            <a:xfrm>
              <a:off x="632" y="536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18" name="Line 6"/>
            <p:cNvSpPr>
              <a:spLocks noChangeShapeType="1"/>
            </p:cNvSpPr>
            <p:nvPr/>
          </p:nvSpPr>
          <p:spPr bwMode="auto">
            <a:xfrm>
              <a:off x="1256" y="544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19" name="Line 7"/>
            <p:cNvSpPr>
              <a:spLocks noChangeShapeType="1"/>
            </p:cNvSpPr>
            <p:nvPr/>
          </p:nvSpPr>
          <p:spPr bwMode="auto">
            <a:xfrm flipH="1">
              <a:off x="600" y="1152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0" name="Rectangle 8"/>
            <p:cNvSpPr>
              <a:spLocks noChangeArrowheads="1"/>
            </p:cNvSpPr>
            <p:nvPr/>
          </p:nvSpPr>
          <p:spPr bwMode="auto">
            <a:xfrm>
              <a:off x="664" y="768"/>
              <a:ext cx="330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CPU</a:t>
              </a:r>
            </a:p>
          </p:txBody>
        </p:sp>
        <p:sp>
          <p:nvSpPr>
            <p:cNvPr id="1754121" name="Rectangle 9"/>
            <p:cNvSpPr>
              <a:spLocks noChangeArrowheads="1"/>
            </p:cNvSpPr>
            <p:nvPr/>
          </p:nvSpPr>
          <p:spPr bwMode="auto">
            <a:xfrm>
              <a:off x="1672" y="56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Trans-</a:t>
              </a:r>
            </a:p>
            <a:p>
              <a:pPr algn="ctr"/>
              <a:r>
                <a:rPr lang="en-US" b="1"/>
                <a:t>lation</a:t>
              </a:r>
            </a:p>
          </p:txBody>
        </p:sp>
        <p:sp>
          <p:nvSpPr>
            <p:cNvPr id="1754122" name="Rectangle 10"/>
            <p:cNvSpPr>
              <a:spLocks noChangeArrowheads="1"/>
            </p:cNvSpPr>
            <p:nvPr/>
          </p:nvSpPr>
          <p:spPr bwMode="auto">
            <a:xfrm>
              <a:off x="2824" y="56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Cache</a:t>
              </a:r>
            </a:p>
          </p:txBody>
        </p:sp>
        <p:sp>
          <p:nvSpPr>
            <p:cNvPr id="1754123" name="Rectangle 11"/>
            <p:cNvSpPr>
              <a:spLocks noChangeArrowheads="1"/>
            </p:cNvSpPr>
            <p:nvPr/>
          </p:nvSpPr>
          <p:spPr bwMode="auto">
            <a:xfrm>
              <a:off x="4064" y="568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/>
                <a:t>Main</a:t>
              </a:r>
            </a:p>
            <a:p>
              <a:pPr algn="ctr"/>
              <a:r>
                <a:rPr lang="en-US" b="1"/>
                <a:t>Memory</a:t>
              </a:r>
            </a:p>
          </p:txBody>
        </p:sp>
        <p:sp>
          <p:nvSpPr>
            <p:cNvPr id="1754124" name="Line 12"/>
            <p:cNvSpPr>
              <a:spLocks noChangeShapeType="1"/>
            </p:cNvSpPr>
            <p:nvPr/>
          </p:nvSpPr>
          <p:spPr bwMode="auto">
            <a:xfrm>
              <a:off x="1264" y="648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5" name="Line 13"/>
            <p:cNvSpPr>
              <a:spLocks noChangeShapeType="1"/>
            </p:cNvSpPr>
            <p:nvPr/>
          </p:nvSpPr>
          <p:spPr bwMode="auto">
            <a:xfrm>
              <a:off x="2344" y="648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6" name="Line 14"/>
            <p:cNvSpPr>
              <a:spLocks noChangeShapeType="1"/>
            </p:cNvSpPr>
            <p:nvPr/>
          </p:nvSpPr>
          <p:spPr bwMode="auto">
            <a:xfrm>
              <a:off x="3504" y="632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7" name="Line 15"/>
            <p:cNvSpPr>
              <a:spLocks noChangeShapeType="1"/>
            </p:cNvSpPr>
            <p:nvPr/>
          </p:nvSpPr>
          <p:spPr bwMode="auto">
            <a:xfrm flipH="1">
              <a:off x="3920" y="10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8" name="Line 16"/>
            <p:cNvSpPr>
              <a:spLocks noChangeShapeType="1"/>
            </p:cNvSpPr>
            <p:nvPr/>
          </p:nvSpPr>
          <p:spPr bwMode="auto">
            <a:xfrm>
              <a:off x="3928" y="1048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29" name="Line 17"/>
            <p:cNvSpPr>
              <a:spLocks noChangeShapeType="1"/>
            </p:cNvSpPr>
            <p:nvPr/>
          </p:nvSpPr>
          <p:spPr bwMode="auto">
            <a:xfrm flipH="1">
              <a:off x="1408" y="1416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0" name="Line 18"/>
            <p:cNvSpPr>
              <a:spLocks noChangeShapeType="1"/>
            </p:cNvSpPr>
            <p:nvPr/>
          </p:nvSpPr>
          <p:spPr bwMode="auto">
            <a:xfrm flipV="1">
              <a:off x="1416" y="107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1" name="Line 19"/>
            <p:cNvSpPr>
              <a:spLocks noChangeShapeType="1"/>
            </p:cNvSpPr>
            <p:nvPr/>
          </p:nvSpPr>
          <p:spPr bwMode="auto">
            <a:xfrm flipH="1">
              <a:off x="1248" y="1080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2" name="Line 20"/>
            <p:cNvSpPr>
              <a:spLocks noChangeShapeType="1"/>
            </p:cNvSpPr>
            <p:nvPr/>
          </p:nvSpPr>
          <p:spPr bwMode="auto">
            <a:xfrm flipV="1">
              <a:off x="3664" y="1048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3" name="Line 21"/>
            <p:cNvSpPr>
              <a:spLocks noChangeShapeType="1"/>
            </p:cNvSpPr>
            <p:nvPr/>
          </p:nvSpPr>
          <p:spPr bwMode="auto">
            <a:xfrm flipH="1">
              <a:off x="3496" y="10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4" name="Line 22"/>
            <p:cNvSpPr>
              <a:spLocks noChangeShapeType="1"/>
            </p:cNvSpPr>
            <p:nvPr/>
          </p:nvSpPr>
          <p:spPr bwMode="auto">
            <a:xfrm flipH="1">
              <a:off x="2656" y="1040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5" name="Line 23"/>
            <p:cNvSpPr>
              <a:spLocks noChangeShapeType="1"/>
            </p:cNvSpPr>
            <p:nvPr/>
          </p:nvSpPr>
          <p:spPr bwMode="auto">
            <a:xfrm>
              <a:off x="2664" y="1048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6" name="Oval 24"/>
            <p:cNvSpPr>
              <a:spLocks noChangeArrowheads="1"/>
            </p:cNvSpPr>
            <p:nvPr/>
          </p:nvSpPr>
          <p:spPr bwMode="auto">
            <a:xfrm>
              <a:off x="3664" y="1392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37" name="Rectangle 25"/>
            <p:cNvSpPr>
              <a:spLocks noChangeArrowheads="1"/>
            </p:cNvSpPr>
            <p:nvPr/>
          </p:nvSpPr>
          <p:spPr bwMode="auto">
            <a:xfrm>
              <a:off x="1280" y="480"/>
              <a:ext cx="247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VA</a:t>
              </a:r>
            </a:p>
          </p:txBody>
        </p:sp>
        <p:sp>
          <p:nvSpPr>
            <p:cNvPr id="1754138" name="Rectangle 26"/>
            <p:cNvSpPr>
              <a:spLocks noChangeArrowheads="1"/>
            </p:cNvSpPr>
            <p:nvPr/>
          </p:nvSpPr>
          <p:spPr bwMode="auto">
            <a:xfrm>
              <a:off x="2360" y="480"/>
              <a:ext cx="237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PA</a:t>
              </a:r>
            </a:p>
          </p:txBody>
        </p:sp>
        <p:sp>
          <p:nvSpPr>
            <p:cNvPr id="1754139" name="Rectangle 27"/>
            <p:cNvSpPr>
              <a:spLocks noChangeArrowheads="1"/>
            </p:cNvSpPr>
            <p:nvPr/>
          </p:nvSpPr>
          <p:spPr bwMode="auto">
            <a:xfrm>
              <a:off x="3536" y="464"/>
              <a:ext cx="349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miss</a:t>
              </a:r>
            </a:p>
          </p:txBody>
        </p:sp>
        <p:sp>
          <p:nvSpPr>
            <p:cNvPr id="1754140" name="Rectangle 28"/>
            <p:cNvSpPr>
              <a:spLocks noChangeArrowheads="1"/>
            </p:cNvSpPr>
            <p:nvPr/>
          </p:nvSpPr>
          <p:spPr bwMode="auto">
            <a:xfrm>
              <a:off x="2408" y="1088"/>
              <a:ext cx="244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hit</a:t>
              </a:r>
            </a:p>
          </p:txBody>
        </p:sp>
        <p:sp>
          <p:nvSpPr>
            <p:cNvPr id="1754141" name="Rectangle 29"/>
            <p:cNvSpPr>
              <a:spLocks noChangeArrowheads="1"/>
            </p:cNvSpPr>
            <p:nvPr/>
          </p:nvSpPr>
          <p:spPr bwMode="auto">
            <a:xfrm>
              <a:off x="1816" y="1264"/>
              <a:ext cx="350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data</a:t>
              </a: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46356A4D-ACD6-4353-95FC-B02C95DA5845}"/>
              </a:ext>
            </a:extLst>
          </p:cNvPr>
          <p:cNvSpPr txBox="1">
            <a:spLocks noChangeArrowheads="1"/>
          </p:cNvSpPr>
          <p:nvPr/>
        </p:nvSpPr>
        <p:spPr>
          <a:xfrm>
            <a:off x="814387" y="3847615"/>
            <a:ext cx="10768013" cy="218171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This makes memory (cache) accesses very expensive</a:t>
            </a:r>
          </a:p>
          <a:p>
            <a:endParaRPr lang="en-US" sz="2000" dirty="0"/>
          </a:p>
          <a:p>
            <a:r>
              <a:rPr lang="en-US" sz="2400" b="1" dirty="0"/>
              <a:t>The hardware solution is to use a Translation Lookaside Buffer (TLB)</a:t>
            </a:r>
          </a:p>
          <a:p>
            <a:pPr lvl="1"/>
            <a:r>
              <a:rPr lang="en-US" sz="2000" dirty="0"/>
              <a:t>A small cache that keeps track of recently used address mappings to avoid having to do a page table lookup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14385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5" grpId="0" build="p"/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Making Address Translation Fast</a:t>
            </a:r>
          </a:p>
        </p:txBody>
      </p:sp>
      <p:sp>
        <p:nvSpPr>
          <p:cNvPr id="1748996" name="Rectangle 4"/>
          <p:cNvSpPr>
            <a:spLocks noChangeArrowheads="1"/>
          </p:cNvSpPr>
          <p:nvPr/>
        </p:nvSpPr>
        <p:spPr bwMode="auto">
          <a:xfrm>
            <a:off x="3810000" y="3390900"/>
            <a:ext cx="1752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997" name="Line 5"/>
          <p:cNvSpPr>
            <a:spLocks noChangeShapeType="1"/>
          </p:cNvSpPr>
          <p:nvPr/>
        </p:nvSpPr>
        <p:spPr bwMode="auto">
          <a:xfrm>
            <a:off x="3810000" y="36195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998" name="Line 6"/>
          <p:cNvSpPr>
            <a:spLocks noChangeShapeType="1"/>
          </p:cNvSpPr>
          <p:nvPr/>
        </p:nvSpPr>
        <p:spPr bwMode="auto">
          <a:xfrm>
            <a:off x="3810000" y="38481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8999" name="Line 7"/>
          <p:cNvSpPr>
            <a:spLocks noChangeShapeType="1"/>
          </p:cNvSpPr>
          <p:nvPr/>
        </p:nvSpPr>
        <p:spPr bwMode="auto">
          <a:xfrm>
            <a:off x="3810000" y="40767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0" name="Line 8"/>
          <p:cNvSpPr>
            <a:spLocks noChangeShapeType="1"/>
          </p:cNvSpPr>
          <p:nvPr/>
        </p:nvSpPr>
        <p:spPr bwMode="auto">
          <a:xfrm>
            <a:off x="3810000" y="43053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1" name="Line 9"/>
          <p:cNvSpPr>
            <a:spLocks noChangeShapeType="1"/>
          </p:cNvSpPr>
          <p:nvPr/>
        </p:nvSpPr>
        <p:spPr bwMode="auto">
          <a:xfrm>
            <a:off x="3810000" y="45339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2" name="Line 10"/>
          <p:cNvSpPr>
            <a:spLocks noChangeShapeType="1"/>
          </p:cNvSpPr>
          <p:nvPr/>
        </p:nvSpPr>
        <p:spPr bwMode="auto">
          <a:xfrm>
            <a:off x="3810000" y="47625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3" name="Line 11"/>
          <p:cNvSpPr>
            <a:spLocks noChangeShapeType="1"/>
          </p:cNvSpPr>
          <p:nvPr/>
        </p:nvSpPr>
        <p:spPr bwMode="auto">
          <a:xfrm>
            <a:off x="3810000" y="49911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4" name="Line 12"/>
          <p:cNvSpPr>
            <a:spLocks noChangeShapeType="1"/>
          </p:cNvSpPr>
          <p:nvPr/>
        </p:nvSpPr>
        <p:spPr bwMode="auto">
          <a:xfrm>
            <a:off x="3810000" y="52197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5" name="Line 13"/>
          <p:cNvSpPr>
            <a:spLocks noChangeShapeType="1"/>
          </p:cNvSpPr>
          <p:nvPr/>
        </p:nvSpPr>
        <p:spPr bwMode="auto">
          <a:xfrm>
            <a:off x="3810000" y="54483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6" name="Line 14"/>
          <p:cNvSpPr>
            <a:spLocks noChangeShapeType="1"/>
          </p:cNvSpPr>
          <p:nvPr/>
        </p:nvSpPr>
        <p:spPr bwMode="auto">
          <a:xfrm>
            <a:off x="3810000" y="56769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09" name="Rectangle 17"/>
          <p:cNvSpPr>
            <a:spLocks noChangeArrowheads="1"/>
          </p:cNvSpPr>
          <p:nvPr/>
        </p:nvSpPr>
        <p:spPr bwMode="auto">
          <a:xfrm>
            <a:off x="8077200" y="3119438"/>
            <a:ext cx="15240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10" name="Line 18"/>
          <p:cNvSpPr>
            <a:spLocks noChangeShapeType="1"/>
          </p:cNvSpPr>
          <p:nvPr/>
        </p:nvSpPr>
        <p:spPr bwMode="auto">
          <a:xfrm>
            <a:off x="8077200" y="33480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1" name="Line 19"/>
          <p:cNvSpPr>
            <a:spLocks noChangeShapeType="1"/>
          </p:cNvSpPr>
          <p:nvPr/>
        </p:nvSpPr>
        <p:spPr bwMode="auto">
          <a:xfrm>
            <a:off x="8077200" y="35766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2" name="Line 20"/>
          <p:cNvSpPr>
            <a:spLocks noChangeShapeType="1"/>
          </p:cNvSpPr>
          <p:nvPr/>
        </p:nvSpPr>
        <p:spPr bwMode="auto">
          <a:xfrm>
            <a:off x="8077200" y="38052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3" name="Line 21"/>
          <p:cNvSpPr>
            <a:spLocks noChangeShapeType="1"/>
          </p:cNvSpPr>
          <p:nvPr/>
        </p:nvSpPr>
        <p:spPr bwMode="auto">
          <a:xfrm>
            <a:off x="8077200" y="40338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4" name="Line 22"/>
          <p:cNvSpPr>
            <a:spLocks noChangeShapeType="1"/>
          </p:cNvSpPr>
          <p:nvPr/>
        </p:nvSpPr>
        <p:spPr bwMode="auto">
          <a:xfrm>
            <a:off x="8077200" y="42624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5" name="Line 23"/>
          <p:cNvSpPr>
            <a:spLocks noChangeShapeType="1"/>
          </p:cNvSpPr>
          <p:nvPr/>
        </p:nvSpPr>
        <p:spPr bwMode="auto">
          <a:xfrm>
            <a:off x="8077200" y="44910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6" name="Line 24"/>
          <p:cNvSpPr>
            <a:spLocks noChangeShapeType="1"/>
          </p:cNvSpPr>
          <p:nvPr/>
        </p:nvSpPr>
        <p:spPr bwMode="auto">
          <a:xfrm>
            <a:off x="8077200" y="471963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17" name="AutoShape 25"/>
          <p:cNvSpPr>
            <a:spLocks noChangeArrowheads="1"/>
          </p:cNvSpPr>
          <p:nvPr/>
        </p:nvSpPr>
        <p:spPr bwMode="auto">
          <a:xfrm>
            <a:off x="7962900" y="5076824"/>
            <a:ext cx="1828800" cy="1251170"/>
          </a:xfrm>
          <a:prstGeom prst="can">
            <a:avLst>
              <a:gd name="adj" fmla="val 1657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18" name="Text Box 26"/>
          <p:cNvSpPr txBox="1">
            <a:spLocks noChangeArrowheads="1"/>
          </p:cNvSpPr>
          <p:nvPr/>
        </p:nvSpPr>
        <p:spPr bwMode="auto">
          <a:xfrm>
            <a:off x="4124852" y="2867026"/>
            <a:ext cx="128958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Physical page</a:t>
            </a:r>
          </a:p>
          <a:p>
            <a:pPr algn="ctr"/>
            <a:r>
              <a:rPr lang="en-US" sz="1600" dirty="0"/>
              <a:t>base address</a:t>
            </a:r>
          </a:p>
        </p:txBody>
      </p:sp>
      <p:sp>
        <p:nvSpPr>
          <p:cNvPr id="1749019" name="Text Box 27"/>
          <p:cNvSpPr txBox="1">
            <a:spLocks noChangeArrowheads="1"/>
          </p:cNvSpPr>
          <p:nvPr/>
        </p:nvSpPr>
        <p:spPr bwMode="auto">
          <a:xfrm>
            <a:off x="8083550" y="2782372"/>
            <a:ext cx="15386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Main memory</a:t>
            </a:r>
          </a:p>
        </p:txBody>
      </p:sp>
      <p:sp>
        <p:nvSpPr>
          <p:cNvPr id="1749020" name="Line 28"/>
          <p:cNvSpPr>
            <a:spLocks noChangeShapeType="1"/>
          </p:cNvSpPr>
          <p:nvPr/>
        </p:nvSpPr>
        <p:spPr bwMode="auto">
          <a:xfrm>
            <a:off x="4572000" y="3529013"/>
            <a:ext cx="35115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1" name="Line 29"/>
          <p:cNvSpPr>
            <a:spLocks noChangeShapeType="1"/>
          </p:cNvSpPr>
          <p:nvPr/>
        </p:nvSpPr>
        <p:spPr bwMode="auto">
          <a:xfrm flipV="1">
            <a:off x="4572000" y="3224213"/>
            <a:ext cx="3505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2" name="Line 30"/>
          <p:cNvSpPr>
            <a:spLocks noChangeShapeType="1"/>
          </p:cNvSpPr>
          <p:nvPr/>
        </p:nvSpPr>
        <p:spPr bwMode="auto">
          <a:xfrm flipV="1">
            <a:off x="4572000" y="3857625"/>
            <a:ext cx="3511550" cy="5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3" name="Line 31"/>
          <p:cNvSpPr>
            <a:spLocks noChangeShapeType="1"/>
          </p:cNvSpPr>
          <p:nvPr/>
        </p:nvSpPr>
        <p:spPr bwMode="auto">
          <a:xfrm>
            <a:off x="4572000" y="4824413"/>
            <a:ext cx="3543300" cy="695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4" name="Line 32"/>
          <p:cNvSpPr>
            <a:spLocks noChangeShapeType="1"/>
          </p:cNvSpPr>
          <p:nvPr/>
        </p:nvSpPr>
        <p:spPr bwMode="auto">
          <a:xfrm>
            <a:off x="4572000" y="4138612"/>
            <a:ext cx="35052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5" name="Line 33"/>
          <p:cNvSpPr>
            <a:spLocks noChangeShapeType="1"/>
          </p:cNvSpPr>
          <p:nvPr/>
        </p:nvSpPr>
        <p:spPr bwMode="auto">
          <a:xfrm flipV="1">
            <a:off x="4572000" y="3400425"/>
            <a:ext cx="3511550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6" name="Line 34"/>
          <p:cNvSpPr>
            <a:spLocks noChangeShapeType="1"/>
          </p:cNvSpPr>
          <p:nvPr/>
        </p:nvSpPr>
        <p:spPr bwMode="auto">
          <a:xfrm flipV="1">
            <a:off x="4572000" y="4086225"/>
            <a:ext cx="3511550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7" name="Line 35"/>
          <p:cNvSpPr>
            <a:spLocks noChangeShapeType="1"/>
          </p:cNvSpPr>
          <p:nvPr/>
        </p:nvSpPr>
        <p:spPr bwMode="auto">
          <a:xfrm flipV="1">
            <a:off x="4572000" y="4314825"/>
            <a:ext cx="3511550" cy="81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29" name="Line 37"/>
          <p:cNvSpPr>
            <a:spLocks noChangeShapeType="1"/>
          </p:cNvSpPr>
          <p:nvPr/>
        </p:nvSpPr>
        <p:spPr bwMode="auto">
          <a:xfrm>
            <a:off x="4572000" y="5357813"/>
            <a:ext cx="3543300" cy="4249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30" name="Line 38"/>
          <p:cNvSpPr>
            <a:spLocks noChangeShapeType="1"/>
          </p:cNvSpPr>
          <p:nvPr/>
        </p:nvSpPr>
        <p:spPr bwMode="auto">
          <a:xfrm flipV="1">
            <a:off x="4572000" y="3653412"/>
            <a:ext cx="3498850" cy="19330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31" name="Line 39"/>
          <p:cNvSpPr>
            <a:spLocks noChangeShapeType="1"/>
          </p:cNvSpPr>
          <p:nvPr/>
        </p:nvSpPr>
        <p:spPr bwMode="auto">
          <a:xfrm>
            <a:off x="4572000" y="5738813"/>
            <a:ext cx="3543300" cy="3497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33" name="Rectangle 41"/>
          <p:cNvSpPr>
            <a:spLocks noChangeArrowheads="1"/>
          </p:cNvSpPr>
          <p:nvPr/>
        </p:nvSpPr>
        <p:spPr bwMode="auto">
          <a:xfrm>
            <a:off x="8115300" y="5367338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34" name="Rectangle 42"/>
          <p:cNvSpPr>
            <a:spLocks noChangeArrowheads="1"/>
          </p:cNvSpPr>
          <p:nvPr/>
        </p:nvSpPr>
        <p:spPr bwMode="auto">
          <a:xfrm>
            <a:off x="8115300" y="5672138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35" name="Rectangle 43"/>
          <p:cNvSpPr>
            <a:spLocks noChangeArrowheads="1"/>
          </p:cNvSpPr>
          <p:nvPr/>
        </p:nvSpPr>
        <p:spPr bwMode="auto">
          <a:xfrm>
            <a:off x="8115300" y="5976938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37" name="Line 45"/>
          <p:cNvSpPr>
            <a:spLocks noChangeShapeType="1"/>
          </p:cNvSpPr>
          <p:nvPr/>
        </p:nvSpPr>
        <p:spPr bwMode="auto">
          <a:xfrm>
            <a:off x="4038600" y="33909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9038" name="Text Box 46"/>
          <p:cNvSpPr txBox="1">
            <a:spLocks noChangeArrowheads="1"/>
          </p:cNvSpPr>
          <p:nvPr/>
        </p:nvSpPr>
        <p:spPr bwMode="auto">
          <a:xfrm>
            <a:off x="8271932" y="4981575"/>
            <a:ext cx="13440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Disk storage</a:t>
            </a:r>
          </a:p>
        </p:txBody>
      </p:sp>
      <p:sp>
        <p:nvSpPr>
          <p:cNvPr id="1749039" name="Rectangle 47"/>
          <p:cNvSpPr>
            <a:spLocks noChangeArrowheads="1"/>
          </p:cNvSpPr>
          <p:nvPr/>
        </p:nvSpPr>
        <p:spPr bwMode="auto">
          <a:xfrm>
            <a:off x="2514600" y="1343025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40" name="Text Box 48"/>
          <p:cNvSpPr txBox="1">
            <a:spLocks noChangeArrowheads="1"/>
          </p:cNvSpPr>
          <p:nvPr/>
        </p:nvSpPr>
        <p:spPr bwMode="auto">
          <a:xfrm>
            <a:off x="2362200" y="1062038"/>
            <a:ext cx="1338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Virtual page #</a:t>
            </a:r>
          </a:p>
        </p:txBody>
      </p:sp>
      <p:sp>
        <p:nvSpPr>
          <p:cNvPr id="1749041" name="Text Box 49"/>
          <p:cNvSpPr txBox="1">
            <a:spLocks noChangeArrowheads="1"/>
          </p:cNvSpPr>
          <p:nvPr/>
        </p:nvSpPr>
        <p:spPr bwMode="auto">
          <a:xfrm>
            <a:off x="3778250" y="3109913"/>
            <a:ext cx="30168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1749042" name="Text Box 50"/>
          <p:cNvSpPr txBox="1">
            <a:spLocks noChangeArrowheads="1"/>
          </p:cNvSpPr>
          <p:nvPr/>
        </p:nvSpPr>
        <p:spPr bwMode="auto">
          <a:xfrm>
            <a:off x="3824288" y="3351214"/>
            <a:ext cx="290512" cy="260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</p:txBody>
      </p:sp>
      <p:sp>
        <p:nvSpPr>
          <p:cNvPr id="1749044" name="Line 52"/>
          <p:cNvSpPr>
            <a:spLocks noChangeShapeType="1"/>
          </p:cNvSpPr>
          <p:nvPr/>
        </p:nvSpPr>
        <p:spPr bwMode="auto">
          <a:xfrm>
            <a:off x="3048000" y="41624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105400" y="990601"/>
            <a:ext cx="2820988" cy="2032001"/>
            <a:chOff x="2060" y="450"/>
            <a:chExt cx="1777" cy="1280"/>
          </a:xfrm>
        </p:grpSpPr>
        <p:sp>
          <p:nvSpPr>
            <p:cNvPr id="1749047" name="Rectangle 55"/>
            <p:cNvSpPr>
              <a:spLocks noChangeArrowheads="1"/>
            </p:cNvSpPr>
            <p:nvPr/>
          </p:nvSpPr>
          <p:spPr bwMode="auto">
            <a:xfrm>
              <a:off x="3020" y="777"/>
              <a:ext cx="816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49" name="Line 57"/>
            <p:cNvSpPr>
              <a:spLocks noChangeShapeType="1"/>
            </p:cNvSpPr>
            <p:nvPr/>
          </p:nvSpPr>
          <p:spPr bwMode="auto">
            <a:xfrm>
              <a:off x="3020" y="92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0" name="Line 58"/>
            <p:cNvSpPr>
              <a:spLocks noChangeShapeType="1"/>
            </p:cNvSpPr>
            <p:nvPr/>
          </p:nvSpPr>
          <p:spPr bwMode="auto">
            <a:xfrm>
              <a:off x="3020" y="1065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1" name="Line 59"/>
            <p:cNvSpPr>
              <a:spLocks noChangeShapeType="1"/>
            </p:cNvSpPr>
            <p:nvPr/>
          </p:nvSpPr>
          <p:spPr bwMode="auto">
            <a:xfrm>
              <a:off x="3020" y="1209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2" name="Line 60"/>
            <p:cNvSpPr>
              <a:spLocks noChangeShapeType="1"/>
            </p:cNvSpPr>
            <p:nvPr/>
          </p:nvSpPr>
          <p:spPr bwMode="auto">
            <a:xfrm>
              <a:off x="3020" y="1353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5" name="Rectangle 63"/>
            <p:cNvSpPr>
              <a:spLocks noChangeArrowheads="1"/>
            </p:cNvSpPr>
            <p:nvPr/>
          </p:nvSpPr>
          <p:spPr bwMode="auto">
            <a:xfrm>
              <a:off x="2060" y="777"/>
              <a:ext cx="960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56" name="Line 64"/>
            <p:cNvSpPr>
              <a:spLocks noChangeShapeType="1"/>
            </p:cNvSpPr>
            <p:nvPr/>
          </p:nvSpPr>
          <p:spPr bwMode="auto">
            <a:xfrm>
              <a:off x="2060" y="921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7" name="Line 65"/>
            <p:cNvSpPr>
              <a:spLocks noChangeShapeType="1"/>
            </p:cNvSpPr>
            <p:nvPr/>
          </p:nvSpPr>
          <p:spPr bwMode="auto">
            <a:xfrm>
              <a:off x="2060" y="1065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8" name="Line 66"/>
            <p:cNvSpPr>
              <a:spLocks noChangeShapeType="1"/>
            </p:cNvSpPr>
            <p:nvPr/>
          </p:nvSpPr>
          <p:spPr bwMode="auto">
            <a:xfrm>
              <a:off x="2060" y="120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59" name="Line 67"/>
            <p:cNvSpPr>
              <a:spLocks noChangeShapeType="1"/>
            </p:cNvSpPr>
            <p:nvPr/>
          </p:nvSpPr>
          <p:spPr bwMode="auto">
            <a:xfrm>
              <a:off x="2060" y="1353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62" name="Text Box 70"/>
            <p:cNvSpPr txBox="1">
              <a:spLocks noChangeArrowheads="1"/>
            </p:cNvSpPr>
            <p:nvPr/>
          </p:nvSpPr>
          <p:spPr bwMode="auto">
            <a:xfrm>
              <a:off x="2060" y="777"/>
              <a:ext cx="183" cy="7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500"/>
                <a:t>1</a:t>
              </a:r>
            </a:p>
            <a:p>
              <a:r>
                <a:rPr lang="en-US" sz="1500"/>
                <a:t>1</a:t>
              </a:r>
            </a:p>
            <a:p>
              <a:r>
                <a:rPr lang="en-US" sz="1500"/>
                <a:t>1</a:t>
              </a:r>
            </a:p>
            <a:p>
              <a:r>
                <a:rPr lang="en-US" sz="1500"/>
                <a:t>0</a:t>
              </a:r>
            </a:p>
            <a:p>
              <a:r>
                <a:rPr lang="en-US" sz="1500"/>
                <a:t>1</a:t>
              </a:r>
            </a:p>
          </p:txBody>
        </p:sp>
        <p:sp>
          <p:nvSpPr>
            <p:cNvPr id="1749063" name="Line 71"/>
            <p:cNvSpPr>
              <a:spLocks noChangeShapeType="1"/>
            </p:cNvSpPr>
            <p:nvPr/>
          </p:nvSpPr>
          <p:spPr bwMode="auto">
            <a:xfrm>
              <a:off x="2204" y="777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64" name="Text Box 72"/>
            <p:cNvSpPr txBox="1">
              <a:spLocks noChangeArrowheads="1"/>
            </p:cNvSpPr>
            <p:nvPr/>
          </p:nvSpPr>
          <p:spPr bwMode="auto">
            <a:xfrm>
              <a:off x="2396" y="600"/>
              <a:ext cx="29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Tag</a:t>
              </a:r>
            </a:p>
          </p:txBody>
        </p:sp>
        <p:sp>
          <p:nvSpPr>
            <p:cNvPr id="1749065" name="Text Box 73"/>
            <p:cNvSpPr txBox="1">
              <a:spLocks noChangeArrowheads="1"/>
            </p:cNvSpPr>
            <p:nvPr/>
          </p:nvSpPr>
          <p:spPr bwMode="auto">
            <a:xfrm>
              <a:off x="3025" y="450"/>
              <a:ext cx="81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Physical page</a:t>
              </a:r>
            </a:p>
            <a:p>
              <a:pPr algn="ctr"/>
              <a:r>
                <a:rPr lang="en-US" sz="1600" dirty="0"/>
                <a:t>base address</a:t>
              </a:r>
            </a:p>
          </p:txBody>
        </p:sp>
        <p:sp>
          <p:nvSpPr>
            <p:cNvPr id="1749066" name="Text Box 74"/>
            <p:cNvSpPr txBox="1">
              <a:spLocks noChangeArrowheads="1"/>
            </p:cNvSpPr>
            <p:nvPr/>
          </p:nvSpPr>
          <p:spPr bwMode="auto">
            <a:xfrm>
              <a:off x="2060" y="600"/>
              <a:ext cx="19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</a:p>
          </p:txBody>
        </p:sp>
        <p:sp>
          <p:nvSpPr>
            <p:cNvPr id="1749067" name="Text Box 75"/>
            <p:cNvSpPr txBox="1">
              <a:spLocks noChangeArrowheads="1"/>
            </p:cNvSpPr>
            <p:nvPr/>
          </p:nvSpPr>
          <p:spPr bwMode="auto">
            <a:xfrm>
              <a:off x="2828" y="1497"/>
              <a:ext cx="33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TLB</a:t>
              </a:r>
            </a:p>
          </p:txBody>
        </p:sp>
      </p:grpSp>
      <p:sp>
        <p:nvSpPr>
          <p:cNvPr id="1749069" name="Text Box 77"/>
          <p:cNvSpPr txBox="1">
            <a:spLocks noChangeArrowheads="1"/>
          </p:cNvSpPr>
          <p:nvPr/>
        </p:nvSpPr>
        <p:spPr bwMode="auto">
          <a:xfrm>
            <a:off x="3173933" y="5940972"/>
            <a:ext cx="319142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Page Table </a:t>
            </a:r>
            <a:r>
              <a:rPr lang="en-US" dirty="0"/>
              <a:t>(in physical memory)</a:t>
            </a: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7162800" y="1647825"/>
            <a:ext cx="920750" cy="3171886"/>
            <a:chOff x="3356" y="801"/>
            <a:chExt cx="580" cy="2062"/>
          </a:xfrm>
        </p:grpSpPr>
        <p:sp>
          <p:nvSpPr>
            <p:cNvPr id="1749070" name="Line 78"/>
            <p:cNvSpPr>
              <a:spLocks noChangeShapeType="1"/>
            </p:cNvSpPr>
            <p:nvPr/>
          </p:nvSpPr>
          <p:spPr bwMode="auto">
            <a:xfrm>
              <a:off x="3356" y="801"/>
              <a:ext cx="563" cy="1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71" name="Line 79"/>
            <p:cNvSpPr>
              <a:spLocks noChangeShapeType="1"/>
            </p:cNvSpPr>
            <p:nvPr/>
          </p:nvSpPr>
          <p:spPr bwMode="auto">
            <a:xfrm>
              <a:off x="3356" y="945"/>
              <a:ext cx="57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72" name="Line 80"/>
            <p:cNvSpPr>
              <a:spLocks noChangeShapeType="1"/>
            </p:cNvSpPr>
            <p:nvPr/>
          </p:nvSpPr>
          <p:spPr bwMode="auto">
            <a:xfrm>
              <a:off x="3356" y="1089"/>
              <a:ext cx="58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73" name="Line 81"/>
            <p:cNvSpPr>
              <a:spLocks noChangeShapeType="1"/>
            </p:cNvSpPr>
            <p:nvPr/>
          </p:nvSpPr>
          <p:spPr bwMode="auto">
            <a:xfrm>
              <a:off x="3356" y="1329"/>
              <a:ext cx="572" cy="1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9074" name="Line 82"/>
          <p:cNvSpPr>
            <a:spLocks noChangeShapeType="1"/>
          </p:cNvSpPr>
          <p:nvPr/>
        </p:nvSpPr>
        <p:spPr bwMode="auto">
          <a:xfrm>
            <a:off x="3054350" y="1571625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3054350" y="1685925"/>
            <a:ext cx="2819400" cy="1219200"/>
            <a:chOff x="768" y="816"/>
            <a:chExt cx="1776" cy="768"/>
          </a:xfrm>
        </p:grpSpPr>
        <p:sp>
          <p:nvSpPr>
            <p:cNvPr id="1749061" name="Line 69"/>
            <p:cNvSpPr>
              <a:spLocks noChangeShapeType="1"/>
            </p:cNvSpPr>
            <p:nvPr/>
          </p:nvSpPr>
          <p:spPr bwMode="auto">
            <a:xfrm>
              <a:off x="768" y="158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078" name="Line 86"/>
            <p:cNvSpPr>
              <a:spLocks noChangeShapeType="1"/>
            </p:cNvSpPr>
            <p:nvPr/>
          </p:nvSpPr>
          <p:spPr bwMode="auto">
            <a:xfrm flipV="1">
              <a:off x="2544" y="81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1438918" y="3514305"/>
            <a:ext cx="1923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Page table register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2590800" y="3476625"/>
            <a:ext cx="1219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307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TLB in the Memory Hierarchy</a:t>
            </a:r>
          </a:p>
        </p:txBody>
      </p:sp>
      <p:sp>
        <p:nvSpPr>
          <p:cNvPr id="174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495" y="3918763"/>
            <a:ext cx="10883099" cy="24762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A TLB miss – is it a page fault or merely a TLB miss?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If the page is loaded into main memory, then the TLB miss can be handled by loading the translation information from the page table into the TLB (10’s of cycles 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If the page is not in main memory, then it’s a true page fault (1,000,000’s)</a:t>
            </a:r>
          </a:p>
          <a:p>
            <a:pPr lvl="1">
              <a:spcBef>
                <a:spcPts val="600"/>
              </a:spcBef>
            </a:pPr>
            <a:endParaRPr lang="en-US" sz="2000" b="1" dirty="0"/>
          </a:p>
          <a:p>
            <a:pPr>
              <a:spcBef>
                <a:spcPts val="600"/>
              </a:spcBef>
            </a:pPr>
            <a:r>
              <a:rPr lang="en-US" sz="2000" b="1" dirty="0"/>
              <a:t>TLB misses are much more frequent than true page faults</a:t>
            </a:r>
          </a:p>
        </p:txBody>
      </p:sp>
      <p:sp>
        <p:nvSpPr>
          <p:cNvPr id="1743877" name="Line 5"/>
          <p:cNvSpPr>
            <a:spLocks noChangeShapeType="1"/>
          </p:cNvSpPr>
          <p:nvPr/>
        </p:nvSpPr>
        <p:spPr bwMode="auto">
          <a:xfrm>
            <a:off x="2574925" y="1321973"/>
            <a:ext cx="97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78" name="Line 6"/>
          <p:cNvSpPr>
            <a:spLocks noChangeShapeType="1"/>
          </p:cNvSpPr>
          <p:nvPr/>
        </p:nvSpPr>
        <p:spPr bwMode="auto">
          <a:xfrm>
            <a:off x="3565525" y="1333952"/>
            <a:ext cx="0" cy="8744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79" name="Line 7"/>
          <p:cNvSpPr>
            <a:spLocks noChangeShapeType="1"/>
          </p:cNvSpPr>
          <p:nvPr/>
        </p:nvSpPr>
        <p:spPr bwMode="auto">
          <a:xfrm flipH="1">
            <a:off x="2524125" y="2244359"/>
            <a:ext cx="1054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0" name="Rectangle 8"/>
          <p:cNvSpPr>
            <a:spLocks noChangeArrowheads="1"/>
          </p:cNvSpPr>
          <p:nvPr/>
        </p:nvSpPr>
        <p:spPr bwMode="auto">
          <a:xfrm>
            <a:off x="2625725" y="1669366"/>
            <a:ext cx="52418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CPU</a:t>
            </a:r>
          </a:p>
        </p:txBody>
      </p:sp>
      <p:sp>
        <p:nvSpPr>
          <p:cNvPr id="1743881" name="Rectangle 9"/>
          <p:cNvSpPr>
            <a:spLocks noChangeArrowheads="1"/>
          </p:cNvSpPr>
          <p:nvPr/>
        </p:nvSpPr>
        <p:spPr bwMode="auto">
          <a:xfrm>
            <a:off x="4225925" y="1357910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TLB</a:t>
            </a:r>
          </a:p>
          <a:p>
            <a:pPr algn="ctr"/>
            <a:r>
              <a:rPr lang="en-US" b="1"/>
              <a:t>Lookup</a:t>
            </a:r>
          </a:p>
        </p:txBody>
      </p:sp>
      <p:sp>
        <p:nvSpPr>
          <p:cNvPr id="1743882" name="Rectangle 10"/>
          <p:cNvSpPr>
            <a:spLocks noChangeArrowheads="1"/>
          </p:cNvSpPr>
          <p:nvPr/>
        </p:nvSpPr>
        <p:spPr bwMode="auto">
          <a:xfrm>
            <a:off x="6054725" y="1357910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Cache</a:t>
            </a:r>
          </a:p>
        </p:txBody>
      </p:sp>
      <p:sp>
        <p:nvSpPr>
          <p:cNvPr id="1743883" name="Rectangle 11"/>
          <p:cNvSpPr>
            <a:spLocks noChangeArrowheads="1"/>
          </p:cNvSpPr>
          <p:nvPr/>
        </p:nvSpPr>
        <p:spPr bwMode="auto">
          <a:xfrm>
            <a:off x="8023225" y="1369889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Main</a:t>
            </a:r>
          </a:p>
          <a:p>
            <a:pPr algn="ctr"/>
            <a:r>
              <a:rPr lang="en-US" b="1"/>
              <a:t>Memory</a:t>
            </a:r>
          </a:p>
        </p:txBody>
      </p:sp>
      <p:sp>
        <p:nvSpPr>
          <p:cNvPr id="1743884" name="Line 12"/>
          <p:cNvSpPr>
            <a:spLocks noChangeShapeType="1"/>
          </p:cNvSpPr>
          <p:nvPr/>
        </p:nvSpPr>
        <p:spPr bwMode="auto">
          <a:xfrm>
            <a:off x="3578225" y="148968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5" name="Line 13"/>
          <p:cNvSpPr>
            <a:spLocks noChangeShapeType="1"/>
          </p:cNvSpPr>
          <p:nvPr/>
        </p:nvSpPr>
        <p:spPr bwMode="auto">
          <a:xfrm>
            <a:off x="5292725" y="1489680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6" name="Line 14"/>
          <p:cNvSpPr>
            <a:spLocks noChangeShapeType="1"/>
          </p:cNvSpPr>
          <p:nvPr/>
        </p:nvSpPr>
        <p:spPr bwMode="auto">
          <a:xfrm>
            <a:off x="7134225" y="1465721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7" name="Line 15"/>
          <p:cNvSpPr>
            <a:spLocks noChangeShapeType="1"/>
          </p:cNvSpPr>
          <p:nvPr/>
        </p:nvSpPr>
        <p:spPr bwMode="auto">
          <a:xfrm flipH="1">
            <a:off x="7794625" y="2076652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8" name="Line 16"/>
          <p:cNvSpPr>
            <a:spLocks noChangeShapeType="1"/>
          </p:cNvSpPr>
          <p:nvPr/>
        </p:nvSpPr>
        <p:spPr bwMode="auto">
          <a:xfrm>
            <a:off x="7820025" y="2088631"/>
            <a:ext cx="12700" cy="16650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9" name="Line 17"/>
          <p:cNvSpPr>
            <a:spLocks noChangeShapeType="1"/>
          </p:cNvSpPr>
          <p:nvPr/>
        </p:nvSpPr>
        <p:spPr bwMode="auto">
          <a:xfrm flipH="1" flipV="1">
            <a:off x="3870325" y="3753719"/>
            <a:ext cx="1930400" cy="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0" name="Line 18"/>
          <p:cNvSpPr>
            <a:spLocks noChangeShapeType="1"/>
          </p:cNvSpPr>
          <p:nvPr/>
        </p:nvSpPr>
        <p:spPr bwMode="auto">
          <a:xfrm flipH="1" flipV="1">
            <a:off x="3870325" y="2100612"/>
            <a:ext cx="0" cy="1653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1" name="Line 19"/>
          <p:cNvSpPr>
            <a:spLocks noChangeShapeType="1"/>
          </p:cNvSpPr>
          <p:nvPr/>
        </p:nvSpPr>
        <p:spPr bwMode="auto">
          <a:xfrm flipH="1" flipV="1">
            <a:off x="3565525" y="208929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3" name="Line 21"/>
          <p:cNvSpPr>
            <a:spLocks noChangeShapeType="1"/>
          </p:cNvSpPr>
          <p:nvPr/>
        </p:nvSpPr>
        <p:spPr bwMode="auto">
          <a:xfrm flipH="1">
            <a:off x="7121525" y="2100611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5" name="Line 23"/>
          <p:cNvSpPr>
            <a:spLocks noChangeShapeType="1"/>
          </p:cNvSpPr>
          <p:nvPr/>
        </p:nvSpPr>
        <p:spPr bwMode="auto">
          <a:xfrm>
            <a:off x="5800725" y="2100612"/>
            <a:ext cx="0" cy="1653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7" name="Rectangle 25"/>
          <p:cNvSpPr>
            <a:spLocks noChangeArrowheads="1"/>
          </p:cNvSpPr>
          <p:nvPr/>
        </p:nvSpPr>
        <p:spPr bwMode="auto">
          <a:xfrm>
            <a:off x="3603625" y="1238121"/>
            <a:ext cx="39164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VA</a:t>
            </a:r>
          </a:p>
        </p:txBody>
      </p:sp>
      <p:sp>
        <p:nvSpPr>
          <p:cNvPr id="1743898" name="Rectangle 26"/>
          <p:cNvSpPr>
            <a:spLocks noChangeArrowheads="1"/>
          </p:cNvSpPr>
          <p:nvPr/>
        </p:nvSpPr>
        <p:spPr bwMode="auto">
          <a:xfrm>
            <a:off x="5318126" y="1238121"/>
            <a:ext cx="37548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PA</a:t>
            </a:r>
          </a:p>
        </p:txBody>
      </p:sp>
      <p:sp>
        <p:nvSpPr>
          <p:cNvPr id="1743899" name="Rectangle 27"/>
          <p:cNvSpPr>
            <a:spLocks noChangeArrowheads="1"/>
          </p:cNvSpPr>
          <p:nvPr/>
        </p:nvSpPr>
        <p:spPr bwMode="auto">
          <a:xfrm>
            <a:off x="7185026" y="1214163"/>
            <a:ext cx="55463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miss</a:t>
            </a:r>
          </a:p>
        </p:txBody>
      </p:sp>
      <p:sp>
        <p:nvSpPr>
          <p:cNvPr id="1743900" name="Rectangle 28"/>
          <p:cNvSpPr>
            <a:spLocks noChangeArrowheads="1"/>
          </p:cNvSpPr>
          <p:nvPr/>
        </p:nvSpPr>
        <p:spPr bwMode="auto">
          <a:xfrm>
            <a:off x="5953126" y="2280297"/>
            <a:ext cx="38792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hit</a:t>
            </a:r>
          </a:p>
        </p:txBody>
      </p:sp>
      <p:sp>
        <p:nvSpPr>
          <p:cNvPr id="1743901" name="Rectangle 29"/>
          <p:cNvSpPr>
            <a:spLocks noChangeArrowheads="1"/>
          </p:cNvSpPr>
          <p:nvPr/>
        </p:nvSpPr>
        <p:spPr bwMode="auto">
          <a:xfrm>
            <a:off x="6334125" y="3490180"/>
            <a:ext cx="5550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data</a:t>
            </a:r>
          </a:p>
        </p:txBody>
      </p:sp>
      <p:sp>
        <p:nvSpPr>
          <p:cNvPr id="1743902" name="Rectangle 30"/>
          <p:cNvSpPr>
            <a:spLocks noChangeArrowheads="1"/>
          </p:cNvSpPr>
          <p:nvPr/>
        </p:nvSpPr>
        <p:spPr bwMode="auto">
          <a:xfrm>
            <a:off x="4225925" y="2651646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Trans-</a:t>
            </a:r>
          </a:p>
          <a:p>
            <a:pPr algn="ctr"/>
            <a:r>
              <a:rPr lang="en-US" b="1"/>
              <a:t>lation</a:t>
            </a:r>
          </a:p>
        </p:txBody>
      </p:sp>
      <p:sp>
        <p:nvSpPr>
          <p:cNvPr id="1743903" name="Rectangle 31"/>
          <p:cNvSpPr>
            <a:spLocks noChangeArrowheads="1"/>
          </p:cNvSpPr>
          <p:nvPr/>
        </p:nvSpPr>
        <p:spPr bwMode="auto">
          <a:xfrm>
            <a:off x="5318126" y="1022498"/>
            <a:ext cx="38792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hit</a:t>
            </a:r>
          </a:p>
        </p:txBody>
      </p:sp>
      <p:sp>
        <p:nvSpPr>
          <p:cNvPr id="1743904" name="Line 32"/>
          <p:cNvSpPr>
            <a:spLocks noChangeShapeType="1"/>
          </p:cNvSpPr>
          <p:nvPr/>
        </p:nvSpPr>
        <p:spPr bwMode="auto">
          <a:xfrm>
            <a:off x="4581525" y="2232380"/>
            <a:ext cx="0" cy="39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5" name="Rectangle 33"/>
          <p:cNvSpPr>
            <a:spLocks noChangeArrowheads="1"/>
          </p:cNvSpPr>
          <p:nvPr/>
        </p:nvSpPr>
        <p:spPr bwMode="auto">
          <a:xfrm>
            <a:off x="3895726" y="2278467"/>
            <a:ext cx="55463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miss</a:t>
            </a:r>
          </a:p>
        </p:txBody>
      </p:sp>
      <p:sp>
        <p:nvSpPr>
          <p:cNvPr id="1743906" name="Line 34"/>
          <p:cNvSpPr>
            <a:spLocks noChangeShapeType="1"/>
          </p:cNvSpPr>
          <p:nvPr/>
        </p:nvSpPr>
        <p:spPr bwMode="auto">
          <a:xfrm>
            <a:off x="4759325" y="3550075"/>
            <a:ext cx="0" cy="83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7" name="Line 35"/>
          <p:cNvSpPr>
            <a:spLocks noChangeShapeType="1"/>
          </p:cNvSpPr>
          <p:nvPr/>
        </p:nvSpPr>
        <p:spPr bwMode="auto">
          <a:xfrm>
            <a:off x="4772025" y="3645907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8" name="Line 36"/>
          <p:cNvSpPr>
            <a:spLocks noChangeShapeType="1"/>
          </p:cNvSpPr>
          <p:nvPr/>
        </p:nvSpPr>
        <p:spPr bwMode="auto">
          <a:xfrm flipV="1">
            <a:off x="5445125" y="1477701"/>
            <a:ext cx="0" cy="21801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9" name="Line 37"/>
          <p:cNvSpPr>
            <a:spLocks noChangeShapeType="1"/>
          </p:cNvSpPr>
          <p:nvPr/>
        </p:nvSpPr>
        <p:spPr bwMode="auto">
          <a:xfrm flipH="1">
            <a:off x="5775325" y="3765697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11" name="Rectangle 39"/>
          <p:cNvSpPr>
            <a:spLocks noChangeArrowheads="1"/>
          </p:cNvSpPr>
          <p:nvPr/>
        </p:nvSpPr>
        <p:spPr bwMode="auto">
          <a:xfrm>
            <a:off x="6334126" y="1022498"/>
            <a:ext cx="423193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¾ t</a:t>
            </a:r>
          </a:p>
        </p:txBody>
      </p:sp>
      <p:sp>
        <p:nvSpPr>
          <p:cNvPr id="1743912" name="Rectangle 40"/>
          <p:cNvSpPr>
            <a:spLocks noChangeArrowheads="1"/>
          </p:cNvSpPr>
          <p:nvPr/>
        </p:nvSpPr>
        <p:spPr bwMode="auto">
          <a:xfrm>
            <a:off x="4454525" y="1034477"/>
            <a:ext cx="466474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¼  t</a:t>
            </a:r>
          </a:p>
        </p:txBody>
      </p:sp>
      <p:sp>
        <p:nvSpPr>
          <p:cNvPr id="1743915" name="Line 43"/>
          <p:cNvSpPr>
            <a:spLocks noChangeShapeType="1"/>
          </p:cNvSpPr>
          <p:nvPr/>
        </p:nvSpPr>
        <p:spPr bwMode="auto">
          <a:xfrm>
            <a:off x="7400925" y="2100612"/>
            <a:ext cx="0" cy="1653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916" name="Line 44"/>
          <p:cNvSpPr>
            <a:spLocks noChangeShapeType="1"/>
          </p:cNvSpPr>
          <p:nvPr/>
        </p:nvSpPr>
        <p:spPr bwMode="auto">
          <a:xfrm>
            <a:off x="5800725" y="2100611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4962525" y="2241697"/>
            <a:ext cx="0" cy="39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36">
            <a:extLst>
              <a:ext uri="{FF2B5EF4-FFF2-40B4-BE49-F238E27FC236}">
                <a16:creationId xmlns:a16="http://schemas.microsoft.com/office/drawing/2014/main" id="{34C1DF99-9037-96B7-6614-CFF9C4E4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6" y="2797937"/>
            <a:ext cx="3864951" cy="7940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virtually addressed caches?</a:t>
            </a:r>
          </a:p>
        </p:txBody>
      </p:sp>
    </p:spTree>
    <p:extLst>
      <p:ext uri="{BB962C8B-B14F-4D97-AF65-F5344CB8AC3E}">
        <p14:creationId xmlns:p14="http://schemas.microsoft.com/office/powerpoint/2010/main" val="16790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4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4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4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4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4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4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4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4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4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4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4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4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4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4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75" grpId="0" uiExpand="1" build="p" bldLvl="2"/>
      <p:bldP spid="1743877" grpId="0" animBg="1"/>
      <p:bldP spid="1743878" grpId="0" animBg="1"/>
      <p:bldP spid="1743879" grpId="0" animBg="1"/>
      <p:bldP spid="1743880" grpId="0"/>
      <p:bldP spid="1743881" grpId="0" animBg="1"/>
      <p:bldP spid="1743882" grpId="0" animBg="1"/>
      <p:bldP spid="1743883" grpId="0" animBg="1"/>
      <p:bldP spid="1743884" grpId="0" animBg="1"/>
      <p:bldP spid="1743885" grpId="0" animBg="1"/>
      <p:bldP spid="1743886" grpId="0" animBg="1"/>
      <p:bldP spid="1743887" grpId="0" animBg="1"/>
      <p:bldP spid="1743888" grpId="0" animBg="1"/>
      <p:bldP spid="1743889" grpId="0" animBg="1"/>
      <p:bldP spid="1743890" grpId="0" animBg="1"/>
      <p:bldP spid="1743891" grpId="0" animBg="1"/>
      <p:bldP spid="1743893" grpId="0" animBg="1"/>
      <p:bldP spid="1743895" grpId="0" animBg="1"/>
      <p:bldP spid="1743897" grpId="0"/>
      <p:bldP spid="1743898" grpId="0"/>
      <p:bldP spid="1743899" grpId="0"/>
      <p:bldP spid="1743900" grpId="0"/>
      <p:bldP spid="1743901" grpId="0"/>
      <p:bldP spid="1743902" grpId="0" animBg="1"/>
      <p:bldP spid="1743903" grpId="0"/>
      <p:bldP spid="1743904" grpId="0" animBg="1"/>
      <p:bldP spid="1743905" grpId="0"/>
      <p:bldP spid="1743906" grpId="0" animBg="1"/>
      <p:bldP spid="1743907" grpId="0" animBg="1"/>
      <p:bldP spid="1743908" grpId="0" animBg="1"/>
      <p:bldP spid="1743909" grpId="0" animBg="1"/>
      <p:bldP spid="1743911" grpId="0"/>
      <p:bldP spid="1743912" grpId="0"/>
      <p:bldP spid="1743915" grpId="0" animBg="1"/>
      <p:bldP spid="1743916" grpId="0" animBg="1"/>
      <p:bldP spid="40" grpId="0" animBg="1"/>
      <p:bldP spid="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TLB Event Combinations</a:t>
            </a:r>
            <a:endParaRPr lang="en-US" sz="4000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2662CCE8-88FD-4BB2-80E7-1C4D30F495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9750" y="1114425"/>
          <a:ext cx="8153400" cy="5257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TLB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Possible?  Under what circumstances?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Box 50">
            <a:extLst>
              <a:ext uri="{FF2B5EF4-FFF2-40B4-BE49-F238E27FC236}">
                <a16:creationId xmlns:a16="http://schemas.microsoft.com/office/drawing/2014/main" id="{8716DA00-21FC-4F53-9012-D3F041CF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1800225"/>
            <a:ext cx="323729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this is what we want!</a:t>
            </a:r>
          </a:p>
        </p:txBody>
      </p:sp>
      <p:sp>
        <p:nvSpPr>
          <p:cNvPr id="10" name="Text Box 51">
            <a:extLst>
              <a:ext uri="{FF2B5EF4-FFF2-40B4-BE49-F238E27FC236}">
                <a16:creationId xmlns:a16="http://schemas.microsoft.com/office/drawing/2014/main" id="{BCF23FA7-51FE-499C-B7AA-0078BAE7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232025"/>
            <a:ext cx="4319324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although the page table is not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checked after the TLB hits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CBBF8061-1711-44EC-9839-E2BFAC6BE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994025"/>
            <a:ext cx="5010150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TLB missed, but PA is in page table and data is in cache</a:t>
            </a:r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7B3DE99A-E3E1-43D5-B7F6-F3092430F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840" y="3705225"/>
            <a:ext cx="497786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TLB missed, but PA is in page table, data not in cache</a:t>
            </a:r>
          </a:p>
        </p:txBody>
      </p:sp>
      <p:sp>
        <p:nvSpPr>
          <p:cNvPr id="13" name="Text Box 54">
            <a:extLst>
              <a:ext uri="{FF2B5EF4-FFF2-40B4-BE49-F238E27FC236}">
                <a16:creationId xmlns:a16="http://schemas.microsoft.com/office/drawing/2014/main" id="{CD7E1FB2-B06B-473D-A315-AB3042EF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630" y="4395787"/>
            <a:ext cx="201260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page fault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95462B3E-4DD5-47E6-9854-2354AFF89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630" y="4820591"/>
            <a:ext cx="496107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– TLB translation is not possible if the page is not present in main memory</a:t>
            </a:r>
          </a:p>
        </p:txBody>
      </p:sp>
      <p:sp>
        <p:nvSpPr>
          <p:cNvPr id="15" name="Text Box 56">
            <a:extLst>
              <a:ext uri="{FF2B5EF4-FFF2-40B4-BE49-F238E27FC236}">
                <a16:creationId xmlns:a16="http://schemas.microsoft.com/office/drawing/2014/main" id="{6B844F0F-8999-485F-A060-F3318CA9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629" y="5599516"/>
            <a:ext cx="5069016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– data is not allowed in the cache if the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page is not in memory</a:t>
            </a:r>
          </a:p>
        </p:txBody>
      </p:sp>
    </p:spTree>
    <p:extLst>
      <p:ext uri="{BB962C8B-B14F-4D97-AF65-F5344CB8AC3E}">
        <p14:creationId xmlns:p14="http://schemas.microsoft.com/office/powerpoint/2010/main" val="26286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11504</TotalTime>
  <Words>1675</Words>
  <Application>Microsoft Office PowerPoint</Application>
  <PresentationFormat>Widescreen</PresentationFormat>
  <Paragraphs>357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Monotype Sorts</vt:lpstr>
      <vt:lpstr>SJSU Spartan Regular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Lecture 4.  Memory Hierarchy (7)</vt:lpstr>
      <vt:lpstr>PowerPoint Presentation</vt:lpstr>
      <vt:lpstr>PowerPoint Presentation</vt:lpstr>
      <vt:lpstr>Address Space Isolation</vt:lpstr>
      <vt:lpstr>Address Translation Mechanisms</vt:lpstr>
      <vt:lpstr>Virtual Addressing with a Cache</vt:lpstr>
      <vt:lpstr>Making Address Translation Fast</vt:lpstr>
      <vt:lpstr>A TLB in the Memory Hierarchy</vt:lpstr>
      <vt:lpstr>TLB Event Combinations</vt:lpstr>
      <vt:lpstr>Measuring Performance with Caches</vt:lpstr>
      <vt:lpstr>Impacts of Cache Performance</vt:lpstr>
      <vt:lpstr>Memory (DRAM) + Caches</vt:lpstr>
      <vt:lpstr>Memory Systems that Support Caches</vt:lpstr>
      <vt:lpstr>PowerPoint Presentation</vt:lpstr>
      <vt:lpstr>PowerPoint Presentation</vt:lpstr>
      <vt:lpstr>PowerPoint Presentation</vt:lpstr>
      <vt:lpstr>PowerPoint Presentation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815</cp:revision>
  <dcterms:created xsi:type="dcterms:W3CDTF">2020-09-30T09:46:54Z</dcterms:created>
  <dcterms:modified xsi:type="dcterms:W3CDTF">2022-11-15T05:50:00Z</dcterms:modified>
</cp:coreProperties>
</file>